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9" r:id="rId5"/>
    <p:sldId id="270" r:id="rId6"/>
    <p:sldId id="271" r:id="rId7"/>
    <p:sldId id="272" r:id="rId8"/>
    <p:sldId id="273" r:id="rId9"/>
    <p:sldId id="274" r:id="rId10"/>
    <p:sldId id="275" r:id="rId11"/>
    <p:sldId id="276" r:id="rId12"/>
    <p:sldId id="277" r:id="rId13"/>
    <p:sldId id="278" r:id="rId14"/>
    <p:sldId id="279" r:id="rId15"/>
    <p:sldId id="280" r:id="rId16"/>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64C7A7D-6D9C-4A57-980B-6AC059F53E0E}"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75592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C7A7D-6D9C-4A57-980B-6AC059F53E0E}"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359376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C7A7D-6D9C-4A57-980B-6AC059F53E0E}"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393705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C7A7D-6D9C-4A57-980B-6AC059F53E0E}"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97844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4C7A7D-6D9C-4A57-980B-6AC059F53E0E}" type="datetimeFigureOut">
              <a:rPr lang="en-US" smtClean="0"/>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357504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4C7A7D-6D9C-4A57-980B-6AC059F53E0E}"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414974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4C7A7D-6D9C-4A57-980B-6AC059F53E0E}" type="datetimeFigureOut">
              <a:rPr lang="en-US" smtClean="0"/>
              <a:t>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205324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4C7A7D-6D9C-4A57-980B-6AC059F53E0E}" type="datetimeFigureOut">
              <a:rPr lang="en-US" smtClean="0"/>
              <a:t>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373358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C7A7D-6D9C-4A57-980B-6AC059F53E0E}" type="datetimeFigureOut">
              <a:rPr lang="en-US" smtClean="0"/>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232290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4C7A7D-6D9C-4A57-980B-6AC059F53E0E}"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3940725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4C7A7D-6D9C-4A57-980B-6AC059F53E0E}" type="datetimeFigureOut">
              <a:rPr lang="en-US" smtClean="0"/>
              <a:t>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DCBEED-716A-4CB1-B11C-0B9998724ED8}" type="slidenum">
              <a:rPr lang="en-US" smtClean="0"/>
              <a:t>‹#›</a:t>
            </a:fld>
            <a:endParaRPr lang="en-US"/>
          </a:p>
        </p:txBody>
      </p:sp>
    </p:spTree>
    <p:extLst>
      <p:ext uri="{BB962C8B-B14F-4D97-AF65-F5344CB8AC3E}">
        <p14:creationId xmlns:p14="http://schemas.microsoft.com/office/powerpoint/2010/main" val="261625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C7A7D-6D9C-4A57-980B-6AC059F53E0E}" type="datetimeFigureOut">
              <a:rPr lang="en-US" smtClean="0"/>
              <a:t>9/10/2020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CBEED-716A-4CB1-B11C-0B9998724ED8}" type="slidenum">
              <a:rPr lang="en-US" smtClean="0"/>
              <a:t>‹#›</a:t>
            </a:fld>
            <a:endParaRPr lang="en-US"/>
          </a:p>
        </p:txBody>
      </p:sp>
    </p:spTree>
    <p:extLst>
      <p:ext uri="{BB962C8B-B14F-4D97-AF65-F5344CB8AC3E}">
        <p14:creationId xmlns:p14="http://schemas.microsoft.com/office/powerpoint/2010/main" val="2638714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495A-B643-4776-8A47-84BB48C5C3E6}"/>
              </a:ext>
            </a:extLst>
          </p:cNvPr>
          <p:cNvSpPr>
            <a:spLocks noGrp="1"/>
          </p:cNvSpPr>
          <p:nvPr>
            <p:ph type="ctrTitle"/>
          </p:nvPr>
        </p:nvSpPr>
        <p:spPr/>
        <p:txBody>
          <a:bodyPr/>
          <a:lstStyle/>
          <a:p>
            <a:r>
              <a:rPr lang="en-US" dirty="0"/>
              <a:t>Non linear algorithms</a:t>
            </a:r>
            <a:br>
              <a:rPr lang="en-US" dirty="0"/>
            </a:br>
            <a:r>
              <a:rPr lang="en-US" dirty="0"/>
              <a:t>CART Algorithm</a:t>
            </a:r>
            <a:endParaRPr lang="en-IN" dirty="0"/>
          </a:p>
        </p:txBody>
      </p:sp>
      <p:sp>
        <p:nvSpPr>
          <p:cNvPr id="3" name="Subtitle 2">
            <a:extLst>
              <a:ext uri="{FF2B5EF4-FFF2-40B4-BE49-F238E27FC236}">
                <a16:creationId xmlns:a16="http://schemas.microsoft.com/office/drawing/2014/main" id="{277115EE-43C1-4BB6-98CC-2EE3B2921E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1528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4339-2B1A-4D9E-9258-F5F71534CD99}"/>
              </a:ext>
            </a:extLst>
          </p:cNvPr>
          <p:cNvSpPr>
            <a:spLocks noGrp="1"/>
          </p:cNvSpPr>
          <p:nvPr>
            <p:ph type="title"/>
          </p:nvPr>
        </p:nvSpPr>
        <p:spPr/>
        <p:txBody>
          <a:bodyPr/>
          <a:lstStyle/>
          <a:p>
            <a:endParaRPr lang="en-IN"/>
          </a:p>
        </p:txBody>
      </p:sp>
      <p:sp>
        <p:nvSpPr>
          <p:cNvPr id="4" name="object 2">
            <a:extLst>
              <a:ext uri="{FF2B5EF4-FFF2-40B4-BE49-F238E27FC236}">
                <a16:creationId xmlns:a16="http://schemas.microsoft.com/office/drawing/2014/main" id="{79B5AE84-0CDF-4615-8F26-C1727F950078}"/>
              </a:ext>
            </a:extLst>
          </p:cNvPr>
          <p:cNvSpPr txBox="1">
            <a:spLocks noGrp="1"/>
          </p:cNvSpPr>
          <p:nvPr>
            <p:ph idx="1"/>
          </p:nvPr>
        </p:nvSpPr>
        <p:spPr>
          <a:xfrm>
            <a:off x="1016340" y="431909"/>
            <a:ext cx="10515600" cy="1191993"/>
          </a:xfrm>
          <a:prstGeom prst="rect">
            <a:avLst/>
          </a:prstGeom>
        </p:spPr>
        <p:txBody>
          <a:bodyPr vert="horz" wrap="square" lIns="0" tIns="12065" rIns="0" bIns="0" rtlCol="0">
            <a:spAutoFit/>
          </a:bodyPr>
          <a:lstStyle/>
          <a:p>
            <a:pPr marL="12700">
              <a:lnSpc>
                <a:spcPct val="100000"/>
              </a:lnSpc>
              <a:spcBef>
                <a:spcPts val="95"/>
              </a:spcBef>
              <a:tabLst>
                <a:tab pos="5983605" algn="l"/>
              </a:tabLst>
            </a:pPr>
            <a:r>
              <a:rPr sz="1200" i="1" dirty="0">
                <a:latin typeface="Times New Roman"/>
                <a:cs typeface="Times New Roman"/>
              </a:rPr>
              <a:t>18.3. </a:t>
            </a:r>
            <a:r>
              <a:rPr sz="1200" i="1" spc="25" dirty="0">
                <a:latin typeface="Times New Roman"/>
                <a:cs typeface="Times New Roman"/>
              </a:rPr>
              <a:t>Making </a:t>
            </a:r>
            <a:r>
              <a:rPr sz="1200" i="1" spc="15" dirty="0">
                <a:latin typeface="Times New Roman"/>
                <a:cs typeface="Times New Roman"/>
              </a:rPr>
              <a:t>Predictions</a:t>
            </a:r>
            <a:r>
              <a:rPr sz="1200" i="1" spc="280" dirty="0">
                <a:latin typeface="Times New Roman"/>
                <a:cs typeface="Times New Roman"/>
              </a:rPr>
              <a:t> </a:t>
            </a:r>
            <a:r>
              <a:rPr sz="1200" i="1" spc="15" dirty="0">
                <a:latin typeface="Times New Roman"/>
                <a:cs typeface="Times New Roman"/>
              </a:rPr>
              <a:t>on</a:t>
            </a:r>
            <a:r>
              <a:rPr sz="1200" i="1" spc="100" dirty="0">
                <a:latin typeface="Times New Roman"/>
                <a:cs typeface="Times New Roman"/>
              </a:rPr>
              <a:t> </a:t>
            </a:r>
            <a:r>
              <a:rPr sz="1200" i="1" spc="25" dirty="0">
                <a:latin typeface="Times New Roman"/>
                <a:cs typeface="Times New Roman"/>
              </a:rPr>
              <a:t>Data	</a:t>
            </a:r>
            <a:r>
              <a:rPr sz="1200" spc="-5" dirty="0">
                <a:latin typeface="LM Roman 12"/>
                <a:cs typeface="LM Roman 12"/>
              </a:rPr>
              <a:t>80</a:t>
            </a:r>
            <a:endParaRPr sz="1200" dirty="0">
              <a:latin typeface="LM Roman 12"/>
              <a:cs typeface="LM Roman 12"/>
            </a:endParaRPr>
          </a:p>
          <a:p>
            <a:pPr>
              <a:lnSpc>
                <a:spcPct val="100000"/>
              </a:lnSpc>
              <a:spcBef>
                <a:spcPts val="45"/>
              </a:spcBef>
            </a:pPr>
            <a:endParaRPr sz="1200" dirty="0">
              <a:latin typeface="LM Roman 12"/>
              <a:cs typeface="LM Roman 12"/>
            </a:endParaRPr>
          </a:p>
          <a:p>
            <a:pPr marL="12700" marR="5080" indent="222885">
              <a:lnSpc>
                <a:spcPct val="100000"/>
              </a:lnSpc>
            </a:pPr>
            <a:r>
              <a:rPr sz="1200" spc="5" dirty="0">
                <a:latin typeface="LM Roman 12"/>
                <a:cs typeface="LM Roman 12"/>
              </a:rPr>
              <a:t>There are 5 instances in </a:t>
            </a:r>
            <a:r>
              <a:rPr sz="1200" spc="-5" dirty="0">
                <a:latin typeface="LM Roman 12"/>
                <a:cs typeface="LM Roman 12"/>
              </a:rPr>
              <a:t>each </a:t>
            </a:r>
            <a:r>
              <a:rPr sz="1200" spc="5" dirty="0">
                <a:latin typeface="LM Roman 12"/>
                <a:cs typeface="LM Roman 12"/>
              </a:rPr>
              <a:t>group, this </a:t>
            </a:r>
            <a:r>
              <a:rPr sz="1200" spc="10" dirty="0">
                <a:latin typeface="LM Roman 12"/>
                <a:cs typeface="LM Roman 12"/>
              </a:rPr>
              <a:t>looks </a:t>
            </a:r>
            <a:r>
              <a:rPr sz="1200" spc="-5" dirty="0">
                <a:latin typeface="LM Roman 12"/>
                <a:cs typeface="LM Roman 12"/>
              </a:rPr>
              <a:t>like </a:t>
            </a:r>
            <a:r>
              <a:rPr sz="1200" spc="5" dirty="0">
                <a:latin typeface="LM Roman 12"/>
                <a:cs typeface="LM Roman 12"/>
              </a:rPr>
              <a:t>a </a:t>
            </a:r>
            <a:r>
              <a:rPr sz="1200" spc="20" dirty="0">
                <a:latin typeface="LM Roman 12"/>
                <a:cs typeface="LM Roman 12"/>
              </a:rPr>
              <a:t>good </a:t>
            </a:r>
            <a:r>
              <a:rPr sz="1200" spc="5" dirty="0">
                <a:latin typeface="LM Roman 12"/>
                <a:cs typeface="LM Roman 12"/>
              </a:rPr>
              <a:t>split. Starting with the </a:t>
            </a:r>
            <a:r>
              <a:rPr sz="1200" spc="10" dirty="0">
                <a:latin typeface="LM Roman 12"/>
                <a:cs typeface="LM Roman 12"/>
              </a:rPr>
              <a:t>LEFT  </a:t>
            </a:r>
            <a:r>
              <a:rPr sz="1200" spc="-5" dirty="0">
                <a:latin typeface="LM Roman 12"/>
                <a:cs typeface="LM Roman 12"/>
              </a:rPr>
              <a:t>group, </a:t>
            </a:r>
            <a:r>
              <a:rPr sz="1200" spc="-25" dirty="0">
                <a:latin typeface="LM Roman 12"/>
                <a:cs typeface="LM Roman 12"/>
              </a:rPr>
              <a:t>we </a:t>
            </a:r>
            <a:r>
              <a:rPr sz="1200" spc="-5" dirty="0">
                <a:latin typeface="LM Roman 12"/>
                <a:cs typeface="LM Roman 12"/>
              </a:rPr>
              <a:t>can calculate the proportion of training instances that </a:t>
            </a:r>
            <a:r>
              <a:rPr sz="1200" spc="-25" dirty="0">
                <a:latin typeface="LM Roman 12"/>
                <a:cs typeface="LM Roman 12"/>
              </a:rPr>
              <a:t>have </a:t>
            </a:r>
            <a:r>
              <a:rPr sz="1200" spc="-15" dirty="0">
                <a:latin typeface="LM Roman 12"/>
                <a:cs typeface="LM Roman 12"/>
              </a:rPr>
              <a:t>each</a:t>
            </a:r>
            <a:r>
              <a:rPr sz="1200" spc="100" dirty="0">
                <a:latin typeface="LM Roman 12"/>
                <a:cs typeface="LM Roman 12"/>
              </a:rPr>
              <a:t> </a:t>
            </a:r>
            <a:r>
              <a:rPr sz="1200" spc="-5" dirty="0">
                <a:latin typeface="LM Roman 12"/>
                <a:cs typeface="LM Roman 12"/>
              </a:rPr>
              <a:t>class:</a:t>
            </a:r>
            <a:endParaRPr lang="en-US" sz="1200" spc="-5" dirty="0">
              <a:latin typeface="LM Roman 12"/>
              <a:cs typeface="LM Roman 12"/>
            </a:endParaRPr>
          </a:p>
          <a:p>
            <a:pPr marL="12700" marR="5080" indent="222885">
              <a:lnSpc>
                <a:spcPct val="100000"/>
              </a:lnSpc>
            </a:pPr>
            <a:endParaRPr sz="1200" dirty="0">
              <a:latin typeface="LM Roman 12"/>
              <a:cs typeface="LM Roman 12"/>
            </a:endParaRPr>
          </a:p>
        </p:txBody>
      </p:sp>
      <p:sp>
        <p:nvSpPr>
          <p:cNvPr id="5" name="object 5">
            <a:extLst>
              <a:ext uri="{FF2B5EF4-FFF2-40B4-BE49-F238E27FC236}">
                <a16:creationId xmlns:a16="http://schemas.microsoft.com/office/drawing/2014/main" id="{D48B92EE-AEC3-4B04-9794-AA1E8B76EE59}"/>
              </a:ext>
            </a:extLst>
          </p:cNvPr>
          <p:cNvSpPr txBox="1"/>
          <p:nvPr/>
        </p:nvSpPr>
        <p:spPr>
          <a:xfrm>
            <a:off x="2138766" y="1470452"/>
            <a:ext cx="1180465" cy="207645"/>
          </a:xfrm>
          <a:prstGeom prst="rect">
            <a:avLst/>
          </a:prstGeom>
        </p:spPr>
        <p:txBody>
          <a:bodyPr vert="horz" wrap="square" lIns="0" tIns="12065" rIns="0" bIns="0" rtlCol="0">
            <a:spAutoFit/>
          </a:bodyPr>
          <a:lstStyle/>
          <a:p>
            <a:pPr marL="12700">
              <a:lnSpc>
                <a:spcPct val="100000"/>
              </a:lnSpc>
              <a:spcBef>
                <a:spcPts val="95"/>
              </a:spcBef>
              <a:tabLst>
                <a:tab pos="795655" algn="l"/>
              </a:tabLst>
            </a:pPr>
            <a:r>
              <a:rPr sz="450" spc="434" dirty="0">
                <a:latin typeface="Times New Roman"/>
                <a:cs typeface="Times New Roman"/>
              </a:rPr>
              <a:t>ˆ </a:t>
            </a:r>
            <a:r>
              <a:rPr sz="1200" i="1" spc="10" dirty="0">
                <a:latin typeface="Times New Roman"/>
                <a:cs typeface="Times New Roman"/>
              </a:rPr>
              <a:t>Y </a:t>
            </a:r>
            <a:r>
              <a:rPr sz="1200" i="1" spc="15" dirty="0">
                <a:latin typeface="Times New Roman"/>
                <a:cs typeface="Times New Roman"/>
              </a:rPr>
              <a:t> </a:t>
            </a:r>
            <a:r>
              <a:rPr sz="1200" spc="-5" dirty="0">
                <a:latin typeface="LM Roman 12"/>
                <a:cs typeface="LM Roman 12"/>
              </a:rPr>
              <a:t>=</a:t>
            </a:r>
            <a:r>
              <a:rPr sz="1200" spc="-60" dirty="0">
                <a:latin typeface="LM Roman 12"/>
                <a:cs typeface="LM Roman 12"/>
              </a:rPr>
              <a:t> </a:t>
            </a:r>
            <a:r>
              <a:rPr sz="1200" spc="-5" dirty="0">
                <a:latin typeface="LM Roman 12"/>
                <a:cs typeface="LM Roman 12"/>
              </a:rPr>
              <a:t>0:	or</a:t>
            </a:r>
            <a:r>
              <a:rPr sz="1200" spc="-75" dirty="0">
                <a:latin typeface="LM Roman 12"/>
                <a:cs typeface="LM Roman 12"/>
              </a:rPr>
              <a:t> </a:t>
            </a:r>
            <a:r>
              <a:rPr sz="1200" spc="-5" dirty="0">
                <a:latin typeface="LM Roman 12"/>
                <a:cs typeface="LM Roman 12"/>
              </a:rPr>
              <a:t>1.0</a:t>
            </a:r>
            <a:endParaRPr sz="1200" dirty="0">
              <a:latin typeface="LM Roman 12"/>
              <a:cs typeface="LM Roman 12"/>
            </a:endParaRPr>
          </a:p>
        </p:txBody>
      </p:sp>
      <p:sp>
        <p:nvSpPr>
          <p:cNvPr id="6" name="object 8">
            <a:extLst>
              <a:ext uri="{FF2B5EF4-FFF2-40B4-BE49-F238E27FC236}">
                <a16:creationId xmlns:a16="http://schemas.microsoft.com/office/drawing/2014/main" id="{37E23BEC-D556-4399-99E5-5B2492CC5124}"/>
              </a:ext>
            </a:extLst>
          </p:cNvPr>
          <p:cNvSpPr txBox="1"/>
          <p:nvPr/>
        </p:nvSpPr>
        <p:spPr>
          <a:xfrm>
            <a:off x="2138766" y="1811975"/>
            <a:ext cx="1180465" cy="207645"/>
          </a:xfrm>
          <a:prstGeom prst="rect">
            <a:avLst/>
          </a:prstGeom>
        </p:spPr>
        <p:txBody>
          <a:bodyPr vert="horz" wrap="square" lIns="0" tIns="12065" rIns="0" bIns="0" rtlCol="0">
            <a:spAutoFit/>
          </a:bodyPr>
          <a:lstStyle/>
          <a:p>
            <a:pPr marL="12700">
              <a:lnSpc>
                <a:spcPct val="100000"/>
              </a:lnSpc>
              <a:spcBef>
                <a:spcPts val="95"/>
              </a:spcBef>
              <a:tabLst>
                <a:tab pos="795655" algn="l"/>
              </a:tabLst>
            </a:pPr>
            <a:r>
              <a:rPr sz="450" spc="434" dirty="0">
                <a:latin typeface="Times New Roman"/>
                <a:cs typeface="Times New Roman"/>
              </a:rPr>
              <a:t>ˆ </a:t>
            </a:r>
            <a:r>
              <a:rPr sz="1200" i="1" spc="10" dirty="0">
                <a:latin typeface="Times New Roman"/>
                <a:cs typeface="Times New Roman"/>
              </a:rPr>
              <a:t>Y </a:t>
            </a:r>
            <a:r>
              <a:rPr sz="1200" i="1" spc="15" dirty="0">
                <a:latin typeface="Times New Roman"/>
                <a:cs typeface="Times New Roman"/>
              </a:rPr>
              <a:t> </a:t>
            </a:r>
            <a:r>
              <a:rPr sz="1200" spc="-5" dirty="0">
                <a:latin typeface="LM Roman 12"/>
                <a:cs typeface="LM Roman 12"/>
              </a:rPr>
              <a:t>=</a:t>
            </a:r>
            <a:r>
              <a:rPr sz="1200" spc="-60" dirty="0">
                <a:latin typeface="LM Roman 12"/>
                <a:cs typeface="LM Roman 12"/>
              </a:rPr>
              <a:t> </a:t>
            </a:r>
            <a:r>
              <a:rPr sz="1200" spc="-5" dirty="0">
                <a:latin typeface="LM Roman 12"/>
                <a:cs typeface="LM Roman 12"/>
              </a:rPr>
              <a:t>1:	or</a:t>
            </a:r>
            <a:r>
              <a:rPr sz="1200" spc="-75" dirty="0">
                <a:latin typeface="LM Roman 12"/>
                <a:cs typeface="LM Roman 12"/>
              </a:rPr>
              <a:t> </a:t>
            </a:r>
            <a:r>
              <a:rPr sz="1200" spc="-5" dirty="0">
                <a:latin typeface="LM Roman 12"/>
                <a:cs typeface="LM Roman 12"/>
              </a:rPr>
              <a:t>0.0</a:t>
            </a:r>
            <a:endParaRPr sz="1200" dirty="0">
              <a:latin typeface="LM Roman 12"/>
              <a:cs typeface="LM Roman 12"/>
            </a:endParaRPr>
          </a:p>
        </p:txBody>
      </p:sp>
      <p:sp>
        <p:nvSpPr>
          <p:cNvPr id="7" name="object 9">
            <a:extLst>
              <a:ext uri="{FF2B5EF4-FFF2-40B4-BE49-F238E27FC236}">
                <a16:creationId xmlns:a16="http://schemas.microsoft.com/office/drawing/2014/main" id="{22BBAAA0-6DA1-449C-B73E-99FC1512124A}"/>
              </a:ext>
            </a:extLst>
          </p:cNvPr>
          <p:cNvSpPr txBox="1"/>
          <p:nvPr/>
        </p:nvSpPr>
        <p:spPr>
          <a:xfrm>
            <a:off x="1854030" y="2129277"/>
            <a:ext cx="3202940" cy="207645"/>
          </a:xfrm>
          <a:prstGeom prst="rect">
            <a:avLst/>
          </a:prstGeom>
        </p:spPr>
        <p:txBody>
          <a:bodyPr vert="horz" wrap="square" lIns="0" tIns="12065" rIns="0" bIns="0" rtlCol="0">
            <a:spAutoFit/>
          </a:bodyPr>
          <a:lstStyle/>
          <a:p>
            <a:pPr marL="12700">
              <a:lnSpc>
                <a:spcPct val="100000"/>
              </a:lnSpc>
              <a:spcBef>
                <a:spcPts val="95"/>
              </a:spcBef>
            </a:pPr>
            <a:r>
              <a:rPr sz="1200" spc="-5" dirty="0">
                <a:latin typeface="LM Roman 12"/>
                <a:cs typeface="LM Roman 12"/>
              </a:rPr>
              <a:t>The RIGHT group has the </a:t>
            </a:r>
            <a:r>
              <a:rPr sz="1200" dirty="0">
                <a:latin typeface="LM Roman 12"/>
                <a:cs typeface="LM Roman 12"/>
              </a:rPr>
              <a:t>opposite </a:t>
            </a:r>
            <a:r>
              <a:rPr sz="1200" spc="-5" dirty="0">
                <a:latin typeface="LM Roman 12"/>
                <a:cs typeface="LM Roman 12"/>
              </a:rPr>
              <a:t>proportions.</a:t>
            </a:r>
            <a:endParaRPr sz="1200" dirty="0">
              <a:latin typeface="LM Roman 12"/>
              <a:cs typeface="LM Roman 12"/>
            </a:endParaRPr>
          </a:p>
        </p:txBody>
      </p:sp>
      <p:sp>
        <p:nvSpPr>
          <p:cNvPr id="8" name="object 12">
            <a:extLst>
              <a:ext uri="{FF2B5EF4-FFF2-40B4-BE49-F238E27FC236}">
                <a16:creationId xmlns:a16="http://schemas.microsoft.com/office/drawing/2014/main" id="{7B9265C6-D48D-40C7-AE04-A0D081078DE1}"/>
              </a:ext>
            </a:extLst>
          </p:cNvPr>
          <p:cNvSpPr txBox="1"/>
          <p:nvPr/>
        </p:nvSpPr>
        <p:spPr>
          <a:xfrm>
            <a:off x="2242430" y="2454800"/>
            <a:ext cx="1180465" cy="207645"/>
          </a:xfrm>
          <a:prstGeom prst="rect">
            <a:avLst/>
          </a:prstGeom>
        </p:spPr>
        <p:txBody>
          <a:bodyPr vert="horz" wrap="square" lIns="0" tIns="12065" rIns="0" bIns="0" rtlCol="0">
            <a:spAutoFit/>
          </a:bodyPr>
          <a:lstStyle/>
          <a:p>
            <a:pPr marL="12700">
              <a:lnSpc>
                <a:spcPct val="100000"/>
              </a:lnSpc>
              <a:spcBef>
                <a:spcPts val="95"/>
              </a:spcBef>
              <a:tabLst>
                <a:tab pos="795655" algn="l"/>
              </a:tabLst>
            </a:pPr>
            <a:r>
              <a:rPr sz="450" spc="434" dirty="0">
                <a:latin typeface="Times New Roman"/>
                <a:cs typeface="Times New Roman"/>
              </a:rPr>
              <a:t>ˆ </a:t>
            </a:r>
            <a:r>
              <a:rPr sz="1200" i="1" spc="10" dirty="0">
                <a:latin typeface="Times New Roman"/>
                <a:cs typeface="Times New Roman"/>
              </a:rPr>
              <a:t>Y </a:t>
            </a:r>
            <a:r>
              <a:rPr sz="1200" i="1" spc="15" dirty="0">
                <a:latin typeface="Times New Roman"/>
                <a:cs typeface="Times New Roman"/>
              </a:rPr>
              <a:t> </a:t>
            </a:r>
            <a:r>
              <a:rPr sz="1200" spc="-5" dirty="0">
                <a:latin typeface="LM Roman 12"/>
                <a:cs typeface="LM Roman 12"/>
              </a:rPr>
              <a:t>=</a:t>
            </a:r>
            <a:r>
              <a:rPr sz="1200" spc="-60" dirty="0">
                <a:latin typeface="LM Roman 12"/>
                <a:cs typeface="LM Roman 12"/>
              </a:rPr>
              <a:t> </a:t>
            </a:r>
            <a:r>
              <a:rPr sz="1200" spc="-5" dirty="0">
                <a:latin typeface="LM Roman 12"/>
                <a:cs typeface="LM Roman 12"/>
              </a:rPr>
              <a:t>0:	or</a:t>
            </a:r>
            <a:r>
              <a:rPr sz="1200" spc="-75" dirty="0">
                <a:latin typeface="LM Roman 12"/>
                <a:cs typeface="LM Roman 12"/>
              </a:rPr>
              <a:t> </a:t>
            </a:r>
            <a:r>
              <a:rPr sz="1200" spc="-5" dirty="0">
                <a:latin typeface="LM Roman 12"/>
                <a:cs typeface="LM Roman 12"/>
              </a:rPr>
              <a:t>0.0</a:t>
            </a:r>
            <a:endParaRPr sz="1200" dirty="0">
              <a:latin typeface="LM Roman 12"/>
              <a:cs typeface="LM Roman 12"/>
            </a:endParaRPr>
          </a:p>
        </p:txBody>
      </p:sp>
      <p:sp>
        <p:nvSpPr>
          <p:cNvPr id="9" name="object 15">
            <a:extLst>
              <a:ext uri="{FF2B5EF4-FFF2-40B4-BE49-F238E27FC236}">
                <a16:creationId xmlns:a16="http://schemas.microsoft.com/office/drawing/2014/main" id="{602506B5-2FAB-4D4F-B4AB-3E5803637161}"/>
              </a:ext>
            </a:extLst>
          </p:cNvPr>
          <p:cNvSpPr txBox="1"/>
          <p:nvPr/>
        </p:nvSpPr>
        <p:spPr>
          <a:xfrm>
            <a:off x="2242429" y="2794415"/>
            <a:ext cx="1180465" cy="207645"/>
          </a:xfrm>
          <a:prstGeom prst="rect">
            <a:avLst/>
          </a:prstGeom>
        </p:spPr>
        <p:txBody>
          <a:bodyPr vert="horz" wrap="square" lIns="0" tIns="12065" rIns="0" bIns="0" rtlCol="0">
            <a:spAutoFit/>
          </a:bodyPr>
          <a:lstStyle/>
          <a:p>
            <a:pPr marL="12700">
              <a:lnSpc>
                <a:spcPct val="100000"/>
              </a:lnSpc>
              <a:spcBef>
                <a:spcPts val="95"/>
              </a:spcBef>
              <a:tabLst>
                <a:tab pos="795655" algn="l"/>
              </a:tabLst>
            </a:pPr>
            <a:r>
              <a:rPr sz="450" spc="434" dirty="0">
                <a:latin typeface="Times New Roman"/>
                <a:cs typeface="Times New Roman"/>
              </a:rPr>
              <a:t>ˆ </a:t>
            </a:r>
            <a:r>
              <a:rPr sz="1200" i="1" spc="10" dirty="0">
                <a:latin typeface="Times New Roman"/>
                <a:cs typeface="Times New Roman"/>
              </a:rPr>
              <a:t>Y </a:t>
            </a:r>
            <a:r>
              <a:rPr sz="1200" i="1" spc="15" dirty="0">
                <a:latin typeface="Times New Roman"/>
                <a:cs typeface="Times New Roman"/>
              </a:rPr>
              <a:t> </a:t>
            </a:r>
            <a:r>
              <a:rPr sz="1200" spc="-5" dirty="0">
                <a:latin typeface="LM Roman 12"/>
                <a:cs typeface="LM Roman 12"/>
              </a:rPr>
              <a:t>=</a:t>
            </a:r>
            <a:r>
              <a:rPr sz="1200" spc="-60" dirty="0">
                <a:latin typeface="LM Roman 12"/>
                <a:cs typeface="LM Roman 12"/>
              </a:rPr>
              <a:t> </a:t>
            </a:r>
            <a:r>
              <a:rPr sz="1200" spc="-5" dirty="0">
                <a:latin typeface="LM Roman 12"/>
                <a:cs typeface="LM Roman 12"/>
              </a:rPr>
              <a:t>1:	or</a:t>
            </a:r>
            <a:r>
              <a:rPr sz="1200" spc="-75" dirty="0">
                <a:latin typeface="LM Roman 12"/>
                <a:cs typeface="LM Roman 12"/>
              </a:rPr>
              <a:t> </a:t>
            </a:r>
            <a:r>
              <a:rPr sz="1200" spc="-5" dirty="0">
                <a:latin typeface="LM Roman 12"/>
                <a:cs typeface="LM Roman 12"/>
              </a:rPr>
              <a:t>1.0</a:t>
            </a:r>
            <a:endParaRPr sz="1200" dirty="0">
              <a:latin typeface="LM Roman 12"/>
              <a:cs typeface="LM Roman 12"/>
            </a:endParaRPr>
          </a:p>
        </p:txBody>
      </p:sp>
      <p:sp>
        <p:nvSpPr>
          <p:cNvPr id="10" name="object 16">
            <a:extLst>
              <a:ext uri="{FF2B5EF4-FFF2-40B4-BE49-F238E27FC236}">
                <a16:creationId xmlns:a16="http://schemas.microsoft.com/office/drawing/2014/main" id="{09CC2FC5-A69B-492E-AB52-A6F7C9642BEE}"/>
              </a:ext>
            </a:extLst>
          </p:cNvPr>
          <p:cNvSpPr txBox="1"/>
          <p:nvPr/>
        </p:nvSpPr>
        <p:spPr>
          <a:xfrm>
            <a:off x="2138766" y="3132560"/>
            <a:ext cx="4879975" cy="207645"/>
          </a:xfrm>
          <a:prstGeom prst="rect">
            <a:avLst/>
          </a:prstGeom>
        </p:spPr>
        <p:txBody>
          <a:bodyPr vert="horz" wrap="square" lIns="0" tIns="12065" rIns="0" bIns="0" rtlCol="0">
            <a:spAutoFit/>
          </a:bodyPr>
          <a:lstStyle/>
          <a:p>
            <a:pPr marL="12700">
              <a:lnSpc>
                <a:spcPct val="100000"/>
              </a:lnSpc>
              <a:spcBef>
                <a:spcPts val="95"/>
              </a:spcBef>
            </a:pPr>
            <a:r>
              <a:rPr sz="1200" spc="-55" dirty="0">
                <a:latin typeface="LM Roman 12"/>
                <a:cs typeface="LM Roman 12"/>
              </a:rPr>
              <a:t>We </a:t>
            </a:r>
            <a:r>
              <a:rPr sz="1200" spc="-20" dirty="0">
                <a:latin typeface="LM Roman 12"/>
                <a:cs typeface="LM Roman 12"/>
              </a:rPr>
              <a:t>now </a:t>
            </a:r>
            <a:r>
              <a:rPr sz="1200" spc="-25" dirty="0">
                <a:latin typeface="LM Roman 12"/>
                <a:cs typeface="LM Roman 12"/>
              </a:rPr>
              <a:t>have </a:t>
            </a:r>
            <a:r>
              <a:rPr sz="1200" spc="-5" dirty="0">
                <a:latin typeface="LM Roman 12"/>
                <a:cs typeface="LM Roman 12"/>
              </a:rPr>
              <a:t>enough information to calculate the Gini index for this</a:t>
            </a:r>
            <a:r>
              <a:rPr sz="1200" spc="145" dirty="0">
                <a:latin typeface="LM Roman 12"/>
                <a:cs typeface="LM Roman 12"/>
              </a:rPr>
              <a:t> </a:t>
            </a:r>
            <a:r>
              <a:rPr sz="1200" spc="-5" dirty="0">
                <a:latin typeface="LM Roman 12"/>
                <a:cs typeface="LM Roman 12"/>
              </a:rPr>
              <a:t>split:</a:t>
            </a:r>
            <a:endParaRPr sz="1200" dirty="0">
              <a:latin typeface="LM Roman 12"/>
              <a:cs typeface="LM Roman 12"/>
            </a:endParaRPr>
          </a:p>
        </p:txBody>
      </p:sp>
      <p:sp>
        <p:nvSpPr>
          <p:cNvPr id="11" name="object 17">
            <a:extLst>
              <a:ext uri="{FF2B5EF4-FFF2-40B4-BE49-F238E27FC236}">
                <a16:creationId xmlns:a16="http://schemas.microsoft.com/office/drawing/2014/main" id="{58159BDB-53EE-496B-B635-D783C68B11F9}"/>
              </a:ext>
            </a:extLst>
          </p:cNvPr>
          <p:cNvSpPr txBox="1"/>
          <p:nvPr/>
        </p:nvSpPr>
        <p:spPr>
          <a:xfrm>
            <a:off x="2908388" y="3470705"/>
            <a:ext cx="4350827" cy="906017"/>
          </a:xfrm>
          <a:prstGeom prst="rect">
            <a:avLst/>
          </a:prstGeom>
        </p:spPr>
        <p:txBody>
          <a:bodyPr vert="horz" wrap="square" lIns="0" tIns="51435" rIns="0" bIns="0" rtlCol="0">
            <a:spAutoFit/>
          </a:bodyPr>
          <a:lstStyle/>
          <a:p>
            <a:pPr marR="5080" algn="r">
              <a:lnSpc>
                <a:spcPct val="100000"/>
              </a:lnSpc>
              <a:spcBef>
                <a:spcPts val="405"/>
              </a:spcBef>
            </a:pPr>
            <a:r>
              <a:rPr sz="1200" i="1" spc="85" dirty="0">
                <a:latin typeface="Times New Roman"/>
                <a:cs typeface="Times New Roman"/>
              </a:rPr>
              <a:t>Gini</a:t>
            </a:r>
            <a:r>
              <a:rPr sz="1200" spc="85" dirty="0">
                <a:latin typeface="LM Roman 12"/>
                <a:cs typeface="LM Roman 12"/>
              </a:rPr>
              <a:t>(</a:t>
            </a:r>
            <a:r>
              <a:rPr sz="1200" i="1" spc="85" dirty="0">
                <a:latin typeface="Times New Roman"/>
                <a:cs typeface="Times New Roman"/>
              </a:rPr>
              <a:t>X</a:t>
            </a:r>
            <a:r>
              <a:rPr sz="1200" spc="85" dirty="0">
                <a:latin typeface="LM Roman 12"/>
                <a:cs typeface="LM Roman 12"/>
              </a:rPr>
              <a:t>1</a:t>
            </a:r>
            <a:r>
              <a:rPr sz="1200" spc="-65" dirty="0">
                <a:latin typeface="LM Roman 12"/>
                <a:cs typeface="LM Roman 12"/>
              </a:rPr>
              <a:t> </a:t>
            </a:r>
            <a:r>
              <a:rPr sz="1200" spc="-5" dirty="0">
                <a:latin typeface="LM Roman 12"/>
                <a:cs typeface="LM Roman 12"/>
              </a:rPr>
              <a:t>=</a:t>
            </a:r>
            <a:r>
              <a:rPr sz="1200" spc="-60" dirty="0">
                <a:latin typeface="LM Roman 12"/>
                <a:cs typeface="LM Roman 12"/>
              </a:rPr>
              <a:t> </a:t>
            </a:r>
            <a:r>
              <a:rPr sz="1200" spc="-5" dirty="0">
                <a:latin typeface="LM Roman 12"/>
                <a:cs typeface="LM Roman 12"/>
              </a:rPr>
              <a:t>6</a:t>
            </a:r>
            <a:r>
              <a:rPr sz="1200" i="1" spc="-5" dirty="0">
                <a:latin typeface="Times New Roman"/>
                <a:cs typeface="Times New Roman"/>
              </a:rPr>
              <a:t>.</a:t>
            </a:r>
            <a:r>
              <a:rPr sz="1200" spc="-5" dirty="0">
                <a:latin typeface="LM Roman 12"/>
                <a:cs typeface="LM Roman 12"/>
              </a:rPr>
              <a:t>642287351)</a:t>
            </a:r>
            <a:r>
              <a:rPr sz="1200" spc="-60" dirty="0">
                <a:latin typeface="LM Roman 12"/>
                <a:cs typeface="LM Roman 12"/>
              </a:rPr>
              <a:t> </a:t>
            </a:r>
            <a:r>
              <a:rPr sz="1200" spc="-5" dirty="0">
                <a:latin typeface="LM Roman 12"/>
                <a:cs typeface="LM Roman 12"/>
              </a:rPr>
              <a:t>= </a:t>
            </a:r>
            <a:r>
              <a:rPr sz="1200" dirty="0">
                <a:latin typeface="LM Roman 12"/>
                <a:cs typeface="LM Roman 12"/>
              </a:rPr>
              <a:t>(1</a:t>
            </a:r>
            <a:r>
              <a:rPr sz="1200" i="1" dirty="0">
                <a:latin typeface="Times New Roman"/>
                <a:cs typeface="Times New Roman"/>
              </a:rPr>
              <a:t>.</a:t>
            </a:r>
            <a:r>
              <a:rPr sz="1200" dirty="0">
                <a:latin typeface="LM Roman 12"/>
                <a:cs typeface="LM Roman 12"/>
              </a:rPr>
              <a:t>0</a:t>
            </a:r>
            <a:r>
              <a:rPr sz="1200" spc="-125"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spc="-5" dirty="0">
                <a:latin typeface="LM Roman 12"/>
                <a:cs typeface="LM Roman 12"/>
              </a:rPr>
              <a:t>(1</a:t>
            </a:r>
            <a:r>
              <a:rPr sz="1200" spc="-125" dirty="0">
                <a:latin typeface="LM Roman 12"/>
                <a:cs typeface="LM Roman 12"/>
              </a:rPr>
              <a:t> </a:t>
            </a:r>
            <a:r>
              <a:rPr sz="1200" i="1" spc="20" dirty="0">
                <a:latin typeface="DejaVu Sans Condensed"/>
                <a:cs typeface="DejaVu Sans Condensed"/>
              </a:rPr>
              <a:t>−</a:t>
            </a:r>
            <a:r>
              <a:rPr sz="1200" i="1" spc="-85" dirty="0">
                <a:latin typeface="DejaVu Sans Condensed"/>
                <a:cs typeface="DejaVu Sans Condensed"/>
              </a:rPr>
              <a:t> </a:t>
            </a:r>
            <a:r>
              <a:rPr sz="1200" dirty="0">
                <a:latin typeface="LM Roman 12"/>
                <a:cs typeface="LM Roman 12"/>
              </a:rPr>
              <a:t>1</a:t>
            </a:r>
            <a:r>
              <a:rPr sz="1200" i="1" dirty="0">
                <a:latin typeface="Times New Roman"/>
                <a:cs typeface="Times New Roman"/>
              </a:rPr>
              <a:t>.</a:t>
            </a:r>
            <a:r>
              <a:rPr sz="1200" dirty="0">
                <a:latin typeface="LM Roman 12"/>
                <a:cs typeface="LM Roman 12"/>
              </a:rPr>
              <a:t>0))</a:t>
            </a:r>
            <a:r>
              <a:rPr sz="1200" spc="-5" dirty="0">
                <a:latin typeface="LM Roman 12"/>
                <a:cs typeface="LM Roman 12"/>
              </a:rPr>
              <a:t> +</a:t>
            </a:r>
            <a:endParaRPr sz="1200" dirty="0">
              <a:latin typeface="LM Roman 12"/>
              <a:cs typeface="LM Roman 12"/>
            </a:endParaRPr>
          </a:p>
          <a:p>
            <a:pPr marR="5080" algn="r">
              <a:lnSpc>
                <a:spcPct val="100000"/>
              </a:lnSpc>
              <a:spcBef>
                <a:spcPts val="300"/>
              </a:spcBef>
            </a:pPr>
            <a:r>
              <a:rPr sz="1200" dirty="0">
                <a:latin typeface="LM Roman 12"/>
                <a:cs typeface="LM Roman 12"/>
              </a:rPr>
              <a:t>(0</a:t>
            </a:r>
            <a:r>
              <a:rPr sz="1200" i="1" dirty="0">
                <a:latin typeface="Times New Roman"/>
                <a:cs typeface="Times New Roman"/>
              </a:rPr>
              <a:t>.</a:t>
            </a:r>
            <a:r>
              <a:rPr sz="1200" dirty="0">
                <a:latin typeface="LM Roman 12"/>
                <a:cs typeface="LM Roman 12"/>
              </a:rPr>
              <a:t>0</a:t>
            </a:r>
            <a:r>
              <a:rPr sz="1200" spc="-140" dirty="0">
                <a:latin typeface="LM Roman 12"/>
                <a:cs typeface="LM Roman 12"/>
              </a:rPr>
              <a:t> </a:t>
            </a:r>
            <a:r>
              <a:rPr sz="1200" i="1" spc="20" dirty="0">
                <a:latin typeface="DejaVu Sans Condensed"/>
                <a:cs typeface="DejaVu Sans Condensed"/>
              </a:rPr>
              <a:t>×</a:t>
            </a:r>
            <a:r>
              <a:rPr sz="1200" i="1" spc="-90" dirty="0">
                <a:latin typeface="DejaVu Sans Condensed"/>
                <a:cs typeface="DejaVu Sans Condensed"/>
              </a:rPr>
              <a:t> </a:t>
            </a:r>
            <a:r>
              <a:rPr sz="1200" spc="-5" dirty="0">
                <a:latin typeface="LM Roman 12"/>
                <a:cs typeface="LM Roman 12"/>
              </a:rPr>
              <a:t>(1</a:t>
            </a:r>
            <a:r>
              <a:rPr sz="1200" spc="-135" dirty="0">
                <a:latin typeface="LM Roman 12"/>
                <a:cs typeface="LM Roman 12"/>
              </a:rPr>
              <a:t> </a:t>
            </a:r>
            <a:r>
              <a:rPr sz="1200" i="1" spc="20" dirty="0">
                <a:latin typeface="DejaVu Sans Condensed"/>
                <a:cs typeface="DejaVu Sans Condensed"/>
              </a:rPr>
              <a:t>−</a:t>
            </a:r>
            <a:r>
              <a:rPr sz="1200" i="1" spc="-95" dirty="0">
                <a:latin typeface="DejaVu Sans Condensed"/>
                <a:cs typeface="DejaVu Sans Condensed"/>
              </a:rPr>
              <a:t> </a:t>
            </a:r>
            <a:r>
              <a:rPr sz="1200" dirty="0">
                <a:latin typeface="LM Roman 12"/>
                <a:cs typeface="LM Roman 12"/>
              </a:rPr>
              <a:t>0</a:t>
            </a:r>
            <a:r>
              <a:rPr sz="1200" i="1" dirty="0">
                <a:latin typeface="Times New Roman"/>
                <a:cs typeface="Times New Roman"/>
              </a:rPr>
              <a:t>.</a:t>
            </a:r>
            <a:r>
              <a:rPr sz="1200" dirty="0">
                <a:latin typeface="LM Roman 12"/>
                <a:cs typeface="LM Roman 12"/>
              </a:rPr>
              <a:t>0))</a:t>
            </a:r>
            <a:r>
              <a:rPr sz="1200" spc="-20" dirty="0">
                <a:latin typeface="LM Roman 12"/>
                <a:cs typeface="LM Roman 12"/>
              </a:rPr>
              <a:t> </a:t>
            </a:r>
            <a:r>
              <a:rPr sz="1200" spc="-5" dirty="0">
                <a:latin typeface="LM Roman 12"/>
                <a:cs typeface="LM Roman 12"/>
              </a:rPr>
              <a:t>+</a:t>
            </a:r>
            <a:endParaRPr sz="1200" dirty="0">
              <a:latin typeface="LM Roman 12"/>
              <a:cs typeface="LM Roman 12"/>
            </a:endParaRPr>
          </a:p>
          <a:p>
            <a:pPr marR="5080" algn="r">
              <a:lnSpc>
                <a:spcPct val="100000"/>
              </a:lnSpc>
              <a:spcBef>
                <a:spcPts val="305"/>
              </a:spcBef>
            </a:pPr>
            <a:r>
              <a:rPr sz="1200" dirty="0">
                <a:latin typeface="LM Roman 12"/>
                <a:cs typeface="LM Roman 12"/>
              </a:rPr>
              <a:t>(1</a:t>
            </a:r>
            <a:r>
              <a:rPr sz="1200" i="1" dirty="0">
                <a:latin typeface="Times New Roman"/>
                <a:cs typeface="Times New Roman"/>
              </a:rPr>
              <a:t>.</a:t>
            </a:r>
            <a:r>
              <a:rPr sz="1200" dirty="0">
                <a:latin typeface="LM Roman 12"/>
                <a:cs typeface="LM Roman 12"/>
              </a:rPr>
              <a:t>0</a:t>
            </a:r>
            <a:r>
              <a:rPr sz="1200" spc="-140" dirty="0">
                <a:latin typeface="LM Roman 12"/>
                <a:cs typeface="LM Roman 12"/>
              </a:rPr>
              <a:t> </a:t>
            </a:r>
            <a:r>
              <a:rPr sz="1200" i="1" spc="20" dirty="0">
                <a:latin typeface="DejaVu Sans Condensed"/>
                <a:cs typeface="DejaVu Sans Condensed"/>
              </a:rPr>
              <a:t>×</a:t>
            </a:r>
            <a:r>
              <a:rPr sz="1200" i="1" spc="-90" dirty="0">
                <a:latin typeface="DejaVu Sans Condensed"/>
                <a:cs typeface="DejaVu Sans Condensed"/>
              </a:rPr>
              <a:t> </a:t>
            </a:r>
            <a:r>
              <a:rPr sz="1200" spc="-5" dirty="0">
                <a:latin typeface="LM Roman 12"/>
                <a:cs typeface="LM Roman 12"/>
              </a:rPr>
              <a:t>(1</a:t>
            </a:r>
            <a:r>
              <a:rPr sz="1200" spc="-135" dirty="0">
                <a:latin typeface="LM Roman 12"/>
                <a:cs typeface="LM Roman 12"/>
              </a:rPr>
              <a:t> </a:t>
            </a:r>
            <a:r>
              <a:rPr sz="1200" i="1" spc="20" dirty="0">
                <a:latin typeface="DejaVu Sans Condensed"/>
                <a:cs typeface="DejaVu Sans Condensed"/>
              </a:rPr>
              <a:t>−</a:t>
            </a:r>
            <a:r>
              <a:rPr sz="1200" i="1" spc="-95" dirty="0">
                <a:latin typeface="DejaVu Sans Condensed"/>
                <a:cs typeface="DejaVu Sans Condensed"/>
              </a:rPr>
              <a:t> </a:t>
            </a:r>
            <a:r>
              <a:rPr sz="1200" dirty="0">
                <a:latin typeface="LM Roman 12"/>
                <a:cs typeface="LM Roman 12"/>
              </a:rPr>
              <a:t>1</a:t>
            </a:r>
            <a:r>
              <a:rPr sz="1200" i="1" dirty="0">
                <a:latin typeface="Times New Roman"/>
                <a:cs typeface="Times New Roman"/>
              </a:rPr>
              <a:t>.</a:t>
            </a:r>
            <a:r>
              <a:rPr sz="1200" dirty="0">
                <a:latin typeface="LM Roman 12"/>
                <a:cs typeface="LM Roman 12"/>
              </a:rPr>
              <a:t>0))</a:t>
            </a:r>
            <a:r>
              <a:rPr sz="1200" spc="-20" dirty="0">
                <a:latin typeface="LM Roman 12"/>
                <a:cs typeface="LM Roman 12"/>
              </a:rPr>
              <a:t> </a:t>
            </a:r>
            <a:r>
              <a:rPr sz="1200" spc="-5" dirty="0">
                <a:latin typeface="LM Roman 12"/>
                <a:cs typeface="LM Roman 12"/>
              </a:rPr>
              <a:t>+</a:t>
            </a:r>
            <a:endParaRPr sz="1200" dirty="0">
              <a:latin typeface="LM Roman 12"/>
              <a:cs typeface="LM Roman 12"/>
            </a:endParaRPr>
          </a:p>
          <a:p>
            <a:pPr marL="1837055">
              <a:lnSpc>
                <a:spcPct val="100000"/>
              </a:lnSpc>
              <a:spcBef>
                <a:spcPts val="305"/>
              </a:spcBef>
            </a:pPr>
            <a:r>
              <a:rPr lang="en-US" sz="1200" dirty="0">
                <a:latin typeface="LM Roman 12"/>
                <a:cs typeface="LM Roman 12"/>
              </a:rPr>
              <a:t>                                        </a:t>
            </a:r>
            <a:r>
              <a:rPr sz="1200" dirty="0">
                <a:latin typeface="LM Roman 12"/>
                <a:cs typeface="LM Roman 12"/>
              </a:rPr>
              <a:t>(0</a:t>
            </a:r>
            <a:r>
              <a:rPr sz="1200" i="1" dirty="0">
                <a:latin typeface="Times New Roman"/>
                <a:cs typeface="Times New Roman"/>
              </a:rPr>
              <a:t>.</a:t>
            </a:r>
            <a:r>
              <a:rPr sz="1200" dirty="0">
                <a:latin typeface="LM Roman 12"/>
                <a:cs typeface="LM Roman 12"/>
              </a:rPr>
              <a:t>0</a:t>
            </a:r>
            <a:r>
              <a:rPr sz="1200" spc="-135" dirty="0">
                <a:latin typeface="LM Roman 12"/>
                <a:cs typeface="LM Roman 12"/>
              </a:rPr>
              <a:t> </a:t>
            </a:r>
            <a:r>
              <a:rPr sz="1200" i="1" spc="20" dirty="0">
                <a:latin typeface="DejaVu Sans Condensed"/>
                <a:cs typeface="DejaVu Sans Condensed"/>
              </a:rPr>
              <a:t>×</a:t>
            </a:r>
            <a:r>
              <a:rPr sz="1200" i="1" spc="-85" dirty="0">
                <a:latin typeface="DejaVu Sans Condensed"/>
                <a:cs typeface="DejaVu Sans Condensed"/>
              </a:rPr>
              <a:t> </a:t>
            </a:r>
            <a:r>
              <a:rPr sz="1200" spc="-5" dirty="0">
                <a:latin typeface="LM Roman 12"/>
                <a:cs typeface="LM Roman 12"/>
              </a:rPr>
              <a:t>(1</a:t>
            </a:r>
            <a:r>
              <a:rPr sz="1200" spc="-130" dirty="0">
                <a:latin typeface="LM Roman 12"/>
                <a:cs typeface="LM Roman 12"/>
              </a:rPr>
              <a:t> </a:t>
            </a:r>
            <a:r>
              <a:rPr sz="1200" i="1" spc="20" dirty="0">
                <a:latin typeface="DejaVu Sans Condensed"/>
                <a:cs typeface="DejaVu Sans Condensed"/>
              </a:rPr>
              <a:t>−</a:t>
            </a:r>
            <a:r>
              <a:rPr sz="1200" i="1" spc="-90" dirty="0">
                <a:latin typeface="DejaVu Sans Condensed"/>
                <a:cs typeface="DejaVu Sans Condensed"/>
              </a:rPr>
              <a:t> </a:t>
            </a:r>
            <a:r>
              <a:rPr sz="1200" dirty="0">
                <a:latin typeface="LM Roman 12"/>
                <a:cs typeface="LM Roman 12"/>
              </a:rPr>
              <a:t>0</a:t>
            </a:r>
            <a:r>
              <a:rPr sz="1200" i="1" dirty="0">
                <a:latin typeface="Times New Roman"/>
                <a:cs typeface="Times New Roman"/>
              </a:rPr>
              <a:t>.</a:t>
            </a:r>
            <a:r>
              <a:rPr sz="1200" dirty="0">
                <a:latin typeface="LM Roman 12"/>
                <a:cs typeface="LM Roman 12"/>
              </a:rPr>
              <a:t>0))</a:t>
            </a:r>
          </a:p>
        </p:txBody>
      </p:sp>
    </p:spTree>
    <p:extLst>
      <p:ext uri="{BB962C8B-B14F-4D97-AF65-F5344CB8AC3E}">
        <p14:creationId xmlns:p14="http://schemas.microsoft.com/office/powerpoint/2010/main" val="474707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1421-BF2E-4F06-B278-B0E4A293D05F}"/>
              </a:ext>
            </a:extLst>
          </p:cNvPr>
          <p:cNvSpPr>
            <a:spLocks noGrp="1"/>
          </p:cNvSpPr>
          <p:nvPr>
            <p:ph type="title"/>
          </p:nvPr>
        </p:nvSpPr>
        <p:spPr/>
        <p:txBody>
          <a:bodyPr/>
          <a:lstStyle/>
          <a:p>
            <a:endParaRPr lang="en-IN"/>
          </a:p>
        </p:txBody>
      </p:sp>
      <p:sp>
        <p:nvSpPr>
          <p:cNvPr id="4" name="object 19">
            <a:extLst>
              <a:ext uri="{FF2B5EF4-FFF2-40B4-BE49-F238E27FC236}">
                <a16:creationId xmlns:a16="http://schemas.microsoft.com/office/drawing/2014/main" id="{77F315FD-3C2D-4E3D-8859-2703F3F5D82E}"/>
              </a:ext>
            </a:extLst>
          </p:cNvPr>
          <p:cNvSpPr txBox="1">
            <a:spLocks noGrp="1"/>
          </p:cNvSpPr>
          <p:nvPr>
            <p:ph idx="1"/>
          </p:nvPr>
        </p:nvSpPr>
        <p:spPr>
          <a:xfrm>
            <a:off x="915439" y="318342"/>
            <a:ext cx="10515600" cy="4351338"/>
          </a:xfrm>
          <a:prstGeom prst="rect">
            <a:avLst/>
          </a:prstGeom>
        </p:spPr>
        <p:txBody>
          <a:bodyPr vert="horz" wrap="square" lIns="0" tIns="12065" rIns="0" bIns="0" rtlCol="0">
            <a:spAutoFit/>
          </a:bodyPr>
          <a:lstStyle/>
          <a:p>
            <a:pPr marL="243204">
              <a:lnSpc>
                <a:spcPct val="100000"/>
              </a:lnSpc>
              <a:spcBef>
                <a:spcPts val="95"/>
              </a:spcBef>
            </a:pPr>
            <a:r>
              <a:rPr sz="1200" spc="-5" dirty="0">
                <a:latin typeface="LM Roman 12"/>
                <a:cs typeface="LM Roman 12"/>
              </a:rPr>
              <a:t>or</a:t>
            </a:r>
            <a:endParaRPr sz="1200" dirty="0">
              <a:latin typeface="LM Roman 12"/>
              <a:cs typeface="LM Roman 12"/>
            </a:endParaRPr>
          </a:p>
          <a:p>
            <a:pPr>
              <a:lnSpc>
                <a:spcPct val="100000"/>
              </a:lnSpc>
              <a:spcBef>
                <a:spcPts val="40"/>
              </a:spcBef>
            </a:pPr>
            <a:endParaRPr sz="1000" dirty="0">
              <a:latin typeface="LM Roman 12"/>
              <a:cs typeface="LM Roman 12"/>
            </a:endParaRPr>
          </a:p>
          <a:p>
            <a:pPr marL="2076450" algn="just">
              <a:lnSpc>
                <a:spcPct val="100000"/>
              </a:lnSpc>
              <a:tabLst>
                <a:tab pos="5760085" algn="l"/>
              </a:tabLst>
            </a:pPr>
            <a:r>
              <a:rPr sz="1200" i="1" spc="85" dirty="0">
                <a:latin typeface="Times New Roman"/>
                <a:cs typeface="Times New Roman"/>
              </a:rPr>
              <a:t>Gini</a:t>
            </a:r>
            <a:r>
              <a:rPr sz="1200" spc="85" dirty="0">
                <a:latin typeface="LM Roman 12"/>
                <a:cs typeface="LM Roman 12"/>
              </a:rPr>
              <a:t>(</a:t>
            </a:r>
            <a:r>
              <a:rPr sz="1200" i="1" spc="85" dirty="0">
                <a:latin typeface="Times New Roman"/>
                <a:cs typeface="Times New Roman"/>
              </a:rPr>
              <a:t>X</a:t>
            </a:r>
            <a:r>
              <a:rPr sz="1200" spc="85" dirty="0">
                <a:latin typeface="LM Roman 12"/>
                <a:cs typeface="LM Roman 12"/>
              </a:rPr>
              <a:t>1 </a:t>
            </a:r>
            <a:r>
              <a:rPr sz="1200" spc="-5" dirty="0">
                <a:latin typeface="LM Roman 12"/>
                <a:cs typeface="LM Roman 12"/>
              </a:rPr>
              <a:t>= 6</a:t>
            </a:r>
            <a:r>
              <a:rPr sz="1200" i="1" spc="-5" dirty="0">
                <a:latin typeface="Times New Roman"/>
                <a:cs typeface="Times New Roman"/>
              </a:rPr>
              <a:t>.</a:t>
            </a:r>
            <a:r>
              <a:rPr sz="1200" spc="-5" dirty="0">
                <a:latin typeface="LM Roman 12"/>
                <a:cs typeface="LM Roman 12"/>
              </a:rPr>
              <a:t>642287351)</a:t>
            </a:r>
            <a:r>
              <a:rPr sz="1200" spc="-235" dirty="0">
                <a:latin typeface="LM Roman 12"/>
                <a:cs typeface="LM Roman 12"/>
              </a:rPr>
              <a:t> </a:t>
            </a:r>
            <a:r>
              <a:rPr sz="1200" spc="-5" dirty="0">
                <a:latin typeface="LM Roman 12"/>
                <a:cs typeface="LM Roman 12"/>
              </a:rPr>
              <a:t>=</a:t>
            </a:r>
            <a:r>
              <a:rPr sz="1200" spc="-50" dirty="0">
                <a:latin typeface="LM Roman 12"/>
                <a:cs typeface="LM Roman 12"/>
              </a:rPr>
              <a:t> </a:t>
            </a:r>
            <a:r>
              <a:rPr sz="1200" spc="5" dirty="0">
                <a:latin typeface="LM Roman 12"/>
                <a:cs typeface="LM Roman 12"/>
              </a:rPr>
              <a:t>0</a:t>
            </a:r>
            <a:r>
              <a:rPr sz="1200" i="1" spc="5" dirty="0">
                <a:latin typeface="Times New Roman"/>
                <a:cs typeface="Times New Roman"/>
              </a:rPr>
              <a:t>.</a:t>
            </a:r>
            <a:r>
              <a:rPr sz="1200" spc="5" dirty="0">
                <a:latin typeface="LM Roman 12"/>
                <a:cs typeface="LM Roman 12"/>
              </a:rPr>
              <a:t>0	</a:t>
            </a:r>
            <a:r>
              <a:rPr sz="1200" spc="-5" dirty="0">
                <a:latin typeface="LM Roman 12"/>
                <a:cs typeface="LM Roman 12"/>
              </a:rPr>
              <a:t>(18.6)</a:t>
            </a:r>
            <a:endParaRPr sz="1200" dirty="0">
              <a:latin typeface="LM Roman 12"/>
              <a:cs typeface="LM Roman 12"/>
            </a:endParaRPr>
          </a:p>
          <a:p>
            <a:pPr marL="14604" marR="8255" indent="227965" algn="just">
              <a:lnSpc>
                <a:spcPct val="100000"/>
              </a:lnSpc>
              <a:spcBef>
                <a:spcPts val="655"/>
              </a:spcBef>
            </a:pPr>
            <a:r>
              <a:rPr sz="1200" spc="-5" dirty="0">
                <a:latin typeface="LM Roman 12"/>
                <a:cs typeface="LM Roman 12"/>
              </a:rPr>
              <a:t>This is a split that results in a pure Gini index </a:t>
            </a:r>
            <a:r>
              <a:rPr sz="1200" dirty="0">
                <a:latin typeface="LM Roman 12"/>
                <a:cs typeface="LM Roman 12"/>
              </a:rPr>
              <a:t>because </a:t>
            </a:r>
            <a:r>
              <a:rPr sz="1200" spc="-5" dirty="0">
                <a:latin typeface="LM Roman 12"/>
                <a:cs typeface="LM Roman 12"/>
              </a:rPr>
              <a:t>the classes are </a:t>
            </a:r>
            <a:r>
              <a:rPr sz="1200" dirty="0">
                <a:latin typeface="LM Roman 12"/>
                <a:cs typeface="LM Roman 12"/>
              </a:rPr>
              <a:t>perfectly </a:t>
            </a:r>
            <a:r>
              <a:rPr sz="1200" spc="-5" dirty="0">
                <a:latin typeface="LM Roman 12"/>
                <a:cs typeface="LM Roman 12"/>
              </a:rPr>
              <a:t>separated.  </a:t>
            </a:r>
            <a:r>
              <a:rPr sz="1200" spc="10" dirty="0">
                <a:latin typeface="LM Roman 12"/>
                <a:cs typeface="LM Roman 12"/>
              </a:rPr>
              <a:t>The LEFT </a:t>
            </a:r>
            <a:r>
              <a:rPr sz="1200" dirty="0">
                <a:latin typeface="LM Roman 12"/>
                <a:cs typeface="LM Roman 12"/>
              </a:rPr>
              <a:t>child </a:t>
            </a:r>
            <a:r>
              <a:rPr sz="1200" spc="15" dirty="0">
                <a:latin typeface="LM Roman 12"/>
                <a:cs typeface="LM Roman 12"/>
              </a:rPr>
              <a:t>node </a:t>
            </a:r>
            <a:r>
              <a:rPr sz="1200" spc="5" dirty="0">
                <a:latin typeface="LM Roman 12"/>
                <a:cs typeface="LM Roman 12"/>
              </a:rPr>
              <a:t>will classify instances as class 0 and the </a:t>
            </a:r>
            <a:r>
              <a:rPr sz="1200" spc="-5" dirty="0">
                <a:latin typeface="LM Roman 12"/>
                <a:cs typeface="LM Roman 12"/>
              </a:rPr>
              <a:t>right </a:t>
            </a:r>
            <a:r>
              <a:rPr sz="1200" spc="5" dirty="0">
                <a:latin typeface="LM Roman 12"/>
                <a:cs typeface="LM Roman 12"/>
              </a:rPr>
              <a:t>as class 1. </a:t>
            </a:r>
            <a:r>
              <a:rPr sz="1200" spc="-40" dirty="0">
                <a:latin typeface="LM Roman 12"/>
                <a:cs typeface="LM Roman 12"/>
              </a:rPr>
              <a:t>We </a:t>
            </a:r>
            <a:r>
              <a:rPr sz="1200" spc="5" dirty="0">
                <a:latin typeface="LM Roman 12"/>
                <a:cs typeface="LM Roman 12"/>
              </a:rPr>
              <a:t>can stop  </a:t>
            </a:r>
            <a:r>
              <a:rPr sz="1200" dirty="0">
                <a:latin typeface="LM Roman 12"/>
                <a:cs typeface="LM Roman 12"/>
              </a:rPr>
              <a:t>there. </a:t>
            </a:r>
            <a:r>
              <a:rPr sz="1200" spc="-35" dirty="0">
                <a:latin typeface="LM Roman 12"/>
                <a:cs typeface="LM Roman 12"/>
              </a:rPr>
              <a:t>You </a:t>
            </a:r>
            <a:r>
              <a:rPr sz="1200" dirty="0">
                <a:latin typeface="LM Roman 12"/>
                <a:cs typeface="LM Roman 12"/>
              </a:rPr>
              <a:t>can see </a:t>
            </a:r>
            <a:r>
              <a:rPr sz="1200" spc="-15" dirty="0">
                <a:latin typeface="LM Roman 12"/>
                <a:cs typeface="LM Roman 12"/>
              </a:rPr>
              <a:t>how </a:t>
            </a:r>
            <a:r>
              <a:rPr sz="1200" dirty="0">
                <a:latin typeface="LM Roman 12"/>
                <a:cs typeface="LM Roman 12"/>
              </a:rPr>
              <a:t>this </a:t>
            </a:r>
            <a:r>
              <a:rPr sz="1200" spc="5" dirty="0">
                <a:latin typeface="LM Roman 12"/>
                <a:cs typeface="LM Roman 12"/>
              </a:rPr>
              <a:t>process </a:t>
            </a:r>
            <a:r>
              <a:rPr sz="1200" dirty="0">
                <a:latin typeface="LM Roman 12"/>
                <a:cs typeface="LM Roman 12"/>
              </a:rPr>
              <a:t>could </a:t>
            </a:r>
            <a:r>
              <a:rPr sz="1200" spc="15" dirty="0">
                <a:latin typeface="LM Roman 12"/>
                <a:cs typeface="LM Roman 12"/>
              </a:rPr>
              <a:t>be </a:t>
            </a:r>
            <a:r>
              <a:rPr sz="1200" dirty="0">
                <a:latin typeface="LM Roman 12"/>
                <a:cs typeface="LM Roman 12"/>
              </a:rPr>
              <a:t>repeated for </a:t>
            </a:r>
            <a:r>
              <a:rPr sz="1200" spc="-10" dirty="0">
                <a:latin typeface="LM Roman 12"/>
                <a:cs typeface="LM Roman 12"/>
              </a:rPr>
              <a:t>each child </a:t>
            </a:r>
            <a:r>
              <a:rPr sz="1200" spc="5" dirty="0">
                <a:latin typeface="LM Roman 12"/>
                <a:cs typeface="LM Roman 12"/>
              </a:rPr>
              <a:t>node </a:t>
            </a:r>
            <a:r>
              <a:rPr sz="1200" dirty="0">
                <a:latin typeface="LM Roman 12"/>
                <a:cs typeface="LM Roman 12"/>
              </a:rPr>
              <a:t>to build up a more  </a:t>
            </a:r>
            <a:r>
              <a:rPr sz="1200" spc="-5" dirty="0">
                <a:latin typeface="LM Roman 12"/>
                <a:cs typeface="LM Roman 12"/>
              </a:rPr>
              <a:t>complicated tree for a more </a:t>
            </a:r>
            <a:r>
              <a:rPr sz="1200" spc="-10" dirty="0">
                <a:latin typeface="LM Roman 12"/>
                <a:cs typeface="LM Roman 12"/>
              </a:rPr>
              <a:t>challenging</a:t>
            </a:r>
            <a:r>
              <a:rPr sz="1200" dirty="0">
                <a:latin typeface="LM Roman 12"/>
                <a:cs typeface="LM Roman 12"/>
              </a:rPr>
              <a:t> </a:t>
            </a:r>
            <a:r>
              <a:rPr sz="1200" spc="-5" dirty="0">
                <a:latin typeface="LM Roman 12"/>
                <a:cs typeface="LM Roman 12"/>
              </a:rPr>
              <a:t>dataset.</a:t>
            </a:r>
            <a:endParaRPr sz="1200" dirty="0">
              <a:latin typeface="LM Roman 12"/>
              <a:cs typeface="LM Roman 12"/>
            </a:endParaRPr>
          </a:p>
          <a:p>
            <a:pPr>
              <a:lnSpc>
                <a:spcPct val="100000"/>
              </a:lnSpc>
              <a:spcBef>
                <a:spcPts val="25"/>
              </a:spcBef>
            </a:pPr>
            <a:endParaRPr sz="1450" dirty="0">
              <a:latin typeface="LM Roman 12"/>
              <a:cs typeface="LM Roman 12"/>
            </a:endParaRPr>
          </a:p>
          <a:p>
            <a:pPr marL="19685">
              <a:lnSpc>
                <a:spcPct val="100000"/>
              </a:lnSpc>
              <a:tabLst>
                <a:tab pos="702945" algn="l"/>
              </a:tabLst>
            </a:pPr>
            <a:r>
              <a:rPr sz="1700" b="1" spc="5" dirty="0">
                <a:latin typeface="LM Roman 12"/>
                <a:cs typeface="LM Roman 12"/>
              </a:rPr>
              <a:t>18.3	</a:t>
            </a:r>
            <a:r>
              <a:rPr sz="1700" b="1" spc="10" dirty="0">
                <a:latin typeface="LM Roman 12"/>
                <a:cs typeface="LM Roman 12"/>
              </a:rPr>
              <a:t>Making </a:t>
            </a:r>
            <a:r>
              <a:rPr sz="1700" b="1" spc="5" dirty="0">
                <a:latin typeface="LM Roman 12"/>
                <a:cs typeface="LM Roman 12"/>
              </a:rPr>
              <a:t>Predictions </a:t>
            </a:r>
            <a:r>
              <a:rPr sz="1700" b="1" spc="10" dirty="0">
                <a:latin typeface="LM Roman 12"/>
                <a:cs typeface="LM Roman 12"/>
              </a:rPr>
              <a:t>on</a:t>
            </a:r>
            <a:r>
              <a:rPr sz="1700" b="1" spc="-5" dirty="0">
                <a:latin typeface="LM Roman 12"/>
                <a:cs typeface="LM Roman 12"/>
              </a:rPr>
              <a:t> </a:t>
            </a:r>
            <a:r>
              <a:rPr sz="1700" b="1" spc="10" dirty="0">
                <a:latin typeface="LM Roman 12"/>
                <a:cs typeface="LM Roman 12"/>
              </a:rPr>
              <a:t>Data</a:t>
            </a:r>
            <a:endParaRPr sz="1700" dirty="0">
              <a:latin typeface="LM Roman 12"/>
              <a:cs typeface="LM Roman 12"/>
            </a:endParaRPr>
          </a:p>
          <a:p>
            <a:pPr marL="19685" marR="5080" indent="-7620" algn="just">
              <a:lnSpc>
                <a:spcPct val="100000"/>
              </a:lnSpc>
              <a:spcBef>
                <a:spcPts val="1090"/>
              </a:spcBef>
            </a:pPr>
            <a:r>
              <a:rPr sz="1200" spc="-40" dirty="0">
                <a:latin typeface="LM Roman 12"/>
                <a:cs typeface="LM Roman 12"/>
              </a:rPr>
              <a:t>We </a:t>
            </a:r>
            <a:r>
              <a:rPr sz="1200" spc="5" dirty="0">
                <a:latin typeface="LM Roman 12"/>
                <a:cs typeface="LM Roman 12"/>
              </a:rPr>
              <a:t>can </a:t>
            </a:r>
            <a:r>
              <a:rPr sz="1200" spc="-5" dirty="0">
                <a:latin typeface="LM Roman 12"/>
                <a:cs typeface="LM Roman 12"/>
              </a:rPr>
              <a:t>now </a:t>
            </a:r>
            <a:r>
              <a:rPr sz="1200" spc="5" dirty="0">
                <a:latin typeface="LM Roman 12"/>
                <a:cs typeface="LM Roman 12"/>
              </a:rPr>
              <a:t>use this decision tree to </a:t>
            </a:r>
            <a:r>
              <a:rPr sz="1200" dirty="0">
                <a:latin typeface="LM Roman 12"/>
                <a:cs typeface="LM Roman 12"/>
              </a:rPr>
              <a:t>make </a:t>
            </a:r>
            <a:r>
              <a:rPr sz="1200" spc="5" dirty="0">
                <a:latin typeface="LM Roman 12"/>
                <a:cs typeface="LM Roman 12"/>
              </a:rPr>
              <a:t>some predictions for all </a:t>
            </a:r>
            <a:r>
              <a:rPr sz="1200" dirty="0">
                <a:latin typeface="LM Roman 12"/>
                <a:cs typeface="LM Roman 12"/>
              </a:rPr>
              <a:t>of </a:t>
            </a:r>
            <a:r>
              <a:rPr sz="1200" spc="5" dirty="0">
                <a:latin typeface="LM Roman 12"/>
                <a:cs typeface="LM Roman 12"/>
              </a:rPr>
              <a:t>the training instances.  </a:t>
            </a:r>
            <a:r>
              <a:rPr sz="1200" spc="-10" dirty="0">
                <a:latin typeface="LM Roman 12"/>
                <a:cs typeface="LM Roman 12"/>
              </a:rPr>
              <a:t>But </a:t>
            </a:r>
            <a:r>
              <a:rPr sz="1200" spc="-30" dirty="0">
                <a:latin typeface="LM Roman 12"/>
                <a:cs typeface="LM Roman 12"/>
              </a:rPr>
              <a:t>we have </a:t>
            </a:r>
            <a:r>
              <a:rPr sz="1200" spc="-10" dirty="0">
                <a:latin typeface="LM Roman 12"/>
                <a:cs typeface="LM Roman 12"/>
              </a:rPr>
              <a:t>already done that when </a:t>
            </a:r>
            <a:r>
              <a:rPr sz="1200" spc="-30" dirty="0">
                <a:latin typeface="LM Roman 12"/>
                <a:cs typeface="LM Roman 12"/>
              </a:rPr>
              <a:t>we </a:t>
            </a:r>
            <a:r>
              <a:rPr sz="1200" spc="-10" dirty="0">
                <a:latin typeface="LM Roman 12"/>
                <a:cs typeface="LM Roman 12"/>
              </a:rPr>
              <a:t>calculated the Gini index </a:t>
            </a:r>
            <a:r>
              <a:rPr sz="1200" spc="-20" dirty="0">
                <a:latin typeface="LM Roman 12"/>
                <a:cs typeface="LM Roman 12"/>
              </a:rPr>
              <a:t>above. </a:t>
            </a:r>
            <a:r>
              <a:rPr sz="1200" spc="-10" dirty="0">
                <a:latin typeface="LM Roman 12"/>
                <a:cs typeface="LM Roman 12"/>
              </a:rPr>
              <a:t>Instead, let’s classify  </a:t>
            </a:r>
            <a:r>
              <a:rPr sz="1200" spc="-5" dirty="0">
                <a:latin typeface="LM Roman 12"/>
                <a:cs typeface="LM Roman 12"/>
              </a:rPr>
              <a:t>some new data generated for </a:t>
            </a:r>
            <a:r>
              <a:rPr sz="1200" spc="-15" dirty="0">
                <a:latin typeface="LM Roman 12"/>
                <a:cs typeface="LM Roman 12"/>
              </a:rPr>
              <a:t>each </a:t>
            </a:r>
            <a:r>
              <a:rPr sz="1200" spc="-5" dirty="0">
                <a:latin typeface="LM Roman 12"/>
                <a:cs typeface="LM Roman 12"/>
              </a:rPr>
              <a:t>class using the same distribution. Here is the test</a:t>
            </a:r>
            <a:r>
              <a:rPr sz="1200" spc="-165" dirty="0">
                <a:latin typeface="LM Roman 12"/>
                <a:cs typeface="LM Roman 12"/>
              </a:rPr>
              <a:t> </a:t>
            </a:r>
            <a:r>
              <a:rPr sz="1200" spc="-5" dirty="0">
                <a:latin typeface="LM Roman 12"/>
                <a:cs typeface="LM Roman 12"/>
              </a:rPr>
              <a:t>dataset:</a:t>
            </a:r>
            <a:endParaRPr sz="1200" dirty="0">
              <a:latin typeface="LM Roman 12"/>
              <a:cs typeface="LM Roman 12"/>
            </a:endParaRPr>
          </a:p>
        </p:txBody>
      </p:sp>
      <p:graphicFrame>
        <p:nvGraphicFramePr>
          <p:cNvPr id="5" name="object 20">
            <a:extLst>
              <a:ext uri="{FF2B5EF4-FFF2-40B4-BE49-F238E27FC236}">
                <a16:creationId xmlns:a16="http://schemas.microsoft.com/office/drawing/2014/main" id="{85308CBF-ACF0-4491-BA8C-3607BE15764C}"/>
              </a:ext>
            </a:extLst>
          </p:cNvPr>
          <p:cNvGraphicFramePr>
            <a:graphicFrameLocks noGrp="1"/>
          </p:cNvGraphicFramePr>
          <p:nvPr>
            <p:extLst>
              <p:ext uri="{D42A27DB-BD31-4B8C-83A1-F6EECF244321}">
                <p14:modId xmlns:p14="http://schemas.microsoft.com/office/powerpoint/2010/main" val="502321344"/>
              </p:ext>
            </p:extLst>
          </p:nvPr>
        </p:nvGraphicFramePr>
        <p:xfrm>
          <a:off x="5077060" y="2746309"/>
          <a:ext cx="6199501" cy="1970154"/>
        </p:xfrm>
        <a:graphic>
          <a:graphicData uri="http://schemas.openxmlformats.org/drawingml/2006/table">
            <a:tbl>
              <a:tblPr firstRow="1" bandRow="1">
                <a:tableStyleId>{2D5ABB26-0587-4C30-8999-92F81FD0307C}</a:tableStyleId>
              </a:tblPr>
              <a:tblGrid>
                <a:gridCol w="883919">
                  <a:extLst>
                    <a:ext uri="{9D8B030D-6E8A-4147-A177-3AD203B41FA5}">
                      <a16:colId xmlns:a16="http://schemas.microsoft.com/office/drawing/2014/main" val="20000"/>
                    </a:ext>
                  </a:extLst>
                </a:gridCol>
                <a:gridCol w="956309">
                  <a:extLst>
                    <a:ext uri="{9D8B030D-6E8A-4147-A177-3AD203B41FA5}">
                      <a16:colId xmlns:a16="http://schemas.microsoft.com/office/drawing/2014/main" val="20001"/>
                    </a:ext>
                  </a:extLst>
                </a:gridCol>
                <a:gridCol w="244648">
                  <a:extLst>
                    <a:ext uri="{9D8B030D-6E8A-4147-A177-3AD203B41FA5}">
                      <a16:colId xmlns:a16="http://schemas.microsoft.com/office/drawing/2014/main" val="20002"/>
                    </a:ext>
                  </a:extLst>
                </a:gridCol>
                <a:gridCol w="4114625">
                  <a:extLst>
                    <a:ext uri="{9D8B030D-6E8A-4147-A177-3AD203B41FA5}">
                      <a16:colId xmlns:a16="http://schemas.microsoft.com/office/drawing/2014/main" val="20003"/>
                    </a:ext>
                  </a:extLst>
                </a:gridCol>
              </a:tblGrid>
              <a:tr h="191159">
                <a:tc>
                  <a:txBody>
                    <a:bodyPr/>
                    <a:lstStyle/>
                    <a:p>
                      <a:pPr marL="40005">
                        <a:lnSpc>
                          <a:spcPct val="100000"/>
                        </a:lnSpc>
                        <a:spcBef>
                          <a:spcPts val="155"/>
                        </a:spcBef>
                      </a:pPr>
                      <a:r>
                        <a:rPr sz="1000" spc="-5" dirty="0">
                          <a:latin typeface="LM Mono 10"/>
                          <a:cs typeface="LM Mono 10"/>
                        </a:rPr>
                        <a:t>X1</a:t>
                      </a:r>
                      <a:endParaRPr sz="1000">
                        <a:latin typeface="LM Mono 10"/>
                        <a:cs typeface="LM Mono 10"/>
                      </a:endParaRPr>
                    </a:p>
                  </a:txBody>
                  <a:tcPr marL="0" marR="0" marT="19685" marB="0">
                    <a:lnL w="6350">
                      <a:solidFill>
                        <a:srgbClr val="000000"/>
                      </a:solidFill>
                      <a:prstDash val="solid"/>
                    </a:lnL>
                    <a:lnT w="6350">
                      <a:solidFill>
                        <a:srgbClr val="000000"/>
                      </a:solidFill>
                      <a:prstDash val="solid"/>
                    </a:lnT>
                  </a:tcPr>
                </a:tc>
                <a:tc>
                  <a:txBody>
                    <a:bodyPr/>
                    <a:lstStyle/>
                    <a:p>
                      <a:pPr marL="112395">
                        <a:lnSpc>
                          <a:spcPct val="100000"/>
                        </a:lnSpc>
                        <a:spcBef>
                          <a:spcPts val="155"/>
                        </a:spcBef>
                      </a:pPr>
                      <a:r>
                        <a:rPr sz="1000" spc="-5" dirty="0">
                          <a:latin typeface="LM Mono 10"/>
                          <a:cs typeface="LM Mono 10"/>
                        </a:rPr>
                        <a:t>X2</a:t>
                      </a:r>
                      <a:endParaRPr sz="1000">
                        <a:latin typeface="LM Mono 10"/>
                        <a:cs typeface="LM Mono 10"/>
                      </a:endParaRPr>
                    </a:p>
                  </a:txBody>
                  <a:tcPr marL="0" marR="0" marT="19685" marB="0">
                    <a:lnT w="6350">
                      <a:solidFill>
                        <a:srgbClr val="000000"/>
                      </a:solidFill>
                      <a:prstDash val="solid"/>
                    </a:lnT>
                  </a:tcPr>
                </a:tc>
                <a:tc>
                  <a:txBody>
                    <a:bodyPr/>
                    <a:lstStyle/>
                    <a:p>
                      <a:pPr marL="7620" algn="ctr">
                        <a:lnSpc>
                          <a:spcPct val="100000"/>
                        </a:lnSpc>
                        <a:spcBef>
                          <a:spcPts val="155"/>
                        </a:spcBef>
                      </a:pPr>
                      <a:r>
                        <a:rPr sz="1000" dirty="0">
                          <a:latin typeface="LM Mono 10"/>
                          <a:cs typeface="LM Mono 10"/>
                        </a:rPr>
                        <a:t>Y</a:t>
                      </a:r>
                      <a:endParaRPr sz="1000">
                        <a:latin typeface="LM Mono 10"/>
                        <a:cs typeface="LM Mono 10"/>
                      </a:endParaRPr>
                    </a:p>
                  </a:txBody>
                  <a:tcPr marL="0" marR="0" marT="19685" marB="0">
                    <a:lnT w="6350">
                      <a:solidFill>
                        <a:srgbClr val="000000"/>
                      </a:solidFill>
                      <a:prstDash val="solid"/>
                    </a:lnT>
                  </a:tcPr>
                </a:tc>
                <a:tc>
                  <a:txBody>
                    <a:bodyPr/>
                    <a:lstStyle/>
                    <a:p>
                      <a:pPr>
                        <a:lnSpc>
                          <a:spcPct val="100000"/>
                        </a:lnSpc>
                      </a:pPr>
                      <a:endParaRPr sz="1100">
                        <a:latin typeface="Times New Roman"/>
                        <a:cs typeface="Times New Roman"/>
                      </a:endParaRPr>
                    </a:p>
                  </a:txBody>
                  <a:tcPr marL="0" marR="0" marT="0" marB="0">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0"/>
                  </a:ext>
                </a:extLst>
              </a:tr>
              <a:tr h="151828">
                <a:tc>
                  <a:txBody>
                    <a:bodyPr/>
                    <a:lstStyle/>
                    <a:p>
                      <a:pPr marL="40005">
                        <a:lnSpc>
                          <a:spcPts val="1045"/>
                        </a:lnSpc>
                      </a:pPr>
                      <a:r>
                        <a:rPr sz="1000" spc="-5" dirty="0">
                          <a:latin typeface="LM Mono 10"/>
                          <a:cs typeface="LM Mono 10"/>
                        </a:rPr>
                        <a:t>2.343875381</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2.051757824</a:t>
                      </a:r>
                      <a:endParaRPr sz="1000">
                        <a:latin typeface="LM Mono 10"/>
                        <a:cs typeface="LM Mono 10"/>
                      </a:endParaRPr>
                    </a:p>
                  </a:txBody>
                  <a:tcPr marL="0" marR="0" marT="0" marB="0"/>
                </a:tc>
                <a:tc>
                  <a:txBody>
                    <a:bodyPr/>
                    <a:lstStyle/>
                    <a:p>
                      <a:pPr marL="7620"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1"/>
                  </a:ext>
                </a:extLst>
              </a:tr>
              <a:tr h="151834">
                <a:tc>
                  <a:txBody>
                    <a:bodyPr/>
                    <a:lstStyle/>
                    <a:p>
                      <a:pPr marL="40005">
                        <a:lnSpc>
                          <a:spcPts val="1045"/>
                        </a:lnSpc>
                      </a:pPr>
                      <a:r>
                        <a:rPr sz="1000" spc="-5" dirty="0">
                          <a:latin typeface="LM Mono 10"/>
                          <a:cs typeface="LM Mono 10"/>
                        </a:rPr>
                        <a:t>3.536904049</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3.032932531</a:t>
                      </a:r>
                      <a:endParaRPr sz="1000">
                        <a:latin typeface="LM Mono 10"/>
                        <a:cs typeface="LM Mono 10"/>
                      </a:endParaRPr>
                    </a:p>
                  </a:txBody>
                  <a:tcPr marL="0" marR="0" marT="0" marB="0"/>
                </a:tc>
                <a:tc>
                  <a:txBody>
                    <a:bodyPr/>
                    <a:lstStyle/>
                    <a:p>
                      <a:pPr marL="7620"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2"/>
                  </a:ext>
                </a:extLst>
              </a:tr>
              <a:tr h="151834">
                <a:tc>
                  <a:txBody>
                    <a:bodyPr/>
                    <a:lstStyle/>
                    <a:p>
                      <a:pPr marL="40005">
                        <a:lnSpc>
                          <a:spcPts val="1045"/>
                        </a:lnSpc>
                      </a:pPr>
                      <a:r>
                        <a:rPr sz="1000" spc="-5" dirty="0">
                          <a:latin typeface="LM Mono 10"/>
                          <a:cs typeface="LM Mono 10"/>
                        </a:rPr>
                        <a:t>2.801395588</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2.786327755</a:t>
                      </a:r>
                      <a:endParaRPr sz="1000">
                        <a:latin typeface="LM Mono 10"/>
                        <a:cs typeface="LM Mono 10"/>
                      </a:endParaRPr>
                    </a:p>
                  </a:txBody>
                  <a:tcPr marL="0" marR="0" marT="0" marB="0"/>
                </a:tc>
                <a:tc>
                  <a:txBody>
                    <a:bodyPr/>
                    <a:lstStyle/>
                    <a:p>
                      <a:pPr marL="7620"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3"/>
                  </a:ext>
                </a:extLst>
              </a:tr>
              <a:tr h="151828">
                <a:tc>
                  <a:txBody>
                    <a:bodyPr/>
                    <a:lstStyle/>
                    <a:p>
                      <a:pPr marL="40005">
                        <a:lnSpc>
                          <a:spcPts val="1045"/>
                        </a:lnSpc>
                      </a:pPr>
                      <a:r>
                        <a:rPr sz="1000" spc="-5" dirty="0">
                          <a:latin typeface="LM Mono 10"/>
                          <a:cs typeface="LM Mono 10"/>
                        </a:rPr>
                        <a:t>3.656342926</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2.581460765</a:t>
                      </a:r>
                      <a:endParaRPr sz="1000">
                        <a:latin typeface="LM Mono 10"/>
                        <a:cs typeface="LM Mono 10"/>
                      </a:endParaRPr>
                    </a:p>
                  </a:txBody>
                  <a:tcPr marL="0" marR="0" marT="0" marB="0"/>
                </a:tc>
                <a:tc>
                  <a:txBody>
                    <a:bodyPr/>
                    <a:lstStyle/>
                    <a:p>
                      <a:pPr marL="7620"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4"/>
                  </a:ext>
                </a:extLst>
              </a:tr>
              <a:tr h="151828">
                <a:tc>
                  <a:txBody>
                    <a:bodyPr/>
                    <a:lstStyle/>
                    <a:p>
                      <a:pPr marL="40005">
                        <a:lnSpc>
                          <a:spcPts val="1045"/>
                        </a:lnSpc>
                      </a:pPr>
                      <a:r>
                        <a:rPr sz="1000" spc="-5" dirty="0">
                          <a:latin typeface="LM Mono 10"/>
                          <a:cs typeface="LM Mono 10"/>
                        </a:rPr>
                        <a:t>2.853194386</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1.052331062</a:t>
                      </a:r>
                      <a:endParaRPr sz="1000">
                        <a:latin typeface="LM Mono 10"/>
                        <a:cs typeface="LM Mono 10"/>
                      </a:endParaRPr>
                    </a:p>
                  </a:txBody>
                  <a:tcPr marL="0" marR="0" marT="0" marB="0"/>
                </a:tc>
                <a:tc>
                  <a:txBody>
                    <a:bodyPr/>
                    <a:lstStyle/>
                    <a:p>
                      <a:pPr marL="7620"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5"/>
                  </a:ext>
                </a:extLst>
              </a:tr>
              <a:tr h="151828">
                <a:tc>
                  <a:txBody>
                    <a:bodyPr/>
                    <a:lstStyle/>
                    <a:p>
                      <a:pPr marL="40005">
                        <a:lnSpc>
                          <a:spcPts val="1045"/>
                        </a:lnSpc>
                      </a:pPr>
                      <a:r>
                        <a:rPr sz="1000" spc="-5" dirty="0">
                          <a:latin typeface="LM Mono 10"/>
                          <a:cs typeface="LM Mono 10"/>
                        </a:rPr>
                        <a:t>8.907647835</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3.730540859</a:t>
                      </a:r>
                      <a:endParaRPr sz="1000">
                        <a:latin typeface="LM Mono 10"/>
                        <a:cs typeface="LM Mono 10"/>
                      </a:endParaRPr>
                    </a:p>
                  </a:txBody>
                  <a:tcPr marL="0" marR="0" marT="0" marB="0"/>
                </a:tc>
                <a:tc>
                  <a:txBody>
                    <a:bodyPr/>
                    <a:lstStyle/>
                    <a:p>
                      <a:pPr marL="7620" algn="ctr">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6"/>
                  </a:ext>
                </a:extLst>
              </a:tr>
              <a:tr h="151828">
                <a:tc>
                  <a:txBody>
                    <a:bodyPr/>
                    <a:lstStyle/>
                    <a:p>
                      <a:pPr marL="40005">
                        <a:lnSpc>
                          <a:spcPts val="1045"/>
                        </a:lnSpc>
                      </a:pPr>
                      <a:r>
                        <a:rPr sz="1000" spc="-5" dirty="0">
                          <a:latin typeface="LM Mono 10"/>
                          <a:cs typeface="LM Mono 10"/>
                        </a:rPr>
                        <a:t>9.752464513</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3.740754624</a:t>
                      </a:r>
                      <a:endParaRPr sz="1000">
                        <a:latin typeface="LM Mono 10"/>
                        <a:cs typeface="LM Mono 10"/>
                      </a:endParaRPr>
                    </a:p>
                  </a:txBody>
                  <a:tcPr marL="0" marR="0" marT="0" marB="0"/>
                </a:tc>
                <a:tc>
                  <a:txBody>
                    <a:bodyPr/>
                    <a:lstStyle/>
                    <a:p>
                      <a:pPr marL="7620" algn="ctr">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7"/>
                  </a:ext>
                </a:extLst>
              </a:tr>
              <a:tr h="151834">
                <a:tc>
                  <a:txBody>
                    <a:bodyPr/>
                    <a:lstStyle/>
                    <a:p>
                      <a:pPr marL="40005">
                        <a:lnSpc>
                          <a:spcPts val="1045"/>
                        </a:lnSpc>
                      </a:pPr>
                      <a:r>
                        <a:rPr sz="1000" spc="-5" dirty="0">
                          <a:latin typeface="LM Mono 10"/>
                          <a:cs typeface="LM Mono 10"/>
                        </a:rPr>
                        <a:t>8.016361622</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3.013408249</a:t>
                      </a:r>
                      <a:endParaRPr sz="1000">
                        <a:latin typeface="LM Mono 10"/>
                        <a:cs typeface="LM Mono 10"/>
                      </a:endParaRPr>
                    </a:p>
                  </a:txBody>
                  <a:tcPr marL="0" marR="0" marT="0" marB="0"/>
                </a:tc>
                <a:tc>
                  <a:txBody>
                    <a:bodyPr/>
                    <a:lstStyle/>
                    <a:p>
                      <a:pPr marL="7620" algn="ctr">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8"/>
                  </a:ext>
                </a:extLst>
              </a:tr>
              <a:tr h="151834">
                <a:tc>
                  <a:txBody>
                    <a:bodyPr/>
                    <a:lstStyle/>
                    <a:p>
                      <a:pPr marL="40005">
                        <a:lnSpc>
                          <a:spcPts val="1045"/>
                        </a:lnSpc>
                      </a:pPr>
                      <a:r>
                        <a:rPr sz="1000" spc="-5" dirty="0">
                          <a:latin typeface="LM Mono 10"/>
                          <a:cs typeface="LM Mono 10"/>
                        </a:rPr>
                        <a:t>6.58490395</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2.436333477</a:t>
                      </a:r>
                      <a:endParaRPr sz="1000">
                        <a:latin typeface="LM Mono 10"/>
                        <a:cs typeface="LM Mono 10"/>
                      </a:endParaRPr>
                    </a:p>
                  </a:txBody>
                  <a:tcPr marL="0" marR="0" marT="0" marB="0"/>
                </a:tc>
                <a:tc>
                  <a:txBody>
                    <a:bodyPr/>
                    <a:lstStyle/>
                    <a:p>
                      <a:pPr marL="7620" algn="ctr">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lnR w="6350">
                      <a:solidFill>
                        <a:srgbClr val="000000"/>
                      </a:solidFill>
                      <a:prstDash val="solid"/>
                    </a:lnR>
                  </a:tcPr>
                </a:tc>
                <a:extLst>
                  <a:ext uri="{0D108BD9-81ED-4DB2-BD59-A6C34878D82A}">
                    <a16:rowId xmlns:a16="http://schemas.microsoft.com/office/drawing/2014/main" val="10009"/>
                  </a:ext>
                </a:extLst>
              </a:tr>
              <a:tr h="193473">
                <a:tc>
                  <a:txBody>
                    <a:bodyPr/>
                    <a:lstStyle/>
                    <a:p>
                      <a:pPr marL="40005">
                        <a:lnSpc>
                          <a:spcPts val="1045"/>
                        </a:lnSpc>
                      </a:pPr>
                      <a:r>
                        <a:rPr sz="1000" spc="-5" dirty="0">
                          <a:latin typeface="LM Mono 10"/>
                          <a:cs typeface="LM Mono 10"/>
                        </a:rPr>
                        <a:t>7.142525173</a:t>
                      </a:r>
                      <a:endParaRPr sz="1000">
                        <a:latin typeface="LM Mono 10"/>
                        <a:cs typeface="LM Mono 10"/>
                      </a:endParaRPr>
                    </a:p>
                  </a:txBody>
                  <a:tcPr marL="0" marR="0" marT="0" marB="0">
                    <a:lnL w="6350">
                      <a:solidFill>
                        <a:srgbClr val="000000"/>
                      </a:solidFill>
                      <a:prstDash val="solid"/>
                    </a:lnL>
                    <a:lnB w="6350">
                      <a:solidFill>
                        <a:srgbClr val="000000"/>
                      </a:solidFill>
                      <a:prstDash val="solid"/>
                    </a:lnB>
                  </a:tcPr>
                </a:tc>
                <a:tc>
                  <a:txBody>
                    <a:bodyPr/>
                    <a:lstStyle/>
                    <a:p>
                      <a:pPr marL="112395">
                        <a:lnSpc>
                          <a:spcPts val="1045"/>
                        </a:lnSpc>
                      </a:pPr>
                      <a:r>
                        <a:rPr sz="1000" spc="-5" dirty="0">
                          <a:latin typeface="LM Mono 10"/>
                          <a:cs typeface="LM Mono 10"/>
                        </a:rPr>
                        <a:t>3.650120799</a:t>
                      </a:r>
                      <a:endParaRPr sz="1000">
                        <a:latin typeface="LM Mono 10"/>
                        <a:cs typeface="LM Mono 10"/>
                      </a:endParaRPr>
                    </a:p>
                  </a:txBody>
                  <a:tcPr marL="0" marR="0" marT="0" marB="0">
                    <a:lnB w="6350">
                      <a:solidFill>
                        <a:srgbClr val="000000"/>
                      </a:solidFill>
                      <a:prstDash val="solid"/>
                    </a:lnB>
                  </a:tcPr>
                </a:tc>
                <a:tc>
                  <a:txBody>
                    <a:bodyPr/>
                    <a:lstStyle/>
                    <a:p>
                      <a:pPr marL="7620" algn="ctr">
                        <a:lnSpc>
                          <a:spcPts val="1045"/>
                        </a:lnSpc>
                      </a:pPr>
                      <a:r>
                        <a:rPr sz="1000" dirty="0">
                          <a:latin typeface="LM Mono 10"/>
                          <a:cs typeface="LM Mono 10"/>
                        </a:rPr>
                        <a:t>1</a:t>
                      </a:r>
                      <a:endParaRPr sz="1000">
                        <a:latin typeface="LM Mono 10"/>
                        <a:cs typeface="LM Mono 10"/>
                      </a:endParaRPr>
                    </a:p>
                  </a:txBody>
                  <a:tcPr marL="0" marR="0" marT="0" marB="0">
                    <a:lnB w="635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10"/>
                  </a:ext>
                </a:extLst>
              </a:tr>
              <a:tr h="219046">
                <a:tc>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tcPr>
                </a:tc>
                <a:tc>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tcPr>
                </a:tc>
                <a:tc>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tcPr>
                </a:tc>
                <a:tc>
                  <a:txBody>
                    <a:bodyPr/>
                    <a:lstStyle/>
                    <a:p>
                      <a:pPr marL="104775">
                        <a:lnSpc>
                          <a:spcPts val="1400"/>
                        </a:lnSpc>
                        <a:spcBef>
                          <a:spcPts val="225"/>
                        </a:spcBef>
                      </a:pPr>
                      <a:r>
                        <a:rPr sz="1200" spc="-5" dirty="0">
                          <a:latin typeface="LM Roman 12"/>
                          <a:cs typeface="LM Roman 12"/>
                        </a:rPr>
                        <a:t>Listing 18.5: </a:t>
                      </a:r>
                      <a:r>
                        <a:rPr sz="1200" spc="-30" dirty="0">
                          <a:latin typeface="LM Roman 12"/>
                          <a:cs typeface="LM Roman 12"/>
                        </a:rPr>
                        <a:t>Test</a:t>
                      </a:r>
                      <a:r>
                        <a:rPr sz="1200" spc="120" dirty="0">
                          <a:latin typeface="LM Roman 12"/>
                          <a:cs typeface="LM Roman 12"/>
                        </a:rPr>
                        <a:t> </a:t>
                      </a:r>
                      <a:r>
                        <a:rPr sz="1200" spc="-5" dirty="0">
                          <a:latin typeface="LM Roman 12"/>
                          <a:cs typeface="LM Roman 12"/>
                        </a:rPr>
                        <a:t>Dataset.</a:t>
                      </a:r>
                      <a:endParaRPr sz="1200" dirty="0">
                        <a:latin typeface="LM Roman 12"/>
                        <a:cs typeface="LM Roman 12"/>
                      </a:endParaRPr>
                    </a:p>
                  </a:txBody>
                  <a:tcPr marL="0" marR="0" marT="28575" marB="0">
                    <a:lnT w="6350">
                      <a:solidFill>
                        <a:srgbClr val="000000"/>
                      </a:solidFill>
                      <a:prstDash val="solid"/>
                    </a:lnT>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58540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69F6-2F4D-4D29-A2CC-342D599026BB}"/>
              </a:ext>
            </a:extLst>
          </p:cNvPr>
          <p:cNvSpPr>
            <a:spLocks noGrp="1"/>
          </p:cNvSpPr>
          <p:nvPr>
            <p:ph type="title"/>
          </p:nvPr>
        </p:nvSpPr>
        <p:spPr/>
        <p:txBody>
          <a:bodyPr/>
          <a:lstStyle/>
          <a:p>
            <a:endParaRPr lang="en-IN"/>
          </a:p>
        </p:txBody>
      </p:sp>
      <p:sp>
        <p:nvSpPr>
          <p:cNvPr id="4" name="object 21">
            <a:extLst>
              <a:ext uri="{FF2B5EF4-FFF2-40B4-BE49-F238E27FC236}">
                <a16:creationId xmlns:a16="http://schemas.microsoft.com/office/drawing/2014/main" id="{DA809A4F-5339-4A39-9E8A-20DDF772A11A}"/>
              </a:ext>
            </a:extLst>
          </p:cNvPr>
          <p:cNvSpPr txBox="1">
            <a:spLocks noGrp="1"/>
          </p:cNvSpPr>
          <p:nvPr>
            <p:ph idx="1"/>
          </p:nvPr>
        </p:nvSpPr>
        <p:spPr>
          <a:xfrm>
            <a:off x="838200" y="365125"/>
            <a:ext cx="10515600" cy="4351338"/>
          </a:xfrm>
          <a:prstGeom prst="rect">
            <a:avLst/>
          </a:prstGeom>
        </p:spPr>
        <p:txBody>
          <a:bodyPr vert="horz" wrap="square" lIns="0" tIns="12065" rIns="0" bIns="0" rtlCol="0">
            <a:spAutoFit/>
          </a:bodyPr>
          <a:lstStyle/>
          <a:p>
            <a:pPr marL="12700" marR="5080" indent="222885">
              <a:lnSpc>
                <a:spcPct val="100000"/>
              </a:lnSpc>
              <a:spcBef>
                <a:spcPts val="95"/>
              </a:spcBef>
            </a:pPr>
            <a:r>
              <a:rPr sz="1200" spc="5" dirty="0">
                <a:latin typeface="LM Roman 12"/>
                <a:cs typeface="LM Roman 12"/>
              </a:rPr>
              <a:t>Using the decision tree with a single split at, </a:t>
            </a:r>
            <a:r>
              <a:rPr sz="1200" i="1" spc="165" dirty="0">
                <a:latin typeface="Times New Roman"/>
                <a:cs typeface="Times New Roman"/>
              </a:rPr>
              <a:t>X</a:t>
            </a:r>
            <a:r>
              <a:rPr sz="1200" spc="165" dirty="0">
                <a:latin typeface="LM Roman 12"/>
                <a:cs typeface="LM Roman 12"/>
              </a:rPr>
              <a:t>1 </a:t>
            </a:r>
            <a:r>
              <a:rPr sz="1200" spc="10" dirty="0">
                <a:latin typeface="LM Roman 12"/>
                <a:cs typeface="LM Roman 12"/>
              </a:rPr>
              <a:t>= </a:t>
            </a:r>
            <a:r>
              <a:rPr sz="1200" spc="5" dirty="0">
                <a:latin typeface="LM Roman 12"/>
                <a:cs typeface="LM Roman 12"/>
              </a:rPr>
              <a:t>6</a:t>
            </a:r>
            <a:r>
              <a:rPr sz="1200" i="1" spc="5" dirty="0">
                <a:latin typeface="Times New Roman"/>
                <a:cs typeface="Times New Roman"/>
              </a:rPr>
              <a:t>.</a:t>
            </a:r>
            <a:r>
              <a:rPr sz="1200" spc="5" dirty="0">
                <a:latin typeface="LM Roman 12"/>
                <a:cs typeface="LM Roman 12"/>
              </a:rPr>
              <a:t>642287351 </a:t>
            </a:r>
            <a:r>
              <a:rPr sz="1200" spc="-10" dirty="0">
                <a:latin typeface="LM Roman 12"/>
                <a:cs typeface="LM Roman 12"/>
              </a:rPr>
              <a:t>we </a:t>
            </a:r>
            <a:r>
              <a:rPr sz="1200" spc="5" dirty="0">
                <a:latin typeface="LM Roman 12"/>
                <a:cs typeface="LM Roman 12"/>
              </a:rPr>
              <a:t>can classify the test  </a:t>
            </a:r>
            <a:r>
              <a:rPr sz="1200" spc="-5" dirty="0">
                <a:latin typeface="LM Roman 12"/>
                <a:cs typeface="LM Roman 12"/>
              </a:rPr>
              <a:t>instances as </a:t>
            </a:r>
            <a:r>
              <a:rPr sz="1200" spc="-10" dirty="0">
                <a:latin typeface="LM Roman 12"/>
                <a:cs typeface="LM Roman 12"/>
              </a:rPr>
              <a:t>follows:</a:t>
            </a:r>
            <a:endParaRPr sz="1200" dirty="0">
              <a:latin typeface="LM Roman 12"/>
              <a:cs typeface="LM Roman 12"/>
            </a:endParaRPr>
          </a:p>
        </p:txBody>
      </p:sp>
      <p:graphicFrame>
        <p:nvGraphicFramePr>
          <p:cNvPr id="37" name="object 20">
            <a:extLst>
              <a:ext uri="{FF2B5EF4-FFF2-40B4-BE49-F238E27FC236}">
                <a16:creationId xmlns:a16="http://schemas.microsoft.com/office/drawing/2014/main" id="{9E4D6F40-D0B5-4AFD-94E8-90D51184072A}"/>
              </a:ext>
            </a:extLst>
          </p:cNvPr>
          <p:cNvGraphicFramePr>
            <a:graphicFrameLocks noGrp="1"/>
          </p:cNvGraphicFramePr>
          <p:nvPr>
            <p:extLst>
              <p:ext uri="{D42A27DB-BD31-4B8C-83A1-F6EECF244321}">
                <p14:modId xmlns:p14="http://schemas.microsoft.com/office/powerpoint/2010/main" val="2135588072"/>
              </p:ext>
            </p:extLst>
          </p:nvPr>
        </p:nvGraphicFramePr>
        <p:xfrm>
          <a:off x="4985268" y="763785"/>
          <a:ext cx="3710862" cy="1751107"/>
        </p:xfrm>
        <a:graphic>
          <a:graphicData uri="http://schemas.openxmlformats.org/drawingml/2006/table">
            <a:tbl>
              <a:tblPr firstRow="1" bandRow="1">
                <a:tableStyleId>{2D5ABB26-0587-4C30-8999-92F81FD0307C}</a:tableStyleId>
              </a:tblPr>
              <a:tblGrid>
                <a:gridCol w="734442">
                  <a:extLst>
                    <a:ext uri="{9D8B030D-6E8A-4147-A177-3AD203B41FA5}">
                      <a16:colId xmlns:a16="http://schemas.microsoft.com/office/drawing/2014/main" val="20000"/>
                    </a:ext>
                  </a:extLst>
                </a:gridCol>
                <a:gridCol w="2976420">
                  <a:extLst>
                    <a:ext uri="{9D8B030D-6E8A-4147-A177-3AD203B41FA5}">
                      <a16:colId xmlns:a16="http://schemas.microsoft.com/office/drawing/2014/main" val="20001"/>
                    </a:ext>
                  </a:extLst>
                </a:gridCol>
              </a:tblGrid>
              <a:tr h="191152">
                <a:tc>
                  <a:txBody>
                    <a:bodyPr/>
                    <a:lstStyle/>
                    <a:p>
                      <a:pPr marL="40005">
                        <a:lnSpc>
                          <a:spcPct val="100000"/>
                        </a:lnSpc>
                        <a:spcBef>
                          <a:spcPts val="155"/>
                        </a:spcBef>
                      </a:pPr>
                      <a:r>
                        <a:rPr sz="1000" dirty="0">
                          <a:latin typeface="LM Mono 10"/>
                          <a:cs typeface="LM Mono 10"/>
                        </a:rPr>
                        <a:t>Y</a:t>
                      </a:r>
                      <a:endParaRPr sz="1000">
                        <a:latin typeface="LM Mono 10"/>
                        <a:cs typeface="LM Mono 10"/>
                      </a:endParaRPr>
                    </a:p>
                  </a:txBody>
                  <a:tcPr marL="0" marR="0" marT="19685" marB="0">
                    <a:lnL w="6350">
                      <a:solidFill>
                        <a:srgbClr val="000000"/>
                      </a:solidFill>
                      <a:prstDash val="solid"/>
                    </a:lnL>
                  </a:tcPr>
                </a:tc>
                <a:tc>
                  <a:txBody>
                    <a:bodyPr/>
                    <a:lstStyle/>
                    <a:p>
                      <a:pPr marL="85725">
                        <a:lnSpc>
                          <a:spcPct val="100000"/>
                        </a:lnSpc>
                        <a:spcBef>
                          <a:spcPts val="155"/>
                        </a:spcBef>
                      </a:pPr>
                      <a:r>
                        <a:rPr sz="1000" spc="-5" dirty="0">
                          <a:latin typeface="LM Mono 10"/>
                          <a:cs typeface="LM Mono 10"/>
                        </a:rPr>
                        <a:t>Prediction</a:t>
                      </a:r>
                      <a:endParaRPr sz="1000">
                        <a:latin typeface="LM Mono 10"/>
                        <a:cs typeface="LM Mono 10"/>
                      </a:endParaRPr>
                    </a:p>
                  </a:txBody>
                  <a:tcPr marL="0" marR="0" marT="19685" marB="0"/>
                </a:tc>
                <a:extLst>
                  <a:ext uri="{0D108BD9-81ED-4DB2-BD59-A6C34878D82A}">
                    <a16:rowId xmlns:a16="http://schemas.microsoft.com/office/drawing/2014/main" val="10000"/>
                  </a:ext>
                </a:extLst>
              </a:tr>
              <a:tr h="151834">
                <a:tc>
                  <a:txBody>
                    <a:bodyPr/>
                    <a:lstStyle/>
                    <a:p>
                      <a:pPr marL="40005">
                        <a:lnSpc>
                          <a:spcPts val="1045"/>
                        </a:lnSpc>
                      </a:pPr>
                      <a:r>
                        <a:rPr sz="1000" dirty="0">
                          <a:latin typeface="LM Mono 10"/>
                          <a:cs typeface="LM Mono 10"/>
                        </a:rPr>
                        <a:t>0</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1"/>
                  </a:ext>
                </a:extLst>
              </a:tr>
              <a:tr h="151828">
                <a:tc>
                  <a:txBody>
                    <a:bodyPr/>
                    <a:lstStyle/>
                    <a:p>
                      <a:pPr marL="40005">
                        <a:lnSpc>
                          <a:spcPts val="1045"/>
                        </a:lnSpc>
                      </a:pPr>
                      <a:r>
                        <a:rPr sz="1000" dirty="0">
                          <a:latin typeface="LM Mono 10"/>
                          <a:cs typeface="LM Mono 10"/>
                        </a:rPr>
                        <a:t>0</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2"/>
                  </a:ext>
                </a:extLst>
              </a:tr>
              <a:tr h="151828">
                <a:tc>
                  <a:txBody>
                    <a:bodyPr/>
                    <a:lstStyle/>
                    <a:p>
                      <a:pPr marL="40005">
                        <a:lnSpc>
                          <a:spcPts val="1045"/>
                        </a:lnSpc>
                      </a:pPr>
                      <a:r>
                        <a:rPr sz="1000" dirty="0">
                          <a:latin typeface="LM Mono 10"/>
                          <a:cs typeface="LM Mono 10"/>
                        </a:rPr>
                        <a:t>0</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3"/>
                  </a:ext>
                </a:extLst>
              </a:tr>
              <a:tr h="151828">
                <a:tc>
                  <a:txBody>
                    <a:bodyPr/>
                    <a:lstStyle/>
                    <a:p>
                      <a:pPr marL="40005">
                        <a:lnSpc>
                          <a:spcPts val="1045"/>
                        </a:lnSpc>
                      </a:pPr>
                      <a:r>
                        <a:rPr sz="1000" dirty="0">
                          <a:latin typeface="LM Mono 10"/>
                          <a:cs typeface="LM Mono 10"/>
                        </a:rPr>
                        <a:t>0</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4"/>
                  </a:ext>
                </a:extLst>
              </a:tr>
              <a:tr h="151828">
                <a:tc>
                  <a:txBody>
                    <a:bodyPr/>
                    <a:lstStyle/>
                    <a:p>
                      <a:pPr marL="40005">
                        <a:lnSpc>
                          <a:spcPts val="1045"/>
                        </a:lnSpc>
                      </a:pPr>
                      <a:r>
                        <a:rPr sz="1000" dirty="0">
                          <a:latin typeface="LM Mono 10"/>
                          <a:cs typeface="LM Mono 10"/>
                        </a:rPr>
                        <a:t>0</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5"/>
                  </a:ext>
                </a:extLst>
              </a:tr>
              <a:tr h="151834">
                <a:tc>
                  <a:txBody>
                    <a:bodyPr/>
                    <a:lstStyle/>
                    <a:p>
                      <a:pPr marL="40005">
                        <a:lnSpc>
                          <a:spcPts val="1045"/>
                        </a:lnSpc>
                      </a:pPr>
                      <a:r>
                        <a:rPr sz="1000" dirty="0">
                          <a:latin typeface="LM Mono 10"/>
                          <a:cs typeface="LM Mono 10"/>
                        </a:rPr>
                        <a:t>1</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1</a:t>
                      </a:r>
                      <a:endParaRPr sz="1000">
                        <a:latin typeface="LM Mono 10"/>
                        <a:cs typeface="LM Mono 10"/>
                      </a:endParaRPr>
                    </a:p>
                  </a:txBody>
                  <a:tcPr marL="0" marR="0" marT="0" marB="0"/>
                </a:tc>
                <a:extLst>
                  <a:ext uri="{0D108BD9-81ED-4DB2-BD59-A6C34878D82A}">
                    <a16:rowId xmlns:a16="http://schemas.microsoft.com/office/drawing/2014/main" val="10006"/>
                  </a:ext>
                </a:extLst>
              </a:tr>
              <a:tr h="151834">
                <a:tc>
                  <a:txBody>
                    <a:bodyPr/>
                    <a:lstStyle/>
                    <a:p>
                      <a:pPr marL="40005">
                        <a:lnSpc>
                          <a:spcPts val="1045"/>
                        </a:lnSpc>
                      </a:pPr>
                      <a:r>
                        <a:rPr sz="1000" dirty="0">
                          <a:latin typeface="LM Mono 10"/>
                          <a:cs typeface="LM Mono 10"/>
                        </a:rPr>
                        <a:t>1</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1</a:t>
                      </a:r>
                      <a:endParaRPr sz="1000">
                        <a:latin typeface="LM Mono 10"/>
                        <a:cs typeface="LM Mono 10"/>
                      </a:endParaRPr>
                    </a:p>
                  </a:txBody>
                  <a:tcPr marL="0" marR="0" marT="0" marB="0"/>
                </a:tc>
                <a:extLst>
                  <a:ext uri="{0D108BD9-81ED-4DB2-BD59-A6C34878D82A}">
                    <a16:rowId xmlns:a16="http://schemas.microsoft.com/office/drawing/2014/main" val="10007"/>
                  </a:ext>
                </a:extLst>
              </a:tr>
              <a:tr h="151828">
                <a:tc>
                  <a:txBody>
                    <a:bodyPr/>
                    <a:lstStyle/>
                    <a:p>
                      <a:pPr marL="40005">
                        <a:lnSpc>
                          <a:spcPts val="1045"/>
                        </a:lnSpc>
                      </a:pPr>
                      <a:r>
                        <a:rPr sz="1000" dirty="0">
                          <a:latin typeface="LM Mono 10"/>
                          <a:cs typeface="LM Mono 10"/>
                        </a:rPr>
                        <a:t>1</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1</a:t>
                      </a:r>
                      <a:endParaRPr sz="1000">
                        <a:latin typeface="LM Mono 10"/>
                        <a:cs typeface="LM Mono 10"/>
                      </a:endParaRPr>
                    </a:p>
                  </a:txBody>
                  <a:tcPr marL="0" marR="0" marT="0" marB="0"/>
                </a:tc>
                <a:extLst>
                  <a:ext uri="{0D108BD9-81ED-4DB2-BD59-A6C34878D82A}">
                    <a16:rowId xmlns:a16="http://schemas.microsoft.com/office/drawing/2014/main" val="10008"/>
                  </a:ext>
                </a:extLst>
              </a:tr>
              <a:tr h="151828">
                <a:tc>
                  <a:txBody>
                    <a:bodyPr/>
                    <a:lstStyle/>
                    <a:p>
                      <a:pPr marL="40005">
                        <a:lnSpc>
                          <a:spcPts val="1045"/>
                        </a:lnSpc>
                      </a:pPr>
                      <a:r>
                        <a:rPr sz="1000" dirty="0">
                          <a:latin typeface="LM Mono 10"/>
                          <a:cs typeface="LM Mono 10"/>
                        </a:rPr>
                        <a:t>1</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9"/>
                  </a:ext>
                </a:extLst>
              </a:tr>
              <a:tr h="193485">
                <a:tc>
                  <a:txBody>
                    <a:bodyPr/>
                    <a:lstStyle/>
                    <a:p>
                      <a:pPr marL="40005">
                        <a:lnSpc>
                          <a:spcPts val="1045"/>
                        </a:lnSpc>
                      </a:pPr>
                      <a:r>
                        <a:rPr sz="1000" dirty="0">
                          <a:latin typeface="LM Mono 10"/>
                          <a:cs typeface="LM Mono 10"/>
                        </a:rPr>
                        <a:t>1</a:t>
                      </a:r>
                      <a:endParaRPr sz="1000">
                        <a:latin typeface="LM Mono 10"/>
                        <a:cs typeface="LM Mono 10"/>
                      </a:endParaRPr>
                    </a:p>
                  </a:txBody>
                  <a:tcPr marL="0" marR="0" marT="0" marB="0">
                    <a:lnL w="6350">
                      <a:solidFill>
                        <a:srgbClr val="000000"/>
                      </a:solidFill>
                      <a:prstDash val="solid"/>
                    </a:lnL>
                  </a:tcPr>
                </a:tc>
                <a:tc>
                  <a:txBody>
                    <a:bodyPr/>
                    <a:lstStyle/>
                    <a:p>
                      <a:pPr marL="85725">
                        <a:lnSpc>
                          <a:spcPts val="1045"/>
                        </a:lnSpc>
                      </a:pPr>
                      <a:r>
                        <a:rPr sz="1000" dirty="0">
                          <a:latin typeface="LM Mono 10"/>
                          <a:cs typeface="LM Mono 10"/>
                        </a:rPr>
                        <a:t>1</a:t>
                      </a:r>
                    </a:p>
                  </a:txBody>
                  <a:tcPr marL="0" marR="0" marT="0" marB="0"/>
                </a:tc>
                <a:extLst>
                  <a:ext uri="{0D108BD9-81ED-4DB2-BD59-A6C34878D82A}">
                    <a16:rowId xmlns:a16="http://schemas.microsoft.com/office/drawing/2014/main" val="10010"/>
                  </a:ext>
                </a:extLst>
              </a:tr>
            </a:tbl>
          </a:graphicData>
        </a:graphic>
      </p:graphicFrame>
      <p:sp>
        <p:nvSpPr>
          <p:cNvPr id="39" name="object 26">
            <a:extLst>
              <a:ext uri="{FF2B5EF4-FFF2-40B4-BE49-F238E27FC236}">
                <a16:creationId xmlns:a16="http://schemas.microsoft.com/office/drawing/2014/main" id="{711C6327-A94A-43B7-8935-AB8762D70981}"/>
              </a:ext>
            </a:extLst>
          </p:cNvPr>
          <p:cNvSpPr txBox="1"/>
          <p:nvPr/>
        </p:nvSpPr>
        <p:spPr>
          <a:xfrm>
            <a:off x="2911733" y="2740125"/>
            <a:ext cx="7857931" cy="3077124"/>
          </a:xfrm>
          <a:prstGeom prst="rect">
            <a:avLst/>
          </a:prstGeom>
        </p:spPr>
        <p:txBody>
          <a:bodyPr vert="horz" wrap="square" lIns="0" tIns="12065" rIns="0" bIns="0" rtlCol="0">
            <a:spAutoFit/>
          </a:bodyPr>
          <a:lstStyle/>
          <a:p>
            <a:pPr algn="ctr">
              <a:lnSpc>
                <a:spcPct val="100000"/>
              </a:lnSpc>
              <a:spcBef>
                <a:spcPts val="95"/>
              </a:spcBef>
            </a:pPr>
            <a:r>
              <a:rPr sz="1200" spc="-5" dirty="0">
                <a:latin typeface="LM Roman 12"/>
                <a:cs typeface="LM Roman 12"/>
              </a:rPr>
              <a:t>Listing 18.6: Predictions for </a:t>
            </a:r>
            <a:r>
              <a:rPr sz="1200" spc="-30" dirty="0">
                <a:latin typeface="LM Roman 12"/>
                <a:cs typeface="LM Roman 12"/>
              </a:rPr>
              <a:t>Test</a:t>
            </a:r>
            <a:r>
              <a:rPr sz="1200" spc="130" dirty="0">
                <a:latin typeface="LM Roman 12"/>
                <a:cs typeface="LM Roman 12"/>
              </a:rPr>
              <a:t> </a:t>
            </a:r>
            <a:r>
              <a:rPr sz="1200" spc="-5" dirty="0">
                <a:latin typeface="LM Roman 12"/>
                <a:cs typeface="LM Roman 12"/>
              </a:rPr>
              <a:t>Dataset.</a:t>
            </a:r>
            <a:endParaRPr sz="1200" dirty="0">
              <a:latin typeface="LM Roman 12"/>
              <a:cs typeface="LM Roman 12"/>
            </a:endParaRPr>
          </a:p>
          <a:p>
            <a:pPr marL="235585">
              <a:lnSpc>
                <a:spcPct val="100000"/>
              </a:lnSpc>
              <a:spcBef>
                <a:spcPts val="900"/>
              </a:spcBef>
            </a:pPr>
            <a:r>
              <a:rPr sz="1200" spc="-5" dirty="0">
                <a:latin typeface="LM Roman 12"/>
                <a:cs typeface="LM Roman 12"/>
              </a:rPr>
              <a:t>Again, this is a </a:t>
            </a:r>
            <a:r>
              <a:rPr sz="1200" dirty="0">
                <a:latin typeface="LM Roman 12"/>
                <a:cs typeface="LM Roman 12"/>
              </a:rPr>
              <a:t>perfect </a:t>
            </a:r>
            <a:r>
              <a:rPr sz="1200" spc="-5" dirty="0">
                <a:latin typeface="LM Roman 12"/>
                <a:cs typeface="LM Roman 12"/>
              </a:rPr>
              <a:t>classification or 100%</a:t>
            </a:r>
            <a:r>
              <a:rPr sz="1200" dirty="0">
                <a:latin typeface="LM Roman 12"/>
                <a:cs typeface="LM Roman 12"/>
              </a:rPr>
              <a:t> </a:t>
            </a:r>
            <a:r>
              <a:rPr sz="1200" spc="-5" dirty="0">
                <a:latin typeface="LM Roman 12"/>
                <a:cs typeface="LM Roman 12"/>
              </a:rPr>
              <a:t>accurate.</a:t>
            </a:r>
            <a:endParaRPr sz="1200" dirty="0">
              <a:latin typeface="LM Roman 12"/>
              <a:cs typeface="LM Roman 12"/>
            </a:endParaRPr>
          </a:p>
          <a:p>
            <a:pPr>
              <a:lnSpc>
                <a:spcPct val="100000"/>
              </a:lnSpc>
              <a:spcBef>
                <a:spcPts val="15"/>
              </a:spcBef>
            </a:pPr>
            <a:endParaRPr sz="1450" dirty="0">
              <a:latin typeface="LM Roman 12"/>
              <a:cs typeface="LM Roman 12"/>
            </a:endParaRPr>
          </a:p>
          <a:p>
            <a:pPr marL="12700">
              <a:lnSpc>
                <a:spcPct val="100000"/>
              </a:lnSpc>
              <a:tabLst>
                <a:tab pos="695325" algn="l"/>
              </a:tabLst>
            </a:pPr>
            <a:r>
              <a:rPr sz="1700" b="1" spc="5" dirty="0">
                <a:latin typeface="LM Roman 12"/>
                <a:cs typeface="LM Roman 12"/>
              </a:rPr>
              <a:t>18.4	</a:t>
            </a:r>
            <a:r>
              <a:rPr sz="1700" b="1" spc="10" dirty="0">
                <a:latin typeface="LM Roman 12"/>
                <a:cs typeface="LM Roman 12"/>
              </a:rPr>
              <a:t>Summary</a:t>
            </a:r>
            <a:endParaRPr sz="1700" dirty="0">
              <a:latin typeface="LM Roman 12"/>
              <a:cs typeface="LM Roman 12"/>
            </a:endParaRPr>
          </a:p>
          <a:p>
            <a:pPr marL="12700" marR="5080">
              <a:lnSpc>
                <a:spcPct val="100000"/>
              </a:lnSpc>
              <a:spcBef>
                <a:spcPts val="1085"/>
              </a:spcBef>
            </a:pPr>
            <a:r>
              <a:rPr sz="1200" spc="5" dirty="0">
                <a:latin typeface="LM Roman 12"/>
                <a:cs typeface="LM Roman 12"/>
              </a:rPr>
              <a:t>In this </a:t>
            </a:r>
            <a:r>
              <a:rPr sz="1200" dirty="0">
                <a:latin typeface="LM Roman 12"/>
                <a:cs typeface="LM Roman 12"/>
              </a:rPr>
              <a:t>chapter </a:t>
            </a:r>
            <a:r>
              <a:rPr sz="1200" spc="-5" dirty="0">
                <a:latin typeface="LM Roman 12"/>
                <a:cs typeface="LM Roman 12"/>
              </a:rPr>
              <a:t>you </a:t>
            </a:r>
            <a:r>
              <a:rPr sz="1200" dirty="0">
                <a:latin typeface="LM Roman 12"/>
                <a:cs typeface="LM Roman 12"/>
              </a:rPr>
              <a:t>discovered </a:t>
            </a:r>
            <a:r>
              <a:rPr sz="1200" spc="5" dirty="0">
                <a:latin typeface="LM Roman 12"/>
                <a:cs typeface="LM Roman 12"/>
              </a:rPr>
              <a:t>exactly </a:t>
            </a:r>
            <a:r>
              <a:rPr sz="1200" spc="-5" dirty="0">
                <a:latin typeface="LM Roman 12"/>
                <a:cs typeface="LM Roman 12"/>
              </a:rPr>
              <a:t>how </a:t>
            </a:r>
            <a:r>
              <a:rPr sz="1200" spc="5" dirty="0">
                <a:latin typeface="LM Roman 12"/>
                <a:cs typeface="LM Roman 12"/>
              </a:rPr>
              <a:t>to construct a </a:t>
            </a:r>
            <a:r>
              <a:rPr sz="1200" spc="-15" dirty="0">
                <a:latin typeface="LM Roman 12"/>
                <a:cs typeface="LM Roman 12"/>
              </a:rPr>
              <a:t>CART </a:t>
            </a:r>
            <a:r>
              <a:rPr sz="1200" spc="15" dirty="0">
                <a:latin typeface="LM Roman 12"/>
                <a:cs typeface="LM Roman 12"/>
              </a:rPr>
              <a:t>model </a:t>
            </a:r>
            <a:r>
              <a:rPr sz="1200" spc="5" dirty="0">
                <a:latin typeface="LM Roman 12"/>
                <a:cs typeface="LM Roman 12"/>
              </a:rPr>
              <a:t>and use it to </a:t>
            </a:r>
            <a:r>
              <a:rPr sz="1200" dirty="0">
                <a:latin typeface="LM Roman 12"/>
                <a:cs typeface="LM Roman 12"/>
              </a:rPr>
              <a:t>make  </a:t>
            </a:r>
            <a:r>
              <a:rPr sz="1200" spc="-5" dirty="0">
                <a:latin typeface="LM Roman 12"/>
                <a:cs typeface="LM Roman 12"/>
              </a:rPr>
              <a:t>predictions. </a:t>
            </a:r>
            <a:r>
              <a:rPr sz="1200" spc="-40" dirty="0">
                <a:latin typeface="LM Roman 12"/>
                <a:cs typeface="LM Roman 12"/>
              </a:rPr>
              <a:t>You </a:t>
            </a:r>
            <a:r>
              <a:rPr sz="1200" spc="-5" dirty="0">
                <a:latin typeface="LM Roman 12"/>
                <a:cs typeface="LM Roman 12"/>
              </a:rPr>
              <a:t>learned </a:t>
            </a:r>
            <a:r>
              <a:rPr sz="1200" spc="-20" dirty="0">
                <a:latin typeface="LM Roman 12"/>
                <a:cs typeface="LM Roman 12"/>
              </a:rPr>
              <a:t>how</a:t>
            </a:r>
            <a:r>
              <a:rPr sz="1200" spc="-220" dirty="0">
                <a:latin typeface="LM Roman 12"/>
                <a:cs typeface="LM Roman 12"/>
              </a:rPr>
              <a:t> </a:t>
            </a:r>
            <a:r>
              <a:rPr sz="1200" spc="-5" dirty="0">
                <a:latin typeface="LM Roman 12"/>
                <a:cs typeface="LM Roman 12"/>
              </a:rPr>
              <a:t>to:</a:t>
            </a:r>
            <a:endParaRPr sz="1200" dirty="0">
              <a:latin typeface="LM Roman 12"/>
              <a:cs typeface="LM Roman 12"/>
            </a:endParaRPr>
          </a:p>
          <a:p>
            <a:pPr>
              <a:lnSpc>
                <a:spcPct val="100000"/>
              </a:lnSpc>
              <a:spcBef>
                <a:spcPts val="40"/>
              </a:spcBef>
            </a:pPr>
            <a:endParaRPr sz="900" dirty="0">
              <a:latin typeface="LM Roman 12"/>
              <a:cs typeface="LM Roman 12"/>
            </a:endParaRPr>
          </a:p>
          <a:p>
            <a:pPr marL="235585">
              <a:lnSpc>
                <a:spcPct val="100000"/>
              </a:lnSpc>
            </a:pPr>
            <a:r>
              <a:rPr sz="450" spc="434" dirty="0">
                <a:latin typeface="Times New Roman"/>
                <a:cs typeface="Times New Roman"/>
              </a:rPr>
              <a:t>ˆ </a:t>
            </a:r>
            <a:r>
              <a:rPr sz="1200" spc="-5" dirty="0">
                <a:latin typeface="LM Roman 12"/>
                <a:cs typeface="LM Roman 12"/>
              </a:rPr>
              <a:t>Calculate the Gini index for a candidate split in a decision</a:t>
            </a:r>
            <a:r>
              <a:rPr sz="1200" spc="50" dirty="0">
                <a:latin typeface="LM Roman 12"/>
                <a:cs typeface="LM Roman 12"/>
              </a:rPr>
              <a:t> </a:t>
            </a:r>
            <a:r>
              <a:rPr sz="1200" spc="-5" dirty="0">
                <a:latin typeface="LM Roman 12"/>
                <a:cs typeface="LM Roman 12"/>
              </a:rPr>
              <a:t>tree.</a:t>
            </a:r>
            <a:endParaRPr sz="1200" dirty="0">
              <a:latin typeface="LM Roman 12"/>
              <a:cs typeface="LM Roman 12"/>
            </a:endParaRPr>
          </a:p>
          <a:p>
            <a:pPr marL="235585">
              <a:lnSpc>
                <a:spcPct val="100000"/>
              </a:lnSpc>
              <a:spcBef>
                <a:spcPts val="1000"/>
              </a:spcBef>
            </a:pPr>
            <a:r>
              <a:rPr sz="450" spc="434" dirty="0">
                <a:latin typeface="Times New Roman"/>
                <a:cs typeface="Times New Roman"/>
              </a:rPr>
              <a:t>ˆ </a:t>
            </a:r>
            <a:r>
              <a:rPr sz="1200" spc="-15" dirty="0">
                <a:latin typeface="LM Roman 12"/>
                <a:cs typeface="LM Roman 12"/>
              </a:rPr>
              <a:t>Evaluate </a:t>
            </a:r>
            <a:r>
              <a:rPr sz="1200" spc="-20" dirty="0">
                <a:latin typeface="LM Roman 12"/>
                <a:cs typeface="LM Roman 12"/>
              </a:rPr>
              <a:t>any </a:t>
            </a:r>
            <a:r>
              <a:rPr sz="1200" spc="-5" dirty="0">
                <a:latin typeface="LM Roman 12"/>
                <a:cs typeface="LM Roman 12"/>
              </a:rPr>
              <a:t>candidate split points using Gini</a:t>
            </a:r>
            <a:r>
              <a:rPr sz="1200" spc="65" dirty="0">
                <a:latin typeface="LM Roman 12"/>
                <a:cs typeface="LM Roman 12"/>
              </a:rPr>
              <a:t> </a:t>
            </a:r>
            <a:r>
              <a:rPr sz="1200" spc="-5" dirty="0">
                <a:latin typeface="LM Roman 12"/>
                <a:cs typeface="LM Roman 12"/>
              </a:rPr>
              <a:t>index.</a:t>
            </a:r>
            <a:endParaRPr sz="1200" dirty="0">
              <a:latin typeface="LM Roman 12"/>
              <a:cs typeface="LM Roman 12"/>
            </a:endParaRPr>
          </a:p>
          <a:p>
            <a:pPr marL="235585">
              <a:lnSpc>
                <a:spcPct val="100000"/>
              </a:lnSpc>
              <a:spcBef>
                <a:spcPts val="1000"/>
              </a:spcBef>
            </a:pPr>
            <a:r>
              <a:rPr sz="450" spc="434" dirty="0">
                <a:latin typeface="Times New Roman"/>
                <a:cs typeface="Times New Roman"/>
              </a:rPr>
              <a:t>ˆ </a:t>
            </a:r>
            <a:r>
              <a:rPr sz="1200" spc="-15" dirty="0">
                <a:latin typeface="LM Roman 12"/>
                <a:cs typeface="LM Roman 12"/>
              </a:rPr>
              <a:t>How </a:t>
            </a:r>
            <a:r>
              <a:rPr sz="1200" spc="-5" dirty="0">
                <a:latin typeface="LM Roman 12"/>
                <a:cs typeface="LM Roman 12"/>
              </a:rPr>
              <a:t>to create a decision tree from </a:t>
            </a:r>
            <a:r>
              <a:rPr sz="1200" spc="-10" dirty="0">
                <a:latin typeface="LM Roman 12"/>
                <a:cs typeface="LM Roman 12"/>
              </a:rPr>
              <a:t>scratch </a:t>
            </a:r>
            <a:r>
              <a:rPr sz="1200" spc="-5" dirty="0">
                <a:latin typeface="LM Roman 12"/>
                <a:cs typeface="LM Roman 12"/>
              </a:rPr>
              <a:t>to </a:t>
            </a:r>
            <a:r>
              <a:rPr sz="1200" spc="-15" dirty="0">
                <a:latin typeface="LM Roman 12"/>
                <a:cs typeface="LM Roman 12"/>
              </a:rPr>
              <a:t>make</a:t>
            </a:r>
            <a:r>
              <a:rPr sz="1200" spc="55" dirty="0">
                <a:latin typeface="LM Roman 12"/>
                <a:cs typeface="LM Roman 12"/>
              </a:rPr>
              <a:t> </a:t>
            </a:r>
            <a:r>
              <a:rPr sz="1200" spc="-5" dirty="0">
                <a:latin typeface="LM Roman 12"/>
                <a:cs typeface="LM Roman 12"/>
              </a:rPr>
              <a:t>predictions.</a:t>
            </a:r>
            <a:endParaRPr sz="1200" dirty="0">
              <a:latin typeface="LM Roman 12"/>
              <a:cs typeface="LM Roman 12"/>
            </a:endParaRPr>
          </a:p>
          <a:p>
            <a:pPr marL="235585">
              <a:lnSpc>
                <a:spcPct val="100000"/>
              </a:lnSpc>
              <a:spcBef>
                <a:spcPts val="1000"/>
              </a:spcBef>
            </a:pPr>
            <a:r>
              <a:rPr sz="450" spc="434" dirty="0">
                <a:latin typeface="Times New Roman"/>
                <a:cs typeface="Times New Roman"/>
              </a:rPr>
              <a:t>ˆ </a:t>
            </a:r>
            <a:r>
              <a:rPr sz="1200" spc="-15" dirty="0">
                <a:latin typeface="LM Roman 12"/>
                <a:cs typeface="LM Roman 12"/>
              </a:rPr>
              <a:t>How </a:t>
            </a:r>
            <a:r>
              <a:rPr sz="1200" spc="-5" dirty="0">
                <a:latin typeface="LM Roman 12"/>
                <a:cs typeface="LM Roman 12"/>
              </a:rPr>
              <a:t>to </a:t>
            </a:r>
            <a:r>
              <a:rPr sz="1200" spc="-15" dirty="0">
                <a:latin typeface="LM Roman 12"/>
                <a:cs typeface="LM Roman 12"/>
              </a:rPr>
              <a:t>make </a:t>
            </a:r>
            <a:r>
              <a:rPr sz="1200" spc="-5" dirty="0">
                <a:latin typeface="LM Roman 12"/>
                <a:cs typeface="LM Roman 12"/>
              </a:rPr>
              <a:t>predictions on new data using a learned decision</a:t>
            </a:r>
            <a:r>
              <a:rPr sz="1200" spc="70" dirty="0">
                <a:latin typeface="LM Roman 12"/>
                <a:cs typeface="LM Roman 12"/>
              </a:rPr>
              <a:t> </a:t>
            </a:r>
            <a:r>
              <a:rPr sz="1200" spc="-5" dirty="0">
                <a:latin typeface="LM Roman 12"/>
                <a:cs typeface="LM Roman 12"/>
              </a:rPr>
              <a:t>tree.</a:t>
            </a:r>
            <a:endParaRPr sz="1200" dirty="0">
              <a:latin typeface="LM Roman 12"/>
              <a:cs typeface="LM Roman 12"/>
            </a:endParaRPr>
          </a:p>
          <a:p>
            <a:pPr>
              <a:lnSpc>
                <a:spcPct val="100000"/>
              </a:lnSpc>
              <a:spcBef>
                <a:spcPts val="35"/>
              </a:spcBef>
            </a:pPr>
            <a:endParaRPr sz="900" dirty="0">
              <a:latin typeface="LM Roman 12"/>
              <a:cs typeface="LM Roman 12"/>
            </a:endParaRPr>
          </a:p>
          <a:p>
            <a:pPr marL="12700" marR="5080" indent="222885">
              <a:lnSpc>
                <a:spcPct val="100000"/>
              </a:lnSpc>
            </a:pPr>
            <a:r>
              <a:rPr sz="1200" spc="-25" dirty="0">
                <a:latin typeface="LM Roman 12"/>
                <a:cs typeface="LM Roman 12"/>
              </a:rPr>
              <a:t>You </a:t>
            </a:r>
            <a:r>
              <a:rPr sz="1200" spc="-5" dirty="0">
                <a:latin typeface="LM Roman 12"/>
                <a:cs typeface="LM Roman 12"/>
              </a:rPr>
              <a:t>now </a:t>
            </a:r>
            <a:r>
              <a:rPr sz="1200" dirty="0">
                <a:latin typeface="LM Roman 12"/>
                <a:cs typeface="LM Roman 12"/>
              </a:rPr>
              <a:t>know </a:t>
            </a:r>
            <a:r>
              <a:rPr sz="1200" spc="-5" dirty="0">
                <a:latin typeface="LM Roman 12"/>
                <a:cs typeface="LM Roman 12"/>
              </a:rPr>
              <a:t>how </a:t>
            </a:r>
            <a:r>
              <a:rPr sz="1200" spc="5" dirty="0">
                <a:latin typeface="LM Roman 12"/>
                <a:cs typeface="LM Roman 12"/>
              </a:rPr>
              <a:t>to </a:t>
            </a:r>
            <a:r>
              <a:rPr sz="1200" dirty="0">
                <a:latin typeface="LM Roman 12"/>
                <a:cs typeface="LM Roman 12"/>
              </a:rPr>
              <a:t>implement </a:t>
            </a:r>
            <a:r>
              <a:rPr sz="1200" spc="-15" dirty="0">
                <a:latin typeface="LM Roman 12"/>
                <a:cs typeface="LM Roman 12"/>
              </a:rPr>
              <a:t>CART </a:t>
            </a:r>
            <a:r>
              <a:rPr sz="1200" spc="5" dirty="0">
                <a:latin typeface="LM Roman 12"/>
                <a:cs typeface="LM Roman 12"/>
              </a:rPr>
              <a:t>from </a:t>
            </a:r>
            <a:r>
              <a:rPr sz="1200" dirty="0">
                <a:latin typeface="LM Roman 12"/>
                <a:cs typeface="LM Roman 12"/>
              </a:rPr>
              <a:t>scratch. </a:t>
            </a:r>
            <a:r>
              <a:rPr sz="1200" spc="5" dirty="0">
                <a:latin typeface="LM Roman 12"/>
                <a:cs typeface="LM Roman 12"/>
              </a:rPr>
              <a:t>In the next </a:t>
            </a:r>
            <a:r>
              <a:rPr sz="1200" dirty="0">
                <a:latin typeface="LM Roman 12"/>
                <a:cs typeface="LM Roman 12"/>
              </a:rPr>
              <a:t>chapter </a:t>
            </a:r>
            <a:r>
              <a:rPr sz="1200" spc="5" dirty="0">
                <a:latin typeface="LM Roman 12"/>
                <a:cs typeface="LM Roman 12"/>
              </a:rPr>
              <a:t>in </a:t>
            </a:r>
            <a:r>
              <a:rPr sz="1200" spc="-5" dirty="0">
                <a:latin typeface="LM Roman 12"/>
                <a:cs typeface="LM Roman 12"/>
              </a:rPr>
              <a:t>you </a:t>
            </a:r>
            <a:r>
              <a:rPr sz="1200" spc="5" dirty="0">
                <a:latin typeface="LM Roman 12"/>
                <a:cs typeface="LM Roman 12"/>
              </a:rPr>
              <a:t>will  </a:t>
            </a:r>
            <a:r>
              <a:rPr sz="1200" spc="-15" dirty="0">
                <a:latin typeface="LM Roman 12"/>
                <a:cs typeface="LM Roman 12"/>
              </a:rPr>
              <a:t>discover </a:t>
            </a:r>
            <a:r>
              <a:rPr sz="1200" spc="-5" dirty="0">
                <a:latin typeface="LM Roman 12"/>
                <a:cs typeface="LM Roman 12"/>
              </a:rPr>
              <a:t>the </a:t>
            </a:r>
            <a:r>
              <a:rPr sz="1200" spc="-10" dirty="0">
                <a:latin typeface="LM Roman 12"/>
                <a:cs typeface="LM Roman 12"/>
              </a:rPr>
              <a:t>Naive </a:t>
            </a:r>
            <a:r>
              <a:rPr sz="1200" spc="-20" dirty="0">
                <a:latin typeface="LM Roman 12"/>
                <a:cs typeface="LM Roman 12"/>
              </a:rPr>
              <a:t>Bayes </a:t>
            </a:r>
            <a:r>
              <a:rPr sz="1200" spc="-10" dirty="0">
                <a:latin typeface="LM Roman 12"/>
                <a:cs typeface="LM Roman 12"/>
              </a:rPr>
              <a:t>machine </a:t>
            </a:r>
            <a:r>
              <a:rPr sz="1200" spc="-5" dirty="0">
                <a:latin typeface="LM Roman 12"/>
                <a:cs typeface="LM Roman 12"/>
              </a:rPr>
              <a:t>learning algorithm for</a:t>
            </a:r>
            <a:r>
              <a:rPr sz="1200" spc="40" dirty="0">
                <a:latin typeface="LM Roman 12"/>
                <a:cs typeface="LM Roman 12"/>
              </a:rPr>
              <a:t> </a:t>
            </a:r>
            <a:r>
              <a:rPr sz="1200" spc="-5" dirty="0">
                <a:latin typeface="LM Roman 12"/>
                <a:cs typeface="LM Roman 12"/>
              </a:rPr>
              <a:t>classification.</a:t>
            </a:r>
            <a:endParaRPr sz="1200" dirty="0">
              <a:latin typeface="LM Roman 12"/>
              <a:cs typeface="LM Roman 12"/>
            </a:endParaRPr>
          </a:p>
        </p:txBody>
      </p:sp>
    </p:spTree>
    <p:extLst>
      <p:ext uri="{BB962C8B-B14F-4D97-AF65-F5344CB8AC3E}">
        <p14:creationId xmlns:p14="http://schemas.microsoft.com/office/powerpoint/2010/main" val="3194372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65695" y="158832"/>
            <a:ext cx="11705334" cy="2537680"/>
          </a:xfrm>
          <a:prstGeom prst="rect">
            <a:avLst/>
          </a:prstGeom>
        </p:spPr>
      </p:pic>
      <p:sp>
        <p:nvSpPr>
          <p:cNvPr id="6" name="TextBox 5"/>
          <p:cNvSpPr txBox="1"/>
          <p:nvPr/>
        </p:nvSpPr>
        <p:spPr>
          <a:xfrm>
            <a:off x="8201891" y="93758"/>
            <a:ext cx="3904020" cy="923330"/>
          </a:xfrm>
          <a:prstGeom prst="rect">
            <a:avLst/>
          </a:prstGeom>
          <a:noFill/>
        </p:spPr>
        <p:txBody>
          <a:bodyPr wrap="square" rtlCol="0">
            <a:spAutoFit/>
          </a:bodyPr>
          <a:lstStyle/>
          <a:p>
            <a:r>
              <a:rPr lang="en-US" b="1" dirty="0">
                <a:solidFill>
                  <a:srgbClr val="7030A0"/>
                </a:solidFill>
              </a:rPr>
              <a:t>Poster: 198</a:t>
            </a:r>
          </a:p>
          <a:p>
            <a:r>
              <a:rPr lang="en-US" b="1" dirty="0">
                <a:solidFill>
                  <a:srgbClr val="7030A0"/>
                </a:solidFill>
              </a:rPr>
              <a:t>Session Name: </a:t>
            </a:r>
            <a:r>
              <a:rPr lang="en-US" sz="1400" b="1" dirty="0">
                <a:solidFill>
                  <a:srgbClr val="7030A0"/>
                </a:solidFill>
              </a:rPr>
              <a:t>POS5</a:t>
            </a:r>
          </a:p>
          <a:p>
            <a:r>
              <a:rPr lang="en-US" b="1" dirty="0">
                <a:solidFill>
                  <a:srgbClr val="7030A0"/>
                </a:solidFill>
              </a:rPr>
              <a:t>Day: </a:t>
            </a:r>
            <a:r>
              <a:rPr lang="en-US" dirty="0">
                <a:solidFill>
                  <a:srgbClr val="7030A0"/>
                </a:solidFill>
              </a:rPr>
              <a:t>Saturday 15 December 2018</a:t>
            </a:r>
            <a:endParaRPr lang="en-US" b="1" dirty="0">
              <a:solidFill>
                <a:srgbClr val="7030A0"/>
              </a:solidFill>
            </a:endParaRPr>
          </a:p>
        </p:txBody>
      </p:sp>
      <p:sp>
        <p:nvSpPr>
          <p:cNvPr id="9" name="TextBox 8"/>
          <p:cNvSpPr txBox="1"/>
          <p:nvPr/>
        </p:nvSpPr>
        <p:spPr>
          <a:xfrm>
            <a:off x="217451" y="2927927"/>
            <a:ext cx="11705334" cy="1200329"/>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endParaRPr lang="en-US" b="1" dirty="0"/>
          </a:p>
          <a:p>
            <a:r>
              <a:rPr lang="en-US" b="1" dirty="0"/>
              <a:t>Title:  </a:t>
            </a:r>
            <a:r>
              <a:rPr lang="en-US" b="1" dirty="0">
                <a:latin typeface="Calibri" panose="020F0502020204030204" pitchFamily="34" charset="0"/>
                <a:cs typeface="Calibri" panose="020F0502020204030204" pitchFamily="34" charset="0"/>
              </a:rPr>
              <a:t>Artificial Intelligence in Healthcare </a:t>
            </a:r>
          </a:p>
          <a:p>
            <a:r>
              <a:rPr lang="en-US" b="1" dirty="0">
                <a:latin typeface="Calibri" panose="020F0502020204030204" pitchFamily="34" charset="0"/>
                <a:cs typeface="Calibri" panose="020F0502020204030204" pitchFamily="34" charset="0"/>
              </a:rPr>
              <a:t>An integrated approach to healthcare delivery</a:t>
            </a:r>
          </a:p>
          <a:p>
            <a:endParaRPr lang="en-US" dirty="0"/>
          </a:p>
        </p:txBody>
      </p:sp>
      <p:sp>
        <p:nvSpPr>
          <p:cNvPr id="10" name="TextBox 9"/>
          <p:cNvSpPr txBox="1"/>
          <p:nvPr/>
        </p:nvSpPr>
        <p:spPr>
          <a:xfrm>
            <a:off x="226077" y="4128256"/>
            <a:ext cx="11705334" cy="1200329"/>
          </a:xfrm>
          <a:prstGeom prst="rect">
            <a:avLst/>
          </a:prstGeom>
          <a:solidFill>
            <a:schemeClr val="accent6">
              <a:lumMod val="60000"/>
              <a:lumOff val="4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dirty="0">
              <a:solidFill>
                <a:schemeClr val="bg1"/>
              </a:solidFill>
            </a:endParaRPr>
          </a:p>
          <a:p>
            <a:r>
              <a:rPr lang="en-US" dirty="0">
                <a:solidFill>
                  <a:schemeClr val="bg1"/>
                </a:solidFill>
              </a:rPr>
              <a:t>Authors: </a:t>
            </a:r>
            <a:r>
              <a:rPr lang="en-US" dirty="0">
                <a:solidFill>
                  <a:schemeClr val="bg1"/>
                </a:solidFill>
                <a:latin typeface="Calibri" panose="020F0502020204030204" pitchFamily="34" charset="0"/>
                <a:cs typeface="Calibri" panose="020F0502020204030204" pitchFamily="34" charset="0"/>
              </a:rPr>
              <a:t>Dr. Shyama Nagarajan, MHA AIIIMS, Managing Director, </a:t>
            </a:r>
            <a:r>
              <a:rPr lang="en-US" dirty="0" err="1">
                <a:solidFill>
                  <a:schemeClr val="bg1"/>
                </a:solidFill>
                <a:latin typeface="Calibri" panose="020F0502020204030204" pitchFamily="34" charset="0"/>
                <a:cs typeface="Calibri" panose="020F0502020204030204" pitchFamily="34" charset="0"/>
              </a:rPr>
              <a:t>SahaManthran</a:t>
            </a:r>
            <a:endParaRPr lang="en-US" dirty="0">
              <a:solidFill>
                <a:schemeClr val="bg1"/>
              </a:solidFill>
              <a:latin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cs typeface="Calibri" panose="020F0502020204030204" pitchFamily="34" charset="0"/>
              </a:rPr>
              <a:t>Dr. Amitabh Dutta, MD Anesthesia, Sr. Consultant Sir </a:t>
            </a:r>
            <a:r>
              <a:rPr lang="en-US" dirty="0" err="1">
                <a:solidFill>
                  <a:schemeClr val="bg1"/>
                </a:solidFill>
                <a:latin typeface="Calibri" panose="020F0502020204030204" pitchFamily="34" charset="0"/>
                <a:cs typeface="Calibri" panose="020F0502020204030204" pitchFamily="34" charset="0"/>
              </a:rPr>
              <a:t>Gangaram</a:t>
            </a:r>
            <a:r>
              <a:rPr lang="en-US" dirty="0">
                <a:solidFill>
                  <a:schemeClr val="bg1"/>
                </a:solidFill>
                <a:latin typeface="Calibri" panose="020F0502020204030204" pitchFamily="34" charset="0"/>
                <a:cs typeface="Calibri" panose="020F0502020204030204" pitchFamily="34" charset="0"/>
              </a:rPr>
              <a:t> Hospital; Member Ethics Board, GRIPMER</a:t>
            </a:r>
          </a:p>
          <a:p>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258272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Objectives</a:t>
            </a:r>
          </a:p>
        </p:txBody>
      </p:sp>
      <p:sp>
        <p:nvSpPr>
          <p:cNvPr id="3" name="Content Placeholder 2"/>
          <p:cNvSpPr>
            <a:spLocks noGrp="1"/>
          </p:cNvSpPr>
          <p:nvPr>
            <p:ph idx="1"/>
          </p:nvPr>
        </p:nvSpPr>
        <p:spPr/>
        <p:txBody>
          <a:bodyPr>
            <a:normAutofit fontScale="92500" lnSpcReduction="20000"/>
          </a:bodyPr>
          <a:lstStyle/>
          <a:p>
            <a:r>
              <a:rPr lang="en-US" dirty="0">
                <a:solidFill>
                  <a:schemeClr val="accent1"/>
                </a:solidFill>
              </a:rPr>
              <a:t>The symptomatology affecting us is hyper-variable. Current practice guidelines, the variability of experience in medicine, the translatability and two-way outcome tracking suffers. This can lead to sub-optimal handling of the disease. Patient outcome is unpredictable.</a:t>
            </a:r>
          </a:p>
          <a:p>
            <a:r>
              <a:rPr lang="en-US" dirty="0">
                <a:solidFill>
                  <a:schemeClr val="accent1"/>
                </a:solidFill>
              </a:rPr>
              <a:t>In ‘Machine Learning’, machine is made to learn the various parameters including, symptoms, behavior, biochemical and pathologic variables, among others. With help of a specially-designed software, the computer can develop effective learning. </a:t>
            </a:r>
          </a:p>
          <a:p>
            <a:r>
              <a:rPr lang="en-US" dirty="0">
                <a:solidFill>
                  <a:schemeClr val="accent1"/>
                </a:solidFill>
              </a:rPr>
              <a:t>AI needs machine-learning, facilitates heightened diagnostic sensitivity, specificity and treatment.</a:t>
            </a:r>
          </a:p>
          <a:p>
            <a:r>
              <a:rPr lang="en-US" dirty="0" err="1">
                <a:solidFill>
                  <a:schemeClr val="accent1"/>
                </a:solidFill>
              </a:rPr>
              <a:t>SahaManthran</a:t>
            </a:r>
            <a:r>
              <a:rPr lang="en-US" dirty="0">
                <a:solidFill>
                  <a:schemeClr val="accent1"/>
                </a:solidFill>
              </a:rPr>
              <a:t> proposes a knowledge based initiative around medical </a:t>
            </a:r>
            <a:r>
              <a:rPr lang="en-US" dirty="0" err="1">
                <a:solidFill>
                  <a:schemeClr val="accent1"/>
                </a:solidFill>
              </a:rPr>
              <a:t>virtualism</a:t>
            </a:r>
            <a:r>
              <a:rPr lang="en-US" dirty="0">
                <a:solidFill>
                  <a:schemeClr val="accent1"/>
                </a:solidFill>
              </a:rPr>
              <a:t> to be utilized for co-creating machine-learning derived AI in Medicine.</a:t>
            </a:r>
          </a:p>
          <a:p>
            <a:endParaRPr lang="en-US" dirty="0">
              <a:solidFill>
                <a:srgbClr val="002060"/>
              </a:solidFill>
            </a:endParaRPr>
          </a:p>
        </p:txBody>
      </p:sp>
    </p:spTree>
    <p:extLst>
      <p:ext uri="{BB962C8B-B14F-4D97-AF65-F5344CB8AC3E}">
        <p14:creationId xmlns:p14="http://schemas.microsoft.com/office/powerpoint/2010/main" val="1247101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Innovations in Medical and  Biological Engineering</a:t>
            </a:r>
          </a:p>
        </p:txBody>
      </p:sp>
      <p:sp>
        <p:nvSpPr>
          <p:cNvPr id="4" name="Rectangle 3"/>
          <p:cNvSpPr txBox="1">
            <a:spLocks noChangeArrowheads="1"/>
          </p:cNvSpPr>
          <p:nvPr/>
        </p:nvSpPr>
        <p:spPr>
          <a:xfrm>
            <a:off x="914400" y="1645444"/>
            <a:ext cx="5283200" cy="2438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accent1"/>
                </a:solidFill>
              </a:rPr>
              <a:t>1950s and earlier</a:t>
            </a:r>
          </a:p>
          <a:p>
            <a:pPr lvl="1"/>
            <a:r>
              <a:rPr lang="en-US" sz="1600" b="1" dirty="0">
                <a:solidFill>
                  <a:schemeClr val="accent1"/>
                </a:solidFill>
              </a:rPr>
              <a:t>Artificial Kidney</a:t>
            </a:r>
          </a:p>
          <a:p>
            <a:pPr lvl="1"/>
            <a:r>
              <a:rPr lang="en-US" sz="1600" dirty="0">
                <a:solidFill>
                  <a:schemeClr val="accent1"/>
                </a:solidFill>
              </a:rPr>
              <a:t>X ray</a:t>
            </a:r>
          </a:p>
          <a:p>
            <a:pPr lvl="1"/>
            <a:r>
              <a:rPr lang="en-US" sz="1600" dirty="0">
                <a:solidFill>
                  <a:schemeClr val="accent1"/>
                </a:solidFill>
              </a:rPr>
              <a:t>Electrocardiogram</a:t>
            </a:r>
          </a:p>
          <a:p>
            <a:pPr lvl="1"/>
            <a:r>
              <a:rPr lang="en-US" sz="1600" b="1" dirty="0">
                <a:solidFill>
                  <a:schemeClr val="accent1"/>
                </a:solidFill>
              </a:rPr>
              <a:t>Cardiac Pacemaker</a:t>
            </a:r>
          </a:p>
          <a:p>
            <a:pPr lvl="1"/>
            <a:r>
              <a:rPr lang="en-US" sz="1600" dirty="0">
                <a:solidFill>
                  <a:schemeClr val="accent1"/>
                </a:solidFill>
              </a:rPr>
              <a:t>Cardiopulmonary bypass</a:t>
            </a:r>
          </a:p>
          <a:p>
            <a:pPr lvl="1"/>
            <a:r>
              <a:rPr lang="en-US" sz="1600" b="1" dirty="0">
                <a:solidFill>
                  <a:schemeClr val="accent1"/>
                </a:solidFill>
              </a:rPr>
              <a:t>Antibiotic</a:t>
            </a:r>
            <a:r>
              <a:rPr lang="en-US" sz="1600" dirty="0">
                <a:solidFill>
                  <a:schemeClr val="accent1"/>
                </a:solidFill>
              </a:rPr>
              <a:t> Production technology</a:t>
            </a:r>
          </a:p>
          <a:p>
            <a:pPr lvl="1"/>
            <a:r>
              <a:rPr lang="en-US" sz="1600" dirty="0">
                <a:solidFill>
                  <a:schemeClr val="accent1"/>
                </a:solidFill>
              </a:rPr>
              <a:t>Defibrillator</a:t>
            </a:r>
          </a:p>
          <a:p>
            <a:endParaRPr lang="en-US" dirty="0"/>
          </a:p>
          <a:p>
            <a:endParaRPr lang="en-US" dirty="0"/>
          </a:p>
        </p:txBody>
      </p:sp>
      <p:sp>
        <p:nvSpPr>
          <p:cNvPr id="5" name="Rectangle 4"/>
          <p:cNvSpPr txBox="1">
            <a:spLocks noChangeArrowheads="1"/>
          </p:cNvSpPr>
          <p:nvPr/>
        </p:nvSpPr>
        <p:spPr>
          <a:xfrm>
            <a:off x="6083300" y="1619250"/>
            <a:ext cx="5384800"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chemeClr val="accent1"/>
                </a:solidFill>
              </a:rPr>
              <a:t>1960s</a:t>
            </a:r>
          </a:p>
          <a:p>
            <a:pPr lvl="1"/>
            <a:r>
              <a:rPr lang="en-US" sz="1600" dirty="0">
                <a:solidFill>
                  <a:schemeClr val="accent1"/>
                </a:solidFill>
              </a:rPr>
              <a:t>Heart valve replacement</a:t>
            </a:r>
          </a:p>
          <a:p>
            <a:pPr lvl="1"/>
            <a:r>
              <a:rPr lang="en-US" sz="1600" dirty="0">
                <a:solidFill>
                  <a:schemeClr val="accent1"/>
                </a:solidFill>
              </a:rPr>
              <a:t>Intraocular lens</a:t>
            </a:r>
          </a:p>
          <a:p>
            <a:pPr lvl="1"/>
            <a:r>
              <a:rPr lang="en-US" sz="1600" b="1" dirty="0">
                <a:solidFill>
                  <a:schemeClr val="accent1"/>
                </a:solidFill>
              </a:rPr>
              <a:t>Ultrasound</a:t>
            </a:r>
          </a:p>
          <a:p>
            <a:pPr lvl="1"/>
            <a:r>
              <a:rPr lang="en-US" sz="1600" dirty="0">
                <a:solidFill>
                  <a:schemeClr val="accent1"/>
                </a:solidFill>
              </a:rPr>
              <a:t>Vascular grafts</a:t>
            </a:r>
          </a:p>
          <a:p>
            <a:pPr lvl="1"/>
            <a:r>
              <a:rPr lang="en-US" sz="1600" dirty="0">
                <a:solidFill>
                  <a:schemeClr val="accent1"/>
                </a:solidFill>
              </a:rPr>
              <a:t>Blood analysis and processing</a:t>
            </a:r>
          </a:p>
          <a:p>
            <a:endParaRPr lang="en-US" dirty="0">
              <a:solidFill>
                <a:schemeClr val="accent1"/>
              </a:solidFill>
            </a:endParaRPr>
          </a:p>
        </p:txBody>
      </p:sp>
      <p:sp>
        <p:nvSpPr>
          <p:cNvPr id="6" name="Rectangle 3"/>
          <p:cNvSpPr txBox="1">
            <a:spLocks noChangeArrowheads="1"/>
          </p:cNvSpPr>
          <p:nvPr/>
        </p:nvSpPr>
        <p:spPr bwMode="auto">
          <a:xfrm>
            <a:off x="914400" y="3992563"/>
            <a:ext cx="5270500" cy="2743200"/>
          </a:xfrm>
          <a:prstGeom prst="rect">
            <a:avLst/>
          </a:prstGeom>
          <a:noFill/>
          <a:ln w="9525">
            <a:noFill/>
            <a:miter lim="800000"/>
            <a:headEnd/>
            <a:tailEnd/>
          </a:ln>
        </p:spPr>
        <p:txBody>
          <a:bodyPr/>
          <a:lstStyle/>
          <a:p>
            <a:pPr marL="342900" indent="-342900">
              <a:spcBef>
                <a:spcPct val="20000"/>
              </a:spcBef>
              <a:buFont typeface="Arial" charset="0"/>
              <a:buChar char="•"/>
            </a:pPr>
            <a:r>
              <a:rPr lang="en-US" dirty="0">
                <a:solidFill>
                  <a:schemeClr val="accent1"/>
                </a:solidFill>
                <a:latin typeface="Calibri" pitchFamily="34" charset="0"/>
              </a:rPr>
              <a:t>1970s</a:t>
            </a:r>
          </a:p>
          <a:p>
            <a:pPr marL="742950" lvl="1" indent="-285750">
              <a:spcBef>
                <a:spcPct val="20000"/>
              </a:spcBef>
              <a:buFont typeface="Arial" charset="0"/>
              <a:buChar char="–"/>
            </a:pPr>
            <a:r>
              <a:rPr lang="en-US" b="1" dirty="0">
                <a:solidFill>
                  <a:schemeClr val="accent1"/>
                </a:solidFill>
                <a:latin typeface="Calibri" pitchFamily="34" charset="0"/>
              </a:rPr>
              <a:t>Computer assisted tomography</a:t>
            </a:r>
          </a:p>
          <a:p>
            <a:pPr marL="742950" lvl="1" indent="-285750">
              <a:spcBef>
                <a:spcPct val="20000"/>
              </a:spcBef>
              <a:buFont typeface="Arial" charset="0"/>
              <a:buChar char="–"/>
            </a:pPr>
            <a:r>
              <a:rPr lang="en-US" dirty="0">
                <a:solidFill>
                  <a:schemeClr val="accent1"/>
                </a:solidFill>
                <a:latin typeface="Calibri" pitchFamily="34" charset="0"/>
              </a:rPr>
              <a:t>Artificial hip and knee replacements</a:t>
            </a:r>
          </a:p>
          <a:p>
            <a:pPr marL="742950" lvl="1" indent="-285750">
              <a:spcBef>
                <a:spcPct val="20000"/>
              </a:spcBef>
              <a:buFont typeface="Arial" charset="0"/>
              <a:buChar char="–"/>
            </a:pPr>
            <a:r>
              <a:rPr lang="en-US" dirty="0">
                <a:solidFill>
                  <a:schemeClr val="accent1"/>
                </a:solidFill>
                <a:latin typeface="Calibri" pitchFamily="34" charset="0"/>
              </a:rPr>
              <a:t>Balloon catheter</a:t>
            </a:r>
          </a:p>
          <a:p>
            <a:pPr marL="742950" lvl="1" indent="-285750">
              <a:spcBef>
                <a:spcPct val="20000"/>
              </a:spcBef>
              <a:buFont typeface="Arial" charset="0"/>
              <a:buChar char="–"/>
            </a:pPr>
            <a:r>
              <a:rPr lang="en-US" dirty="0">
                <a:solidFill>
                  <a:schemeClr val="accent1"/>
                </a:solidFill>
                <a:latin typeface="Calibri" pitchFamily="34" charset="0"/>
              </a:rPr>
              <a:t>Endoscopy</a:t>
            </a:r>
          </a:p>
          <a:p>
            <a:pPr marL="742950" lvl="1" indent="-285750">
              <a:spcBef>
                <a:spcPct val="20000"/>
              </a:spcBef>
              <a:buFont typeface="Arial" charset="0"/>
              <a:buChar char="–"/>
            </a:pPr>
            <a:r>
              <a:rPr lang="en-US" dirty="0">
                <a:solidFill>
                  <a:schemeClr val="accent1"/>
                </a:solidFill>
                <a:latin typeface="Calibri" pitchFamily="34" charset="0"/>
              </a:rPr>
              <a:t>Biological plant food engineering</a:t>
            </a:r>
          </a:p>
          <a:p>
            <a:pPr marL="742950" lvl="1" indent="-285750">
              <a:spcBef>
                <a:spcPct val="20000"/>
              </a:spcBef>
              <a:buFont typeface="Arial" charset="0"/>
              <a:buChar char="–"/>
            </a:pPr>
            <a:endParaRPr lang="en-US" dirty="0">
              <a:latin typeface="Calibri" pitchFamily="34" charset="0"/>
            </a:endParaRPr>
          </a:p>
        </p:txBody>
      </p:sp>
      <p:sp>
        <p:nvSpPr>
          <p:cNvPr id="7" name="Rectangle 4"/>
          <p:cNvSpPr txBox="1">
            <a:spLocks noChangeArrowheads="1"/>
          </p:cNvSpPr>
          <p:nvPr/>
        </p:nvSpPr>
        <p:spPr bwMode="auto">
          <a:xfrm>
            <a:off x="6083300" y="3461349"/>
            <a:ext cx="5384800" cy="2209800"/>
          </a:xfrm>
          <a:prstGeom prst="rect">
            <a:avLst/>
          </a:prstGeom>
          <a:noFill/>
          <a:ln w="9525">
            <a:noFill/>
            <a:miter lim="800000"/>
            <a:headEnd/>
            <a:tailEnd/>
          </a:ln>
        </p:spPr>
        <p:txBody>
          <a:bodyPr/>
          <a:lstStyle/>
          <a:p>
            <a:pPr marL="342900" indent="-342900">
              <a:spcBef>
                <a:spcPct val="20000"/>
              </a:spcBef>
              <a:buFont typeface="Arial" charset="0"/>
              <a:buChar char="•"/>
            </a:pPr>
            <a:r>
              <a:rPr lang="en-US" dirty="0">
                <a:solidFill>
                  <a:schemeClr val="accent1"/>
                </a:solidFill>
                <a:latin typeface="Calibri" pitchFamily="34" charset="0"/>
              </a:rPr>
              <a:t>1980s </a:t>
            </a:r>
          </a:p>
          <a:p>
            <a:pPr marL="742950" lvl="1" indent="-285750">
              <a:spcBef>
                <a:spcPct val="20000"/>
              </a:spcBef>
              <a:buFont typeface="Arial" charset="0"/>
              <a:buChar char="–"/>
            </a:pPr>
            <a:r>
              <a:rPr lang="en-US" b="1" dirty="0">
                <a:solidFill>
                  <a:schemeClr val="accent1"/>
                </a:solidFill>
                <a:latin typeface="Calibri" pitchFamily="34" charset="0"/>
              </a:rPr>
              <a:t>Magnetic resonance imaging</a:t>
            </a:r>
          </a:p>
          <a:p>
            <a:pPr marL="742950" lvl="1" indent="-285750">
              <a:spcBef>
                <a:spcPct val="20000"/>
              </a:spcBef>
              <a:buFont typeface="Arial" charset="0"/>
              <a:buChar char="–"/>
            </a:pPr>
            <a:r>
              <a:rPr lang="en-US" b="1" dirty="0">
                <a:solidFill>
                  <a:schemeClr val="accent1"/>
                </a:solidFill>
                <a:latin typeface="Calibri" pitchFamily="34" charset="0"/>
              </a:rPr>
              <a:t>Laser surgery</a:t>
            </a:r>
          </a:p>
          <a:p>
            <a:pPr marL="742950" lvl="1" indent="-285750">
              <a:spcBef>
                <a:spcPct val="20000"/>
              </a:spcBef>
              <a:buFont typeface="Arial" charset="0"/>
              <a:buChar char="–"/>
            </a:pPr>
            <a:r>
              <a:rPr lang="en-US" dirty="0">
                <a:solidFill>
                  <a:schemeClr val="accent1"/>
                </a:solidFill>
                <a:latin typeface="Calibri" pitchFamily="34" charset="0"/>
              </a:rPr>
              <a:t>Vascular grafts</a:t>
            </a:r>
          </a:p>
          <a:p>
            <a:pPr marL="742950" lvl="1" indent="-285750">
              <a:spcBef>
                <a:spcPct val="20000"/>
              </a:spcBef>
              <a:buFont typeface="Arial" charset="0"/>
              <a:buChar char="–"/>
            </a:pPr>
            <a:r>
              <a:rPr lang="en-US" dirty="0">
                <a:solidFill>
                  <a:schemeClr val="accent1"/>
                </a:solidFill>
                <a:latin typeface="Calibri" pitchFamily="34" charset="0"/>
              </a:rPr>
              <a:t>Recombinant therapeutics </a:t>
            </a:r>
          </a:p>
          <a:p>
            <a:pPr marL="285750" indent="-285750">
              <a:spcBef>
                <a:spcPct val="20000"/>
              </a:spcBef>
              <a:buFont typeface="Arial" pitchFamily="34" charset="0"/>
              <a:buChar char="•"/>
            </a:pPr>
            <a:r>
              <a:rPr lang="en-US" dirty="0">
                <a:solidFill>
                  <a:schemeClr val="accent1"/>
                </a:solidFill>
                <a:latin typeface="Calibri" pitchFamily="34" charset="0"/>
              </a:rPr>
              <a:t>Present day</a:t>
            </a:r>
          </a:p>
          <a:p>
            <a:pPr marL="742950" lvl="1" indent="-285750">
              <a:buFont typeface="Arial" pitchFamily="34" charset="0"/>
              <a:buChar char="•"/>
            </a:pPr>
            <a:r>
              <a:rPr lang="en-US" dirty="0">
                <a:solidFill>
                  <a:schemeClr val="accent1"/>
                </a:solidFill>
                <a:latin typeface="Calibri" pitchFamily="34" charset="0"/>
              </a:rPr>
              <a:t>Genomic sequencing and microarrays</a:t>
            </a:r>
          </a:p>
          <a:p>
            <a:pPr marL="742950" lvl="1" indent="-285750">
              <a:buFont typeface="Arial" pitchFamily="34" charset="0"/>
              <a:buChar char="•"/>
            </a:pPr>
            <a:r>
              <a:rPr lang="en-US" dirty="0">
                <a:solidFill>
                  <a:schemeClr val="accent1"/>
                </a:solidFill>
                <a:latin typeface="Calibri" pitchFamily="34" charset="0"/>
              </a:rPr>
              <a:t>Positron Emission tomography</a:t>
            </a:r>
          </a:p>
          <a:p>
            <a:pPr marL="742950" lvl="1" indent="-285750">
              <a:buFont typeface="Arial" pitchFamily="34" charset="0"/>
              <a:buChar char="•"/>
            </a:pPr>
            <a:r>
              <a:rPr lang="en-US" dirty="0">
                <a:solidFill>
                  <a:schemeClr val="accent1"/>
                </a:solidFill>
                <a:latin typeface="Calibri" pitchFamily="34" charset="0"/>
              </a:rPr>
              <a:t>Image guided surgery</a:t>
            </a:r>
          </a:p>
          <a:p>
            <a:pPr marL="285750" indent="-285750">
              <a:spcBef>
                <a:spcPct val="20000"/>
              </a:spcBef>
              <a:buFont typeface="Arial" charset="0"/>
              <a:buChar char="–"/>
            </a:pPr>
            <a:endParaRPr lang="en-US" dirty="0">
              <a:latin typeface="Calibri" pitchFamily="34" charset="0"/>
            </a:endParaRPr>
          </a:p>
        </p:txBody>
      </p:sp>
    </p:spTree>
    <p:extLst>
      <p:ext uri="{BB962C8B-B14F-4D97-AF65-F5344CB8AC3E}">
        <p14:creationId xmlns:p14="http://schemas.microsoft.com/office/powerpoint/2010/main" val="2966720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type="title" idx="4294967295"/>
          </p:nvPr>
        </p:nvSpPr>
        <p:spPr>
          <a:xfrm>
            <a:off x="974323" y="301924"/>
            <a:ext cx="9688833" cy="1371600"/>
          </a:xfrm>
        </p:spPr>
        <p:txBody>
          <a:bodyPr>
            <a:normAutofit/>
          </a:bodyPr>
          <a:lstStyle/>
          <a:p>
            <a:pPr algn="ctr" eaLnBrk="1" hangingPunct="1">
              <a:lnSpc>
                <a:spcPct val="80000"/>
              </a:lnSpc>
            </a:pPr>
            <a:r>
              <a:rPr lang="en-US" sz="2000" dirty="0">
                <a:solidFill>
                  <a:srgbClr val="000000"/>
                </a:solidFill>
              </a:rPr>
              <a:t>New generations of medical technology products are </a:t>
            </a:r>
            <a:br>
              <a:rPr lang="en-US" sz="2000" dirty="0">
                <a:solidFill>
                  <a:srgbClr val="000000"/>
                </a:solidFill>
              </a:rPr>
            </a:br>
            <a:r>
              <a:rPr lang="en-US" sz="2000" dirty="0">
                <a:solidFill>
                  <a:srgbClr val="000000"/>
                </a:solidFill>
              </a:rPr>
              <a:t>Combination of different technologies which lead to the crossing of borders between traditional categories of medical products such as medical devices, pharmaceutical products or human tissues</a:t>
            </a:r>
          </a:p>
        </p:txBody>
      </p:sp>
      <p:pic>
        <p:nvPicPr>
          <p:cNvPr id="5" name="Picture 4"/>
          <p:cNvPicPr>
            <a:picLocks noChangeAspect="1" noChangeArrowheads="1"/>
          </p:cNvPicPr>
          <p:nvPr/>
        </p:nvPicPr>
        <p:blipFill rotWithShape="1">
          <a:blip r:embed="rId2"/>
          <a:srcRect l="3234" t="10183" r="2834" b="5808"/>
          <a:stretch/>
        </p:blipFill>
        <p:spPr bwMode="auto">
          <a:xfrm>
            <a:off x="1073988" y="1535502"/>
            <a:ext cx="9589169" cy="5029200"/>
          </a:xfrm>
          <a:prstGeom prst="rect">
            <a:avLst/>
          </a:prstGeom>
          <a:noFill/>
          <a:ln w="9525">
            <a:noFill/>
            <a:miter lim="800000"/>
            <a:headEnd/>
            <a:tailEnd/>
          </a:ln>
        </p:spPr>
      </p:pic>
    </p:spTree>
    <p:extLst>
      <p:ext uri="{BB962C8B-B14F-4D97-AF65-F5344CB8AC3E}">
        <p14:creationId xmlns:p14="http://schemas.microsoft.com/office/powerpoint/2010/main" val="155607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Artificial Intelligence</a:t>
            </a:r>
            <a:endParaRPr lang="en-US" dirty="0"/>
          </a:p>
        </p:txBody>
      </p:sp>
      <p:sp>
        <p:nvSpPr>
          <p:cNvPr id="3" name="Content Placeholder 2"/>
          <p:cNvSpPr>
            <a:spLocks noGrp="1"/>
          </p:cNvSpPr>
          <p:nvPr>
            <p:ph idx="1"/>
          </p:nvPr>
        </p:nvSpPr>
        <p:spPr/>
        <p:txBody>
          <a:bodyPr>
            <a:normAutofit fontScale="77500" lnSpcReduction="20000"/>
          </a:bodyPr>
          <a:lstStyle/>
          <a:p>
            <a:r>
              <a:rPr lang="en-IN" dirty="0">
                <a:solidFill>
                  <a:schemeClr val="accent1"/>
                </a:solidFill>
              </a:rPr>
              <a:t>Definition--“Use of a computer to model intelligent behaviour with minimal human intervention”</a:t>
            </a:r>
          </a:p>
          <a:p>
            <a:r>
              <a:rPr lang="en-IN" dirty="0">
                <a:solidFill>
                  <a:schemeClr val="accent1"/>
                </a:solidFill>
              </a:rPr>
              <a:t>Machines &amp; computer programs are capable of </a:t>
            </a:r>
            <a:r>
              <a:rPr lang="en-IN" b="1" dirty="0">
                <a:solidFill>
                  <a:schemeClr val="accent1"/>
                </a:solidFill>
              </a:rPr>
              <a:t>problem solving and learning, like a human brain</a:t>
            </a:r>
            <a:r>
              <a:rPr lang="en-IN" dirty="0">
                <a:solidFill>
                  <a:schemeClr val="accent1"/>
                </a:solidFill>
              </a:rPr>
              <a:t>. </a:t>
            </a:r>
          </a:p>
          <a:p>
            <a:r>
              <a:rPr lang="en-IN" dirty="0">
                <a:solidFill>
                  <a:schemeClr val="accent1"/>
                </a:solidFill>
              </a:rPr>
              <a:t>Natural Language Processing (“NLP”) and translation, </a:t>
            </a:r>
          </a:p>
          <a:p>
            <a:pPr lvl="1"/>
            <a:r>
              <a:rPr lang="en-IN" dirty="0">
                <a:solidFill>
                  <a:schemeClr val="accent1"/>
                </a:solidFill>
              </a:rPr>
              <a:t>Pattern recognition, </a:t>
            </a:r>
          </a:p>
          <a:p>
            <a:pPr lvl="1"/>
            <a:r>
              <a:rPr lang="en-IN" dirty="0">
                <a:solidFill>
                  <a:schemeClr val="accent1"/>
                </a:solidFill>
              </a:rPr>
              <a:t>Visual perception and</a:t>
            </a:r>
          </a:p>
          <a:p>
            <a:pPr lvl="1"/>
            <a:r>
              <a:rPr lang="en-IN" dirty="0">
                <a:solidFill>
                  <a:schemeClr val="accent1"/>
                </a:solidFill>
              </a:rPr>
              <a:t>Decision making.</a:t>
            </a:r>
          </a:p>
          <a:p>
            <a:r>
              <a:rPr lang="en-IN" dirty="0">
                <a:solidFill>
                  <a:schemeClr val="accent1"/>
                </a:solidFill>
              </a:rPr>
              <a:t> Machine Learning (“ML”), one of the most exciting areas for Development of computational approaches to </a:t>
            </a:r>
            <a:r>
              <a:rPr lang="en-IN" b="1" dirty="0">
                <a:solidFill>
                  <a:schemeClr val="accent1"/>
                </a:solidFill>
              </a:rPr>
              <a:t>automatically make sense of data</a:t>
            </a:r>
            <a:r>
              <a:rPr lang="en-IN" dirty="0">
                <a:solidFill>
                  <a:schemeClr val="accent1"/>
                </a:solidFill>
              </a:rPr>
              <a:t> </a:t>
            </a:r>
          </a:p>
          <a:p>
            <a:r>
              <a:rPr lang="en-IN" dirty="0">
                <a:solidFill>
                  <a:schemeClr val="accent1"/>
                </a:solidFill>
              </a:rPr>
              <a:t>Advantage of Machine </a:t>
            </a:r>
          </a:p>
          <a:p>
            <a:pPr lvl="1"/>
            <a:r>
              <a:rPr lang="en-IN" dirty="0">
                <a:solidFill>
                  <a:schemeClr val="accent1"/>
                </a:solidFill>
              </a:rPr>
              <a:t>Can retain information </a:t>
            </a:r>
          </a:p>
          <a:p>
            <a:pPr lvl="1"/>
            <a:r>
              <a:rPr lang="en-IN" b="1" dirty="0">
                <a:solidFill>
                  <a:schemeClr val="accent1"/>
                </a:solidFill>
              </a:rPr>
              <a:t>Becomes smarter over time</a:t>
            </a:r>
          </a:p>
          <a:p>
            <a:pPr lvl="1"/>
            <a:r>
              <a:rPr lang="en-IN" dirty="0">
                <a:solidFill>
                  <a:schemeClr val="accent1"/>
                </a:solidFill>
              </a:rPr>
              <a:t>Machine is </a:t>
            </a:r>
            <a:r>
              <a:rPr lang="en-IN" b="1" dirty="0">
                <a:solidFill>
                  <a:schemeClr val="accent1"/>
                </a:solidFill>
              </a:rPr>
              <a:t>not susceptible to </a:t>
            </a:r>
            <a:r>
              <a:rPr lang="en-IN" dirty="0">
                <a:solidFill>
                  <a:schemeClr val="accent1"/>
                </a:solidFill>
              </a:rPr>
              <a:t> Sleep deprivation, distractions, information overload and short-term memory loss</a:t>
            </a:r>
          </a:p>
          <a:p>
            <a:endParaRPr lang="en-US" dirty="0"/>
          </a:p>
        </p:txBody>
      </p:sp>
    </p:spTree>
    <p:extLst>
      <p:ext uri="{BB962C8B-B14F-4D97-AF65-F5344CB8AC3E}">
        <p14:creationId xmlns:p14="http://schemas.microsoft.com/office/powerpoint/2010/main" val="82847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126112" y="557540"/>
            <a:ext cx="3948054" cy="3548634"/>
          </a:xfrm>
        </p:spPr>
        <p:txBody>
          <a:bodyPr>
            <a:normAutofit/>
          </a:bodyPr>
          <a:lstStyle/>
          <a:p>
            <a:pPr marL="0" indent="0">
              <a:lnSpc>
                <a:spcPct val="150000"/>
              </a:lnSpc>
              <a:buNone/>
            </a:pPr>
            <a:r>
              <a:rPr lang="en-IN" sz="2400" dirty="0">
                <a:solidFill>
                  <a:schemeClr val="accent1"/>
                </a:solidFill>
              </a:rPr>
              <a:t>The application of </a:t>
            </a:r>
            <a:r>
              <a:rPr lang="en-IN" sz="2400" b="1" dirty="0">
                <a:solidFill>
                  <a:schemeClr val="accent1"/>
                </a:solidFill>
              </a:rPr>
              <a:t>AI in medicine </a:t>
            </a:r>
            <a:r>
              <a:rPr lang="en-IN" sz="2400" dirty="0">
                <a:solidFill>
                  <a:schemeClr val="accent1"/>
                </a:solidFill>
              </a:rPr>
              <a:t>has two main branches: </a:t>
            </a:r>
          </a:p>
          <a:p>
            <a:pPr>
              <a:lnSpc>
                <a:spcPct val="150000"/>
              </a:lnSpc>
              <a:buNone/>
            </a:pPr>
            <a:r>
              <a:rPr lang="en-IN" sz="2400" dirty="0">
                <a:solidFill>
                  <a:schemeClr val="accent1"/>
                </a:solidFill>
              </a:rPr>
              <a:t>A) Virtual branch</a:t>
            </a:r>
          </a:p>
          <a:p>
            <a:pPr>
              <a:lnSpc>
                <a:spcPct val="150000"/>
              </a:lnSpc>
              <a:buNone/>
            </a:pPr>
            <a:r>
              <a:rPr lang="en-IN" sz="2400" dirty="0">
                <a:solidFill>
                  <a:schemeClr val="accent1"/>
                </a:solidFill>
              </a:rPr>
              <a:t>B) Physical branch. </a:t>
            </a:r>
          </a:p>
        </p:txBody>
      </p:sp>
      <p:sp>
        <p:nvSpPr>
          <p:cNvPr id="5" name="Content Placeholder 2"/>
          <p:cNvSpPr txBox="1">
            <a:spLocks/>
          </p:cNvSpPr>
          <p:nvPr/>
        </p:nvSpPr>
        <p:spPr>
          <a:xfrm>
            <a:off x="4074166" y="169351"/>
            <a:ext cx="8033116" cy="369070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bg1"/>
                </a:solidFill>
                <a:effectLst/>
                <a:uLnTx/>
                <a:uFillTx/>
                <a:latin typeface="+mn-lt"/>
                <a:ea typeface="+mn-ea"/>
                <a:cs typeface="+mn-cs"/>
              </a:rPr>
              <a:t>Highly repetitive work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bg1"/>
                </a:solidFill>
                <a:effectLst/>
                <a:uLnTx/>
                <a:uFillTx/>
                <a:latin typeface="+mn-lt"/>
                <a:ea typeface="+mn-ea"/>
                <a:cs typeface="+mn-cs"/>
              </a:rPr>
              <a:t>Empower doctors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a:ln>
                  <a:noFill/>
                </a:ln>
                <a:solidFill>
                  <a:schemeClr val="bg1"/>
                </a:solidFill>
                <a:effectLst/>
                <a:uLnTx/>
                <a:uFillTx/>
                <a:latin typeface="+mn-lt"/>
                <a:ea typeface="+mn-ea"/>
                <a:cs typeface="+mn-cs"/>
              </a:rPr>
              <a:t>help them deliver faster and more accurate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bg1"/>
                </a:solidFill>
                <a:effectLst/>
                <a:uLnTx/>
                <a:uFillTx/>
                <a:latin typeface="+mn-lt"/>
                <a:ea typeface="+mn-ea"/>
                <a:cs typeface="+mn-cs"/>
              </a:rPr>
              <a:t>Augment the professionals, offering them expertise and assistance.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bg1"/>
                </a:solidFill>
                <a:effectLst/>
                <a:uLnTx/>
                <a:uFillTx/>
                <a:latin typeface="+mn-lt"/>
                <a:ea typeface="+mn-ea"/>
                <a:cs typeface="+mn-cs"/>
              </a:rPr>
              <a:t>Replace personnel and staffing in medical facilities, particularly in administrative functions, </a:t>
            </a:r>
          </a:p>
          <a:p>
            <a:pPr marL="342900" indent="-342900">
              <a:spcBef>
                <a:spcPct val="20000"/>
              </a:spcBef>
              <a:buFont typeface="Arial" pitchFamily="34" charset="0"/>
              <a:buChar char="•"/>
            </a:pPr>
            <a:r>
              <a:rPr kumimoji="0" lang="en-IN" sz="3200" b="0" i="0" u="none" strike="noStrike" kern="1200" cap="none" spc="0" normalizeH="0" baseline="0" noProof="0" dirty="0">
                <a:ln>
                  <a:noFill/>
                </a:ln>
                <a:solidFill>
                  <a:schemeClr val="bg1"/>
                </a:solidFill>
                <a:effectLst/>
                <a:uLnTx/>
                <a:uFillTx/>
                <a:latin typeface="+mn-lt"/>
                <a:ea typeface="+mn-ea"/>
                <a:cs typeface="+mn-cs"/>
              </a:rPr>
              <a:t>Managing wait times  &amp; automating </a:t>
            </a:r>
            <a:r>
              <a:rPr lang="en-IN" sz="3200" dirty="0">
                <a:solidFill>
                  <a:schemeClr val="bg1"/>
                </a:solidFill>
              </a:rPr>
              <a:t>scheduling </a:t>
            </a:r>
          </a:p>
          <a:p>
            <a:pPr marL="342900" indent="-342900">
              <a:spcBef>
                <a:spcPct val="20000"/>
              </a:spcBef>
              <a:buFont typeface="Arial" pitchFamily="34" charset="0"/>
              <a:buChar char="•"/>
            </a:pPr>
            <a:r>
              <a:rPr lang="en-IN" sz="3200" dirty="0">
                <a:solidFill>
                  <a:schemeClr val="bg1"/>
                </a:solidFill>
              </a:rPr>
              <a:t>“Deep-learning devices will not replace clinicians</a:t>
            </a:r>
            <a:endParaRPr kumimoji="0" lang="en-IN" sz="3200" b="0" i="0" u="none" strike="noStrike" kern="1200" cap="none" spc="0" normalizeH="0" baseline="0" noProof="0" dirty="0">
              <a:ln>
                <a:noFill/>
              </a:ln>
              <a:solidFill>
                <a:schemeClr val="bg1"/>
              </a:solidFill>
              <a:effectLst/>
              <a:uLnTx/>
              <a:uFillTx/>
            </a:endParaRPr>
          </a:p>
        </p:txBody>
      </p:sp>
      <p:pic>
        <p:nvPicPr>
          <p:cNvPr id="6" name="Picture 15"/>
          <p:cNvPicPr>
            <a:picLocks noChangeAspect="1" noChangeArrowheads="1"/>
          </p:cNvPicPr>
          <p:nvPr/>
        </p:nvPicPr>
        <p:blipFill>
          <a:blip r:embed="rId2" cstate="print"/>
          <a:srcRect/>
          <a:stretch>
            <a:fillRect/>
          </a:stretch>
        </p:blipFill>
        <p:spPr bwMode="auto">
          <a:xfrm>
            <a:off x="126112" y="3860055"/>
            <a:ext cx="6942659" cy="2928934"/>
          </a:xfrm>
          <a:prstGeom prst="rect">
            <a:avLst/>
          </a:prstGeom>
          <a:noFill/>
          <a:ln w="9525">
            <a:noFill/>
            <a:miter lim="800000"/>
            <a:headEnd/>
            <a:tailEnd/>
          </a:ln>
          <a:effectLst/>
        </p:spPr>
      </p:pic>
    </p:spTree>
    <p:extLst>
      <p:ext uri="{BB962C8B-B14F-4D97-AF65-F5344CB8AC3E}">
        <p14:creationId xmlns:p14="http://schemas.microsoft.com/office/powerpoint/2010/main" val="175430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Artificial intelligence in medicine : </a:t>
            </a:r>
            <a:r>
              <a:rPr lang="en-US" dirty="0"/>
              <a:t>The virtual branch</a:t>
            </a:r>
          </a:p>
        </p:txBody>
      </p:sp>
      <p:sp>
        <p:nvSpPr>
          <p:cNvPr id="4" name="Content Placeholder 1"/>
          <p:cNvSpPr>
            <a:spLocks noGrp="1"/>
          </p:cNvSpPr>
          <p:nvPr>
            <p:ph idx="1"/>
          </p:nvPr>
        </p:nvSpPr>
        <p:spPr>
          <a:xfrm>
            <a:off x="953379" y="1709797"/>
            <a:ext cx="5619949" cy="5053263"/>
          </a:xfrm>
        </p:spPr>
        <p:txBody>
          <a:bodyPr>
            <a:normAutofit fontScale="85000" lnSpcReduction="20000"/>
          </a:bodyPr>
          <a:lstStyle/>
          <a:p>
            <a:pPr marL="0" indent="0">
              <a:buNone/>
            </a:pPr>
            <a:r>
              <a:rPr lang="en-IN" dirty="0">
                <a:solidFill>
                  <a:schemeClr val="accent1"/>
                </a:solidFill>
              </a:rPr>
              <a:t>The virtual component is represented by Machine Learning, (also called  Deep Learning)-mathematical algorithms that improve learning through experience. </a:t>
            </a:r>
          </a:p>
          <a:p>
            <a:endParaRPr lang="en-IN" dirty="0">
              <a:solidFill>
                <a:schemeClr val="accent1"/>
              </a:solidFill>
            </a:endParaRPr>
          </a:p>
          <a:p>
            <a:pPr marL="0" indent="0">
              <a:buNone/>
            </a:pPr>
            <a:r>
              <a:rPr lang="en-IN" dirty="0">
                <a:solidFill>
                  <a:schemeClr val="accent1"/>
                </a:solidFill>
              </a:rPr>
              <a:t>Three types of machine learning algorithms:  </a:t>
            </a:r>
          </a:p>
          <a:p>
            <a:pPr marL="514350" indent="-514350">
              <a:buFont typeface="+mj-lt"/>
              <a:buAutoNum type="arabicPeriod"/>
            </a:pPr>
            <a:r>
              <a:rPr lang="en-IN" dirty="0">
                <a:solidFill>
                  <a:schemeClr val="accent1"/>
                </a:solidFill>
              </a:rPr>
              <a:t>Unsupervised (ability to find patterns) </a:t>
            </a:r>
          </a:p>
          <a:p>
            <a:pPr marL="514350" indent="-514350">
              <a:buFont typeface="+mj-lt"/>
              <a:buAutoNum type="arabicPeriod"/>
            </a:pPr>
            <a:r>
              <a:rPr lang="en-IN" dirty="0">
                <a:solidFill>
                  <a:schemeClr val="accent1"/>
                </a:solidFill>
              </a:rPr>
              <a:t>Supervised</a:t>
            </a:r>
            <a:r>
              <a:rPr lang="en-IN" b="1" dirty="0">
                <a:solidFill>
                  <a:schemeClr val="accent1"/>
                </a:solidFill>
              </a:rPr>
              <a:t> </a:t>
            </a:r>
            <a:r>
              <a:rPr lang="en-IN" dirty="0">
                <a:solidFill>
                  <a:schemeClr val="accent1"/>
                </a:solidFill>
              </a:rPr>
              <a:t>(classification and prediction algorithms based on previous examples)</a:t>
            </a:r>
          </a:p>
          <a:p>
            <a:pPr marL="514350" indent="-514350">
              <a:buFont typeface="+mj-lt"/>
              <a:buAutoNum type="arabicPeriod"/>
            </a:pPr>
            <a:r>
              <a:rPr lang="en-IN" dirty="0">
                <a:solidFill>
                  <a:schemeClr val="accent1"/>
                </a:solidFill>
              </a:rPr>
              <a:t>Reinforcement learning (use of sequences of rewards and punishments to form a strategy for operation in a specific problem space) </a:t>
            </a:r>
          </a:p>
        </p:txBody>
      </p:sp>
      <p:pic>
        <p:nvPicPr>
          <p:cNvPr id="6" name="Picture 5" descr="Image result for doctor patient inclinic images"/>
          <p:cNvPicPr>
            <a:picLocks noChangeAspect="1" noChangeArrowheads="1"/>
          </p:cNvPicPr>
          <p:nvPr/>
        </p:nvPicPr>
        <p:blipFill>
          <a:blip r:embed="rId2"/>
          <a:srcRect/>
          <a:stretch>
            <a:fillRect/>
          </a:stretch>
        </p:blipFill>
        <p:spPr bwMode="auto">
          <a:xfrm>
            <a:off x="8684522" y="5510662"/>
            <a:ext cx="2762225" cy="1243475"/>
          </a:xfrm>
          <a:prstGeom prst="rect">
            <a:avLst/>
          </a:prstGeom>
          <a:noFill/>
        </p:spPr>
      </p:pic>
      <p:pic>
        <p:nvPicPr>
          <p:cNvPr id="7" name="Picture 10" descr="Image result for doctor patient inclinic images"/>
          <p:cNvPicPr>
            <a:picLocks noChangeAspect="1" noChangeArrowheads="1"/>
          </p:cNvPicPr>
          <p:nvPr/>
        </p:nvPicPr>
        <p:blipFill rotWithShape="1">
          <a:blip r:embed="rId3" cstate="print"/>
          <a:srcRect b="8505"/>
          <a:stretch/>
        </p:blipFill>
        <p:spPr bwMode="auto">
          <a:xfrm>
            <a:off x="6992181" y="5510662"/>
            <a:ext cx="2461607" cy="1241866"/>
          </a:xfrm>
          <a:prstGeom prst="rect">
            <a:avLst/>
          </a:prstGeom>
          <a:noFill/>
        </p:spPr>
      </p:pic>
      <p:pic>
        <p:nvPicPr>
          <p:cNvPr id="8" name="Picture 2" descr="Image result for doctor patient inclinic images"/>
          <p:cNvPicPr>
            <a:picLocks noChangeAspect="1" noChangeArrowheads="1"/>
          </p:cNvPicPr>
          <p:nvPr/>
        </p:nvPicPr>
        <p:blipFill>
          <a:blip r:embed="rId4" cstate="print"/>
          <a:srcRect/>
          <a:stretch>
            <a:fillRect/>
          </a:stretch>
        </p:blipFill>
        <p:spPr bwMode="auto">
          <a:xfrm>
            <a:off x="6882064" y="1066498"/>
            <a:ext cx="2571724" cy="1286598"/>
          </a:xfrm>
          <a:prstGeom prst="rect">
            <a:avLst/>
          </a:prstGeom>
          <a:noFill/>
        </p:spPr>
      </p:pic>
      <p:pic>
        <p:nvPicPr>
          <p:cNvPr id="9" name="Picture 6" descr="Image result for doctor patient inclinic images"/>
          <p:cNvPicPr>
            <a:picLocks noChangeAspect="1" noChangeArrowheads="1"/>
          </p:cNvPicPr>
          <p:nvPr/>
        </p:nvPicPr>
        <p:blipFill>
          <a:blip r:embed="rId5" cstate="print"/>
          <a:srcRect/>
          <a:stretch>
            <a:fillRect/>
          </a:stretch>
        </p:blipFill>
        <p:spPr bwMode="auto">
          <a:xfrm>
            <a:off x="9167993" y="2451190"/>
            <a:ext cx="2286016" cy="1143662"/>
          </a:xfrm>
          <a:prstGeom prst="rect">
            <a:avLst/>
          </a:prstGeom>
          <a:noFill/>
        </p:spPr>
      </p:pic>
      <p:pic>
        <p:nvPicPr>
          <p:cNvPr id="10" name="Picture 8" descr="Image result for doctor patient inclinic images"/>
          <p:cNvPicPr>
            <a:picLocks noChangeAspect="1" noChangeArrowheads="1"/>
          </p:cNvPicPr>
          <p:nvPr/>
        </p:nvPicPr>
        <p:blipFill rotWithShape="1">
          <a:blip r:embed="rId6" cstate="print"/>
          <a:srcRect b="9123"/>
          <a:stretch/>
        </p:blipFill>
        <p:spPr bwMode="auto">
          <a:xfrm>
            <a:off x="6882064" y="2450185"/>
            <a:ext cx="2251827" cy="1129777"/>
          </a:xfrm>
          <a:prstGeom prst="rect">
            <a:avLst/>
          </a:prstGeom>
          <a:noFill/>
        </p:spPr>
      </p:pic>
      <p:pic>
        <p:nvPicPr>
          <p:cNvPr id="11" name="Picture 10"/>
          <p:cNvPicPr>
            <a:picLocks noChangeAspect="1"/>
          </p:cNvPicPr>
          <p:nvPr/>
        </p:nvPicPr>
        <p:blipFill>
          <a:blip r:embed="rId7"/>
          <a:stretch>
            <a:fillRect/>
          </a:stretch>
        </p:blipFill>
        <p:spPr>
          <a:xfrm>
            <a:off x="6882064" y="3632631"/>
            <a:ext cx="3505504" cy="1859441"/>
          </a:xfrm>
          <a:prstGeom prst="rect">
            <a:avLst/>
          </a:prstGeom>
        </p:spPr>
      </p:pic>
    </p:spTree>
    <p:extLst>
      <p:ext uri="{BB962C8B-B14F-4D97-AF65-F5344CB8AC3E}">
        <p14:creationId xmlns:p14="http://schemas.microsoft.com/office/powerpoint/2010/main" val="137287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F613-4764-4D2C-9A09-153958A10D16}"/>
              </a:ext>
            </a:extLst>
          </p:cNvPr>
          <p:cNvSpPr>
            <a:spLocks noGrp="1"/>
          </p:cNvSpPr>
          <p:nvPr>
            <p:ph type="title"/>
          </p:nvPr>
        </p:nvSpPr>
        <p:spPr/>
        <p:txBody>
          <a:bodyPr/>
          <a:lstStyle/>
          <a:p>
            <a:endParaRPr lang="en-IN"/>
          </a:p>
        </p:txBody>
      </p:sp>
      <p:sp>
        <p:nvSpPr>
          <p:cNvPr id="4" name="object 4">
            <a:extLst>
              <a:ext uri="{FF2B5EF4-FFF2-40B4-BE49-F238E27FC236}">
                <a16:creationId xmlns:a16="http://schemas.microsoft.com/office/drawing/2014/main" id="{8C9A8A88-B7A2-483C-8590-1FE46FA18BA3}"/>
              </a:ext>
            </a:extLst>
          </p:cNvPr>
          <p:cNvSpPr txBox="1">
            <a:spLocks noGrp="1"/>
          </p:cNvSpPr>
          <p:nvPr>
            <p:ph idx="1"/>
          </p:nvPr>
        </p:nvSpPr>
        <p:spPr>
          <a:xfrm>
            <a:off x="838200" y="225916"/>
            <a:ext cx="10515600" cy="2990947"/>
          </a:xfrm>
          <a:prstGeom prst="rect">
            <a:avLst/>
          </a:prstGeom>
        </p:spPr>
        <p:txBody>
          <a:bodyPr vert="horz" wrap="square" lIns="0" tIns="12065" rIns="0" bIns="0" rtlCol="0">
            <a:spAutoFit/>
          </a:bodyPr>
          <a:lstStyle/>
          <a:p>
            <a:pPr marL="12700" marR="6985" indent="3810" algn="just">
              <a:lnSpc>
                <a:spcPct val="100000"/>
              </a:lnSpc>
              <a:spcBef>
                <a:spcPts val="95"/>
              </a:spcBef>
            </a:pPr>
            <a:r>
              <a:rPr sz="1200" spc="5" dirty="0">
                <a:latin typeface="LM Roman 12"/>
                <a:cs typeface="LM Roman 12"/>
              </a:rPr>
              <a:t>Decision trees are a </a:t>
            </a:r>
            <a:r>
              <a:rPr sz="1200" dirty="0">
                <a:latin typeface="LM Roman 12"/>
                <a:cs typeface="LM Roman 12"/>
              </a:rPr>
              <a:t>flexible </a:t>
            </a:r>
            <a:r>
              <a:rPr sz="1200" spc="5" dirty="0">
                <a:latin typeface="LM Roman 12"/>
                <a:cs typeface="LM Roman 12"/>
              </a:rPr>
              <a:t>and </a:t>
            </a:r>
            <a:r>
              <a:rPr sz="1200" spc="-5" dirty="0">
                <a:latin typeface="LM Roman 12"/>
                <a:cs typeface="LM Roman 12"/>
              </a:rPr>
              <a:t>very </a:t>
            </a:r>
            <a:r>
              <a:rPr sz="1200" dirty="0">
                <a:latin typeface="LM Roman 12"/>
                <a:cs typeface="LM Roman 12"/>
              </a:rPr>
              <a:t>powerful machine </a:t>
            </a:r>
            <a:r>
              <a:rPr sz="1200" spc="5" dirty="0">
                <a:latin typeface="LM Roman 12"/>
                <a:cs typeface="LM Roman 12"/>
              </a:rPr>
              <a:t>learning </a:t>
            </a:r>
            <a:r>
              <a:rPr sz="1200" spc="10" dirty="0">
                <a:latin typeface="LM Roman 12"/>
                <a:cs typeface="LM Roman 12"/>
              </a:rPr>
              <a:t>method </a:t>
            </a:r>
            <a:r>
              <a:rPr sz="1200" spc="5" dirty="0">
                <a:latin typeface="LM Roman 12"/>
                <a:cs typeface="LM Roman 12"/>
              </a:rPr>
              <a:t>for regression and  </a:t>
            </a:r>
            <a:r>
              <a:rPr sz="1200" spc="-15" dirty="0">
                <a:latin typeface="LM Roman 12"/>
                <a:cs typeface="LM Roman 12"/>
              </a:rPr>
              <a:t>classification predictive </a:t>
            </a:r>
            <a:r>
              <a:rPr sz="1200" spc="-10" dirty="0">
                <a:latin typeface="LM Roman 12"/>
                <a:cs typeface="LM Roman 12"/>
              </a:rPr>
              <a:t>modeling </a:t>
            </a:r>
            <a:r>
              <a:rPr sz="1200" spc="-15" dirty="0">
                <a:latin typeface="LM Roman 12"/>
                <a:cs typeface="LM Roman 12"/>
              </a:rPr>
              <a:t>problems. </a:t>
            </a:r>
            <a:r>
              <a:rPr sz="1200" spc="-10" dirty="0">
                <a:latin typeface="LM Roman 12"/>
                <a:cs typeface="LM Roman 12"/>
              </a:rPr>
              <a:t>In this </a:t>
            </a:r>
            <a:r>
              <a:rPr sz="1200" spc="-15" dirty="0">
                <a:latin typeface="LM Roman 12"/>
                <a:cs typeface="LM Roman 12"/>
              </a:rPr>
              <a:t>chapter </a:t>
            </a:r>
            <a:r>
              <a:rPr sz="1200" spc="-25" dirty="0">
                <a:latin typeface="LM Roman 12"/>
                <a:cs typeface="LM Roman 12"/>
              </a:rPr>
              <a:t>you </a:t>
            </a:r>
            <a:r>
              <a:rPr sz="1200" spc="-10" dirty="0">
                <a:latin typeface="LM Roman 12"/>
                <a:cs typeface="LM Roman 12"/>
              </a:rPr>
              <a:t>will </a:t>
            </a:r>
            <a:r>
              <a:rPr sz="1200" spc="-20" dirty="0">
                <a:latin typeface="LM Roman 12"/>
                <a:cs typeface="LM Roman 12"/>
              </a:rPr>
              <a:t>discover </a:t>
            </a:r>
            <a:r>
              <a:rPr sz="1200" spc="-25" dirty="0">
                <a:latin typeface="LM Roman 12"/>
                <a:cs typeface="LM Roman 12"/>
              </a:rPr>
              <a:t>how </a:t>
            </a:r>
            <a:r>
              <a:rPr sz="1200" spc="-10" dirty="0">
                <a:latin typeface="LM Roman 12"/>
                <a:cs typeface="LM Roman 12"/>
              </a:rPr>
              <a:t>to </a:t>
            </a:r>
            <a:r>
              <a:rPr sz="1200" spc="-15" dirty="0">
                <a:latin typeface="LM Roman 12"/>
                <a:cs typeface="LM Roman 12"/>
              </a:rPr>
              <a:t>implement  the </a:t>
            </a:r>
            <a:r>
              <a:rPr sz="1200" spc="-45" dirty="0">
                <a:latin typeface="LM Roman 12"/>
                <a:cs typeface="LM Roman 12"/>
              </a:rPr>
              <a:t>CART </a:t>
            </a:r>
            <a:r>
              <a:rPr sz="1200" spc="-20" dirty="0">
                <a:latin typeface="LM Roman 12"/>
                <a:cs typeface="LM Roman 12"/>
              </a:rPr>
              <a:t>machine </a:t>
            </a:r>
            <a:r>
              <a:rPr sz="1200" spc="-15" dirty="0">
                <a:latin typeface="LM Roman 12"/>
                <a:cs typeface="LM Roman 12"/>
              </a:rPr>
              <a:t>learning algorithm from </a:t>
            </a:r>
            <a:r>
              <a:rPr sz="1200" spc="-20" dirty="0">
                <a:latin typeface="LM Roman 12"/>
                <a:cs typeface="LM Roman 12"/>
              </a:rPr>
              <a:t>scratch step-by-step. </a:t>
            </a:r>
            <a:r>
              <a:rPr sz="1200" spc="-15" dirty="0">
                <a:latin typeface="LM Roman 12"/>
                <a:cs typeface="LM Roman 12"/>
              </a:rPr>
              <a:t>After completing this </a:t>
            </a:r>
            <a:r>
              <a:rPr sz="1200" spc="-20" dirty="0">
                <a:latin typeface="LM Roman 12"/>
                <a:cs typeface="LM Roman 12"/>
              </a:rPr>
              <a:t>chapter  you </a:t>
            </a:r>
            <a:r>
              <a:rPr sz="1200" spc="-5" dirty="0">
                <a:latin typeface="LM Roman 12"/>
                <a:cs typeface="LM Roman 12"/>
              </a:rPr>
              <a:t>will</a:t>
            </a:r>
            <a:r>
              <a:rPr sz="1200" spc="5" dirty="0">
                <a:latin typeface="LM Roman 12"/>
                <a:cs typeface="LM Roman 12"/>
              </a:rPr>
              <a:t> </a:t>
            </a:r>
            <a:r>
              <a:rPr sz="1200" spc="-15" dirty="0">
                <a:latin typeface="LM Roman 12"/>
                <a:cs typeface="LM Roman 12"/>
              </a:rPr>
              <a:t>know:</a:t>
            </a:r>
            <a:endParaRPr sz="1200" dirty="0">
              <a:latin typeface="LM Roman 12"/>
              <a:cs typeface="LM Roman 12"/>
            </a:endParaRPr>
          </a:p>
          <a:p>
            <a:pPr marL="239395" algn="just">
              <a:lnSpc>
                <a:spcPct val="100000"/>
              </a:lnSpc>
              <a:spcBef>
                <a:spcPts val="665"/>
              </a:spcBef>
            </a:pPr>
            <a:r>
              <a:rPr sz="450" spc="434" dirty="0">
                <a:latin typeface="Times New Roman"/>
                <a:cs typeface="Times New Roman"/>
              </a:rPr>
              <a:t>ˆ </a:t>
            </a:r>
            <a:r>
              <a:rPr sz="1200" spc="-15" dirty="0">
                <a:latin typeface="LM Roman 12"/>
                <a:cs typeface="LM Roman 12"/>
              </a:rPr>
              <a:t>How </a:t>
            </a:r>
            <a:r>
              <a:rPr sz="1200" spc="-5" dirty="0">
                <a:latin typeface="LM Roman 12"/>
                <a:cs typeface="LM Roman 12"/>
              </a:rPr>
              <a:t>to calculate the Gini index for a </a:t>
            </a:r>
            <a:r>
              <a:rPr sz="1200" spc="-10" dirty="0">
                <a:latin typeface="LM Roman 12"/>
                <a:cs typeface="LM Roman 12"/>
              </a:rPr>
              <a:t>given </a:t>
            </a:r>
            <a:r>
              <a:rPr sz="1200" spc="-5" dirty="0">
                <a:latin typeface="LM Roman 12"/>
                <a:cs typeface="LM Roman 12"/>
              </a:rPr>
              <a:t>split in a decision</a:t>
            </a:r>
            <a:r>
              <a:rPr sz="1200" spc="65" dirty="0">
                <a:latin typeface="LM Roman 12"/>
                <a:cs typeface="LM Roman 12"/>
              </a:rPr>
              <a:t> </a:t>
            </a:r>
            <a:r>
              <a:rPr sz="1200" spc="-5" dirty="0">
                <a:latin typeface="LM Roman 12"/>
                <a:cs typeface="LM Roman 12"/>
              </a:rPr>
              <a:t>tree.</a:t>
            </a:r>
            <a:endParaRPr sz="1200" dirty="0">
              <a:latin typeface="LM Roman 12"/>
              <a:cs typeface="LM Roman 12"/>
            </a:endParaRPr>
          </a:p>
          <a:p>
            <a:pPr marL="239395">
              <a:lnSpc>
                <a:spcPct val="100000"/>
              </a:lnSpc>
              <a:spcBef>
                <a:spcPts val="835"/>
              </a:spcBef>
            </a:pPr>
            <a:r>
              <a:rPr sz="450" spc="434" dirty="0">
                <a:latin typeface="Times New Roman"/>
                <a:cs typeface="Times New Roman"/>
              </a:rPr>
              <a:t>ˆ </a:t>
            </a:r>
            <a:r>
              <a:rPr sz="1200" spc="-15" dirty="0">
                <a:latin typeface="LM Roman 12"/>
                <a:cs typeface="LM Roman 12"/>
              </a:rPr>
              <a:t>How </a:t>
            </a:r>
            <a:r>
              <a:rPr sz="1200" spc="-5" dirty="0">
                <a:latin typeface="LM Roman 12"/>
                <a:cs typeface="LM Roman 12"/>
              </a:rPr>
              <a:t>to </a:t>
            </a:r>
            <a:r>
              <a:rPr sz="1200" spc="-15" dirty="0">
                <a:latin typeface="LM Roman 12"/>
                <a:cs typeface="LM Roman 12"/>
              </a:rPr>
              <a:t>evaluate </a:t>
            </a:r>
            <a:r>
              <a:rPr sz="1200" spc="-10" dirty="0">
                <a:latin typeface="LM Roman 12"/>
                <a:cs typeface="LM Roman 12"/>
              </a:rPr>
              <a:t>different </a:t>
            </a:r>
            <a:r>
              <a:rPr sz="1200" spc="-5" dirty="0">
                <a:latin typeface="LM Roman 12"/>
                <a:cs typeface="LM Roman 12"/>
              </a:rPr>
              <a:t>split points when constructing a decision</a:t>
            </a:r>
            <a:r>
              <a:rPr sz="1200" spc="70" dirty="0">
                <a:latin typeface="LM Roman 12"/>
                <a:cs typeface="LM Roman 12"/>
              </a:rPr>
              <a:t> </a:t>
            </a:r>
            <a:r>
              <a:rPr sz="1200" spc="-5" dirty="0">
                <a:latin typeface="LM Roman 12"/>
                <a:cs typeface="LM Roman 12"/>
              </a:rPr>
              <a:t>tree.</a:t>
            </a:r>
            <a:endParaRPr sz="1200" dirty="0">
              <a:latin typeface="LM Roman 12"/>
              <a:cs typeface="LM Roman 12"/>
            </a:endParaRPr>
          </a:p>
          <a:p>
            <a:pPr marL="239395" marR="1403350">
              <a:lnSpc>
                <a:spcPct val="145100"/>
              </a:lnSpc>
              <a:spcBef>
                <a:spcPts val="190"/>
              </a:spcBef>
            </a:pPr>
            <a:r>
              <a:rPr sz="450" spc="434" dirty="0">
                <a:latin typeface="Times New Roman"/>
                <a:cs typeface="Times New Roman"/>
              </a:rPr>
              <a:t>ˆ </a:t>
            </a:r>
            <a:r>
              <a:rPr sz="1200" spc="-15" dirty="0">
                <a:latin typeface="LM Roman 12"/>
                <a:cs typeface="LM Roman 12"/>
              </a:rPr>
              <a:t>How </a:t>
            </a:r>
            <a:r>
              <a:rPr sz="1200" spc="-5" dirty="0">
                <a:latin typeface="LM Roman 12"/>
                <a:cs typeface="LM Roman 12"/>
              </a:rPr>
              <a:t>to </a:t>
            </a:r>
            <a:r>
              <a:rPr sz="1200" spc="-15" dirty="0">
                <a:latin typeface="LM Roman 12"/>
                <a:cs typeface="LM Roman 12"/>
              </a:rPr>
              <a:t>make </a:t>
            </a:r>
            <a:r>
              <a:rPr sz="1200" spc="-5" dirty="0">
                <a:latin typeface="LM Roman 12"/>
                <a:cs typeface="LM Roman 12"/>
              </a:rPr>
              <a:t>predictions on new data with a learned decision tree.  Let’s get started.</a:t>
            </a:r>
            <a:endParaRPr sz="1200" dirty="0">
              <a:latin typeface="LM Roman 12"/>
              <a:cs typeface="LM Roman 12"/>
            </a:endParaRPr>
          </a:p>
          <a:p>
            <a:pPr>
              <a:lnSpc>
                <a:spcPct val="100000"/>
              </a:lnSpc>
            </a:pPr>
            <a:endParaRPr sz="1400" dirty="0">
              <a:latin typeface="LM Roman 12"/>
              <a:cs typeface="LM Roman 12"/>
            </a:endParaRPr>
          </a:p>
          <a:p>
            <a:pPr marL="16510">
              <a:lnSpc>
                <a:spcPct val="100000"/>
              </a:lnSpc>
              <a:tabLst>
                <a:tab pos="699135" algn="l"/>
              </a:tabLst>
            </a:pPr>
            <a:r>
              <a:rPr sz="1700" b="1" spc="5" dirty="0">
                <a:latin typeface="LM Roman 12"/>
                <a:cs typeface="LM Roman 12"/>
              </a:rPr>
              <a:t>18.1	</a:t>
            </a:r>
            <a:r>
              <a:rPr sz="1700" b="1" spc="-15" dirty="0">
                <a:latin typeface="LM Roman 12"/>
                <a:cs typeface="LM Roman 12"/>
              </a:rPr>
              <a:t>Tutorial</a:t>
            </a:r>
            <a:r>
              <a:rPr sz="1700" b="1" dirty="0">
                <a:latin typeface="LM Roman 12"/>
                <a:cs typeface="LM Roman 12"/>
              </a:rPr>
              <a:t> </a:t>
            </a:r>
            <a:r>
              <a:rPr sz="1700" b="1" spc="10" dirty="0">
                <a:latin typeface="LM Roman 12"/>
                <a:cs typeface="LM Roman 12"/>
              </a:rPr>
              <a:t>Dataset</a:t>
            </a:r>
            <a:endParaRPr sz="1700" dirty="0">
              <a:latin typeface="LM Roman 12"/>
              <a:cs typeface="LM Roman 12"/>
            </a:endParaRPr>
          </a:p>
          <a:p>
            <a:pPr marL="16510" marR="5080" algn="just">
              <a:lnSpc>
                <a:spcPct val="100000"/>
              </a:lnSpc>
              <a:spcBef>
                <a:spcPts val="1090"/>
              </a:spcBef>
            </a:pPr>
            <a:r>
              <a:rPr sz="1200" spc="5" dirty="0">
                <a:latin typeface="LM Roman 12"/>
                <a:cs typeface="LM Roman 12"/>
              </a:rPr>
              <a:t>In this tutorial </a:t>
            </a:r>
            <a:r>
              <a:rPr sz="1200" spc="-10" dirty="0">
                <a:latin typeface="LM Roman 12"/>
                <a:cs typeface="LM Roman 12"/>
              </a:rPr>
              <a:t>we </a:t>
            </a:r>
            <a:r>
              <a:rPr sz="1200" spc="5" dirty="0">
                <a:latin typeface="LM Roman 12"/>
                <a:cs typeface="LM Roman 12"/>
              </a:rPr>
              <a:t>will </a:t>
            </a:r>
            <a:r>
              <a:rPr sz="1200" dirty="0">
                <a:latin typeface="LM Roman 12"/>
                <a:cs typeface="LM Roman 12"/>
              </a:rPr>
              <a:t>work </a:t>
            </a:r>
            <a:r>
              <a:rPr sz="1200" spc="5" dirty="0">
                <a:latin typeface="LM Roman 12"/>
                <a:cs typeface="LM Roman 12"/>
              </a:rPr>
              <a:t>through a simple binary </a:t>
            </a:r>
            <a:r>
              <a:rPr sz="1200" dirty="0">
                <a:latin typeface="LM Roman 12"/>
                <a:cs typeface="LM Roman 12"/>
              </a:rPr>
              <a:t>(two-class) classification </a:t>
            </a:r>
            <a:r>
              <a:rPr sz="1200" spc="5" dirty="0">
                <a:latin typeface="LM Roman 12"/>
                <a:cs typeface="LM Roman 12"/>
              </a:rPr>
              <a:t>problem for  </a:t>
            </a:r>
            <a:r>
              <a:rPr sz="1200" spc="-40" dirty="0">
                <a:latin typeface="LM Roman 12"/>
                <a:cs typeface="LM Roman 12"/>
              </a:rPr>
              <a:t>CART. </a:t>
            </a:r>
            <a:r>
              <a:rPr sz="1200" spc="-70" dirty="0">
                <a:latin typeface="LM Roman 12"/>
                <a:cs typeface="LM Roman 12"/>
              </a:rPr>
              <a:t>To </a:t>
            </a:r>
            <a:r>
              <a:rPr sz="1200" spc="-25" dirty="0">
                <a:latin typeface="LM Roman 12"/>
                <a:cs typeface="LM Roman 12"/>
              </a:rPr>
              <a:t>keep </a:t>
            </a:r>
            <a:r>
              <a:rPr sz="1200" spc="-15" dirty="0">
                <a:latin typeface="LM Roman 12"/>
                <a:cs typeface="LM Roman 12"/>
              </a:rPr>
              <a:t>things simple </a:t>
            </a:r>
            <a:r>
              <a:rPr sz="1200" spc="-35" dirty="0">
                <a:latin typeface="LM Roman 12"/>
                <a:cs typeface="LM Roman 12"/>
              </a:rPr>
              <a:t>we </a:t>
            </a:r>
            <a:r>
              <a:rPr sz="1200" spc="-15" dirty="0">
                <a:latin typeface="LM Roman 12"/>
                <a:cs typeface="LM Roman 12"/>
              </a:rPr>
              <a:t>will </a:t>
            </a:r>
            <a:r>
              <a:rPr sz="1200" spc="-25" dirty="0">
                <a:latin typeface="LM Roman 12"/>
                <a:cs typeface="LM Roman 12"/>
              </a:rPr>
              <a:t>work </a:t>
            </a:r>
            <a:r>
              <a:rPr sz="1200" spc="-15" dirty="0">
                <a:latin typeface="LM Roman 12"/>
                <a:cs typeface="LM Roman 12"/>
              </a:rPr>
              <a:t>with </a:t>
            </a:r>
            <a:r>
              <a:rPr sz="1200" spc="-20" dirty="0">
                <a:latin typeface="LM Roman 12"/>
                <a:cs typeface="LM Roman 12"/>
              </a:rPr>
              <a:t>a </a:t>
            </a:r>
            <a:r>
              <a:rPr sz="1200" spc="-40" dirty="0">
                <a:latin typeface="LM Roman 12"/>
                <a:cs typeface="LM Roman 12"/>
              </a:rPr>
              <a:t>two </a:t>
            </a:r>
            <a:r>
              <a:rPr sz="1200" spc="-15" dirty="0">
                <a:latin typeface="LM Roman 12"/>
                <a:cs typeface="LM Roman 12"/>
              </a:rPr>
              <a:t>input </a:t>
            </a:r>
            <a:r>
              <a:rPr sz="1200" spc="-25" dirty="0">
                <a:latin typeface="LM Roman 12"/>
                <a:cs typeface="LM Roman 12"/>
              </a:rPr>
              <a:t>variables </a:t>
            </a:r>
            <a:r>
              <a:rPr sz="1200" spc="100" dirty="0">
                <a:latin typeface="LM Roman 12"/>
                <a:cs typeface="LM Roman 12"/>
              </a:rPr>
              <a:t>(</a:t>
            </a:r>
            <a:r>
              <a:rPr sz="1200" i="1" spc="100" dirty="0">
                <a:latin typeface="Times New Roman"/>
                <a:cs typeface="Times New Roman"/>
              </a:rPr>
              <a:t>X</a:t>
            </a:r>
            <a:r>
              <a:rPr sz="1200" spc="100" dirty="0">
                <a:latin typeface="LM Roman 12"/>
                <a:cs typeface="LM Roman 12"/>
              </a:rPr>
              <a:t>1 </a:t>
            </a:r>
            <a:r>
              <a:rPr sz="1200" spc="-20" dirty="0">
                <a:latin typeface="LM Roman 12"/>
                <a:cs typeface="LM Roman 12"/>
              </a:rPr>
              <a:t>and </a:t>
            </a:r>
            <a:r>
              <a:rPr sz="1200" i="1" spc="100" dirty="0">
                <a:latin typeface="Times New Roman"/>
                <a:cs typeface="Times New Roman"/>
              </a:rPr>
              <a:t>X</a:t>
            </a:r>
            <a:r>
              <a:rPr sz="1200" spc="100" dirty="0">
                <a:latin typeface="LM Roman 12"/>
                <a:cs typeface="LM Roman 12"/>
              </a:rPr>
              <a:t>2)</a:t>
            </a:r>
            <a:r>
              <a:rPr sz="1200" spc="-250" dirty="0">
                <a:latin typeface="LM Roman 12"/>
                <a:cs typeface="LM Roman 12"/>
              </a:rPr>
              <a:t> </a:t>
            </a:r>
            <a:r>
              <a:rPr sz="1200" spc="-20" dirty="0">
                <a:latin typeface="LM Roman 12"/>
                <a:cs typeface="LM Roman 12"/>
              </a:rPr>
              <a:t>and a </a:t>
            </a:r>
            <a:r>
              <a:rPr sz="1200" spc="-15" dirty="0">
                <a:latin typeface="LM Roman 12"/>
                <a:cs typeface="LM Roman 12"/>
              </a:rPr>
              <a:t>single  </a:t>
            </a:r>
            <a:r>
              <a:rPr sz="1200" spc="5" dirty="0">
                <a:latin typeface="LM Roman 12"/>
                <a:cs typeface="LM Roman 12"/>
              </a:rPr>
              <a:t>output </a:t>
            </a:r>
            <a:r>
              <a:rPr sz="1200" spc="-5" dirty="0">
                <a:latin typeface="LM Roman 12"/>
                <a:cs typeface="LM Roman 12"/>
              </a:rPr>
              <a:t>variable </a:t>
            </a:r>
            <a:r>
              <a:rPr sz="1200" spc="5" dirty="0">
                <a:latin typeface="LM Roman 12"/>
                <a:cs typeface="LM Roman 12"/>
              </a:rPr>
              <a:t>(</a:t>
            </a:r>
            <a:r>
              <a:rPr sz="1200" i="1" spc="5" dirty="0">
                <a:latin typeface="Times New Roman"/>
                <a:cs typeface="Times New Roman"/>
              </a:rPr>
              <a:t>Y </a:t>
            </a:r>
            <a:r>
              <a:rPr sz="1200" dirty="0">
                <a:latin typeface="LM Roman 12"/>
                <a:cs typeface="LM Roman 12"/>
              </a:rPr>
              <a:t>). </a:t>
            </a:r>
            <a:r>
              <a:rPr sz="1200" spc="5" dirty="0">
                <a:latin typeface="LM Roman 12"/>
                <a:cs typeface="LM Roman 12"/>
              </a:rPr>
              <a:t>This </a:t>
            </a:r>
            <a:r>
              <a:rPr sz="1200" dirty="0">
                <a:latin typeface="LM Roman 12"/>
                <a:cs typeface="LM Roman 12"/>
              </a:rPr>
              <a:t>is </a:t>
            </a:r>
            <a:r>
              <a:rPr sz="1200" spc="5" dirty="0">
                <a:latin typeface="LM Roman 12"/>
                <a:cs typeface="LM Roman 12"/>
              </a:rPr>
              <a:t>not a </a:t>
            </a:r>
            <a:r>
              <a:rPr sz="1200" dirty="0">
                <a:latin typeface="LM Roman 12"/>
                <a:cs typeface="LM Roman 12"/>
              </a:rPr>
              <a:t>real </a:t>
            </a:r>
            <a:r>
              <a:rPr sz="1200" spc="5" dirty="0">
                <a:latin typeface="LM Roman 12"/>
                <a:cs typeface="LM Roman 12"/>
              </a:rPr>
              <a:t>problem but a </a:t>
            </a:r>
            <a:r>
              <a:rPr sz="1200" spc="-5" dirty="0">
                <a:latin typeface="LM Roman 12"/>
                <a:cs typeface="LM Roman 12"/>
              </a:rPr>
              <a:t>contrived </a:t>
            </a:r>
            <a:r>
              <a:rPr sz="1200" spc="5" dirty="0">
                <a:latin typeface="LM Roman 12"/>
                <a:cs typeface="LM Roman 12"/>
              </a:rPr>
              <a:t>problem </a:t>
            </a:r>
            <a:r>
              <a:rPr sz="1200" dirty="0">
                <a:latin typeface="LM Roman 12"/>
                <a:cs typeface="LM Roman 12"/>
              </a:rPr>
              <a:t>to </a:t>
            </a:r>
            <a:r>
              <a:rPr sz="1200" spc="5" dirty="0">
                <a:latin typeface="LM Roman 12"/>
                <a:cs typeface="LM Roman 12"/>
              </a:rPr>
              <a:t>demonstrate </a:t>
            </a:r>
            <a:r>
              <a:rPr sz="1200" spc="-5" dirty="0">
                <a:latin typeface="LM Roman 12"/>
                <a:cs typeface="LM Roman 12"/>
              </a:rPr>
              <a:t>how  </a:t>
            </a:r>
            <a:r>
              <a:rPr sz="1200" dirty="0">
                <a:latin typeface="LM Roman 12"/>
                <a:cs typeface="LM Roman 12"/>
              </a:rPr>
              <a:t>to </a:t>
            </a:r>
            <a:r>
              <a:rPr sz="1200" spc="-5" dirty="0">
                <a:latin typeface="LM Roman 12"/>
                <a:cs typeface="LM Roman 12"/>
              </a:rPr>
              <a:t>implement </a:t>
            </a:r>
            <a:r>
              <a:rPr sz="1200" dirty="0">
                <a:latin typeface="LM Roman 12"/>
                <a:cs typeface="LM Roman 12"/>
              </a:rPr>
              <a:t>the </a:t>
            </a:r>
            <a:r>
              <a:rPr sz="1200" spc="-20" dirty="0">
                <a:latin typeface="LM Roman 12"/>
                <a:cs typeface="LM Roman 12"/>
              </a:rPr>
              <a:t>CART </a:t>
            </a:r>
            <a:r>
              <a:rPr sz="1200" spc="5" dirty="0">
                <a:latin typeface="LM Roman 12"/>
                <a:cs typeface="LM Roman 12"/>
              </a:rPr>
              <a:t>model </a:t>
            </a:r>
            <a:r>
              <a:rPr sz="1200" dirty="0">
                <a:latin typeface="LM Roman 12"/>
                <a:cs typeface="LM Roman 12"/>
              </a:rPr>
              <a:t>and </a:t>
            </a:r>
            <a:r>
              <a:rPr sz="1200" spc="-10" dirty="0">
                <a:latin typeface="LM Roman 12"/>
                <a:cs typeface="LM Roman 12"/>
              </a:rPr>
              <a:t>make </a:t>
            </a:r>
            <a:r>
              <a:rPr sz="1200" dirty="0">
                <a:latin typeface="LM Roman 12"/>
                <a:cs typeface="LM Roman 12"/>
              </a:rPr>
              <a:t>predictions. The example </a:t>
            </a:r>
            <a:r>
              <a:rPr sz="1200" spc="-10" dirty="0">
                <a:latin typeface="LM Roman 12"/>
                <a:cs typeface="LM Roman 12"/>
              </a:rPr>
              <a:t>was </a:t>
            </a:r>
            <a:r>
              <a:rPr sz="1200" dirty="0">
                <a:latin typeface="LM Roman 12"/>
                <a:cs typeface="LM Roman 12"/>
              </a:rPr>
              <a:t>designed so that the  algorithm will </a:t>
            </a:r>
            <a:r>
              <a:rPr sz="1200" spc="-10" dirty="0">
                <a:latin typeface="LM Roman 12"/>
                <a:cs typeface="LM Roman 12"/>
              </a:rPr>
              <a:t>find </a:t>
            </a:r>
            <a:r>
              <a:rPr sz="1200" dirty="0">
                <a:latin typeface="LM Roman 12"/>
                <a:cs typeface="LM Roman 12"/>
              </a:rPr>
              <a:t>at least </a:t>
            </a:r>
            <a:r>
              <a:rPr sz="1200" spc="-25" dirty="0">
                <a:latin typeface="LM Roman 12"/>
                <a:cs typeface="LM Roman 12"/>
              </a:rPr>
              <a:t>two </a:t>
            </a:r>
            <a:r>
              <a:rPr sz="1200" dirty="0">
                <a:latin typeface="LM Roman 12"/>
                <a:cs typeface="LM Roman 12"/>
              </a:rPr>
              <a:t>split points in order to </a:t>
            </a:r>
            <a:r>
              <a:rPr sz="1200" spc="5" dirty="0">
                <a:latin typeface="LM Roman 12"/>
                <a:cs typeface="LM Roman 12"/>
              </a:rPr>
              <a:t>best </a:t>
            </a:r>
            <a:r>
              <a:rPr sz="1200" dirty="0">
                <a:latin typeface="LM Roman 12"/>
                <a:cs typeface="LM Roman 12"/>
              </a:rPr>
              <a:t>classify the training dataset. The  </a:t>
            </a:r>
            <a:r>
              <a:rPr sz="1200" spc="-15" dirty="0">
                <a:latin typeface="LM Roman 12"/>
                <a:cs typeface="LM Roman 12"/>
              </a:rPr>
              <a:t>raw </a:t>
            </a:r>
            <a:r>
              <a:rPr sz="1200" spc="-5" dirty="0">
                <a:latin typeface="LM Roman 12"/>
                <a:cs typeface="LM Roman 12"/>
              </a:rPr>
              <a:t>data for this problem is as</a:t>
            </a:r>
            <a:r>
              <a:rPr sz="1200" spc="10" dirty="0">
                <a:latin typeface="LM Roman 12"/>
                <a:cs typeface="LM Roman 12"/>
              </a:rPr>
              <a:t> </a:t>
            </a:r>
            <a:r>
              <a:rPr sz="1200" spc="-10" dirty="0">
                <a:latin typeface="LM Roman 12"/>
                <a:cs typeface="LM Roman 12"/>
              </a:rPr>
              <a:t>follows:</a:t>
            </a:r>
            <a:endParaRPr lang="en-US" sz="1200" spc="-10" dirty="0">
              <a:latin typeface="LM Roman 12"/>
              <a:cs typeface="LM Roman 12"/>
            </a:endParaRPr>
          </a:p>
          <a:p>
            <a:pPr marL="16510" marR="5080" algn="just">
              <a:lnSpc>
                <a:spcPct val="100000"/>
              </a:lnSpc>
              <a:spcBef>
                <a:spcPts val="1090"/>
              </a:spcBef>
            </a:pPr>
            <a:endParaRPr sz="1200" dirty="0">
              <a:latin typeface="LM Roman 12"/>
              <a:cs typeface="LM Roman 12"/>
            </a:endParaRPr>
          </a:p>
        </p:txBody>
      </p:sp>
      <p:graphicFrame>
        <p:nvGraphicFramePr>
          <p:cNvPr id="21" name="object 21">
            <a:extLst>
              <a:ext uri="{FF2B5EF4-FFF2-40B4-BE49-F238E27FC236}">
                <a16:creationId xmlns:a16="http://schemas.microsoft.com/office/drawing/2014/main" id="{1852BA74-6CAC-4B37-A8FA-238FBE50E179}"/>
              </a:ext>
            </a:extLst>
          </p:cNvPr>
          <p:cNvGraphicFramePr>
            <a:graphicFrameLocks noGrp="1"/>
          </p:cNvGraphicFramePr>
          <p:nvPr>
            <p:extLst>
              <p:ext uri="{D42A27DB-BD31-4B8C-83A1-F6EECF244321}">
                <p14:modId xmlns:p14="http://schemas.microsoft.com/office/powerpoint/2010/main" val="2966672525"/>
              </p:ext>
            </p:extLst>
          </p:nvPr>
        </p:nvGraphicFramePr>
        <p:xfrm>
          <a:off x="5553259" y="3156002"/>
          <a:ext cx="4244261" cy="1751108"/>
        </p:xfrm>
        <a:graphic>
          <a:graphicData uri="http://schemas.openxmlformats.org/drawingml/2006/table">
            <a:tbl>
              <a:tblPr firstRow="1" bandRow="1">
                <a:tableStyleId>{2D5ABB26-0587-4C30-8999-92F81FD0307C}</a:tableStyleId>
              </a:tblPr>
              <a:tblGrid>
                <a:gridCol w="1829106">
                  <a:extLst>
                    <a:ext uri="{9D8B030D-6E8A-4147-A177-3AD203B41FA5}">
                      <a16:colId xmlns:a16="http://schemas.microsoft.com/office/drawing/2014/main" val="20000"/>
                    </a:ext>
                  </a:extLst>
                </a:gridCol>
                <a:gridCol w="1978904">
                  <a:extLst>
                    <a:ext uri="{9D8B030D-6E8A-4147-A177-3AD203B41FA5}">
                      <a16:colId xmlns:a16="http://schemas.microsoft.com/office/drawing/2014/main" val="20001"/>
                    </a:ext>
                  </a:extLst>
                </a:gridCol>
                <a:gridCol w="436251">
                  <a:extLst>
                    <a:ext uri="{9D8B030D-6E8A-4147-A177-3AD203B41FA5}">
                      <a16:colId xmlns:a16="http://schemas.microsoft.com/office/drawing/2014/main" val="20002"/>
                    </a:ext>
                  </a:extLst>
                </a:gridCol>
              </a:tblGrid>
              <a:tr h="191159">
                <a:tc>
                  <a:txBody>
                    <a:bodyPr/>
                    <a:lstStyle/>
                    <a:p>
                      <a:pPr marL="40005">
                        <a:lnSpc>
                          <a:spcPct val="100000"/>
                        </a:lnSpc>
                        <a:spcBef>
                          <a:spcPts val="155"/>
                        </a:spcBef>
                      </a:pPr>
                      <a:r>
                        <a:rPr sz="1000" spc="-5" dirty="0">
                          <a:latin typeface="LM Mono 10"/>
                          <a:cs typeface="LM Mono 10"/>
                        </a:rPr>
                        <a:t>X1</a:t>
                      </a:r>
                      <a:endParaRPr sz="1000" dirty="0">
                        <a:latin typeface="LM Mono 10"/>
                        <a:cs typeface="LM Mono 10"/>
                      </a:endParaRPr>
                    </a:p>
                  </a:txBody>
                  <a:tcPr marL="0" marR="0" marT="19685" marB="0">
                    <a:lnL w="6350">
                      <a:solidFill>
                        <a:srgbClr val="000000"/>
                      </a:solidFill>
                      <a:prstDash val="solid"/>
                    </a:lnL>
                  </a:tcPr>
                </a:tc>
                <a:tc>
                  <a:txBody>
                    <a:bodyPr/>
                    <a:lstStyle/>
                    <a:p>
                      <a:pPr marL="112395">
                        <a:lnSpc>
                          <a:spcPct val="100000"/>
                        </a:lnSpc>
                        <a:spcBef>
                          <a:spcPts val="155"/>
                        </a:spcBef>
                      </a:pPr>
                      <a:r>
                        <a:rPr sz="1000" spc="-5" dirty="0">
                          <a:latin typeface="LM Mono 10"/>
                          <a:cs typeface="LM Mono 10"/>
                        </a:rPr>
                        <a:t>X2</a:t>
                      </a:r>
                      <a:endParaRPr sz="1000">
                        <a:latin typeface="LM Mono 10"/>
                        <a:cs typeface="LM Mono 10"/>
                      </a:endParaRPr>
                    </a:p>
                  </a:txBody>
                  <a:tcPr marL="0" marR="0" marT="19685" marB="0"/>
                </a:tc>
                <a:tc>
                  <a:txBody>
                    <a:bodyPr/>
                    <a:lstStyle/>
                    <a:p>
                      <a:pPr marR="24130" algn="r">
                        <a:lnSpc>
                          <a:spcPct val="100000"/>
                        </a:lnSpc>
                        <a:spcBef>
                          <a:spcPts val="155"/>
                        </a:spcBef>
                      </a:pPr>
                      <a:r>
                        <a:rPr sz="1000" dirty="0">
                          <a:latin typeface="LM Mono 10"/>
                          <a:cs typeface="LM Mono 10"/>
                        </a:rPr>
                        <a:t>Y</a:t>
                      </a:r>
                      <a:endParaRPr sz="1000">
                        <a:latin typeface="LM Mono 10"/>
                        <a:cs typeface="LM Mono 10"/>
                      </a:endParaRPr>
                    </a:p>
                  </a:txBody>
                  <a:tcPr marL="0" marR="0" marT="19685" marB="0"/>
                </a:tc>
                <a:extLst>
                  <a:ext uri="{0D108BD9-81ED-4DB2-BD59-A6C34878D82A}">
                    <a16:rowId xmlns:a16="http://schemas.microsoft.com/office/drawing/2014/main" val="10000"/>
                  </a:ext>
                </a:extLst>
              </a:tr>
              <a:tr h="151828">
                <a:tc>
                  <a:txBody>
                    <a:bodyPr/>
                    <a:lstStyle/>
                    <a:p>
                      <a:pPr marL="40005">
                        <a:lnSpc>
                          <a:spcPts val="1045"/>
                        </a:lnSpc>
                      </a:pPr>
                      <a:r>
                        <a:rPr sz="1000" spc="-5" dirty="0">
                          <a:latin typeface="LM Mono 10"/>
                          <a:cs typeface="LM Mono 10"/>
                        </a:rPr>
                        <a:t>2.771244718</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1.784783929</a:t>
                      </a:r>
                      <a:endParaRPr sz="1000">
                        <a:latin typeface="LM Mono 10"/>
                        <a:cs typeface="LM Mono 10"/>
                      </a:endParaRPr>
                    </a:p>
                  </a:txBody>
                  <a:tcPr marL="0" marR="0" marT="0" marB="0"/>
                </a:tc>
                <a:tc>
                  <a:txBody>
                    <a:bodyPr/>
                    <a:lstStyle/>
                    <a:p>
                      <a:pPr marR="24130" algn="r">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1"/>
                  </a:ext>
                </a:extLst>
              </a:tr>
              <a:tr h="151828">
                <a:tc>
                  <a:txBody>
                    <a:bodyPr/>
                    <a:lstStyle/>
                    <a:p>
                      <a:pPr marL="40005">
                        <a:lnSpc>
                          <a:spcPts val="1045"/>
                        </a:lnSpc>
                      </a:pPr>
                      <a:r>
                        <a:rPr sz="1000" spc="-5" dirty="0">
                          <a:latin typeface="LM Mono 10"/>
                          <a:cs typeface="LM Mono 10"/>
                        </a:rPr>
                        <a:t>1.728571309</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1.169761413</a:t>
                      </a:r>
                      <a:endParaRPr sz="1000">
                        <a:latin typeface="LM Mono 10"/>
                        <a:cs typeface="LM Mono 10"/>
                      </a:endParaRPr>
                    </a:p>
                  </a:txBody>
                  <a:tcPr marL="0" marR="0" marT="0" marB="0"/>
                </a:tc>
                <a:tc>
                  <a:txBody>
                    <a:bodyPr/>
                    <a:lstStyle/>
                    <a:p>
                      <a:pPr marR="24130" algn="r">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2"/>
                  </a:ext>
                </a:extLst>
              </a:tr>
              <a:tr h="151834">
                <a:tc>
                  <a:txBody>
                    <a:bodyPr/>
                    <a:lstStyle/>
                    <a:p>
                      <a:pPr marL="40005">
                        <a:lnSpc>
                          <a:spcPts val="1045"/>
                        </a:lnSpc>
                      </a:pPr>
                      <a:r>
                        <a:rPr sz="1000" spc="-5" dirty="0">
                          <a:latin typeface="LM Mono 10"/>
                          <a:cs typeface="LM Mono 10"/>
                        </a:rPr>
                        <a:t>3.678319846</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2.81281357</a:t>
                      </a:r>
                      <a:endParaRPr sz="1000" dirty="0">
                        <a:latin typeface="LM Mono 10"/>
                        <a:cs typeface="LM Mono 10"/>
                      </a:endParaRPr>
                    </a:p>
                  </a:txBody>
                  <a:tcPr marL="0" marR="0" marT="0" marB="0"/>
                </a:tc>
                <a:tc>
                  <a:txBody>
                    <a:bodyPr/>
                    <a:lstStyle/>
                    <a:p>
                      <a:pPr marR="24130" algn="r">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3"/>
                  </a:ext>
                </a:extLst>
              </a:tr>
              <a:tr h="151834">
                <a:tc>
                  <a:txBody>
                    <a:bodyPr/>
                    <a:lstStyle/>
                    <a:p>
                      <a:pPr marL="40005">
                        <a:lnSpc>
                          <a:spcPts val="1045"/>
                        </a:lnSpc>
                      </a:pPr>
                      <a:r>
                        <a:rPr sz="1000" spc="-5" dirty="0">
                          <a:latin typeface="LM Mono 10"/>
                          <a:cs typeface="LM Mono 10"/>
                        </a:rPr>
                        <a:t>3.961043357</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2.61995032</a:t>
                      </a:r>
                      <a:endParaRPr sz="1000" dirty="0">
                        <a:latin typeface="LM Mono 10"/>
                        <a:cs typeface="LM Mono 10"/>
                      </a:endParaRPr>
                    </a:p>
                  </a:txBody>
                  <a:tcPr marL="0" marR="0" marT="0" marB="0"/>
                </a:tc>
                <a:tc>
                  <a:txBody>
                    <a:bodyPr/>
                    <a:lstStyle/>
                    <a:p>
                      <a:pPr marR="24130" algn="r">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4"/>
                  </a:ext>
                </a:extLst>
              </a:tr>
              <a:tr h="151828">
                <a:tc>
                  <a:txBody>
                    <a:bodyPr/>
                    <a:lstStyle/>
                    <a:p>
                      <a:pPr marL="40005">
                        <a:lnSpc>
                          <a:spcPts val="1045"/>
                        </a:lnSpc>
                      </a:pPr>
                      <a:r>
                        <a:rPr sz="1000" spc="-5" dirty="0">
                          <a:latin typeface="LM Mono 10"/>
                          <a:cs typeface="LM Mono 10"/>
                        </a:rPr>
                        <a:t>2.999208922</a:t>
                      </a:r>
                      <a:endParaRPr sz="1000" dirty="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2.209014212</a:t>
                      </a:r>
                      <a:endParaRPr sz="1000">
                        <a:latin typeface="LM Mono 10"/>
                        <a:cs typeface="LM Mono 10"/>
                      </a:endParaRPr>
                    </a:p>
                  </a:txBody>
                  <a:tcPr marL="0" marR="0" marT="0" marB="0"/>
                </a:tc>
                <a:tc>
                  <a:txBody>
                    <a:bodyPr/>
                    <a:lstStyle/>
                    <a:p>
                      <a:pPr marR="24130" algn="r">
                        <a:lnSpc>
                          <a:spcPts val="1045"/>
                        </a:lnSpc>
                      </a:pPr>
                      <a:r>
                        <a:rPr sz="1000" dirty="0">
                          <a:latin typeface="LM Mono 10"/>
                          <a:cs typeface="LM Mono 10"/>
                        </a:rPr>
                        <a:t>0</a:t>
                      </a:r>
                      <a:endParaRPr sz="1000">
                        <a:latin typeface="LM Mono 10"/>
                        <a:cs typeface="LM Mono 10"/>
                      </a:endParaRPr>
                    </a:p>
                  </a:txBody>
                  <a:tcPr marL="0" marR="0" marT="0" marB="0"/>
                </a:tc>
                <a:extLst>
                  <a:ext uri="{0D108BD9-81ED-4DB2-BD59-A6C34878D82A}">
                    <a16:rowId xmlns:a16="http://schemas.microsoft.com/office/drawing/2014/main" val="10005"/>
                  </a:ext>
                </a:extLst>
              </a:tr>
              <a:tr h="151828">
                <a:tc>
                  <a:txBody>
                    <a:bodyPr/>
                    <a:lstStyle/>
                    <a:p>
                      <a:pPr marL="40005">
                        <a:lnSpc>
                          <a:spcPts val="1045"/>
                        </a:lnSpc>
                      </a:pPr>
                      <a:r>
                        <a:rPr sz="1000" spc="-5" dirty="0">
                          <a:latin typeface="LM Mono 10"/>
                          <a:cs typeface="LM Mono 10"/>
                        </a:rPr>
                        <a:t>7.497545867</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3.162953546</a:t>
                      </a:r>
                      <a:endParaRPr sz="1000">
                        <a:latin typeface="LM Mono 10"/>
                        <a:cs typeface="LM Mono 10"/>
                      </a:endParaRPr>
                    </a:p>
                  </a:txBody>
                  <a:tcPr marL="0" marR="0" marT="0" marB="0"/>
                </a:tc>
                <a:tc>
                  <a:txBody>
                    <a:bodyPr/>
                    <a:lstStyle/>
                    <a:p>
                      <a:pPr marR="24130" algn="r">
                        <a:lnSpc>
                          <a:spcPts val="1045"/>
                        </a:lnSpc>
                      </a:pPr>
                      <a:r>
                        <a:rPr sz="1000" dirty="0">
                          <a:latin typeface="LM Mono 10"/>
                          <a:cs typeface="LM Mono 10"/>
                        </a:rPr>
                        <a:t>1</a:t>
                      </a:r>
                      <a:endParaRPr sz="1000">
                        <a:latin typeface="LM Mono 10"/>
                        <a:cs typeface="LM Mono 10"/>
                      </a:endParaRPr>
                    </a:p>
                  </a:txBody>
                  <a:tcPr marL="0" marR="0" marT="0" marB="0"/>
                </a:tc>
                <a:extLst>
                  <a:ext uri="{0D108BD9-81ED-4DB2-BD59-A6C34878D82A}">
                    <a16:rowId xmlns:a16="http://schemas.microsoft.com/office/drawing/2014/main" val="10006"/>
                  </a:ext>
                </a:extLst>
              </a:tr>
              <a:tr h="151828">
                <a:tc>
                  <a:txBody>
                    <a:bodyPr/>
                    <a:lstStyle/>
                    <a:p>
                      <a:pPr marL="40005">
                        <a:lnSpc>
                          <a:spcPts val="1045"/>
                        </a:lnSpc>
                      </a:pPr>
                      <a:r>
                        <a:rPr sz="1000" spc="-5" dirty="0">
                          <a:latin typeface="LM Mono 10"/>
                          <a:cs typeface="LM Mono 10"/>
                        </a:rPr>
                        <a:t>9.00220326</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3.339047188</a:t>
                      </a:r>
                      <a:endParaRPr sz="1000">
                        <a:latin typeface="LM Mono 10"/>
                        <a:cs typeface="LM Mono 10"/>
                      </a:endParaRPr>
                    </a:p>
                  </a:txBody>
                  <a:tcPr marL="0" marR="0" marT="0" marB="0"/>
                </a:tc>
                <a:tc>
                  <a:txBody>
                    <a:bodyPr/>
                    <a:lstStyle/>
                    <a:p>
                      <a:pPr marR="24130" algn="r">
                        <a:lnSpc>
                          <a:spcPts val="1045"/>
                        </a:lnSpc>
                      </a:pPr>
                      <a:r>
                        <a:rPr sz="1000" dirty="0">
                          <a:latin typeface="LM Mono 10"/>
                          <a:cs typeface="LM Mono 10"/>
                        </a:rPr>
                        <a:t>1</a:t>
                      </a:r>
                      <a:endParaRPr sz="1000">
                        <a:latin typeface="LM Mono 10"/>
                        <a:cs typeface="LM Mono 10"/>
                      </a:endParaRPr>
                    </a:p>
                  </a:txBody>
                  <a:tcPr marL="0" marR="0" marT="0" marB="0"/>
                </a:tc>
                <a:extLst>
                  <a:ext uri="{0D108BD9-81ED-4DB2-BD59-A6C34878D82A}">
                    <a16:rowId xmlns:a16="http://schemas.microsoft.com/office/drawing/2014/main" val="10007"/>
                  </a:ext>
                </a:extLst>
              </a:tr>
              <a:tr h="151828">
                <a:tc>
                  <a:txBody>
                    <a:bodyPr/>
                    <a:lstStyle/>
                    <a:p>
                      <a:pPr marL="40005">
                        <a:lnSpc>
                          <a:spcPts val="1045"/>
                        </a:lnSpc>
                      </a:pPr>
                      <a:r>
                        <a:rPr sz="1000" spc="-5" dirty="0">
                          <a:latin typeface="LM Mono 10"/>
                          <a:cs typeface="LM Mono 10"/>
                        </a:rPr>
                        <a:t>7.444542326</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0.476683375</a:t>
                      </a:r>
                      <a:endParaRPr sz="1000">
                        <a:latin typeface="LM Mono 10"/>
                        <a:cs typeface="LM Mono 10"/>
                      </a:endParaRPr>
                    </a:p>
                  </a:txBody>
                  <a:tcPr marL="0" marR="0" marT="0" marB="0"/>
                </a:tc>
                <a:tc>
                  <a:txBody>
                    <a:bodyPr/>
                    <a:lstStyle/>
                    <a:p>
                      <a:pPr marR="24130" algn="r">
                        <a:lnSpc>
                          <a:spcPts val="1045"/>
                        </a:lnSpc>
                      </a:pPr>
                      <a:r>
                        <a:rPr sz="1000" dirty="0">
                          <a:latin typeface="LM Mono 10"/>
                          <a:cs typeface="LM Mono 10"/>
                        </a:rPr>
                        <a:t>1</a:t>
                      </a:r>
                      <a:endParaRPr sz="1000">
                        <a:latin typeface="LM Mono 10"/>
                        <a:cs typeface="LM Mono 10"/>
                      </a:endParaRPr>
                    </a:p>
                  </a:txBody>
                  <a:tcPr marL="0" marR="0" marT="0" marB="0"/>
                </a:tc>
                <a:extLst>
                  <a:ext uri="{0D108BD9-81ED-4DB2-BD59-A6C34878D82A}">
                    <a16:rowId xmlns:a16="http://schemas.microsoft.com/office/drawing/2014/main" val="10008"/>
                  </a:ext>
                </a:extLst>
              </a:tr>
              <a:tr h="151834">
                <a:tc>
                  <a:txBody>
                    <a:bodyPr/>
                    <a:lstStyle/>
                    <a:p>
                      <a:pPr marL="40005">
                        <a:lnSpc>
                          <a:spcPts val="1045"/>
                        </a:lnSpc>
                      </a:pPr>
                      <a:r>
                        <a:rPr sz="1000" spc="-5" dirty="0">
                          <a:latin typeface="LM Mono 10"/>
                          <a:cs typeface="LM Mono 10"/>
                        </a:rPr>
                        <a:t>10.12493903</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3.234550982</a:t>
                      </a:r>
                      <a:endParaRPr sz="1000">
                        <a:latin typeface="LM Mono 10"/>
                        <a:cs typeface="LM Mono 10"/>
                      </a:endParaRPr>
                    </a:p>
                  </a:txBody>
                  <a:tcPr marL="0" marR="0" marT="0" marB="0"/>
                </a:tc>
                <a:tc>
                  <a:txBody>
                    <a:bodyPr/>
                    <a:lstStyle/>
                    <a:p>
                      <a:pPr marR="24130" algn="r">
                        <a:lnSpc>
                          <a:spcPts val="1045"/>
                        </a:lnSpc>
                      </a:pPr>
                      <a:r>
                        <a:rPr sz="1000" dirty="0">
                          <a:latin typeface="LM Mono 10"/>
                          <a:cs typeface="LM Mono 10"/>
                        </a:rPr>
                        <a:t>1</a:t>
                      </a:r>
                      <a:endParaRPr sz="1000">
                        <a:latin typeface="LM Mono 10"/>
                        <a:cs typeface="LM Mono 10"/>
                      </a:endParaRPr>
                    </a:p>
                  </a:txBody>
                  <a:tcPr marL="0" marR="0" marT="0" marB="0"/>
                </a:tc>
                <a:extLst>
                  <a:ext uri="{0D108BD9-81ED-4DB2-BD59-A6C34878D82A}">
                    <a16:rowId xmlns:a16="http://schemas.microsoft.com/office/drawing/2014/main" val="10009"/>
                  </a:ext>
                </a:extLst>
              </a:tr>
              <a:tr h="193479">
                <a:tc>
                  <a:txBody>
                    <a:bodyPr/>
                    <a:lstStyle/>
                    <a:p>
                      <a:pPr marL="40005">
                        <a:lnSpc>
                          <a:spcPts val="1045"/>
                        </a:lnSpc>
                      </a:pPr>
                      <a:r>
                        <a:rPr sz="1000" spc="-5" dirty="0">
                          <a:latin typeface="LM Mono 10"/>
                          <a:cs typeface="LM Mono 10"/>
                        </a:rPr>
                        <a:t>6.642287351</a:t>
                      </a:r>
                      <a:endParaRPr sz="1000">
                        <a:latin typeface="LM Mono 10"/>
                        <a:cs typeface="LM Mono 10"/>
                      </a:endParaRPr>
                    </a:p>
                  </a:txBody>
                  <a:tcPr marL="0" marR="0" marT="0" marB="0">
                    <a:lnL w="6350">
                      <a:solidFill>
                        <a:srgbClr val="000000"/>
                      </a:solidFill>
                      <a:prstDash val="solid"/>
                    </a:lnL>
                  </a:tcPr>
                </a:tc>
                <a:tc>
                  <a:txBody>
                    <a:bodyPr/>
                    <a:lstStyle/>
                    <a:p>
                      <a:pPr marL="112395">
                        <a:lnSpc>
                          <a:spcPts val="1045"/>
                        </a:lnSpc>
                      </a:pPr>
                      <a:r>
                        <a:rPr sz="1000" spc="-5" dirty="0">
                          <a:latin typeface="LM Mono 10"/>
                          <a:cs typeface="LM Mono 10"/>
                        </a:rPr>
                        <a:t>3.319983761</a:t>
                      </a:r>
                      <a:endParaRPr sz="1000">
                        <a:latin typeface="LM Mono 10"/>
                        <a:cs typeface="LM Mono 10"/>
                      </a:endParaRPr>
                    </a:p>
                  </a:txBody>
                  <a:tcPr marL="0" marR="0" marT="0" marB="0"/>
                </a:tc>
                <a:tc>
                  <a:txBody>
                    <a:bodyPr/>
                    <a:lstStyle/>
                    <a:p>
                      <a:pPr marR="24130" algn="r">
                        <a:lnSpc>
                          <a:spcPts val="1045"/>
                        </a:lnSpc>
                      </a:pPr>
                      <a:r>
                        <a:rPr sz="1000" dirty="0">
                          <a:latin typeface="LM Mono 10"/>
                          <a:cs typeface="LM Mono 10"/>
                        </a:rPr>
                        <a:t>1</a:t>
                      </a:r>
                    </a:p>
                  </a:txBody>
                  <a:tcPr marL="0" marR="0"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315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 of Artificial intelligence</a:t>
            </a:r>
            <a:endParaRPr lang="en-US" dirty="0"/>
          </a:p>
        </p:txBody>
      </p:sp>
      <p:sp>
        <p:nvSpPr>
          <p:cNvPr id="5" name="Content Placeholder 2"/>
          <p:cNvSpPr>
            <a:spLocks noGrp="1"/>
          </p:cNvSpPr>
          <p:nvPr>
            <p:ph idx="1"/>
          </p:nvPr>
        </p:nvSpPr>
        <p:spPr>
          <a:xfrm>
            <a:off x="924785" y="1414731"/>
            <a:ext cx="6457080" cy="5210355"/>
          </a:xfrm>
        </p:spPr>
        <p:txBody>
          <a:bodyPr>
            <a:normAutofit fontScale="55000" lnSpcReduction="20000"/>
          </a:bodyPr>
          <a:lstStyle/>
          <a:p>
            <a:r>
              <a:rPr lang="en-IN" dirty="0">
                <a:solidFill>
                  <a:schemeClr val="accent1"/>
                </a:solidFill>
              </a:rPr>
              <a:t>AI can definitely assist physicians</a:t>
            </a:r>
          </a:p>
          <a:p>
            <a:pPr lvl="1"/>
            <a:r>
              <a:rPr lang="en-IN" dirty="0">
                <a:solidFill>
                  <a:schemeClr val="accent1"/>
                </a:solidFill>
              </a:rPr>
              <a:t>Clinical decision making -  better clinical decisions </a:t>
            </a:r>
          </a:p>
          <a:p>
            <a:pPr lvl="1"/>
            <a:r>
              <a:rPr lang="en-IN" dirty="0">
                <a:solidFill>
                  <a:schemeClr val="accent1"/>
                </a:solidFill>
              </a:rPr>
              <a:t>Replace human judgement in certain functional areas of healthcare  (</a:t>
            </a:r>
            <a:r>
              <a:rPr lang="en-IN" dirty="0" err="1">
                <a:solidFill>
                  <a:schemeClr val="accent1"/>
                </a:solidFill>
              </a:rPr>
              <a:t>eg</a:t>
            </a:r>
            <a:r>
              <a:rPr lang="en-IN" dirty="0">
                <a:solidFill>
                  <a:schemeClr val="accent1"/>
                </a:solidFill>
              </a:rPr>
              <a:t>, radiology). </a:t>
            </a:r>
          </a:p>
          <a:p>
            <a:pPr lvl="1"/>
            <a:r>
              <a:rPr lang="en-IN" dirty="0">
                <a:solidFill>
                  <a:schemeClr val="accent1"/>
                </a:solidFill>
              </a:rPr>
              <a:t>up-to-date medical information  from journals, textbooks and  clinical practices </a:t>
            </a:r>
          </a:p>
          <a:p>
            <a:pPr lvl="1"/>
            <a:r>
              <a:rPr lang="en-IN" dirty="0">
                <a:solidFill>
                  <a:schemeClr val="accent1"/>
                </a:solidFill>
              </a:rPr>
              <a:t>Experienced </a:t>
            </a:r>
            <a:r>
              <a:rPr lang="en-IN" dirty="0" err="1">
                <a:solidFill>
                  <a:schemeClr val="accent1"/>
                </a:solidFill>
              </a:rPr>
              <a:t>vs</a:t>
            </a:r>
            <a:r>
              <a:rPr lang="en-IN" dirty="0">
                <a:solidFill>
                  <a:schemeClr val="accent1"/>
                </a:solidFill>
              </a:rPr>
              <a:t> fresh Clinician</a:t>
            </a:r>
          </a:p>
          <a:p>
            <a:pPr lvl="1"/>
            <a:r>
              <a:rPr lang="en-IN" dirty="0">
                <a:solidFill>
                  <a:schemeClr val="accent1"/>
                </a:solidFill>
              </a:rPr>
              <a:t>24x7 availability of expert</a:t>
            </a:r>
          </a:p>
          <a:p>
            <a:r>
              <a:rPr lang="en-IN" dirty="0">
                <a:solidFill>
                  <a:schemeClr val="accent1"/>
                </a:solidFill>
              </a:rPr>
              <a:t>Early diagnosis </a:t>
            </a:r>
          </a:p>
          <a:p>
            <a:r>
              <a:rPr lang="en-IN" dirty="0">
                <a:solidFill>
                  <a:schemeClr val="accent1"/>
                </a:solidFill>
              </a:rPr>
              <a:t>Prediction of outcome of the disease as well as treatment</a:t>
            </a:r>
          </a:p>
          <a:p>
            <a:r>
              <a:rPr lang="en-IN" dirty="0">
                <a:solidFill>
                  <a:schemeClr val="accent1"/>
                </a:solidFill>
              </a:rPr>
              <a:t>Feedback  on treatment </a:t>
            </a:r>
          </a:p>
          <a:p>
            <a:r>
              <a:rPr lang="en-IN" dirty="0">
                <a:solidFill>
                  <a:schemeClr val="accent1"/>
                </a:solidFill>
              </a:rPr>
              <a:t>Reinforce non pharmacological management </a:t>
            </a:r>
          </a:p>
          <a:p>
            <a:r>
              <a:rPr lang="en-IN" dirty="0">
                <a:solidFill>
                  <a:schemeClr val="accent1"/>
                </a:solidFill>
              </a:rPr>
              <a:t>Reduce diagnostic and therapeutic errors </a:t>
            </a:r>
          </a:p>
          <a:p>
            <a:r>
              <a:rPr lang="en-IN" dirty="0">
                <a:solidFill>
                  <a:schemeClr val="accent1"/>
                </a:solidFill>
              </a:rPr>
              <a:t>Increased patient safety and Huge cost savings associated with use of AI</a:t>
            </a:r>
          </a:p>
          <a:p>
            <a:r>
              <a:rPr lang="en-IN" dirty="0">
                <a:solidFill>
                  <a:schemeClr val="accent1"/>
                </a:solidFill>
              </a:rPr>
              <a:t>AI system extracts useful information from a large patient population</a:t>
            </a:r>
          </a:p>
          <a:p>
            <a:r>
              <a:rPr lang="en-IN" dirty="0">
                <a:solidFill>
                  <a:schemeClr val="accent1"/>
                </a:solidFill>
              </a:rPr>
              <a:t>Assist making real-time inferences for  health risk alert and health outcome prediction</a:t>
            </a:r>
          </a:p>
          <a:p>
            <a:r>
              <a:rPr lang="en-IN" dirty="0">
                <a:solidFill>
                  <a:schemeClr val="accent1"/>
                </a:solidFill>
              </a:rPr>
              <a:t>Learning and self-correcting abilities to improve its accuracy based on feedback.</a:t>
            </a:r>
          </a:p>
        </p:txBody>
      </p:sp>
      <p:pic>
        <p:nvPicPr>
          <p:cNvPr id="6" name="Picture 2"/>
          <p:cNvPicPr>
            <a:picLocks noChangeAspect="1" noChangeArrowheads="1"/>
          </p:cNvPicPr>
          <p:nvPr/>
        </p:nvPicPr>
        <p:blipFill rotWithShape="1">
          <a:blip r:embed="rId2"/>
          <a:srcRect l="3603" r="5364"/>
          <a:stretch/>
        </p:blipFill>
        <p:spPr bwMode="auto">
          <a:xfrm>
            <a:off x="7450876" y="1349813"/>
            <a:ext cx="4559969" cy="3182354"/>
          </a:xfrm>
          <a:prstGeom prst="rect">
            <a:avLst/>
          </a:prstGeom>
          <a:noFill/>
          <a:ln w="9525">
            <a:noFill/>
            <a:miter lim="800000"/>
            <a:headEnd/>
            <a:tailEnd/>
          </a:ln>
          <a:effectLst/>
        </p:spPr>
      </p:pic>
      <p:pic>
        <p:nvPicPr>
          <p:cNvPr id="7" name="Picture 6"/>
          <p:cNvPicPr>
            <a:picLocks noChangeAspect="1" noChangeArrowheads="1"/>
          </p:cNvPicPr>
          <p:nvPr/>
        </p:nvPicPr>
        <p:blipFill rotWithShape="1">
          <a:blip r:embed="rId3"/>
          <a:srcRect l="10211" r="15625"/>
          <a:stretch/>
        </p:blipFill>
        <p:spPr bwMode="auto">
          <a:xfrm>
            <a:off x="7841716" y="4532167"/>
            <a:ext cx="4100118" cy="2253416"/>
          </a:xfrm>
          <a:prstGeom prst="rect">
            <a:avLst/>
          </a:prstGeom>
          <a:noFill/>
          <a:ln w="9525">
            <a:noFill/>
            <a:miter lim="800000"/>
            <a:headEnd/>
            <a:tailEnd/>
          </a:ln>
          <a:effectLst/>
        </p:spPr>
      </p:pic>
    </p:spTree>
    <p:extLst>
      <p:ext uri="{BB962C8B-B14F-4D97-AF65-F5344CB8AC3E}">
        <p14:creationId xmlns:p14="http://schemas.microsoft.com/office/powerpoint/2010/main" val="3011398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Artificial intelligence in medicine: The physical branch</a:t>
            </a:r>
            <a:endParaRPr lang="en-US" dirty="0">
              <a:solidFill>
                <a:srgbClr val="C00000"/>
              </a:solidFill>
            </a:endParaRPr>
          </a:p>
        </p:txBody>
      </p:sp>
      <p:sp>
        <p:nvSpPr>
          <p:cNvPr id="4" name="Content Placeholder 1"/>
          <p:cNvSpPr>
            <a:spLocks noGrp="1"/>
          </p:cNvSpPr>
          <p:nvPr>
            <p:ph idx="1"/>
          </p:nvPr>
        </p:nvSpPr>
        <p:spPr>
          <a:xfrm>
            <a:off x="985700" y="1810318"/>
            <a:ext cx="3215363" cy="4572000"/>
          </a:xfrm>
        </p:spPr>
        <p:txBody>
          <a:bodyPr>
            <a:normAutofit lnSpcReduction="10000"/>
          </a:bodyPr>
          <a:lstStyle/>
          <a:p>
            <a:pPr>
              <a:buNone/>
            </a:pPr>
            <a:r>
              <a:rPr lang="en-IN" dirty="0">
                <a:solidFill>
                  <a:schemeClr val="accent1"/>
                </a:solidFill>
              </a:rPr>
              <a:t>It includes: </a:t>
            </a:r>
          </a:p>
          <a:p>
            <a:pPr>
              <a:lnSpc>
                <a:spcPct val="150000"/>
              </a:lnSpc>
            </a:pPr>
            <a:r>
              <a:rPr lang="en-IN" dirty="0">
                <a:solidFill>
                  <a:schemeClr val="accent1"/>
                </a:solidFill>
              </a:rPr>
              <a:t>Physical objects, </a:t>
            </a:r>
          </a:p>
          <a:p>
            <a:pPr>
              <a:lnSpc>
                <a:spcPct val="150000"/>
              </a:lnSpc>
            </a:pPr>
            <a:r>
              <a:rPr lang="en-IN" dirty="0">
                <a:solidFill>
                  <a:schemeClr val="accent1"/>
                </a:solidFill>
              </a:rPr>
              <a:t>Medical devices</a:t>
            </a:r>
          </a:p>
          <a:p>
            <a:pPr>
              <a:lnSpc>
                <a:spcPct val="150000"/>
              </a:lnSpc>
            </a:pPr>
            <a:r>
              <a:rPr lang="en-IN" dirty="0">
                <a:solidFill>
                  <a:schemeClr val="accent1"/>
                </a:solidFill>
              </a:rPr>
              <a:t>Sophisticated robots for delivery of care (</a:t>
            </a:r>
            <a:r>
              <a:rPr lang="en-IN" dirty="0" err="1">
                <a:solidFill>
                  <a:schemeClr val="accent1"/>
                </a:solidFill>
              </a:rPr>
              <a:t>carebots</a:t>
            </a:r>
            <a:r>
              <a:rPr lang="en-IN" dirty="0">
                <a:solidFill>
                  <a:schemeClr val="accent1"/>
                </a:solidFill>
              </a:rPr>
              <a:t>)/ robots for surgery.</a:t>
            </a:r>
          </a:p>
        </p:txBody>
      </p:sp>
      <p:pic>
        <p:nvPicPr>
          <p:cNvPr id="5" name="Picture 4"/>
          <p:cNvPicPr>
            <a:picLocks noChangeAspect="1" noChangeArrowheads="1"/>
          </p:cNvPicPr>
          <p:nvPr/>
        </p:nvPicPr>
        <p:blipFill>
          <a:blip r:embed="rId2"/>
          <a:srcRect/>
          <a:stretch>
            <a:fillRect/>
          </a:stretch>
        </p:blipFill>
        <p:spPr bwMode="auto">
          <a:xfrm>
            <a:off x="4278701" y="1404594"/>
            <a:ext cx="7795526" cy="4782621"/>
          </a:xfrm>
          <a:prstGeom prst="rect">
            <a:avLst/>
          </a:prstGeom>
          <a:noFill/>
          <a:ln w="9525">
            <a:noFill/>
            <a:miter lim="800000"/>
            <a:headEnd/>
            <a:tailEnd/>
          </a:ln>
          <a:effectLst/>
        </p:spPr>
      </p:pic>
    </p:spTree>
    <p:extLst>
      <p:ext uri="{BB962C8B-B14F-4D97-AF65-F5344CB8AC3E}">
        <p14:creationId xmlns:p14="http://schemas.microsoft.com/office/powerpoint/2010/main" val="245539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77334" y="609600"/>
            <a:ext cx="8596668" cy="1320800"/>
          </a:xfrm>
        </p:spPr>
        <p:txBody>
          <a:bodyPr>
            <a:normAutofit/>
          </a:bodyPr>
          <a:lstStyle/>
          <a:p>
            <a:r>
              <a:rPr lang="en-IN" sz="2800" dirty="0">
                <a:solidFill>
                  <a:schemeClr val="tx2">
                    <a:lumMod val="50000"/>
                  </a:schemeClr>
                </a:solidFill>
              </a:rPr>
              <a:t>Use of robots to deliver treatment..robotic surgery</a:t>
            </a:r>
          </a:p>
        </p:txBody>
      </p:sp>
      <p:pic>
        <p:nvPicPr>
          <p:cNvPr id="5" name="Picture 2"/>
          <p:cNvPicPr>
            <a:picLocks noGrp="1" noChangeAspect="1" noChangeArrowheads="1"/>
          </p:cNvPicPr>
          <p:nvPr>
            <p:ph idx="1"/>
          </p:nvPr>
        </p:nvPicPr>
        <p:blipFill>
          <a:blip r:embed="rId2" cstate="print"/>
          <a:srcRect/>
          <a:stretch>
            <a:fillRect/>
          </a:stretch>
        </p:blipFill>
        <p:spPr bwMode="auto">
          <a:xfrm>
            <a:off x="775562" y="1094639"/>
            <a:ext cx="8231769" cy="2808312"/>
          </a:xfrm>
          <a:prstGeom prst="rect">
            <a:avLst/>
          </a:prstGeom>
          <a:noFill/>
          <a:ln w="9525">
            <a:noFill/>
            <a:miter lim="800000"/>
            <a:headEnd/>
            <a:tailEnd/>
          </a:ln>
          <a:effectLst/>
        </p:spPr>
      </p:pic>
      <p:sp>
        <p:nvSpPr>
          <p:cNvPr id="6" name="Title 2"/>
          <p:cNvSpPr txBox="1">
            <a:spLocks/>
          </p:cNvSpPr>
          <p:nvPr/>
        </p:nvSpPr>
        <p:spPr>
          <a:xfrm>
            <a:off x="623793" y="4023282"/>
            <a:ext cx="11337219" cy="61895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rgbClr val="C00000"/>
                </a:solidFill>
              </a:rPr>
              <a:t>Use of robots to monitor effectiveness of treatment</a:t>
            </a:r>
          </a:p>
        </p:txBody>
      </p:sp>
      <p:pic>
        <p:nvPicPr>
          <p:cNvPr id="7" name="Picture 6"/>
          <p:cNvPicPr>
            <a:picLocks noChangeAspect="1" noChangeArrowheads="1"/>
          </p:cNvPicPr>
          <p:nvPr/>
        </p:nvPicPr>
        <p:blipFill>
          <a:blip r:embed="rId3" cstate="print"/>
          <a:srcRect/>
          <a:stretch>
            <a:fillRect/>
          </a:stretch>
        </p:blipFill>
        <p:spPr bwMode="auto">
          <a:xfrm>
            <a:off x="677334" y="4731037"/>
            <a:ext cx="9292944" cy="2126963"/>
          </a:xfrm>
          <a:prstGeom prst="rect">
            <a:avLst/>
          </a:prstGeom>
          <a:noFill/>
          <a:ln w="9525">
            <a:noFill/>
            <a:miter lim="800000"/>
            <a:headEnd/>
            <a:tailEnd/>
          </a:ln>
        </p:spPr>
      </p:pic>
      <p:pic>
        <p:nvPicPr>
          <p:cNvPr id="8" name="Picture 2" descr="artificial intelligence healthcare"/>
          <p:cNvPicPr>
            <a:picLocks noChangeAspect="1" noChangeArrowheads="1"/>
          </p:cNvPicPr>
          <p:nvPr/>
        </p:nvPicPr>
        <p:blipFill rotWithShape="1">
          <a:blip r:embed="rId4"/>
          <a:srcRect l="24399" t="-8043" r="8746" b="8043"/>
          <a:stretch/>
        </p:blipFill>
        <p:spPr bwMode="auto">
          <a:xfrm>
            <a:off x="8650908" y="1785233"/>
            <a:ext cx="3310104" cy="2086183"/>
          </a:xfrm>
          <a:prstGeom prst="rect">
            <a:avLst/>
          </a:prstGeom>
          <a:noFill/>
        </p:spPr>
      </p:pic>
      <p:sp>
        <p:nvSpPr>
          <p:cNvPr id="9" name="Title 2"/>
          <p:cNvSpPr txBox="1">
            <a:spLocks/>
          </p:cNvSpPr>
          <p:nvPr/>
        </p:nvSpPr>
        <p:spPr>
          <a:xfrm>
            <a:off x="687951" y="63100"/>
            <a:ext cx="11731646" cy="1320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rgbClr val="C00000"/>
                </a:solidFill>
              </a:rPr>
              <a:t>Use of robots to deliver treatment - Robotic surgery</a:t>
            </a:r>
          </a:p>
        </p:txBody>
      </p:sp>
    </p:spTree>
    <p:extLst>
      <p:ext uri="{BB962C8B-B14F-4D97-AF65-F5344CB8AC3E}">
        <p14:creationId xmlns:p14="http://schemas.microsoft.com/office/powerpoint/2010/main" val="738733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Growth drivers of AI in healthcare</a:t>
            </a:r>
            <a:endParaRPr lang="en-US" dirty="0"/>
          </a:p>
        </p:txBody>
      </p:sp>
      <p:sp>
        <p:nvSpPr>
          <p:cNvPr id="4" name="Content Placeholder 2"/>
          <p:cNvSpPr>
            <a:spLocks noGrp="1"/>
          </p:cNvSpPr>
          <p:nvPr>
            <p:ph idx="1"/>
          </p:nvPr>
        </p:nvSpPr>
        <p:spPr>
          <a:xfrm>
            <a:off x="1010728" y="1478068"/>
            <a:ext cx="3768932" cy="5095261"/>
          </a:xfrm>
        </p:spPr>
        <p:txBody>
          <a:bodyPr>
            <a:normAutofit fontScale="77500" lnSpcReduction="20000"/>
          </a:bodyPr>
          <a:lstStyle/>
          <a:p>
            <a:r>
              <a:rPr lang="en-IN" dirty="0">
                <a:solidFill>
                  <a:schemeClr val="accent1"/>
                </a:solidFill>
              </a:rPr>
              <a:t>Increasing individual healthcare expenses</a:t>
            </a:r>
          </a:p>
          <a:p>
            <a:r>
              <a:rPr lang="en-IN" dirty="0">
                <a:solidFill>
                  <a:schemeClr val="accent1"/>
                </a:solidFill>
              </a:rPr>
              <a:t>Larger Geriatric population </a:t>
            </a:r>
          </a:p>
          <a:p>
            <a:r>
              <a:rPr lang="en-IN" dirty="0">
                <a:solidFill>
                  <a:schemeClr val="accent1"/>
                </a:solidFill>
              </a:rPr>
              <a:t>Imbalance between health workforce and patients </a:t>
            </a:r>
          </a:p>
          <a:p>
            <a:r>
              <a:rPr lang="en-IN" dirty="0">
                <a:solidFill>
                  <a:schemeClr val="accent1"/>
                </a:solidFill>
              </a:rPr>
              <a:t>Increasing Global  Health care expenditure </a:t>
            </a:r>
          </a:p>
          <a:p>
            <a:r>
              <a:rPr lang="en-IN" dirty="0">
                <a:solidFill>
                  <a:schemeClr val="accent1"/>
                </a:solidFill>
              </a:rPr>
              <a:t>Continuous shortage of nursing and technician staff. The number of vacancies for nurses will be 1.2 million by 2020</a:t>
            </a:r>
          </a:p>
          <a:p>
            <a:r>
              <a:rPr lang="en-IN" dirty="0">
                <a:solidFill>
                  <a:schemeClr val="accent1"/>
                </a:solidFill>
              </a:rPr>
              <a:t>AI is and will help medical practitioners efficiently achieve their tasks with minimal human intervention, a critical factor in meeting increasing patient demand</a:t>
            </a:r>
            <a:r>
              <a:rPr lang="en-IN" dirty="0"/>
              <a:t>.  </a:t>
            </a:r>
          </a:p>
        </p:txBody>
      </p:sp>
      <p:pic>
        <p:nvPicPr>
          <p:cNvPr id="5" name="Picture 4" descr="Image result for long E ai platform  2017 cc-cruiser"/>
          <p:cNvPicPr>
            <a:picLocks noChangeAspect="1" noChangeArrowheads="1"/>
          </p:cNvPicPr>
          <p:nvPr/>
        </p:nvPicPr>
        <p:blipFill>
          <a:blip r:embed="rId2"/>
          <a:srcRect/>
          <a:stretch>
            <a:fillRect/>
          </a:stretch>
        </p:blipFill>
        <p:spPr bwMode="auto">
          <a:xfrm>
            <a:off x="4607132" y="1541858"/>
            <a:ext cx="7434429" cy="4577537"/>
          </a:xfrm>
          <a:prstGeom prst="rect">
            <a:avLst/>
          </a:prstGeom>
          <a:noFill/>
        </p:spPr>
      </p:pic>
    </p:spTree>
    <p:extLst>
      <p:ext uri="{BB962C8B-B14F-4D97-AF65-F5344CB8AC3E}">
        <p14:creationId xmlns:p14="http://schemas.microsoft.com/office/powerpoint/2010/main" val="2885872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Potential challenges </a:t>
            </a:r>
            <a:endParaRPr lang="en-US" dirty="0"/>
          </a:p>
        </p:txBody>
      </p:sp>
      <p:sp>
        <p:nvSpPr>
          <p:cNvPr id="3" name="Content Placeholder 2"/>
          <p:cNvSpPr>
            <a:spLocks noGrp="1"/>
          </p:cNvSpPr>
          <p:nvPr>
            <p:ph idx="1"/>
          </p:nvPr>
        </p:nvSpPr>
        <p:spPr/>
        <p:txBody>
          <a:bodyPr>
            <a:normAutofit fontScale="62500" lnSpcReduction="20000"/>
          </a:bodyPr>
          <a:lstStyle/>
          <a:p>
            <a:r>
              <a:rPr lang="en-IN" dirty="0">
                <a:solidFill>
                  <a:schemeClr val="accent1"/>
                </a:solidFill>
              </a:rPr>
              <a:t>Development costs</a:t>
            </a:r>
          </a:p>
          <a:p>
            <a:r>
              <a:rPr lang="en-IN" dirty="0">
                <a:solidFill>
                  <a:schemeClr val="accent1"/>
                </a:solidFill>
              </a:rPr>
              <a:t>Integration issues  </a:t>
            </a:r>
          </a:p>
          <a:p>
            <a:pPr lvl="1"/>
            <a:r>
              <a:rPr lang="en-IN" dirty="0">
                <a:solidFill>
                  <a:schemeClr val="accent1"/>
                </a:solidFill>
              </a:rPr>
              <a:t>Ethical issues </a:t>
            </a:r>
          </a:p>
          <a:p>
            <a:pPr lvl="1"/>
            <a:r>
              <a:rPr lang="en-IN" dirty="0">
                <a:solidFill>
                  <a:schemeClr val="accent1"/>
                </a:solidFill>
              </a:rPr>
              <a:t>Reluctance among medical practitioners to adopt AI</a:t>
            </a:r>
          </a:p>
          <a:p>
            <a:pPr lvl="1"/>
            <a:r>
              <a:rPr lang="en-IN" dirty="0">
                <a:solidFill>
                  <a:schemeClr val="accent1"/>
                </a:solidFill>
              </a:rPr>
              <a:t>Fear of replacing humans </a:t>
            </a:r>
          </a:p>
          <a:p>
            <a:r>
              <a:rPr lang="en-IN" dirty="0">
                <a:solidFill>
                  <a:schemeClr val="accent1"/>
                </a:solidFill>
              </a:rPr>
              <a:t>Data Privacy and security </a:t>
            </a:r>
          </a:p>
          <a:p>
            <a:pPr lvl="1"/>
            <a:r>
              <a:rPr lang="en-IN" dirty="0">
                <a:solidFill>
                  <a:schemeClr val="accent1"/>
                </a:solidFill>
              </a:rPr>
              <a:t>Mobile health applications and devices that use AI </a:t>
            </a:r>
          </a:p>
          <a:p>
            <a:pPr lvl="1"/>
            <a:r>
              <a:rPr lang="en-IN" dirty="0">
                <a:solidFill>
                  <a:schemeClr val="accent1"/>
                </a:solidFill>
              </a:rPr>
              <a:t>Lack of interoperability between AI solutions</a:t>
            </a:r>
          </a:p>
          <a:p>
            <a:r>
              <a:rPr lang="en-IN" dirty="0">
                <a:solidFill>
                  <a:schemeClr val="accent1"/>
                </a:solidFill>
              </a:rPr>
              <a:t>Data exchange</a:t>
            </a:r>
          </a:p>
          <a:p>
            <a:pPr lvl="1"/>
            <a:r>
              <a:rPr lang="en-IN" dirty="0">
                <a:solidFill>
                  <a:schemeClr val="accent1"/>
                </a:solidFill>
              </a:rPr>
              <a:t>Need for continuous training by data from clinical studies</a:t>
            </a:r>
          </a:p>
          <a:p>
            <a:pPr lvl="1"/>
            <a:r>
              <a:rPr lang="en-IN" dirty="0">
                <a:solidFill>
                  <a:schemeClr val="accent1"/>
                </a:solidFill>
              </a:rPr>
              <a:t>Incentives for sharing data on the system for further development and improvement of the system. Nevertheless,</a:t>
            </a:r>
          </a:p>
          <a:p>
            <a:pPr lvl="1"/>
            <a:r>
              <a:rPr lang="en-IN" dirty="0">
                <a:solidFill>
                  <a:schemeClr val="accent1"/>
                </a:solidFill>
              </a:rPr>
              <a:t>All the parties in the healthcare system, the physicians, the pharmaceutical companies and the patients, have greater incentives to compile and exchange information</a:t>
            </a:r>
          </a:p>
          <a:p>
            <a:r>
              <a:rPr lang="en-IN" dirty="0">
                <a:solidFill>
                  <a:schemeClr val="accent1"/>
                </a:solidFill>
              </a:rPr>
              <a:t>State and federal regulations</a:t>
            </a:r>
          </a:p>
          <a:p>
            <a:r>
              <a:rPr lang="en-IN" dirty="0">
                <a:solidFill>
                  <a:schemeClr val="accent1"/>
                </a:solidFill>
              </a:rPr>
              <a:t>Rapid and iterative process of software updates commonly used to improve existing products and services</a:t>
            </a:r>
          </a:p>
          <a:p>
            <a:endParaRPr lang="en-US" dirty="0"/>
          </a:p>
        </p:txBody>
      </p:sp>
      <p:pic>
        <p:nvPicPr>
          <p:cNvPr id="4" name="Picture 2"/>
          <p:cNvPicPr>
            <a:picLocks noChangeAspect="1" noChangeArrowheads="1"/>
          </p:cNvPicPr>
          <p:nvPr/>
        </p:nvPicPr>
        <p:blipFill rotWithShape="1">
          <a:blip r:embed="rId2"/>
          <a:srcRect t="10871"/>
          <a:stretch/>
        </p:blipFill>
        <p:spPr bwMode="auto">
          <a:xfrm>
            <a:off x="7226688" y="1140049"/>
            <a:ext cx="4711700" cy="3183583"/>
          </a:xfrm>
          <a:prstGeom prst="rect">
            <a:avLst/>
          </a:prstGeom>
          <a:noFill/>
          <a:ln w="9525">
            <a:noFill/>
            <a:miter lim="800000"/>
            <a:headEnd/>
            <a:tailEnd/>
          </a:ln>
          <a:effectLst/>
        </p:spPr>
      </p:pic>
    </p:spTree>
    <p:extLst>
      <p:ext uri="{BB962C8B-B14F-4D97-AF65-F5344CB8AC3E}">
        <p14:creationId xmlns:p14="http://schemas.microsoft.com/office/powerpoint/2010/main" val="16576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Indian Scenario</a:t>
            </a:r>
            <a:endParaRPr lang="en-US" dirty="0"/>
          </a:p>
        </p:txBody>
      </p:sp>
      <p:sp>
        <p:nvSpPr>
          <p:cNvPr id="3" name="Content Placeholder 2"/>
          <p:cNvSpPr>
            <a:spLocks noGrp="1"/>
          </p:cNvSpPr>
          <p:nvPr>
            <p:ph idx="1"/>
          </p:nvPr>
        </p:nvSpPr>
        <p:spPr/>
        <p:txBody>
          <a:bodyPr>
            <a:normAutofit fontScale="55000" lnSpcReduction="20000"/>
          </a:bodyPr>
          <a:lstStyle/>
          <a:p>
            <a:r>
              <a:rPr lang="en-IN" b="1" dirty="0">
                <a:solidFill>
                  <a:schemeClr val="accent1"/>
                </a:solidFill>
              </a:rPr>
              <a:t>Collaboration</a:t>
            </a:r>
            <a:r>
              <a:rPr lang="en-IN" dirty="0">
                <a:solidFill>
                  <a:schemeClr val="accent1"/>
                </a:solidFill>
              </a:rPr>
              <a:t> between medical and technical institutions</a:t>
            </a:r>
          </a:p>
          <a:p>
            <a:r>
              <a:rPr lang="en-IN" dirty="0">
                <a:solidFill>
                  <a:schemeClr val="accent1"/>
                </a:solidFill>
              </a:rPr>
              <a:t>Stop working in silos</a:t>
            </a:r>
          </a:p>
          <a:p>
            <a:r>
              <a:rPr lang="en-IN" dirty="0">
                <a:solidFill>
                  <a:schemeClr val="accent1"/>
                </a:solidFill>
              </a:rPr>
              <a:t>Remove </a:t>
            </a:r>
            <a:r>
              <a:rPr lang="en-IN" b="1" dirty="0">
                <a:solidFill>
                  <a:schemeClr val="accent1"/>
                </a:solidFill>
              </a:rPr>
              <a:t>Firewall </a:t>
            </a:r>
            <a:r>
              <a:rPr lang="en-IN" dirty="0">
                <a:solidFill>
                  <a:schemeClr val="accent1"/>
                </a:solidFill>
              </a:rPr>
              <a:t>of clinical load and hope of IPR</a:t>
            </a:r>
          </a:p>
          <a:p>
            <a:r>
              <a:rPr lang="en-IN" dirty="0">
                <a:solidFill>
                  <a:schemeClr val="accent1"/>
                </a:solidFill>
              </a:rPr>
              <a:t>Government </a:t>
            </a:r>
            <a:r>
              <a:rPr lang="en-IN" b="1" dirty="0">
                <a:solidFill>
                  <a:schemeClr val="accent1"/>
                </a:solidFill>
              </a:rPr>
              <a:t>funding</a:t>
            </a:r>
            <a:r>
              <a:rPr lang="en-IN" dirty="0">
                <a:solidFill>
                  <a:schemeClr val="accent1"/>
                </a:solidFill>
              </a:rPr>
              <a:t> – more intelligent and result oriented rather than you pat – </a:t>
            </a:r>
            <a:r>
              <a:rPr lang="en-IN" dirty="0" err="1">
                <a:solidFill>
                  <a:schemeClr val="accent1"/>
                </a:solidFill>
              </a:rPr>
              <a:t>i</a:t>
            </a:r>
            <a:r>
              <a:rPr lang="en-IN" dirty="0">
                <a:solidFill>
                  <a:schemeClr val="accent1"/>
                </a:solidFill>
              </a:rPr>
              <a:t> pat </a:t>
            </a:r>
          </a:p>
          <a:p>
            <a:pPr lvl="1"/>
            <a:r>
              <a:rPr lang="en-IN" dirty="0">
                <a:solidFill>
                  <a:schemeClr val="accent1"/>
                </a:solidFill>
              </a:rPr>
              <a:t>Scientific mafia or scientist Mafia </a:t>
            </a:r>
          </a:p>
          <a:p>
            <a:r>
              <a:rPr lang="en-US" b="1" dirty="0">
                <a:solidFill>
                  <a:schemeClr val="accent1"/>
                </a:solidFill>
              </a:rPr>
              <a:t>Current status of medical records</a:t>
            </a:r>
          </a:p>
          <a:p>
            <a:pPr lvl="1"/>
            <a:r>
              <a:rPr lang="en-US" dirty="0">
                <a:solidFill>
                  <a:schemeClr val="accent1"/>
                </a:solidFill>
              </a:rPr>
              <a:t>incommunicable silos of wasted information for the health system and for knowledge acquisition. Laboratories and clinics need to collaborate to accelerate the implementation of electronic health records </a:t>
            </a:r>
          </a:p>
          <a:p>
            <a:r>
              <a:rPr lang="en-US" dirty="0">
                <a:solidFill>
                  <a:schemeClr val="accent1"/>
                </a:solidFill>
              </a:rPr>
              <a:t>Data need to be captured in real-time, and institutions should promote their transformation into intelligible processes</a:t>
            </a:r>
          </a:p>
          <a:p>
            <a:r>
              <a:rPr lang="en-US" dirty="0">
                <a:solidFill>
                  <a:schemeClr val="accent1"/>
                </a:solidFill>
              </a:rPr>
              <a:t>New scientific and clinical findings should be shared through open-source, and aggregated data must be displayed for open-access by physicians and scientists and made automatically available as point-of-care information. </a:t>
            </a:r>
          </a:p>
          <a:p>
            <a:r>
              <a:rPr lang="en-US" dirty="0">
                <a:solidFill>
                  <a:schemeClr val="accent1"/>
                </a:solidFill>
              </a:rPr>
              <a:t>Integration and interoperability including ethical, legal and logistical concerns are enormous</a:t>
            </a:r>
          </a:p>
          <a:p>
            <a:r>
              <a:rPr lang="en-US" dirty="0">
                <a:solidFill>
                  <a:schemeClr val="accent1"/>
                </a:solidFill>
              </a:rPr>
              <a:t>Simplification, readability and clinical utility of data sets </a:t>
            </a:r>
          </a:p>
          <a:p>
            <a:pPr lvl="1"/>
            <a:r>
              <a:rPr lang="en-US" dirty="0">
                <a:solidFill>
                  <a:schemeClr val="accent1"/>
                </a:solidFill>
              </a:rPr>
              <a:t>Each result must be questioned for its clinical applicability. </a:t>
            </a:r>
          </a:p>
          <a:p>
            <a:pPr lvl="1"/>
            <a:r>
              <a:rPr lang="en-US" dirty="0">
                <a:solidFill>
                  <a:schemeClr val="accent1"/>
                </a:solidFill>
              </a:rPr>
              <a:t>Aim of increasing their clinical value and decreasing health costs</a:t>
            </a:r>
            <a:endParaRPr lang="en-IN" dirty="0">
              <a:solidFill>
                <a:schemeClr val="accent1"/>
              </a:solidFill>
            </a:endParaRPr>
          </a:p>
          <a:p>
            <a:r>
              <a:rPr lang="en-US" b="1" i="1" dirty="0">
                <a:solidFill>
                  <a:schemeClr val="accent1"/>
                </a:solidFill>
              </a:rPr>
              <a:t>Electronic medical or health records</a:t>
            </a:r>
          </a:p>
          <a:p>
            <a:pPr lvl="1"/>
            <a:r>
              <a:rPr lang="en-US" i="1" dirty="0">
                <a:solidFill>
                  <a:schemeClr val="accent1"/>
                </a:solidFill>
              </a:rPr>
              <a:t> are</a:t>
            </a:r>
            <a:r>
              <a:rPr lang="en-US" dirty="0">
                <a:solidFill>
                  <a:schemeClr val="accent1"/>
                </a:solidFill>
              </a:rPr>
              <a:t> essential tools for personalized medicine </a:t>
            </a:r>
          </a:p>
          <a:p>
            <a:pPr lvl="1"/>
            <a:r>
              <a:rPr lang="en-US" dirty="0">
                <a:solidFill>
                  <a:schemeClr val="accent1"/>
                </a:solidFill>
              </a:rPr>
              <a:t>Early detection and targeted prevention, again</a:t>
            </a:r>
          </a:p>
          <a:p>
            <a:endParaRPr lang="en-IN" dirty="0"/>
          </a:p>
          <a:p>
            <a:endParaRPr lang="en-US" dirty="0"/>
          </a:p>
        </p:txBody>
      </p:sp>
    </p:spTree>
    <p:extLst>
      <p:ext uri="{BB962C8B-B14F-4D97-AF65-F5344CB8AC3E}">
        <p14:creationId xmlns:p14="http://schemas.microsoft.com/office/powerpoint/2010/main" val="351522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4DCC-EA5A-4D21-A269-8877826709A5}"/>
              </a:ext>
            </a:extLst>
          </p:cNvPr>
          <p:cNvSpPr>
            <a:spLocks noGrp="1"/>
          </p:cNvSpPr>
          <p:nvPr>
            <p:ph type="title"/>
          </p:nvPr>
        </p:nvSpPr>
        <p:spPr/>
        <p:txBody>
          <a:bodyPr/>
          <a:lstStyle/>
          <a:p>
            <a:endParaRPr lang="en-IN"/>
          </a:p>
        </p:txBody>
      </p:sp>
      <p:sp>
        <p:nvSpPr>
          <p:cNvPr id="4" name="object 4">
            <a:extLst>
              <a:ext uri="{FF2B5EF4-FFF2-40B4-BE49-F238E27FC236}">
                <a16:creationId xmlns:a16="http://schemas.microsoft.com/office/drawing/2014/main" id="{650182FE-43A6-4B27-ABD5-3481CBAD7AEA}"/>
              </a:ext>
            </a:extLst>
          </p:cNvPr>
          <p:cNvSpPr>
            <a:spLocks noGrp="1"/>
          </p:cNvSpPr>
          <p:nvPr>
            <p:ph idx="1"/>
          </p:nvPr>
        </p:nvSpPr>
        <p:spPr>
          <a:xfrm>
            <a:off x="838200" y="1825625"/>
            <a:ext cx="10515600" cy="4351338"/>
          </a:xfrm>
          <a:prstGeom prst="rect">
            <a:avLst/>
          </a:prstGeom>
          <a:blipFill>
            <a:blip r:embed="rId2" cstate="print"/>
            <a:stretch>
              <a:fillRect/>
            </a:stretch>
          </a:blipFill>
        </p:spPr>
        <p:txBody>
          <a:bodyPr wrap="square" lIns="0" tIns="0" rIns="0" bIns="0" rtlCol="0"/>
          <a:lstStyle/>
          <a:p>
            <a:endParaRPr lang="en-IN"/>
          </a:p>
        </p:txBody>
      </p:sp>
    </p:spTree>
    <p:extLst>
      <p:ext uri="{BB962C8B-B14F-4D97-AF65-F5344CB8AC3E}">
        <p14:creationId xmlns:p14="http://schemas.microsoft.com/office/powerpoint/2010/main" val="32452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0282-90BB-4588-A382-865DD13358D0}"/>
              </a:ext>
            </a:extLst>
          </p:cNvPr>
          <p:cNvSpPr>
            <a:spLocks noGrp="1"/>
          </p:cNvSpPr>
          <p:nvPr>
            <p:ph type="title"/>
          </p:nvPr>
        </p:nvSpPr>
        <p:spPr/>
        <p:txBody>
          <a:bodyPr/>
          <a:lstStyle/>
          <a:p>
            <a:endParaRPr lang="en-IN"/>
          </a:p>
        </p:txBody>
      </p:sp>
      <p:sp>
        <p:nvSpPr>
          <p:cNvPr id="4" name="object 5">
            <a:extLst>
              <a:ext uri="{FF2B5EF4-FFF2-40B4-BE49-F238E27FC236}">
                <a16:creationId xmlns:a16="http://schemas.microsoft.com/office/drawing/2014/main" id="{0CC7BA8B-8D3D-468A-9FE9-CCBFE2FCCB8E}"/>
              </a:ext>
            </a:extLst>
          </p:cNvPr>
          <p:cNvSpPr txBox="1">
            <a:spLocks noGrp="1"/>
          </p:cNvSpPr>
          <p:nvPr>
            <p:ph idx="1"/>
          </p:nvPr>
        </p:nvSpPr>
        <p:spPr>
          <a:xfrm>
            <a:off x="838200" y="193162"/>
            <a:ext cx="10515600" cy="3274614"/>
          </a:xfrm>
          <a:prstGeom prst="rect">
            <a:avLst/>
          </a:prstGeom>
        </p:spPr>
        <p:txBody>
          <a:bodyPr vert="horz" wrap="square" lIns="0" tIns="12065" rIns="0" bIns="0" rtlCol="0">
            <a:spAutoFit/>
          </a:bodyPr>
          <a:lstStyle/>
          <a:p>
            <a:pPr algn="ctr">
              <a:lnSpc>
                <a:spcPct val="100000"/>
              </a:lnSpc>
              <a:spcBef>
                <a:spcPts val="95"/>
              </a:spcBef>
            </a:pPr>
            <a:r>
              <a:rPr sz="1200" spc="-5" dirty="0">
                <a:latin typeface="LM Roman 12"/>
                <a:cs typeface="LM Roman 12"/>
              </a:rPr>
              <a:t>Figure 18.1: Classification And Regression </a:t>
            </a:r>
            <a:r>
              <a:rPr sz="1200" spc="-25" dirty="0">
                <a:latin typeface="LM Roman 12"/>
                <a:cs typeface="LM Roman 12"/>
              </a:rPr>
              <a:t>Trees </a:t>
            </a:r>
            <a:r>
              <a:rPr sz="1200" spc="-20" dirty="0">
                <a:latin typeface="LM Roman 12"/>
                <a:cs typeface="LM Roman 12"/>
              </a:rPr>
              <a:t>Tutorial</a:t>
            </a:r>
            <a:r>
              <a:rPr sz="1200" spc="160" dirty="0">
                <a:latin typeface="LM Roman 12"/>
                <a:cs typeface="LM Roman 12"/>
              </a:rPr>
              <a:t> </a:t>
            </a:r>
            <a:r>
              <a:rPr sz="1200" spc="-5" dirty="0">
                <a:latin typeface="LM Roman 12"/>
                <a:cs typeface="LM Roman 12"/>
              </a:rPr>
              <a:t>Dataset.</a:t>
            </a:r>
            <a:endParaRPr sz="1200" dirty="0">
              <a:latin typeface="LM Roman 12"/>
              <a:cs typeface="LM Roman 12"/>
            </a:endParaRPr>
          </a:p>
          <a:p>
            <a:pPr>
              <a:lnSpc>
                <a:spcPct val="100000"/>
              </a:lnSpc>
            </a:pPr>
            <a:endParaRPr sz="1050" dirty="0">
              <a:latin typeface="LM Roman 12"/>
              <a:cs typeface="LM Roman 12"/>
            </a:endParaRPr>
          </a:p>
          <a:p>
            <a:pPr marL="702945" lvl="1" indent="-683895">
              <a:lnSpc>
                <a:spcPct val="100000"/>
              </a:lnSpc>
              <a:buAutoNum type="arabicPeriod" startAt="2"/>
              <a:tabLst>
                <a:tab pos="702945" algn="l"/>
                <a:tab pos="703580" algn="l"/>
              </a:tabLst>
            </a:pPr>
            <a:r>
              <a:rPr sz="1700" b="1" spc="10" dirty="0">
                <a:latin typeface="LM Roman 12"/>
                <a:cs typeface="LM Roman 12"/>
              </a:rPr>
              <a:t>Learning a </a:t>
            </a:r>
            <a:r>
              <a:rPr sz="1700" b="1" spc="-25" dirty="0">
                <a:latin typeface="LM Roman 12"/>
                <a:cs typeface="LM Roman 12"/>
              </a:rPr>
              <a:t>CART</a:t>
            </a:r>
            <a:r>
              <a:rPr sz="1700" b="1" spc="-15" dirty="0">
                <a:latin typeface="LM Roman 12"/>
                <a:cs typeface="LM Roman 12"/>
              </a:rPr>
              <a:t> </a:t>
            </a:r>
            <a:r>
              <a:rPr sz="1700" b="1" spc="20" dirty="0">
                <a:latin typeface="LM Roman 12"/>
                <a:cs typeface="LM Roman 12"/>
              </a:rPr>
              <a:t>Model</a:t>
            </a:r>
            <a:endParaRPr sz="1700" dirty="0">
              <a:latin typeface="LM Roman 12"/>
              <a:cs typeface="LM Roman 12"/>
            </a:endParaRPr>
          </a:p>
          <a:p>
            <a:pPr marL="15875" marR="5080" indent="-1905" algn="just">
              <a:lnSpc>
                <a:spcPct val="100000"/>
              </a:lnSpc>
              <a:spcBef>
                <a:spcPts val="1090"/>
              </a:spcBef>
            </a:pPr>
            <a:r>
              <a:rPr sz="1200" spc="10" dirty="0">
                <a:latin typeface="LM Roman 12"/>
                <a:cs typeface="LM Roman 12"/>
              </a:rPr>
              <a:t>The </a:t>
            </a:r>
            <a:r>
              <a:rPr sz="1200" spc="-15" dirty="0">
                <a:latin typeface="LM Roman 12"/>
                <a:cs typeface="LM Roman 12"/>
              </a:rPr>
              <a:t>CART </a:t>
            </a:r>
            <a:r>
              <a:rPr sz="1200" spc="15" dirty="0">
                <a:latin typeface="LM Roman 12"/>
                <a:cs typeface="LM Roman 12"/>
              </a:rPr>
              <a:t>model </a:t>
            </a:r>
            <a:r>
              <a:rPr sz="1200" spc="5" dirty="0">
                <a:latin typeface="LM Roman 12"/>
                <a:cs typeface="LM Roman 12"/>
              </a:rPr>
              <a:t>is learned </a:t>
            </a:r>
            <a:r>
              <a:rPr sz="1200" spc="-10" dirty="0">
                <a:latin typeface="LM Roman 12"/>
                <a:cs typeface="LM Roman 12"/>
              </a:rPr>
              <a:t>by </a:t>
            </a:r>
            <a:r>
              <a:rPr sz="1200" spc="10" dirty="0">
                <a:latin typeface="LM Roman 12"/>
                <a:cs typeface="LM Roman 12"/>
              </a:rPr>
              <a:t>looking </a:t>
            </a:r>
            <a:r>
              <a:rPr sz="1200" spc="5" dirty="0">
                <a:latin typeface="LM Roman 12"/>
                <a:cs typeface="LM Roman 12"/>
              </a:rPr>
              <a:t>for split points in the data. </a:t>
            </a:r>
            <a:r>
              <a:rPr sz="1200" spc="10" dirty="0">
                <a:latin typeface="LM Roman 12"/>
                <a:cs typeface="LM Roman 12"/>
              </a:rPr>
              <a:t>A </a:t>
            </a:r>
            <a:r>
              <a:rPr sz="1200" spc="5" dirty="0">
                <a:latin typeface="LM Roman 12"/>
                <a:cs typeface="LM Roman 12"/>
              </a:rPr>
              <a:t>split point is a single  </a:t>
            </a:r>
            <a:r>
              <a:rPr sz="1200" spc="-10" dirty="0">
                <a:latin typeface="LM Roman 12"/>
                <a:cs typeface="LM Roman 12"/>
              </a:rPr>
              <a:t>value </a:t>
            </a:r>
            <a:r>
              <a:rPr sz="1200" spc="5" dirty="0">
                <a:latin typeface="LM Roman 12"/>
                <a:cs typeface="LM Roman 12"/>
              </a:rPr>
              <a:t>of a single attribute, e.g. the </a:t>
            </a:r>
            <a:r>
              <a:rPr sz="1200" spc="-5" dirty="0">
                <a:latin typeface="LM Roman 12"/>
                <a:cs typeface="LM Roman 12"/>
              </a:rPr>
              <a:t>first </a:t>
            </a:r>
            <a:r>
              <a:rPr sz="1200" spc="-10" dirty="0">
                <a:latin typeface="LM Roman 12"/>
                <a:cs typeface="LM Roman 12"/>
              </a:rPr>
              <a:t>value </a:t>
            </a:r>
            <a:r>
              <a:rPr sz="1200" spc="5" dirty="0">
                <a:latin typeface="LM Roman 12"/>
                <a:cs typeface="LM Roman 12"/>
              </a:rPr>
              <a:t>of the </a:t>
            </a:r>
            <a:r>
              <a:rPr sz="1200" i="1" spc="165" dirty="0">
                <a:latin typeface="Times New Roman"/>
                <a:cs typeface="Times New Roman"/>
              </a:rPr>
              <a:t>X</a:t>
            </a:r>
            <a:r>
              <a:rPr sz="1200" spc="165" dirty="0">
                <a:latin typeface="LM Roman 12"/>
                <a:cs typeface="LM Roman 12"/>
              </a:rPr>
              <a:t>1 </a:t>
            </a:r>
            <a:r>
              <a:rPr sz="1200" spc="5" dirty="0">
                <a:latin typeface="LM Roman 12"/>
                <a:cs typeface="LM Roman 12"/>
              </a:rPr>
              <a:t>attribute 2.771244718. </a:t>
            </a:r>
            <a:r>
              <a:rPr sz="1200" dirty="0">
                <a:latin typeface="LM Roman 12"/>
                <a:cs typeface="LM Roman 12"/>
              </a:rPr>
              <a:t>Partitioning  </a:t>
            </a:r>
            <a:r>
              <a:rPr sz="1200" spc="-5" dirty="0">
                <a:latin typeface="LM Roman 12"/>
                <a:cs typeface="LM Roman 12"/>
              </a:rPr>
              <a:t>data at a split point </a:t>
            </a:r>
            <a:r>
              <a:rPr sz="1200" spc="-20" dirty="0">
                <a:latin typeface="LM Roman 12"/>
                <a:cs typeface="LM Roman 12"/>
              </a:rPr>
              <a:t>involves </a:t>
            </a:r>
            <a:r>
              <a:rPr sz="1200" spc="-5" dirty="0">
                <a:latin typeface="LM Roman 12"/>
                <a:cs typeface="LM Roman 12"/>
              </a:rPr>
              <a:t>separating all data at that </a:t>
            </a:r>
            <a:r>
              <a:rPr sz="1200" dirty="0">
                <a:latin typeface="LM Roman 12"/>
                <a:cs typeface="LM Roman 12"/>
              </a:rPr>
              <a:t>node </a:t>
            </a:r>
            <a:r>
              <a:rPr sz="1200" spc="-15" dirty="0">
                <a:latin typeface="LM Roman 12"/>
                <a:cs typeface="LM Roman 12"/>
              </a:rPr>
              <a:t>into </a:t>
            </a:r>
            <a:r>
              <a:rPr sz="1200" spc="-30" dirty="0">
                <a:latin typeface="LM Roman 12"/>
                <a:cs typeface="LM Roman 12"/>
              </a:rPr>
              <a:t>two </a:t>
            </a:r>
            <a:r>
              <a:rPr sz="1200" spc="-5" dirty="0">
                <a:latin typeface="LM Roman 12"/>
                <a:cs typeface="LM Roman 12"/>
              </a:rPr>
              <a:t>groups, left of the split  </a:t>
            </a:r>
            <a:r>
              <a:rPr sz="1200" spc="-10" dirty="0">
                <a:latin typeface="LM Roman 12"/>
                <a:cs typeface="LM Roman 12"/>
              </a:rPr>
              <a:t>point and </a:t>
            </a:r>
            <a:r>
              <a:rPr sz="1200" spc="-20" dirty="0">
                <a:latin typeface="LM Roman 12"/>
                <a:cs typeface="LM Roman 12"/>
              </a:rPr>
              <a:t>right </a:t>
            </a:r>
            <a:r>
              <a:rPr sz="1200" spc="-10" dirty="0">
                <a:latin typeface="LM Roman 12"/>
                <a:cs typeface="LM Roman 12"/>
              </a:rPr>
              <a:t>of the split point. </a:t>
            </a:r>
            <a:r>
              <a:rPr sz="1200" spc="-5" dirty="0">
                <a:latin typeface="LM Roman 12"/>
                <a:cs typeface="LM Roman 12"/>
              </a:rPr>
              <a:t>If </a:t>
            </a:r>
            <a:r>
              <a:rPr sz="1200" spc="-30" dirty="0">
                <a:latin typeface="LM Roman 12"/>
                <a:cs typeface="LM Roman 12"/>
              </a:rPr>
              <a:t>we </a:t>
            </a:r>
            <a:r>
              <a:rPr sz="1200" spc="-10" dirty="0">
                <a:latin typeface="LM Roman 12"/>
                <a:cs typeface="LM Roman 12"/>
              </a:rPr>
              <a:t>are </a:t>
            </a:r>
            <a:r>
              <a:rPr sz="1200" spc="-15" dirty="0">
                <a:latin typeface="LM Roman 12"/>
                <a:cs typeface="LM Roman 12"/>
              </a:rPr>
              <a:t>working </a:t>
            </a:r>
            <a:r>
              <a:rPr sz="1200" spc="-10" dirty="0">
                <a:latin typeface="LM Roman 12"/>
                <a:cs typeface="LM Roman 12"/>
              </a:rPr>
              <a:t>on the </a:t>
            </a:r>
            <a:r>
              <a:rPr sz="1200" spc="-15" dirty="0">
                <a:latin typeface="LM Roman 12"/>
                <a:cs typeface="LM Roman 12"/>
              </a:rPr>
              <a:t>first </a:t>
            </a:r>
            <a:r>
              <a:rPr sz="1200" spc="-10" dirty="0">
                <a:latin typeface="LM Roman 12"/>
                <a:cs typeface="LM Roman 12"/>
              </a:rPr>
              <a:t>split point in the tree, then all  </a:t>
            </a:r>
            <a:r>
              <a:rPr sz="1200" dirty="0">
                <a:latin typeface="LM Roman 12"/>
                <a:cs typeface="LM Roman 12"/>
              </a:rPr>
              <a:t>of the dataset is </a:t>
            </a:r>
            <a:r>
              <a:rPr sz="1200" spc="-5" dirty="0">
                <a:latin typeface="LM Roman 12"/>
                <a:cs typeface="LM Roman 12"/>
              </a:rPr>
              <a:t>affected. </a:t>
            </a:r>
            <a:r>
              <a:rPr sz="1200" dirty="0">
                <a:latin typeface="LM Roman 12"/>
                <a:cs typeface="LM Roman 12"/>
              </a:rPr>
              <a:t>If </a:t>
            </a:r>
            <a:r>
              <a:rPr sz="1200" spc="-15" dirty="0">
                <a:latin typeface="LM Roman 12"/>
                <a:cs typeface="LM Roman 12"/>
              </a:rPr>
              <a:t>we </a:t>
            </a:r>
            <a:r>
              <a:rPr sz="1200" dirty="0">
                <a:latin typeface="LM Roman 12"/>
                <a:cs typeface="LM Roman 12"/>
              </a:rPr>
              <a:t>are </a:t>
            </a:r>
            <a:r>
              <a:rPr sz="1200" spc="-5" dirty="0">
                <a:latin typeface="LM Roman 12"/>
                <a:cs typeface="LM Roman 12"/>
              </a:rPr>
              <a:t>working </a:t>
            </a:r>
            <a:r>
              <a:rPr sz="1200" dirty="0">
                <a:latin typeface="LM Roman 12"/>
                <a:cs typeface="LM Roman 12"/>
              </a:rPr>
              <a:t>on </a:t>
            </a:r>
            <a:r>
              <a:rPr sz="1200" spc="-10" dirty="0">
                <a:latin typeface="LM Roman 12"/>
                <a:cs typeface="LM Roman 12"/>
              </a:rPr>
              <a:t>say </a:t>
            </a:r>
            <a:r>
              <a:rPr sz="1200" dirty="0">
                <a:latin typeface="LM Roman 12"/>
                <a:cs typeface="LM Roman 12"/>
              </a:rPr>
              <a:t>a split point one </a:t>
            </a:r>
            <a:r>
              <a:rPr sz="1200" spc="-5" dirty="0">
                <a:latin typeface="LM Roman 12"/>
                <a:cs typeface="LM Roman 12"/>
              </a:rPr>
              <a:t>level </a:t>
            </a:r>
            <a:r>
              <a:rPr sz="1200" dirty="0">
                <a:latin typeface="LM Roman 12"/>
                <a:cs typeface="LM Roman 12"/>
              </a:rPr>
              <a:t>deep, then only the  </a:t>
            </a:r>
            <a:r>
              <a:rPr sz="1200" spc="-10" dirty="0">
                <a:latin typeface="LM Roman 12"/>
                <a:cs typeface="LM Roman 12"/>
              </a:rPr>
              <a:t>data that has </a:t>
            </a:r>
            <a:r>
              <a:rPr sz="1200" spc="-15" dirty="0">
                <a:latin typeface="LM Roman 12"/>
                <a:cs typeface="LM Roman 12"/>
              </a:rPr>
              <a:t>filtered </a:t>
            </a:r>
            <a:r>
              <a:rPr sz="1200" spc="-20" dirty="0">
                <a:latin typeface="LM Roman 12"/>
                <a:cs typeface="LM Roman 12"/>
              </a:rPr>
              <a:t>down </a:t>
            </a:r>
            <a:r>
              <a:rPr sz="1200" spc="-10" dirty="0">
                <a:latin typeface="LM Roman 12"/>
                <a:cs typeface="LM Roman 12"/>
              </a:rPr>
              <a:t>the tree from </a:t>
            </a:r>
            <a:r>
              <a:rPr sz="1200" spc="-5" dirty="0">
                <a:latin typeface="LM Roman 12"/>
                <a:cs typeface="LM Roman 12"/>
              </a:rPr>
              <a:t>nodes </a:t>
            </a:r>
            <a:r>
              <a:rPr sz="1200" spc="-20" dirty="0">
                <a:latin typeface="LM Roman 12"/>
                <a:cs typeface="LM Roman 12"/>
              </a:rPr>
              <a:t>above </a:t>
            </a:r>
            <a:r>
              <a:rPr sz="1200" spc="-15" dirty="0">
                <a:latin typeface="LM Roman 12"/>
                <a:cs typeface="LM Roman 12"/>
              </a:rPr>
              <a:t>and </a:t>
            </a:r>
            <a:r>
              <a:rPr sz="1200" spc="-10" dirty="0">
                <a:latin typeface="LM Roman 12"/>
                <a:cs typeface="LM Roman 12"/>
              </a:rPr>
              <a:t>is sitting at that </a:t>
            </a:r>
            <a:r>
              <a:rPr sz="1200" spc="-5" dirty="0">
                <a:latin typeface="LM Roman 12"/>
                <a:cs typeface="LM Roman 12"/>
              </a:rPr>
              <a:t>node </a:t>
            </a:r>
            <a:r>
              <a:rPr sz="1200" spc="-10" dirty="0">
                <a:latin typeface="LM Roman 12"/>
                <a:cs typeface="LM Roman 12"/>
              </a:rPr>
              <a:t>is </a:t>
            </a:r>
            <a:r>
              <a:rPr sz="1200" spc="-15" dirty="0">
                <a:latin typeface="LM Roman 12"/>
                <a:cs typeface="LM Roman 12"/>
              </a:rPr>
              <a:t>affected </a:t>
            </a:r>
            <a:r>
              <a:rPr sz="1200" spc="-30" dirty="0">
                <a:latin typeface="LM Roman 12"/>
                <a:cs typeface="LM Roman 12"/>
              </a:rPr>
              <a:t>by  </a:t>
            </a:r>
            <a:r>
              <a:rPr sz="1200" spc="-5" dirty="0">
                <a:latin typeface="LM Roman 12"/>
                <a:cs typeface="LM Roman 12"/>
              </a:rPr>
              <a:t>the split point.</a:t>
            </a:r>
            <a:endParaRPr sz="1200" dirty="0">
              <a:latin typeface="LM Roman 12"/>
              <a:cs typeface="LM Roman 12"/>
            </a:endParaRPr>
          </a:p>
          <a:p>
            <a:pPr marL="19685" marR="10160" indent="222885" algn="just">
              <a:lnSpc>
                <a:spcPct val="100000"/>
              </a:lnSpc>
              <a:spcBef>
                <a:spcPts val="35"/>
              </a:spcBef>
            </a:pPr>
            <a:r>
              <a:rPr sz="1200" spc="-45" dirty="0">
                <a:latin typeface="LM Roman 12"/>
                <a:cs typeface="LM Roman 12"/>
              </a:rPr>
              <a:t>We </a:t>
            </a:r>
            <a:r>
              <a:rPr sz="1200" dirty="0">
                <a:latin typeface="LM Roman 12"/>
                <a:cs typeface="LM Roman 12"/>
              </a:rPr>
              <a:t>are not concerned with what the class </a:t>
            </a:r>
            <a:r>
              <a:rPr sz="1200" spc="-10" dirty="0">
                <a:latin typeface="LM Roman 12"/>
                <a:cs typeface="LM Roman 12"/>
              </a:rPr>
              <a:t>value </a:t>
            </a:r>
            <a:r>
              <a:rPr sz="1200" dirty="0">
                <a:latin typeface="LM Roman 12"/>
                <a:cs typeface="LM Roman 12"/>
              </a:rPr>
              <a:t>is of the </a:t>
            </a:r>
            <a:r>
              <a:rPr sz="1200" spc="-5" dirty="0">
                <a:latin typeface="LM Roman 12"/>
                <a:cs typeface="LM Roman 12"/>
              </a:rPr>
              <a:t>chosen </a:t>
            </a:r>
            <a:r>
              <a:rPr sz="1200" dirty="0">
                <a:latin typeface="LM Roman 12"/>
                <a:cs typeface="LM Roman 12"/>
              </a:rPr>
              <a:t>split point. </a:t>
            </a:r>
            <a:r>
              <a:rPr sz="1200" spc="-45" dirty="0">
                <a:latin typeface="LM Roman 12"/>
                <a:cs typeface="LM Roman 12"/>
              </a:rPr>
              <a:t>We </a:t>
            </a:r>
            <a:r>
              <a:rPr sz="1200" dirty="0">
                <a:latin typeface="LM Roman 12"/>
                <a:cs typeface="LM Roman 12"/>
              </a:rPr>
              <a:t>only care  </a:t>
            </a:r>
            <a:r>
              <a:rPr sz="1200" spc="-5" dirty="0">
                <a:latin typeface="LM Roman 12"/>
                <a:cs typeface="LM Roman 12"/>
              </a:rPr>
              <a:t>about </a:t>
            </a:r>
            <a:r>
              <a:rPr sz="1200" spc="-10" dirty="0">
                <a:latin typeface="LM Roman 12"/>
                <a:cs typeface="LM Roman 12"/>
              </a:rPr>
              <a:t>the composition of the data assigned to the </a:t>
            </a:r>
            <a:r>
              <a:rPr sz="1200" spc="-15" dirty="0">
                <a:latin typeface="LM Roman 12"/>
                <a:cs typeface="LM Roman 12"/>
              </a:rPr>
              <a:t>LEFT and </a:t>
            </a:r>
            <a:r>
              <a:rPr sz="1200" spc="-10" dirty="0">
                <a:latin typeface="LM Roman 12"/>
                <a:cs typeface="LM Roman 12"/>
              </a:rPr>
              <a:t>to the </a:t>
            </a:r>
            <a:r>
              <a:rPr sz="1200" spc="-15" dirty="0">
                <a:latin typeface="LM Roman 12"/>
                <a:cs typeface="LM Roman 12"/>
              </a:rPr>
              <a:t>RIGHT </a:t>
            </a:r>
            <a:r>
              <a:rPr sz="1200" spc="-20" dirty="0">
                <a:latin typeface="LM Roman 12"/>
                <a:cs typeface="LM Roman 12"/>
              </a:rPr>
              <a:t>child </a:t>
            </a:r>
            <a:r>
              <a:rPr sz="1200" spc="-5" dirty="0">
                <a:latin typeface="LM Roman 12"/>
                <a:cs typeface="LM Roman 12"/>
              </a:rPr>
              <a:t>nodes </a:t>
            </a:r>
            <a:r>
              <a:rPr sz="1200" spc="-10" dirty="0">
                <a:latin typeface="LM Roman 12"/>
                <a:cs typeface="LM Roman 12"/>
              </a:rPr>
              <a:t>of the  </a:t>
            </a:r>
            <a:r>
              <a:rPr sz="1200" dirty="0">
                <a:latin typeface="LM Roman 12"/>
                <a:cs typeface="LM Roman 12"/>
              </a:rPr>
              <a:t>split point. </a:t>
            </a:r>
            <a:r>
              <a:rPr sz="1200" spc="5" dirty="0">
                <a:latin typeface="LM Roman 12"/>
                <a:cs typeface="LM Roman 12"/>
              </a:rPr>
              <a:t>A </a:t>
            </a:r>
            <a:r>
              <a:rPr sz="1200" dirty="0">
                <a:latin typeface="LM Roman 12"/>
                <a:cs typeface="LM Roman 12"/>
              </a:rPr>
              <a:t>cost function is used to </a:t>
            </a:r>
            <a:r>
              <a:rPr sz="1200" spc="-10" dirty="0">
                <a:latin typeface="LM Roman 12"/>
                <a:cs typeface="LM Roman 12"/>
              </a:rPr>
              <a:t>evaluate </a:t>
            </a:r>
            <a:r>
              <a:rPr sz="1200" dirty="0">
                <a:latin typeface="LM Roman 12"/>
                <a:cs typeface="LM Roman 12"/>
              </a:rPr>
              <a:t>the mix of classes of training data assigned to  </a:t>
            </a:r>
            <a:r>
              <a:rPr sz="1200" spc="-15" dirty="0">
                <a:latin typeface="LM Roman 12"/>
                <a:cs typeface="LM Roman 12"/>
              </a:rPr>
              <a:t>each </a:t>
            </a:r>
            <a:r>
              <a:rPr sz="1200" spc="-5" dirty="0">
                <a:latin typeface="LM Roman 12"/>
                <a:cs typeface="LM Roman 12"/>
              </a:rPr>
              <a:t>side of the split. In </a:t>
            </a:r>
            <a:r>
              <a:rPr sz="1200" spc="-10" dirty="0">
                <a:latin typeface="LM Roman 12"/>
                <a:cs typeface="LM Roman 12"/>
              </a:rPr>
              <a:t>classification </a:t>
            </a:r>
            <a:r>
              <a:rPr sz="1200" spc="-5" dirty="0">
                <a:latin typeface="LM Roman 12"/>
                <a:cs typeface="LM Roman 12"/>
              </a:rPr>
              <a:t>problems the Gini index cost function is</a:t>
            </a:r>
            <a:r>
              <a:rPr sz="1200" spc="-165" dirty="0">
                <a:latin typeface="LM Roman 12"/>
                <a:cs typeface="LM Roman 12"/>
              </a:rPr>
              <a:t> </a:t>
            </a:r>
            <a:r>
              <a:rPr sz="1200" spc="-5" dirty="0">
                <a:latin typeface="LM Roman 12"/>
                <a:cs typeface="LM Roman 12"/>
              </a:rPr>
              <a:t>used.</a:t>
            </a:r>
            <a:endParaRPr sz="1200" dirty="0">
              <a:latin typeface="LM Roman 12"/>
              <a:cs typeface="LM Roman 12"/>
            </a:endParaRPr>
          </a:p>
          <a:p>
            <a:pPr>
              <a:lnSpc>
                <a:spcPct val="100000"/>
              </a:lnSpc>
              <a:spcBef>
                <a:spcPts val="10"/>
              </a:spcBef>
            </a:pPr>
            <a:endParaRPr sz="1300" dirty="0">
              <a:latin typeface="LM Roman 12"/>
              <a:cs typeface="LM Roman 12"/>
            </a:endParaRPr>
          </a:p>
          <a:p>
            <a:pPr marL="748665" lvl="2" indent="-729615">
              <a:lnSpc>
                <a:spcPct val="100000"/>
              </a:lnSpc>
              <a:buAutoNum type="arabicPeriod"/>
              <a:tabLst>
                <a:tab pos="748665" algn="l"/>
                <a:tab pos="749300" algn="l"/>
              </a:tabLst>
            </a:pPr>
            <a:r>
              <a:rPr sz="1400" b="1" spc="15" dirty="0">
                <a:latin typeface="LM Roman 12"/>
                <a:cs typeface="LM Roman 12"/>
              </a:rPr>
              <a:t>Gini Index Cost</a:t>
            </a:r>
            <a:r>
              <a:rPr sz="1400" b="1" spc="-5" dirty="0">
                <a:latin typeface="LM Roman 12"/>
                <a:cs typeface="LM Roman 12"/>
              </a:rPr>
              <a:t> </a:t>
            </a:r>
            <a:r>
              <a:rPr sz="1400" b="1" dirty="0">
                <a:latin typeface="LM Roman 12"/>
                <a:cs typeface="LM Roman 12"/>
              </a:rPr>
              <a:t>Function</a:t>
            </a:r>
            <a:endParaRPr sz="1400" dirty="0">
              <a:latin typeface="LM Roman 12"/>
              <a:cs typeface="LM Roman 12"/>
            </a:endParaRPr>
          </a:p>
          <a:p>
            <a:pPr marL="12700" algn="just">
              <a:lnSpc>
                <a:spcPct val="100000"/>
              </a:lnSpc>
              <a:spcBef>
                <a:spcPts val="735"/>
              </a:spcBef>
            </a:pPr>
            <a:r>
              <a:rPr sz="1200" spc="-55" dirty="0">
                <a:latin typeface="LM Roman 12"/>
                <a:cs typeface="LM Roman 12"/>
              </a:rPr>
              <a:t>We </a:t>
            </a:r>
            <a:r>
              <a:rPr sz="1200" spc="-5" dirty="0">
                <a:latin typeface="LM Roman 12"/>
                <a:cs typeface="LM Roman 12"/>
              </a:rPr>
              <a:t>calculate the Gini index for a split point as</a:t>
            </a:r>
            <a:r>
              <a:rPr sz="1200" spc="65" dirty="0">
                <a:latin typeface="LM Roman 12"/>
                <a:cs typeface="LM Roman 12"/>
              </a:rPr>
              <a:t> </a:t>
            </a:r>
            <a:r>
              <a:rPr sz="1200" spc="-10" dirty="0">
                <a:latin typeface="LM Roman 12"/>
                <a:cs typeface="LM Roman 12"/>
              </a:rPr>
              <a:t>follows:</a:t>
            </a:r>
            <a:endParaRPr lang="en-US" sz="1200" spc="-10" dirty="0">
              <a:latin typeface="LM Roman 12"/>
              <a:cs typeface="LM Roman 12"/>
            </a:endParaRPr>
          </a:p>
          <a:p>
            <a:pPr marL="12700" algn="just">
              <a:lnSpc>
                <a:spcPct val="100000"/>
              </a:lnSpc>
              <a:spcBef>
                <a:spcPts val="735"/>
              </a:spcBef>
            </a:pPr>
            <a:endParaRPr sz="1200" dirty="0">
              <a:latin typeface="LM Roman 12"/>
              <a:cs typeface="LM Roman 12"/>
            </a:endParaRPr>
          </a:p>
        </p:txBody>
      </p:sp>
      <p:sp>
        <p:nvSpPr>
          <p:cNvPr id="6" name="object 10">
            <a:extLst>
              <a:ext uri="{FF2B5EF4-FFF2-40B4-BE49-F238E27FC236}">
                <a16:creationId xmlns:a16="http://schemas.microsoft.com/office/drawing/2014/main" id="{B1624A42-F32D-48BA-8CA1-951080EFD9FB}"/>
              </a:ext>
            </a:extLst>
          </p:cNvPr>
          <p:cNvSpPr txBox="1"/>
          <p:nvPr/>
        </p:nvSpPr>
        <p:spPr>
          <a:xfrm>
            <a:off x="6806588" y="3021449"/>
            <a:ext cx="2120900" cy="207645"/>
          </a:xfrm>
          <a:prstGeom prst="rect">
            <a:avLst/>
          </a:prstGeom>
        </p:spPr>
        <p:txBody>
          <a:bodyPr vert="horz" wrap="square" lIns="0" tIns="12065" rIns="0" bIns="0" rtlCol="0">
            <a:spAutoFit/>
          </a:bodyPr>
          <a:lstStyle/>
          <a:p>
            <a:pPr marL="12700">
              <a:lnSpc>
                <a:spcPct val="100000"/>
              </a:lnSpc>
              <a:spcBef>
                <a:spcPts val="95"/>
              </a:spcBef>
              <a:tabLst>
                <a:tab pos="1151255" algn="l"/>
              </a:tabLst>
            </a:pPr>
            <a:r>
              <a:rPr sz="1200" i="1" spc="45" dirty="0">
                <a:latin typeface="Times New Roman"/>
                <a:cs typeface="Times New Roman"/>
              </a:rPr>
              <a:t>Gini</a:t>
            </a:r>
            <a:r>
              <a:rPr sz="1200" spc="45" dirty="0">
                <a:latin typeface="LM Roman 12"/>
                <a:cs typeface="LM Roman 12"/>
              </a:rPr>
              <a:t>(</a:t>
            </a:r>
            <a:r>
              <a:rPr sz="1200" i="1" spc="45" dirty="0">
                <a:latin typeface="Times New Roman"/>
                <a:cs typeface="Times New Roman"/>
              </a:rPr>
              <a:t>split</a:t>
            </a:r>
            <a:r>
              <a:rPr sz="1200" spc="45" dirty="0">
                <a:latin typeface="LM Roman 12"/>
                <a:cs typeface="LM Roman 12"/>
              </a:rPr>
              <a:t>)</a:t>
            </a:r>
            <a:r>
              <a:rPr sz="1200" spc="-50" dirty="0">
                <a:latin typeface="LM Roman 12"/>
                <a:cs typeface="LM Roman 12"/>
              </a:rPr>
              <a:t> </a:t>
            </a:r>
            <a:r>
              <a:rPr sz="1200" spc="-5" dirty="0">
                <a:latin typeface="LM Roman 12"/>
                <a:cs typeface="LM Roman 12"/>
              </a:rPr>
              <a:t>=	</a:t>
            </a:r>
            <a:r>
              <a:rPr sz="1200" spc="-10" dirty="0">
                <a:latin typeface="LM Roman 12"/>
                <a:cs typeface="LM Roman 12"/>
              </a:rPr>
              <a:t>(</a:t>
            </a:r>
            <a:r>
              <a:rPr sz="1200" i="1" spc="-10" dirty="0">
                <a:latin typeface="Times New Roman"/>
                <a:cs typeface="Times New Roman"/>
              </a:rPr>
              <a:t>p </a:t>
            </a:r>
            <a:r>
              <a:rPr sz="1200" i="1" spc="20" dirty="0">
                <a:latin typeface="DejaVu Sans Condensed"/>
                <a:cs typeface="DejaVu Sans Condensed"/>
              </a:rPr>
              <a:t>× </a:t>
            </a:r>
            <a:r>
              <a:rPr sz="1200" spc="-5" dirty="0">
                <a:latin typeface="LM Roman 12"/>
                <a:cs typeface="LM Roman 12"/>
              </a:rPr>
              <a:t>(1 </a:t>
            </a:r>
            <a:r>
              <a:rPr sz="1200" i="1" spc="20" dirty="0">
                <a:latin typeface="DejaVu Sans Condensed"/>
                <a:cs typeface="DejaVu Sans Condensed"/>
              </a:rPr>
              <a:t>− </a:t>
            </a:r>
            <a:r>
              <a:rPr sz="1200" i="1" spc="-15" dirty="0">
                <a:latin typeface="Times New Roman"/>
                <a:cs typeface="Times New Roman"/>
              </a:rPr>
              <a:t>p</a:t>
            </a:r>
            <a:r>
              <a:rPr sz="1200" i="1" spc="10" dirty="0">
                <a:latin typeface="Times New Roman"/>
                <a:cs typeface="Times New Roman"/>
              </a:rPr>
              <a:t> </a:t>
            </a:r>
            <a:r>
              <a:rPr sz="1200" spc="-5" dirty="0">
                <a:latin typeface="LM Roman 12"/>
                <a:cs typeface="LM Roman 12"/>
              </a:rPr>
              <a:t>))</a:t>
            </a:r>
            <a:endParaRPr sz="1200" dirty="0">
              <a:latin typeface="LM Roman 12"/>
              <a:cs typeface="LM Roman 12"/>
            </a:endParaRPr>
          </a:p>
        </p:txBody>
      </p:sp>
    </p:spTree>
    <p:extLst>
      <p:ext uri="{BB962C8B-B14F-4D97-AF65-F5344CB8AC3E}">
        <p14:creationId xmlns:p14="http://schemas.microsoft.com/office/powerpoint/2010/main" val="165329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781D-DBF5-4943-8C4A-A866E48744C8}"/>
              </a:ext>
            </a:extLst>
          </p:cNvPr>
          <p:cNvSpPr>
            <a:spLocks noGrp="1"/>
          </p:cNvSpPr>
          <p:nvPr>
            <p:ph type="title"/>
          </p:nvPr>
        </p:nvSpPr>
        <p:spPr>
          <a:xfrm>
            <a:off x="838200" y="365125"/>
            <a:ext cx="10515600" cy="1325563"/>
          </a:xfrm>
        </p:spPr>
        <p:txBody>
          <a:bodyPr/>
          <a:lstStyle/>
          <a:p>
            <a:endParaRPr lang="en-IN" dirty="0"/>
          </a:p>
        </p:txBody>
      </p:sp>
      <p:sp>
        <p:nvSpPr>
          <p:cNvPr id="5" name="object 12">
            <a:extLst>
              <a:ext uri="{FF2B5EF4-FFF2-40B4-BE49-F238E27FC236}">
                <a16:creationId xmlns:a16="http://schemas.microsoft.com/office/drawing/2014/main" id="{3691C7B7-075C-43ED-8C64-91808EC714A6}"/>
              </a:ext>
            </a:extLst>
          </p:cNvPr>
          <p:cNvSpPr txBox="1">
            <a:spLocks noGrp="1"/>
          </p:cNvSpPr>
          <p:nvPr>
            <p:ph idx="1"/>
          </p:nvPr>
        </p:nvSpPr>
        <p:spPr>
          <a:xfrm>
            <a:off x="838200" y="362495"/>
            <a:ext cx="10515600" cy="763671"/>
          </a:xfrm>
          <a:prstGeom prst="rect">
            <a:avLst/>
          </a:prstGeom>
        </p:spPr>
        <p:txBody>
          <a:bodyPr vert="horz" wrap="square" lIns="0" tIns="12065" rIns="0" bIns="0" rtlCol="0">
            <a:spAutoFit/>
          </a:bodyPr>
          <a:lstStyle/>
          <a:p>
            <a:pPr marL="12700" marR="5080" indent="222885" algn="just">
              <a:lnSpc>
                <a:spcPct val="100000"/>
              </a:lnSpc>
              <a:spcBef>
                <a:spcPts val="95"/>
              </a:spcBef>
            </a:pPr>
            <a:r>
              <a:rPr sz="1200" spc="-25" dirty="0">
                <a:latin typeface="LM Roman 12"/>
                <a:cs typeface="LM Roman 12"/>
              </a:rPr>
              <a:t>For </a:t>
            </a:r>
            <a:r>
              <a:rPr sz="1200" spc="-5" dirty="0">
                <a:latin typeface="LM Roman 12"/>
                <a:cs typeface="LM Roman 12"/>
              </a:rPr>
              <a:t>each </a:t>
            </a:r>
            <a:r>
              <a:rPr sz="1200" spc="5" dirty="0">
                <a:latin typeface="LM Roman 12"/>
                <a:cs typeface="LM Roman 12"/>
              </a:rPr>
              <a:t>class </a:t>
            </a:r>
            <a:r>
              <a:rPr sz="1200" spc="30" dirty="0">
                <a:latin typeface="LM Roman 12"/>
                <a:cs typeface="LM Roman 12"/>
              </a:rPr>
              <a:t>(</a:t>
            </a:r>
            <a:r>
              <a:rPr sz="1200" i="1" spc="30" dirty="0">
                <a:latin typeface="Times New Roman"/>
                <a:cs typeface="Times New Roman"/>
              </a:rPr>
              <a:t>k</a:t>
            </a:r>
            <a:r>
              <a:rPr sz="1200" spc="30" dirty="0">
                <a:latin typeface="LM Roman 12"/>
                <a:cs typeface="LM Roman 12"/>
              </a:rPr>
              <a:t>), </a:t>
            </a:r>
            <a:r>
              <a:rPr sz="1200" spc="5" dirty="0">
                <a:latin typeface="LM Roman 12"/>
                <a:cs typeface="LM Roman 12"/>
              </a:rPr>
              <a:t>for </a:t>
            </a:r>
            <a:r>
              <a:rPr sz="1200" spc="-5" dirty="0">
                <a:latin typeface="LM Roman 12"/>
                <a:cs typeface="LM Roman 12"/>
              </a:rPr>
              <a:t>each </a:t>
            </a:r>
            <a:r>
              <a:rPr sz="1200" spc="5" dirty="0">
                <a:latin typeface="LM Roman 12"/>
                <a:cs typeface="LM Roman 12"/>
              </a:rPr>
              <a:t>group (left and </a:t>
            </a:r>
            <a:r>
              <a:rPr sz="1200" dirty="0">
                <a:latin typeface="LM Roman 12"/>
                <a:cs typeface="LM Roman 12"/>
              </a:rPr>
              <a:t>right). </a:t>
            </a:r>
            <a:r>
              <a:rPr sz="1200" spc="10" dirty="0">
                <a:latin typeface="LM Roman 12"/>
                <a:cs typeface="LM Roman 12"/>
              </a:rPr>
              <a:t>Where </a:t>
            </a:r>
            <a:r>
              <a:rPr sz="1200" i="1" spc="-15" dirty="0">
                <a:latin typeface="Times New Roman"/>
                <a:cs typeface="Times New Roman"/>
              </a:rPr>
              <a:t>p </a:t>
            </a:r>
            <a:r>
              <a:rPr sz="1200" spc="5" dirty="0">
                <a:latin typeface="LM Roman 12"/>
                <a:cs typeface="LM Roman 12"/>
              </a:rPr>
              <a:t>is the </a:t>
            </a:r>
            <a:r>
              <a:rPr sz="1200" spc="10" dirty="0">
                <a:latin typeface="LM Roman 12"/>
                <a:cs typeface="LM Roman 12"/>
              </a:rPr>
              <a:t>proportion </a:t>
            </a:r>
            <a:r>
              <a:rPr sz="1200" spc="5" dirty="0">
                <a:latin typeface="LM Roman 12"/>
                <a:cs typeface="LM Roman 12"/>
              </a:rPr>
              <a:t>of training  </a:t>
            </a:r>
            <a:r>
              <a:rPr sz="1200" spc="-5" dirty="0">
                <a:latin typeface="LM Roman 12"/>
                <a:cs typeface="LM Roman 12"/>
              </a:rPr>
              <a:t>instances with </a:t>
            </a:r>
            <a:r>
              <a:rPr sz="1200" spc="-10" dirty="0">
                <a:latin typeface="LM Roman 12"/>
                <a:cs typeface="LM Roman 12"/>
              </a:rPr>
              <a:t>a </a:t>
            </a:r>
            <a:r>
              <a:rPr sz="1200" spc="-15" dirty="0">
                <a:latin typeface="LM Roman 12"/>
                <a:cs typeface="LM Roman 12"/>
              </a:rPr>
              <a:t>given </a:t>
            </a:r>
            <a:r>
              <a:rPr sz="1200" spc="-5" dirty="0">
                <a:latin typeface="LM Roman 12"/>
                <a:cs typeface="LM Roman 12"/>
              </a:rPr>
              <a:t>class in </a:t>
            </a:r>
            <a:r>
              <a:rPr sz="1200" spc="-10" dirty="0">
                <a:latin typeface="LM Roman 12"/>
                <a:cs typeface="LM Roman 12"/>
              </a:rPr>
              <a:t>a </a:t>
            </a:r>
            <a:r>
              <a:rPr sz="1200" spc="-15" dirty="0">
                <a:latin typeface="LM Roman 12"/>
                <a:cs typeface="LM Roman 12"/>
              </a:rPr>
              <a:t>given </a:t>
            </a:r>
            <a:r>
              <a:rPr sz="1200" spc="-5" dirty="0">
                <a:latin typeface="LM Roman 12"/>
                <a:cs typeface="LM Roman 12"/>
              </a:rPr>
              <a:t>group. </a:t>
            </a:r>
            <a:r>
              <a:rPr sz="1200" spc="-60" dirty="0">
                <a:latin typeface="LM Roman 12"/>
                <a:cs typeface="LM Roman 12"/>
              </a:rPr>
              <a:t>We </a:t>
            </a:r>
            <a:r>
              <a:rPr sz="1200" spc="-5" dirty="0">
                <a:latin typeface="LM Roman 12"/>
                <a:cs typeface="LM Roman 12"/>
              </a:rPr>
              <a:t>will </a:t>
            </a:r>
            <a:r>
              <a:rPr sz="1200" spc="-20" dirty="0">
                <a:latin typeface="LM Roman 12"/>
                <a:cs typeface="LM Roman 12"/>
              </a:rPr>
              <a:t>always </a:t>
            </a:r>
            <a:r>
              <a:rPr sz="1200" spc="-25" dirty="0">
                <a:latin typeface="LM Roman 12"/>
                <a:cs typeface="LM Roman 12"/>
              </a:rPr>
              <a:t>have </a:t>
            </a:r>
            <a:r>
              <a:rPr sz="1200" spc="-30" dirty="0">
                <a:latin typeface="LM Roman 12"/>
                <a:cs typeface="LM Roman 12"/>
              </a:rPr>
              <a:t>two </a:t>
            </a:r>
            <a:r>
              <a:rPr sz="1200" spc="-5" dirty="0">
                <a:latin typeface="LM Roman 12"/>
                <a:cs typeface="LM Roman 12"/>
              </a:rPr>
              <a:t>groups, </a:t>
            </a:r>
            <a:r>
              <a:rPr sz="1200" spc="-10" dirty="0">
                <a:latin typeface="LM Roman 12"/>
                <a:cs typeface="LM Roman 12"/>
              </a:rPr>
              <a:t>a </a:t>
            </a:r>
            <a:r>
              <a:rPr sz="1200" spc="-5" dirty="0">
                <a:latin typeface="LM Roman 12"/>
                <a:cs typeface="LM Roman 12"/>
              </a:rPr>
              <a:t>left </a:t>
            </a:r>
            <a:r>
              <a:rPr sz="1200" spc="-10" dirty="0">
                <a:latin typeface="LM Roman 12"/>
                <a:cs typeface="LM Roman 12"/>
              </a:rPr>
              <a:t>and </a:t>
            </a:r>
            <a:r>
              <a:rPr sz="1200" spc="-15" dirty="0">
                <a:latin typeface="LM Roman 12"/>
                <a:cs typeface="LM Roman 12"/>
              </a:rPr>
              <a:t>right  </a:t>
            </a:r>
            <a:r>
              <a:rPr sz="1200" spc="5" dirty="0">
                <a:latin typeface="LM Roman 12"/>
                <a:cs typeface="LM Roman 12"/>
              </a:rPr>
              <a:t>group </a:t>
            </a:r>
            <a:r>
              <a:rPr sz="1200" spc="10" dirty="0">
                <a:latin typeface="LM Roman 12"/>
                <a:cs typeface="LM Roman 12"/>
              </a:rPr>
              <a:t>because </a:t>
            </a:r>
            <a:r>
              <a:rPr sz="1200" spc="-10" dirty="0">
                <a:latin typeface="LM Roman 12"/>
                <a:cs typeface="LM Roman 12"/>
              </a:rPr>
              <a:t>we </a:t>
            </a:r>
            <a:r>
              <a:rPr sz="1200" spc="5" dirty="0">
                <a:latin typeface="LM Roman 12"/>
                <a:cs typeface="LM Roman 12"/>
              </a:rPr>
              <a:t>are using a binary tree. </a:t>
            </a:r>
            <a:r>
              <a:rPr sz="1200" spc="10" dirty="0">
                <a:latin typeface="LM Roman 12"/>
                <a:cs typeface="LM Roman 12"/>
              </a:rPr>
              <a:t>And </a:t>
            </a:r>
            <a:r>
              <a:rPr sz="1200" spc="-10" dirty="0">
                <a:latin typeface="LM Roman 12"/>
                <a:cs typeface="LM Roman 12"/>
              </a:rPr>
              <a:t>we </a:t>
            </a:r>
            <a:r>
              <a:rPr sz="1200" dirty="0">
                <a:latin typeface="LM Roman 12"/>
                <a:cs typeface="LM Roman 12"/>
              </a:rPr>
              <a:t>know </a:t>
            </a:r>
            <a:r>
              <a:rPr sz="1200" spc="5" dirty="0">
                <a:latin typeface="LM Roman 12"/>
                <a:cs typeface="LM Roman 12"/>
              </a:rPr>
              <a:t>from our dataset that </a:t>
            </a:r>
            <a:r>
              <a:rPr sz="1200" spc="-10" dirty="0">
                <a:latin typeface="LM Roman 12"/>
                <a:cs typeface="LM Roman 12"/>
              </a:rPr>
              <a:t>we </a:t>
            </a:r>
            <a:r>
              <a:rPr sz="1200" spc="5" dirty="0">
                <a:latin typeface="LM Roman 12"/>
                <a:cs typeface="LM Roman 12"/>
              </a:rPr>
              <a:t>only </a:t>
            </a:r>
            <a:r>
              <a:rPr sz="1200" spc="-10" dirty="0">
                <a:latin typeface="LM Roman 12"/>
                <a:cs typeface="LM Roman 12"/>
              </a:rPr>
              <a:t>have  </a:t>
            </a:r>
            <a:r>
              <a:rPr sz="1200" spc="-25" dirty="0">
                <a:latin typeface="LM Roman 12"/>
                <a:cs typeface="LM Roman 12"/>
              </a:rPr>
              <a:t>two </a:t>
            </a:r>
            <a:r>
              <a:rPr sz="1200" spc="-5" dirty="0">
                <a:latin typeface="LM Roman 12"/>
                <a:cs typeface="LM Roman 12"/>
              </a:rPr>
              <a:t>classes. Therefore </a:t>
            </a:r>
            <a:r>
              <a:rPr sz="1200" spc="-20" dirty="0">
                <a:latin typeface="LM Roman 12"/>
                <a:cs typeface="LM Roman 12"/>
              </a:rPr>
              <a:t>we </a:t>
            </a:r>
            <a:r>
              <a:rPr sz="1200" spc="-5" dirty="0">
                <a:latin typeface="LM Roman 12"/>
                <a:cs typeface="LM Roman 12"/>
              </a:rPr>
              <a:t>can calculate the Gini index of </a:t>
            </a:r>
            <a:r>
              <a:rPr sz="1200" spc="-15" dirty="0">
                <a:latin typeface="LM Roman 12"/>
                <a:cs typeface="LM Roman 12"/>
              </a:rPr>
              <a:t>any </a:t>
            </a:r>
            <a:r>
              <a:rPr sz="1200" spc="-5" dirty="0">
                <a:latin typeface="LM Roman 12"/>
                <a:cs typeface="LM Roman 12"/>
              </a:rPr>
              <a:t>split point in our dataset as the  sum</a:t>
            </a:r>
            <a:r>
              <a:rPr sz="1200" spc="-10" dirty="0">
                <a:latin typeface="LM Roman 12"/>
                <a:cs typeface="LM Roman 12"/>
              </a:rPr>
              <a:t> </a:t>
            </a:r>
            <a:r>
              <a:rPr sz="1200" spc="-5" dirty="0">
                <a:latin typeface="LM Roman 12"/>
                <a:cs typeface="LM Roman 12"/>
              </a:rPr>
              <a:t>of:</a:t>
            </a:r>
            <a:endParaRPr lang="en-US" sz="1200" spc="-5" dirty="0">
              <a:latin typeface="LM Roman 12"/>
              <a:cs typeface="LM Roman 12"/>
            </a:endParaRPr>
          </a:p>
          <a:p>
            <a:pPr marL="12700" marR="5080" indent="222885" algn="just">
              <a:lnSpc>
                <a:spcPct val="100000"/>
              </a:lnSpc>
              <a:spcBef>
                <a:spcPts val="95"/>
              </a:spcBef>
            </a:pPr>
            <a:endParaRPr sz="1200" dirty="0">
              <a:latin typeface="LM Roman 12"/>
              <a:cs typeface="LM Roman 12"/>
            </a:endParaRPr>
          </a:p>
        </p:txBody>
      </p:sp>
      <p:sp>
        <p:nvSpPr>
          <p:cNvPr id="6" name="object 13">
            <a:extLst>
              <a:ext uri="{FF2B5EF4-FFF2-40B4-BE49-F238E27FC236}">
                <a16:creationId xmlns:a16="http://schemas.microsoft.com/office/drawing/2014/main" id="{C0122FD6-B089-42A0-AB2F-C50757DFB185}"/>
              </a:ext>
            </a:extLst>
          </p:cNvPr>
          <p:cNvSpPr txBox="1"/>
          <p:nvPr/>
        </p:nvSpPr>
        <p:spPr>
          <a:xfrm>
            <a:off x="2488565" y="1267226"/>
            <a:ext cx="4502150" cy="468630"/>
          </a:xfrm>
          <a:prstGeom prst="rect">
            <a:avLst/>
          </a:prstGeom>
        </p:spPr>
        <p:txBody>
          <a:bodyPr vert="horz" wrap="square" lIns="0" tIns="12700" rIns="0" bIns="0" rtlCol="0">
            <a:spAutoFit/>
          </a:bodyPr>
          <a:lstStyle/>
          <a:p>
            <a:pPr marL="939165" marR="5080" indent="-927100">
              <a:lnSpc>
                <a:spcPct val="121100"/>
              </a:lnSpc>
              <a:spcBef>
                <a:spcPts val="100"/>
              </a:spcBef>
            </a:pPr>
            <a:r>
              <a:rPr sz="1200" i="1" spc="45" dirty="0">
                <a:latin typeface="Times New Roman"/>
                <a:cs typeface="Times New Roman"/>
              </a:rPr>
              <a:t>Gini</a:t>
            </a:r>
            <a:r>
              <a:rPr sz="1200" spc="45" dirty="0">
                <a:latin typeface="LM Roman 12"/>
                <a:cs typeface="LM Roman 12"/>
              </a:rPr>
              <a:t>(</a:t>
            </a:r>
            <a:r>
              <a:rPr sz="1200" i="1" spc="45" dirty="0">
                <a:latin typeface="Times New Roman"/>
                <a:cs typeface="Times New Roman"/>
              </a:rPr>
              <a:t>split</a:t>
            </a:r>
            <a:r>
              <a:rPr sz="1200" spc="45" dirty="0">
                <a:latin typeface="LM Roman 12"/>
                <a:cs typeface="LM Roman 12"/>
              </a:rPr>
              <a:t>)</a:t>
            </a:r>
            <a:r>
              <a:rPr sz="1200" spc="-55" dirty="0">
                <a:latin typeface="LM Roman 12"/>
                <a:cs typeface="LM Roman 12"/>
              </a:rPr>
              <a:t> </a:t>
            </a:r>
            <a:r>
              <a:rPr sz="1200" spc="-5" dirty="0">
                <a:latin typeface="LM Roman 12"/>
                <a:cs typeface="LM Roman 12"/>
              </a:rPr>
              <a:t>=</a:t>
            </a:r>
            <a:r>
              <a:rPr sz="1200" dirty="0">
                <a:latin typeface="LM Roman 12"/>
                <a:cs typeface="LM Roman 12"/>
              </a:rPr>
              <a:t> </a:t>
            </a:r>
            <a:r>
              <a:rPr sz="1200" spc="60" dirty="0">
                <a:latin typeface="LM Roman 12"/>
                <a:cs typeface="LM Roman 12"/>
              </a:rPr>
              <a:t>(</a:t>
            </a:r>
            <a:r>
              <a:rPr sz="1200" i="1" spc="60" dirty="0">
                <a:latin typeface="Times New Roman"/>
                <a:cs typeface="Times New Roman"/>
              </a:rPr>
              <a:t>left</a:t>
            </a:r>
            <a:r>
              <a:rPr sz="1200" spc="60" dirty="0">
                <a:latin typeface="LM Roman 12"/>
                <a:cs typeface="LM Roman 12"/>
              </a:rPr>
              <a:t>(0)</a:t>
            </a:r>
            <a:r>
              <a:rPr sz="1200" spc="-120"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spc="-5" dirty="0">
                <a:latin typeface="LM Roman 12"/>
                <a:cs typeface="LM Roman 12"/>
              </a:rPr>
              <a:t>(1</a:t>
            </a:r>
            <a:r>
              <a:rPr sz="1200" spc="-120"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i="1" spc="50" dirty="0">
                <a:latin typeface="Times New Roman"/>
                <a:cs typeface="Times New Roman"/>
              </a:rPr>
              <a:t>left</a:t>
            </a:r>
            <a:r>
              <a:rPr sz="1200" spc="50" dirty="0">
                <a:latin typeface="LM Roman 12"/>
                <a:cs typeface="LM Roman 12"/>
              </a:rPr>
              <a:t>(0)))</a:t>
            </a:r>
            <a:r>
              <a:rPr sz="1200" spc="-120" dirty="0">
                <a:latin typeface="LM Roman 12"/>
                <a:cs typeface="LM Roman 12"/>
              </a:rPr>
              <a:t> </a:t>
            </a:r>
            <a:r>
              <a:rPr sz="1200" spc="-5" dirty="0">
                <a:latin typeface="LM Roman 12"/>
                <a:cs typeface="LM Roman 12"/>
              </a:rPr>
              <a:t>+</a:t>
            </a:r>
            <a:r>
              <a:rPr sz="1200" spc="-130" dirty="0">
                <a:latin typeface="LM Roman 12"/>
                <a:cs typeface="LM Roman 12"/>
              </a:rPr>
              <a:t> </a:t>
            </a:r>
            <a:r>
              <a:rPr sz="1200" spc="30" dirty="0">
                <a:latin typeface="LM Roman 12"/>
                <a:cs typeface="LM Roman 12"/>
              </a:rPr>
              <a:t>(</a:t>
            </a:r>
            <a:r>
              <a:rPr sz="1200" i="1" spc="30" dirty="0">
                <a:latin typeface="Times New Roman"/>
                <a:cs typeface="Times New Roman"/>
              </a:rPr>
              <a:t>right</a:t>
            </a:r>
            <a:r>
              <a:rPr sz="1200" spc="30" dirty="0">
                <a:latin typeface="LM Roman 12"/>
                <a:cs typeface="LM Roman 12"/>
              </a:rPr>
              <a:t>(0)</a:t>
            </a:r>
            <a:r>
              <a:rPr sz="1200" spc="-120"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spc="-5" dirty="0">
                <a:latin typeface="LM Roman 12"/>
                <a:cs typeface="LM Roman 12"/>
              </a:rPr>
              <a:t>(1</a:t>
            </a:r>
            <a:r>
              <a:rPr sz="1200" spc="-120"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i="1" spc="30" dirty="0">
                <a:latin typeface="Times New Roman"/>
                <a:cs typeface="Times New Roman"/>
              </a:rPr>
              <a:t>right</a:t>
            </a:r>
            <a:r>
              <a:rPr sz="1200" spc="30" dirty="0">
                <a:latin typeface="LM Roman 12"/>
                <a:cs typeface="LM Roman 12"/>
              </a:rPr>
              <a:t>(0))+  </a:t>
            </a:r>
            <a:r>
              <a:rPr sz="1200" spc="60" dirty="0">
                <a:latin typeface="LM Roman 12"/>
                <a:cs typeface="LM Roman 12"/>
              </a:rPr>
              <a:t>(</a:t>
            </a:r>
            <a:r>
              <a:rPr sz="1200" i="1" spc="60" dirty="0">
                <a:latin typeface="Times New Roman"/>
                <a:cs typeface="Times New Roman"/>
              </a:rPr>
              <a:t>left</a:t>
            </a:r>
            <a:r>
              <a:rPr sz="1200" spc="60" dirty="0">
                <a:latin typeface="LM Roman 12"/>
                <a:cs typeface="LM Roman 12"/>
              </a:rPr>
              <a:t>(1)</a:t>
            </a:r>
            <a:r>
              <a:rPr sz="1200" spc="-125"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spc="-5" dirty="0">
                <a:latin typeface="LM Roman 12"/>
                <a:cs typeface="LM Roman 12"/>
              </a:rPr>
              <a:t>(1</a:t>
            </a:r>
            <a:r>
              <a:rPr sz="1200" spc="-120"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i="1" spc="50" dirty="0">
                <a:latin typeface="Times New Roman"/>
                <a:cs typeface="Times New Roman"/>
              </a:rPr>
              <a:t>left</a:t>
            </a:r>
            <a:r>
              <a:rPr sz="1200" spc="50" dirty="0">
                <a:latin typeface="LM Roman 12"/>
                <a:cs typeface="LM Roman 12"/>
              </a:rPr>
              <a:t>(1)))</a:t>
            </a:r>
            <a:r>
              <a:rPr sz="1200" spc="-120" dirty="0">
                <a:latin typeface="LM Roman 12"/>
                <a:cs typeface="LM Roman 12"/>
              </a:rPr>
              <a:t> </a:t>
            </a:r>
            <a:r>
              <a:rPr sz="1200" spc="-5" dirty="0">
                <a:latin typeface="LM Roman 12"/>
                <a:cs typeface="LM Roman 12"/>
              </a:rPr>
              <a:t>+</a:t>
            </a:r>
            <a:r>
              <a:rPr sz="1200" spc="-125" dirty="0">
                <a:latin typeface="LM Roman 12"/>
                <a:cs typeface="LM Roman 12"/>
              </a:rPr>
              <a:t> </a:t>
            </a:r>
            <a:r>
              <a:rPr sz="1200" spc="30" dirty="0">
                <a:latin typeface="LM Roman 12"/>
                <a:cs typeface="LM Roman 12"/>
              </a:rPr>
              <a:t>(</a:t>
            </a:r>
            <a:r>
              <a:rPr sz="1200" i="1" spc="30" dirty="0">
                <a:latin typeface="Times New Roman"/>
                <a:cs typeface="Times New Roman"/>
              </a:rPr>
              <a:t>right</a:t>
            </a:r>
            <a:r>
              <a:rPr sz="1200" spc="30" dirty="0">
                <a:latin typeface="LM Roman 12"/>
                <a:cs typeface="LM Roman 12"/>
              </a:rPr>
              <a:t>(1)</a:t>
            </a:r>
            <a:r>
              <a:rPr sz="1200" spc="-125"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spc="-5" dirty="0">
                <a:latin typeface="LM Roman 12"/>
                <a:cs typeface="LM Roman 12"/>
              </a:rPr>
              <a:t>(1</a:t>
            </a:r>
            <a:r>
              <a:rPr sz="1200" spc="-120"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i="1" spc="30" dirty="0">
                <a:latin typeface="Times New Roman"/>
                <a:cs typeface="Times New Roman"/>
              </a:rPr>
              <a:t>right</a:t>
            </a:r>
            <a:r>
              <a:rPr sz="1200" spc="30" dirty="0">
                <a:latin typeface="LM Roman 12"/>
                <a:cs typeface="LM Roman 12"/>
              </a:rPr>
              <a:t>(1))</a:t>
            </a:r>
            <a:endParaRPr sz="1200" dirty="0">
              <a:latin typeface="LM Roman 12"/>
              <a:cs typeface="LM Roman 12"/>
            </a:endParaRPr>
          </a:p>
        </p:txBody>
      </p:sp>
      <p:sp>
        <p:nvSpPr>
          <p:cNvPr id="7" name="object 13">
            <a:extLst>
              <a:ext uri="{FF2B5EF4-FFF2-40B4-BE49-F238E27FC236}">
                <a16:creationId xmlns:a16="http://schemas.microsoft.com/office/drawing/2014/main" id="{3820CDC2-2FB0-4EB7-8724-058A6986412E}"/>
              </a:ext>
            </a:extLst>
          </p:cNvPr>
          <p:cNvSpPr txBox="1"/>
          <p:nvPr/>
        </p:nvSpPr>
        <p:spPr>
          <a:xfrm>
            <a:off x="1541843" y="9184475"/>
            <a:ext cx="4502150" cy="468630"/>
          </a:xfrm>
          <a:prstGeom prst="rect">
            <a:avLst/>
          </a:prstGeom>
        </p:spPr>
        <p:txBody>
          <a:bodyPr vert="horz" wrap="square" lIns="0" tIns="12700" rIns="0" bIns="0" rtlCol="0">
            <a:spAutoFit/>
          </a:bodyPr>
          <a:lstStyle/>
          <a:p>
            <a:pPr marL="939165" marR="5080" indent="-927100">
              <a:lnSpc>
                <a:spcPct val="121100"/>
              </a:lnSpc>
              <a:spcBef>
                <a:spcPts val="100"/>
              </a:spcBef>
            </a:pPr>
            <a:r>
              <a:rPr sz="1200" i="1" spc="45" dirty="0">
                <a:latin typeface="Times New Roman"/>
                <a:cs typeface="Times New Roman"/>
              </a:rPr>
              <a:t>Gini</a:t>
            </a:r>
            <a:r>
              <a:rPr sz="1200" spc="45" dirty="0">
                <a:latin typeface="LM Roman 12"/>
                <a:cs typeface="LM Roman 12"/>
              </a:rPr>
              <a:t>(</a:t>
            </a:r>
            <a:r>
              <a:rPr sz="1200" i="1" spc="45" dirty="0">
                <a:latin typeface="Times New Roman"/>
                <a:cs typeface="Times New Roman"/>
              </a:rPr>
              <a:t>split</a:t>
            </a:r>
            <a:r>
              <a:rPr sz="1200" spc="45" dirty="0">
                <a:latin typeface="LM Roman 12"/>
                <a:cs typeface="LM Roman 12"/>
              </a:rPr>
              <a:t>)</a:t>
            </a:r>
            <a:r>
              <a:rPr sz="1200" spc="-55" dirty="0">
                <a:latin typeface="LM Roman 12"/>
                <a:cs typeface="LM Roman 12"/>
              </a:rPr>
              <a:t> </a:t>
            </a:r>
            <a:r>
              <a:rPr sz="1200" spc="-5" dirty="0">
                <a:latin typeface="LM Roman 12"/>
                <a:cs typeface="LM Roman 12"/>
              </a:rPr>
              <a:t>=</a:t>
            </a:r>
            <a:r>
              <a:rPr sz="1200" dirty="0">
                <a:latin typeface="LM Roman 12"/>
                <a:cs typeface="LM Roman 12"/>
              </a:rPr>
              <a:t> </a:t>
            </a:r>
            <a:r>
              <a:rPr sz="1200" spc="60" dirty="0">
                <a:latin typeface="LM Roman 12"/>
                <a:cs typeface="LM Roman 12"/>
              </a:rPr>
              <a:t>(</a:t>
            </a:r>
            <a:r>
              <a:rPr sz="1200" i="1" spc="60" dirty="0">
                <a:latin typeface="Times New Roman"/>
                <a:cs typeface="Times New Roman"/>
              </a:rPr>
              <a:t>left</a:t>
            </a:r>
            <a:r>
              <a:rPr sz="1200" spc="60" dirty="0">
                <a:latin typeface="LM Roman 12"/>
                <a:cs typeface="LM Roman 12"/>
              </a:rPr>
              <a:t>(0)</a:t>
            </a:r>
            <a:r>
              <a:rPr sz="1200" spc="-120"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spc="-5" dirty="0">
                <a:latin typeface="LM Roman 12"/>
                <a:cs typeface="LM Roman 12"/>
              </a:rPr>
              <a:t>(1</a:t>
            </a:r>
            <a:r>
              <a:rPr sz="1200" spc="-120"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i="1" spc="50" dirty="0">
                <a:latin typeface="Times New Roman"/>
                <a:cs typeface="Times New Roman"/>
              </a:rPr>
              <a:t>left</a:t>
            </a:r>
            <a:r>
              <a:rPr sz="1200" spc="50" dirty="0">
                <a:latin typeface="LM Roman 12"/>
                <a:cs typeface="LM Roman 12"/>
              </a:rPr>
              <a:t>(0)))</a:t>
            </a:r>
            <a:r>
              <a:rPr sz="1200" spc="-120" dirty="0">
                <a:latin typeface="LM Roman 12"/>
                <a:cs typeface="LM Roman 12"/>
              </a:rPr>
              <a:t> </a:t>
            </a:r>
            <a:r>
              <a:rPr sz="1200" spc="-5" dirty="0">
                <a:latin typeface="LM Roman 12"/>
                <a:cs typeface="LM Roman 12"/>
              </a:rPr>
              <a:t>+</a:t>
            </a:r>
            <a:r>
              <a:rPr sz="1200" spc="-130" dirty="0">
                <a:latin typeface="LM Roman 12"/>
                <a:cs typeface="LM Roman 12"/>
              </a:rPr>
              <a:t> </a:t>
            </a:r>
            <a:r>
              <a:rPr sz="1200" spc="30" dirty="0">
                <a:latin typeface="LM Roman 12"/>
                <a:cs typeface="LM Roman 12"/>
              </a:rPr>
              <a:t>(</a:t>
            </a:r>
            <a:r>
              <a:rPr sz="1200" i="1" spc="30" dirty="0">
                <a:latin typeface="Times New Roman"/>
                <a:cs typeface="Times New Roman"/>
              </a:rPr>
              <a:t>right</a:t>
            </a:r>
            <a:r>
              <a:rPr sz="1200" spc="30" dirty="0">
                <a:latin typeface="LM Roman 12"/>
                <a:cs typeface="LM Roman 12"/>
              </a:rPr>
              <a:t>(0)</a:t>
            </a:r>
            <a:r>
              <a:rPr sz="1200" spc="-120"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spc="-5" dirty="0">
                <a:latin typeface="LM Roman 12"/>
                <a:cs typeface="LM Roman 12"/>
              </a:rPr>
              <a:t>(1</a:t>
            </a:r>
            <a:r>
              <a:rPr sz="1200" spc="-120"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i="1" spc="30" dirty="0">
                <a:latin typeface="Times New Roman"/>
                <a:cs typeface="Times New Roman"/>
              </a:rPr>
              <a:t>right</a:t>
            </a:r>
            <a:r>
              <a:rPr sz="1200" spc="30" dirty="0">
                <a:latin typeface="LM Roman 12"/>
                <a:cs typeface="LM Roman 12"/>
              </a:rPr>
              <a:t>(0))+  </a:t>
            </a:r>
            <a:r>
              <a:rPr sz="1200" spc="60" dirty="0">
                <a:latin typeface="LM Roman 12"/>
                <a:cs typeface="LM Roman 12"/>
              </a:rPr>
              <a:t>(</a:t>
            </a:r>
            <a:r>
              <a:rPr sz="1200" i="1" spc="60" dirty="0">
                <a:latin typeface="Times New Roman"/>
                <a:cs typeface="Times New Roman"/>
              </a:rPr>
              <a:t>left</a:t>
            </a:r>
            <a:r>
              <a:rPr sz="1200" spc="60" dirty="0">
                <a:latin typeface="LM Roman 12"/>
                <a:cs typeface="LM Roman 12"/>
              </a:rPr>
              <a:t>(1)</a:t>
            </a:r>
            <a:r>
              <a:rPr sz="1200" spc="-125"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spc="-5" dirty="0">
                <a:latin typeface="LM Roman 12"/>
                <a:cs typeface="LM Roman 12"/>
              </a:rPr>
              <a:t>(1</a:t>
            </a:r>
            <a:r>
              <a:rPr sz="1200" spc="-120"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i="1" spc="50" dirty="0">
                <a:latin typeface="Times New Roman"/>
                <a:cs typeface="Times New Roman"/>
              </a:rPr>
              <a:t>left</a:t>
            </a:r>
            <a:r>
              <a:rPr sz="1200" spc="50" dirty="0">
                <a:latin typeface="LM Roman 12"/>
                <a:cs typeface="LM Roman 12"/>
              </a:rPr>
              <a:t>(1)))</a:t>
            </a:r>
            <a:r>
              <a:rPr sz="1200" spc="-120" dirty="0">
                <a:latin typeface="LM Roman 12"/>
                <a:cs typeface="LM Roman 12"/>
              </a:rPr>
              <a:t> </a:t>
            </a:r>
            <a:r>
              <a:rPr sz="1200" spc="-5" dirty="0">
                <a:latin typeface="LM Roman 12"/>
                <a:cs typeface="LM Roman 12"/>
              </a:rPr>
              <a:t>+</a:t>
            </a:r>
            <a:r>
              <a:rPr sz="1200" spc="-125" dirty="0">
                <a:latin typeface="LM Roman 12"/>
                <a:cs typeface="LM Roman 12"/>
              </a:rPr>
              <a:t> </a:t>
            </a:r>
            <a:r>
              <a:rPr sz="1200" spc="30" dirty="0">
                <a:latin typeface="LM Roman 12"/>
                <a:cs typeface="LM Roman 12"/>
              </a:rPr>
              <a:t>(</a:t>
            </a:r>
            <a:r>
              <a:rPr sz="1200" i="1" spc="30" dirty="0">
                <a:latin typeface="Times New Roman"/>
                <a:cs typeface="Times New Roman"/>
              </a:rPr>
              <a:t>right</a:t>
            </a:r>
            <a:r>
              <a:rPr sz="1200" spc="30" dirty="0">
                <a:latin typeface="LM Roman 12"/>
                <a:cs typeface="LM Roman 12"/>
              </a:rPr>
              <a:t>(1)</a:t>
            </a:r>
            <a:r>
              <a:rPr sz="1200" spc="-125" dirty="0">
                <a:latin typeface="LM Roman 12"/>
                <a:cs typeface="LM Roman 12"/>
              </a:rPr>
              <a:t> </a:t>
            </a:r>
            <a:r>
              <a:rPr sz="1200" i="1" spc="20" dirty="0">
                <a:latin typeface="DejaVu Sans Condensed"/>
                <a:cs typeface="DejaVu Sans Condensed"/>
              </a:rPr>
              <a:t>×</a:t>
            </a:r>
            <a:r>
              <a:rPr sz="1200" i="1" spc="-75" dirty="0">
                <a:latin typeface="DejaVu Sans Condensed"/>
                <a:cs typeface="DejaVu Sans Condensed"/>
              </a:rPr>
              <a:t> </a:t>
            </a:r>
            <a:r>
              <a:rPr sz="1200" spc="-5" dirty="0">
                <a:latin typeface="LM Roman 12"/>
                <a:cs typeface="LM Roman 12"/>
              </a:rPr>
              <a:t>(1</a:t>
            </a:r>
            <a:r>
              <a:rPr sz="1200" spc="-120"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i="1" spc="30" dirty="0">
                <a:latin typeface="Times New Roman"/>
                <a:cs typeface="Times New Roman"/>
              </a:rPr>
              <a:t>right</a:t>
            </a:r>
            <a:r>
              <a:rPr sz="1200" spc="30" dirty="0">
                <a:latin typeface="LM Roman 12"/>
                <a:cs typeface="LM Roman 12"/>
              </a:rPr>
              <a:t>(1))</a:t>
            </a:r>
            <a:endParaRPr sz="1200" dirty="0">
              <a:latin typeface="LM Roman 12"/>
              <a:cs typeface="LM Roman 12"/>
            </a:endParaRPr>
          </a:p>
        </p:txBody>
      </p:sp>
      <p:sp>
        <p:nvSpPr>
          <p:cNvPr id="9" name="object 2">
            <a:extLst>
              <a:ext uri="{FF2B5EF4-FFF2-40B4-BE49-F238E27FC236}">
                <a16:creationId xmlns:a16="http://schemas.microsoft.com/office/drawing/2014/main" id="{C10186EA-0153-4B8F-9970-A6E1593061BE}"/>
              </a:ext>
            </a:extLst>
          </p:cNvPr>
          <p:cNvSpPr txBox="1"/>
          <p:nvPr/>
        </p:nvSpPr>
        <p:spPr>
          <a:xfrm>
            <a:off x="1128794" y="1877839"/>
            <a:ext cx="8677679" cy="566181"/>
          </a:xfrm>
          <a:prstGeom prst="rect">
            <a:avLst/>
          </a:prstGeom>
        </p:spPr>
        <p:txBody>
          <a:bodyPr vert="horz" wrap="square" lIns="0" tIns="12065" rIns="0" bIns="0" rtlCol="0">
            <a:spAutoFit/>
          </a:bodyPr>
          <a:lstStyle/>
          <a:p>
            <a:pPr marL="12700" marR="5080" indent="222885" algn="just">
              <a:lnSpc>
                <a:spcPct val="100000"/>
              </a:lnSpc>
            </a:pPr>
            <a:r>
              <a:rPr lang="en-US" sz="1200" spc="5" dirty="0">
                <a:latin typeface="LM Roman 12"/>
                <a:cs typeface="LM Roman 12"/>
              </a:rPr>
              <a:t>W</a:t>
            </a:r>
            <a:r>
              <a:rPr sz="1200" spc="5" dirty="0">
                <a:latin typeface="LM Roman 12"/>
                <a:cs typeface="LM Roman 12"/>
              </a:rPr>
              <a:t>here </a:t>
            </a:r>
            <a:r>
              <a:rPr sz="1200" dirty="0">
                <a:latin typeface="LM Roman 12"/>
                <a:cs typeface="LM Roman 12"/>
              </a:rPr>
              <a:t>left(0) is the </a:t>
            </a:r>
            <a:r>
              <a:rPr sz="1200" spc="5" dirty="0">
                <a:latin typeface="LM Roman 12"/>
                <a:cs typeface="LM Roman 12"/>
              </a:rPr>
              <a:t>proportion </a:t>
            </a:r>
            <a:r>
              <a:rPr sz="1200" dirty="0">
                <a:latin typeface="LM Roman 12"/>
                <a:cs typeface="LM Roman 12"/>
              </a:rPr>
              <a:t>of data instances in the left group with class 0, </a:t>
            </a:r>
            <a:r>
              <a:rPr sz="1200" spc="-5" dirty="0">
                <a:latin typeface="LM Roman 12"/>
                <a:cs typeface="LM Roman 12"/>
              </a:rPr>
              <a:t>right(0) </a:t>
            </a:r>
            <a:r>
              <a:rPr sz="1200" dirty="0">
                <a:latin typeface="LM Roman 12"/>
                <a:cs typeface="LM Roman 12"/>
              </a:rPr>
              <a:t>is  </a:t>
            </a:r>
            <a:r>
              <a:rPr sz="1200" spc="5" dirty="0">
                <a:latin typeface="LM Roman 12"/>
                <a:cs typeface="LM Roman 12"/>
              </a:rPr>
              <a:t>the </a:t>
            </a:r>
            <a:r>
              <a:rPr sz="1200" spc="10" dirty="0">
                <a:latin typeface="LM Roman 12"/>
                <a:cs typeface="LM Roman 12"/>
              </a:rPr>
              <a:t>proportion </a:t>
            </a:r>
            <a:r>
              <a:rPr sz="1200" spc="5" dirty="0">
                <a:latin typeface="LM Roman 12"/>
                <a:cs typeface="LM Roman 12"/>
              </a:rPr>
              <a:t>of data instances in the </a:t>
            </a:r>
            <a:r>
              <a:rPr sz="1200" spc="-5" dirty="0">
                <a:latin typeface="LM Roman 12"/>
                <a:cs typeface="LM Roman 12"/>
              </a:rPr>
              <a:t>right </a:t>
            </a:r>
            <a:r>
              <a:rPr sz="1200" spc="5" dirty="0">
                <a:latin typeface="LM Roman 12"/>
                <a:cs typeface="LM Roman 12"/>
              </a:rPr>
              <a:t>group with class 0, and so on. </a:t>
            </a:r>
            <a:r>
              <a:rPr sz="1200" spc="10" dirty="0">
                <a:latin typeface="LM Roman 12"/>
                <a:cs typeface="LM Roman 12"/>
              </a:rPr>
              <a:t>The proportion  </a:t>
            </a:r>
            <a:r>
              <a:rPr sz="1200" dirty="0">
                <a:latin typeface="LM Roman 12"/>
                <a:cs typeface="LM Roman 12"/>
              </a:rPr>
              <a:t>of data instances of a class is </a:t>
            </a:r>
            <a:r>
              <a:rPr sz="1200" spc="5" dirty="0">
                <a:latin typeface="LM Roman 12"/>
                <a:cs typeface="LM Roman 12"/>
              </a:rPr>
              <a:t>easy </a:t>
            </a:r>
            <a:r>
              <a:rPr sz="1200" dirty="0">
                <a:latin typeface="LM Roman 12"/>
                <a:cs typeface="LM Roman 12"/>
              </a:rPr>
              <a:t>to calculate.  If a </a:t>
            </a:r>
            <a:r>
              <a:rPr sz="1200" spc="5" dirty="0">
                <a:latin typeface="LM Roman 12"/>
                <a:cs typeface="LM Roman 12"/>
              </a:rPr>
              <a:t>LEFT </a:t>
            </a:r>
            <a:r>
              <a:rPr sz="1200" dirty="0">
                <a:latin typeface="LM Roman 12"/>
                <a:cs typeface="LM Roman 12"/>
              </a:rPr>
              <a:t>group </a:t>
            </a:r>
            <a:r>
              <a:rPr sz="1200" spc="5" dirty="0">
                <a:latin typeface="LM Roman 12"/>
                <a:cs typeface="LM Roman 12"/>
              </a:rPr>
              <a:t>has </a:t>
            </a:r>
            <a:r>
              <a:rPr sz="1200" dirty="0">
                <a:latin typeface="LM Roman 12"/>
                <a:cs typeface="LM Roman 12"/>
              </a:rPr>
              <a:t>3 instances with class</a:t>
            </a:r>
            <a:r>
              <a:rPr sz="1200" spc="-150" dirty="0">
                <a:latin typeface="LM Roman 12"/>
                <a:cs typeface="LM Roman 12"/>
              </a:rPr>
              <a:t> </a:t>
            </a:r>
            <a:r>
              <a:rPr sz="1200" dirty="0">
                <a:latin typeface="LM Roman 12"/>
                <a:cs typeface="LM Roman 12"/>
              </a:rPr>
              <a:t>0</a:t>
            </a:r>
            <a:r>
              <a:rPr lang="en-US" sz="1200" dirty="0">
                <a:latin typeface="LM Roman 12"/>
                <a:cs typeface="LM Roman 12"/>
              </a:rPr>
              <a:t> and 4 instances with </a:t>
            </a:r>
            <a:r>
              <a:rPr lang="en-US" sz="1200" dirty="0" err="1">
                <a:latin typeface="LM Roman 12"/>
                <a:cs typeface="LM Roman 12"/>
              </a:rPr>
              <a:t>calss</a:t>
            </a:r>
            <a:r>
              <a:rPr lang="en-US" sz="1200" dirty="0">
                <a:latin typeface="LM Roman 12"/>
                <a:cs typeface="LM Roman 12"/>
              </a:rPr>
              <a:t> 1 and the proportion with data instances of class 0 would be </a:t>
            </a:r>
            <a:endParaRPr sz="1200" dirty="0">
              <a:latin typeface="LM Roman 12"/>
              <a:cs typeface="LM Roman 12"/>
            </a:endParaRPr>
          </a:p>
        </p:txBody>
      </p:sp>
      <p:sp>
        <p:nvSpPr>
          <p:cNvPr id="11" name="object 4">
            <a:extLst>
              <a:ext uri="{FF2B5EF4-FFF2-40B4-BE49-F238E27FC236}">
                <a16:creationId xmlns:a16="http://schemas.microsoft.com/office/drawing/2014/main" id="{54DD20AA-4BBF-4A7B-BB5C-A2D036635575}"/>
              </a:ext>
            </a:extLst>
          </p:cNvPr>
          <p:cNvSpPr txBox="1"/>
          <p:nvPr/>
        </p:nvSpPr>
        <p:spPr>
          <a:xfrm>
            <a:off x="2555033" y="2532145"/>
            <a:ext cx="6152515" cy="632866"/>
          </a:xfrm>
          <a:prstGeom prst="rect">
            <a:avLst/>
          </a:prstGeom>
        </p:spPr>
        <p:txBody>
          <a:bodyPr vert="horz" wrap="square" lIns="0" tIns="12065" rIns="0" bIns="0" rtlCol="0">
            <a:spAutoFit/>
          </a:bodyPr>
          <a:lstStyle/>
          <a:p>
            <a:pPr marR="206375" algn="r">
              <a:lnSpc>
                <a:spcPts val="795"/>
              </a:lnSpc>
              <a:spcBef>
                <a:spcPts val="95"/>
              </a:spcBef>
            </a:pPr>
            <a:r>
              <a:rPr sz="800" spc="-5" dirty="0">
                <a:latin typeface="LM Roman 8"/>
                <a:cs typeface="LM Roman 8"/>
              </a:rPr>
              <a:t>7</a:t>
            </a:r>
            <a:endParaRPr sz="800" dirty="0">
              <a:latin typeface="LM Roman 8"/>
              <a:cs typeface="LM Roman 8"/>
            </a:endParaRPr>
          </a:p>
          <a:p>
            <a:pPr marL="12700">
              <a:lnSpc>
                <a:spcPts val="1275"/>
              </a:lnSpc>
            </a:pPr>
            <a:r>
              <a:rPr sz="1200" spc="-15" dirty="0">
                <a:latin typeface="LM Roman 12"/>
                <a:cs typeface="LM Roman 12"/>
              </a:rPr>
              <a:t>0.428571429. </a:t>
            </a:r>
            <a:endParaRPr lang="en-US" sz="1200" spc="-15" dirty="0">
              <a:latin typeface="LM Roman 12"/>
              <a:cs typeface="LM Roman 12"/>
            </a:endParaRPr>
          </a:p>
          <a:p>
            <a:pPr marL="12700">
              <a:lnSpc>
                <a:spcPts val="1275"/>
              </a:lnSpc>
            </a:pPr>
            <a:r>
              <a:rPr sz="1200" spc="-70" dirty="0">
                <a:latin typeface="LM Roman 12"/>
                <a:cs typeface="LM Roman 12"/>
              </a:rPr>
              <a:t>To </a:t>
            </a:r>
            <a:r>
              <a:rPr sz="1200" spc="-15" dirty="0">
                <a:latin typeface="LM Roman 12"/>
                <a:cs typeface="LM Roman 12"/>
              </a:rPr>
              <a:t>get </a:t>
            </a:r>
            <a:r>
              <a:rPr sz="1200" spc="-20" dirty="0">
                <a:latin typeface="LM Roman 12"/>
                <a:cs typeface="LM Roman 12"/>
              </a:rPr>
              <a:t>a </a:t>
            </a:r>
            <a:r>
              <a:rPr sz="1200" spc="-15" dirty="0">
                <a:latin typeface="LM Roman 12"/>
                <a:cs typeface="LM Roman 12"/>
              </a:rPr>
              <a:t>feeling for Gini index scores, </a:t>
            </a:r>
            <a:r>
              <a:rPr sz="1200" spc="-25" dirty="0">
                <a:latin typeface="LM Roman 12"/>
                <a:cs typeface="LM Roman 12"/>
              </a:rPr>
              <a:t>take </a:t>
            </a:r>
            <a:r>
              <a:rPr sz="1200" spc="-20" dirty="0">
                <a:latin typeface="LM Roman 12"/>
                <a:cs typeface="LM Roman 12"/>
              </a:rPr>
              <a:t>a </a:t>
            </a:r>
            <a:r>
              <a:rPr sz="1200" spc="-10" dirty="0">
                <a:latin typeface="LM Roman 12"/>
                <a:cs typeface="LM Roman 12"/>
              </a:rPr>
              <a:t>look </a:t>
            </a:r>
            <a:r>
              <a:rPr sz="1200" spc="-15" dirty="0">
                <a:latin typeface="LM Roman 12"/>
                <a:cs typeface="LM Roman 12"/>
              </a:rPr>
              <a:t>at the table below.</a:t>
            </a:r>
            <a:r>
              <a:rPr sz="1200" spc="30" dirty="0">
                <a:latin typeface="LM Roman 12"/>
                <a:cs typeface="LM Roman 12"/>
              </a:rPr>
              <a:t> </a:t>
            </a:r>
            <a:r>
              <a:rPr sz="1200" spc="-15" dirty="0">
                <a:latin typeface="LM Roman 12"/>
                <a:cs typeface="LM Roman 12"/>
              </a:rPr>
              <a:t>It </a:t>
            </a:r>
            <a:r>
              <a:rPr sz="1200" spc="-20" dirty="0">
                <a:latin typeface="LM Roman 12"/>
                <a:cs typeface="LM Roman 12"/>
              </a:rPr>
              <a:t>provides 7</a:t>
            </a:r>
            <a:endParaRPr sz="1200" dirty="0">
              <a:latin typeface="LM Roman 12"/>
              <a:cs typeface="LM Roman 12"/>
            </a:endParaRPr>
          </a:p>
          <a:p>
            <a:pPr marL="12700">
              <a:lnSpc>
                <a:spcPct val="100000"/>
              </a:lnSpc>
              <a:spcBef>
                <a:spcPts val="5"/>
              </a:spcBef>
            </a:pPr>
            <a:r>
              <a:rPr sz="1200" spc="-10" dirty="0">
                <a:latin typeface="LM Roman 12"/>
                <a:cs typeface="LM Roman 12"/>
              </a:rPr>
              <a:t>different </a:t>
            </a:r>
            <a:r>
              <a:rPr sz="1200" spc="-5" dirty="0">
                <a:latin typeface="LM Roman 12"/>
                <a:cs typeface="LM Roman 12"/>
              </a:rPr>
              <a:t>scenarios for mixes of 0 and 1 classes in a single</a:t>
            </a:r>
            <a:r>
              <a:rPr sz="1200" spc="20" dirty="0">
                <a:latin typeface="LM Roman 12"/>
                <a:cs typeface="LM Roman 12"/>
              </a:rPr>
              <a:t> </a:t>
            </a:r>
            <a:r>
              <a:rPr sz="1200" spc="-5" dirty="0">
                <a:latin typeface="LM Roman 12"/>
                <a:cs typeface="LM Roman 12"/>
              </a:rPr>
              <a:t>group.</a:t>
            </a:r>
            <a:endParaRPr sz="1200" dirty="0">
              <a:latin typeface="LM Roman 12"/>
              <a:cs typeface="LM Roman 12"/>
            </a:endParaRPr>
          </a:p>
        </p:txBody>
      </p:sp>
      <p:graphicFrame>
        <p:nvGraphicFramePr>
          <p:cNvPr id="12" name="object 18">
            <a:extLst>
              <a:ext uri="{FF2B5EF4-FFF2-40B4-BE49-F238E27FC236}">
                <a16:creationId xmlns:a16="http://schemas.microsoft.com/office/drawing/2014/main" id="{758B3892-D939-453A-B7F4-00DFA95BBB5C}"/>
              </a:ext>
            </a:extLst>
          </p:cNvPr>
          <p:cNvGraphicFramePr>
            <a:graphicFrameLocks noGrp="1"/>
          </p:cNvGraphicFramePr>
          <p:nvPr>
            <p:extLst>
              <p:ext uri="{D42A27DB-BD31-4B8C-83A1-F6EECF244321}">
                <p14:modId xmlns:p14="http://schemas.microsoft.com/office/powerpoint/2010/main" val="879593482"/>
              </p:ext>
            </p:extLst>
          </p:nvPr>
        </p:nvGraphicFramePr>
        <p:xfrm>
          <a:off x="6043993" y="3404808"/>
          <a:ext cx="4711696" cy="1295612"/>
        </p:xfrm>
        <a:graphic>
          <a:graphicData uri="http://schemas.openxmlformats.org/drawingml/2006/table">
            <a:tbl>
              <a:tblPr firstRow="1" bandRow="1">
                <a:tableStyleId>{2D5ABB26-0587-4C30-8999-92F81FD0307C}</a:tableStyleId>
              </a:tblPr>
              <a:tblGrid>
                <a:gridCol w="405765">
                  <a:extLst>
                    <a:ext uri="{9D8B030D-6E8A-4147-A177-3AD203B41FA5}">
                      <a16:colId xmlns:a16="http://schemas.microsoft.com/office/drawing/2014/main" val="20000"/>
                    </a:ext>
                  </a:extLst>
                </a:gridCol>
                <a:gridCol w="226060">
                  <a:extLst>
                    <a:ext uri="{9D8B030D-6E8A-4147-A177-3AD203B41FA5}">
                      <a16:colId xmlns:a16="http://schemas.microsoft.com/office/drawing/2014/main" val="20001"/>
                    </a:ext>
                  </a:extLst>
                </a:gridCol>
                <a:gridCol w="491490">
                  <a:extLst>
                    <a:ext uri="{9D8B030D-6E8A-4147-A177-3AD203B41FA5}">
                      <a16:colId xmlns:a16="http://schemas.microsoft.com/office/drawing/2014/main" val="20002"/>
                    </a:ext>
                  </a:extLst>
                </a:gridCol>
                <a:gridCol w="226059">
                  <a:extLst>
                    <a:ext uri="{9D8B030D-6E8A-4147-A177-3AD203B41FA5}">
                      <a16:colId xmlns:a16="http://schemas.microsoft.com/office/drawing/2014/main" val="20003"/>
                    </a:ext>
                  </a:extLst>
                </a:gridCol>
                <a:gridCol w="531494">
                  <a:extLst>
                    <a:ext uri="{9D8B030D-6E8A-4147-A177-3AD203B41FA5}">
                      <a16:colId xmlns:a16="http://schemas.microsoft.com/office/drawing/2014/main" val="20004"/>
                    </a:ext>
                  </a:extLst>
                </a:gridCol>
                <a:gridCol w="438784">
                  <a:extLst>
                    <a:ext uri="{9D8B030D-6E8A-4147-A177-3AD203B41FA5}">
                      <a16:colId xmlns:a16="http://schemas.microsoft.com/office/drawing/2014/main" val="20005"/>
                    </a:ext>
                  </a:extLst>
                </a:gridCol>
                <a:gridCol w="664844">
                  <a:extLst>
                    <a:ext uri="{9D8B030D-6E8A-4147-A177-3AD203B41FA5}">
                      <a16:colId xmlns:a16="http://schemas.microsoft.com/office/drawing/2014/main" val="20006"/>
                    </a:ext>
                  </a:extLst>
                </a:gridCol>
                <a:gridCol w="532130">
                  <a:extLst>
                    <a:ext uri="{9D8B030D-6E8A-4147-A177-3AD203B41FA5}">
                      <a16:colId xmlns:a16="http://schemas.microsoft.com/office/drawing/2014/main" val="20007"/>
                    </a:ext>
                  </a:extLst>
                </a:gridCol>
                <a:gridCol w="664845">
                  <a:extLst>
                    <a:ext uri="{9D8B030D-6E8A-4147-A177-3AD203B41FA5}">
                      <a16:colId xmlns:a16="http://schemas.microsoft.com/office/drawing/2014/main" val="20008"/>
                    </a:ext>
                  </a:extLst>
                </a:gridCol>
                <a:gridCol w="530225">
                  <a:extLst>
                    <a:ext uri="{9D8B030D-6E8A-4147-A177-3AD203B41FA5}">
                      <a16:colId xmlns:a16="http://schemas.microsoft.com/office/drawing/2014/main" val="20009"/>
                    </a:ext>
                  </a:extLst>
                </a:gridCol>
              </a:tblGrid>
              <a:tr h="191159">
                <a:tc>
                  <a:txBody>
                    <a:bodyPr/>
                    <a:lstStyle/>
                    <a:p>
                      <a:pPr marL="40005">
                        <a:lnSpc>
                          <a:spcPct val="100000"/>
                        </a:lnSpc>
                        <a:spcBef>
                          <a:spcPts val="155"/>
                        </a:spcBef>
                      </a:pPr>
                      <a:r>
                        <a:rPr sz="1000" spc="-5" dirty="0">
                          <a:latin typeface="LM Mono 10"/>
                          <a:cs typeface="LM Mono 10"/>
                        </a:rPr>
                        <a:t>Class</a:t>
                      </a:r>
                      <a:endParaRPr sz="1000">
                        <a:latin typeface="LM Mono 10"/>
                        <a:cs typeface="LM Mono 10"/>
                      </a:endParaRPr>
                    </a:p>
                  </a:txBody>
                  <a:tcPr marL="0" marR="0" marT="19685" marB="0">
                    <a:lnL w="6350">
                      <a:solidFill>
                        <a:srgbClr val="000000"/>
                      </a:solidFill>
                      <a:prstDash val="solid"/>
                    </a:lnL>
                  </a:tcPr>
                </a:tc>
                <a:tc>
                  <a:txBody>
                    <a:bodyPr/>
                    <a:lstStyle/>
                    <a:p>
                      <a:pPr marL="33020">
                        <a:lnSpc>
                          <a:spcPct val="100000"/>
                        </a:lnSpc>
                        <a:spcBef>
                          <a:spcPts val="155"/>
                        </a:spcBef>
                      </a:pPr>
                      <a:r>
                        <a:rPr sz="1000" dirty="0">
                          <a:latin typeface="LM Mono 10"/>
                          <a:cs typeface="LM Mono 10"/>
                        </a:rPr>
                        <a:t>0</a:t>
                      </a:r>
                      <a:endParaRPr sz="1000">
                        <a:latin typeface="LM Mono 10"/>
                        <a:cs typeface="LM Mono 10"/>
                      </a:endParaRPr>
                    </a:p>
                  </a:txBody>
                  <a:tcPr marL="0" marR="0" marT="19685" marB="0"/>
                </a:tc>
                <a:tc>
                  <a:txBody>
                    <a:bodyPr/>
                    <a:lstStyle/>
                    <a:p>
                      <a:pPr marL="125730">
                        <a:lnSpc>
                          <a:spcPct val="100000"/>
                        </a:lnSpc>
                        <a:spcBef>
                          <a:spcPts val="155"/>
                        </a:spcBef>
                      </a:pPr>
                      <a:r>
                        <a:rPr sz="1000" spc="-5" dirty="0">
                          <a:latin typeface="LM Mono 10"/>
                          <a:cs typeface="LM Mono 10"/>
                        </a:rPr>
                        <a:t>Class</a:t>
                      </a:r>
                      <a:endParaRPr sz="1000">
                        <a:latin typeface="LM Mono 10"/>
                        <a:cs typeface="LM Mono 10"/>
                      </a:endParaRPr>
                    </a:p>
                  </a:txBody>
                  <a:tcPr marL="0" marR="0" marT="19685" marB="0"/>
                </a:tc>
                <a:tc>
                  <a:txBody>
                    <a:bodyPr/>
                    <a:lstStyle/>
                    <a:p>
                      <a:pPr marL="33020">
                        <a:lnSpc>
                          <a:spcPct val="100000"/>
                        </a:lnSpc>
                        <a:spcBef>
                          <a:spcPts val="155"/>
                        </a:spcBef>
                      </a:pPr>
                      <a:r>
                        <a:rPr sz="1000" dirty="0">
                          <a:latin typeface="LM Mono 10"/>
                          <a:cs typeface="LM Mono 10"/>
                        </a:rPr>
                        <a:t>1</a:t>
                      </a:r>
                      <a:endParaRPr sz="1000">
                        <a:latin typeface="LM Mono 10"/>
                        <a:cs typeface="LM Mono 10"/>
                      </a:endParaRPr>
                    </a:p>
                  </a:txBody>
                  <a:tcPr marL="0" marR="0" marT="19685" marB="0"/>
                </a:tc>
                <a:tc>
                  <a:txBody>
                    <a:bodyPr/>
                    <a:lstStyle/>
                    <a:p>
                      <a:pPr marL="125730">
                        <a:lnSpc>
                          <a:spcPct val="100000"/>
                        </a:lnSpc>
                        <a:spcBef>
                          <a:spcPts val="155"/>
                        </a:spcBef>
                      </a:pPr>
                      <a:r>
                        <a:rPr sz="1000" spc="-5" dirty="0">
                          <a:latin typeface="LM Mono 10"/>
                          <a:cs typeface="LM Mono 10"/>
                        </a:rPr>
                        <a:t>Count</a:t>
                      </a:r>
                      <a:endParaRPr sz="1000">
                        <a:latin typeface="LM Mono 10"/>
                        <a:cs typeface="LM Mono 10"/>
                      </a:endParaRPr>
                    </a:p>
                  </a:txBody>
                  <a:tcPr marL="0" marR="0" marT="19685" marB="0"/>
                </a:tc>
                <a:tc>
                  <a:txBody>
                    <a:bodyPr/>
                    <a:lstStyle/>
                    <a:p>
                      <a:pPr marL="73025">
                        <a:lnSpc>
                          <a:spcPct val="100000"/>
                        </a:lnSpc>
                        <a:spcBef>
                          <a:spcPts val="155"/>
                        </a:spcBef>
                      </a:pPr>
                      <a:r>
                        <a:rPr sz="1000" spc="-5" dirty="0">
                          <a:latin typeface="LM Mono 10"/>
                          <a:cs typeface="LM Mono 10"/>
                        </a:rPr>
                        <a:t>Class</a:t>
                      </a:r>
                      <a:endParaRPr sz="1000">
                        <a:latin typeface="LM Mono 10"/>
                        <a:cs typeface="LM Mono 10"/>
                      </a:endParaRPr>
                    </a:p>
                  </a:txBody>
                  <a:tcPr marL="0" marR="0" marT="19685" marB="0"/>
                </a:tc>
                <a:tc>
                  <a:txBody>
                    <a:bodyPr/>
                    <a:lstStyle/>
                    <a:p>
                      <a:pPr marL="33020">
                        <a:lnSpc>
                          <a:spcPct val="100000"/>
                        </a:lnSpc>
                        <a:spcBef>
                          <a:spcPts val="155"/>
                        </a:spcBef>
                      </a:pPr>
                      <a:r>
                        <a:rPr sz="1000" spc="-5" dirty="0">
                          <a:latin typeface="LM Mono 10"/>
                          <a:cs typeface="LM Mono 10"/>
                        </a:rPr>
                        <a:t>0/Count</a:t>
                      </a:r>
                      <a:endParaRPr sz="1000">
                        <a:latin typeface="LM Mono 10"/>
                        <a:cs typeface="LM Mono 10"/>
                      </a:endParaRPr>
                    </a:p>
                  </a:txBody>
                  <a:tcPr marL="0" marR="0" marT="19685" marB="0"/>
                </a:tc>
                <a:tc>
                  <a:txBody>
                    <a:bodyPr/>
                    <a:lstStyle/>
                    <a:p>
                      <a:pPr marL="165735">
                        <a:lnSpc>
                          <a:spcPct val="100000"/>
                        </a:lnSpc>
                        <a:spcBef>
                          <a:spcPts val="155"/>
                        </a:spcBef>
                      </a:pPr>
                      <a:r>
                        <a:rPr sz="1000" spc="-5" dirty="0">
                          <a:latin typeface="LM Mono 10"/>
                          <a:cs typeface="LM Mono 10"/>
                        </a:rPr>
                        <a:t>Class</a:t>
                      </a:r>
                      <a:endParaRPr sz="1000">
                        <a:latin typeface="LM Mono 10"/>
                        <a:cs typeface="LM Mono 10"/>
                      </a:endParaRPr>
                    </a:p>
                  </a:txBody>
                  <a:tcPr marL="0" marR="0" marT="19685" marB="0"/>
                </a:tc>
                <a:tc>
                  <a:txBody>
                    <a:bodyPr/>
                    <a:lstStyle/>
                    <a:p>
                      <a:pPr marL="33020">
                        <a:lnSpc>
                          <a:spcPct val="100000"/>
                        </a:lnSpc>
                        <a:spcBef>
                          <a:spcPts val="155"/>
                        </a:spcBef>
                      </a:pPr>
                      <a:r>
                        <a:rPr sz="1000" spc="-5" dirty="0">
                          <a:latin typeface="LM Mono 10"/>
                          <a:cs typeface="LM Mono 10"/>
                        </a:rPr>
                        <a:t>1/Count</a:t>
                      </a:r>
                      <a:endParaRPr sz="1000">
                        <a:latin typeface="LM Mono 10"/>
                        <a:cs typeface="LM Mono 10"/>
                      </a:endParaRPr>
                    </a:p>
                  </a:txBody>
                  <a:tcPr marL="0" marR="0" marT="19685" marB="0"/>
                </a:tc>
                <a:tc>
                  <a:txBody>
                    <a:bodyPr/>
                    <a:lstStyle/>
                    <a:p>
                      <a:pPr marL="165735">
                        <a:lnSpc>
                          <a:spcPct val="100000"/>
                        </a:lnSpc>
                        <a:spcBef>
                          <a:spcPts val="155"/>
                        </a:spcBef>
                      </a:pPr>
                      <a:r>
                        <a:rPr sz="1000" spc="-5" dirty="0">
                          <a:latin typeface="LM Mono 10"/>
                          <a:cs typeface="LM Mono 10"/>
                        </a:rPr>
                        <a:t>Gini</a:t>
                      </a:r>
                      <a:endParaRPr sz="1000">
                        <a:latin typeface="LM Mono 10"/>
                        <a:cs typeface="LM Mono 10"/>
                      </a:endParaRPr>
                    </a:p>
                  </a:txBody>
                  <a:tcPr marL="0" marR="0" marT="19685" marB="0"/>
                </a:tc>
                <a:extLst>
                  <a:ext uri="{0D108BD9-81ED-4DB2-BD59-A6C34878D82A}">
                    <a16:rowId xmlns:a16="http://schemas.microsoft.com/office/drawing/2014/main" val="10000"/>
                  </a:ext>
                </a:extLst>
              </a:tr>
              <a:tr h="151828">
                <a:tc>
                  <a:txBody>
                    <a:bodyPr/>
                    <a:lstStyle/>
                    <a:p>
                      <a:pPr marL="40005">
                        <a:lnSpc>
                          <a:spcPts val="1045"/>
                        </a:lnSpc>
                      </a:pPr>
                      <a:r>
                        <a:rPr sz="1000" spc="-5" dirty="0">
                          <a:latin typeface="LM Mono 10"/>
                          <a:cs typeface="LM Mono 10"/>
                        </a:rPr>
                        <a:t>10</a:t>
                      </a:r>
                      <a:endParaRPr sz="1000">
                        <a:latin typeface="LM Mono 10"/>
                        <a:cs typeface="LM Mono 10"/>
                      </a:endParaRPr>
                    </a:p>
                  </a:txBody>
                  <a:tcPr marL="0" marR="0" marT="0" marB="0">
                    <a:lnL w="6350">
                      <a:solidFill>
                        <a:srgbClr val="000000"/>
                      </a:solidFill>
                      <a:prstDash val="solid"/>
                    </a:lnL>
                  </a:tcPr>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10</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20</a:t>
                      </a:r>
                      <a:endParaRPr sz="1000">
                        <a:latin typeface="LM Mono 10"/>
                        <a:cs typeface="LM Mono 10"/>
                      </a:endParaRPr>
                    </a:p>
                  </a:txBody>
                  <a:tcPr marL="0" marR="0" marT="0" marB="0"/>
                </a:tc>
                <a:tc>
                  <a:txBody>
                    <a:bodyPr/>
                    <a:lstStyle/>
                    <a:p>
                      <a:pPr marL="73025">
                        <a:lnSpc>
                          <a:spcPts val="1045"/>
                        </a:lnSpc>
                      </a:pPr>
                      <a:r>
                        <a:rPr sz="1000" spc="-5" dirty="0">
                          <a:latin typeface="LM Mono 10"/>
                          <a:cs typeface="LM Mono 10"/>
                        </a:rPr>
                        <a:t>0.5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0.5</a:t>
                      </a:r>
                      <a:endParaRPr sz="1000">
                        <a:latin typeface="LM Mono 10"/>
                        <a:cs typeface="LM Mono 10"/>
                      </a:endParaRPr>
                    </a:p>
                  </a:txBody>
                  <a:tcPr marL="0" marR="0" marT="0" marB="0"/>
                </a:tc>
                <a:extLst>
                  <a:ext uri="{0D108BD9-81ED-4DB2-BD59-A6C34878D82A}">
                    <a16:rowId xmlns:a16="http://schemas.microsoft.com/office/drawing/2014/main" val="10001"/>
                  </a:ext>
                </a:extLst>
              </a:tr>
              <a:tr h="151828">
                <a:tc>
                  <a:txBody>
                    <a:bodyPr/>
                    <a:lstStyle/>
                    <a:p>
                      <a:pPr marL="40005">
                        <a:lnSpc>
                          <a:spcPts val="1045"/>
                        </a:lnSpc>
                      </a:pPr>
                      <a:r>
                        <a:rPr sz="1000" spc="-5" dirty="0">
                          <a:latin typeface="LM Mono 10"/>
                          <a:cs typeface="LM Mono 10"/>
                        </a:rPr>
                        <a:t>19</a:t>
                      </a:r>
                      <a:endParaRPr sz="1000">
                        <a:latin typeface="LM Mono 10"/>
                        <a:cs typeface="LM Mono 10"/>
                      </a:endParaRPr>
                    </a:p>
                  </a:txBody>
                  <a:tcPr marL="0" marR="0" marT="0" marB="0">
                    <a:lnL w="6350">
                      <a:solidFill>
                        <a:srgbClr val="000000"/>
                      </a:solidFill>
                      <a:prstDash val="solid"/>
                    </a:lnL>
                  </a:tcPr>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20</a:t>
                      </a:r>
                      <a:endParaRPr sz="1000">
                        <a:latin typeface="LM Mono 10"/>
                        <a:cs typeface="LM Mono 10"/>
                      </a:endParaRPr>
                    </a:p>
                  </a:txBody>
                  <a:tcPr marL="0" marR="0" marT="0" marB="0"/>
                </a:tc>
                <a:tc>
                  <a:txBody>
                    <a:bodyPr/>
                    <a:lstStyle/>
                    <a:p>
                      <a:pPr marL="73025">
                        <a:lnSpc>
                          <a:spcPts val="1045"/>
                        </a:lnSpc>
                      </a:pPr>
                      <a:r>
                        <a:rPr sz="1000" spc="-5" dirty="0">
                          <a:latin typeface="LM Mono 10"/>
                          <a:cs typeface="LM Mono 10"/>
                        </a:rPr>
                        <a:t>0.95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0.05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0.095</a:t>
                      </a:r>
                      <a:endParaRPr sz="1000">
                        <a:latin typeface="LM Mono 10"/>
                        <a:cs typeface="LM Mono 10"/>
                      </a:endParaRPr>
                    </a:p>
                  </a:txBody>
                  <a:tcPr marL="0" marR="0" marT="0" marB="0"/>
                </a:tc>
                <a:extLst>
                  <a:ext uri="{0D108BD9-81ED-4DB2-BD59-A6C34878D82A}">
                    <a16:rowId xmlns:a16="http://schemas.microsoft.com/office/drawing/2014/main" val="10002"/>
                  </a:ext>
                </a:extLst>
              </a:tr>
              <a:tr h="151828">
                <a:tc>
                  <a:txBody>
                    <a:bodyPr/>
                    <a:lstStyle/>
                    <a:p>
                      <a:pPr marL="40005">
                        <a:lnSpc>
                          <a:spcPts val="1045"/>
                        </a:lnSpc>
                      </a:pPr>
                      <a:r>
                        <a:rPr sz="1000" dirty="0">
                          <a:latin typeface="LM Mono 10"/>
                          <a:cs typeface="LM Mono 10"/>
                        </a:rPr>
                        <a:t>1</a:t>
                      </a:r>
                      <a:endParaRPr sz="1000">
                        <a:latin typeface="LM Mono 10"/>
                        <a:cs typeface="LM Mono 10"/>
                      </a:endParaRPr>
                    </a:p>
                  </a:txBody>
                  <a:tcPr marL="0" marR="0" marT="0" marB="0">
                    <a:lnL w="6350">
                      <a:solidFill>
                        <a:srgbClr val="000000"/>
                      </a:solidFill>
                      <a:prstDash val="solid"/>
                    </a:lnL>
                  </a:tcPr>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19</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20</a:t>
                      </a:r>
                      <a:endParaRPr sz="1000">
                        <a:latin typeface="LM Mono 10"/>
                        <a:cs typeface="LM Mono 10"/>
                      </a:endParaRPr>
                    </a:p>
                  </a:txBody>
                  <a:tcPr marL="0" marR="0" marT="0" marB="0"/>
                </a:tc>
                <a:tc>
                  <a:txBody>
                    <a:bodyPr/>
                    <a:lstStyle/>
                    <a:p>
                      <a:pPr marL="73025">
                        <a:lnSpc>
                          <a:spcPts val="1045"/>
                        </a:lnSpc>
                      </a:pPr>
                      <a:r>
                        <a:rPr sz="1000" spc="-5" dirty="0">
                          <a:latin typeface="LM Mono 10"/>
                          <a:cs typeface="LM Mono 10"/>
                        </a:rPr>
                        <a:t>0.05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0.95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0.095</a:t>
                      </a:r>
                      <a:endParaRPr sz="1000">
                        <a:latin typeface="LM Mono 10"/>
                        <a:cs typeface="LM Mono 10"/>
                      </a:endParaRPr>
                    </a:p>
                  </a:txBody>
                  <a:tcPr marL="0" marR="0" marT="0" marB="0"/>
                </a:tc>
                <a:extLst>
                  <a:ext uri="{0D108BD9-81ED-4DB2-BD59-A6C34878D82A}">
                    <a16:rowId xmlns:a16="http://schemas.microsoft.com/office/drawing/2014/main" val="10003"/>
                  </a:ext>
                </a:extLst>
              </a:tr>
              <a:tr h="151828">
                <a:tc>
                  <a:txBody>
                    <a:bodyPr/>
                    <a:lstStyle/>
                    <a:p>
                      <a:pPr marL="40005">
                        <a:lnSpc>
                          <a:spcPts val="1045"/>
                        </a:lnSpc>
                      </a:pPr>
                      <a:r>
                        <a:rPr sz="1000" spc="-5" dirty="0">
                          <a:latin typeface="LM Mono 10"/>
                          <a:cs typeface="LM Mono 10"/>
                        </a:rPr>
                        <a:t>15</a:t>
                      </a:r>
                      <a:endParaRPr sz="1000">
                        <a:latin typeface="LM Mono 10"/>
                        <a:cs typeface="LM Mono 10"/>
                      </a:endParaRPr>
                    </a:p>
                  </a:txBody>
                  <a:tcPr marL="0" marR="0" marT="0" marB="0">
                    <a:lnL w="6350">
                      <a:solidFill>
                        <a:srgbClr val="000000"/>
                      </a:solidFill>
                      <a:prstDash val="solid"/>
                    </a:lnL>
                  </a:tcPr>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dirty="0">
                          <a:latin typeface="LM Mono 10"/>
                          <a:cs typeface="LM Mono 10"/>
                        </a:rPr>
                        <a:t>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20</a:t>
                      </a:r>
                      <a:endParaRPr sz="1000">
                        <a:latin typeface="LM Mono 10"/>
                        <a:cs typeface="LM Mono 10"/>
                      </a:endParaRPr>
                    </a:p>
                  </a:txBody>
                  <a:tcPr marL="0" marR="0" marT="0" marB="0"/>
                </a:tc>
                <a:tc>
                  <a:txBody>
                    <a:bodyPr/>
                    <a:lstStyle/>
                    <a:p>
                      <a:pPr marL="73025">
                        <a:lnSpc>
                          <a:spcPts val="1045"/>
                        </a:lnSpc>
                      </a:pPr>
                      <a:r>
                        <a:rPr sz="1000" spc="-5" dirty="0">
                          <a:latin typeface="LM Mono 10"/>
                          <a:cs typeface="LM Mono 10"/>
                        </a:rPr>
                        <a:t>0.75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0.25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0.375</a:t>
                      </a:r>
                      <a:endParaRPr sz="1000">
                        <a:latin typeface="LM Mono 10"/>
                        <a:cs typeface="LM Mono 10"/>
                      </a:endParaRPr>
                    </a:p>
                  </a:txBody>
                  <a:tcPr marL="0" marR="0" marT="0" marB="0"/>
                </a:tc>
                <a:extLst>
                  <a:ext uri="{0D108BD9-81ED-4DB2-BD59-A6C34878D82A}">
                    <a16:rowId xmlns:a16="http://schemas.microsoft.com/office/drawing/2014/main" val="10004"/>
                  </a:ext>
                </a:extLst>
              </a:tr>
              <a:tr h="151834">
                <a:tc>
                  <a:txBody>
                    <a:bodyPr/>
                    <a:lstStyle/>
                    <a:p>
                      <a:pPr marL="40005">
                        <a:lnSpc>
                          <a:spcPts val="1045"/>
                        </a:lnSpc>
                      </a:pPr>
                      <a:r>
                        <a:rPr sz="1000" dirty="0">
                          <a:latin typeface="LM Mono 10"/>
                          <a:cs typeface="LM Mono 10"/>
                        </a:rPr>
                        <a:t>5</a:t>
                      </a:r>
                      <a:endParaRPr sz="1000">
                        <a:latin typeface="LM Mono 10"/>
                        <a:cs typeface="LM Mono 10"/>
                      </a:endParaRPr>
                    </a:p>
                  </a:txBody>
                  <a:tcPr marL="0" marR="0" marT="0" marB="0">
                    <a:lnL w="6350">
                      <a:solidFill>
                        <a:srgbClr val="000000"/>
                      </a:solidFill>
                      <a:prstDash val="solid"/>
                    </a:lnL>
                  </a:tcPr>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15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20</a:t>
                      </a:r>
                      <a:endParaRPr sz="1000">
                        <a:latin typeface="LM Mono 10"/>
                        <a:cs typeface="LM Mono 10"/>
                      </a:endParaRPr>
                    </a:p>
                  </a:txBody>
                  <a:tcPr marL="0" marR="0" marT="0" marB="0"/>
                </a:tc>
                <a:tc>
                  <a:txBody>
                    <a:bodyPr/>
                    <a:lstStyle/>
                    <a:p>
                      <a:pPr marL="73025">
                        <a:lnSpc>
                          <a:spcPts val="1045"/>
                        </a:lnSpc>
                      </a:pPr>
                      <a:r>
                        <a:rPr sz="1000" spc="-5" dirty="0">
                          <a:latin typeface="LM Mono 10"/>
                          <a:cs typeface="LM Mono 10"/>
                        </a:rPr>
                        <a:t>0.25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0.75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0.375</a:t>
                      </a:r>
                      <a:endParaRPr sz="1000">
                        <a:latin typeface="LM Mono 10"/>
                        <a:cs typeface="LM Mono 10"/>
                      </a:endParaRPr>
                    </a:p>
                  </a:txBody>
                  <a:tcPr marL="0" marR="0" marT="0" marB="0"/>
                </a:tc>
                <a:extLst>
                  <a:ext uri="{0D108BD9-81ED-4DB2-BD59-A6C34878D82A}">
                    <a16:rowId xmlns:a16="http://schemas.microsoft.com/office/drawing/2014/main" val="10005"/>
                  </a:ext>
                </a:extLst>
              </a:tr>
              <a:tr h="151834">
                <a:tc>
                  <a:txBody>
                    <a:bodyPr/>
                    <a:lstStyle/>
                    <a:p>
                      <a:pPr marL="40005">
                        <a:lnSpc>
                          <a:spcPts val="1045"/>
                        </a:lnSpc>
                      </a:pPr>
                      <a:r>
                        <a:rPr sz="1000" spc="-5" dirty="0">
                          <a:latin typeface="LM Mono 10"/>
                          <a:cs typeface="LM Mono 10"/>
                        </a:rPr>
                        <a:t>11</a:t>
                      </a:r>
                      <a:endParaRPr sz="1000">
                        <a:latin typeface="LM Mono 10"/>
                        <a:cs typeface="LM Mono 10"/>
                      </a:endParaRPr>
                    </a:p>
                  </a:txBody>
                  <a:tcPr marL="0" marR="0" marT="0" marB="0">
                    <a:lnL w="6350">
                      <a:solidFill>
                        <a:srgbClr val="000000"/>
                      </a:solidFill>
                      <a:prstDash val="solid"/>
                    </a:lnL>
                  </a:tcPr>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dirty="0">
                          <a:latin typeface="LM Mono 10"/>
                          <a:cs typeface="LM Mono 10"/>
                        </a:rPr>
                        <a:t>9</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20</a:t>
                      </a:r>
                      <a:endParaRPr sz="1000">
                        <a:latin typeface="LM Mono 10"/>
                        <a:cs typeface="LM Mono 10"/>
                      </a:endParaRPr>
                    </a:p>
                  </a:txBody>
                  <a:tcPr marL="0" marR="0" marT="0" marB="0"/>
                </a:tc>
                <a:tc>
                  <a:txBody>
                    <a:bodyPr/>
                    <a:lstStyle/>
                    <a:p>
                      <a:pPr marL="73025">
                        <a:lnSpc>
                          <a:spcPts val="1045"/>
                        </a:lnSpc>
                      </a:pPr>
                      <a:r>
                        <a:rPr sz="1000" spc="-5" dirty="0">
                          <a:latin typeface="LM Mono 10"/>
                          <a:cs typeface="LM Mono 10"/>
                        </a:rPr>
                        <a:t>0.55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0.45</a:t>
                      </a:r>
                      <a:endParaRPr sz="1000">
                        <a:latin typeface="LM Mono 10"/>
                        <a:cs typeface="LM Mono 10"/>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marL="165735">
                        <a:lnSpc>
                          <a:spcPts val="1045"/>
                        </a:lnSpc>
                      </a:pPr>
                      <a:r>
                        <a:rPr sz="1000" spc="-5" dirty="0">
                          <a:latin typeface="LM Mono 10"/>
                          <a:cs typeface="LM Mono 10"/>
                        </a:rPr>
                        <a:t>0.495</a:t>
                      </a:r>
                      <a:endParaRPr sz="1000">
                        <a:latin typeface="LM Mono 10"/>
                        <a:cs typeface="LM Mono 10"/>
                      </a:endParaRPr>
                    </a:p>
                  </a:txBody>
                  <a:tcPr marL="0" marR="0" marT="0" marB="0"/>
                </a:tc>
                <a:extLst>
                  <a:ext uri="{0D108BD9-81ED-4DB2-BD59-A6C34878D82A}">
                    <a16:rowId xmlns:a16="http://schemas.microsoft.com/office/drawing/2014/main" val="10006"/>
                  </a:ext>
                </a:extLst>
              </a:tr>
              <a:tr h="193473">
                <a:tc>
                  <a:txBody>
                    <a:bodyPr/>
                    <a:lstStyle/>
                    <a:p>
                      <a:pPr marL="40005">
                        <a:lnSpc>
                          <a:spcPts val="1045"/>
                        </a:lnSpc>
                      </a:pPr>
                      <a:r>
                        <a:rPr sz="1000" spc="-5" dirty="0">
                          <a:latin typeface="LM Mono 10"/>
                          <a:cs typeface="LM Mono 10"/>
                        </a:rPr>
                        <a:t>20</a:t>
                      </a:r>
                      <a:endParaRPr sz="1000">
                        <a:latin typeface="LM Mono 10"/>
                        <a:cs typeface="LM Mono 10"/>
                      </a:endParaRPr>
                    </a:p>
                  </a:txBody>
                  <a:tcPr marL="0" marR="0" marT="0" marB="0">
                    <a:lnL w="635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125730">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marL="125730">
                        <a:lnSpc>
                          <a:spcPts val="1045"/>
                        </a:lnSpc>
                      </a:pPr>
                      <a:r>
                        <a:rPr sz="1000" spc="-5" dirty="0">
                          <a:latin typeface="LM Mono 10"/>
                          <a:cs typeface="LM Mono 10"/>
                        </a:rPr>
                        <a:t>20</a:t>
                      </a:r>
                      <a:endParaRPr sz="1000" dirty="0">
                        <a:latin typeface="LM Mono 10"/>
                        <a:cs typeface="LM Mono 10"/>
                      </a:endParaRPr>
                    </a:p>
                  </a:txBody>
                  <a:tcPr marL="0" marR="0" marT="0" marB="0"/>
                </a:tc>
                <a:tc>
                  <a:txBody>
                    <a:bodyPr/>
                    <a:lstStyle/>
                    <a:p>
                      <a:pPr marL="73025">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marL="165735">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marL="165735">
                        <a:lnSpc>
                          <a:spcPts val="1045"/>
                        </a:lnSpc>
                      </a:pPr>
                      <a:r>
                        <a:rPr sz="1000" dirty="0">
                          <a:latin typeface="LM Mono 10"/>
                          <a:cs typeface="LM Mono 10"/>
                        </a:rPr>
                        <a:t>0</a:t>
                      </a: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0674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4252-E6CC-4289-B47E-AEAD452C88FA}"/>
              </a:ext>
            </a:extLst>
          </p:cNvPr>
          <p:cNvSpPr>
            <a:spLocks noGrp="1"/>
          </p:cNvSpPr>
          <p:nvPr>
            <p:ph type="title"/>
          </p:nvPr>
        </p:nvSpPr>
        <p:spPr/>
        <p:txBody>
          <a:bodyPr/>
          <a:lstStyle/>
          <a:p>
            <a:endParaRPr lang="en-IN"/>
          </a:p>
        </p:txBody>
      </p:sp>
      <p:sp>
        <p:nvSpPr>
          <p:cNvPr id="4" name="object 24">
            <a:extLst>
              <a:ext uri="{FF2B5EF4-FFF2-40B4-BE49-F238E27FC236}">
                <a16:creationId xmlns:a16="http://schemas.microsoft.com/office/drawing/2014/main" id="{05EF0CFD-A4B1-4458-933D-BC10B1B9C3C2}"/>
              </a:ext>
            </a:extLst>
          </p:cNvPr>
          <p:cNvSpPr txBox="1">
            <a:spLocks noGrp="1"/>
          </p:cNvSpPr>
          <p:nvPr>
            <p:ph idx="1"/>
          </p:nvPr>
        </p:nvSpPr>
        <p:spPr>
          <a:xfrm>
            <a:off x="838200" y="183437"/>
            <a:ext cx="10515600" cy="4351338"/>
          </a:xfrm>
          <a:prstGeom prst="rect">
            <a:avLst/>
          </a:prstGeom>
        </p:spPr>
        <p:txBody>
          <a:bodyPr vert="horz" wrap="square" lIns="0" tIns="12065" rIns="0" bIns="0" rtlCol="0">
            <a:spAutoFit/>
          </a:bodyPr>
          <a:lstStyle/>
          <a:p>
            <a:pPr marR="13970" algn="ctr">
              <a:lnSpc>
                <a:spcPct val="100000"/>
              </a:lnSpc>
              <a:spcBef>
                <a:spcPts val="95"/>
              </a:spcBef>
            </a:pPr>
            <a:r>
              <a:rPr sz="1200" spc="-5" dirty="0">
                <a:latin typeface="LM Roman 12"/>
                <a:cs typeface="LM Roman 12"/>
              </a:rPr>
              <a:t>Listing 18.2: Sample Gini</a:t>
            </a:r>
            <a:r>
              <a:rPr sz="1200" spc="125" dirty="0">
                <a:latin typeface="LM Roman 12"/>
                <a:cs typeface="LM Roman 12"/>
              </a:rPr>
              <a:t> </a:t>
            </a:r>
            <a:r>
              <a:rPr sz="1200" spc="-5" dirty="0">
                <a:latin typeface="LM Roman 12"/>
                <a:cs typeface="LM Roman 12"/>
              </a:rPr>
              <a:t>calculations.</a:t>
            </a:r>
            <a:endParaRPr sz="1200" dirty="0">
              <a:latin typeface="LM Roman 12"/>
              <a:cs typeface="LM Roman 12"/>
            </a:endParaRPr>
          </a:p>
          <a:p>
            <a:pPr marL="14604" marR="29209" indent="227965" algn="just">
              <a:lnSpc>
                <a:spcPct val="100000"/>
              </a:lnSpc>
              <a:spcBef>
                <a:spcPts val="900"/>
              </a:spcBef>
            </a:pPr>
            <a:r>
              <a:rPr sz="1200" spc="-5" dirty="0">
                <a:latin typeface="LM Roman 12"/>
                <a:cs typeface="LM Roman 12"/>
              </a:rPr>
              <a:t>It is easy to visualize these scenarios </a:t>
            </a:r>
            <a:r>
              <a:rPr sz="1200" spc="-10" dirty="0">
                <a:latin typeface="LM Roman 12"/>
                <a:cs typeface="LM Roman 12"/>
              </a:rPr>
              <a:t>for </a:t>
            </a:r>
            <a:r>
              <a:rPr sz="1200" spc="-5" dirty="0">
                <a:latin typeface="LM Roman 12"/>
                <a:cs typeface="LM Roman 12"/>
              </a:rPr>
              <a:t>one group, </a:t>
            </a:r>
            <a:r>
              <a:rPr sz="1200" spc="-10" dirty="0">
                <a:latin typeface="LM Roman 12"/>
                <a:cs typeface="LM Roman 12"/>
              </a:rPr>
              <a:t>but </a:t>
            </a:r>
            <a:r>
              <a:rPr sz="1200" spc="-5" dirty="0">
                <a:latin typeface="LM Roman 12"/>
                <a:cs typeface="LM Roman 12"/>
              </a:rPr>
              <a:t>the concepts translate to </a:t>
            </a:r>
            <a:r>
              <a:rPr sz="1200" spc="-10" dirty="0">
                <a:latin typeface="LM Roman 12"/>
                <a:cs typeface="LM Roman 12"/>
              </a:rPr>
              <a:t>summing  the proportions across the </a:t>
            </a:r>
            <a:r>
              <a:rPr sz="1200" spc="-15" dirty="0">
                <a:latin typeface="LM Roman 12"/>
                <a:cs typeface="LM Roman 12"/>
              </a:rPr>
              <a:t>LEFT and RIGHT </a:t>
            </a:r>
            <a:r>
              <a:rPr sz="1200" spc="-10" dirty="0">
                <a:latin typeface="LM Roman 12"/>
                <a:cs typeface="LM Roman 12"/>
              </a:rPr>
              <a:t>groups. </a:t>
            </a:r>
            <a:r>
              <a:rPr sz="1200" spc="-50" dirty="0">
                <a:latin typeface="LM Roman 12"/>
                <a:cs typeface="LM Roman 12"/>
              </a:rPr>
              <a:t>You </a:t>
            </a:r>
            <a:r>
              <a:rPr sz="1200" spc="-15" dirty="0">
                <a:latin typeface="LM Roman 12"/>
                <a:cs typeface="LM Roman 12"/>
              </a:rPr>
              <a:t>can </a:t>
            </a:r>
            <a:r>
              <a:rPr sz="1200" spc="-10" dirty="0">
                <a:latin typeface="LM Roman 12"/>
                <a:cs typeface="LM Roman 12"/>
              </a:rPr>
              <a:t>see </a:t>
            </a:r>
            <a:r>
              <a:rPr sz="1200" spc="-15" dirty="0">
                <a:latin typeface="LM Roman 12"/>
                <a:cs typeface="LM Roman 12"/>
              </a:rPr>
              <a:t>when the group has a 50-50  </a:t>
            </a:r>
            <a:r>
              <a:rPr sz="1200" dirty="0">
                <a:latin typeface="LM Roman 12"/>
                <a:cs typeface="LM Roman 12"/>
              </a:rPr>
              <a:t>mix in the </a:t>
            </a:r>
            <a:r>
              <a:rPr sz="1200" spc="-5" dirty="0">
                <a:latin typeface="LM Roman 12"/>
                <a:cs typeface="LM Roman 12"/>
              </a:rPr>
              <a:t>first row, </a:t>
            </a:r>
            <a:r>
              <a:rPr sz="1200" dirty="0">
                <a:latin typeface="LM Roman 12"/>
                <a:cs typeface="LM Roman 12"/>
              </a:rPr>
              <a:t>that Gini is 0.5. This is the </a:t>
            </a:r>
            <a:r>
              <a:rPr sz="1200" spc="-5" dirty="0">
                <a:latin typeface="LM Roman 12"/>
                <a:cs typeface="LM Roman 12"/>
              </a:rPr>
              <a:t>worst </a:t>
            </a:r>
            <a:r>
              <a:rPr sz="1200" spc="5" dirty="0">
                <a:latin typeface="LM Roman 12"/>
                <a:cs typeface="LM Roman 12"/>
              </a:rPr>
              <a:t>possible </a:t>
            </a:r>
            <a:r>
              <a:rPr sz="1200" dirty="0">
                <a:latin typeface="LM Roman 12"/>
                <a:cs typeface="LM Roman 12"/>
              </a:rPr>
              <a:t>split. </a:t>
            </a:r>
            <a:r>
              <a:rPr sz="1200" spc="-30" dirty="0">
                <a:latin typeface="LM Roman 12"/>
                <a:cs typeface="LM Roman 12"/>
              </a:rPr>
              <a:t>You </a:t>
            </a:r>
            <a:r>
              <a:rPr sz="1200" dirty="0">
                <a:latin typeface="LM Roman 12"/>
                <a:cs typeface="LM Roman 12"/>
              </a:rPr>
              <a:t>can also see a case  </a:t>
            </a:r>
            <a:r>
              <a:rPr sz="1200" spc="-15" dirty="0">
                <a:latin typeface="LM Roman 12"/>
                <a:cs typeface="LM Roman 12"/>
              </a:rPr>
              <a:t>where the </a:t>
            </a:r>
            <a:r>
              <a:rPr sz="1200" spc="-20" dirty="0">
                <a:latin typeface="LM Roman 12"/>
                <a:cs typeface="LM Roman 12"/>
              </a:rPr>
              <a:t>group </a:t>
            </a:r>
            <a:r>
              <a:rPr sz="1200" spc="-15" dirty="0">
                <a:latin typeface="LM Roman 12"/>
                <a:cs typeface="LM Roman 12"/>
              </a:rPr>
              <a:t>only has data instances with class </a:t>
            </a:r>
            <a:r>
              <a:rPr sz="1200" spc="-20" dirty="0">
                <a:latin typeface="LM Roman 12"/>
                <a:cs typeface="LM Roman 12"/>
              </a:rPr>
              <a:t>0 on </a:t>
            </a:r>
            <a:r>
              <a:rPr sz="1200" spc="-15" dirty="0">
                <a:latin typeface="LM Roman 12"/>
                <a:cs typeface="LM Roman 12"/>
              </a:rPr>
              <a:t>the last </a:t>
            </a:r>
            <a:r>
              <a:rPr sz="1200" spc="-30" dirty="0">
                <a:latin typeface="LM Roman 12"/>
                <a:cs typeface="LM Roman 12"/>
              </a:rPr>
              <a:t>row </a:t>
            </a:r>
            <a:r>
              <a:rPr sz="1200" spc="-20" dirty="0">
                <a:latin typeface="LM Roman 12"/>
                <a:cs typeface="LM Roman 12"/>
              </a:rPr>
              <a:t>and a </a:t>
            </a:r>
            <a:r>
              <a:rPr sz="1200" spc="-15" dirty="0">
                <a:latin typeface="LM Roman 12"/>
                <a:cs typeface="LM Roman 12"/>
              </a:rPr>
              <a:t>Gini index of 0. This  </a:t>
            </a:r>
            <a:r>
              <a:rPr sz="1200" spc="-10" dirty="0">
                <a:latin typeface="LM Roman 12"/>
                <a:cs typeface="LM Roman 12"/>
              </a:rPr>
              <a:t>is </a:t>
            </a:r>
            <a:r>
              <a:rPr sz="1200" spc="-15" dirty="0">
                <a:latin typeface="LM Roman 12"/>
                <a:cs typeface="LM Roman 12"/>
              </a:rPr>
              <a:t>an example </a:t>
            </a:r>
            <a:r>
              <a:rPr sz="1200" spc="-10" dirty="0">
                <a:latin typeface="LM Roman 12"/>
                <a:cs typeface="LM Roman 12"/>
              </a:rPr>
              <a:t>of </a:t>
            </a:r>
            <a:r>
              <a:rPr sz="1200" spc="-15" dirty="0">
                <a:latin typeface="LM Roman 12"/>
                <a:cs typeface="LM Roman 12"/>
              </a:rPr>
              <a:t>a </a:t>
            </a:r>
            <a:r>
              <a:rPr sz="1200" spc="-10" dirty="0">
                <a:latin typeface="LM Roman 12"/>
                <a:cs typeface="LM Roman 12"/>
              </a:rPr>
              <a:t>perfect split. </a:t>
            </a:r>
            <a:r>
              <a:rPr sz="1200" spc="-15" dirty="0">
                <a:latin typeface="LM Roman 12"/>
                <a:cs typeface="LM Roman 12"/>
              </a:rPr>
              <a:t>Our goal in selecting a </a:t>
            </a:r>
            <a:r>
              <a:rPr sz="1200" spc="-10" dirty="0">
                <a:latin typeface="LM Roman 12"/>
                <a:cs typeface="LM Roman 12"/>
              </a:rPr>
              <a:t>split </a:t>
            </a:r>
            <a:r>
              <a:rPr sz="1200" spc="-15" dirty="0">
                <a:latin typeface="LM Roman 12"/>
                <a:cs typeface="LM Roman 12"/>
              </a:rPr>
              <a:t>point </a:t>
            </a:r>
            <a:r>
              <a:rPr sz="1200" spc="-10" dirty="0">
                <a:latin typeface="LM Roman 12"/>
                <a:cs typeface="LM Roman 12"/>
              </a:rPr>
              <a:t>is </a:t>
            </a:r>
            <a:r>
              <a:rPr sz="1200" spc="-15" dirty="0">
                <a:latin typeface="LM Roman 12"/>
                <a:cs typeface="LM Roman 12"/>
              </a:rPr>
              <a:t>to </a:t>
            </a:r>
            <a:r>
              <a:rPr sz="1200" spc="-25" dirty="0">
                <a:latin typeface="LM Roman 12"/>
                <a:cs typeface="LM Roman 12"/>
              </a:rPr>
              <a:t>evaluate </a:t>
            </a:r>
            <a:r>
              <a:rPr sz="1200" spc="-15" dirty="0">
                <a:latin typeface="LM Roman 12"/>
                <a:cs typeface="LM Roman 12"/>
              </a:rPr>
              <a:t>the Gini index  </a:t>
            </a:r>
            <a:r>
              <a:rPr sz="1200" dirty="0">
                <a:latin typeface="LM Roman 12"/>
                <a:cs typeface="LM Roman 12"/>
              </a:rPr>
              <a:t>of all </a:t>
            </a:r>
            <a:r>
              <a:rPr sz="1200" spc="5" dirty="0">
                <a:latin typeface="LM Roman 12"/>
                <a:cs typeface="LM Roman 12"/>
              </a:rPr>
              <a:t>possible </a:t>
            </a:r>
            <a:r>
              <a:rPr sz="1200" dirty="0">
                <a:latin typeface="LM Roman 12"/>
                <a:cs typeface="LM Roman 12"/>
              </a:rPr>
              <a:t>split points and greedily select the split point with the </a:t>
            </a:r>
            <a:r>
              <a:rPr sz="1200" spc="-10" dirty="0">
                <a:latin typeface="LM Roman 12"/>
                <a:cs typeface="LM Roman 12"/>
              </a:rPr>
              <a:t>lowest </a:t>
            </a:r>
            <a:r>
              <a:rPr sz="1200" dirty="0">
                <a:latin typeface="LM Roman 12"/>
                <a:cs typeface="LM Roman 12"/>
              </a:rPr>
              <a:t>cost. Let’s </a:t>
            </a:r>
            <a:r>
              <a:rPr sz="1200" spc="-5" dirty="0">
                <a:latin typeface="LM Roman 12"/>
                <a:cs typeface="LM Roman 12"/>
              </a:rPr>
              <a:t>make  this more concrete </a:t>
            </a:r>
            <a:r>
              <a:rPr sz="1200" spc="-25" dirty="0">
                <a:latin typeface="LM Roman 12"/>
                <a:cs typeface="LM Roman 12"/>
              </a:rPr>
              <a:t>by </a:t>
            </a:r>
            <a:r>
              <a:rPr sz="1200" spc="-5" dirty="0">
                <a:latin typeface="LM Roman 12"/>
                <a:cs typeface="LM Roman 12"/>
              </a:rPr>
              <a:t>calculating the cost of selecting </a:t>
            </a:r>
            <a:r>
              <a:rPr sz="1200" spc="-10" dirty="0">
                <a:latin typeface="LM Roman 12"/>
                <a:cs typeface="LM Roman 12"/>
              </a:rPr>
              <a:t>different </a:t>
            </a:r>
            <a:r>
              <a:rPr sz="1200" spc="-5" dirty="0">
                <a:latin typeface="LM Roman 12"/>
                <a:cs typeface="LM Roman 12"/>
              </a:rPr>
              <a:t>data points as our split</a:t>
            </a:r>
            <a:r>
              <a:rPr sz="1200" spc="90" dirty="0">
                <a:latin typeface="LM Roman 12"/>
                <a:cs typeface="LM Roman 12"/>
              </a:rPr>
              <a:t> </a:t>
            </a:r>
            <a:r>
              <a:rPr sz="1200" spc="-5" dirty="0">
                <a:latin typeface="LM Roman 12"/>
                <a:cs typeface="LM Roman 12"/>
              </a:rPr>
              <a:t>point.</a:t>
            </a:r>
            <a:endParaRPr sz="1200" dirty="0">
              <a:latin typeface="LM Roman 12"/>
              <a:cs typeface="LM Roman 12"/>
            </a:endParaRPr>
          </a:p>
          <a:p>
            <a:pPr>
              <a:lnSpc>
                <a:spcPct val="100000"/>
              </a:lnSpc>
              <a:spcBef>
                <a:spcPts val="25"/>
              </a:spcBef>
            </a:pPr>
            <a:endParaRPr sz="1300" dirty="0">
              <a:latin typeface="LM Roman 12"/>
              <a:cs typeface="LM Roman 12"/>
            </a:endParaRPr>
          </a:p>
          <a:p>
            <a:pPr marL="19685" algn="just">
              <a:lnSpc>
                <a:spcPct val="100000"/>
              </a:lnSpc>
            </a:pPr>
            <a:r>
              <a:rPr sz="1400" b="1" spc="15" dirty="0">
                <a:latin typeface="LM Roman 12"/>
                <a:cs typeface="LM Roman 12"/>
              </a:rPr>
              <a:t>18.2.2 First Candidate Split</a:t>
            </a:r>
            <a:r>
              <a:rPr sz="1400" b="1" spc="-20" dirty="0">
                <a:latin typeface="LM Roman 12"/>
                <a:cs typeface="LM Roman 12"/>
              </a:rPr>
              <a:t> </a:t>
            </a:r>
            <a:r>
              <a:rPr sz="1400" b="1" spc="-5" dirty="0">
                <a:latin typeface="LM Roman 12"/>
                <a:cs typeface="LM Roman 12"/>
              </a:rPr>
              <a:t>Point</a:t>
            </a:r>
            <a:endParaRPr sz="1400" dirty="0">
              <a:latin typeface="LM Roman 12"/>
              <a:cs typeface="LM Roman 12"/>
            </a:endParaRPr>
          </a:p>
          <a:p>
            <a:pPr marL="12700" marR="5080" indent="1905" algn="just">
              <a:lnSpc>
                <a:spcPct val="100000"/>
              </a:lnSpc>
              <a:spcBef>
                <a:spcPts val="735"/>
              </a:spcBef>
            </a:pPr>
            <a:r>
              <a:rPr sz="1200" spc="-10" dirty="0">
                <a:latin typeface="LM Roman 12"/>
                <a:cs typeface="LM Roman 12"/>
              </a:rPr>
              <a:t>The </a:t>
            </a:r>
            <a:r>
              <a:rPr sz="1200" spc="-15" dirty="0">
                <a:latin typeface="LM Roman 12"/>
                <a:cs typeface="LM Roman 12"/>
              </a:rPr>
              <a:t>first </a:t>
            </a:r>
            <a:r>
              <a:rPr sz="1200" spc="-5" dirty="0">
                <a:latin typeface="LM Roman 12"/>
                <a:cs typeface="LM Roman 12"/>
              </a:rPr>
              <a:t>step is </a:t>
            </a:r>
            <a:r>
              <a:rPr sz="1200" spc="-10" dirty="0">
                <a:latin typeface="LM Roman 12"/>
                <a:cs typeface="LM Roman 12"/>
              </a:rPr>
              <a:t>to choose a </a:t>
            </a:r>
            <a:r>
              <a:rPr sz="1200" spc="-5" dirty="0">
                <a:latin typeface="LM Roman 12"/>
                <a:cs typeface="LM Roman 12"/>
              </a:rPr>
              <a:t>split </a:t>
            </a:r>
            <a:r>
              <a:rPr sz="1200" spc="-10" dirty="0">
                <a:latin typeface="LM Roman 12"/>
                <a:cs typeface="LM Roman 12"/>
              </a:rPr>
              <a:t>that </a:t>
            </a:r>
            <a:r>
              <a:rPr sz="1200" spc="-5" dirty="0">
                <a:latin typeface="LM Roman 12"/>
                <a:cs typeface="LM Roman 12"/>
              </a:rPr>
              <a:t>will become the </a:t>
            </a:r>
            <a:r>
              <a:rPr sz="1200" spc="-10" dirty="0">
                <a:latin typeface="LM Roman 12"/>
                <a:cs typeface="LM Roman 12"/>
              </a:rPr>
              <a:t>stump or </a:t>
            </a:r>
            <a:r>
              <a:rPr sz="1200" dirty="0">
                <a:latin typeface="LM Roman 12"/>
                <a:cs typeface="LM Roman 12"/>
              </a:rPr>
              <a:t>root node </a:t>
            </a:r>
            <a:r>
              <a:rPr sz="1200" spc="-5" dirty="0">
                <a:latin typeface="LM Roman 12"/>
                <a:cs typeface="LM Roman 12"/>
              </a:rPr>
              <a:t>of </a:t>
            </a:r>
            <a:r>
              <a:rPr sz="1200" spc="-10" dirty="0">
                <a:latin typeface="LM Roman 12"/>
                <a:cs typeface="LM Roman 12"/>
              </a:rPr>
              <a:t>our </a:t>
            </a:r>
            <a:r>
              <a:rPr sz="1200" spc="-5" dirty="0">
                <a:latin typeface="LM Roman 12"/>
                <a:cs typeface="LM Roman 12"/>
              </a:rPr>
              <a:t>decision tree.  </a:t>
            </a:r>
            <a:r>
              <a:rPr sz="1200" spc="-70" dirty="0">
                <a:latin typeface="LM Roman 12"/>
                <a:cs typeface="LM Roman 12"/>
              </a:rPr>
              <a:t>We </a:t>
            </a:r>
            <a:r>
              <a:rPr sz="1200" spc="-10" dirty="0">
                <a:latin typeface="LM Roman 12"/>
                <a:cs typeface="LM Roman 12"/>
              </a:rPr>
              <a:t>will start </a:t>
            </a:r>
            <a:r>
              <a:rPr sz="1200" spc="-15" dirty="0">
                <a:latin typeface="LM Roman 12"/>
                <a:cs typeface="LM Roman 12"/>
              </a:rPr>
              <a:t>with the first candidate </a:t>
            </a:r>
            <a:r>
              <a:rPr sz="1200" spc="-10" dirty="0">
                <a:latin typeface="LM Roman 12"/>
                <a:cs typeface="LM Roman 12"/>
              </a:rPr>
              <a:t>split </a:t>
            </a:r>
            <a:r>
              <a:rPr sz="1200" spc="-15" dirty="0">
                <a:latin typeface="LM Roman 12"/>
                <a:cs typeface="LM Roman 12"/>
              </a:rPr>
              <a:t>point </a:t>
            </a:r>
            <a:r>
              <a:rPr sz="1200" spc="-20" dirty="0">
                <a:latin typeface="LM Roman 12"/>
                <a:cs typeface="LM Roman 12"/>
              </a:rPr>
              <a:t>which </a:t>
            </a:r>
            <a:r>
              <a:rPr sz="1200" spc="-10" dirty="0">
                <a:latin typeface="LM Roman 12"/>
                <a:cs typeface="LM Roman 12"/>
              </a:rPr>
              <a:t>is </a:t>
            </a:r>
            <a:r>
              <a:rPr sz="1200" spc="-15" dirty="0">
                <a:latin typeface="LM Roman 12"/>
                <a:cs typeface="LM Roman 12"/>
              </a:rPr>
              <a:t>the </a:t>
            </a:r>
            <a:r>
              <a:rPr sz="1200" i="1" spc="155" dirty="0">
                <a:latin typeface="Times New Roman"/>
                <a:cs typeface="Times New Roman"/>
              </a:rPr>
              <a:t>X</a:t>
            </a:r>
            <a:r>
              <a:rPr sz="1200" spc="155" dirty="0">
                <a:latin typeface="LM Roman 12"/>
                <a:cs typeface="LM Roman 12"/>
              </a:rPr>
              <a:t>1 </a:t>
            </a:r>
            <a:r>
              <a:rPr sz="1200" spc="-15" dirty="0">
                <a:latin typeface="LM Roman 12"/>
                <a:cs typeface="LM Roman 12"/>
              </a:rPr>
              <a:t>attribute and the </a:t>
            </a:r>
            <a:r>
              <a:rPr sz="1200" spc="-25" dirty="0">
                <a:latin typeface="LM Roman 12"/>
                <a:cs typeface="LM Roman 12"/>
              </a:rPr>
              <a:t>value </a:t>
            </a:r>
            <a:r>
              <a:rPr sz="1200" spc="-10" dirty="0">
                <a:latin typeface="LM Roman 12"/>
                <a:cs typeface="LM Roman 12"/>
              </a:rPr>
              <a:t>of </a:t>
            </a:r>
            <a:r>
              <a:rPr sz="1200" i="1" spc="155" dirty="0">
                <a:latin typeface="Times New Roman"/>
                <a:cs typeface="Times New Roman"/>
              </a:rPr>
              <a:t>X</a:t>
            </a:r>
            <a:r>
              <a:rPr sz="1200" spc="155" dirty="0">
                <a:latin typeface="LM Roman 12"/>
                <a:cs typeface="LM Roman 12"/>
              </a:rPr>
              <a:t>1  </a:t>
            </a:r>
            <a:r>
              <a:rPr sz="1200" spc="-5" dirty="0">
                <a:latin typeface="LM Roman 12"/>
                <a:cs typeface="LM Roman 12"/>
              </a:rPr>
              <a:t>in the </a:t>
            </a:r>
            <a:r>
              <a:rPr sz="1200" spc="-10" dirty="0">
                <a:latin typeface="LM Roman 12"/>
                <a:cs typeface="LM Roman 12"/>
              </a:rPr>
              <a:t>first </a:t>
            </a:r>
            <a:r>
              <a:rPr sz="1200" spc="-5" dirty="0">
                <a:latin typeface="LM Roman 12"/>
                <a:cs typeface="LM Roman 12"/>
              </a:rPr>
              <a:t>instance: </a:t>
            </a:r>
            <a:r>
              <a:rPr sz="1200" i="1" spc="160" dirty="0">
                <a:latin typeface="Times New Roman"/>
                <a:cs typeface="Times New Roman"/>
              </a:rPr>
              <a:t>X</a:t>
            </a:r>
            <a:r>
              <a:rPr sz="1200" spc="160" dirty="0">
                <a:latin typeface="LM Roman 12"/>
                <a:cs typeface="LM Roman 12"/>
              </a:rPr>
              <a:t>1 </a:t>
            </a:r>
            <a:r>
              <a:rPr sz="1200" spc="-5" dirty="0">
                <a:latin typeface="LM Roman 12"/>
                <a:cs typeface="LM Roman 12"/>
              </a:rPr>
              <a:t>=</a:t>
            </a:r>
            <a:r>
              <a:rPr sz="1200" spc="-150" dirty="0">
                <a:latin typeface="LM Roman 12"/>
                <a:cs typeface="LM Roman 12"/>
              </a:rPr>
              <a:t> </a:t>
            </a:r>
            <a:r>
              <a:rPr sz="1200" spc="-5" dirty="0">
                <a:latin typeface="LM Roman 12"/>
                <a:cs typeface="LM Roman 12"/>
              </a:rPr>
              <a:t>2</a:t>
            </a:r>
            <a:r>
              <a:rPr sz="1200" i="1" spc="-5" dirty="0">
                <a:latin typeface="Times New Roman"/>
                <a:cs typeface="Times New Roman"/>
              </a:rPr>
              <a:t>.</a:t>
            </a:r>
            <a:r>
              <a:rPr sz="1200" spc="-5" dirty="0">
                <a:latin typeface="LM Roman 12"/>
                <a:cs typeface="LM Roman 12"/>
              </a:rPr>
              <a:t>771244718.</a:t>
            </a:r>
            <a:endParaRPr sz="1200" dirty="0">
              <a:latin typeface="LM Roman 12"/>
              <a:cs typeface="LM Roman 12"/>
            </a:endParaRPr>
          </a:p>
          <a:p>
            <a:pPr>
              <a:lnSpc>
                <a:spcPct val="100000"/>
              </a:lnSpc>
              <a:spcBef>
                <a:spcPts val="45"/>
              </a:spcBef>
            </a:pPr>
            <a:endParaRPr sz="900" dirty="0">
              <a:latin typeface="LM Roman 12"/>
              <a:cs typeface="LM Roman 12"/>
            </a:endParaRPr>
          </a:p>
          <a:p>
            <a:pPr marL="243204">
              <a:lnSpc>
                <a:spcPct val="100000"/>
              </a:lnSpc>
            </a:pPr>
            <a:r>
              <a:rPr sz="450" spc="434" dirty="0">
                <a:latin typeface="Times New Roman"/>
                <a:cs typeface="Times New Roman"/>
              </a:rPr>
              <a:t>ˆ </a:t>
            </a:r>
            <a:r>
              <a:rPr sz="1200" b="1" spc="-5" dirty="0">
                <a:latin typeface="LM Roman 12"/>
                <a:cs typeface="LM Roman 12"/>
              </a:rPr>
              <a:t>IF </a:t>
            </a:r>
            <a:r>
              <a:rPr sz="1200" i="1" spc="160" dirty="0">
                <a:latin typeface="Times New Roman"/>
                <a:cs typeface="Times New Roman"/>
              </a:rPr>
              <a:t>X</a:t>
            </a:r>
            <a:r>
              <a:rPr sz="1200" spc="160" dirty="0">
                <a:latin typeface="LM Roman 12"/>
                <a:cs typeface="LM Roman 12"/>
              </a:rPr>
              <a:t>1</a:t>
            </a:r>
            <a:r>
              <a:rPr sz="1200" spc="-210" dirty="0">
                <a:latin typeface="LM Roman 12"/>
                <a:cs typeface="LM Roman 12"/>
              </a:rPr>
              <a:t> </a:t>
            </a:r>
            <a:r>
              <a:rPr sz="1200" i="1" spc="100" dirty="0">
                <a:latin typeface="Times New Roman"/>
                <a:cs typeface="Times New Roman"/>
              </a:rPr>
              <a:t>&lt; </a:t>
            </a:r>
            <a:r>
              <a:rPr sz="1200" spc="-5" dirty="0">
                <a:latin typeface="LM Roman 12"/>
                <a:cs typeface="LM Roman 12"/>
              </a:rPr>
              <a:t>2</a:t>
            </a:r>
            <a:r>
              <a:rPr sz="1200" i="1" spc="-5" dirty="0">
                <a:latin typeface="Times New Roman"/>
                <a:cs typeface="Times New Roman"/>
              </a:rPr>
              <a:t>.</a:t>
            </a:r>
            <a:r>
              <a:rPr sz="1200" spc="-5" dirty="0">
                <a:latin typeface="LM Roman 12"/>
                <a:cs typeface="LM Roman 12"/>
              </a:rPr>
              <a:t>771244718 </a:t>
            </a:r>
            <a:r>
              <a:rPr sz="1200" b="1" spc="-5" dirty="0">
                <a:latin typeface="LM Roman 12"/>
                <a:cs typeface="LM Roman 12"/>
              </a:rPr>
              <a:t>THEN </a:t>
            </a:r>
            <a:r>
              <a:rPr sz="1200" spc="-5" dirty="0">
                <a:latin typeface="LM Roman 12"/>
                <a:cs typeface="LM Roman 12"/>
              </a:rPr>
              <a:t>LEFT</a:t>
            </a:r>
            <a:endParaRPr sz="1200" dirty="0">
              <a:latin typeface="LM Roman 12"/>
              <a:cs typeface="LM Roman 12"/>
            </a:endParaRPr>
          </a:p>
          <a:p>
            <a:pPr marL="243204">
              <a:lnSpc>
                <a:spcPct val="100000"/>
              </a:lnSpc>
              <a:spcBef>
                <a:spcPts val="1000"/>
              </a:spcBef>
            </a:pPr>
            <a:r>
              <a:rPr sz="450" spc="434" dirty="0">
                <a:latin typeface="Times New Roman"/>
                <a:cs typeface="Times New Roman"/>
              </a:rPr>
              <a:t>ˆ </a:t>
            </a:r>
            <a:r>
              <a:rPr sz="1200" b="1" spc="-5" dirty="0">
                <a:latin typeface="LM Roman 12"/>
                <a:cs typeface="LM Roman 12"/>
              </a:rPr>
              <a:t>IF </a:t>
            </a:r>
            <a:r>
              <a:rPr sz="1200" i="1" spc="160" dirty="0">
                <a:latin typeface="Times New Roman"/>
                <a:cs typeface="Times New Roman"/>
              </a:rPr>
              <a:t>X</a:t>
            </a:r>
            <a:r>
              <a:rPr sz="1200" spc="160" dirty="0">
                <a:latin typeface="LM Roman 12"/>
                <a:cs typeface="LM Roman 12"/>
              </a:rPr>
              <a:t>1 </a:t>
            </a:r>
            <a:r>
              <a:rPr sz="1200" i="1" spc="20" dirty="0">
                <a:latin typeface="DejaVu Sans Condensed"/>
                <a:cs typeface="DejaVu Sans Condensed"/>
              </a:rPr>
              <a:t>≥ </a:t>
            </a:r>
            <a:r>
              <a:rPr sz="1200" spc="-5" dirty="0">
                <a:latin typeface="LM Roman 12"/>
                <a:cs typeface="LM Roman 12"/>
              </a:rPr>
              <a:t>2</a:t>
            </a:r>
            <a:r>
              <a:rPr sz="1200" i="1" spc="-5" dirty="0">
                <a:latin typeface="Times New Roman"/>
                <a:cs typeface="Times New Roman"/>
              </a:rPr>
              <a:t>.</a:t>
            </a:r>
            <a:r>
              <a:rPr sz="1200" spc="-5" dirty="0">
                <a:latin typeface="LM Roman 12"/>
                <a:cs typeface="LM Roman 12"/>
              </a:rPr>
              <a:t>771244718 </a:t>
            </a:r>
            <a:r>
              <a:rPr sz="1200" b="1" spc="-5" dirty="0">
                <a:latin typeface="LM Roman 12"/>
                <a:cs typeface="LM Roman 12"/>
              </a:rPr>
              <a:t>THEN</a:t>
            </a:r>
            <a:r>
              <a:rPr sz="1200" b="1" spc="-335" dirty="0">
                <a:latin typeface="LM Roman 12"/>
                <a:cs typeface="LM Roman 12"/>
              </a:rPr>
              <a:t> </a:t>
            </a:r>
            <a:r>
              <a:rPr sz="1200" spc="-5" dirty="0">
                <a:latin typeface="LM Roman 12"/>
                <a:cs typeface="LM Roman 12"/>
              </a:rPr>
              <a:t>RIGHT</a:t>
            </a:r>
            <a:endParaRPr sz="1200" dirty="0">
              <a:latin typeface="LM Roman 12"/>
              <a:cs typeface="LM Roman 12"/>
            </a:endParaRPr>
          </a:p>
          <a:p>
            <a:pPr marL="19685" marR="28575" indent="222885" algn="just">
              <a:lnSpc>
                <a:spcPct val="100000"/>
              </a:lnSpc>
              <a:spcBef>
                <a:spcPts val="1300"/>
              </a:spcBef>
            </a:pPr>
            <a:r>
              <a:rPr sz="1200" dirty="0">
                <a:latin typeface="LM Roman 12"/>
                <a:cs typeface="LM Roman 12"/>
              </a:rPr>
              <a:t>Let’s apply this rule to </a:t>
            </a:r>
            <a:r>
              <a:rPr sz="1200" spc="-10" dirty="0">
                <a:latin typeface="LM Roman 12"/>
                <a:cs typeface="LM Roman 12"/>
              </a:rPr>
              <a:t>each </a:t>
            </a:r>
            <a:r>
              <a:rPr sz="1200" i="1" spc="165" dirty="0">
                <a:latin typeface="Times New Roman"/>
                <a:cs typeface="Times New Roman"/>
              </a:rPr>
              <a:t>X</a:t>
            </a:r>
            <a:r>
              <a:rPr sz="1200" spc="165" dirty="0">
                <a:latin typeface="LM Roman 12"/>
                <a:cs typeface="LM Roman 12"/>
              </a:rPr>
              <a:t>1 </a:t>
            </a:r>
            <a:r>
              <a:rPr sz="1200" spc="-15" dirty="0">
                <a:latin typeface="LM Roman 12"/>
                <a:cs typeface="LM Roman 12"/>
              </a:rPr>
              <a:t>value </a:t>
            </a:r>
            <a:r>
              <a:rPr sz="1200" dirty="0">
                <a:latin typeface="LM Roman 12"/>
                <a:cs typeface="LM Roman 12"/>
              </a:rPr>
              <a:t>in our training dataset. </a:t>
            </a:r>
            <a:r>
              <a:rPr sz="1200" spc="-5" dirty="0">
                <a:latin typeface="LM Roman 12"/>
                <a:cs typeface="LM Roman 12"/>
              </a:rPr>
              <a:t>Below </a:t>
            </a:r>
            <a:r>
              <a:rPr sz="1200" dirty="0">
                <a:latin typeface="LM Roman 12"/>
                <a:cs typeface="LM Roman 12"/>
              </a:rPr>
              <a:t>is the </a:t>
            </a:r>
            <a:r>
              <a:rPr sz="1200" spc="-5" dirty="0">
                <a:latin typeface="LM Roman 12"/>
                <a:cs typeface="LM Roman 12"/>
              </a:rPr>
              <a:t>answer </a:t>
            </a:r>
            <a:r>
              <a:rPr sz="1200" spc="-15" dirty="0">
                <a:latin typeface="LM Roman 12"/>
                <a:cs typeface="LM Roman 12"/>
              </a:rPr>
              <a:t>we </a:t>
            </a:r>
            <a:r>
              <a:rPr sz="1200" dirty="0">
                <a:latin typeface="LM Roman 12"/>
                <a:cs typeface="LM Roman 12"/>
              </a:rPr>
              <a:t>get  </a:t>
            </a:r>
            <a:r>
              <a:rPr sz="1200" spc="-5" dirty="0">
                <a:latin typeface="LM Roman 12"/>
                <a:cs typeface="LM Roman 12"/>
              </a:rPr>
              <a:t>for </a:t>
            </a:r>
            <a:r>
              <a:rPr sz="1200" spc="-15" dirty="0">
                <a:latin typeface="LM Roman 12"/>
                <a:cs typeface="LM Roman 12"/>
              </a:rPr>
              <a:t>each </a:t>
            </a:r>
            <a:r>
              <a:rPr sz="1200" spc="-10" dirty="0">
                <a:latin typeface="LM Roman 12"/>
                <a:cs typeface="LM Roman 12"/>
              </a:rPr>
              <a:t>numbered </a:t>
            </a:r>
            <a:r>
              <a:rPr sz="1200" spc="-5" dirty="0">
                <a:latin typeface="LM Roman 12"/>
                <a:cs typeface="LM Roman 12"/>
              </a:rPr>
              <a:t>instance in the</a:t>
            </a:r>
            <a:r>
              <a:rPr sz="1200" spc="10" dirty="0">
                <a:latin typeface="LM Roman 12"/>
                <a:cs typeface="LM Roman 12"/>
              </a:rPr>
              <a:t> </a:t>
            </a:r>
            <a:r>
              <a:rPr sz="1200" spc="-5" dirty="0">
                <a:latin typeface="LM Roman 12"/>
                <a:cs typeface="LM Roman 12"/>
              </a:rPr>
              <a:t>dataset:</a:t>
            </a:r>
            <a:endParaRPr sz="1200" dirty="0">
              <a:latin typeface="LM Roman 12"/>
              <a:cs typeface="LM Roman 12"/>
            </a:endParaRPr>
          </a:p>
        </p:txBody>
      </p:sp>
    </p:spTree>
    <p:extLst>
      <p:ext uri="{BB962C8B-B14F-4D97-AF65-F5344CB8AC3E}">
        <p14:creationId xmlns:p14="http://schemas.microsoft.com/office/powerpoint/2010/main" val="249931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F248-B370-4731-94F7-9358904FC2E2}"/>
              </a:ext>
            </a:extLst>
          </p:cNvPr>
          <p:cNvSpPr>
            <a:spLocks noGrp="1"/>
          </p:cNvSpPr>
          <p:nvPr>
            <p:ph type="title"/>
          </p:nvPr>
        </p:nvSpPr>
        <p:spPr/>
        <p:txBody>
          <a:bodyPr/>
          <a:lstStyle/>
          <a:p>
            <a:endParaRPr lang="en-IN"/>
          </a:p>
        </p:txBody>
      </p:sp>
      <p:pic>
        <p:nvPicPr>
          <p:cNvPr id="52" name="Content Placeholder 51">
            <a:extLst>
              <a:ext uri="{FF2B5EF4-FFF2-40B4-BE49-F238E27FC236}">
                <a16:creationId xmlns:a16="http://schemas.microsoft.com/office/drawing/2014/main" id="{0A16CFC9-EF96-4534-8D97-AF3030D8743C}"/>
              </a:ext>
            </a:extLst>
          </p:cNvPr>
          <p:cNvPicPr>
            <a:picLocks noGrp="1" noChangeAspect="1"/>
          </p:cNvPicPr>
          <p:nvPr>
            <p:ph idx="1"/>
          </p:nvPr>
        </p:nvPicPr>
        <p:blipFill>
          <a:blip r:embed="rId2"/>
          <a:stretch>
            <a:fillRect/>
          </a:stretch>
        </p:blipFill>
        <p:spPr>
          <a:xfrm>
            <a:off x="4827470" y="821006"/>
            <a:ext cx="4328535" cy="1786283"/>
          </a:xfrm>
          <a:prstGeom prst="rect">
            <a:avLst/>
          </a:prstGeom>
        </p:spPr>
      </p:pic>
      <p:grpSp>
        <p:nvGrpSpPr>
          <p:cNvPr id="4" name="object 25">
            <a:extLst>
              <a:ext uri="{FF2B5EF4-FFF2-40B4-BE49-F238E27FC236}">
                <a16:creationId xmlns:a16="http://schemas.microsoft.com/office/drawing/2014/main" id="{DB131AB8-89F8-48B0-92D6-058DDA0013C8}"/>
              </a:ext>
            </a:extLst>
          </p:cNvPr>
          <p:cNvGrpSpPr/>
          <p:nvPr/>
        </p:nvGrpSpPr>
        <p:grpSpPr>
          <a:xfrm>
            <a:off x="674446" y="7478915"/>
            <a:ext cx="6211570" cy="1718310"/>
            <a:chOff x="674446" y="7478915"/>
            <a:chExt cx="6211570" cy="1718310"/>
          </a:xfrm>
        </p:grpSpPr>
        <p:sp>
          <p:nvSpPr>
            <p:cNvPr id="5" name="object 26">
              <a:extLst>
                <a:ext uri="{FF2B5EF4-FFF2-40B4-BE49-F238E27FC236}">
                  <a16:creationId xmlns:a16="http://schemas.microsoft.com/office/drawing/2014/main" id="{EC938BCB-C151-48F0-85C0-CC996745C41B}"/>
                </a:ext>
              </a:extLst>
            </p:cNvPr>
            <p:cNvSpPr/>
            <p:nvPr/>
          </p:nvSpPr>
          <p:spPr>
            <a:xfrm>
              <a:off x="676986" y="7483982"/>
              <a:ext cx="43180" cy="0"/>
            </a:xfrm>
            <a:custGeom>
              <a:avLst/>
              <a:gdLst/>
              <a:ahLst/>
              <a:cxnLst/>
              <a:rect l="l" t="t" r="r" b="b"/>
              <a:pathLst>
                <a:path w="43179">
                  <a:moveTo>
                    <a:pt x="0" y="0"/>
                  </a:moveTo>
                  <a:lnTo>
                    <a:pt x="43014" y="0"/>
                  </a:lnTo>
                </a:path>
              </a:pathLst>
            </a:custGeom>
            <a:ln w="5054">
              <a:solidFill>
                <a:srgbClr val="000000"/>
              </a:solidFill>
            </a:ln>
          </p:spPr>
          <p:txBody>
            <a:bodyPr wrap="square" lIns="0" tIns="0" rIns="0" bIns="0" rtlCol="0"/>
            <a:lstStyle/>
            <a:p>
              <a:endParaRPr/>
            </a:p>
          </p:txBody>
        </p:sp>
        <p:sp>
          <p:nvSpPr>
            <p:cNvPr id="6" name="object 27">
              <a:extLst>
                <a:ext uri="{FF2B5EF4-FFF2-40B4-BE49-F238E27FC236}">
                  <a16:creationId xmlns:a16="http://schemas.microsoft.com/office/drawing/2014/main" id="{9176AB1A-3620-47DF-A7B8-86534B75E7AA}"/>
                </a:ext>
              </a:extLst>
            </p:cNvPr>
            <p:cNvSpPr/>
            <p:nvPr/>
          </p:nvSpPr>
          <p:spPr>
            <a:xfrm>
              <a:off x="720001" y="7483982"/>
              <a:ext cx="6120130" cy="0"/>
            </a:xfrm>
            <a:custGeom>
              <a:avLst/>
              <a:gdLst/>
              <a:ahLst/>
              <a:cxnLst/>
              <a:rect l="l" t="t" r="r" b="b"/>
              <a:pathLst>
                <a:path w="6120130">
                  <a:moveTo>
                    <a:pt x="0" y="0"/>
                  </a:moveTo>
                  <a:lnTo>
                    <a:pt x="6120003" y="0"/>
                  </a:lnTo>
                </a:path>
              </a:pathLst>
            </a:custGeom>
            <a:ln w="5054">
              <a:solidFill>
                <a:srgbClr val="000000"/>
              </a:solidFill>
            </a:ln>
          </p:spPr>
          <p:txBody>
            <a:bodyPr wrap="square" lIns="0" tIns="0" rIns="0" bIns="0" rtlCol="0"/>
            <a:lstStyle/>
            <a:p>
              <a:endParaRPr/>
            </a:p>
          </p:txBody>
        </p:sp>
        <p:sp>
          <p:nvSpPr>
            <p:cNvPr id="7" name="object 28">
              <a:extLst>
                <a:ext uri="{FF2B5EF4-FFF2-40B4-BE49-F238E27FC236}">
                  <a16:creationId xmlns:a16="http://schemas.microsoft.com/office/drawing/2014/main" id="{0CE8B967-B91D-4534-85D8-98BA63CF7022}"/>
                </a:ext>
              </a:extLst>
            </p:cNvPr>
            <p:cNvSpPr/>
            <p:nvPr/>
          </p:nvSpPr>
          <p:spPr>
            <a:xfrm>
              <a:off x="6840003" y="7483982"/>
              <a:ext cx="43180" cy="0"/>
            </a:xfrm>
            <a:custGeom>
              <a:avLst/>
              <a:gdLst/>
              <a:ahLst/>
              <a:cxnLst/>
              <a:rect l="l" t="t" r="r" b="b"/>
              <a:pathLst>
                <a:path w="43179">
                  <a:moveTo>
                    <a:pt x="0" y="0"/>
                  </a:moveTo>
                  <a:lnTo>
                    <a:pt x="43014" y="0"/>
                  </a:lnTo>
                </a:path>
              </a:pathLst>
            </a:custGeom>
            <a:ln w="5054">
              <a:solidFill>
                <a:srgbClr val="000000"/>
              </a:solidFill>
            </a:ln>
          </p:spPr>
          <p:txBody>
            <a:bodyPr wrap="square" lIns="0" tIns="0" rIns="0" bIns="0" rtlCol="0"/>
            <a:lstStyle/>
            <a:p>
              <a:endParaRPr/>
            </a:p>
          </p:txBody>
        </p:sp>
        <p:sp>
          <p:nvSpPr>
            <p:cNvPr id="8" name="object 29">
              <a:extLst>
                <a:ext uri="{FF2B5EF4-FFF2-40B4-BE49-F238E27FC236}">
                  <a16:creationId xmlns:a16="http://schemas.microsoft.com/office/drawing/2014/main" id="{74630224-1D19-4B15-863E-3CE04FCB3B50}"/>
                </a:ext>
              </a:extLst>
            </p:cNvPr>
            <p:cNvSpPr/>
            <p:nvPr/>
          </p:nvSpPr>
          <p:spPr>
            <a:xfrm>
              <a:off x="6880491" y="7481455"/>
              <a:ext cx="0" cy="43180"/>
            </a:xfrm>
            <a:custGeom>
              <a:avLst/>
              <a:gdLst/>
              <a:ahLst/>
              <a:cxnLst/>
              <a:rect l="l" t="t" r="r" b="b"/>
              <a:pathLst>
                <a:path h="43179">
                  <a:moveTo>
                    <a:pt x="0" y="43014"/>
                  </a:moveTo>
                  <a:lnTo>
                    <a:pt x="0" y="0"/>
                  </a:lnTo>
                </a:path>
              </a:pathLst>
            </a:custGeom>
            <a:ln w="5054">
              <a:solidFill>
                <a:srgbClr val="000000"/>
              </a:solidFill>
            </a:ln>
          </p:spPr>
          <p:txBody>
            <a:bodyPr wrap="square" lIns="0" tIns="0" rIns="0" bIns="0" rtlCol="0"/>
            <a:lstStyle/>
            <a:p>
              <a:endParaRPr/>
            </a:p>
          </p:txBody>
        </p:sp>
        <p:sp>
          <p:nvSpPr>
            <p:cNvPr id="9" name="object 30">
              <a:extLst>
                <a:ext uri="{FF2B5EF4-FFF2-40B4-BE49-F238E27FC236}">
                  <a16:creationId xmlns:a16="http://schemas.microsoft.com/office/drawing/2014/main" id="{B79A8FF9-9C52-40CE-9588-BAC716D9D3CF}"/>
                </a:ext>
              </a:extLst>
            </p:cNvPr>
            <p:cNvSpPr/>
            <p:nvPr/>
          </p:nvSpPr>
          <p:spPr>
            <a:xfrm>
              <a:off x="6880491" y="7524483"/>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0" name="object 31">
              <a:extLst>
                <a:ext uri="{FF2B5EF4-FFF2-40B4-BE49-F238E27FC236}">
                  <a16:creationId xmlns:a16="http://schemas.microsoft.com/office/drawing/2014/main" id="{A0293EF1-FBD3-4D2D-86DF-8D78A126EB07}"/>
                </a:ext>
              </a:extLst>
            </p:cNvPr>
            <p:cNvSpPr/>
            <p:nvPr/>
          </p:nvSpPr>
          <p:spPr>
            <a:xfrm>
              <a:off x="6880491" y="7676311"/>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1" name="object 32">
              <a:extLst>
                <a:ext uri="{FF2B5EF4-FFF2-40B4-BE49-F238E27FC236}">
                  <a16:creationId xmlns:a16="http://schemas.microsoft.com/office/drawing/2014/main" id="{C223AE9F-6C8E-4539-884F-B55711DD192D}"/>
                </a:ext>
              </a:extLst>
            </p:cNvPr>
            <p:cNvSpPr/>
            <p:nvPr/>
          </p:nvSpPr>
          <p:spPr>
            <a:xfrm>
              <a:off x="6880491" y="7828140"/>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2" name="object 33">
              <a:extLst>
                <a:ext uri="{FF2B5EF4-FFF2-40B4-BE49-F238E27FC236}">
                  <a16:creationId xmlns:a16="http://schemas.microsoft.com/office/drawing/2014/main" id="{ACC7AC0A-2693-4F91-81E8-B5B1A38B15A6}"/>
                </a:ext>
              </a:extLst>
            </p:cNvPr>
            <p:cNvSpPr/>
            <p:nvPr/>
          </p:nvSpPr>
          <p:spPr>
            <a:xfrm>
              <a:off x="6880491" y="7979968"/>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3" name="object 34">
              <a:extLst>
                <a:ext uri="{FF2B5EF4-FFF2-40B4-BE49-F238E27FC236}">
                  <a16:creationId xmlns:a16="http://schemas.microsoft.com/office/drawing/2014/main" id="{A657ABE9-525C-4A4D-A7E8-6DF04381218A}"/>
                </a:ext>
              </a:extLst>
            </p:cNvPr>
            <p:cNvSpPr/>
            <p:nvPr/>
          </p:nvSpPr>
          <p:spPr>
            <a:xfrm>
              <a:off x="6880491" y="8131797"/>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4" name="object 35">
              <a:extLst>
                <a:ext uri="{FF2B5EF4-FFF2-40B4-BE49-F238E27FC236}">
                  <a16:creationId xmlns:a16="http://schemas.microsoft.com/office/drawing/2014/main" id="{D1DAC961-B65C-43C1-84DD-B655CE0C897E}"/>
                </a:ext>
              </a:extLst>
            </p:cNvPr>
            <p:cNvSpPr/>
            <p:nvPr/>
          </p:nvSpPr>
          <p:spPr>
            <a:xfrm>
              <a:off x="6880491" y="8283625"/>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5" name="object 36">
              <a:extLst>
                <a:ext uri="{FF2B5EF4-FFF2-40B4-BE49-F238E27FC236}">
                  <a16:creationId xmlns:a16="http://schemas.microsoft.com/office/drawing/2014/main" id="{44196002-A505-41D5-9010-49D3D6EBF2F3}"/>
                </a:ext>
              </a:extLst>
            </p:cNvPr>
            <p:cNvSpPr/>
            <p:nvPr/>
          </p:nvSpPr>
          <p:spPr>
            <a:xfrm>
              <a:off x="6880491" y="8435466"/>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6" name="object 37">
              <a:extLst>
                <a:ext uri="{FF2B5EF4-FFF2-40B4-BE49-F238E27FC236}">
                  <a16:creationId xmlns:a16="http://schemas.microsoft.com/office/drawing/2014/main" id="{EFBE3CB9-CDE3-4E3C-8DF8-53ED07F742A2}"/>
                </a:ext>
              </a:extLst>
            </p:cNvPr>
            <p:cNvSpPr/>
            <p:nvPr/>
          </p:nvSpPr>
          <p:spPr>
            <a:xfrm>
              <a:off x="6880491" y="8587295"/>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7" name="object 38">
              <a:extLst>
                <a:ext uri="{FF2B5EF4-FFF2-40B4-BE49-F238E27FC236}">
                  <a16:creationId xmlns:a16="http://schemas.microsoft.com/office/drawing/2014/main" id="{6805EED4-7280-494C-94A8-B7599D2DA38C}"/>
                </a:ext>
              </a:extLst>
            </p:cNvPr>
            <p:cNvSpPr/>
            <p:nvPr/>
          </p:nvSpPr>
          <p:spPr>
            <a:xfrm>
              <a:off x="6880491" y="8739123"/>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8" name="object 39">
              <a:extLst>
                <a:ext uri="{FF2B5EF4-FFF2-40B4-BE49-F238E27FC236}">
                  <a16:creationId xmlns:a16="http://schemas.microsoft.com/office/drawing/2014/main" id="{B141F8A3-5322-4213-819D-4A64B5930379}"/>
                </a:ext>
              </a:extLst>
            </p:cNvPr>
            <p:cNvSpPr/>
            <p:nvPr/>
          </p:nvSpPr>
          <p:spPr>
            <a:xfrm>
              <a:off x="6880491" y="8890952"/>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sp>
          <p:nvSpPr>
            <p:cNvPr id="19" name="object 40">
              <a:extLst>
                <a:ext uri="{FF2B5EF4-FFF2-40B4-BE49-F238E27FC236}">
                  <a16:creationId xmlns:a16="http://schemas.microsoft.com/office/drawing/2014/main" id="{66573C68-E16E-4FF7-AD25-AEED6F54F9E6}"/>
                </a:ext>
              </a:extLst>
            </p:cNvPr>
            <p:cNvSpPr/>
            <p:nvPr/>
          </p:nvSpPr>
          <p:spPr>
            <a:xfrm>
              <a:off x="6880491" y="9042780"/>
              <a:ext cx="0" cy="152400"/>
            </a:xfrm>
            <a:custGeom>
              <a:avLst/>
              <a:gdLst/>
              <a:ahLst/>
              <a:cxnLst/>
              <a:rect l="l" t="t" r="r" b="b"/>
              <a:pathLst>
                <a:path h="152400">
                  <a:moveTo>
                    <a:pt x="0" y="151828"/>
                  </a:moveTo>
                  <a:lnTo>
                    <a:pt x="0" y="0"/>
                  </a:lnTo>
                </a:path>
              </a:pathLst>
            </a:custGeom>
            <a:ln w="505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03678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4DB9-B57D-4048-9AD2-DF2EFE2616EC}"/>
              </a:ext>
            </a:extLst>
          </p:cNvPr>
          <p:cNvSpPr>
            <a:spLocks noGrp="1"/>
          </p:cNvSpPr>
          <p:nvPr>
            <p:ph type="title"/>
          </p:nvPr>
        </p:nvSpPr>
        <p:spPr/>
        <p:txBody>
          <a:bodyPr/>
          <a:lstStyle/>
          <a:p>
            <a:endParaRPr lang="en-IN"/>
          </a:p>
        </p:txBody>
      </p:sp>
      <p:sp>
        <p:nvSpPr>
          <p:cNvPr id="4" name="object 2">
            <a:extLst>
              <a:ext uri="{FF2B5EF4-FFF2-40B4-BE49-F238E27FC236}">
                <a16:creationId xmlns:a16="http://schemas.microsoft.com/office/drawing/2014/main" id="{E5EAE172-33E8-4AC4-B7D7-11F156AEC47C}"/>
              </a:ext>
            </a:extLst>
          </p:cNvPr>
          <p:cNvSpPr txBox="1">
            <a:spLocks noGrp="1"/>
          </p:cNvSpPr>
          <p:nvPr>
            <p:ph idx="1"/>
          </p:nvPr>
        </p:nvSpPr>
        <p:spPr>
          <a:xfrm>
            <a:off x="838200" y="206135"/>
            <a:ext cx="10515600" cy="1376659"/>
          </a:xfrm>
          <a:prstGeom prst="rect">
            <a:avLst/>
          </a:prstGeom>
        </p:spPr>
        <p:txBody>
          <a:bodyPr vert="horz" wrap="square" lIns="0" tIns="12065" rIns="0" bIns="0" rtlCol="0">
            <a:spAutoFit/>
          </a:bodyPr>
          <a:lstStyle/>
          <a:p>
            <a:pPr marL="12700">
              <a:lnSpc>
                <a:spcPct val="100000"/>
              </a:lnSpc>
              <a:spcBef>
                <a:spcPts val="95"/>
              </a:spcBef>
              <a:tabLst>
                <a:tab pos="5983605" algn="l"/>
              </a:tabLst>
            </a:pPr>
            <a:r>
              <a:rPr sz="1200" i="1" dirty="0">
                <a:latin typeface="Times New Roman"/>
                <a:cs typeface="Times New Roman"/>
              </a:rPr>
              <a:t>18.2. </a:t>
            </a:r>
            <a:r>
              <a:rPr sz="1200" i="1" spc="10" dirty="0">
                <a:latin typeface="Times New Roman"/>
                <a:cs typeface="Times New Roman"/>
              </a:rPr>
              <a:t>Learning </a:t>
            </a:r>
            <a:r>
              <a:rPr sz="1200" i="1" spc="-20" dirty="0">
                <a:latin typeface="Times New Roman"/>
                <a:cs typeface="Times New Roman"/>
              </a:rPr>
              <a:t>a </a:t>
            </a:r>
            <a:r>
              <a:rPr sz="1200" i="1" spc="5" dirty="0">
                <a:latin typeface="Times New Roman"/>
                <a:cs typeface="Times New Roman"/>
              </a:rPr>
              <a:t> </a:t>
            </a:r>
            <a:r>
              <a:rPr sz="1200" i="1" spc="95" dirty="0">
                <a:latin typeface="Times New Roman"/>
                <a:cs typeface="Times New Roman"/>
              </a:rPr>
              <a:t>CART </a:t>
            </a:r>
            <a:r>
              <a:rPr sz="1200" i="1" spc="20" dirty="0">
                <a:latin typeface="Times New Roman"/>
                <a:cs typeface="Times New Roman"/>
              </a:rPr>
              <a:t>Model	</a:t>
            </a:r>
            <a:r>
              <a:rPr sz="1200" spc="-5" dirty="0">
                <a:latin typeface="LM Roman 12"/>
                <a:cs typeface="LM Roman 12"/>
              </a:rPr>
              <a:t>79</a:t>
            </a:r>
            <a:endParaRPr sz="1200" dirty="0">
              <a:latin typeface="LM Roman 12"/>
              <a:cs typeface="LM Roman 12"/>
            </a:endParaRPr>
          </a:p>
          <a:p>
            <a:pPr>
              <a:lnSpc>
                <a:spcPct val="100000"/>
              </a:lnSpc>
              <a:spcBef>
                <a:spcPts val="45"/>
              </a:spcBef>
            </a:pPr>
            <a:endParaRPr sz="1200" dirty="0">
              <a:latin typeface="LM Roman 12"/>
              <a:cs typeface="LM Roman 12"/>
            </a:endParaRPr>
          </a:p>
          <a:p>
            <a:pPr marL="12700" marR="5080" indent="222885" algn="just">
              <a:lnSpc>
                <a:spcPct val="100000"/>
              </a:lnSpc>
            </a:pPr>
            <a:r>
              <a:rPr sz="1200" spc="-10" dirty="0">
                <a:latin typeface="LM Roman 12"/>
                <a:cs typeface="LM Roman 12"/>
              </a:rPr>
              <a:t>How </a:t>
            </a:r>
            <a:r>
              <a:rPr sz="1200" spc="15" dirty="0">
                <a:latin typeface="LM Roman 12"/>
                <a:cs typeface="LM Roman 12"/>
              </a:rPr>
              <a:t>good </a:t>
            </a:r>
            <a:r>
              <a:rPr sz="1200" spc="-10" dirty="0">
                <a:latin typeface="LM Roman 12"/>
                <a:cs typeface="LM Roman 12"/>
              </a:rPr>
              <a:t>was </a:t>
            </a:r>
            <a:r>
              <a:rPr sz="1200" dirty="0">
                <a:latin typeface="LM Roman 12"/>
                <a:cs typeface="LM Roman 12"/>
              </a:rPr>
              <a:t>this split? </a:t>
            </a:r>
            <a:r>
              <a:rPr sz="1200" spc="-45" dirty="0">
                <a:latin typeface="LM Roman 12"/>
                <a:cs typeface="LM Roman 12"/>
              </a:rPr>
              <a:t>We </a:t>
            </a:r>
            <a:r>
              <a:rPr sz="1200" dirty="0">
                <a:latin typeface="LM Roman 12"/>
                <a:cs typeface="LM Roman 12"/>
              </a:rPr>
              <a:t>can </a:t>
            </a:r>
            <a:r>
              <a:rPr sz="1200" spc="-10" dirty="0">
                <a:latin typeface="LM Roman 12"/>
                <a:cs typeface="LM Roman 12"/>
              </a:rPr>
              <a:t>evaluate </a:t>
            </a:r>
            <a:r>
              <a:rPr sz="1200" dirty="0">
                <a:latin typeface="LM Roman 12"/>
                <a:cs typeface="LM Roman 12"/>
              </a:rPr>
              <a:t>the mixture of the classes in </a:t>
            </a:r>
            <a:r>
              <a:rPr sz="1200" spc="-10" dirty="0">
                <a:latin typeface="LM Roman 12"/>
                <a:cs typeface="LM Roman 12"/>
              </a:rPr>
              <a:t>each </a:t>
            </a:r>
            <a:r>
              <a:rPr sz="1200" dirty="0">
                <a:latin typeface="LM Roman 12"/>
                <a:cs typeface="LM Roman 12"/>
              </a:rPr>
              <a:t>of the LEFT  </a:t>
            </a:r>
            <a:r>
              <a:rPr sz="1200" spc="5" dirty="0">
                <a:latin typeface="LM Roman 12"/>
                <a:cs typeface="LM Roman 12"/>
              </a:rPr>
              <a:t>and </a:t>
            </a:r>
            <a:r>
              <a:rPr sz="1200" spc="10" dirty="0">
                <a:latin typeface="LM Roman 12"/>
                <a:cs typeface="LM Roman 12"/>
              </a:rPr>
              <a:t>RIGHT nodes </a:t>
            </a:r>
            <a:r>
              <a:rPr sz="1200" spc="5" dirty="0">
                <a:latin typeface="LM Roman 12"/>
                <a:cs typeface="LM Roman 12"/>
              </a:rPr>
              <a:t>as a single cost of choosing this split point for our </a:t>
            </a:r>
            <a:r>
              <a:rPr sz="1200" spc="10" dirty="0">
                <a:latin typeface="LM Roman 12"/>
                <a:cs typeface="LM Roman 12"/>
              </a:rPr>
              <a:t>root node. The LEFT  </a:t>
            </a:r>
            <a:r>
              <a:rPr sz="1200" spc="5" dirty="0">
                <a:latin typeface="LM Roman 12"/>
                <a:cs typeface="LM Roman 12"/>
              </a:rPr>
              <a:t>group only has one member, where as the </a:t>
            </a:r>
            <a:r>
              <a:rPr sz="1200" spc="10" dirty="0">
                <a:latin typeface="LM Roman 12"/>
                <a:cs typeface="LM Roman 12"/>
              </a:rPr>
              <a:t>RIGHT </a:t>
            </a:r>
            <a:r>
              <a:rPr sz="1200" spc="5" dirty="0">
                <a:latin typeface="LM Roman 12"/>
                <a:cs typeface="LM Roman 12"/>
              </a:rPr>
              <a:t>group has 9 members. Starting with the  </a:t>
            </a:r>
            <a:r>
              <a:rPr sz="1200" spc="-5" dirty="0">
                <a:latin typeface="LM Roman 12"/>
                <a:cs typeface="LM Roman 12"/>
              </a:rPr>
              <a:t>LEFT group, </a:t>
            </a:r>
            <a:r>
              <a:rPr sz="1200" spc="-25" dirty="0">
                <a:latin typeface="LM Roman 12"/>
                <a:cs typeface="LM Roman 12"/>
              </a:rPr>
              <a:t>we </a:t>
            </a:r>
            <a:r>
              <a:rPr sz="1200" spc="-5" dirty="0">
                <a:latin typeface="LM Roman 12"/>
                <a:cs typeface="LM Roman 12"/>
              </a:rPr>
              <a:t>can calculate the proportion of training instances that </a:t>
            </a:r>
            <a:r>
              <a:rPr sz="1200" spc="-25" dirty="0">
                <a:latin typeface="LM Roman 12"/>
                <a:cs typeface="LM Roman 12"/>
              </a:rPr>
              <a:t>have </a:t>
            </a:r>
            <a:r>
              <a:rPr sz="1200" spc="-15" dirty="0">
                <a:latin typeface="LM Roman 12"/>
                <a:cs typeface="LM Roman 12"/>
              </a:rPr>
              <a:t>each</a:t>
            </a:r>
            <a:r>
              <a:rPr sz="1200" spc="120" dirty="0">
                <a:latin typeface="LM Roman 12"/>
                <a:cs typeface="LM Roman 12"/>
              </a:rPr>
              <a:t> </a:t>
            </a:r>
            <a:r>
              <a:rPr sz="1200" spc="-5" dirty="0">
                <a:latin typeface="LM Roman 12"/>
                <a:cs typeface="LM Roman 12"/>
              </a:rPr>
              <a:t>class:</a:t>
            </a:r>
            <a:endParaRPr lang="en-US" sz="1200" spc="-5" dirty="0">
              <a:latin typeface="LM Roman 12"/>
              <a:cs typeface="LM Roman 12"/>
            </a:endParaRPr>
          </a:p>
          <a:p>
            <a:pPr marL="12700" marR="5080" indent="222885" algn="just">
              <a:lnSpc>
                <a:spcPct val="100000"/>
              </a:lnSpc>
            </a:pPr>
            <a:endParaRPr sz="1200" dirty="0">
              <a:latin typeface="LM Roman 12"/>
              <a:cs typeface="LM Roman 12"/>
            </a:endParaRPr>
          </a:p>
        </p:txBody>
      </p:sp>
      <p:sp>
        <p:nvSpPr>
          <p:cNvPr id="5" name="object 5">
            <a:extLst>
              <a:ext uri="{FF2B5EF4-FFF2-40B4-BE49-F238E27FC236}">
                <a16:creationId xmlns:a16="http://schemas.microsoft.com/office/drawing/2014/main" id="{628D919C-737B-4BC7-8554-159B9BE79610}"/>
              </a:ext>
            </a:extLst>
          </p:cNvPr>
          <p:cNvSpPr txBox="1"/>
          <p:nvPr/>
        </p:nvSpPr>
        <p:spPr>
          <a:xfrm>
            <a:off x="4626429" y="1325274"/>
            <a:ext cx="1180465" cy="207645"/>
          </a:xfrm>
          <a:prstGeom prst="rect">
            <a:avLst/>
          </a:prstGeom>
        </p:spPr>
        <p:txBody>
          <a:bodyPr vert="horz" wrap="square" lIns="0" tIns="12065" rIns="0" bIns="0" rtlCol="0">
            <a:spAutoFit/>
          </a:bodyPr>
          <a:lstStyle/>
          <a:p>
            <a:pPr marL="12700">
              <a:lnSpc>
                <a:spcPct val="100000"/>
              </a:lnSpc>
              <a:spcBef>
                <a:spcPts val="95"/>
              </a:spcBef>
              <a:tabLst>
                <a:tab pos="795655" algn="l"/>
              </a:tabLst>
            </a:pPr>
            <a:r>
              <a:rPr sz="450" spc="434" dirty="0">
                <a:latin typeface="Times New Roman"/>
                <a:cs typeface="Times New Roman"/>
              </a:rPr>
              <a:t>ˆ </a:t>
            </a:r>
            <a:r>
              <a:rPr sz="1200" i="1" spc="10" dirty="0">
                <a:latin typeface="Times New Roman"/>
                <a:cs typeface="Times New Roman"/>
              </a:rPr>
              <a:t>Y </a:t>
            </a:r>
            <a:r>
              <a:rPr sz="1200" i="1" spc="15" dirty="0">
                <a:latin typeface="Times New Roman"/>
                <a:cs typeface="Times New Roman"/>
              </a:rPr>
              <a:t> </a:t>
            </a:r>
            <a:r>
              <a:rPr sz="1200" spc="-5" dirty="0">
                <a:latin typeface="LM Roman 12"/>
                <a:cs typeface="LM Roman 12"/>
              </a:rPr>
              <a:t>=</a:t>
            </a:r>
            <a:r>
              <a:rPr sz="1200" spc="-60" dirty="0">
                <a:latin typeface="LM Roman 12"/>
                <a:cs typeface="LM Roman 12"/>
              </a:rPr>
              <a:t> </a:t>
            </a:r>
            <a:r>
              <a:rPr sz="1200" spc="-5" dirty="0">
                <a:latin typeface="LM Roman 12"/>
                <a:cs typeface="LM Roman 12"/>
              </a:rPr>
              <a:t>0:	or</a:t>
            </a:r>
            <a:r>
              <a:rPr sz="1200" spc="-75" dirty="0">
                <a:latin typeface="LM Roman 12"/>
                <a:cs typeface="LM Roman 12"/>
              </a:rPr>
              <a:t> </a:t>
            </a:r>
            <a:r>
              <a:rPr sz="1200" spc="-5" dirty="0">
                <a:latin typeface="LM Roman 12"/>
                <a:cs typeface="LM Roman 12"/>
              </a:rPr>
              <a:t>1.0</a:t>
            </a:r>
            <a:endParaRPr sz="1200" dirty="0">
              <a:latin typeface="LM Roman 12"/>
              <a:cs typeface="LM Roman 12"/>
            </a:endParaRPr>
          </a:p>
        </p:txBody>
      </p:sp>
      <p:sp>
        <p:nvSpPr>
          <p:cNvPr id="6" name="object 8">
            <a:extLst>
              <a:ext uri="{FF2B5EF4-FFF2-40B4-BE49-F238E27FC236}">
                <a16:creationId xmlns:a16="http://schemas.microsoft.com/office/drawing/2014/main" id="{2054E94E-C711-4DAB-9CC9-FEFC15B49C39}"/>
              </a:ext>
            </a:extLst>
          </p:cNvPr>
          <p:cNvSpPr txBox="1"/>
          <p:nvPr/>
        </p:nvSpPr>
        <p:spPr>
          <a:xfrm>
            <a:off x="4626428" y="1798170"/>
            <a:ext cx="1180465" cy="207645"/>
          </a:xfrm>
          <a:prstGeom prst="rect">
            <a:avLst/>
          </a:prstGeom>
        </p:spPr>
        <p:txBody>
          <a:bodyPr vert="horz" wrap="square" lIns="0" tIns="12065" rIns="0" bIns="0" rtlCol="0">
            <a:spAutoFit/>
          </a:bodyPr>
          <a:lstStyle/>
          <a:p>
            <a:pPr marL="12700">
              <a:lnSpc>
                <a:spcPct val="100000"/>
              </a:lnSpc>
              <a:spcBef>
                <a:spcPts val="95"/>
              </a:spcBef>
              <a:tabLst>
                <a:tab pos="795655" algn="l"/>
              </a:tabLst>
            </a:pPr>
            <a:r>
              <a:rPr sz="450" spc="434" dirty="0">
                <a:latin typeface="Times New Roman"/>
                <a:cs typeface="Times New Roman"/>
              </a:rPr>
              <a:t>ˆ </a:t>
            </a:r>
            <a:r>
              <a:rPr sz="1200" i="1" spc="10" dirty="0">
                <a:latin typeface="Times New Roman"/>
                <a:cs typeface="Times New Roman"/>
              </a:rPr>
              <a:t>Y </a:t>
            </a:r>
            <a:r>
              <a:rPr sz="1200" i="1" spc="15" dirty="0">
                <a:latin typeface="Times New Roman"/>
                <a:cs typeface="Times New Roman"/>
              </a:rPr>
              <a:t> </a:t>
            </a:r>
            <a:r>
              <a:rPr sz="1200" spc="-5" dirty="0">
                <a:latin typeface="LM Roman 12"/>
                <a:cs typeface="LM Roman 12"/>
              </a:rPr>
              <a:t>=</a:t>
            </a:r>
            <a:r>
              <a:rPr sz="1200" spc="-60" dirty="0">
                <a:latin typeface="LM Roman 12"/>
                <a:cs typeface="LM Roman 12"/>
              </a:rPr>
              <a:t> </a:t>
            </a:r>
            <a:r>
              <a:rPr sz="1200" spc="-5" dirty="0">
                <a:latin typeface="LM Roman 12"/>
                <a:cs typeface="LM Roman 12"/>
              </a:rPr>
              <a:t>1:	or</a:t>
            </a:r>
            <a:r>
              <a:rPr sz="1200" spc="-75" dirty="0">
                <a:latin typeface="LM Roman 12"/>
                <a:cs typeface="LM Roman 12"/>
              </a:rPr>
              <a:t> </a:t>
            </a:r>
            <a:r>
              <a:rPr sz="1200" spc="-5" dirty="0">
                <a:latin typeface="LM Roman 12"/>
                <a:cs typeface="LM Roman 12"/>
              </a:rPr>
              <a:t>0.0</a:t>
            </a:r>
            <a:endParaRPr sz="1200" dirty="0">
              <a:latin typeface="LM Roman 12"/>
              <a:cs typeface="LM Roman 12"/>
            </a:endParaRPr>
          </a:p>
        </p:txBody>
      </p:sp>
      <p:sp>
        <p:nvSpPr>
          <p:cNvPr id="7" name="object 9">
            <a:extLst>
              <a:ext uri="{FF2B5EF4-FFF2-40B4-BE49-F238E27FC236}">
                <a16:creationId xmlns:a16="http://schemas.microsoft.com/office/drawing/2014/main" id="{42A81B13-0CA8-431F-B09E-261813D7171E}"/>
              </a:ext>
            </a:extLst>
          </p:cNvPr>
          <p:cNvSpPr txBox="1"/>
          <p:nvPr/>
        </p:nvSpPr>
        <p:spPr>
          <a:xfrm>
            <a:off x="2237522" y="2175573"/>
            <a:ext cx="6151880" cy="391160"/>
          </a:xfrm>
          <a:prstGeom prst="rect">
            <a:avLst/>
          </a:prstGeom>
        </p:spPr>
        <p:txBody>
          <a:bodyPr vert="horz" wrap="square" lIns="0" tIns="12065" rIns="0" bIns="0" rtlCol="0">
            <a:spAutoFit/>
          </a:bodyPr>
          <a:lstStyle/>
          <a:p>
            <a:pPr marL="12700" marR="5080" indent="222885">
              <a:lnSpc>
                <a:spcPct val="100000"/>
              </a:lnSpc>
              <a:spcBef>
                <a:spcPts val="95"/>
              </a:spcBef>
            </a:pPr>
            <a:r>
              <a:rPr sz="1200" spc="-20" dirty="0">
                <a:latin typeface="LM Roman 12"/>
                <a:cs typeface="LM Roman 12"/>
              </a:rPr>
              <a:t>The RIGHT group </a:t>
            </a:r>
            <a:r>
              <a:rPr sz="1200" spc="-10" dirty="0">
                <a:latin typeface="LM Roman 12"/>
                <a:cs typeface="LM Roman 12"/>
              </a:rPr>
              <a:t>is </a:t>
            </a:r>
            <a:r>
              <a:rPr sz="1200" spc="-20" dirty="0">
                <a:latin typeface="LM Roman 12"/>
                <a:cs typeface="LM Roman 12"/>
              </a:rPr>
              <a:t>more interesting </a:t>
            </a:r>
            <a:r>
              <a:rPr sz="1200" spc="-15" dirty="0">
                <a:latin typeface="LM Roman 12"/>
                <a:cs typeface="LM Roman 12"/>
              </a:rPr>
              <a:t>as it </a:t>
            </a:r>
            <a:r>
              <a:rPr sz="1200" spc="-10" dirty="0">
                <a:latin typeface="LM Roman 12"/>
                <a:cs typeface="LM Roman 12"/>
              </a:rPr>
              <a:t>is </a:t>
            </a:r>
            <a:r>
              <a:rPr sz="1200" spc="-15" dirty="0">
                <a:latin typeface="LM Roman 12"/>
                <a:cs typeface="LM Roman 12"/>
              </a:rPr>
              <a:t>comprised of </a:t>
            </a:r>
            <a:r>
              <a:rPr sz="1200" spc="-20" dirty="0">
                <a:latin typeface="LM Roman 12"/>
                <a:cs typeface="LM Roman 12"/>
              </a:rPr>
              <a:t>a mix </a:t>
            </a:r>
            <a:r>
              <a:rPr sz="1200" spc="-15" dirty="0">
                <a:latin typeface="LM Roman 12"/>
                <a:cs typeface="LM Roman 12"/>
              </a:rPr>
              <a:t>of classes </a:t>
            </a:r>
            <a:r>
              <a:rPr sz="1200" spc="-30" dirty="0">
                <a:latin typeface="LM Roman 12"/>
                <a:cs typeface="LM Roman 12"/>
              </a:rPr>
              <a:t>(we </a:t>
            </a:r>
            <a:r>
              <a:rPr sz="1200" spc="-15" dirty="0">
                <a:latin typeface="LM Roman 12"/>
                <a:cs typeface="LM Roman 12"/>
              </a:rPr>
              <a:t>are probably  </a:t>
            </a:r>
            <a:r>
              <a:rPr sz="1200" spc="-5" dirty="0">
                <a:latin typeface="LM Roman 12"/>
                <a:cs typeface="LM Roman 12"/>
              </a:rPr>
              <a:t>going to get a high Gini</a:t>
            </a:r>
            <a:r>
              <a:rPr sz="1200" dirty="0">
                <a:latin typeface="LM Roman 12"/>
                <a:cs typeface="LM Roman 12"/>
              </a:rPr>
              <a:t> </a:t>
            </a:r>
            <a:r>
              <a:rPr sz="1200" spc="-5" dirty="0">
                <a:latin typeface="LM Roman 12"/>
                <a:cs typeface="LM Roman 12"/>
              </a:rPr>
              <a:t>index).</a:t>
            </a:r>
            <a:endParaRPr sz="1200" dirty="0">
              <a:latin typeface="LM Roman 12"/>
              <a:cs typeface="LM Roman 12"/>
            </a:endParaRPr>
          </a:p>
        </p:txBody>
      </p:sp>
      <p:sp>
        <p:nvSpPr>
          <p:cNvPr id="8" name="object 12">
            <a:extLst>
              <a:ext uri="{FF2B5EF4-FFF2-40B4-BE49-F238E27FC236}">
                <a16:creationId xmlns:a16="http://schemas.microsoft.com/office/drawing/2014/main" id="{E1BF2D3A-184D-47CD-B1AF-840298EF3BD5}"/>
              </a:ext>
            </a:extLst>
          </p:cNvPr>
          <p:cNvSpPr txBox="1"/>
          <p:nvPr/>
        </p:nvSpPr>
        <p:spPr>
          <a:xfrm>
            <a:off x="4626428" y="2747033"/>
            <a:ext cx="1775460" cy="207645"/>
          </a:xfrm>
          <a:prstGeom prst="rect">
            <a:avLst/>
          </a:prstGeom>
        </p:spPr>
        <p:txBody>
          <a:bodyPr vert="horz" wrap="square" lIns="0" tIns="12065" rIns="0" bIns="0" rtlCol="0">
            <a:spAutoFit/>
          </a:bodyPr>
          <a:lstStyle/>
          <a:p>
            <a:pPr marL="12700">
              <a:lnSpc>
                <a:spcPct val="100000"/>
              </a:lnSpc>
              <a:spcBef>
                <a:spcPts val="95"/>
              </a:spcBef>
              <a:tabLst>
                <a:tab pos="795655" algn="l"/>
              </a:tabLst>
            </a:pPr>
            <a:r>
              <a:rPr sz="450" spc="434" dirty="0">
                <a:latin typeface="Times New Roman"/>
                <a:cs typeface="Times New Roman"/>
              </a:rPr>
              <a:t>ˆ </a:t>
            </a:r>
            <a:r>
              <a:rPr sz="1200" i="1" spc="10" dirty="0">
                <a:latin typeface="Times New Roman"/>
                <a:cs typeface="Times New Roman"/>
              </a:rPr>
              <a:t>Y </a:t>
            </a:r>
            <a:r>
              <a:rPr sz="1200" i="1" spc="15" dirty="0">
                <a:latin typeface="Times New Roman"/>
                <a:cs typeface="Times New Roman"/>
              </a:rPr>
              <a:t> </a:t>
            </a:r>
            <a:r>
              <a:rPr sz="1200" spc="-5" dirty="0">
                <a:latin typeface="LM Roman 12"/>
                <a:cs typeface="LM Roman 12"/>
              </a:rPr>
              <a:t>=</a:t>
            </a:r>
            <a:r>
              <a:rPr sz="1200" spc="-60" dirty="0">
                <a:latin typeface="LM Roman 12"/>
                <a:cs typeface="LM Roman 12"/>
              </a:rPr>
              <a:t> </a:t>
            </a:r>
            <a:r>
              <a:rPr sz="1200" spc="-5" dirty="0">
                <a:latin typeface="LM Roman 12"/>
                <a:cs typeface="LM Roman 12"/>
              </a:rPr>
              <a:t>0:	or</a:t>
            </a:r>
            <a:r>
              <a:rPr sz="1200" spc="-60" dirty="0">
                <a:latin typeface="LM Roman 12"/>
                <a:cs typeface="LM Roman 12"/>
              </a:rPr>
              <a:t> </a:t>
            </a:r>
            <a:r>
              <a:rPr sz="1200" spc="-5" dirty="0">
                <a:latin typeface="LM Roman 12"/>
                <a:cs typeface="LM Roman 12"/>
              </a:rPr>
              <a:t>0.444444444</a:t>
            </a:r>
            <a:endParaRPr sz="1200" dirty="0">
              <a:latin typeface="LM Roman 12"/>
              <a:cs typeface="LM Roman 12"/>
            </a:endParaRPr>
          </a:p>
        </p:txBody>
      </p:sp>
      <p:sp>
        <p:nvSpPr>
          <p:cNvPr id="9" name="object 15">
            <a:extLst>
              <a:ext uri="{FF2B5EF4-FFF2-40B4-BE49-F238E27FC236}">
                <a16:creationId xmlns:a16="http://schemas.microsoft.com/office/drawing/2014/main" id="{A8B6A8CC-5928-4301-9A7C-6E20C8011128}"/>
              </a:ext>
            </a:extLst>
          </p:cNvPr>
          <p:cNvSpPr txBox="1"/>
          <p:nvPr/>
        </p:nvSpPr>
        <p:spPr>
          <a:xfrm>
            <a:off x="4626428" y="3088922"/>
            <a:ext cx="1775460" cy="207645"/>
          </a:xfrm>
          <a:prstGeom prst="rect">
            <a:avLst/>
          </a:prstGeom>
        </p:spPr>
        <p:txBody>
          <a:bodyPr vert="horz" wrap="square" lIns="0" tIns="12065" rIns="0" bIns="0" rtlCol="0">
            <a:spAutoFit/>
          </a:bodyPr>
          <a:lstStyle/>
          <a:p>
            <a:pPr marL="12700">
              <a:lnSpc>
                <a:spcPct val="100000"/>
              </a:lnSpc>
              <a:spcBef>
                <a:spcPts val="95"/>
              </a:spcBef>
              <a:tabLst>
                <a:tab pos="795655" algn="l"/>
              </a:tabLst>
            </a:pPr>
            <a:r>
              <a:rPr sz="450" spc="434" dirty="0">
                <a:latin typeface="Times New Roman"/>
                <a:cs typeface="Times New Roman"/>
              </a:rPr>
              <a:t>ˆ </a:t>
            </a:r>
            <a:r>
              <a:rPr sz="1200" i="1" spc="10" dirty="0">
                <a:latin typeface="Times New Roman"/>
                <a:cs typeface="Times New Roman"/>
              </a:rPr>
              <a:t>Y </a:t>
            </a:r>
            <a:r>
              <a:rPr sz="1200" i="1" spc="15" dirty="0">
                <a:latin typeface="Times New Roman"/>
                <a:cs typeface="Times New Roman"/>
              </a:rPr>
              <a:t> </a:t>
            </a:r>
            <a:r>
              <a:rPr sz="1200" spc="-5" dirty="0">
                <a:latin typeface="LM Roman 12"/>
                <a:cs typeface="LM Roman 12"/>
              </a:rPr>
              <a:t>=</a:t>
            </a:r>
            <a:r>
              <a:rPr sz="1200" spc="-60" dirty="0">
                <a:latin typeface="LM Roman 12"/>
                <a:cs typeface="LM Roman 12"/>
              </a:rPr>
              <a:t> </a:t>
            </a:r>
            <a:r>
              <a:rPr sz="1200" spc="-5" dirty="0">
                <a:latin typeface="LM Roman 12"/>
                <a:cs typeface="LM Roman 12"/>
              </a:rPr>
              <a:t>1:	or</a:t>
            </a:r>
            <a:r>
              <a:rPr sz="1200" spc="-60" dirty="0">
                <a:latin typeface="LM Roman 12"/>
                <a:cs typeface="LM Roman 12"/>
              </a:rPr>
              <a:t> </a:t>
            </a:r>
            <a:r>
              <a:rPr sz="1200" spc="-5" dirty="0">
                <a:latin typeface="LM Roman 12"/>
                <a:cs typeface="LM Roman 12"/>
              </a:rPr>
              <a:t>0.555555556</a:t>
            </a:r>
            <a:endParaRPr sz="1200" dirty="0">
              <a:latin typeface="LM Roman 12"/>
              <a:cs typeface="LM Roman 12"/>
            </a:endParaRPr>
          </a:p>
        </p:txBody>
      </p:sp>
      <p:sp>
        <p:nvSpPr>
          <p:cNvPr id="10" name="object 16">
            <a:extLst>
              <a:ext uri="{FF2B5EF4-FFF2-40B4-BE49-F238E27FC236}">
                <a16:creationId xmlns:a16="http://schemas.microsoft.com/office/drawing/2014/main" id="{AF2A6CA3-5E7C-4E83-9B45-A9F6E2B6C5E5}"/>
              </a:ext>
            </a:extLst>
          </p:cNvPr>
          <p:cNvSpPr txBox="1"/>
          <p:nvPr/>
        </p:nvSpPr>
        <p:spPr>
          <a:xfrm>
            <a:off x="4626428" y="3429000"/>
            <a:ext cx="4879975" cy="207645"/>
          </a:xfrm>
          <a:prstGeom prst="rect">
            <a:avLst/>
          </a:prstGeom>
        </p:spPr>
        <p:txBody>
          <a:bodyPr vert="horz" wrap="square" lIns="0" tIns="12065" rIns="0" bIns="0" rtlCol="0">
            <a:spAutoFit/>
          </a:bodyPr>
          <a:lstStyle/>
          <a:p>
            <a:pPr marL="12700">
              <a:lnSpc>
                <a:spcPct val="100000"/>
              </a:lnSpc>
              <a:spcBef>
                <a:spcPts val="95"/>
              </a:spcBef>
            </a:pPr>
            <a:r>
              <a:rPr sz="1200" spc="-55" dirty="0">
                <a:latin typeface="LM Roman 12"/>
                <a:cs typeface="LM Roman 12"/>
              </a:rPr>
              <a:t>We </a:t>
            </a:r>
            <a:r>
              <a:rPr sz="1200" spc="-20" dirty="0">
                <a:latin typeface="LM Roman 12"/>
                <a:cs typeface="LM Roman 12"/>
              </a:rPr>
              <a:t>now </a:t>
            </a:r>
            <a:r>
              <a:rPr sz="1200" spc="-25" dirty="0">
                <a:latin typeface="LM Roman 12"/>
                <a:cs typeface="LM Roman 12"/>
              </a:rPr>
              <a:t>have </a:t>
            </a:r>
            <a:r>
              <a:rPr sz="1200" spc="-5" dirty="0">
                <a:latin typeface="LM Roman 12"/>
                <a:cs typeface="LM Roman 12"/>
              </a:rPr>
              <a:t>enough information to calculate the Gini index for this</a:t>
            </a:r>
            <a:r>
              <a:rPr sz="1200" spc="145" dirty="0">
                <a:latin typeface="LM Roman 12"/>
                <a:cs typeface="LM Roman 12"/>
              </a:rPr>
              <a:t> </a:t>
            </a:r>
            <a:r>
              <a:rPr sz="1200" spc="-5" dirty="0">
                <a:latin typeface="LM Roman 12"/>
                <a:cs typeface="LM Roman 12"/>
              </a:rPr>
              <a:t>split:</a:t>
            </a:r>
            <a:endParaRPr sz="1200" dirty="0">
              <a:latin typeface="LM Roman 12"/>
              <a:cs typeface="LM Roman 12"/>
            </a:endParaRPr>
          </a:p>
        </p:txBody>
      </p:sp>
      <p:sp>
        <p:nvSpPr>
          <p:cNvPr id="11" name="object 17">
            <a:extLst>
              <a:ext uri="{FF2B5EF4-FFF2-40B4-BE49-F238E27FC236}">
                <a16:creationId xmlns:a16="http://schemas.microsoft.com/office/drawing/2014/main" id="{06E70071-D656-4C11-A01E-FF3540822061}"/>
              </a:ext>
            </a:extLst>
          </p:cNvPr>
          <p:cNvSpPr txBox="1"/>
          <p:nvPr/>
        </p:nvSpPr>
        <p:spPr>
          <a:xfrm>
            <a:off x="4970271" y="3859797"/>
            <a:ext cx="3989704" cy="690245"/>
          </a:xfrm>
          <a:prstGeom prst="rect">
            <a:avLst/>
          </a:prstGeom>
        </p:spPr>
        <p:txBody>
          <a:bodyPr vert="horz" wrap="square" lIns="0" tIns="51435" rIns="0" bIns="0" rtlCol="0">
            <a:spAutoFit/>
          </a:bodyPr>
          <a:lstStyle/>
          <a:p>
            <a:pPr marL="12700">
              <a:lnSpc>
                <a:spcPct val="100000"/>
              </a:lnSpc>
              <a:spcBef>
                <a:spcPts val="405"/>
              </a:spcBef>
            </a:pPr>
            <a:r>
              <a:rPr sz="1200" i="1" spc="85" dirty="0">
                <a:latin typeface="Times New Roman"/>
                <a:cs typeface="Times New Roman"/>
              </a:rPr>
              <a:t>Gini</a:t>
            </a:r>
            <a:r>
              <a:rPr sz="1200" spc="85" dirty="0">
                <a:latin typeface="LM Roman 12"/>
                <a:cs typeface="LM Roman 12"/>
              </a:rPr>
              <a:t>(</a:t>
            </a:r>
            <a:r>
              <a:rPr sz="1200" i="1" spc="85" dirty="0">
                <a:latin typeface="Times New Roman"/>
                <a:cs typeface="Times New Roman"/>
              </a:rPr>
              <a:t>X</a:t>
            </a:r>
            <a:r>
              <a:rPr sz="1200" spc="85" dirty="0">
                <a:latin typeface="LM Roman 12"/>
                <a:cs typeface="LM Roman 12"/>
              </a:rPr>
              <a:t>1</a:t>
            </a:r>
            <a:r>
              <a:rPr sz="1200" spc="-65" dirty="0">
                <a:latin typeface="LM Roman 12"/>
                <a:cs typeface="LM Roman 12"/>
              </a:rPr>
              <a:t> </a:t>
            </a:r>
            <a:r>
              <a:rPr sz="1200" spc="-5" dirty="0">
                <a:latin typeface="LM Roman 12"/>
                <a:cs typeface="LM Roman 12"/>
              </a:rPr>
              <a:t>=</a:t>
            </a:r>
            <a:r>
              <a:rPr sz="1200" spc="-60" dirty="0">
                <a:latin typeface="LM Roman 12"/>
                <a:cs typeface="LM Roman 12"/>
              </a:rPr>
              <a:t> </a:t>
            </a:r>
            <a:r>
              <a:rPr sz="1200" dirty="0">
                <a:latin typeface="LM Roman 12"/>
                <a:cs typeface="LM Roman 12"/>
              </a:rPr>
              <a:t>2</a:t>
            </a:r>
            <a:r>
              <a:rPr sz="1200" i="1" dirty="0">
                <a:latin typeface="Times New Roman"/>
                <a:cs typeface="Times New Roman"/>
              </a:rPr>
              <a:t>.</a:t>
            </a:r>
            <a:r>
              <a:rPr sz="1200" dirty="0">
                <a:latin typeface="LM Roman 12"/>
                <a:cs typeface="LM Roman 12"/>
              </a:rPr>
              <a:t>7712)</a:t>
            </a:r>
            <a:r>
              <a:rPr sz="1200" spc="-60" dirty="0">
                <a:latin typeface="LM Roman 12"/>
                <a:cs typeface="LM Roman 12"/>
              </a:rPr>
              <a:t> </a:t>
            </a:r>
            <a:r>
              <a:rPr sz="1200" spc="-5" dirty="0">
                <a:latin typeface="LM Roman 12"/>
                <a:cs typeface="LM Roman 12"/>
              </a:rPr>
              <a:t>= </a:t>
            </a:r>
            <a:r>
              <a:rPr sz="1200" dirty="0">
                <a:latin typeface="LM Roman 12"/>
                <a:cs typeface="LM Roman 12"/>
              </a:rPr>
              <a:t>(1</a:t>
            </a:r>
            <a:r>
              <a:rPr sz="1200" i="1" dirty="0">
                <a:latin typeface="Times New Roman"/>
                <a:cs typeface="Times New Roman"/>
              </a:rPr>
              <a:t>.</a:t>
            </a:r>
            <a:r>
              <a:rPr sz="1200" dirty="0">
                <a:latin typeface="LM Roman 12"/>
                <a:cs typeface="LM Roman 12"/>
              </a:rPr>
              <a:t>0</a:t>
            </a:r>
            <a:r>
              <a:rPr sz="1200" spc="-125"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spc="-5" dirty="0">
                <a:latin typeface="LM Roman 12"/>
                <a:cs typeface="LM Roman 12"/>
              </a:rPr>
              <a:t>(1</a:t>
            </a:r>
            <a:r>
              <a:rPr sz="1200" spc="-125" dirty="0">
                <a:latin typeface="LM Roman 12"/>
                <a:cs typeface="LM Roman 12"/>
              </a:rPr>
              <a:t> </a:t>
            </a:r>
            <a:r>
              <a:rPr sz="1200" i="1" spc="20" dirty="0">
                <a:latin typeface="DejaVu Sans Condensed"/>
                <a:cs typeface="DejaVu Sans Condensed"/>
              </a:rPr>
              <a:t>−</a:t>
            </a:r>
            <a:r>
              <a:rPr sz="1200" i="1" spc="-85" dirty="0">
                <a:latin typeface="DejaVu Sans Condensed"/>
                <a:cs typeface="DejaVu Sans Condensed"/>
              </a:rPr>
              <a:t> </a:t>
            </a:r>
            <a:r>
              <a:rPr sz="1200" dirty="0">
                <a:latin typeface="LM Roman 12"/>
                <a:cs typeface="LM Roman 12"/>
              </a:rPr>
              <a:t>1</a:t>
            </a:r>
            <a:r>
              <a:rPr sz="1200" i="1" dirty="0">
                <a:latin typeface="Times New Roman"/>
                <a:cs typeface="Times New Roman"/>
              </a:rPr>
              <a:t>.</a:t>
            </a:r>
            <a:r>
              <a:rPr sz="1200" dirty="0">
                <a:latin typeface="LM Roman 12"/>
                <a:cs typeface="LM Roman 12"/>
              </a:rPr>
              <a:t>0))</a:t>
            </a:r>
            <a:r>
              <a:rPr sz="1200" spc="260" dirty="0">
                <a:latin typeface="LM Roman 12"/>
                <a:cs typeface="LM Roman 12"/>
              </a:rPr>
              <a:t> </a:t>
            </a:r>
            <a:r>
              <a:rPr sz="1200" spc="-5" dirty="0">
                <a:latin typeface="LM Roman 12"/>
                <a:cs typeface="LM Roman 12"/>
              </a:rPr>
              <a:t>+</a:t>
            </a:r>
            <a:r>
              <a:rPr sz="1200" spc="-130" dirty="0">
                <a:latin typeface="LM Roman 12"/>
                <a:cs typeface="LM Roman 12"/>
              </a:rPr>
              <a:t> </a:t>
            </a:r>
            <a:r>
              <a:rPr sz="1200" dirty="0">
                <a:latin typeface="LM Roman 12"/>
                <a:cs typeface="LM Roman 12"/>
              </a:rPr>
              <a:t>(0</a:t>
            </a:r>
            <a:r>
              <a:rPr sz="1200" i="1" dirty="0">
                <a:latin typeface="Times New Roman"/>
                <a:cs typeface="Times New Roman"/>
              </a:rPr>
              <a:t>.</a:t>
            </a:r>
            <a:r>
              <a:rPr sz="1200" dirty="0">
                <a:latin typeface="LM Roman 12"/>
                <a:cs typeface="LM Roman 12"/>
              </a:rPr>
              <a:t>0</a:t>
            </a:r>
            <a:r>
              <a:rPr sz="1200" spc="-125"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spc="-5" dirty="0">
                <a:latin typeface="LM Roman 12"/>
                <a:cs typeface="LM Roman 12"/>
              </a:rPr>
              <a:t>(1</a:t>
            </a:r>
            <a:r>
              <a:rPr sz="1200" spc="-125"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dirty="0">
                <a:latin typeface="LM Roman 12"/>
                <a:cs typeface="LM Roman 12"/>
              </a:rPr>
              <a:t>0</a:t>
            </a:r>
            <a:r>
              <a:rPr sz="1200" i="1" dirty="0">
                <a:latin typeface="Times New Roman"/>
                <a:cs typeface="Times New Roman"/>
              </a:rPr>
              <a:t>.</a:t>
            </a:r>
            <a:r>
              <a:rPr sz="1200" dirty="0">
                <a:latin typeface="LM Roman 12"/>
                <a:cs typeface="LM Roman 12"/>
              </a:rPr>
              <a:t>0))</a:t>
            </a:r>
            <a:r>
              <a:rPr sz="1200" spc="-5" dirty="0">
                <a:latin typeface="LM Roman 12"/>
                <a:cs typeface="LM Roman 12"/>
              </a:rPr>
              <a:t> +</a:t>
            </a:r>
            <a:endParaRPr sz="1200" dirty="0">
              <a:latin typeface="LM Roman 12"/>
              <a:cs typeface="LM Roman 12"/>
            </a:endParaRPr>
          </a:p>
          <a:p>
            <a:pPr marL="1465580">
              <a:lnSpc>
                <a:spcPct val="100000"/>
              </a:lnSpc>
              <a:spcBef>
                <a:spcPts val="300"/>
              </a:spcBef>
            </a:pPr>
            <a:r>
              <a:rPr sz="1200" spc="-5" dirty="0">
                <a:latin typeface="LM Roman 12"/>
                <a:cs typeface="LM Roman 12"/>
              </a:rPr>
              <a:t>(0</a:t>
            </a:r>
            <a:r>
              <a:rPr sz="1200" i="1" spc="-5" dirty="0">
                <a:latin typeface="Times New Roman"/>
                <a:cs typeface="Times New Roman"/>
              </a:rPr>
              <a:t>.</a:t>
            </a:r>
            <a:r>
              <a:rPr sz="1200" spc="-5" dirty="0">
                <a:latin typeface="LM Roman 12"/>
                <a:cs typeface="LM Roman 12"/>
              </a:rPr>
              <a:t>444444444</a:t>
            </a:r>
            <a:r>
              <a:rPr sz="1200" spc="-125"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spc="-5" dirty="0">
                <a:latin typeface="LM Roman 12"/>
                <a:cs typeface="LM Roman 12"/>
              </a:rPr>
              <a:t>(1</a:t>
            </a:r>
            <a:r>
              <a:rPr sz="1200" spc="-125"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spc="-5" dirty="0">
                <a:latin typeface="LM Roman 12"/>
                <a:cs typeface="LM Roman 12"/>
              </a:rPr>
              <a:t>0</a:t>
            </a:r>
            <a:r>
              <a:rPr sz="1200" i="1" spc="-5" dirty="0">
                <a:latin typeface="Times New Roman"/>
                <a:cs typeface="Times New Roman"/>
              </a:rPr>
              <a:t>.</a:t>
            </a:r>
            <a:r>
              <a:rPr sz="1200" spc="-5" dirty="0">
                <a:latin typeface="LM Roman 12"/>
                <a:cs typeface="LM Roman 12"/>
              </a:rPr>
              <a:t>444444444) +</a:t>
            </a:r>
            <a:endParaRPr sz="1200" dirty="0">
              <a:latin typeface="LM Roman 12"/>
              <a:cs typeface="LM Roman 12"/>
            </a:endParaRPr>
          </a:p>
          <a:p>
            <a:pPr marL="1465580">
              <a:lnSpc>
                <a:spcPct val="100000"/>
              </a:lnSpc>
              <a:spcBef>
                <a:spcPts val="305"/>
              </a:spcBef>
            </a:pPr>
            <a:r>
              <a:rPr sz="1200" spc="-5" dirty="0">
                <a:latin typeface="LM Roman 12"/>
                <a:cs typeface="LM Roman 12"/>
              </a:rPr>
              <a:t>(0</a:t>
            </a:r>
            <a:r>
              <a:rPr sz="1200" i="1" spc="-5" dirty="0">
                <a:latin typeface="Times New Roman"/>
                <a:cs typeface="Times New Roman"/>
              </a:rPr>
              <a:t>.</a:t>
            </a:r>
            <a:r>
              <a:rPr sz="1200" spc="-5" dirty="0">
                <a:latin typeface="LM Roman 12"/>
                <a:cs typeface="LM Roman 12"/>
              </a:rPr>
              <a:t>555555556</a:t>
            </a:r>
            <a:r>
              <a:rPr sz="1200" spc="-125"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spc="-5" dirty="0">
                <a:latin typeface="LM Roman 12"/>
                <a:cs typeface="LM Roman 12"/>
              </a:rPr>
              <a:t>(1</a:t>
            </a:r>
            <a:r>
              <a:rPr sz="1200" spc="-125" dirty="0">
                <a:latin typeface="LM Roman 12"/>
                <a:cs typeface="LM Roman 12"/>
              </a:rPr>
              <a:t> </a:t>
            </a:r>
            <a:r>
              <a:rPr sz="1200" i="1" spc="20" dirty="0">
                <a:latin typeface="DejaVu Sans Condensed"/>
                <a:cs typeface="DejaVu Sans Condensed"/>
              </a:rPr>
              <a:t>−</a:t>
            </a:r>
            <a:r>
              <a:rPr sz="1200" i="1" spc="-80" dirty="0">
                <a:latin typeface="DejaVu Sans Condensed"/>
                <a:cs typeface="DejaVu Sans Condensed"/>
              </a:rPr>
              <a:t> </a:t>
            </a:r>
            <a:r>
              <a:rPr sz="1200" spc="-5" dirty="0">
                <a:latin typeface="LM Roman 12"/>
                <a:cs typeface="LM Roman 12"/>
              </a:rPr>
              <a:t>0</a:t>
            </a:r>
            <a:r>
              <a:rPr sz="1200" i="1" spc="-5" dirty="0">
                <a:latin typeface="Times New Roman"/>
                <a:cs typeface="Times New Roman"/>
              </a:rPr>
              <a:t>.</a:t>
            </a:r>
            <a:r>
              <a:rPr sz="1200" spc="-5" dirty="0">
                <a:latin typeface="LM Roman 12"/>
                <a:cs typeface="LM Roman 12"/>
              </a:rPr>
              <a:t>555555556))</a:t>
            </a:r>
            <a:endParaRPr sz="1200" dirty="0">
              <a:latin typeface="LM Roman 12"/>
              <a:cs typeface="LM Roman 12"/>
            </a:endParaRPr>
          </a:p>
        </p:txBody>
      </p:sp>
    </p:spTree>
    <p:extLst>
      <p:ext uri="{BB962C8B-B14F-4D97-AF65-F5344CB8AC3E}">
        <p14:creationId xmlns:p14="http://schemas.microsoft.com/office/powerpoint/2010/main" val="181808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142D-859D-4B54-837C-F55C8D876CA1}"/>
              </a:ext>
            </a:extLst>
          </p:cNvPr>
          <p:cNvSpPr>
            <a:spLocks noGrp="1"/>
          </p:cNvSpPr>
          <p:nvPr>
            <p:ph type="title"/>
          </p:nvPr>
        </p:nvSpPr>
        <p:spPr/>
        <p:txBody>
          <a:bodyPr/>
          <a:lstStyle/>
          <a:p>
            <a:endParaRPr lang="en-IN"/>
          </a:p>
        </p:txBody>
      </p:sp>
      <p:sp>
        <p:nvSpPr>
          <p:cNvPr id="5" name="object 20">
            <a:extLst>
              <a:ext uri="{FF2B5EF4-FFF2-40B4-BE49-F238E27FC236}">
                <a16:creationId xmlns:a16="http://schemas.microsoft.com/office/drawing/2014/main" id="{7B1E743C-E905-4009-9CF0-2502C609BD05}"/>
              </a:ext>
            </a:extLst>
          </p:cNvPr>
          <p:cNvSpPr txBox="1">
            <a:spLocks noGrp="1"/>
          </p:cNvSpPr>
          <p:nvPr>
            <p:ph idx="1"/>
          </p:nvPr>
        </p:nvSpPr>
        <p:spPr>
          <a:xfrm>
            <a:off x="1676400" y="365125"/>
            <a:ext cx="10515600" cy="4351338"/>
          </a:xfrm>
          <a:prstGeom prst="rect">
            <a:avLst/>
          </a:prstGeom>
        </p:spPr>
        <p:txBody>
          <a:bodyPr vert="horz" wrap="square" lIns="0" tIns="12065" rIns="0" bIns="0" rtlCol="0">
            <a:spAutoFit/>
          </a:bodyPr>
          <a:lstStyle/>
          <a:p>
            <a:pPr marL="12700">
              <a:lnSpc>
                <a:spcPct val="100000"/>
              </a:lnSpc>
              <a:spcBef>
                <a:spcPts val="95"/>
              </a:spcBef>
            </a:pPr>
            <a:r>
              <a:rPr sz="1200" i="1" spc="85" dirty="0">
                <a:latin typeface="Times New Roman"/>
                <a:cs typeface="Times New Roman"/>
              </a:rPr>
              <a:t>Gini</a:t>
            </a:r>
            <a:r>
              <a:rPr sz="1200" spc="85" dirty="0">
                <a:latin typeface="LM Roman 12"/>
                <a:cs typeface="LM Roman 12"/>
              </a:rPr>
              <a:t>(</a:t>
            </a:r>
            <a:r>
              <a:rPr sz="1200" i="1" spc="85" dirty="0">
                <a:latin typeface="Times New Roman"/>
                <a:cs typeface="Times New Roman"/>
              </a:rPr>
              <a:t>X</a:t>
            </a:r>
            <a:r>
              <a:rPr sz="1200" spc="85" dirty="0">
                <a:latin typeface="LM Roman 12"/>
                <a:cs typeface="LM Roman 12"/>
              </a:rPr>
              <a:t>1</a:t>
            </a:r>
            <a:r>
              <a:rPr sz="1200" spc="-229" dirty="0">
                <a:latin typeface="LM Roman 12"/>
                <a:cs typeface="LM Roman 12"/>
              </a:rPr>
              <a:t> </a:t>
            </a:r>
            <a:r>
              <a:rPr sz="1200" spc="-5" dirty="0">
                <a:latin typeface="LM Roman 12"/>
                <a:cs typeface="LM Roman 12"/>
              </a:rPr>
              <a:t>= 2</a:t>
            </a:r>
            <a:r>
              <a:rPr sz="1200" i="1" spc="-5" dirty="0">
                <a:latin typeface="Times New Roman"/>
                <a:cs typeface="Times New Roman"/>
              </a:rPr>
              <a:t>.</a:t>
            </a:r>
            <a:r>
              <a:rPr sz="1200" spc="-5" dirty="0">
                <a:latin typeface="LM Roman 12"/>
                <a:cs typeface="LM Roman 12"/>
              </a:rPr>
              <a:t>771244718) = 0</a:t>
            </a:r>
            <a:r>
              <a:rPr sz="1200" i="1" spc="-5" dirty="0">
                <a:latin typeface="Times New Roman"/>
                <a:cs typeface="Times New Roman"/>
              </a:rPr>
              <a:t>.</a:t>
            </a:r>
            <a:r>
              <a:rPr sz="1200" spc="-5" dirty="0">
                <a:latin typeface="LM Roman 12"/>
                <a:cs typeface="LM Roman 12"/>
              </a:rPr>
              <a:t>49382716</a:t>
            </a:r>
            <a:endParaRPr sz="1200" dirty="0">
              <a:latin typeface="LM Roman 12"/>
              <a:cs typeface="LM Roman 12"/>
            </a:endParaRPr>
          </a:p>
        </p:txBody>
      </p:sp>
      <p:sp>
        <p:nvSpPr>
          <p:cNvPr id="6" name="object 22">
            <a:extLst>
              <a:ext uri="{FF2B5EF4-FFF2-40B4-BE49-F238E27FC236}">
                <a16:creationId xmlns:a16="http://schemas.microsoft.com/office/drawing/2014/main" id="{C0C4FE3C-E4EE-4FEC-ACC7-49E0515387FD}"/>
              </a:ext>
            </a:extLst>
          </p:cNvPr>
          <p:cNvSpPr txBox="1"/>
          <p:nvPr/>
        </p:nvSpPr>
        <p:spPr>
          <a:xfrm>
            <a:off x="3965432" y="719580"/>
            <a:ext cx="6167755" cy="2293620"/>
          </a:xfrm>
          <a:prstGeom prst="rect">
            <a:avLst/>
          </a:prstGeom>
        </p:spPr>
        <p:txBody>
          <a:bodyPr vert="horz" wrap="square" lIns="0" tIns="128905" rIns="0" bIns="0" rtlCol="0">
            <a:spAutoFit/>
          </a:bodyPr>
          <a:lstStyle/>
          <a:p>
            <a:pPr marL="19685" algn="just">
              <a:lnSpc>
                <a:spcPct val="100000"/>
              </a:lnSpc>
              <a:spcBef>
                <a:spcPts val="1015"/>
              </a:spcBef>
            </a:pPr>
            <a:r>
              <a:rPr sz="1400" b="1" spc="15" dirty="0">
                <a:latin typeface="LM Roman 12"/>
                <a:cs typeface="LM Roman 12"/>
              </a:rPr>
              <a:t>18.2.3 Best Candidate Split</a:t>
            </a:r>
            <a:r>
              <a:rPr sz="1400" b="1" spc="-15" dirty="0">
                <a:latin typeface="LM Roman 12"/>
                <a:cs typeface="LM Roman 12"/>
              </a:rPr>
              <a:t> </a:t>
            </a:r>
            <a:r>
              <a:rPr sz="1400" b="1" spc="-5" dirty="0">
                <a:latin typeface="LM Roman 12"/>
                <a:cs typeface="LM Roman 12"/>
              </a:rPr>
              <a:t>Point</a:t>
            </a:r>
            <a:endParaRPr sz="1400" dirty="0">
              <a:latin typeface="LM Roman 12"/>
              <a:cs typeface="LM Roman 12"/>
            </a:endParaRPr>
          </a:p>
          <a:p>
            <a:pPr marL="19685" marR="5080" indent="-7620" algn="just">
              <a:lnSpc>
                <a:spcPct val="100000"/>
              </a:lnSpc>
              <a:spcBef>
                <a:spcPts val="735"/>
              </a:spcBef>
            </a:pPr>
            <a:r>
              <a:rPr sz="1200" spc="-40" dirty="0">
                <a:latin typeface="LM Roman 12"/>
                <a:cs typeface="LM Roman 12"/>
              </a:rPr>
              <a:t>We </a:t>
            </a:r>
            <a:r>
              <a:rPr sz="1200" spc="5" dirty="0">
                <a:latin typeface="LM Roman 12"/>
                <a:cs typeface="LM Roman 12"/>
              </a:rPr>
              <a:t>can </a:t>
            </a:r>
            <a:r>
              <a:rPr sz="1200" spc="-5" dirty="0">
                <a:latin typeface="LM Roman 12"/>
                <a:cs typeface="LM Roman 12"/>
              </a:rPr>
              <a:t>evaluate each </a:t>
            </a:r>
            <a:r>
              <a:rPr sz="1200" spc="5" dirty="0">
                <a:latin typeface="LM Roman 12"/>
                <a:cs typeface="LM Roman 12"/>
              </a:rPr>
              <a:t>candidate split point using the </a:t>
            </a:r>
            <a:r>
              <a:rPr sz="1200" spc="10" dirty="0">
                <a:latin typeface="LM Roman 12"/>
                <a:cs typeface="LM Roman 12"/>
              </a:rPr>
              <a:t>process </a:t>
            </a:r>
            <a:r>
              <a:rPr sz="1200" dirty="0">
                <a:latin typeface="LM Roman 12"/>
                <a:cs typeface="LM Roman 12"/>
              </a:rPr>
              <a:t>above </a:t>
            </a:r>
            <a:r>
              <a:rPr sz="1200" spc="5" dirty="0">
                <a:latin typeface="LM Roman 12"/>
                <a:cs typeface="LM Roman 12"/>
              </a:rPr>
              <a:t>with the </a:t>
            </a:r>
            <a:r>
              <a:rPr sz="1200" spc="-5" dirty="0">
                <a:latin typeface="LM Roman 12"/>
                <a:cs typeface="LM Roman 12"/>
              </a:rPr>
              <a:t>values </a:t>
            </a:r>
            <a:r>
              <a:rPr sz="1200" spc="5" dirty="0">
                <a:latin typeface="LM Roman 12"/>
                <a:cs typeface="LM Roman 12"/>
              </a:rPr>
              <a:t>from </a:t>
            </a:r>
            <a:r>
              <a:rPr sz="1200" i="1" spc="165" dirty="0">
                <a:latin typeface="Times New Roman"/>
                <a:cs typeface="Times New Roman"/>
              </a:rPr>
              <a:t>X</a:t>
            </a:r>
            <a:r>
              <a:rPr sz="1200" spc="165" dirty="0">
                <a:latin typeface="LM Roman 12"/>
                <a:cs typeface="LM Roman 12"/>
              </a:rPr>
              <a:t>1  </a:t>
            </a:r>
            <a:r>
              <a:rPr sz="1200" spc="-5" dirty="0">
                <a:latin typeface="LM Roman 12"/>
                <a:cs typeface="LM Roman 12"/>
              </a:rPr>
              <a:t>and </a:t>
            </a:r>
            <a:r>
              <a:rPr sz="1200" i="1" spc="105" dirty="0">
                <a:latin typeface="Times New Roman"/>
                <a:cs typeface="Times New Roman"/>
              </a:rPr>
              <a:t>X</a:t>
            </a:r>
            <a:r>
              <a:rPr sz="1200" spc="105" dirty="0">
                <a:latin typeface="LM Roman 12"/>
                <a:cs typeface="LM Roman 12"/>
              </a:rPr>
              <a:t>2. </a:t>
            </a:r>
            <a:r>
              <a:rPr sz="1200" dirty="0">
                <a:latin typeface="LM Roman 12"/>
                <a:cs typeface="LM Roman 12"/>
              </a:rPr>
              <a:t>If </a:t>
            </a:r>
            <a:r>
              <a:rPr sz="1200" spc="-20" dirty="0">
                <a:latin typeface="LM Roman 12"/>
                <a:cs typeface="LM Roman 12"/>
              </a:rPr>
              <a:t>we </a:t>
            </a:r>
            <a:r>
              <a:rPr sz="1200" spc="5" dirty="0">
                <a:latin typeface="LM Roman 12"/>
                <a:cs typeface="LM Roman 12"/>
              </a:rPr>
              <a:t>look </a:t>
            </a:r>
            <a:r>
              <a:rPr sz="1200" spc="-5" dirty="0">
                <a:latin typeface="LM Roman 12"/>
                <a:cs typeface="LM Roman 12"/>
              </a:rPr>
              <a:t>at the graph of the data, </a:t>
            </a:r>
            <a:r>
              <a:rPr sz="1200" spc="-20" dirty="0">
                <a:latin typeface="LM Roman 12"/>
                <a:cs typeface="LM Roman 12"/>
              </a:rPr>
              <a:t>we </a:t>
            </a:r>
            <a:r>
              <a:rPr sz="1200" spc="-5" dirty="0">
                <a:latin typeface="LM Roman 12"/>
                <a:cs typeface="LM Roman 12"/>
              </a:rPr>
              <a:t>can </a:t>
            </a:r>
            <a:r>
              <a:rPr sz="1200" dirty="0">
                <a:latin typeface="LM Roman 12"/>
                <a:cs typeface="LM Roman 12"/>
              </a:rPr>
              <a:t>see </a:t>
            </a:r>
            <a:r>
              <a:rPr sz="1200" spc="-5" dirty="0">
                <a:latin typeface="LM Roman 12"/>
                <a:cs typeface="LM Roman 12"/>
              </a:rPr>
              <a:t>that </a:t>
            </a:r>
            <a:r>
              <a:rPr sz="1200" spc="-20" dirty="0">
                <a:latin typeface="LM Roman 12"/>
                <a:cs typeface="LM Roman 12"/>
              </a:rPr>
              <a:t>we </a:t>
            </a:r>
            <a:r>
              <a:rPr sz="1200" spc="-5" dirty="0">
                <a:latin typeface="LM Roman 12"/>
                <a:cs typeface="LM Roman 12"/>
              </a:rPr>
              <a:t>can probably </a:t>
            </a:r>
            <a:r>
              <a:rPr sz="1200" spc="-10" dirty="0">
                <a:latin typeface="LM Roman 12"/>
                <a:cs typeface="LM Roman 12"/>
              </a:rPr>
              <a:t>draw </a:t>
            </a:r>
            <a:r>
              <a:rPr sz="1200" spc="-5" dirty="0">
                <a:latin typeface="LM Roman 12"/>
                <a:cs typeface="LM Roman 12"/>
              </a:rPr>
              <a:t>a </a:t>
            </a:r>
            <a:r>
              <a:rPr sz="1200" spc="-10" dirty="0">
                <a:latin typeface="LM Roman 12"/>
                <a:cs typeface="LM Roman 12"/>
              </a:rPr>
              <a:t>vertical  </a:t>
            </a:r>
            <a:r>
              <a:rPr sz="1200" dirty="0">
                <a:latin typeface="LM Roman 12"/>
                <a:cs typeface="LM Roman 12"/>
              </a:rPr>
              <a:t>line to </a:t>
            </a:r>
            <a:r>
              <a:rPr sz="1200" spc="5" dirty="0">
                <a:latin typeface="LM Roman 12"/>
                <a:cs typeface="LM Roman 12"/>
              </a:rPr>
              <a:t>separate the </a:t>
            </a:r>
            <a:r>
              <a:rPr sz="1200" dirty="0">
                <a:latin typeface="LM Roman 12"/>
                <a:cs typeface="LM Roman 12"/>
              </a:rPr>
              <a:t>classes. </a:t>
            </a:r>
            <a:r>
              <a:rPr sz="1200" spc="5" dirty="0">
                <a:latin typeface="LM Roman 12"/>
                <a:cs typeface="LM Roman 12"/>
              </a:rPr>
              <a:t>This </a:t>
            </a:r>
            <a:r>
              <a:rPr sz="1200" spc="-5" dirty="0">
                <a:latin typeface="LM Roman 12"/>
                <a:cs typeface="LM Roman 12"/>
              </a:rPr>
              <a:t>would </a:t>
            </a:r>
            <a:r>
              <a:rPr sz="1200" dirty="0">
                <a:latin typeface="LM Roman 12"/>
                <a:cs typeface="LM Roman 12"/>
              </a:rPr>
              <a:t>translate to </a:t>
            </a:r>
            <a:r>
              <a:rPr sz="1200" spc="5" dirty="0">
                <a:latin typeface="LM Roman 12"/>
                <a:cs typeface="LM Roman 12"/>
              </a:rPr>
              <a:t>a </a:t>
            </a:r>
            <a:r>
              <a:rPr sz="1200" dirty="0">
                <a:latin typeface="LM Roman 12"/>
                <a:cs typeface="LM Roman 12"/>
              </a:rPr>
              <a:t>split point for </a:t>
            </a:r>
            <a:r>
              <a:rPr sz="1200" i="1" spc="165" dirty="0">
                <a:latin typeface="Times New Roman"/>
                <a:cs typeface="Times New Roman"/>
              </a:rPr>
              <a:t>X</a:t>
            </a:r>
            <a:r>
              <a:rPr sz="1200" spc="165" dirty="0">
                <a:latin typeface="LM Roman 12"/>
                <a:cs typeface="LM Roman 12"/>
              </a:rPr>
              <a:t>1 </a:t>
            </a:r>
            <a:r>
              <a:rPr sz="1200" spc="5" dirty="0">
                <a:latin typeface="LM Roman 12"/>
                <a:cs typeface="LM Roman 12"/>
              </a:rPr>
              <a:t>with a </a:t>
            </a:r>
            <a:r>
              <a:rPr sz="1200" spc="-10" dirty="0">
                <a:latin typeface="LM Roman 12"/>
                <a:cs typeface="LM Roman 12"/>
              </a:rPr>
              <a:t>value</a:t>
            </a:r>
            <a:r>
              <a:rPr sz="1200" spc="35" dirty="0">
                <a:latin typeface="LM Roman 12"/>
                <a:cs typeface="LM Roman 12"/>
              </a:rPr>
              <a:t> </a:t>
            </a:r>
            <a:r>
              <a:rPr sz="1200" spc="5" dirty="0">
                <a:latin typeface="LM Roman 12"/>
                <a:cs typeface="LM Roman 12"/>
              </a:rPr>
              <a:t>around</a:t>
            </a:r>
            <a:endParaRPr sz="1200" dirty="0">
              <a:latin typeface="LM Roman 12"/>
              <a:cs typeface="LM Roman 12"/>
            </a:endParaRPr>
          </a:p>
          <a:p>
            <a:pPr marL="19685" algn="just">
              <a:lnSpc>
                <a:spcPct val="100000"/>
              </a:lnSpc>
              <a:spcBef>
                <a:spcPts val="15"/>
              </a:spcBef>
            </a:pPr>
            <a:r>
              <a:rPr sz="1200" spc="-5" dirty="0">
                <a:latin typeface="LM Roman 12"/>
                <a:cs typeface="LM Roman 12"/>
              </a:rPr>
              <a:t>0.5. A close </a:t>
            </a:r>
            <a:r>
              <a:rPr sz="1200" spc="-15" dirty="0">
                <a:latin typeface="LM Roman 12"/>
                <a:cs typeface="LM Roman 12"/>
              </a:rPr>
              <a:t>fit would </a:t>
            </a:r>
            <a:r>
              <a:rPr sz="1200" spc="10" dirty="0">
                <a:latin typeface="LM Roman 12"/>
                <a:cs typeface="LM Roman 12"/>
              </a:rPr>
              <a:t>be </a:t>
            </a:r>
            <a:r>
              <a:rPr sz="1200" spc="-5" dirty="0">
                <a:latin typeface="LM Roman 12"/>
                <a:cs typeface="LM Roman 12"/>
              </a:rPr>
              <a:t>the </a:t>
            </a:r>
            <a:r>
              <a:rPr sz="1200" spc="-20" dirty="0">
                <a:latin typeface="LM Roman 12"/>
                <a:cs typeface="LM Roman 12"/>
              </a:rPr>
              <a:t>value </a:t>
            </a:r>
            <a:r>
              <a:rPr sz="1200" spc="-5" dirty="0">
                <a:latin typeface="LM Roman 12"/>
                <a:cs typeface="LM Roman 12"/>
              </a:rPr>
              <a:t>for </a:t>
            </a:r>
            <a:r>
              <a:rPr sz="1200" i="1" spc="160" dirty="0">
                <a:latin typeface="Times New Roman"/>
                <a:cs typeface="Times New Roman"/>
              </a:rPr>
              <a:t>X</a:t>
            </a:r>
            <a:r>
              <a:rPr sz="1200" spc="160" dirty="0">
                <a:latin typeface="LM Roman 12"/>
                <a:cs typeface="LM Roman 12"/>
              </a:rPr>
              <a:t>1 </a:t>
            </a:r>
            <a:r>
              <a:rPr sz="1200" spc="-5" dirty="0">
                <a:latin typeface="LM Roman 12"/>
                <a:cs typeface="LM Roman 12"/>
              </a:rPr>
              <a:t>in the last instance: </a:t>
            </a:r>
            <a:r>
              <a:rPr sz="1200" i="1" spc="160" dirty="0">
                <a:latin typeface="Times New Roman"/>
                <a:cs typeface="Times New Roman"/>
              </a:rPr>
              <a:t>X</a:t>
            </a:r>
            <a:r>
              <a:rPr sz="1200" spc="160" dirty="0">
                <a:latin typeface="LM Roman 12"/>
                <a:cs typeface="LM Roman 12"/>
              </a:rPr>
              <a:t>1 </a:t>
            </a:r>
            <a:r>
              <a:rPr sz="1200" spc="-5" dirty="0">
                <a:latin typeface="LM Roman 12"/>
                <a:cs typeface="LM Roman 12"/>
              </a:rPr>
              <a:t>=</a:t>
            </a:r>
            <a:r>
              <a:rPr sz="1200" spc="-110" dirty="0">
                <a:latin typeface="LM Roman 12"/>
                <a:cs typeface="LM Roman 12"/>
              </a:rPr>
              <a:t> </a:t>
            </a:r>
            <a:r>
              <a:rPr sz="1200" spc="-5" dirty="0">
                <a:latin typeface="LM Roman 12"/>
                <a:cs typeface="LM Roman 12"/>
              </a:rPr>
              <a:t>6</a:t>
            </a:r>
            <a:r>
              <a:rPr sz="1200" i="1" spc="-5" dirty="0">
                <a:latin typeface="Times New Roman"/>
                <a:cs typeface="Times New Roman"/>
              </a:rPr>
              <a:t>.</a:t>
            </a:r>
            <a:r>
              <a:rPr sz="1200" spc="-5" dirty="0">
                <a:latin typeface="LM Roman 12"/>
                <a:cs typeface="LM Roman 12"/>
              </a:rPr>
              <a:t>642287351.</a:t>
            </a:r>
            <a:endParaRPr sz="1200" dirty="0">
              <a:latin typeface="LM Roman 12"/>
              <a:cs typeface="LM Roman 12"/>
            </a:endParaRPr>
          </a:p>
          <a:p>
            <a:pPr marL="243204">
              <a:lnSpc>
                <a:spcPct val="100000"/>
              </a:lnSpc>
              <a:spcBef>
                <a:spcPts val="1030"/>
              </a:spcBef>
            </a:pPr>
            <a:r>
              <a:rPr sz="450" spc="434" dirty="0">
                <a:latin typeface="Times New Roman"/>
                <a:cs typeface="Times New Roman"/>
              </a:rPr>
              <a:t>ˆ </a:t>
            </a:r>
            <a:r>
              <a:rPr sz="1200" b="1" spc="-5" dirty="0">
                <a:latin typeface="LM Roman 12"/>
                <a:cs typeface="LM Roman 12"/>
              </a:rPr>
              <a:t>IF </a:t>
            </a:r>
            <a:r>
              <a:rPr sz="1200" i="1" spc="160" dirty="0">
                <a:latin typeface="Times New Roman"/>
                <a:cs typeface="Times New Roman"/>
              </a:rPr>
              <a:t>X</a:t>
            </a:r>
            <a:r>
              <a:rPr sz="1200" spc="160" dirty="0">
                <a:latin typeface="LM Roman 12"/>
                <a:cs typeface="LM Roman 12"/>
              </a:rPr>
              <a:t>1</a:t>
            </a:r>
            <a:r>
              <a:rPr sz="1200" spc="-210" dirty="0">
                <a:latin typeface="LM Roman 12"/>
                <a:cs typeface="LM Roman 12"/>
              </a:rPr>
              <a:t> </a:t>
            </a:r>
            <a:r>
              <a:rPr sz="1200" i="1" spc="100" dirty="0">
                <a:latin typeface="Times New Roman"/>
                <a:cs typeface="Times New Roman"/>
              </a:rPr>
              <a:t>&lt; </a:t>
            </a:r>
            <a:r>
              <a:rPr sz="1200" spc="-5" dirty="0">
                <a:latin typeface="LM Roman 12"/>
                <a:cs typeface="LM Roman 12"/>
              </a:rPr>
              <a:t>6</a:t>
            </a:r>
            <a:r>
              <a:rPr sz="1200" i="1" spc="-5" dirty="0">
                <a:latin typeface="Times New Roman"/>
                <a:cs typeface="Times New Roman"/>
              </a:rPr>
              <a:t>.</a:t>
            </a:r>
            <a:r>
              <a:rPr sz="1200" spc="-5" dirty="0">
                <a:latin typeface="LM Roman 12"/>
                <a:cs typeface="LM Roman 12"/>
              </a:rPr>
              <a:t>642287351 </a:t>
            </a:r>
            <a:r>
              <a:rPr sz="1200" b="1" spc="-5" dirty="0">
                <a:latin typeface="LM Roman 12"/>
                <a:cs typeface="LM Roman 12"/>
              </a:rPr>
              <a:t>THEN </a:t>
            </a:r>
            <a:r>
              <a:rPr sz="1200" spc="-5" dirty="0">
                <a:latin typeface="LM Roman 12"/>
                <a:cs typeface="LM Roman 12"/>
              </a:rPr>
              <a:t>LEFT</a:t>
            </a:r>
            <a:endParaRPr sz="1200" dirty="0">
              <a:latin typeface="LM Roman 12"/>
              <a:cs typeface="LM Roman 12"/>
            </a:endParaRPr>
          </a:p>
          <a:p>
            <a:pPr marL="243204">
              <a:lnSpc>
                <a:spcPct val="100000"/>
              </a:lnSpc>
              <a:spcBef>
                <a:spcPts val="930"/>
              </a:spcBef>
            </a:pPr>
            <a:r>
              <a:rPr sz="450" spc="434" dirty="0">
                <a:latin typeface="Times New Roman"/>
                <a:cs typeface="Times New Roman"/>
              </a:rPr>
              <a:t>ˆ </a:t>
            </a:r>
            <a:r>
              <a:rPr sz="1200" b="1" spc="-5" dirty="0">
                <a:latin typeface="LM Roman 12"/>
                <a:cs typeface="LM Roman 12"/>
              </a:rPr>
              <a:t>IF </a:t>
            </a:r>
            <a:r>
              <a:rPr sz="1200" i="1" spc="160" dirty="0">
                <a:latin typeface="Times New Roman"/>
                <a:cs typeface="Times New Roman"/>
              </a:rPr>
              <a:t>X</a:t>
            </a:r>
            <a:r>
              <a:rPr sz="1200" spc="160" dirty="0">
                <a:latin typeface="LM Roman 12"/>
                <a:cs typeface="LM Roman 12"/>
              </a:rPr>
              <a:t>1 </a:t>
            </a:r>
            <a:r>
              <a:rPr sz="1200" i="1" spc="20" dirty="0">
                <a:latin typeface="DejaVu Sans Condensed"/>
                <a:cs typeface="DejaVu Sans Condensed"/>
              </a:rPr>
              <a:t>≥ </a:t>
            </a:r>
            <a:r>
              <a:rPr sz="1200" spc="-5" dirty="0">
                <a:latin typeface="LM Roman 12"/>
                <a:cs typeface="LM Roman 12"/>
              </a:rPr>
              <a:t>6</a:t>
            </a:r>
            <a:r>
              <a:rPr sz="1200" i="1" spc="-5" dirty="0">
                <a:latin typeface="Times New Roman"/>
                <a:cs typeface="Times New Roman"/>
              </a:rPr>
              <a:t>.</a:t>
            </a:r>
            <a:r>
              <a:rPr sz="1200" spc="-5" dirty="0">
                <a:latin typeface="LM Roman 12"/>
                <a:cs typeface="LM Roman 12"/>
              </a:rPr>
              <a:t>642287351 </a:t>
            </a:r>
            <a:r>
              <a:rPr sz="1200" b="1" spc="-5" dirty="0">
                <a:latin typeface="LM Roman 12"/>
                <a:cs typeface="LM Roman 12"/>
              </a:rPr>
              <a:t>THEN</a:t>
            </a:r>
            <a:r>
              <a:rPr sz="1200" b="1" spc="-335" dirty="0">
                <a:latin typeface="LM Roman 12"/>
                <a:cs typeface="LM Roman 12"/>
              </a:rPr>
              <a:t> </a:t>
            </a:r>
            <a:r>
              <a:rPr sz="1200" spc="-5" dirty="0">
                <a:latin typeface="LM Roman 12"/>
                <a:cs typeface="LM Roman 12"/>
              </a:rPr>
              <a:t>RIGHT</a:t>
            </a:r>
            <a:endParaRPr sz="1200" dirty="0">
              <a:latin typeface="LM Roman 12"/>
              <a:cs typeface="LM Roman 12"/>
            </a:endParaRPr>
          </a:p>
          <a:p>
            <a:pPr marL="19685" marR="19685" indent="222885">
              <a:lnSpc>
                <a:spcPct val="100000"/>
              </a:lnSpc>
              <a:spcBef>
                <a:spcPts val="1030"/>
              </a:spcBef>
            </a:pPr>
            <a:r>
              <a:rPr sz="1200" spc="5" dirty="0">
                <a:latin typeface="LM Roman 12"/>
                <a:cs typeface="LM Roman 12"/>
              </a:rPr>
              <a:t>Let’s apply this rule to all instances, below </a:t>
            </a:r>
            <a:r>
              <a:rPr sz="1200" spc="-10" dirty="0">
                <a:latin typeface="LM Roman 12"/>
                <a:cs typeface="LM Roman 12"/>
              </a:rPr>
              <a:t>we </a:t>
            </a:r>
            <a:r>
              <a:rPr sz="1200" spc="5" dirty="0">
                <a:latin typeface="LM Roman 12"/>
                <a:cs typeface="LM Roman 12"/>
              </a:rPr>
              <a:t>get the assigned group for </a:t>
            </a:r>
            <a:r>
              <a:rPr sz="1200" spc="-5" dirty="0">
                <a:latin typeface="LM Roman 12"/>
                <a:cs typeface="LM Roman 12"/>
              </a:rPr>
              <a:t>each </a:t>
            </a:r>
            <a:r>
              <a:rPr sz="1200" dirty="0">
                <a:latin typeface="LM Roman 12"/>
                <a:cs typeface="LM Roman 12"/>
              </a:rPr>
              <a:t>numbered  </a:t>
            </a:r>
            <a:r>
              <a:rPr sz="1200" spc="-5" dirty="0">
                <a:latin typeface="LM Roman 12"/>
                <a:cs typeface="LM Roman 12"/>
              </a:rPr>
              <a:t>data</a:t>
            </a:r>
            <a:r>
              <a:rPr sz="1200" spc="-10" dirty="0">
                <a:latin typeface="LM Roman 12"/>
                <a:cs typeface="LM Roman 12"/>
              </a:rPr>
              <a:t> </a:t>
            </a:r>
            <a:r>
              <a:rPr sz="1200" spc="-5" dirty="0">
                <a:latin typeface="LM Roman 12"/>
                <a:cs typeface="LM Roman 12"/>
              </a:rPr>
              <a:t>instance:</a:t>
            </a:r>
            <a:endParaRPr sz="1200" dirty="0">
              <a:latin typeface="LM Roman 12"/>
              <a:cs typeface="LM Roman 12"/>
            </a:endParaRPr>
          </a:p>
        </p:txBody>
      </p:sp>
      <p:graphicFrame>
        <p:nvGraphicFramePr>
          <p:cNvPr id="7" name="object 23">
            <a:extLst>
              <a:ext uri="{FF2B5EF4-FFF2-40B4-BE49-F238E27FC236}">
                <a16:creationId xmlns:a16="http://schemas.microsoft.com/office/drawing/2014/main" id="{98988665-2985-4B2E-AF7C-3D1A392D531D}"/>
              </a:ext>
            </a:extLst>
          </p:cNvPr>
          <p:cNvGraphicFramePr>
            <a:graphicFrameLocks noGrp="1"/>
          </p:cNvGraphicFramePr>
          <p:nvPr>
            <p:extLst>
              <p:ext uri="{D42A27DB-BD31-4B8C-83A1-F6EECF244321}">
                <p14:modId xmlns:p14="http://schemas.microsoft.com/office/powerpoint/2010/main" val="2301513168"/>
              </p:ext>
            </p:extLst>
          </p:nvPr>
        </p:nvGraphicFramePr>
        <p:xfrm>
          <a:off x="3965432" y="3287299"/>
          <a:ext cx="6200139" cy="1965835"/>
        </p:xfrm>
        <a:graphic>
          <a:graphicData uri="http://schemas.openxmlformats.org/drawingml/2006/table">
            <a:tbl>
              <a:tblPr firstRow="1" bandRow="1">
                <a:tableStyleId>{2D5ABB26-0587-4C30-8999-92F81FD0307C}</a:tableStyleId>
              </a:tblPr>
              <a:tblGrid>
                <a:gridCol w="883919">
                  <a:extLst>
                    <a:ext uri="{9D8B030D-6E8A-4147-A177-3AD203B41FA5}">
                      <a16:colId xmlns:a16="http://schemas.microsoft.com/office/drawing/2014/main" val="20000"/>
                    </a:ext>
                  </a:extLst>
                </a:gridCol>
                <a:gridCol w="241300">
                  <a:extLst>
                    <a:ext uri="{9D8B030D-6E8A-4147-A177-3AD203B41FA5}">
                      <a16:colId xmlns:a16="http://schemas.microsoft.com/office/drawing/2014/main" val="20001"/>
                    </a:ext>
                  </a:extLst>
                </a:gridCol>
                <a:gridCol w="5074920">
                  <a:extLst>
                    <a:ext uri="{9D8B030D-6E8A-4147-A177-3AD203B41FA5}">
                      <a16:colId xmlns:a16="http://schemas.microsoft.com/office/drawing/2014/main" val="20002"/>
                    </a:ext>
                  </a:extLst>
                </a:gridCol>
              </a:tblGrid>
              <a:tr h="191152">
                <a:tc>
                  <a:txBody>
                    <a:bodyPr/>
                    <a:lstStyle/>
                    <a:p>
                      <a:pPr marL="40005">
                        <a:lnSpc>
                          <a:spcPct val="100000"/>
                        </a:lnSpc>
                        <a:spcBef>
                          <a:spcPts val="155"/>
                        </a:spcBef>
                      </a:pPr>
                      <a:r>
                        <a:rPr sz="1000" spc="-5" dirty="0">
                          <a:latin typeface="LM Mono 10"/>
                          <a:cs typeface="LM Mono 10"/>
                        </a:rPr>
                        <a:t>X1</a:t>
                      </a:r>
                      <a:endParaRPr sz="1000">
                        <a:latin typeface="LM Mono 10"/>
                        <a:cs typeface="LM Mono 10"/>
                      </a:endParaRPr>
                    </a:p>
                  </a:txBody>
                  <a:tcPr marL="0" marR="0" marT="19685" marB="0">
                    <a:lnL w="6350">
                      <a:solidFill>
                        <a:srgbClr val="000000"/>
                      </a:solidFill>
                      <a:prstDash val="solid"/>
                    </a:lnL>
                    <a:lnT w="6350">
                      <a:solidFill>
                        <a:srgbClr val="000000"/>
                      </a:solidFill>
                      <a:prstDash val="solid"/>
                    </a:lnT>
                  </a:tcPr>
                </a:tc>
                <a:tc>
                  <a:txBody>
                    <a:bodyPr/>
                    <a:lstStyle/>
                    <a:p>
                      <a:pPr marL="50165" algn="ctr">
                        <a:lnSpc>
                          <a:spcPct val="100000"/>
                        </a:lnSpc>
                        <a:spcBef>
                          <a:spcPts val="155"/>
                        </a:spcBef>
                      </a:pPr>
                      <a:r>
                        <a:rPr sz="1000" dirty="0">
                          <a:latin typeface="LM Mono 10"/>
                          <a:cs typeface="LM Mono 10"/>
                        </a:rPr>
                        <a:t>Y</a:t>
                      </a:r>
                      <a:endParaRPr sz="1000">
                        <a:latin typeface="LM Mono 10"/>
                        <a:cs typeface="LM Mono 10"/>
                      </a:endParaRPr>
                    </a:p>
                  </a:txBody>
                  <a:tcPr marL="0" marR="0" marT="19685" marB="0">
                    <a:lnT w="6350">
                      <a:solidFill>
                        <a:srgbClr val="000000"/>
                      </a:solidFill>
                      <a:prstDash val="solid"/>
                    </a:lnT>
                  </a:tcPr>
                </a:tc>
                <a:tc>
                  <a:txBody>
                    <a:bodyPr/>
                    <a:lstStyle/>
                    <a:p>
                      <a:pPr marL="109855">
                        <a:lnSpc>
                          <a:spcPct val="100000"/>
                        </a:lnSpc>
                        <a:spcBef>
                          <a:spcPts val="155"/>
                        </a:spcBef>
                      </a:pPr>
                      <a:r>
                        <a:rPr sz="1000" spc="-5" dirty="0">
                          <a:latin typeface="LM Mono 10"/>
                          <a:cs typeface="LM Mono 10"/>
                        </a:rPr>
                        <a:t>Group</a:t>
                      </a:r>
                      <a:endParaRPr sz="1000">
                        <a:latin typeface="LM Mono 10"/>
                        <a:cs typeface="LM Mono 10"/>
                      </a:endParaRPr>
                    </a:p>
                  </a:txBody>
                  <a:tcPr marL="0" marR="0" marT="19685" marB="0">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0"/>
                  </a:ext>
                </a:extLst>
              </a:tr>
              <a:tr h="151834">
                <a:tc>
                  <a:txBody>
                    <a:bodyPr/>
                    <a:lstStyle/>
                    <a:p>
                      <a:pPr marL="40005">
                        <a:lnSpc>
                          <a:spcPts val="1045"/>
                        </a:lnSpc>
                      </a:pPr>
                      <a:r>
                        <a:rPr sz="1000" spc="-5" dirty="0">
                          <a:latin typeface="LM Mono 10"/>
                          <a:cs typeface="LM Mono 10"/>
                        </a:rPr>
                        <a:t>2.771244718</a:t>
                      </a:r>
                      <a:endParaRPr sz="1000">
                        <a:latin typeface="LM Mono 10"/>
                        <a:cs typeface="LM Mono 10"/>
                      </a:endParaRPr>
                    </a:p>
                  </a:txBody>
                  <a:tcPr marL="0" marR="0" marT="0" marB="0">
                    <a:lnL w="6350">
                      <a:solidFill>
                        <a:srgbClr val="000000"/>
                      </a:solidFill>
                      <a:prstDash val="solid"/>
                    </a:lnL>
                  </a:tcPr>
                </a:tc>
                <a:tc>
                  <a:txBody>
                    <a:bodyPr/>
                    <a:lstStyle/>
                    <a:p>
                      <a:pPr marL="50165"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marL="109855">
                        <a:lnSpc>
                          <a:spcPts val="1045"/>
                        </a:lnSpc>
                      </a:pPr>
                      <a:r>
                        <a:rPr sz="1000" spc="-5" dirty="0">
                          <a:latin typeface="LM Mono 10"/>
                          <a:cs typeface="LM Mono 10"/>
                        </a:rPr>
                        <a:t>LEFT</a:t>
                      </a:r>
                      <a:endParaRPr sz="1000">
                        <a:latin typeface="LM Mono 10"/>
                        <a:cs typeface="LM Mono 10"/>
                      </a:endParaRPr>
                    </a:p>
                  </a:txBody>
                  <a:tcPr marL="0" marR="0" marT="0" marB="0">
                    <a:lnR w="6350">
                      <a:solidFill>
                        <a:srgbClr val="000000"/>
                      </a:solidFill>
                      <a:prstDash val="solid"/>
                    </a:lnR>
                  </a:tcPr>
                </a:tc>
                <a:extLst>
                  <a:ext uri="{0D108BD9-81ED-4DB2-BD59-A6C34878D82A}">
                    <a16:rowId xmlns:a16="http://schemas.microsoft.com/office/drawing/2014/main" val="10001"/>
                  </a:ext>
                </a:extLst>
              </a:tr>
              <a:tr h="151828">
                <a:tc>
                  <a:txBody>
                    <a:bodyPr/>
                    <a:lstStyle/>
                    <a:p>
                      <a:pPr marL="40005">
                        <a:lnSpc>
                          <a:spcPts val="1045"/>
                        </a:lnSpc>
                      </a:pPr>
                      <a:r>
                        <a:rPr sz="1000" spc="-5" dirty="0">
                          <a:latin typeface="LM Mono 10"/>
                          <a:cs typeface="LM Mono 10"/>
                        </a:rPr>
                        <a:t>1.728571309</a:t>
                      </a:r>
                      <a:endParaRPr sz="1000">
                        <a:latin typeface="LM Mono 10"/>
                        <a:cs typeface="LM Mono 10"/>
                      </a:endParaRPr>
                    </a:p>
                  </a:txBody>
                  <a:tcPr marL="0" marR="0" marT="0" marB="0">
                    <a:lnL w="6350">
                      <a:solidFill>
                        <a:srgbClr val="000000"/>
                      </a:solidFill>
                      <a:prstDash val="solid"/>
                    </a:lnL>
                  </a:tcPr>
                </a:tc>
                <a:tc>
                  <a:txBody>
                    <a:bodyPr/>
                    <a:lstStyle/>
                    <a:p>
                      <a:pPr marL="50165"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marL="109855">
                        <a:lnSpc>
                          <a:spcPts val="1045"/>
                        </a:lnSpc>
                      </a:pPr>
                      <a:r>
                        <a:rPr sz="1000" spc="-5" dirty="0">
                          <a:latin typeface="LM Mono 10"/>
                          <a:cs typeface="LM Mono 10"/>
                        </a:rPr>
                        <a:t>LEFT</a:t>
                      </a:r>
                      <a:endParaRPr sz="1000">
                        <a:latin typeface="LM Mono 10"/>
                        <a:cs typeface="LM Mono 10"/>
                      </a:endParaRPr>
                    </a:p>
                  </a:txBody>
                  <a:tcPr marL="0" marR="0" marT="0" marB="0">
                    <a:lnR w="6350">
                      <a:solidFill>
                        <a:srgbClr val="000000"/>
                      </a:solidFill>
                      <a:prstDash val="solid"/>
                    </a:lnR>
                  </a:tcPr>
                </a:tc>
                <a:extLst>
                  <a:ext uri="{0D108BD9-81ED-4DB2-BD59-A6C34878D82A}">
                    <a16:rowId xmlns:a16="http://schemas.microsoft.com/office/drawing/2014/main" val="10002"/>
                  </a:ext>
                </a:extLst>
              </a:tr>
              <a:tr h="151828">
                <a:tc>
                  <a:txBody>
                    <a:bodyPr/>
                    <a:lstStyle/>
                    <a:p>
                      <a:pPr marL="40005">
                        <a:lnSpc>
                          <a:spcPts val="1045"/>
                        </a:lnSpc>
                      </a:pPr>
                      <a:r>
                        <a:rPr sz="1000" spc="-5" dirty="0">
                          <a:latin typeface="LM Mono 10"/>
                          <a:cs typeface="LM Mono 10"/>
                        </a:rPr>
                        <a:t>3.678319846</a:t>
                      </a:r>
                      <a:endParaRPr sz="1000">
                        <a:latin typeface="LM Mono 10"/>
                        <a:cs typeface="LM Mono 10"/>
                      </a:endParaRPr>
                    </a:p>
                  </a:txBody>
                  <a:tcPr marL="0" marR="0" marT="0" marB="0">
                    <a:lnL w="6350">
                      <a:solidFill>
                        <a:srgbClr val="000000"/>
                      </a:solidFill>
                      <a:prstDash val="solid"/>
                    </a:lnL>
                  </a:tcPr>
                </a:tc>
                <a:tc>
                  <a:txBody>
                    <a:bodyPr/>
                    <a:lstStyle/>
                    <a:p>
                      <a:pPr marL="50165"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marL="109855">
                        <a:lnSpc>
                          <a:spcPts val="1045"/>
                        </a:lnSpc>
                      </a:pPr>
                      <a:r>
                        <a:rPr sz="1000" spc="-5" dirty="0">
                          <a:latin typeface="LM Mono 10"/>
                          <a:cs typeface="LM Mono 10"/>
                        </a:rPr>
                        <a:t>LEFT</a:t>
                      </a:r>
                      <a:endParaRPr sz="1000">
                        <a:latin typeface="LM Mono 10"/>
                        <a:cs typeface="LM Mono 10"/>
                      </a:endParaRPr>
                    </a:p>
                  </a:txBody>
                  <a:tcPr marL="0" marR="0" marT="0" marB="0">
                    <a:lnR w="6350">
                      <a:solidFill>
                        <a:srgbClr val="000000"/>
                      </a:solidFill>
                      <a:prstDash val="solid"/>
                    </a:lnR>
                  </a:tcPr>
                </a:tc>
                <a:extLst>
                  <a:ext uri="{0D108BD9-81ED-4DB2-BD59-A6C34878D82A}">
                    <a16:rowId xmlns:a16="http://schemas.microsoft.com/office/drawing/2014/main" val="10003"/>
                  </a:ext>
                </a:extLst>
              </a:tr>
              <a:tr h="151828">
                <a:tc>
                  <a:txBody>
                    <a:bodyPr/>
                    <a:lstStyle/>
                    <a:p>
                      <a:pPr marL="40005">
                        <a:lnSpc>
                          <a:spcPts val="1045"/>
                        </a:lnSpc>
                      </a:pPr>
                      <a:r>
                        <a:rPr sz="1000" spc="-5" dirty="0">
                          <a:latin typeface="LM Mono 10"/>
                          <a:cs typeface="LM Mono 10"/>
                        </a:rPr>
                        <a:t>3.961043357</a:t>
                      </a:r>
                      <a:endParaRPr sz="1000">
                        <a:latin typeface="LM Mono 10"/>
                        <a:cs typeface="LM Mono 10"/>
                      </a:endParaRPr>
                    </a:p>
                  </a:txBody>
                  <a:tcPr marL="0" marR="0" marT="0" marB="0">
                    <a:lnL w="6350">
                      <a:solidFill>
                        <a:srgbClr val="000000"/>
                      </a:solidFill>
                      <a:prstDash val="solid"/>
                    </a:lnL>
                  </a:tcPr>
                </a:tc>
                <a:tc>
                  <a:txBody>
                    <a:bodyPr/>
                    <a:lstStyle/>
                    <a:p>
                      <a:pPr marL="50165"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marL="109855">
                        <a:lnSpc>
                          <a:spcPts val="1045"/>
                        </a:lnSpc>
                      </a:pPr>
                      <a:r>
                        <a:rPr sz="1000" spc="-5" dirty="0">
                          <a:latin typeface="LM Mono 10"/>
                          <a:cs typeface="LM Mono 10"/>
                        </a:rPr>
                        <a:t>LEFT</a:t>
                      </a:r>
                      <a:endParaRPr sz="1000">
                        <a:latin typeface="LM Mono 10"/>
                        <a:cs typeface="LM Mono 10"/>
                      </a:endParaRPr>
                    </a:p>
                  </a:txBody>
                  <a:tcPr marL="0" marR="0" marT="0" marB="0">
                    <a:lnR w="6350">
                      <a:solidFill>
                        <a:srgbClr val="000000"/>
                      </a:solidFill>
                      <a:prstDash val="solid"/>
                    </a:lnR>
                  </a:tcPr>
                </a:tc>
                <a:extLst>
                  <a:ext uri="{0D108BD9-81ED-4DB2-BD59-A6C34878D82A}">
                    <a16:rowId xmlns:a16="http://schemas.microsoft.com/office/drawing/2014/main" val="10004"/>
                  </a:ext>
                </a:extLst>
              </a:tr>
              <a:tr h="151828">
                <a:tc>
                  <a:txBody>
                    <a:bodyPr/>
                    <a:lstStyle/>
                    <a:p>
                      <a:pPr marL="40005">
                        <a:lnSpc>
                          <a:spcPts val="1045"/>
                        </a:lnSpc>
                      </a:pPr>
                      <a:r>
                        <a:rPr sz="1000" spc="-5" dirty="0">
                          <a:latin typeface="LM Mono 10"/>
                          <a:cs typeface="LM Mono 10"/>
                        </a:rPr>
                        <a:t>2.999208922</a:t>
                      </a:r>
                      <a:endParaRPr sz="1000">
                        <a:latin typeface="LM Mono 10"/>
                        <a:cs typeface="LM Mono 10"/>
                      </a:endParaRPr>
                    </a:p>
                  </a:txBody>
                  <a:tcPr marL="0" marR="0" marT="0" marB="0">
                    <a:lnL w="6350">
                      <a:solidFill>
                        <a:srgbClr val="000000"/>
                      </a:solidFill>
                      <a:prstDash val="solid"/>
                    </a:lnL>
                  </a:tcPr>
                </a:tc>
                <a:tc>
                  <a:txBody>
                    <a:bodyPr/>
                    <a:lstStyle/>
                    <a:p>
                      <a:pPr marL="50165" algn="ctr">
                        <a:lnSpc>
                          <a:spcPts val="1045"/>
                        </a:lnSpc>
                      </a:pPr>
                      <a:r>
                        <a:rPr sz="1000" dirty="0">
                          <a:latin typeface="LM Mono 10"/>
                          <a:cs typeface="LM Mono 10"/>
                        </a:rPr>
                        <a:t>0</a:t>
                      </a:r>
                      <a:endParaRPr sz="1000">
                        <a:latin typeface="LM Mono 10"/>
                        <a:cs typeface="LM Mono 10"/>
                      </a:endParaRPr>
                    </a:p>
                  </a:txBody>
                  <a:tcPr marL="0" marR="0" marT="0" marB="0"/>
                </a:tc>
                <a:tc>
                  <a:txBody>
                    <a:bodyPr/>
                    <a:lstStyle/>
                    <a:p>
                      <a:pPr marL="109855">
                        <a:lnSpc>
                          <a:spcPts val="1045"/>
                        </a:lnSpc>
                      </a:pPr>
                      <a:r>
                        <a:rPr sz="1000" spc="-5" dirty="0">
                          <a:latin typeface="LM Mono 10"/>
                          <a:cs typeface="LM Mono 10"/>
                        </a:rPr>
                        <a:t>LEFT</a:t>
                      </a:r>
                      <a:endParaRPr sz="1000">
                        <a:latin typeface="LM Mono 10"/>
                        <a:cs typeface="LM Mono 10"/>
                      </a:endParaRPr>
                    </a:p>
                  </a:txBody>
                  <a:tcPr marL="0" marR="0" marT="0" marB="0">
                    <a:lnR w="6350">
                      <a:solidFill>
                        <a:srgbClr val="000000"/>
                      </a:solidFill>
                      <a:prstDash val="solid"/>
                    </a:lnR>
                  </a:tcPr>
                </a:tc>
                <a:extLst>
                  <a:ext uri="{0D108BD9-81ED-4DB2-BD59-A6C34878D82A}">
                    <a16:rowId xmlns:a16="http://schemas.microsoft.com/office/drawing/2014/main" val="10005"/>
                  </a:ext>
                </a:extLst>
              </a:tr>
              <a:tr h="151834">
                <a:tc>
                  <a:txBody>
                    <a:bodyPr/>
                    <a:lstStyle/>
                    <a:p>
                      <a:pPr marL="40005">
                        <a:lnSpc>
                          <a:spcPts val="1045"/>
                        </a:lnSpc>
                      </a:pPr>
                      <a:r>
                        <a:rPr sz="1000" spc="-5" dirty="0">
                          <a:latin typeface="LM Mono 10"/>
                          <a:cs typeface="LM Mono 10"/>
                        </a:rPr>
                        <a:t>7.497545867</a:t>
                      </a:r>
                      <a:endParaRPr sz="1000">
                        <a:latin typeface="LM Mono 10"/>
                        <a:cs typeface="LM Mono 10"/>
                      </a:endParaRPr>
                    </a:p>
                  </a:txBody>
                  <a:tcPr marL="0" marR="0" marT="0" marB="0">
                    <a:lnL w="6350">
                      <a:solidFill>
                        <a:srgbClr val="000000"/>
                      </a:solidFill>
                      <a:prstDash val="solid"/>
                    </a:lnL>
                  </a:tcPr>
                </a:tc>
                <a:tc>
                  <a:txBody>
                    <a:bodyPr/>
                    <a:lstStyle/>
                    <a:p>
                      <a:pPr marL="50165" algn="ctr">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marL="109855">
                        <a:lnSpc>
                          <a:spcPts val="1045"/>
                        </a:lnSpc>
                      </a:pPr>
                      <a:r>
                        <a:rPr sz="1000" spc="-5" dirty="0">
                          <a:latin typeface="LM Mono 10"/>
                          <a:cs typeface="LM Mono 10"/>
                        </a:rPr>
                        <a:t>RIGHT</a:t>
                      </a:r>
                      <a:endParaRPr sz="1000">
                        <a:latin typeface="LM Mono 10"/>
                        <a:cs typeface="LM Mono 10"/>
                      </a:endParaRPr>
                    </a:p>
                  </a:txBody>
                  <a:tcPr marL="0" marR="0" marT="0" marB="0">
                    <a:lnR w="6350">
                      <a:solidFill>
                        <a:srgbClr val="000000"/>
                      </a:solidFill>
                      <a:prstDash val="solid"/>
                    </a:lnR>
                  </a:tcPr>
                </a:tc>
                <a:extLst>
                  <a:ext uri="{0D108BD9-81ED-4DB2-BD59-A6C34878D82A}">
                    <a16:rowId xmlns:a16="http://schemas.microsoft.com/office/drawing/2014/main" val="10006"/>
                  </a:ext>
                </a:extLst>
              </a:tr>
              <a:tr h="151834">
                <a:tc>
                  <a:txBody>
                    <a:bodyPr/>
                    <a:lstStyle/>
                    <a:p>
                      <a:pPr marL="40005">
                        <a:lnSpc>
                          <a:spcPts val="1045"/>
                        </a:lnSpc>
                      </a:pPr>
                      <a:r>
                        <a:rPr sz="1000" spc="-5" dirty="0">
                          <a:latin typeface="LM Mono 10"/>
                          <a:cs typeface="LM Mono 10"/>
                        </a:rPr>
                        <a:t>9.00220326</a:t>
                      </a:r>
                      <a:endParaRPr sz="1000">
                        <a:latin typeface="LM Mono 10"/>
                        <a:cs typeface="LM Mono 10"/>
                      </a:endParaRPr>
                    </a:p>
                  </a:txBody>
                  <a:tcPr marL="0" marR="0" marT="0" marB="0">
                    <a:lnL w="6350">
                      <a:solidFill>
                        <a:srgbClr val="000000"/>
                      </a:solidFill>
                      <a:prstDash val="solid"/>
                    </a:lnL>
                  </a:tcPr>
                </a:tc>
                <a:tc>
                  <a:txBody>
                    <a:bodyPr/>
                    <a:lstStyle/>
                    <a:p>
                      <a:pPr marL="50165" algn="ctr">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marL="109855">
                        <a:lnSpc>
                          <a:spcPts val="1045"/>
                        </a:lnSpc>
                      </a:pPr>
                      <a:r>
                        <a:rPr sz="1000" spc="-5" dirty="0">
                          <a:latin typeface="LM Mono 10"/>
                          <a:cs typeface="LM Mono 10"/>
                        </a:rPr>
                        <a:t>RIGHT</a:t>
                      </a:r>
                      <a:endParaRPr sz="1000">
                        <a:latin typeface="LM Mono 10"/>
                        <a:cs typeface="LM Mono 10"/>
                      </a:endParaRPr>
                    </a:p>
                  </a:txBody>
                  <a:tcPr marL="0" marR="0" marT="0" marB="0">
                    <a:lnR w="6350">
                      <a:solidFill>
                        <a:srgbClr val="000000"/>
                      </a:solidFill>
                      <a:prstDash val="solid"/>
                    </a:lnR>
                  </a:tcPr>
                </a:tc>
                <a:extLst>
                  <a:ext uri="{0D108BD9-81ED-4DB2-BD59-A6C34878D82A}">
                    <a16:rowId xmlns:a16="http://schemas.microsoft.com/office/drawing/2014/main" val="10007"/>
                  </a:ext>
                </a:extLst>
              </a:tr>
              <a:tr h="151828">
                <a:tc>
                  <a:txBody>
                    <a:bodyPr/>
                    <a:lstStyle/>
                    <a:p>
                      <a:pPr marL="40005">
                        <a:lnSpc>
                          <a:spcPts val="1045"/>
                        </a:lnSpc>
                      </a:pPr>
                      <a:r>
                        <a:rPr sz="1000" spc="-5" dirty="0">
                          <a:latin typeface="LM Mono 10"/>
                          <a:cs typeface="LM Mono 10"/>
                        </a:rPr>
                        <a:t>7.444542326</a:t>
                      </a:r>
                      <a:endParaRPr sz="1000">
                        <a:latin typeface="LM Mono 10"/>
                        <a:cs typeface="LM Mono 10"/>
                      </a:endParaRPr>
                    </a:p>
                  </a:txBody>
                  <a:tcPr marL="0" marR="0" marT="0" marB="0">
                    <a:lnL w="6350">
                      <a:solidFill>
                        <a:srgbClr val="000000"/>
                      </a:solidFill>
                      <a:prstDash val="solid"/>
                    </a:lnL>
                  </a:tcPr>
                </a:tc>
                <a:tc>
                  <a:txBody>
                    <a:bodyPr/>
                    <a:lstStyle/>
                    <a:p>
                      <a:pPr marL="50165" algn="ctr">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marL="109855">
                        <a:lnSpc>
                          <a:spcPts val="1045"/>
                        </a:lnSpc>
                      </a:pPr>
                      <a:r>
                        <a:rPr sz="1000" spc="-5" dirty="0">
                          <a:latin typeface="LM Mono 10"/>
                          <a:cs typeface="LM Mono 10"/>
                        </a:rPr>
                        <a:t>RIGHT</a:t>
                      </a:r>
                      <a:endParaRPr sz="1000">
                        <a:latin typeface="LM Mono 10"/>
                        <a:cs typeface="LM Mono 10"/>
                      </a:endParaRPr>
                    </a:p>
                  </a:txBody>
                  <a:tcPr marL="0" marR="0" marT="0" marB="0">
                    <a:lnR w="6350">
                      <a:solidFill>
                        <a:srgbClr val="000000"/>
                      </a:solidFill>
                      <a:prstDash val="solid"/>
                    </a:lnR>
                  </a:tcPr>
                </a:tc>
                <a:extLst>
                  <a:ext uri="{0D108BD9-81ED-4DB2-BD59-A6C34878D82A}">
                    <a16:rowId xmlns:a16="http://schemas.microsoft.com/office/drawing/2014/main" val="10008"/>
                  </a:ext>
                </a:extLst>
              </a:tr>
              <a:tr h="151828">
                <a:tc>
                  <a:txBody>
                    <a:bodyPr/>
                    <a:lstStyle/>
                    <a:p>
                      <a:pPr marL="40005">
                        <a:lnSpc>
                          <a:spcPts val="1045"/>
                        </a:lnSpc>
                      </a:pPr>
                      <a:r>
                        <a:rPr sz="1000" spc="-5" dirty="0">
                          <a:latin typeface="LM Mono 10"/>
                          <a:cs typeface="LM Mono 10"/>
                        </a:rPr>
                        <a:t>10.12493903</a:t>
                      </a:r>
                      <a:endParaRPr sz="1000">
                        <a:latin typeface="LM Mono 10"/>
                        <a:cs typeface="LM Mono 10"/>
                      </a:endParaRPr>
                    </a:p>
                  </a:txBody>
                  <a:tcPr marL="0" marR="0" marT="0" marB="0">
                    <a:lnL w="6350">
                      <a:solidFill>
                        <a:srgbClr val="000000"/>
                      </a:solidFill>
                      <a:prstDash val="solid"/>
                    </a:lnL>
                  </a:tcPr>
                </a:tc>
                <a:tc>
                  <a:txBody>
                    <a:bodyPr/>
                    <a:lstStyle/>
                    <a:p>
                      <a:pPr marL="50165" algn="ctr">
                        <a:lnSpc>
                          <a:spcPts val="1045"/>
                        </a:lnSpc>
                      </a:pPr>
                      <a:r>
                        <a:rPr sz="1000" dirty="0">
                          <a:latin typeface="LM Mono 10"/>
                          <a:cs typeface="LM Mono 10"/>
                        </a:rPr>
                        <a:t>1</a:t>
                      </a:r>
                      <a:endParaRPr sz="1000">
                        <a:latin typeface="LM Mono 10"/>
                        <a:cs typeface="LM Mono 10"/>
                      </a:endParaRPr>
                    </a:p>
                  </a:txBody>
                  <a:tcPr marL="0" marR="0" marT="0" marB="0"/>
                </a:tc>
                <a:tc>
                  <a:txBody>
                    <a:bodyPr/>
                    <a:lstStyle/>
                    <a:p>
                      <a:pPr marL="109855">
                        <a:lnSpc>
                          <a:spcPts val="1045"/>
                        </a:lnSpc>
                      </a:pPr>
                      <a:r>
                        <a:rPr sz="1000" spc="-5" dirty="0">
                          <a:latin typeface="LM Mono 10"/>
                          <a:cs typeface="LM Mono 10"/>
                        </a:rPr>
                        <a:t>RIGHT</a:t>
                      </a:r>
                      <a:endParaRPr sz="1000">
                        <a:latin typeface="LM Mono 10"/>
                        <a:cs typeface="LM Mono 10"/>
                      </a:endParaRPr>
                    </a:p>
                  </a:txBody>
                  <a:tcPr marL="0" marR="0" marT="0" marB="0">
                    <a:lnR w="6350">
                      <a:solidFill>
                        <a:srgbClr val="000000"/>
                      </a:solidFill>
                      <a:prstDash val="solid"/>
                    </a:lnR>
                  </a:tcPr>
                </a:tc>
                <a:extLst>
                  <a:ext uri="{0D108BD9-81ED-4DB2-BD59-A6C34878D82A}">
                    <a16:rowId xmlns:a16="http://schemas.microsoft.com/office/drawing/2014/main" val="10009"/>
                  </a:ext>
                </a:extLst>
              </a:tr>
              <a:tr h="193485">
                <a:tc>
                  <a:txBody>
                    <a:bodyPr/>
                    <a:lstStyle/>
                    <a:p>
                      <a:pPr marL="40005">
                        <a:lnSpc>
                          <a:spcPts val="1045"/>
                        </a:lnSpc>
                      </a:pPr>
                      <a:r>
                        <a:rPr sz="1000" spc="-5" dirty="0">
                          <a:latin typeface="LM Mono 10"/>
                          <a:cs typeface="LM Mono 10"/>
                        </a:rPr>
                        <a:t>6.642287351</a:t>
                      </a:r>
                      <a:endParaRPr sz="1000">
                        <a:latin typeface="LM Mono 10"/>
                        <a:cs typeface="LM Mono 10"/>
                      </a:endParaRPr>
                    </a:p>
                  </a:txBody>
                  <a:tcPr marL="0" marR="0" marT="0" marB="0">
                    <a:lnL w="6350">
                      <a:solidFill>
                        <a:srgbClr val="000000"/>
                      </a:solidFill>
                      <a:prstDash val="solid"/>
                    </a:lnL>
                    <a:lnB w="6350">
                      <a:solidFill>
                        <a:srgbClr val="000000"/>
                      </a:solidFill>
                      <a:prstDash val="solid"/>
                    </a:lnB>
                  </a:tcPr>
                </a:tc>
                <a:tc>
                  <a:txBody>
                    <a:bodyPr/>
                    <a:lstStyle/>
                    <a:p>
                      <a:pPr marL="50165" algn="ctr">
                        <a:lnSpc>
                          <a:spcPts val="1045"/>
                        </a:lnSpc>
                      </a:pPr>
                      <a:r>
                        <a:rPr sz="1000" dirty="0">
                          <a:latin typeface="LM Mono 10"/>
                          <a:cs typeface="LM Mono 10"/>
                        </a:rPr>
                        <a:t>1</a:t>
                      </a:r>
                      <a:endParaRPr sz="1000">
                        <a:latin typeface="LM Mono 10"/>
                        <a:cs typeface="LM Mono 10"/>
                      </a:endParaRPr>
                    </a:p>
                  </a:txBody>
                  <a:tcPr marL="0" marR="0" marT="0" marB="0">
                    <a:lnB w="6350">
                      <a:solidFill>
                        <a:srgbClr val="000000"/>
                      </a:solidFill>
                      <a:prstDash val="solid"/>
                    </a:lnB>
                  </a:tcPr>
                </a:tc>
                <a:tc>
                  <a:txBody>
                    <a:bodyPr/>
                    <a:lstStyle/>
                    <a:p>
                      <a:pPr marL="109855">
                        <a:lnSpc>
                          <a:spcPts val="1045"/>
                        </a:lnSpc>
                      </a:pPr>
                      <a:r>
                        <a:rPr sz="1000" spc="-5" dirty="0">
                          <a:latin typeface="LM Mono 10"/>
                          <a:cs typeface="LM Mono 10"/>
                        </a:rPr>
                        <a:t>RIGHT</a:t>
                      </a:r>
                      <a:endParaRPr sz="1000">
                        <a:latin typeface="LM Mono 10"/>
                        <a:cs typeface="LM Mono 10"/>
                      </a:endParaRPr>
                    </a:p>
                  </a:txBody>
                  <a:tcPr marL="0" marR="0" marT="0" marB="0">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10"/>
                  </a:ext>
                </a:extLst>
              </a:tr>
              <a:tr h="214728">
                <a:tc>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tcPr>
                </a:tc>
                <a:tc>
                  <a:txBody>
                    <a:bodyPr/>
                    <a:lstStyle/>
                    <a:p>
                      <a:pPr>
                        <a:lnSpc>
                          <a:spcPct val="100000"/>
                        </a:lnSpc>
                      </a:pPr>
                      <a:endParaRPr sz="1100">
                        <a:latin typeface="Times New Roman"/>
                        <a:cs typeface="Times New Roman"/>
                      </a:endParaRPr>
                    </a:p>
                  </a:txBody>
                  <a:tcPr marL="0" marR="0" marT="0" marB="0">
                    <a:lnT w="6350">
                      <a:solidFill>
                        <a:srgbClr val="000000"/>
                      </a:solidFill>
                      <a:prstDash val="solid"/>
                    </a:lnT>
                  </a:tcPr>
                </a:tc>
                <a:tc>
                  <a:txBody>
                    <a:bodyPr/>
                    <a:lstStyle/>
                    <a:p>
                      <a:pPr marL="62230">
                        <a:lnSpc>
                          <a:spcPts val="1400"/>
                        </a:lnSpc>
                        <a:spcBef>
                          <a:spcPts val="190"/>
                        </a:spcBef>
                      </a:pPr>
                      <a:r>
                        <a:rPr sz="1200" spc="-5" dirty="0">
                          <a:latin typeface="LM Roman 12"/>
                          <a:cs typeface="LM Roman 12"/>
                        </a:rPr>
                        <a:t>Listing 18.4: Separation of </a:t>
                      </a:r>
                      <a:r>
                        <a:rPr sz="1200" spc="-20" dirty="0">
                          <a:latin typeface="LM Roman 12"/>
                          <a:cs typeface="LM Roman 12"/>
                        </a:rPr>
                        <a:t>Training </a:t>
                      </a:r>
                      <a:r>
                        <a:rPr sz="1200" spc="-5" dirty="0">
                          <a:latin typeface="LM Roman 12"/>
                          <a:cs typeface="LM Roman 12"/>
                        </a:rPr>
                        <a:t>Dataset </a:t>
                      </a:r>
                      <a:r>
                        <a:rPr sz="1200" spc="-25" dirty="0">
                          <a:latin typeface="LM Roman 12"/>
                          <a:cs typeface="LM Roman 12"/>
                        </a:rPr>
                        <a:t>by </a:t>
                      </a:r>
                      <a:r>
                        <a:rPr sz="1200" spc="-5" dirty="0">
                          <a:latin typeface="LM Roman 12"/>
                          <a:cs typeface="LM Roman 12"/>
                        </a:rPr>
                        <a:t>Bets</a:t>
                      </a:r>
                      <a:r>
                        <a:rPr sz="1200" spc="180" dirty="0">
                          <a:latin typeface="LM Roman 12"/>
                          <a:cs typeface="LM Roman 12"/>
                        </a:rPr>
                        <a:t> </a:t>
                      </a:r>
                      <a:r>
                        <a:rPr sz="1200" spc="-5" dirty="0">
                          <a:latin typeface="LM Roman 12"/>
                          <a:cs typeface="LM Roman 12"/>
                        </a:rPr>
                        <a:t>Split.</a:t>
                      </a:r>
                      <a:endParaRPr sz="1200" dirty="0">
                        <a:latin typeface="LM Roman 12"/>
                        <a:cs typeface="LM Roman 12"/>
                      </a:endParaRPr>
                    </a:p>
                  </a:txBody>
                  <a:tcPr marL="0" marR="0" marT="24130" marB="0">
                    <a:lnT w="6350">
                      <a:solidFill>
                        <a:srgbClr val="000000"/>
                      </a:solidFill>
                      <a:prstDash val="solid"/>
                    </a:lnT>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176980408"/>
      </p:ext>
    </p:extLst>
  </p:cSld>
  <p:clrMapOvr>
    <a:masterClrMapping/>
  </p:clrMapOvr>
</p:sld>
</file>

<file path=ppt/theme/theme1.xml><?xml version="1.0" encoding="utf-8"?>
<a:theme xmlns:a="http://schemas.openxmlformats.org/drawingml/2006/main" name="Office Theme">
  <a:themeElements>
    <a:clrScheme name="Custom 1">
      <a:dk1>
        <a:srgbClr val="C00000"/>
      </a:dk1>
      <a:lt1>
        <a:sysClr val="window" lastClr="FFFFFF"/>
      </a:lt1>
      <a:dk2>
        <a:srgbClr val="92D050"/>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152F1598DDD14F8292FD20E484763A" ma:contentTypeVersion="7" ma:contentTypeDescription="Create a new document." ma:contentTypeScope="" ma:versionID="b0e7c7263786c60d130646801627fefe">
  <xsd:schema xmlns:xsd="http://www.w3.org/2001/XMLSchema" xmlns:xs="http://www.w3.org/2001/XMLSchema" xmlns:p="http://schemas.microsoft.com/office/2006/metadata/properties" xmlns:ns2="5e979d1d-a273-43dc-9c34-832c84eb8d90" targetNamespace="http://schemas.microsoft.com/office/2006/metadata/properties" ma:root="true" ma:fieldsID="27d2d4f2a3c65f98fa55b9e8495162d0" ns2:_="">
    <xsd:import namespace="5e979d1d-a273-43dc-9c34-832c84eb8d90"/>
    <xsd:element name="properties">
      <xsd:complexType>
        <xsd:sequence>
          <xsd:element name="documentManagement">
            <xsd:complexType>
              <xsd:all>
                <xsd:element ref="ns2:day" minOccurs="0"/>
                <xsd:element ref="ns2:session_x0020_id" minOccurs="0"/>
                <xsd:element ref="ns2:session_x0020_type" minOccurs="0"/>
                <xsd:element ref="ns2:j0md" minOccurs="0"/>
                <xsd:element ref="ns2:oblm" minOccurs="0"/>
                <xsd:element ref="ns2:st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979d1d-a273-43dc-9c34-832c84eb8d90" elementFormDefault="qualified">
    <xsd:import namespace="http://schemas.microsoft.com/office/2006/documentManagement/types"/>
    <xsd:import namespace="http://schemas.microsoft.com/office/infopath/2007/PartnerControls"/>
    <xsd:element name="day" ma:index="8" nillable="true" ma:displayName="day" ma:format="Dropdown" ma:internalName="day">
      <xsd:simpleType>
        <xsd:restriction base="dms:Choice">
          <xsd:enumeration value="Thu 13 Dec 2018"/>
          <xsd:enumeration value="Fri 14 Dec 2018"/>
          <xsd:enumeration value="Sat 15 Dec 2018"/>
        </xsd:restriction>
      </xsd:simpleType>
    </xsd:element>
    <xsd:element name="session_x0020_id" ma:index="9" nillable="true" ma:displayName="session id" ma:internalName="session_x0020_id">
      <xsd:simpleType>
        <xsd:restriction base="dms:Text">
          <xsd:maxLength value="8"/>
        </xsd:restriction>
      </xsd:simpleType>
    </xsd:element>
    <xsd:element name="session_x0020_type" ma:index="10" nillable="true" ma:displayName="session type" ma:format="Dropdown" ma:internalName="session_x0020_type">
      <xsd:simpleType>
        <xsd:restriction base="dms:Choice">
          <xsd:enumeration value="plenary"/>
          <xsd:enumeration value="workshop"/>
          <xsd:enumeration value="parallel"/>
          <xsd:enumeration value="poster"/>
        </xsd:restriction>
      </xsd:simpleType>
    </xsd:element>
    <xsd:element name="j0md" ma:index="11" nillable="true" ma:displayName="comment" ma:internalName="j0md">
      <xsd:simpleType>
        <xsd:restriction base="dms:Text">
          <xsd:maxLength value="255"/>
        </xsd:restriction>
      </xsd:simpleType>
    </xsd:element>
    <xsd:element name="oblm" ma:index="12" nillable="true" ma:displayName="Session Name" ma:internalName="oblm">
      <xsd:simpleType>
        <xsd:restriction base="dms:Text"/>
      </xsd:simpleType>
    </xsd:element>
    <xsd:element name="sten" ma:index="13" nillable="true" ma:displayName="potential title" ma:internalName="ste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ssion_x0020_type xmlns="5e979d1d-a273-43dc-9c34-832c84eb8d90">poster</session_x0020_type>
    <session_x0020_id xmlns="5e979d1d-a273-43dc-9c34-832c84eb8d90" xsi:nil="true"/>
    <day xmlns="5e979d1d-a273-43dc-9c34-832c84eb8d90" xsi:nil="true"/>
    <j0md xmlns="5e979d1d-a273-43dc-9c34-832c84eb8d90">not a poster, listed as poster in excel sheet</j0md>
    <sten xmlns="5e979d1d-a273-43dc-9c34-832c84eb8d90" xsi:nil="true"/>
    <oblm xmlns="5e979d1d-a273-43dc-9c34-832c84eb8d90">E-health/telemedicine</oblm>
  </documentManagement>
</p:properties>
</file>

<file path=customXml/itemProps1.xml><?xml version="1.0" encoding="utf-8"?>
<ds:datastoreItem xmlns:ds="http://schemas.openxmlformats.org/officeDocument/2006/customXml" ds:itemID="{50EC9589-111D-413E-B1FC-37A63957D8DF}">
  <ds:schemaRefs>
    <ds:schemaRef ds:uri="http://schemas.microsoft.com/sharepoint/v3/contenttype/forms"/>
  </ds:schemaRefs>
</ds:datastoreItem>
</file>

<file path=customXml/itemProps2.xml><?xml version="1.0" encoding="utf-8"?>
<ds:datastoreItem xmlns:ds="http://schemas.openxmlformats.org/officeDocument/2006/customXml" ds:itemID="{770E3D46-DB24-45C6-8F35-0C8ED9EE34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979d1d-a273-43dc-9c34-832c84eb8d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FC6F50-DD66-4CD1-9662-2D015E5A9742}">
  <ds:schemaRefs>
    <ds:schemaRef ds:uri="http://purl.org/dc/dcmitype/"/>
    <ds:schemaRef ds:uri="http://www.w3.org/XML/1998/namespace"/>
    <ds:schemaRef ds:uri="http://schemas.microsoft.com/office/2006/documentManagement/types"/>
    <ds:schemaRef ds:uri="http://purl.org/dc/elements/1.1/"/>
    <ds:schemaRef ds:uri="5e979d1d-a273-43dc-9c34-832c84eb8d90"/>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458</TotalTime>
  <Words>2502</Words>
  <Application>Microsoft Office PowerPoint</Application>
  <PresentationFormat>Widescreen</PresentationFormat>
  <Paragraphs>398</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DejaVu Sans Condensed</vt:lpstr>
      <vt:lpstr>LM Mono 10</vt:lpstr>
      <vt:lpstr>LM Roman 12</vt:lpstr>
      <vt:lpstr>LM Roman 8</vt:lpstr>
      <vt:lpstr>Times New Roman</vt:lpstr>
      <vt:lpstr>Office Theme</vt:lpstr>
      <vt:lpstr>Non linear algorithms CART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vt:lpstr>
      <vt:lpstr>Innovations in Medical and  Biological Engineering</vt:lpstr>
      <vt:lpstr>New generations of medical technology products are  Combination of different technologies which lead to the crossing of borders between traditional categories of medical products such as medical devices, pharmaceutical products or human tissues</vt:lpstr>
      <vt:lpstr>What is Artificial Intelligence</vt:lpstr>
      <vt:lpstr>PowerPoint Presentation</vt:lpstr>
      <vt:lpstr>Artificial intelligence in medicine : The virtual branch</vt:lpstr>
      <vt:lpstr>Benefits of Artificial intelligence</vt:lpstr>
      <vt:lpstr>Artificial intelligence in medicine: The physical branch</vt:lpstr>
      <vt:lpstr>Use of robots to deliver treatment..robotic surgery</vt:lpstr>
      <vt:lpstr>Growth drivers of AI in healthcare</vt:lpstr>
      <vt:lpstr>Potential challenges </vt:lpstr>
      <vt:lpstr>Future Indian Scenario</vt:lpstr>
    </vt:vector>
  </TitlesOfParts>
  <Company>Pitney Bowes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Niharika Choudhary</dc:creator>
  <cp:lastModifiedBy>Vaidyanathan Vishwanathan</cp:lastModifiedBy>
  <cp:revision>49</cp:revision>
  <dcterms:created xsi:type="dcterms:W3CDTF">2018-12-01T13:04:14Z</dcterms:created>
  <dcterms:modified xsi:type="dcterms:W3CDTF">2020-09-10T09:12:47Z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0x010100C7152F1598DDD14F8292FD20E484763A</vt:lpwstr>
  </property>
</Properties>
</file>