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7BC601-C42D-477A-84FC-B9AFCE922A37}" type="datetimeFigureOut">
              <a:rPr lang="en-IN" smtClean="0"/>
              <a:t>28-07-2020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852338-AAE9-48D3-B788-DD555BC0891C}" type="slidenum">
              <a:rPr lang="en-IN" smtClean="0"/>
              <a:t>‹#›</a:t>
            </a:fld>
            <a:endParaRPr lang="en-IN"/>
          </a:p>
        </p:txBody>
      </p:sp>
    </p:spTree>
    <p:extLst>
      <p:ext uri="{BB962C8B-B14F-4D97-AF65-F5344CB8AC3E}">
        <p14:creationId xmlns:p14="http://schemas.microsoft.com/office/powerpoint/2010/main" val="1487790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7BC601-C42D-477A-84FC-B9AFCE922A37}" type="datetimeFigureOut">
              <a:rPr lang="en-IN" smtClean="0"/>
              <a:t>28-07-2020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852338-AAE9-48D3-B788-DD555BC0891C}" type="slidenum">
              <a:rPr lang="en-IN" smtClean="0"/>
              <a:t>‹#›</a:t>
            </a:fld>
            <a:endParaRPr lang="en-IN"/>
          </a:p>
        </p:txBody>
      </p:sp>
    </p:spTree>
    <p:extLst>
      <p:ext uri="{BB962C8B-B14F-4D97-AF65-F5344CB8AC3E}">
        <p14:creationId xmlns:p14="http://schemas.microsoft.com/office/powerpoint/2010/main" val="2272175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7BC601-C42D-477A-84FC-B9AFCE922A37}" type="datetimeFigureOut">
              <a:rPr lang="en-IN" smtClean="0"/>
              <a:t>28-07-2020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852338-AAE9-48D3-B788-DD555BC0891C}" type="slidenum">
              <a:rPr lang="en-IN" smtClean="0"/>
              <a:t>‹#›</a:t>
            </a:fld>
            <a:endParaRPr lang="en-IN"/>
          </a:p>
        </p:txBody>
      </p:sp>
    </p:spTree>
    <p:extLst>
      <p:ext uri="{BB962C8B-B14F-4D97-AF65-F5344CB8AC3E}">
        <p14:creationId xmlns:p14="http://schemas.microsoft.com/office/powerpoint/2010/main" val="4223137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7BC601-C42D-477A-84FC-B9AFCE922A37}" type="datetimeFigureOut">
              <a:rPr lang="en-IN" smtClean="0"/>
              <a:t>28-07-2020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852338-AAE9-48D3-B788-DD555BC0891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62512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7BC601-C42D-477A-84FC-B9AFCE922A37}" type="datetimeFigureOut">
              <a:rPr lang="en-IN" smtClean="0"/>
              <a:t>28-07-2020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852338-AAE9-48D3-B788-DD555BC0891C}" type="slidenum">
              <a:rPr lang="en-IN" smtClean="0"/>
              <a:t>‹#›</a:t>
            </a:fld>
            <a:endParaRPr lang="en-IN"/>
          </a:p>
        </p:txBody>
      </p:sp>
    </p:spTree>
    <p:extLst>
      <p:ext uri="{BB962C8B-B14F-4D97-AF65-F5344CB8AC3E}">
        <p14:creationId xmlns:p14="http://schemas.microsoft.com/office/powerpoint/2010/main" val="3941725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7BC601-C42D-477A-84FC-B9AFCE922A37}" type="datetimeFigureOut">
              <a:rPr lang="en-IN" smtClean="0"/>
              <a:t>28-07-2020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852338-AAE9-48D3-B788-DD555BC0891C}" type="slidenum">
              <a:rPr lang="en-IN" smtClean="0"/>
              <a:t>‹#›</a:t>
            </a:fld>
            <a:endParaRPr lang="en-IN"/>
          </a:p>
        </p:txBody>
      </p:sp>
    </p:spTree>
    <p:extLst>
      <p:ext uri="{BB962C8B-B14F-4D97-AF65-F5344CB8AC3E}">
        <p14:creationId xmlns:p14="http://schemas.microsoft.com/office/powerpoint/2010/main" val="4007780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7BC601-C42D-477A-84FC-B9AFCE922A37}" type="datetimeFigureOut">
              <a:rPr lang="en-IN" smtClean="0"/>
              <a:t>28-07-2020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852338-AAE9-48D3-B788-DD555BC0891C}" type="slidenum">
              <a:rPr lang="en-IN" smtClean="0"/>
              <a:t>‹#›</a:t>
            </a:fld>
            <a:endParaRPr lang="en-IN"/>
          </a:p>
        </p:txBody>
      </p:sp>
    </p:spTree>
    <p:extLst>
      <p:ext uri="{BB962C8B-B14F-4D97-AF65-F5344CB8AC3E}">
        <p14:creationId xmlns:p14="http://schemas.microsoft.com/office/powerpoint/2010/main" val="2567637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7BC601-C42D-477A-84FC-B9AFCE922A37}" type="datetimeFigureOut">
              <a:rPr lang="en-IN" smtClean="0"/>
              <a:t>28-07-2020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852338-AAE9-48D3-B788-DD555BC0891C}" type="slidenum">
              <a:rPr lang="en-IN" smtClean="0"/>
              <a:t>‹#›</a:t>
            </a:fld>
            <a:endParaRPr lang="en-IN"/>
          </a:p>
        </p:txBody>
      </p:sp>
    </p:spTree>
    <p:extLst>
      <p:ext uri="{BB962C8B-B14F-4D97-AF65-F5344CB8AC3E}">
        <p14:creationId xmlns:p14="http://schemas.microsoft.com/office/powerpoint/2010/main" val="21576099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7BC601-C42D-477A-84FC-B9AFCE922A37}" type="datetimeFigureOut">
              <a:rPr lang="en-IN" smtClean="0"/>
              <a:t>28-07-2020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852338-AAE9-48D3-B788-DD555BC0891C}" type="slidenum">
              <a:rPr lang="en-IN" smtClean="0"/>
              <a:t>‹#›</a:t>
            </a:fld>
            <a:endParaRPr lang="en-IN"/>
          </a:p>
        </p:txBody>
      </p:sp>
    </p:spTree>
    <p:extLst>
      <p:ext uri="{BB962C8B-B14F-4D97-AF65-F5344CB8AC3E}">
        <p14:creationId xmlns:p14="http://schemas.microsoft.com/office/powerpoint/2010/main" val="1738912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E7BC601-C42D-477A-84FC-B9AFCE922A37}" type="datetimeFigureOut">
              <a:rPr lang="en-IN" smtClean="0"/>
              <a:t>28-07-2020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852338-AAE9-48D3-B788-DD555BC0891C}" type="slidenum">
              <a:rPr lang="en-IN" smtClean="0"/>
              <a:t>‹#›</a:t>
            </a:fld>
            <a:endParaRPr lang="en-IN"/>
          </a:p>
        </p:txBody>
      </p:sp>
    </p:spTree>
    <p:extLst>
      <p:ext uri="{BB962C8B-B14F-4D97-AF65-F5344CB8AC3E}">
        <p14:creationId xmlns:p14="http://schemas.microsoft.com/office/powerpoint/2010/main" val="178799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7BC601-C42D-477A-84FC-B9AFCE922A37}" type="datetimeFigureOut">
              <a:rPr lang="en-IN" smtClean="0"/>
              <a:t>28-07-2020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852338-AAE9-48D3-B788-DD555BC0891C}" type="slidenum">
              <a:rPr lang="en-IN" smtClean="0"/>
              <a:t>‹#›</a:t>
            </a:fld>
            <a:endParaRPr lang="en-IN"/>
          </a:p>
        </p:txBody>
      </p:sp>
    </p:spTree>
    <p:extLst>
      <p:ext uri="{BB962C8B-B14F-4D97-AF65-F5344CB8AC3E}">
        <p14:creationId xmlns:p14="http://schemas.microsoft.com/office/powerpoint/2010/main" val="4205836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7BC601-C42D-477A-84FC-B9AFCE922A37}" type="datetimeFigureOut">
              <a:rPr lang="en-IN" smtClean="0"/>
              <a:t>28-07-2020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852338-AAE9-48D3-B788-DD555BC0891C}" type="slidenum">
              <a:rPr lang="en-IN" smtClean="0"/>
              <a:t>‹#›</a:t>
            </a:fld>
            <a:endParaRPr lang="en-IN"/>
          </a:p>
        </p:txBody>
      </p:sp>
    </p:spTree>
    <p:extLst>
      <p:ext uri="{BB962C8B-B14F-4D97-AF65-F5344CB8AC3E}">
        <p14:creationId xmlns:p14="http://schemas.microsoft.com/office/powerpoint/2010/main" val="1958507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7BC601-C42D-477A-84FC-B9AFCE922A37}" type="datetimeFigureOut">
              <a:rPr lang="en-IN" smtClean="0"/>
              <a:t>28-07-2020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852338-AAE9-48D3-B788-DD555BC0891C}" type="slidenum">
              <a:rPr lang="en-IN" smtClean="0"/>
              <a:t>‹#›</a:t>
            </a:fld>
            <a:endParaRPr lang="en-IN"/>
          </a:p>
        </p:txBody>
      </p:sp>
    </p:spTree>
    <p:extLst>
      <p:ext uri="{BB962C8B-B14F-4D97-AF65-F5344CB8AC3E}">
        <p14:creationId xmlns:p14="http://schemas.microsoft.com/office/powerpoint/2010/main" val="3100302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E7BC601-C42D-477A-84FC-B9AFCE922A37}" type="datetimeFigureOut">
              <a:rPr lang="en-IN" smtClean="0"/>
              <a:t>28-07-2020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3852338-AAE9-48D3-B788-DD555BC0891C}" type="slidenum">
              <a:rPr lang="en-IN" smtClean="0"/>
              <a:t>‹#›</a:t>
            </a:fld>
            <a:endParaRPr lang="en-IN"/>
          </a:p>
        </p:txBody>
      </p:sp>
    </p:spTree>
    <p:extLst>
      <p:ext uri="{BB962C8B-B14F-4D97-AF65-F5344CB8AC3E}">
        <p14:creationId xmlns:p14="http://schemas.microsoft.com/office/powerpoint/2010/main" val="2983081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E7BC601-C42D-477A-84FC-B9AFCE922A37}" type="datetimeFigureOut">
              <a:rPr lang="en-IN" smtClean="0"/>
              <a:t>28-07-2020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3852338-AAE9-48D3-B788-DD555BC0891C}" type="slidenum">
              <a:rPr lang="en-IN" smtClean="0"/>
              <a:t>‹#›</a:t>
            </a:fld>
            <a:endParaRPr lang="en-IN"/>
          </a:p>
        </p:txBody>
      </p:sp>
    </p:spTree>
    <p:extLst>
      <p:ext uri="{BB962C8B-B14F-4D97-AF65-F5344CB8AC3E}">
        <p14:creationId xmlns:p14="http://schemas.microsoft.com/office/powerpoint/2010/main" val="1154885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E7BC601-C42D-477A-84FC-B9AFCE922A37}" type="datetimeFigureOut">
              <a:rPr lang="en-IN" smtClean="0"/>
              <a:t>28-07-2020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3852338-AAE9-48D3-B788-DD555BC0891C}" type="slidenum">
              <a:rPr lang="en-IN" smtClean="0"/>
              <a:t>‹#›</a:t>
            </a:fld>
            <a:endParaRPr lang="en-IN"/>
          </a:p>
        </p:txBody>
      </p:sp>
    </p:spTree>
    <p:extLst>
      <p:ext uri="{BB962C8B-B14F-4D97-AF65-F5344CB8AC3E}">
        <p14:creationId xmlns:p14="http://schemas.microsoft.com/office/powerpoint/2010/main" val="2086263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7BC601-C42D-477A-84FC-B9AFCE922A37}" type="datetimeFigureOut">
              <a:rPr lang="en-IN" smtClean="0"/>
              <a:t>28-07-2020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852338-AAE9-48D3-B788-DD555BC0891C}" type="slidenum">
              <a:rPr lang="en-IN" smtClean="0"/>
              <a:t>‹#›</a:t>
            </a:fld>
            <a:endParaRPr lang="en-IN"/>
          </a:p>
        </p:txBody>
      </p:sp>
    </p:spTree>
    <p:extLst>
      <p:ext uri="{BB962C8B-B14F-4D97-AF65-F5344CB8AC3E}">
        <p14:creationId xmlns:p14="http://schemas.microsoft.com/office/powerpoint/2010/main" val="3927040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E7BC601-C42D-477A-84FC-B9AFCE922A37}" type="datetimeFigureOut">
              <a:rPr lang="en-IN" smtClean="0"/>
              <a:t>28-07-2020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3852338-AAE9-48D3-B788-DD555BC0891C}" type="slidenum">
              <a:rPr lang="en-IN" smtClean="0"/>
              <a:t>‹#›</a:t>
            </a:fld>
            <a:endParaRPr lang="en-IN"/>
          </a:p>
        </p:txBody>
      </p:sp>
    </p:spTree>
    <p:extLst>
      <p:ext uri="{BB962C8B-B14F-4D97-AF65-F5344CB8AC3E}">
        <p14:creationId xmlns:p14="http://schemas.microsoft.com/office/powerpoint/2010/main" val="5438603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95C3D-6F77-4606-A497-E042B4DC00AE}"/>
              </a:ext>
            </a:extLst>
          </p:cNvPr>
          <p:cNvSpPr>
            <a:spLocks noGrp="1"/>
          </p:cNvSpPr>
          <p:nvPr>
            <p:ph type="ctrTitle"/>
          </p:nvPr>
        </p:nvSpPr>
        <p:spPr/>
        <p:txBody>
          <a:bodyPr/>
          <a:lstStyle/>
          <a:p>
            <a:r>
              <a:rPr lang="en-US" dirty="0"/>
              <a:t>Machine Learning Lecture – 1.2</a:t>
            </a:r>
            <a:endParaRPr lang="en-IN" dirty="0"/>
          </a:p>
        </p:txBody>
      </p:sp>
      <p:sp>
        <p:nvSpPr>
          <p:cNvPr id="3" name="Subtitle 2">
            <a:extLst>
              <a:ext uri="{FF2B5EF4-FFF2-40B4-BE49-F238E27FC236}">
                <a16:creationId xmlns:a16="http://schemas.microsoft.com/office/drawing/2014/main" id="{39FFE218-45B3-4A29-B643-49C8134CDFF4}"/>
              </a:ext>
            </a:extLst>
          </p:cNvPr>
          <p:cNvSpPr>
            <a:spLocks noGrp="1"/>
          </p:cNvSpPr>
          <p:nvPr>
            <p:ph type="subTitle" idx="1"/>
          </p:nvPr>
        </p:nvSpPr>
        <p:spPr/>
        <p:txBody>
          <a:bodyPr>
            <a:normAutofit fontScale="85000" lnSpcReduction="20000"/>
          </a:bodyPr>
          <a:lstStyle/>
          <a:p>
            <a:r>
              <a:rPr lang="en-IN" dirty="0"/>
              <a:t>Machine Learning Model</a:t>
            </a:r>
          </a:p>
          <a:p>
            <a:br>
              <a:rPr lang="en-IN" dirty="0"/>
            </a:br>
            <a:endParaRPr lang="en-IN" dirty="0"/>
          </a:p>
        </p:txBody>
      </p:sp>
    </p:spTree>
    <p:extLst>
      <p:ext uri="{BB962C8B-B14F-4D97-AF65-F5344CB8AC3E}">
        <p14:creationId xmlns:p14="http://schemas.microsoft.com/office/powerpoint/2010/main" val="3861478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99F3B-278F-45FC-A65D-D1E354F58E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36348EA-9383-4CE2-BF14-35D720961592}"/>
              </a:ext>
            </a:extLst>
          </p:cNvPr>
          <p:cNvSpPr>
            <a:spLocks noGrp="1"/>
          </p:cNvSpPr>
          <p:nvPr>
            <p:ph idx="1"/>
          </p:nvPr>
        </p:nvSpPr>
        <p:spPr>
          <a:xfrm>
            <a:off x="748205" y="659124"/>
            <a:ext cx="8946541" cy="4195481"/>
          </a:xfrm>
        </p:spPr>
        <p:txBody>
          <a:bodyPr>
            <a:noAutofit/>
          </a:bodyPr>
          <a:lstStyle/>
          <a:p>
            <a:r>
              <a:rPr lang="en-US" dirty="0">
                <a:latin typeface="Times New Roman" panose="02020603050405020304" pitchFamily="18" charset="0"/>
                <a:cs typeface="Times New Roman" panose="02020603050405020304" pitchFamily="18" charset="0"/>
              </a:rPr>
              <a:t>Applications of Machines Learning</a:t>
            </a:r>
          </a:p>
          <a:p>
            <a:r>
              <a:rPr lang="en-US" dirty="0">
                <a:latin typeface="Times New Roman" panose="02020603050405020304" pitchFamily="18" charset="0"/>
                <a:cs typeface="Times New Roman" panose="02020603050405020304" pitchFamily="18" charset="0"/>
              </a:rPr>
              <a:t>Machine Learning is the most rapidly growing technology and according to researchers we are in the golden year of AI and ML. It is used to solve many real-world complex problems which cannot be solved with traditional approach. Following are some real-world applications of ML −</a:t>
            </a:r>
          </a:p>
          <a:p>
            <a:r>
              <a:rPr lang="en-US" dirty="0">
                <a:latin typeface="Times New Roman" panose="02020603050405020304" pitchFamily="18" charset="0"/>
                <a:cs typeface="Times New Roman" panose="02020603050405020304" pitchFamily="18" charset="0"/>
              </a:rPr>
              <a:t>Emotion analysis</a:t>
            </a:r>
          </a:p>
          <a:p>
            <a:r>
              <a:rPr lang="en-US" dirty="0">
                <a:latin typeface="Times New Roman" panose="02020603050405020304" pitchFamily="18" charset="0"/>
                <a:cs typeface="Times New Roman" panose="02020603050405020304" pitchFamily="18" charset="0"/>
              </a:rPr>
              <a:t>Sentiment analysis</a:t>
            </a:r>
          </a:p>
          <a:p>
            <a:r>
              <a:rPr lang="en-US" dirty="0">
                <a:latin typeface="Times New Roman" panose="02020603050405020304" pitchFamily="18" charset="0"/>
                <a:cs typeface="Times New Roman" panose="02020603050405020304" pitchFamily="18" charset="0"/>
              </a:rPr>
              <a:t>Error detection and prevention</a:t>
            </a:r>
          </a:p>
          <a:p>
            <a:r>
              <a:rPr lang="en-US" dirty="0">
                <a:latin typeface="Times New Roman" panose="02020603050405020304" pitchFamily="18" charset="0"/>
                <a:cs typeface="Times New Roman" panose="02020603050405020304" pitchFamily="18" charset="0"/>
              </a:rPr>
              <a:t>Weather forecasting and prediction</a:t>
            </a:r>
          </a:p>
          <a:p>
            <a:r>
              <a:rPr lang="en-US" dirty="0">
                <a:latin typeface="Times New Roman" panose="02020603050405020304" pitchFamily="18" charset="0"/>
                <a:cs typeface="Times New Roman" panose="02020603050405020304" pitchFamily="18" charset="0"/>
              </a:rPr>
              <a:t>Stock market analysis and forecasting</a:t>
            </a:r>
          </a:p>
          <a:p>
            <a:r>
              <a:rPr lang="en-US" dirty="0">
                <a:latin typeface="Times New Roman" panose="02020603050405020304" pitchFamily="18" charset="0"/>
                <a:cs typeface="Times New Roman" panose="02020603050405020304" pitchFamily="18" charset="0"/>
              </a:rPr>
              <a:t>Speech synthesis</a:t>
            </a:r>
          </a:p>
          <a:p>
            <a:r>
              <a:rPr lang="en-US" dirty="0">
                <a:latin typeface="Times New Roman" panose="02020603050405020304" pitchFamily="18" charset="0"/>
                <a:cs typeface="Times New Roman" panose="02020603050405020304" pitchFamily="18" charset="0"/>
              </a:rPr>
              <a:t>Speech recognition</a:t>
            </a:r>
          </a:p>
          <a:p>
            <a:r>
              <a:rPr lang="en-US" dirty="0">
                <a:latin typeface="Times New Roman" panose="02020603050405020304" pitchFamily="18" charset="0"/>
                <a:cs typeface="Times New Roman" panose="02020603050405020304" pitchFamily="18" charset="0"/>
              </a:rPr>
              <a:t>Customer segmentation</a:t>
            </a:r>
          </a:p>
          <a:p>
            <a:r>
              <a:rPr lang="en-US" dirty="0">
                <a:latin typeface="Times New Roman" panose="02020603050405020304" pitchFamily="18" charset="0"/>
                <a:cs typeface="Times New Roman" panose="02020603050405020304" pitchFamily="18" charset="0"/>
              </a:rPr>
              <a:t>Object recognition</a:t>
            </a:r>
          </a:p>
          <a:p>
            <a:r>
              <a:rPr lang="en-US" dirty="0">
                <a:latin typeface="Times New Roman" panose="02020603050405020304" pitchFamily="18" charset="0"/>
                <a:cs typeface="Times New Roman" panose="02020603050405020304" pitchFamily="18" charset="0"/>
              </a:rPr>
              <a:t>Fraud detection</a:t>
            </a:r>
          </a:p>
          <a:p>
            <a:r>
              <a:rPr lang="en-US" dirty="0">
                <a:latin typeface="Times New Roman" panose="02020603050405020304" pitchFamily="18" charset="0"/>
                <a:cs typeface="Times New Roman" panose="02020603050405020304" pitchFamily="18" charset="0"/>
              </a:rPr>
              <a:t>Fraud prevention</a:t>
            </a:r>
          </a:p>
          <a:p>
            <a:r>
              <a:rPr lang="en-US" dirty="0">
                <a:latin typeface="Times New Roman" panose="02020603050405020304" pitchFamily="18" charset="0"/>
                <a:cs typeface="Times New Roman" panose="02020603050405020304" pitchFamily="18" charset="0"/>
              </a:rPr>
              <a:t>Recommendation of products to customer in online shopping</a:t>
            </a:r>
          </a:p>
          <a:p>
            <a:pPr marL="0" indent="0">
              <a:buNone/>
            </a:pP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5406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64B9C-87E3-4CD1-86ED-2E2B7F7DB704}"/>
              </a:ext>
            </a:extLst>
          </p:cNvPr>
          <p:cNvSpPr>
            <a:spLocks noGrp="1"/>
          </p:cNvSpPr>
          <p:nvPr>
            <p:ph type="title"/>
          </p:nvPr>
        </p:nvSpPr>
        <p:spPr/>
        <p:txBody>
          <a:bodyPr/>
          <a:lstStyle/>
          <a:p>
            <a:r>
              <a:rPr lang="en-US" dirty="0"/>
              <a:t>Methods of Machine Learning</a:t>
            </a:r>
            <a:endParaRPr lang="en-IN" dirty="0"/>
          </a:p>
        </p:txBody>
      </p:sp>
      <p:sp>
        <p:nvSpPr>
          <p:cNvPr id="3" name="Content Placeholder 2">
            <a:extLst>
              <a:ext uri="{FF2B5EF4-FFF2-40B4-BE49-F238E27FC236}">
                <a16:creationId xmlns:a16="http://schemas.microsoft.com/office/drawing/2014/main" id="{0E79474B-D7C6-42DA-92F1-05C86CBC9FD0}"/>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There are various ML algorithms, techniques and methods that can be used to build models for solving real-life problems by using data. In this chapter, we are going to discuss such different kinds of methods.</a:t>
            </a:r>
          </a:p>
          <a:p>
            <a:r>
              <a:rPr lang="en-US" dirty="0">
                <a:latin typeface="Times New Roman" panose="02020603050405020304" pitchFamily="18" charset="0"/>
                <a:cs typeface="Times New Roman" panose="02020603050405020304" pitchFamily="18" charset="0"/>
              </a:rPr>
              <a:t>Different Types of Methods</a:t>
            </a:r>
          </a:p>
          <a:p>
            <a:r>
              <a:rPr lang="en-US" dirty="0">
                <a:latin typeface="Times New Roman" panose="02020603050405020304" pitchFamily="18" charset="0"/>
                <a:cs typeface="Times New Roman" panose="02020603050405020304" pitchFamily="18" charset="0"/>
              </a:rPr>
              <a:t>The following are various ML methods based on some broad categories −</a:t>
            </a:r>
          </a:p>
          <a:p>
            <a:r>
              <a:rPr lang="en-US" dirty="0">
                <a:latin typeface="Times New Roman" panose="02020603050405020304" pitchFamily="18" charset="0"/>
                <a:cs typeface="Times New Roman" panose="02020603050405020304" pitchFamily="18" charset="0"/>
              </a:rPr>
              <a:t>Based on human supervision</a:t>
            </a:r>
          </a:p>
          <a:p>
            <a:r>
              <a:rPr lang="en-US" dirty="0">
                <a:latin typeface="Times New Roman" panose="02020603050405020304" pitchFamily="18" charset="0"/>
                <a:cs typeface="Times New Roman" panose="02020603050405020304" pitchFamily="18" charset="0"/>
              </a:rPr>
              <a:t>Unsupervised Learning</a:t>
            </a:r>
          </a:p>
          <a:p>
            <a:r>
              <a:rPr lang="en-US" dirty="0">
                <a:latin typeface="Times New Roman" panose="02020603050405020304" pitchFamily="18" charset="0"/>
                <a:cs typeface="Times New Roman" panose="02020603050405020304" pitchFamily="18" charset="0"/>
              </a:rPr>
              <a:t>Semi-supervised Learning</a:t>
            </a:r>
          </a:p>
          <a:p>
            <a:r>
              <a:rPr lang="en-US" dirty="0">
                <a:latin typeface="Times New Roman" panose="02020603050405020304" pitchFamily="18" charset="0"/>
                <a:cs typeface="Times New Roman" panose="02020603050405020304" pitchFamily="18" charset="0"/>
              </a:rPr>
              <a:t>Reinforcement Learning</a:t>
            </a:r>
          </a:p>
          <a:p>
            <a:pPr marL="0" indent="0">
              <a:buNone/>
            </a:pP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9935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B22FA-7A51-41E1-B49C-CB603F743E4A}"/>
              </a:ext>
            </a:extLst>
          </p:cNvPr>
          <p:cNvSpPr>
            <a:spLocks noGrp="1"/>
          </p:cNvSpPr>
          <p:nvPr>
            <p:ph type="title"/>
          </p:nvPr>
        </p:nvSpPr>
        <p:spPr>
          <a:xfrm>
            <a:off x="1065320" y="452718"/>
            <a:ext cx="8985514" cy="941076"/>
          </a:xfrm>
        </p:spPr>
        <p:txBody>
          <a:bodyPr>
            <a:noAutofit/>
          </a:bodyPr>
          <a:lstStyle/>
          <a:p>
            <a:br>
              <a:rPr lang="en-US" sz="2000" dirty="0"/>
            </a:br>
            <a:br>
              <a:rPr lang="en-US" sz="2000" dirty="0"/>
            </a:br>
            <a:br>
              <a:rPr lang="en-US" sz="2000" dirty="0"/>
            </a:br>
            <a:r>
              <a:rPr lang="en-US" sz="2000" dirty="0"/>
              <a:t>Tasks Suited for Machine Learning - The following diagram shows what type of task is appropriate for various ML problems −</a:t>
            </a:r>
            <a:br>
              <a:rPr lang="en-US" sz="2000" dirty="0"/>
            </a:br>
            <a:br>
              <a:rPr lang="en-US" sz="2000" dirty="0"/>
            </a:br>
            <a:br>
              <a:rPr lang="en-US" sz="2000" dirty="0"/>
            </a:br>
            <a:br>
              <a:rPr lang="en-US" sz="2000" dirty="0"/>
            </a:br>
            <a:endParaRPr lang="en-IN" sz="2000" dirty="0"/>
          </a:p>
        </p:txBody>
      </p:sp>
      <p:sp>
        <p:nvSpPr>
          <p:cNvPr id="3" name="Content Placeholder 2">
            <a:extLst>
              <a:ext uri="{FF2B5EF4-FFF2-40B4-BE49-F238E27FC236}">
                <a16:creationId xmlns:a16="http://schemas.microsoft.com/office/drawing/2014/main" id="{9A2F4CA8-6F15-4DEA-A579-F7A91CEE1FB6}"/>
              </a:ext>
            </a:extLst>
          </p:cNvPr>
          <p:cNvSpPr>
            <a:spLocks noGrp="1"/>
          </p:cNvSpPr>
          <p:nvPr>
            <p:ph idx="1"/>
          </p:nvPr>
        </p:nvSpPr>
        <p:spPr>
          <a:xfrm>
            <a:off x="628650" y="1968500"/>
            <a:ext cx="10515600" cy="4351338"/>
          </a:xfrm>
        </p:spPr>
        <p:txBody>
          <a:bodyPr/>
          <a:lstStyle/>
          <a:p>
            <a:pPr marL="0" indent="0">
              <a:buNone/>
            </a:pPr>
            <a:br>
              <a:rPr lang="en-US" dirty="0"/>
            </a:br>
            <a:endParaRPr lang="en-IN" dirty="0"/>
          </a:p>
        </p:txBody>
      </p:sp>
      <p:pic>
        <p:nvPicPr>
          <p:cNvPr id="2052" name="Picture 4" descr="Task For ML Problems">
            <a:extLst>
              <a:ext uri="{FF2B5EF4-FFF2-40B4-BE49-F238E27FC236}">
                <a16:creationId xmlns:a16="http://schemas.microsoft.com/office/drawing/2014/main" id="{9A0E51FD-8D9E-406C-A6B1-6D44BA4F14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048" y="625368"/>
            <a:ext cx="5715000" cy="444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224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0E015-039D-40E8-9B0F-925A4932BF84}"/>
              </a:ext>
            </a:extLst>
          </p:cNvPr>
          <p:cNvSpPr>
            <a:spLocks noGrp="1"/>
          </p:cNvSpPr>
          <p:nvPr>
            <p:ph type="title"/>
          </p:nvPr>
        </p:nvSpPr>
        <p:spPr/>
        <p:txBody>
          <a:bodyPr/>
          <a:lstStyle/>
          <a:p>
            <a:r>
              <a:rPr lang="en-US" dirty="0"/>
              <a:t>Based on learning ability</a:t>
            </a:r>
            <a:br>
              <a:rPr lang="en-US" dirty="0"/>
            </a:br>
            <a:endParaRPr lang="en-IN" dirty="0"/>
          </a:p>
        </p:txBody>
      </p:sp>
      <p:sp>
        <p:nvSpPr>
          <p:cNvPr id="3" name="Content Placeholder 2">
            <a:extLst>
              <a:ext uri="{FF2B5EF4-FFF2-40B4-BE49-F238E27FC236}">
                <a16:creationId xmlns:a16="http://schemas.microsoft.com/office/drawing/2014/main" id="{ED7FC5F6-0169-4A7F-8619-42F07D38A0BC}"/>
              </a:ext>
            </a:extLst>
          </p:cNvPr>
          <p:cNvSpPr>
            <a:spLocks noGrp="1"/>
          </p:cNvSpPr>
          <p:nvPr>
            <p:ph idx="1"/>
          </p:nvPr>
        </p:nvSpPr>
        <p:spPr/>
        <p:txBody>
          <a:bodyPr>
            <a:normAutofit fontScale="77500" lnSpcReduction="20000"/>
          </a:bodyPr>
          <a:lstStyle/>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the learning process, the following are some methods that are based on learning ability −</a:t>
            </a:r>
          </a:p>
          <a:p>
            <a:r>
              <a:rPr lang="en-US" b="1" dirty="0">
                <a:latin typeface="Times New Roman" panose="02020603050405020304" pitchFamily="18" charset="0"/>
                <a:cs typeface="Times New Roman" panose="02020603050405020304" pitchFamily="18" charset="0"/>
              </a:rPr>
              <a:t>Batch Learning</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many cases, we have end-to-end Machine Learning systems in which we need to train the model in one go by using whole available training data. Such kind of learning method or algorithm is called </a:t>
            </a:r>
            <a:r>
              <a:rPr lang="en-US" b="1" dirty="0">
                <a:latin typeface="Times New Roman" panose="02020603050405020304" pitchFamily="18" charset="0"/>
                <a:cs typeface="Times New Roman" panose="02020603050405020304" pitchFamily="18" charset="0"/>
              </a:rPr>
              <a:t>Batch or Offline learning</a:t>
            </a:r>
            <a:r>
              <a:rPr lang="en-US" dirty="0">
                <a:latin typeface="Times New Roman" panose="02020603050405020304" pitchFamily="18" charset="0"/>
                <a:cs typeface="Times New Roman" panose="02020603050405020304" pitchFamily="18" charset="0"/>
              </a:rPr>
              <a:t>. It is called Batch or Offline learning because it is a one-time procedure and the model will be trained with data in one single batch. The following are the main steps of Batch learning methods −</a:t>
            </a:r>
          </a:p>
          <a:p>
            <a:r>
              <a:rPr lang="en-US" b="1" dirty="0">
                <a:latin typeface="Times New Roman" panose="02020603050405020304" pitchFamily="18" charset="0"/>
                <a:cs typeface="Times New Roman" panose="02020603050405020304" pitchFamily="18" charset="0"/>
              </a:rPr>
              <a:t>Step 1</a:t>
            </a:r>
            <a:r>
              <a:rPr lang="en-US" dirty="0">
                <a:latin typeface="Times New Roman" panose="02020603050405020304" pitchFamily="18" charset="0"/>
                <a:cs typeface="Times New Roman" panose="02020603050405020304" pitchFamily="18" charset="0"/>
              </a:rPr>
              <a:t> − First, we need to collect all the training data for start training the model.</a:t>
            </a:r>
          </a:p>
          <a:p>
            <a:r>
              <a:rPr lang="en-US" b="1" dirty="0">
                <a:latin typeface="Times New Roman" panose="02020603050405020304" pitchFamily="18" charset="0"/>
                <a:cs typeface="Times New Roman" panose="02020603050405020304" pitchFamily="18" charset="0"/>
              </a:rPr>
              <a:t>Step 2</a:t>
            </a:r>
            <a:r>
              <a:rPr lang="en-US" dirty="0">
                <a:latin typeface="Times New Roman" panose="02020603050405020304" pitchFamily="18" charset="0"/>
                <a:cs typeface="Times New Roman" panose="02020603050405020304" pitchFamily="18" charset="0"/>
              </a:rPr>
              <a:t> − Now, start the training of model by providing whole training data in one go.</a:t>
            </a:r>
          </a:p>
          <a:p>
            <a:r>
              <a:rPr lang="en-US" b="1" dirty="0">
                <a:latin typeface="Times New Roman" panose="02020603050405020304" pitchFamily="18" charset="0"/>
                <a:cs typeface="Times New Roman" panose="02020603050405020304" pitchFamily="18" charset="0"/>
              </a:rPr>
              <a:t>Step 3</a:t>
            </a:r>
            <a:r>
              <a:rPr lang="en-US" dirty="0">
                <a:latin typeface="Times New Roman" panose="02020603050405020304" pitchFamily="18" charset="0"/>
                <a:cs typeface="Times New Roman" panose="02020603050405020304" pitchFamily="18" charset="0"/>
              </a:rPr>
              <a:t> − Next, stop learning/training process once you got satisfactory results/performance.</a:t>
            </a:r>
          </a:p>
          <a:p>
            <a:r>
              <a:rPr lang="en-US" b="1" dirty="0">
                <a:latin typeface="Times New Roman" panose="02020603050405020304" pitchFamily="18" charset="0"/>
                <a:cs typeface="Times New Roman" panose="02020603050405020304" pitchFamily="18" charset="0"/>
              </a:rPr>
              <a:t>Step 4</a:t>
            </a:r>
            <a:r>
              <a:rPr lang="en-US" dirty="0">
                <a:latin typeface="Times New Roman" panose="02020603050405020304" pitchFamily="18" charset="0"/>
                <a:cs typeface="Times New Roman" panose="02020603050405020304" pitchFamily="18" charset="0"/>
              </a:rPr>
              <a:t> − Finally, deploy this trained model into production. Here, it will predict the output for new data sample.</a:t>
            </a:r>
          </a:p>
          <a:p>
            <a:pPr marL="0" indent="0">
              <a:buNone/>
            </a:pP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1634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989AC-1AD7-4606-932B-AE649567F35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AB2127A-1D8A-4B81-89AC-CD90D807EC9F}"/>
              </a:ext>
            </a:extLst>
          </p:cNvPr>
          <p:cNvSpPr>
            <a:spLocks noGrp="1"/>
          </p:cNvSpPr>
          <p:nvPr>
            <p:ph idx="1"/>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Online Learning</a:t>
            </a:r>
          </a:p>
          <a:p>
            <a:r>
              <a:rPr lang="en-US" dirty="0">
                <a:latin typeface="Times New Roman" panose="02020603050405020304" pitchFamily="18" charset="0"/>
                <a:cs typeface="Times New Roman" panose="02020603050405020304" pitchFamily="18" charset="0"/>
              </a:rPr>
              <a:t>It is completely opposite to the batch or offline learning methods. In these learning methods, the training data is supplied in multiple incremental batches, called mini-batches, to the algorithm. Followings are the main steps of Online learning methods −</a:t>
            </a:r>
          </a:p>
          <a:p>
            <a:r>
              <a:rPr lang="en-US" b="1" dirty="0">
                <a:latin typeface="Times New Roman" panose="02020603050405020304" pitchFamily="18" charset="0"/>
                <a:cs typeface="Times New Roman" panose="02020603050405020304" pitchFamily="18" charset="0"/>
              </a:rPr>
              <a:t>Step 1</a:t>
            </a:r>
            <a:r>
              <a:rPr lang="en-US" dirty="0">
                <a:latin typeface="Times New Roman" panose="02020603050405020304" pitchFamily="18" charset="0"/>
                <a:cs typeface="Times New Roman" panose="02020603050405020304" pitchFamily="18" charset="0"/>
              </a:rPr>
              <a:t> − First, we need to collect all the training data for starting training of the model.</a:t>
            </a:r>
          </a:p>
          <a:p>
            <a:r>
              <a:rPr lang="en-US" b="1" dirty="0">
                <a:latin typeface="Times New Roman" panose="02020603050405020304" pitchFamily="18" charset="0"/>
                <a:cs typeface="Times New Roman" panose="02020603050405020304" pitchFamily="18" charset="0"/>
              </a:rPr>
              <a:t>Step 2</a:t>
            </a:r>
            <a:r>
              <a:rPr lang="en-US" dirty="0">
                <a:latin typeface="Times New Roman" panose="02020603050405020304" pitchFamily="18" charset="0"/>
                <a:cs typeface="Times New Roman" panose="02020603050405020304" pitchFamily="18" charset="0"/>
              </a:rPr>
              <a:t> − Now, start the training of model by providing a mini-batch of training data to the algorithm.</a:t>
            </a:r>
          </a:p>
          <a:p>
            <a:r>
              <a:rPr lang="en-US" b="1" dirty="0">
                <a:latin typeface="Times New Roman" panose="02020603050405020304" pitchFamily="18" charset="0"/>
                <a:cs typeface="Times New Roman" panose="02020603050405020304" pitchFamily="18" charset="0"/>
              </a:rPr>
              <a:t>Step 3</a:t>
            </a:r>
            <a:r>
              <a:rPr lang="en-US" dirty="0">
                <a:latin typeface="Times New Roman" panose="02020603050405020304" pitchFamily="18" charset="0"/>
                <a:cs typeface="Times New Roman" panose="02020603050405020304" pitchFamily="18" charset="0"/>
              </a:rPr>
              <a:t> − Next, we need to provide the mini-batches of training data in multiple increments to the algorithm.</a:t>
            </a:r>
          </a:p>
          <a:p>
            <a:r>
              <a:rPr lang="en-US" b="1" dirty="0">
                <a:latin typeface="Times New Roman" panose="02020603050405020304" pitchFamily="18" charset="0"/>
                <a:cs typeface="Times New Roman" panose="02020603050405020304" pitchFamily="18" charset="0"/>
              </a:rPr>
              <a:t>Step 4</a:t>
            </a:r>
            <a:r>
              <a:rPr lang="en-US" dirty="0">
                <a:latin typeface="Times New Roman" panose="02020603050405020304" pitchFamily="18" charset="0"/>
                <a:cs typeface="Times New Roman" panose="02020603050405020304" pitchFamily="18" charset="0"/>
              </a:rPr>
              <a:t> − As it will not stop like batch learning hence after providing whole training data in mini-batches, provide new data samples also to it.</a:t>
            </a:r>
          </a:p>
          <a:p>
            <a:r>
              <a:rPr lang="en-US" b="1" dirty="0">
                <a:latin typeface="Times New Roman" panose="02020603050405020304" pitchFamily="18" charset="0"/>
                <a:cs typeface="Times New Roman" panose="02020603050405020304" pitchFamily="18" charset="0"/>
              </a:rPr>
              <a:t>Step 5</a:t>
            </a:r>
            <a:r>
              <a:rPr lang="en-US" dirty="0">
                <a:latin typeface="Times New Roman" panose="02020603050405020304" pitchFamily="18" charset="0"/>
                <a:cs typeface="Times New Roman" panose="02020603050405020304" pitchFamily="18" charset="0"/>
              </a:rPr>
              <a:t> − Finally, it will keep learning over a period of time based on the new data samples.</a:t>
            </a:r>
          </a:p>
          <a:p>
            <a:pPr marL="0" indent="0">
              <a:buNone/>
            </a:pP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1937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7D946-781D-4795-A580-93B72378568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77B83F4-7561-44FF-B766-BCC16CD4A661}"/>
              </a:ext>
            </a:extLst>
          </p:cNvPr>
          <p:cNvSpPr>
            <a:spLocks noGrp="1"/>
          </p:cNvSpPr>
          <p:nvPr>
            <p:ph idx="1"/>
          </p:nvPr>
        </p:nvSpPr>
        <p:spPr>
          <a:xfrm>
            <a:off x="1104293" y="2052918"/>
            <a:ext cx="8946541" cy="4195481"/>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Based on Generalization Approach</a:t>
            </a:r>
          </a:p>
          <a:p>
            <a:r>
              <a:rPr lang="en-US" dirty="0">
                <a:latin typeface="Times New Roman" panose="02020603050405020304" pitchFamily="18" charset="0"/>
                <a:cs typeface="Times New Roman" panose="02020603050405020304" pitchFamily="18" charset="0"/>
              </a:rPr>
              <a:t>In the learning process, followings are some methods that are based on generalization approaches −</a:t>
            </a:r>
          </a:p>
          <a:p>
            <a:r>
              <a:rPr lang="en-US" dirty="0">
                <a:latin typeface="Times New Roman" panose="02020603050405020304" pitchFamily="18" charset="0"/>
                <a:cs typeface="Times New Roman" panose="02020603050405020304" pitchFamily="18" charset="0"/>
              </a:rPr>
              <a:t>Instance based Learning</a:t>
            </a:r>
          </a:p>
          <a:p>
            <a:r>
              <a:rPr lang="en-US" dirty="0">
                <a:latin typeface="Times New Roman" panose="02020603050405020304" pitchFamily="18" charset="0"/>
                <a:cs typeface="Times New Roman" panose="02020603050405020304" pitchFamily="18" charset="0"/>
              </a:rPr>
              <a:t>Instance based learning method is one of the useful methods that build the ML models by doing generalization based on the input data. It is opposite to the previously studied learning methods in the way that this kind of learning involves ML systems as well as methods that uses the raw data points themselves to draw the outcomes for newer data samples without building an explicit model on training data.</a:t>
            </a:r>
          </a:p>
          <a:p>
            <a:r>
              <a:rPr lang="en-US" dirty="0">
                <a:latin typeface="Times New Roman" panose="02020603050405020304" pitchFamily="18" charset="0"/>
                <a:cs typeface="Times New Roman" panose="02020603050405020304" pitchFamily="18" charset="0"/>
              </a:rPr>
              <a:t>In simple words, instance-based learning basically starts working by looking at the input data points and then using a similarity metric, it will generalize and predict the new data points.</a:t>
            </a:r>
          </a:p>
          <a:p>
            <a:pPr marL="0" indent="0">
              <a:buNone/>
            </a:pP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9591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54A5-A971-4A99-B1E9-6B7FB7FC48F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D4F74F6-2C02-4A06-A257-0C1CB609BF1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Model based Learning</a:t>
            </a:r>
          </a:p>
          <a:p>
            <a:r>
              <a:rPr lang="en-US" dirty="0">
                <a:latin typeface="Times New Roman" panose="02020603050405020304" pitchFamily="18" charset="0"/>
                <a:cs typeface="Times New Roman" panose="02020603050405020304" pitchFamily="18" charset="0"/>
              </a:rPr>
              <a:t>In Model based learning methods, an iterative process takes place on the ML models that are built based on various model parameters, called hyperparameters and in which input data is used to extract the features. In this learning, hyperparameters are optimized based on various model validation techniques. That is why we can say that Model based learning methods uses more traditional ML approach towards generalization.</a:t>
            </a:r>
          </a:p>
          <a:p>
            <a:pPr marL="0" indent="0">
              <a:buNone/>
            </a:pP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4721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934F-6BB2-4EC7-8679-C1D82D14F038}"/>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F80CBCAA-63BC-47BE-AC0E-C6805C3FD196}"/>
              </a:ext>
            </a:extLst>
          </p:cNvPr>
          <p:cNvSpPr>
            <a:spLocks noGrp="1"/>
          </p:cNvSpPr>
          <p:nvPr>
            <p:ph idx="1"/>
          </p:nvPr>
        </p:nvSpPr>
        <p:spPr/>
        <p:txBody>
          <a:bodyPr/>
          <a:lstStyle/>
          <a:p>
            <a:r>
              <a:rPr lang="en-US" dirty="0"/>
              <a:t>3 parameters -  P T E</a:t>
            </a:r>
          </a:p>
          <a:p>
            <a:r>
              <a:rPr lang="en-US" dirty="0"/>
              <a:t>Flow graph of PTE</a:t>
            </a:r>
          </a:p>
          <a:p>
            <a:r>
              <a:rPr lang="en-US" dirty="0"/>
              <a:t>Sequence of Task based approach for </a:t>
            </a:r>
            <a:r>
              <a:rPr lang="en-US"/>
              <a:t>ML problem.</a:t>
            </a:r>
            <a:endParaRPr lang="en-US" dirty="0"/>
          </a:p>
          <a:p>
            <a:r>
              <a:rPr lang="en-US" dirty="0"/>
              <a:t>Methods of Machine Learning – Un-Supervised, Semi-supervised, Reinforcement </a:t>
            </a:r>
          </a:p>
          <a:p>
            <a:r>
              <a:rPr lang="en-US" dirty="0"/>
              <a:t>Learning ability - Batch, Online, Instance based learning, Model based Learning.</a:t>
            </a:r>
          </a:p>
          <a:p>
            <a:endParaRPr lang="en-US" dirty="0"/>
          </a:p>
          <a:p>
            <a:endParaRPr lang="en-US" dirty="0"/>
          </a:p>
          <a:p>
            <a:endParaRPr lang="en-IN" dirty="0"/>
          </a:p>
        </p:txBody>
      </p:sp>
    </p:spTree>
    <p:extLst>
      <p:ext uri="{BB962C8B-B14F-4D97-AF65-F5344CB8AC3E}">
        <p14:creationId xmlns:p14="http://schemas.microsoft.com/office/powerpoint/2010/main" val="2496676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347AE-88A8-49BD-9D5E-B5B125241C2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7592CCF-405A-43FE-9DE0-5FD6476D5EF7}"/>
              </a:ext>
            </a:extLst>
          </p:cNvPr>
          <p:cNvSpPr>
            <a:spLocks noGrp="1"/>
          </p:cNvSpPr>
          <p:nvPr>
            <p:ph idx="1"/>
          </p:nvPr>
        </p:nvSpPr>
        <p:spPr>
          <a:xfrm>
            <a:off x="1104293" y="2052918"/>
            <a:ext cx="8946541" cy="4195481"/>
          </a:xfrm>
        </p:spPr>
        <p:txBody>
          <a:bodyPr/>
          <a:lstStyle/>
          <a:p>
            <a:r>
              <a:rPr lang="en-US" dirty="0">
                <a:latin typeface="Times New Roman" panose="02020603050405020304" pitchFamily="18" charset="0"/>
                <a:cs typeface="Times New Roman" panose="02020603050405020304" pitchFamily="18" charset="0"/>
              </a:rPr>
              <a:t>Before discussing the machine learning model, we must need to understand the following formal definition of ML given by professor Mitchell −</a:t>
            </a:r>
          </a:p>
          <a:p>
            <a:r>
              <a:rPr lang="en-US" dirty="0">
                <a:latin typeface="Times New Roman" panose="02020603050405020304" pitchFamily="18" charset="0"/>
                <a:cs typeface="Times New Roman" panose="02020603050405020304" pitchFamily="18" charset="0"/>
              </a:rPr>
              <a:t>“A computer program is said to learn from experience E with respect to some class of tasks T and performance measure P, if its performance at tasks in T, as measured by P, improves with experience E.”</a:t>
            </a:r>
          </a:p>
          <a:p>
            <a:pPr marL="0" indent="0">
              <a:buNone/>
            </a:pP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64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9CBC7-7077-45AB-86A2-7A9192CE27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1DDEFDA-27D4-4604-9E73-C2898DF25D89}"/>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above definition is basically focusing on three parameters, also the main components of any learning algorithm, namely Task(T), Performance(P) and experience (E). In this context, we can simplify this definition as −</a:t>
            </a:r>
          </a:p>
          <a:p>
            <a:r>
              <a:rPr lang="en-US" dirty="0">
                <a:latin typeface="Times New Roman" panose="02020603050405020304" pitchFamily="18" charset="0"/>
                <a:cs typeface="Times New Roman" panose="02020603050405020304" pitchFamily="18" charset="0"/>
              </a:rPr>
              <a:t>ML is a field of AI consisting of learning algorithms that −</a:t>
            </a:r>
          </a:p>
          <a:p>
            <a:r>
              <a:rPr lang="en-US" dirty="0">
                <a:latin typeface="Times New Roman" panose="02020603050405020304" pitchFamily="18" charset="0"/>
                <a:cs typeface="Times New Roman" panose="02020603050405020304" pitchFamily="18" charset="0"/>
              </a:rPr>
              <a:t>Improve their performance (P)</a:t>
            </a:r>
          </a:p>
          <a:p>
            <a:r>
              <a:rPr lang="en-US" dirty="0">
                <a:latin typeface="Times New Roman" panose="02020603050405020304" pitchFamily="18" charset="0"/>
                <a:cs typeface="Times New Roman" panose="02020603050405020304" pitchFamily="18" charset="0"/>
              </a:rPr>
              <a:t>At executing some task (T)</a:t>
            </a:r>
          </a:p>
          <a:p>
            <a:r>
              <a:rPr lang="en-US" dirty="0">
                <a:latin typeface="Times New Roman" panose="02020603050405020304" pitchFamily="18" charset="0"/>
                <a:cs typeface="Times New Roman" panose="02020603050405020304" pitchFamily="18" charset="0"/>
              </a:rPr>
              <a:t>Over time with experience (E)</a:t>
            </a:r>
          </a:p>
          <a:p>
            <a:pPr marL="0" indent="0">
              <a:buNone/>
            </a:pP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0412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126CA-1D47-4296-838B-6CB9D352F189}"/>
              </a:ext>
            </a:extLst>
          </p:cNvPr>
          <p:cNvSpPr>
            <a:spLocks noGrp="1"/>
          </p:cNvSpPr>
          <p:nvPr>
            <p:ph type="title"/>
          </p:nvPr>
        </p:nvSpPr>
        <p:spPr/>
        <p:txBody>
          <a:bodyPr/>
          <a:lstStyle/>
          <a:p>
            <a:endParaRPr lang="en-IN"/>
          </a:p>
        </p:txBody>
      </p:sp>
      <p:pic>
        <p:nvPicPr>
          <p:cNvPr id="1028" name="Picture 4" descr="Machine Learning Model">
            <a:extLst>
              <a:ext uri="{FF2B5EF4-FFF2-40B4-BE49-F238E27FC236}">
                <a16:creationId xmlns:a16="http://schemas.microsoft.com/office/drawing/2014/main" id="{DC322382-73C5-40E9-80C4-89AC8B01F9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533490" y="2245253"/>
            <a:ext cx="4086795" cy="3810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7716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FFC4-3593-4862-A626-A4AB8978462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D0F40CD-FF66-4F8F-9799-D41BF1078C16}"/>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Task(T)</a:t>
            </a:r>
          </a:p>
          <a:p>
            <a:r>
              <a:rPr lang="en-US" dirty="0">
                <a:latin typeface="Times New Roman" panose="02020603050405020304" pitchFamily="18" charset="0"/>
                <a:cs typeface="Times New Roman" panose="02020603050405020304" pitchFamily="18" charset="0"/>
              </a:rPr>
              <a:t>From the perspective of problem, we may define the task T as the real-world problem to be solved. The problem can be anything like finding best house price in a specific location or to find best marketing strategy etc. On the other hand, if we talk about machine learning, the definition of task is different because it is difficult to solve ML based tasks by conventional programming approach.</a:t>
            </a:r>
          </a:p>
          <a:p>
            <a:r>
              <a:rPr lang="en-US" dirty="0">
                <a:latin typeface="Times New Roman" panose="02020603050405020304" pitchFamily="18" charset="0"/>
                <a:cs typeface="Times New Roman" panose="02020603050405020304" pitchFamily="18" charset="0"/>
              </a:rPr>
              <a:t>A task T is said to be a ML based task when it is based on the process and the system must follow for operating on data points. The examples of ML based tasks are Classification, Regression, Structured annotation, Clustering, Transcription etc.</a:t>
            </a:r>
          </a:p>
          <a:p>
            <a:pPr marL="0" indent="0">
              <a:buNone/>
            </a:pP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4745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55EED-87C2-43A5-AC47-0F19EB80CA3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DEE83DE-14AF-4416-AD98-6E9846D319DD}"/>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Experience (E)</a:t>
            </a:r>
          </a:p>
          <a:p>
            <a:r>
              <a:rPr lang="en-US" dirty="0">
                <a:latin typeface="Times New Roman" panose="02020603050405020304" pitchFamily="18" charset="0"/>
                <a:cs typeface="Times New Roman" panose="02020603050405020304" pitchFamily="18" charset="0"/>
              </a:rPr>
              <a:t>As name suggests, it is the knowledge gained from data points provided to the algorithm or model. Once provided with the dataset, the model will run iteratively and will learn some inherent pattern. The learning thus acquired is called experience(E). Making an analogy with human learning, we can think of this situation as in which a human being is learning or gaining some experience from various attributes like situation, relationships etc. Supervised, unsupervised and reinforcement learning are some ways to learn or gain experience. The experience gained by out ML model or algorithm will be used to solve the task T.</a:t>
            </a:r>
          </a:p>
          <a:p>
            <a:pPr marL="0" indent="0">
              <a:buNone/>
            </a:pP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7227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CF301-C468-4834-B4C4-CA0210977EC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59526D0-088D-4F7D-9075-F2AB1C60EF7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Performance (P)</a:t>
            </a:r>
          </a:p>
          <a:p>
            <a:r>
              <a:rPr lang="en-US" dirty="0">
                <a:latin typeface="Times New Roman" panose="02020603050405020304" pitchFamily="18" charset="0"/>
                <a:cs typeface="Times New Roman" panose="02020603050405020304" pitchFamily="18" charset="0"/>
              </a:rPr>
              <a:t>An ML algorithm is supposed to perform task and gain experience with the passage of time. The measure which tells whether ML algorithm is performing as per expectation or not is its performance (P). P is basically a quantitative metric that tells how a model is performing the task, T, using its experience, E. There are many metrics that help to understand the ML performance, such as accuracy score, F1 score, confusion matrix, precision, recall, sensitivity etc.</a:t>
            </a:r>
          </a:p>
          <a:p>
            <a:pPr marL="0" indent="0">
              <a:buNone/>
            </a:pP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4089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BA7C4-012B-4D03-8504-7189CE45FC4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C5A706A-8857-4673-8802-42F6B74E77FD}"/>
              </a:ext>
            </a:extLst>
          </p:cNvPr>
          <p:cNvSpPr>
            <a:spLocks noGrp="1"/>
          </p:cNvSpPr>
          <p:nvPr>
            <p:ph idx="1"/>
          </p:nvPr>
        </p:nvSpPr>
        <p:spPr>
          <a:xfrm>
            <a:off x="1104293" y="2052918"/>
            <a:ext cx="8946541" cy="4195481"/>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Challenges in Machines Learning</a:t>
            </a:r>
          </a:p>
          <a:p>
            <a:r>
              <a:rPr lang="en-US" dirty="0">
                <a:latin typeface="Times New Roman" panose="02020603050405020304" pitchFamily="18" charset="0"/>
                <a:cs typeface="Times New Roman" panose="02020603050405020304" pitchFamily="18" charset="0"/>
              </a:rPr>
              <a:t>While Machine Learning is rapidly evolving, making significant strides with cybersecurity and autonomous cars, this segment of AI as whole still has a long way to go. The reason behind is that ML has not been able to overcome number of challenges. The challenges that ML is facing currently are −</a:t>
            </a:r>
          </a:p>
          <a:p>
            <a:r>
              <a:rPr lang="en-US" b="1" dirty="0">
                <a:latin typeface="Times New Roman" panose="02020603050405020304" pitchFamily="18" charset="0"/>
                <a:cs typeface="Times New Roman" panose="02020603050405020304" pitchFamily="18" charset="0"/>
              </a:rPr>
              <a:t>Quality of data</a:t>
            </a:r>
            <a:r>
              <a:rPr lang="en-US" dirty="0">
                <a:latin typeface="Times New Roman" panose="02020603050405020304" pitchFamily="18" charset="0"/>
                <a:cs typeface="Times New Roman" panose="02020603050405020304" pitchFamily="18" charset="0"/>
              </a:rPr>
              <a:t> − Having good-quality data for ML algorithms is one of the biggest challenges. Use of low-quality data leads to the problems related to data preprocessing and feature extraction.</a:t>
            </a:r>
          </a:p>
          <a:p>
            <a:r>
              <a:rPr lang="en-US" b="1" dirty="0">
                <a:latin typeface="Times New Roman" panose="02020603050405020304" pitchFamily="18" charset="0"/>
                <a:cs typeface="Times New Roman" panose="02020603050405020304" pitchFamily="18" charset="0"/>
              </a:rPr>
              <a:t>Time-Consuming task</a:t>
            </a:r>
            <a:r>
              <a:rPr lang="en-US" dirty="0">
                <a:latin typeface="Times New Roman" panose="02020603050405020304" pitchFamily="18" charset="0"/>
                <a:cs typeface="Times New Roman" panose="02020603050405020304" pitchFamily="18" charset="0"/>
              </a:rPr>
              <a:t> − Another challenge faced by ML models is the consumption of time especially for data acquisition, feature extraction and retrieval.</a:t>
            </a:r>
          </a:p>
          <a:p>
            <a:r>
              <a:rPr lang="en-US" b="1" dirty="0">
                <a:latin typeface="Times New Roman" panose="02020603050405020304" pitchFamily="18" charset="0"/>
                <a:cs typeface="Times New Roman" panose="02020603050405020304" pitchFamily="18" charset="0"/>
              </a:rPr>
              <a:t>Lack of specialist persons</a:t>
            </a:r>
            <a:r>
              <a:rPr lang="en-US" dirty="0">
                <a:latin typeface="Times New Roman" panose="02020603050405020304" pitchFamily="18" charset="0"/>
                <a:cs typeface="Times New Roman" panose="02020603050405020304" pitchFamily="18" charset="0"/>
              </a:rPr>
              <a:t> − As ML technology is still in its infancy stage, availability of expert resources is a tough job.</a:t>
            </a:r>
          </a:p>
          <a:p>
            <a:pPr marL="0" indent="0">
              <a:buNone/>
            </a:pP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2002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B58D7-5DD9-4AE6-B418-DAB90392F2F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E9EF2B9-07EF-4C00-834D-C918D5956FCE}"/>
              </a:ext>
            </a:extLst>
          </p:cNvPr>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No clear objective for formulating business problems</a:t>
            </a:r>
            <a:r>
              <a:rPr lang="en-US" dirty="0">
                <a:latin typeface="Times New Roman" panose="02020603050405020304" pitchFamily="18" charset="0"/>
                <a:cs typeface="Times New Roman" panose="02020603050405020304" pitchFamily="18" charset="0"/>
              </a:rPr>
              <a:t> − Having no clear objective and well-defined goal for business problems is another key challenge for ML because this technology is not that mature yet.</a:t>
            </a:r>
          </a:p>
          <a:p>
            <a:r>
              <a:rPr lang="en-US" b="1" dirty="0">
                <a:latin typeface="Times New Roman" panose="02020603050405020304" pitchFamily="18" charset="0"/>
                <a:cs typeface="Times New Roman" panose="02020603050405020304" pitchFamily="18" charset="0"/>
              </a:rPr>
              <a:t>Issue of overfitting &amp; underfitting</a:t>
            </a:r>
            <a:r>
              <a:rPr lang="en-US" dirty="0">
                <a:latin typeface="Times New Roman" panose="02020603050405020304" pitchFamily="18" charset="0"/>
                <a:cs typeface="Times New Roman" panose="02020603050405020304" pitchFamily="18" charset="0"/>
              </a:rPr>
              <a:t> − If the model is overfitting or underfitting, it cannot be represented well for the problem.</a:t>
            </a:r>
          </a:p>
          <a:p>
            <a:r>
              <a:rPr lang="en-US" b="1" dirty="0">
                <a:latin typeface="Times New Roman" panose="02020603050405020304" pitchFamily="18" charset="0"/>
                <a:cs typeface="Times New Roman" panose="02020603050405020304" pitchFamily="18" charset="0"/>
              </a:rPr>
              <a:t>Curse of dimensionality</a:t>
            </a:r>
            <a:r>
              <a:rPr lang="en-US" dirty="0">
                <a:latin typeface="Times New Roman" panose="02020603050405020304" pitchFamily="18" charset="0"/>
                <a:cs typeface="Times New Roman" panose="02020603050405020304" pitchFamily="18" charset="0"/>
              </a:rPr>
              <a:t> − Another challenge ML model faces is too many features of data points. This can be a real hindrance.</a:t>
            </a:r>
          </a:p>
          <a:p>
            <a:r>
              <a:rPr lang="en-US" b="1" dirty="0">
                <a:latin typeface="Times New Roman" panose="02020603050405020304" pitchFamily="18" charset="0"/>
                <a:cs typeface="Times New Roman" panose="02020603050405020304" pitchFamily="18" charset="0"/>
              </a:rPr>
              <a:t>Difficulty in deployment</a:t>
            </a:r>
            <a:r>
              <a:rPr lang="en-US" dirty="0">
                <a:latin typeface="Times New Roman" panose="02020603050405020304" pitchFamily="18" charset="0"/>
                <a:cs typeface="Times New Roman" panose="02020603050405020304" pitchFamily="18" charset="0"/>
              </a:rPr>
              <a:t> − Complexity of the ML model makes it quite difficult to be deployed in real life.</a:t>
            </a:r>
          </a:p>
          <a:p>
            <a:pPr marL="0" indent="0">
              <a:buNone/>
            </a:pP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50339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45</TotalTime>
  <Words>1070</Words>
  <Application>Microsoft Office PowerPoint</Application>
  <PresentationFormat>Widescreen</PresentationFormat>
  <Paragraphs>93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Times New Roman</vt:lpstr>
      <vt:lpstr>Wingdings 3</vt:lpstr>
      <vt:lpstr>Ion</vt:lpstr>
      <vt:lpstr>Machine Learning Lecture – 1.2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Methods of Machine Learning</vt:lpstr>
      <vt:lpstr>   Tasks Suited for Machine Learning - The following diagram shows what type of task is appropriate for various ML problems −    </vt:lpstr>
      <vt:lpstr>Based on learning ability </vt:lpstr>
      <vt:lpstr>PowerPoint Presentation</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Lecture – 1.2</dc:title>
  <dc:creator>Vaidyanathan Vishwanathan</dc:creator>
  <cp:lastModifiedBy>Vaidyanathan Vishwanathan</cp:lastModifiedBy>
  <cp:revision>8</cp:revision>
  <dcterms:created xsi:type="dcterms:W3CDTF">2020-07-20T13:03:58Z</dcterms:created>
  <dcterms:modified xsi:type="dcterms:W3CDTF">2020-07-28T09:42:40Z</dcterms:modified>
</cp:coreProperties>
</file>