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0" r:id="rId17"/>
    <p:sldId id="268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CA-83FC-43E3-A1B9-5B17BDFC9962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BF54-D858-480A-982C-395D3F508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8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84CE-2C6B-4C5D-AA04-2991D5AF4F10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80C-1C2B-4967-895F-395988449DA2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C51-B49C-462A-A22C-13A6105E6D98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3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686C-E564-463D-88B1-976DA4F016FB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512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E7CC-3612-4825-9BF1-16E1E9FBC5E5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2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E-D864-4568-AD64-43F844873EE2}" type="datetime1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8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490B-3BFE-49D4-AB9B-301B2EE24B04}" type="datetime1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3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45F4-3AC0-4E1C-AC52-A290CB8B09D2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09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1062-9F2B-4F04-A3BC-E1647A4A9EF8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1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D0F5-2342-4411-A384-896619D22175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B3F-00B8-4B79-A836-C935A0A7D8B9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3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08E-3124-4AD6-87FF-46CB74F5C552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433F-6BF2-4463-8894-F14F1F65C2E1}" type="datetime1">
              <a:rPr lang="en-IN" smtClean="0"/>
              <a:t>28-07-2020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CA56-73BE-44F1-999E-8FFBF1C5F59C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8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BA5-5FC9-4BF0-8BD9-967A7808BE08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8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E03-C00E-4673-AF91-DA46B7FC3137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6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A6C9-E123-4D31-AB0B-015F88BB9B16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53C930-B876-4866-9AFE-7D157D07778F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2338-AAE9-48D3-B788-DD555BC08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860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introduction-reinforcement-learn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datacamp.com/community/tutorials/introduction-reinforcement-learn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introduction-reinforcement-learn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introduction-reinforcement-learning" TargetMode="External"/><Relationship Id="rId2" Type="http://schemas.openxmlformats.org/officeDocument/2006/relationships/hyperlink" Target="https://towardsdatascience.com/introduction-to-various-reinforcement-learning-algorithms-i-q-learning-sarsa-dqn-ddpg-72a5e0cb628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datacamp.com/community/tutorials/introduction-reinforcement-learn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5C3D-6F77-4606-A497-E042B4DC0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Lecture –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FE218-45B3-4A29-B643-49C8134CD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Machine Learning Model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711C0-3F3F-4B66-A607-173F3DF7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7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99FB-6F09-4EC4-9C2B-B08DF52A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A282D-F6A7-4B67-86A5-D99D5E4C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F44C1D7-BA7B-4670-B0E5-0C8B0A34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7800"/>
            <a:ext cx="8947150" cy="419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12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9C6F-BB39-4200-8D7E-03C41C61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2C48-9237-4F38-89C3-63563D26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5781675" algn="l"/>
              </a:tabLst>
            </a:pPr>
            <a:r>
              <a:rPr lang="en-US" sz="4000" u="sng" spc="-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4000" b="1" u="sng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Reinforcement</a:t>
            </a:r>
            <a:r>
              <a:rPr lang="en-US" sz="4000" b="1" u="sng" spc="-2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4000" b="1" u="sng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Learning	</a:t>
            </a:r>
            <a:endParaRPr lang="en-US" sz="4000" dirty="0">
              <a:latin typeface="Arial"/>
              <a:cs typeface="Arial"/>
            </a:endParaRPr>
          </a:p>
          <a:p>
            <a:pPr marL="30480" marR="25400" algn="just">
              <a:lnSpc>
                <a:spcPct val="109200"/>
              </a:lnSpc>
              <a:spcBef>
                <a:spcPts val="685"/>
              </a:spcBef>
            </a:pPr>
            <a:r>
              <a:rPr lang="en-US" spc="-5" dirty="0">
                <a:latin typeface="Verdana"/>
                <a:cs typeface="Verdana"/>
              </a:rPr>
              <a:t>Consider </a:t>
            </a:r>
            <a:r>
              <a:rPr lang="en-US" dirty="0">
                <a:latin typeface="Verdana"/>
                <a:cs typeface="Verdana"/>
              </a:rPr>
              <a:t>training </a:t>
            </a:r>
            <a:r>
              <a:rPr lang="en-US" spc="-5" dirty="0">
                <a:latin typeface="Verdana"/>
                <a:cs typeface="Verdana"/>
              </a:rPr>
              <a:t>a </a:t>
            </a:r>
            <a:r>
              <a:rPr lang="en-US" spc="-10" dirty="0">
                <a:latin typeface="Verdana"/>
                <a:cs typeface="Verdana"/>
              </a:rPr>
              <a:t>pet </a:t>
            </a:r>
            <a:r>
              <a:rPr lang="en-US" spc="-5" dirty="0">
                <a:latin typeface="Verdana"/>
                <a:cs typeface="Verdana"/>
              </a:rPr>
              <a:t>dog, </a:t>
            </a:r>
            <a:r>
              <a:rPr lang="en-US" dirty="0">
                <a:latin typeface="Verdana"/>
                <a:cs typeface="Verdana"/>
              </a:rPr>
              <a:t>we train </a:t>
            </a:r>
            <a:r>
              <a:rPr lang="en-US" spc="-5" dirty="0">
                <a:latin typeface="Verdana"/>
                <a:cs typeface="Verdana"/>
              </a:rPr>
              <a:t>our </a:t>
            </a:r>
            <a:r>
              <a:rPr lang="en-US" spc="-10" dirty="0">
                <a:latin typeface="Verdana"/>
                <a:cs typeface="Verdana"/>
              </a:rPr>
              <a:t>pet </a:t>
            </a:r>
            <a:r>
              <a:rPr lang="en-US" spc="-5" dirty="0">
                <a:latin typeface="Verdana"/>
                <a:cs typeface="Verdana"/>
              </a:rPr>
              <a:t>to bring a ball to us. </a:t>
            </a:r>
            <a:r>
              <a:rPr lang="en-US" dirty="0">
                <a:latin typeface="Verdana"/>
                <a:cs typeface="Verdana"/>
              </a:rPr>
              <a:t>We </a:t>
            </a:r>
            <a:r>
              <a:rPr lang="en-US" spc="-5" dirty="0">
                <a:latin typeface="Verdana"/>
                <a:cs typeface="Verdana"/>
              </a:rPr>
              <a:t>throw </a:t>
            </a:r>
            <a:r>
              <a:rPr lang="en-US" dirty="0">
                <a:latin typeface="Verdana"/>
                <a:cs typeface="Verdana"/>
              </a:rPr>
              <a:t>the ball </a:t>
            </a:r>
            <a:r>
              <a:rPr lang="en-US" spc="-5" dirty="0">
                <a:latin typeface="Verdana"/>
                <a:cs typeface="Verdana"/>
              </a:rPr>
              <a:t>at a  certain distance and ask the dog to fetch </a:t>
            </a:r>
            <a:r>
              <a:rPr lang="en-US" dirty="0">
                <a:latin typeface="Verdana"/>
                <a:cs typeface="Verdana"/>
              </a:rPr>
              <a:t>it </a:t>
            </a:r>
            <a:r>
              <a:rPr lang="en-US" spc="-5" dirty="0">
                <a:latin typeface="Verdana"/>
                <a:cs typeface="Verdana"/>
              </a:rPr>
              <a:t>back to us. Every </a:t>
            </a:r>
            <a:r>
              <a:rPr lang="en-US" dirty="0">
                <a:latin typeface="Verdana"/>
                <a:cs typeface="Verdana"/>
              </a:rPr>
              <a:t>time </a:t>
            </a:r>
            <a:r>
              <a:rPr lang="en-US" spc="-5" dirty="0">
                <a:latin typeface="Verdana"/>
                <a:cs typeface="Verdana"/>
              </a:rPr>
              <a:t>the dog does </a:t>
            </a:r>
            <a:r>
              <a:rPr lang="en-US" dirty="0">
                <a:latin typeface="Verdana"/>
                <a:cs typeface="Verdana"/>
              </a:rPr>
              <a:t>this</a:t>
            </a:r>
            <a:r>
              <a:rPr lang="en-US" spc="-165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right,  </a:t>
            </a:r>
            <a:r>
              <a:rPr lang="en-US" spc="-10" dirty="0">
                <a:latin typeface="Verdana"/>
                <a:cs typeface="Verdana"/>
              </a:rPr>
              <a:t>we </a:t>
            </a:r>
            <a:r>
              <a:rPr lang="en-US" spc="-5" dirty="0">
                <a:latin typeface="Verdana"/>
                <a:cs typeface="Verdana"/>
              </a:rPr>
              <a:t>reward the dog. </a:t>
            </a:r>
            <a:r>
              <a:rPr lang="en-US" dirty="0">
                <a:latin typeface="Verdana"/>
                <a:cs typeface="Verdana"/>
              </a:rPr>
              <a:t>Slowly, </a:t>
            </a:r>
            <a:r>
              <a:rPr lang="en-US" spc="-5" dirty="0">
                <a:latin typeface="Verdana"/>
                <a:cs typeface="Verdana"/>
              </a:rPr>
              <a:t>the dog learns that doing the </a:t>
            </a:r>
            <a:r>
              <a:rPr lang="en-US" dirty="0">
                <a:latin typeface="Verdana"/>
                <a:cs typeface="Verdana"/>
              </a:rPr>
              <a:t>job </a:t>
            </a:r>
            <a:r>
              <a:rPr lang="en-US" spc="-5" dirty="0">
                <a:latin typeface="Verdana"/>
                <a:cs typeface="Verdana"/>
              </a:rPr>
              <a:t>rightly </a:t>
            </a:r>
            <a:r>
              <a:rPr lang="en-US" dirty="0">
                <a:latin typeface="Verdana"/>
                <a:cs typeface="Verdana"/>
              </a:rPr>
              <a:t>gives him </a:t>
            </a:r>
            <a:r>
              <a:rPr lang="en-US" spc="-5" dirty="0">
                <a:latin typeface="Verdana"/>
                <a:cs typeface="Verdana"/>
              </a:rPr>
              <a:t>a </a:t>
            </a:r>
            <a:r>
              <a:rPr lang="en-US" spc="-10" dirty="0">
                <a:latin typeface="Verdana"/>
                <a:cs typeface="Verdana"/>
              </a:rPr>
              <a:t>reward  </a:t>
            </a:r>
            <a:r>
              <a:rPr lang="en-US" spc="-5" dirty="0">
                <a:latin typeface="Verdana"/>
                <a:cs typeface="Verdana"/>
              </a:rPr>
              <a:t>and then the dog starts doing the job </a:t>
            </a:r>
            <a:r>
              <a:rPr lang="en-US" dirty="0">
                <a:latin typeface="Verdana"/>
                <a:cs typeface="Verdana"/>
              </a:rPr>
              <a:t>right </a:t>
            </a:r>
            <a:r>
              <a:rPr lang="en-US" spc="-10" dirty="0">
                <a:latin typeface="Verdana"/>
                <a:cs typeface="Verdana"/>
              </a:rPr>
              <a:t>way every </a:t>
            </a:r>
            <a:r>
              <a:rPr lang="en-US" dirty="0">
                <a:latin typeface="Verdana"/>
                <a:cs typeface="Verdana"/>
              </a:rPr>
              <a:t>time in </a:t>
            </a:r>
            <a:r>
              <a:rPr lang="en-US" spc="-5" dirty="0">
                <a:latin typeface="Verdana"/>
                <a:cs typeface="Verdana"/>
              </a:rPr>
              <a:t>future. Exactly, this concept  </a:t>
            </a:r>
            <a:r>
              <a:rPr lang="en-US" dirty="0">
                <a:latin typeface="Verdana"/>
                <a:cs typeface="Verdana"/>
              </a:rPr>
              <a:t>is </a:t>
            </a:r>
            <a:r>
              <a:rPr lang="en-US" spc="-5" dirty="0">
                <a:latin typeface="Verdana"/>
                <a:cs typeface="Verdana"/>
              </a:rPr>
              <a:t>applied </a:t>
            </a:r>
            <a:r>
              <a:rPr lang="en-US" dirty="0">
                <a:latin typeface="Verdana"/>
                <a:cs typeface="Verdana"/>
              </a:rPr>
              <a:t>in </a:t>
            </a:r>
            <a:r>
              <a:rPr lang="en-US" spc="-5" dirty="0">
                <a:latin typeface="Verdana"/>
                <a:cs typeface="Verdana"/>
              </a:rPr>
              <a:t>“Reinforcement” </a:t>
            </a:r>
            <a:r>
              <a:rPr lang="en-US" dirty="0">
                <a:latin typeface="Verdana"/>
                <a:cs typeface="Verdana"/>
              </a:rPr>
              <a:t>type of </a:t>
            </a:r>
            <a:r>
              <a:rPr lang="en-US" spc="-5" dirty="0">
                <a:latin typeface="Verdana"/>
                <a:cs typeface="Verdana"/>
              </a:rPr>
              <a:t>learning. The </a:t>
            </a:r>
            <a:r>
              <a:rPr lang="en-US" dirty="0">
                <a:latin typeface="Verdana"/>
                <a:cs typeface="Verdana"/>
              </a:rPr>
              <a:t>technique </a:t>
            </a:r>
            <a:r>
              <a:rPr lang="en-US" spc="-10" dirty="0">
                <a:latin typeface="Verdana"/>
                <a:cs typeface="Verdana"/>
              </a:rPr>
              <a:t>was </a:t>
            </a:r>
            <a:r>
              <a:rPr lang="en-US" dirty="0">
                <a:latin typeface="Verdana"/>
                <a:cs typeface="Verdana"/>
              </a:rPr>
              <a:t>initially </a:t>
            </a:r>
            <a:r>
              <a:rPr lang="en-US" spc="-10" dirty="0">
                <a:latin typeface="Verdana"/>
                <a:cs typeface="Verdana"/>
              </a:rPr>
              <a:t>developed </a:t>
            </a:r>
            <a:r>
              <a:rPr lang="en-US" dirty="0">
                <a:latin typeface="Verdana"/>
                <a:cs typeface="Verdana"/>
              </a:rPr>
              <a:t>for  </a:t>
            </a:r>
            <a:r>
              <a:rPr lang="en-US" spc="-5" dirty="0">
                <a:latin typeface="Verdana"/>
                <a:cs typeface="Verdana"/>
              </a:rPr>
              <a:t>machines to </a:t>
            </a:r>
            <a:r>
              <a:rPr lang="en-US" dirty="0">
                <a:latin typeface="Verdana"/>
                <a:cs typeface="Verdana"/>
              </a:rPr>
              <a:t>play </a:t>
            </a:r>
            <a:r>
              <a:rPr lang="en-US" spc="-5" dirty="0">
                <a:latin typeface="Verdana"/>
                <a:cs typeface="Verdana"/>
              </a:rPr>
              <a:t>games. The </a:t>
            </a:r>
            <a:r>
              <a:rPr lang="en-US" dirty="0">
                <a:latin typeface="Verdana"/>
                <a:cs typeface="Verdana"/>
              </a:rPr>
              <a:t>machine is </a:t>
            </a:r>
            <a:r>
              <a:rPr lang="en-US" spc="-5" dirty="0">
                <a:latin typeface="Verdana"/>
                <a:cs typeface="Verdana"/>
              </a:rPr>
              <a:t>given an algorithm to analyze </a:t>
            </a:r>
            <a:r>
              <a:rPr lang="en-US" dirty="0">
                <a:latin typeface="Verdana"/>
                <a:cs typeface="Verdana"/>
              </a:rPr>
              <a:t>all </a:t>
            </a:r>
            <a:r>
              <a:rPr lang="en-US" spc="-5" dirty="0">
                <a:latin typeface="Verdana"/>
                <a:cs typeface="Verdana"/>
              </a:rPr>
              <a:t>possible </a:t>
            </a:r>
            <a:r>
              <a:rPr lang="en-US" spc="-10" dirty="0">
                <a:latin typeface="Verdana"/>
                <a:cs typeface="Verdana"/>
              </a:rPr>
              <a:t>moves  </a:t>
            </a:r>
            <a:r>
              <a:rPr lang="en-US" spc="-5" dirty="0">
                <a:latin typeface="Verdana"/>
                <a:cs typeface="Verdana"/>
              </a:rPr>
              <a:t>at each </a:t>
            </a:r>
            <a:r>
              <a:rPr lang="en-US" dirty="0">
                <a:latin typeface="Verdana"/>
                <a:cs typeface="Verdana"/>
              </a:rPr>
              <a:t>stage </a:t>
            </a:r>
            <a:r>
              <a:rPr lang="en-US" spc="-5" dirty="0">
                <a:latin typeface="Verdana"/>
                <a:cs typeface="Verdana"/>
              </a:rPr>
              <a:t>of the game. The </a:t>
            </a:r>
            <a:r>
              <a:rPr lang="en-US" dirty="0">
                <a:latin typeface="Verdana"/>
                <a:cs typeface="Verdana"/>
              </a:rPr>
              <a:t>machine </a:t>
            </a:r>
            <a:r>
              <a:rPr lang="en-US" spc="-5" dirty="0">
                <a:latin typeface="Verdana"/>
                <a:cs typeface="Verdana"/>
              </a:rPr>
              <a:t>may select one of the moves at random. </a:t>
            </a:r>
            <a:r>
              <a:rPr lang="en-US" spc="-10" dirty="0">
                <a:latin typeface="Verdana"/>
                <a:cs typeface="Verdana"/>
              </a:rPr>
              <a:t>If </a:t>
            </a:r>
            <a:r>
              <a:rPr lang="en-US" spc="-5" dirty="0">
                <a:latin typeface="Verdana"/>
                <a:cs typeface="Verdana"/>
              </a:rPr>
              <a:t>the  move </a:t>
            </a:r>
            <a:r>
              <a:rPr lang="en-US" dirty="0">
                <a:latin typeface="Verdana"/>
                <a:cs typeface="Verdana"/>
              </a:rPr>
              <a:t>is </a:t>
            </a:r>
            <a:r>
              <a:rPr lang="en-US" spc="-5" dirty="0">
                <a:latin typeface="Verdana"/>
                <a:cs typeface="Verdana"/>
              </a:rPr>
              <a:t>right, the </a:t>
            </a:r>
            <a:r>
              <a:rPr lang="en-US" dirty="0">
                <a:latin typeface="Verdana"/>
                <a:cs typeface="Verdana"/>
              </a:rPr>
              <a:t>machine is </a:t>
            </a:r>
            <a:r>
              <a:rPr lang="en-US" spc="-5" dirty="0">
                <a:latin typeface="Verdana"/>
                <a:cs typeface="Verdana"/>
              </a:rPr>
              <a:t>rewarded, otherwise </a:t>
            </a:r>
            <a:r>
              <a:rPr lang="en-US" dirty="0">
                <a:latin typeface="Verdana"/>
                <a:cs typeface="Verdana"/>
              </a:rPr>
              <a:t>it </a:t>
            </a:r>
            <a:r>
              <a:rPr lang="en-US" spc="-5" dirty="0">
                <a:latin typeface="Verdana"/>
                <a:cs typeface="Verdana"/>
              </a:rPr>
              <a:t>may be penalized. Slowly, the  </a:t>
            </a:r>
            <a:r>
              <a:rPr lang="en-US" dirty="0">
                <a:latin typeface="Verdana"/>
                <a:cs typeface="Verdana"/>
              </a:rPr>
              <a:t>machine </a:t>
            </a:r>
            <a:r>
              <a:rPr lang="en-US" spc="-5" dirty="0">
                <a:latin typeface="Verdana"/>
                <a:cs typeface="Verdana"/>
              </a:rPr>
              <a:t>will start differentiating </a:t>
            </a:r>
            <a:r>
              <a:rPr lang="en-US" spc="-10" dirty="0">
                <a:latin typeface="Verdana"/>
                <a:cs typeface="Verdana"/>
              </a:rPr>
              <a:t>between </a:t>
            </a:r>
            <a:r>
              <a:rPr lang="en-US" dirty="0">
                <a:latin typeface="Verdana"/>
                <a:cs typeface="Verdana"/>
              </a:rPr>
              <a:t>right </a:t>
            </a:r>
            <a:r>
              <a:rPr lang="en-US" spc="-5" dirty="0">
                <a:latin typeface="Verdana"/>
                <a:cs typeface="Verdana"/>
              </a:rPr>
              <a:t>and </a:t>
            </a:r>
            <a:r>
              <a:rPr lang="en-US" dirty="0">
                <a:latin typeface="Verdana"/>
                <a:cs typeface="Verdana"/>
              </a:rPr>
              <a:t>wrong </a:t>
            </a:r>
            <a:r>
              <a:rPr lang="en-US" spc="-5" dirty="0">
                <a:latin typeface="Verdana"/>
                <a:cs typeface="Verdana"/>
              </a:rPr>
              <a:t>moves and after several  iterations would learn </a:t>
            </a:r>
            <a:r>
              <a:rPr lang="en-US" dirty="0">
                <a:latin typeface="Verdana"/>
                <a:cs typeface="Verdana"/>
              </a:rPr>
              <a:t>to </a:t>
            </a:r>
            <a:r>
              <a:rPr lang="en-US" spc="-5" dirty="0">
                <a:latin typeface="Verdana"/>
                <a:cs typeface="Verdana"/>
              </a:rPr>
              <a:t>solve the game puzzle </a:t>
            </a:r>
            <a:r>
              <a:rPr lang="en-US" dirty="0">
                <a:latin typeface="Verdana"/>
                <a:cs typeface="Verdana"/>
              </a:rPr>
              <a:t>with </a:t>
            </a:r>
            <a:r>
              <a:rPr lang="en-US" spc="-5" dirty="0">
                <a:latin typeface="Verdana"/>
                <a:cs typeface="Verdana"/>
              </a:rPr>
              <a:t>a better accuracy. The accuracy of  winning the game would improve as the machine </a:t>
            </a:r>
            <a:r>
              <a:rPr lang="en-US" dirty="0">
                <a:latin typeface="Verdana"/>
                <a:cs typeface="Verdana"/>
              </a:rPr>
              <a:t>plays </a:t>
            </a:r>
            <a:r>
              <a:rPr lang="en-US" spc="-5" dirty="0">
                <a:latin typeface="Verdana"/>
                <a:cs typeface="Verdana"/>
              </a:rPr>
              <a:t>more and more</a:t>
            </a:r>
            <a:r>
              <a:rPr lang="en-US" spc="45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games.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Verdana"/>
              <a:cs typeface="Verdana"/>
            </a:endParaRPr>
          </a:p>
          <a:p>
            <a:pPr marL="30480" algn="just">
              <a:lnSpc>
                <a:spcPct val="100000"/>
              </a:lnSpc>
              <a:spcBef>
                <a:spcPts val="905"/>
              </a:spcBef>
            </a:pPr>
            <a:r>
              <a:rPr lang="en-US" spc="-5" dirty="0">
                <a:latin typeface="Verdana"/>
                <a:cs typeface="Verdana"/>
              </a:rPr>
              <a:t>The entire process may be depicted </a:t>
            </a:r>
            <a:r>
              <a:rPr lang="en-US" dirty="0">
                <a:latin typeface="Verdana"/>
                <a:cs typeface="Verdana"/>
              </a:rPr>
              <a:t>in </a:t>
            </a:r>
            <a:r>
              <a:rPr lang="en-US" spc="-5" dirty="0">
                <a:latin typeface="Verdana"/>
                <a:cs typeface="Verdana"/>
              </a:rPr>
              <a:t>the </a:t>
            </a:r>
            <a:r>
              <a:rPr lang="en-US" dirty="0">
                <a:latin typeface="Verdana"/>
                <a:cs typeface="Verdana"/>
              </a:rPr>
              <a:t>following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diagram:</a:t>
            </a:r>
            <a:endParaRPr lang="en-US" dirty="0"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ECC38-237E-4A06-95C3-985FD15E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7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6359-51F0-4293-A3F8-8B4FBA24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55FC-7146-479A-A7F4-6C0EBB21E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46" y="551066"/>
            <a:ext cx="8946541" cy="4195481"/>
          </a:xfrm>
        </p:spPr>
        <p:txBody>
          <a:bodyPr/>
          <a:lstStyle/>
          <a:p>
            <a:r>
              <a:rPr lang="en-US" spc="-5" dirty="0">
                <a:latin typeface="Verdana"/>
                <a:cs typeface="Verdana"/>
              </a:rPr>
              <a:t>The entire process may be depicted </a:t>
            </a:r>
            <a:r>
              <a:rPr lang="en-US" dirty="0">
                <a:latin typeface="Verdana"/>
                <a:cs typeface="Verdana"/>
              </a:rPr>
              <a:t>in </a:t>
            </a:r>
            <a:r>
              <a:rPr lang="en-US" spc="-5" dirty="0">
                <a:latin typeface="Verdana"/>
                <a:cs typeface="Verdana"/>
              </a:rPr>
              <a:t>the </a:t>
            </a:r>
            <a:r>
              <a:rPr lang="en-US" dirty="0">
                <a:latin typeface="Verdana"/>
                <a:cs typeface="Verdana"/>
              </a:rPr>
              <a:t>following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diagram:</a:t>
            </a:r>
            <a:endParaRPr lang="en-US" dirty="0"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09297-18AE-4C8A-8166-07E169EF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2AA63771-17E6-46B2-86A4-9A6222B05222}"/>
              </a:ext>
            </a:extLst>
          </p:cNvPr>
          <p:cNvGrpSpPr/>
          <p:nvPr/>
        </p:nvGrpSpPr>
        <p:grpSpPr>
          <a:xfrm>
            <a:off x="2346960" y="1447800"/>
            <a:ext cx="3749040" cy="3110865"/>
            <a:chOff x="1906523" y="3814571"/>
            <a:chExt cx="3749040" cy="311086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FD50A15-4D28-4604-A568-A79A9823FA58}"/>
                </a:ext>
              </a:extLst>
            </p:cNvPr>
            <p:cNvSpPr/>
            <p:nvPr/>
          </p:nvSpPr>
          <p:spPr>
            <a:xfrm>
              <a:off x="2175917" y="3998213"/>
              <a:ext cx="3153097" cy="270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8236F8A-3294-4357-9E6C-AC2083DA4AC1}"/>
                </a:ext>
              </a:extLst>
            </p:cNvPr>
            <p:cNvSpPr/>
            <p:nvPr/>
          </p:nvSpPr>
          <p:spPr>
            <a:xfrm>
              <a:off x="1912619" y="3820667"/>
              <a:ext cx="3736975" cy="3098800"/>
            </a:xfrm>
            <a:custGeom>
              <a:avLst/>
              <a:gdLst/>
              <a:ahLst/>
              <a:cxnLst/>
              <a:rect l="l" t="t" r="r" b="b"/>
              <a:pathLst>
                <a:path w="3736975" h="3098800">
                  <a:moveTo>
                    <a:pt x="0" y="3098292"/>
                  </a:moveTo>
                  <a:lnTo>
                    <a:pt x="3736848" y="3098292"/>
                  </a:lnTo>
                  <a:lnTo>
                    <a:pt x="3736848" y="0"/>
                  </a:lnTo>
                  <a:lnTo>
                    <a:pt x="0" y="0"/>
                  </a:lnTo>
                  <a:lnTo>
                    <a:pt x="0" y="30982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11E62F6-B6B6-47C6-8E97-C2FECB6E17AB}"/>
              </a:ext>
            </a:extLst>
          </p:cNvPr>
          <p:cNvSpPr/>
          <p:nvPr/>
        </p:nvSpPr>
        <p:spPr>
          <a:xfrm>
            <a:off x="1317258" y="4710090"/>
            <a:ext cx="6096000" cy="1574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algn="just">
              <a:lnSpc>
                <a:spcPct val="108500"/>
              </a:lnSpc>
              <a:spcBef>
                <a:spcPts val="105"/>
              </a:spcBef>
            </a:pPr>
            <a:r>
              <a:rPr lang="en-US" dirty="0">
                <a:latin typeface="Verdana"/>
                <a:cs typeface="Verdana"/>
              </a:rPr>
              <a:t>This </a:t>
            </a:r>
            <a:r>
              <a:rPr lang="en-US" spc="-5" dirty="0">
                <a:latin typeface="Verdana"/>
                <a:cs typeface="Verdana"/>
              </a:rPr>
              <a:t>technique of </a:t>
            </a:r>
            <a:r>
              <a:rPr lang="en-US" dirty="0">
                <a:latin typeface="Verdana"/>
                <a:cs typeface="Verdana"/>
              </a:rPr>
              <a:t>machine </a:t>
            </a:r>
            <a:r>
              <a:rPr lang="en-US" spc="-5" dirty="0">
                <a:latin typeface="Verdana"/>
                <a:cs typeface="Verdana"/>
              </a:rPr>
              <a:t>learning differs from the supervised learning </a:t>
            </a:r>
            <a:r>
              <a:rPr lang="en-US" dirty="0">
                <a:latin typeface="Verdana"/>
                <a:cs typeface="Verdana"/>
              </a:rPr>
              <a:t>in </a:t>
            </a:r>
            <a:r>
              <a:rPr lang="en-US" spc="-5" dirty="0">
                <a:latin typeface="Verdana"/>
                <a:cs typeface="Verdana"/>
              </a:rPr>
              <a:t>that </a:t>
            </a:r>
            <a:r>
              <a:rPr lang="en-US" spc="-10" dirty="0">
                <a:latin typeface="Verdana"/>
                <a:cs typeface="Verdana"/>
              </a:rPr>
              <a:t>you need  </a:t>
            </a:r>
            <a:r>
              <a:rPr lang="en-US" spc="-5" dirty="0">
                <a:latin typeface="Verdana"/>
                <a:cs typeface="Verdana"/>
              </a:rPr>
              <a:t>not </a:t>
            </a:r>
            <a:r>
              <a:rPr lang="en-US" dirty="0">
                <a:latin typeface="Verdana"/>
                <a:cs typeface="Verdana"/>
              </a:rPr>
              <a:t>supply </a:t>
            </a:r>
            <a:r>
              <a:rPr lang="en-US" spc="-5" dirty="0">
                <a:latin typeface="Verdana"/>
                <a:cs typeface="Verdana"/>
              </a:rPr>
              <a:t>the labelled input/output pairs. The focus </a:t>
            </a:r>
            <a:r>
              <a:rPr lang="en-US" dirty="0">
                <a:latin typeface="Verdana"/>
                <a:cs typeface="Verdana"/>
              </a:rPr>
              <a:t>is </a:t>
            </a:r>
            <a:r>
              <a:rPr lang="en-US" spc="-5" dirty="0">
                <a:latin typeface="Verdana"/>
                <a:cs typeface="Verdana"/>
              </a:rPr>
              <a:t>on </a:t>
            </a:r>
            <a:r>
              <a:rPr lang="en-US" dirty="0">
                <a:latin typeface="Verdana"/>
                <a:cs typeface="Verdana"/>
              </a:rPr>
              <a:t>finding </a:t>
            </a:r>
            <a:r>
              <a:rPr lang="en-US" spc="-5" dirty="0">
                <a:latin typeface="Verdana"/>
                <a:cs typeface="Verdana"/>
              </a:rPr>
              <a:t>the </a:t>
            </a:r>
            <a:r>
              <a:rPr lang="en-US" dirty="0">
                <a:latin typeface="Verdana"/>
                <a:cs typeface="Verdana"/>
              </a:rPr>
              <a:t>balance </a:t>
            </a:r>
            <a:r>
              <a:rPr lang="en-US" spc="-10" dirty="0">
                <a:latin typeface="Verdana"/>
                <a:cs typeface="Verdana"/>
              </a:rPr>
              <a:t>between  </a:t>
            </a:r>
            <a:r>
              <a:rPr lang="en-US" spc="-5" dirty="0">
                <a:latin typeface="Verdana"/>
                <a:cs typeface="Verdana"/>
              </a:rPr>
              <a:t>exploring the new solutions versus exploiting </a:t>
            </a:r>
            <a:r>
              <a:rPr lang="en-US" spc="-10" dirty="0">
                <a:latin typeface="Verdana"/>
                <a:cs typeface="Verdana"/>
              </a:rPr>
              <a:t>the </a:t>
            </a:r>
            <a:r>
              <a:rPr lang="en-US" spc="-5" dirty="0">
                <a:latin typeface="Verdana"/>
                <a:cs typeface="Verdana"/>
              </a:rPr>
              <a:t>learned</a:t>
            </a:r>
            <a:r>
              <a:rPr lang="en-US" spc="5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solutions.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053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E739-0731-4A0A-B6D1-7984E8A8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2719D-E883-4944-A1E7-9A5D9FFF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3B602617-311F-40B7-BD75-7246CE6F15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06" y="87190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5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97D0-0DB0-4F93-BEBF-BE0795E6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Reinforcement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8ED2-6DF6-4DAE-A889-D0338C9D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15" y="1152983"/>
            <a:ext cx="8946541" cy="41954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start walking forward blindly, only counting the number of steps you take. After </a:t>
            </a:r>
            <a:r>
              <a:rPr lang="en-US" i="1" dirty="0"/>
              <a:t>x</a:t>
            </a:r>
            <a:r>
              <a:rPr lang="en-US" dirty="0"/>
              <a:t> steps, you fall into a pit. Your reward was </a:t>
            </a:r>
            <a:r>
              <a:rPr lang="en-US" i="1" dirty="0"/>
              <a:t>x</a:t>
            </a:r>
            <a:r>
              <a:rPr lang="en-US" dirty="0"/>
              <a:t> points since you walked that many steps.</a:t>
            </a:r>
          </a:p>
          <a:p>
            <a:r>
              <a:rPr lang="en-US" dirty="0"/>
              <a:t>You start again from your initial position, but after </a:t>
            </a:r>
            <a:r>
              <a:rPr lang="en-US" i="1" dirty="0"/>
              <a:t>x</a:t>
            </a:r>
            <a:r>
              <a:rPr lang="en-US" dirty="0"/>
              <a:t> steps, you take a detour either left/right and again move forward. You hit a stone after </a:t>
            </a:r>
            <a:r>
              <a:rPr lang="en-US" i="1" dirty="0"/>
              <a:t>y</a:t>
            </a:r>
            <a:r>
              <a:rPr lang="en-US" dirty="0"/>
              <a:t> steps. This time your reward was </a:t>
            </a:r>
            <a:r>
              <a:rPr lang="en-US" i="1" dirty="0"/>
              <a:t>y</a:t>
            </a:r>
            <a:r>
              <a:rPr lang="en-US" dirty="0"/>
              <a:t> which is greater than </a:t>
            </a:r>
            <a:r>
              <a:rPr lang="en-US" i="1" dirty="0"/>
              <a:t>x</a:t>
            </a:r>
            <a:r>
              <a:rPr lang="en-US" dirty="0"/>
              <a:t>. You decide to take this path again but with more caution.</a:t>
            </a:r>
          </a:p>
          <a:p>
            <a:r>
              <a:rPr lang="en-US" dirty="0"/>
              <a:t>When you start again, you make a detour after </a:t>
            </a:r>
            <a:r>
              <a:rPr lang="en-US" i="1" dirty="0"/>
              <a:t>x</a:t>
            </a:r>
            <a:r>
              <a:rPr lang="en-US" dirty="0"/>
              <a:t> steps, another after </a:t>
            </a:r>
            <a:r>
              <a:rPr lang="en-US" i="1" dirty="0"/>
              <a:t>y</a:t>
            </a:r>
            <a:r>
              <a:rPr lang="en-US" dirty="0"/>
              <a:t> steps and manage to fall into another pit after </a:t>
            </a:r>
            <a:r>
              <a:rPr lang="en-US" i="1" dirty="0"/>
              <a:t>z</a:t>
            </a:r>
            <a:r>
              <a:rPr lang="en-US" dirty="0"/>
              <a:t> steps. This time the reward was </a:t>
            </a:r>
            <a:r>
              <a:rPr lang="en-US" i="1" dirty="0"/>
              <a:t>z</a:t>
            </a:r>
            <a:r>
              <a:rPr lang="en-US" dirty="0"/>
              <a:t> points which was greater than </a:t>
            </a:r>
            <a:r>
              <a:rPr lang="en-US" i="1" dirty="0"/>
              <a:t>y</a:t>
            </a:r>
            <a:r>
              <a:rPr lang="en-US" dirty="0"/>
              <a:t>, and you decide that this is a good path to take again.</a:t>
            </a:r>
          </a:p>
          <a:p>
            <a:r>
              <a:rPr lang="en-US" dirty="0"/>
              <a:t>You restart again, make the detours after </a:t>
            </a:r>
            <a:r>
              <a:rPr lang="en-US" i="1" dirty="0"/>
              <a:t>x</a:t>
            </a:r>
            <a:r>
              <a:rPr lang="en-US" dirty="0"/>
              <a:t>, </a:t>
            </a:r>
            <a:r>
              <a:rPr lang="en-US" i="1" dirty="0"/>
              <a:t>y</a:t>
            </a:r>
            <a:r>
              <a:rPr lang="en-US" dirty="0"/>
              <a:t> and </a:t>
            </a:r>
            <a:r>
              <a:rPr lang="en-US" i="1" dirty="0"/>
              <a:t>z</a:t>
            </a:r>
            <a:r>
              <a:rPr lang="en-US" dirty="0"/>
              <a:t> steps to reach the other side of the field. Thus, you've learned to cross the field without the need of light.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2B6BA-D5B9-41B3-A68F-A138FAC4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302406" y="2873724"/>
            <a:ext cx="3860535" cy="1007210"/>
          </a:xfrm>
        </p:spPr>
        <p:txBody>
          <a:bodyPr/>
          <a:lstStyle/>
          <a:p>
            <a:r>
              <a:rPr lang="en-US" dirty="0"/>
              <a:t>Reference: </a:t>
            </a:r>
            <a:r>
              <a:rPr lang="en-IN" dirty="0">
                <a:hlinkClick r:id="rId2"/>
              </a:rPr>
              <a:t>https://www.datacamp.com/community/tutorials/introduction-reinforcement-learning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6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9015-21E1-4EA8-BAB6-F27F01E9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B30CE-D34B-472E-93E8-B23F908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IN" dirty="0">
                <a:hlinkClick r:id="rId2"/>
              </a:rPr>
              <a:t>https://www.datacamp.com/community/tutorials/introduction-reinforcement-learning</a:t>
            </a:r>
            <a:endParaRPr lang="en-IN" dirty="0"/>
          </a:p>
          <a:p>
            <a:endParaRPr lang="en-IN" dirty="0"/>
          </a:p>
        </p:txBody>
      </p:sp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5471E123-3F42-4218-A118-536248B8F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22" y="1014413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4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2A0A-21FF-42D7-A918-8D0ED508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Concept and Terminology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AA4C-F59C-4AA0-8A0F-2D639C3B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Insight</a:t>
            </a:r>
          </a:p>
          <a:p>
            <a:r>
              <a:rPr lang="en-US" dirty="0"/>
              <a:t>In the above example, you are the </a:t>
            </a:r>
            <a:r>
              <a:rPr lang="en-US" b="1" dirty="0"/>
              <a:t>agent</a:t>
            </a:r>
            <a:r>
              <a:rPr lang="en-US" dirty="0"/>
              <a:t> who is trying to walk across the field, which is the </a:t>
            </a:r>
            <a:r>
              <a:rPr lang="en-US" b="1" dirty="0"/>
              <a:t>environment</a:t>
            </a:r>
            <a:r>
              <a:rPr lang="en-US" dirty="0"/>
              <a:t>. Walking is the </a:t>
            </a:r>
            <a:r>
              <a:rPr lang="en-US" b="1" dirty="0"/>
              <a:t>action</a:t>
            </a:r>
            <a:r>
              <a:rPr lang="en-US" dirty="0"/>
              <a:t> the </a:t>
            </a:r>
            <a:r>
              <a:rPr lang="en-US" b="1" dirty="0"/>
              <a:t>agent</a:t>
            </a:r>
            <a:r>
              <a:rPr lang="en-US" dirty="0"/>
              <a:t> performs on the </a:t>
            </a:r>
            <a:r>
              <a:rPr lang="en-US" b="1" dirty="0"/>
              <a:t>environment</a:t>
            </a:r>
            <a:r>
              <a:rPr lang="en-US" dirty="0"/>
              <a:t>. The distance the </a:t>
            </a:r>
            <a:r>
              <a:rPr lang="en-US" b="1" dirty="0"/>
              <a:t>agent</a:t>
            </a:r>
            <a:r>
              <a:rPr lang="en-US" dirty="0"/>
              <a:t> walks acts as the </a:t>
            </a:r>
            <a:r>
              <a:rPr lang="en-US" b="1" dirty="0"/>
              <a:t>reward</a:t>
            </a:r>
            <a:r>
              <a:rPr lang="en-US" dirty="0"/>
              <a:t>. The </a:t>
            </a:r>
            <a:r>
              <a:rPr lang="en-US" b="1" dirty="0"/>
              <a:t>agent</a:t>
            </a:r>
            <a:r>
              <a:rPr lang="en-US" dirty="0"/>
              <a:t> tries to perform the </a:t>
            </a:r>
            <a:r>
              <a:rPr lang="en-US" b="1" dirty="0"/>
              <a:t>action</a:t>
            </a:r>
            <a:r>
              <a:rPr lang="en-US" dirty="0"/>
              <a:t> in such a way that the </a:t>
            </a:r>
            <a:r>
              <a:rPr lang="en-US" b="1" dirty="0"/>
              <a:t>reward</a:t>
            </a:r>
            <a:r>
              <a:rPr lang="en-US" dirty="0"/>
              <a:t> maximizes. This is how Reinforcement Learning works in a nutshell. 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A4DF7-E9D1-42A7-AB2A-DBD176E5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IN" dirty="0">
                <a:hlinkClick r:id="rId2"/>
              </a:rPr>
              <a:t>https://www.datacamp.com/community/tutorials/introduction-reinforcement-learning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20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5687-E7BC-4058-B6B7-AEF10620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1918-1C06-4F5E-A16C-2D94774A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596981"/>
            <a:ext cx="8946541" cy="419548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Some important terms related to reinforcement learning are (</a:t>
            </a:r>
            <a:r>
              <a:rPr lang="en-US" dirty="0">
                <a:hlinkClick r:id="rId2"/>
              </a:rPr>
              <a:t>These terms are taken from </a:t>
            </a:r>
            <a:r>
              <a:rPr lang="en-US" dirty="0" err="1">
                <a:hlinkClick r:id="rId2"/>
              </a:rPr>
              <a:t>Steeve</a:t>
            </a:r>
            <a:r>
              <a:rPr lang="en-US" dirty="0">
                <a:hlinkClick r:id="rId2"/>
              </a:rPr>
              <a:t> Huang's post on Introduction to Various Reinforcement Learning Algorithms. Part I</a:t>
            </a:r>
            <a:r>
              <a:rPr lang="en-US" dirty="0"/>
              <a:t>)-</a:t>
            </a:r>
          </a:p>
          <a:p>
            <a:r>
              <a:rPr lang="en-US" b="1" dirty="0"/>
              <a:t>Agent: </a:t>
            </a:r>
            <a:r>
              <a:rPr lang="en-US" dirty="0"/>
              <a:t>a hypothetical entity which performs actions in an environment to gain some reward.</a:t>
            </a:r>
          </a:p>
          <a:p>
            <a:r>
              <a:rPr lang="en-US" b="1" dirty="0"/>
              <a:t>Action (a): </a:t>
            </a:r>
            <a:r>
              <a:rPr lang="en-US" dirty="0"/>
              <a:t>All the possible moves that the agent can take.</a:t>
            </a:r>
          </a:p>
          <a:p>
            <a:r>
              <a:rPr lang="en-US" b="1" dirty="0"/>
              <a:t>Environment (e): </a:t>
            </a:r>
            <a:r>
              <a:rPr lang="en-US" dirty="0"/>
              <a:t>A scenario the agent has to face.</a:t>
            </a:r>
          </a:p>
          <a:p>
            <a:r>
              <a:rPr lang="en-US" b="1" dirty="0"/>
              <a:t>State (s): </a:t>
            </a:r>
            <a:r>
              <a:rPr lang="en-US" dirty="0"/>
              <a:t>Current situation returned by the environment.</a:t>
            </a:r>
          </a:p>
          <a:p>
            <a:r>
              <a:rPr lang="en-US" b="1" dirty="0"/>
              <a:t>Reward (R): </a:t>
            </a:r>
            <a:r>
              <a:rPr lang="en-US" dirty="0"/>
              <a:t>An immediate return sent back from the environment to evaluate the last action by the agent.</a:t>
            </a:r>
          </a:p>
          <a:p>
            <a:r>
              <a:rPr lang="en-US" b="1" dirty="0"/>
              <a:t>Policy (π): </a:t>
            </a:r>
            <a:r>
              <a:rPr lang="en-US" dirty="0"/>
              <a:t>The strategy that the agent employs to determine next action based on the current state.</a:t>
            </a:r>
          </a:p>
          <a:p>
            <a:r>
              <a:rPr lang="en-US" b="1" dirty="0"/>
              <a:t>Value (V): </a:t>
            </a:r>
            <a:r>
              <a:rPr lang="en-US" dirty="0"/>
              <a:t>The expected long-term return with discount, as opposed to the short-term reward </a:t>
            </a:r>
            <a:r>
              <a:rPr lang="en-US" b="1" dirty="0"/>
              <a:t>R</a:t>
            </a:r>
            <a:r>
              <a:rPr lang="en-US" dirty="0"/>
              <a:t>. </a:t>
            </a:r>
            <a:r>
              <a:rPr lang="en-US" b="1" dirty="0"/>
              <a:t>Vπ(s)</a:t>
            </a:r>
            <a:r>
              <a:rPr lang="en-US" dirty="0"/>
              <a:t>, is defined as the expected long-term return of the current state </a:t>
            </a:r>
            <a:r>
              <a:rPr lang="en-US" b="1" dirty="0"/>
              <a:t>s</a:t>
            </a:r>
            <a:r>
              <a:rPr lang="en-US" dirty="0"/>
              <a:t> under policy </a:t>
            </a:r>
            <a:r>
              <a:rPr lang="en-US" b="1" dirty="0"/>
              <a:t>π</a:t>
            </a:r>
            <a:r>
              <a:rPr lang="en-US" dirty="0"/>
              <a:t>.</a:t>
            </a:r>
          </a:p>
          <a:p>
            <a:r>
              <a:rPr lang="en-US" b="1" dirty="0"/>
              <a:t>Q-value or action-value (Q): </a:t>
            </a:r>
            <a:r>
              <a:rPr lang="en-US" dirty="0"/>
              <a:t>Q-value is similar to Value, except that it takes an extra parameter, the current action </a:t>
            </a:r>
            <a:r>
              <a:rPr lang="en-US" b="1" dirty="0"/>
              <a:t>a</a:t>
            </a:r>
            <a:r>
              <a:rPr lang="en-US" dirty="0"/>
              <a:t>. </a:t>
            </a:r>
            <a:r>
              <a:rPr lang="en-US" b="1" dirty="0"/>
              <a:t>Qπ(s, a)</a:t>
            </a:r>
            <a:r>
              <a:rPr lang="en-US" dirty="0"/>
              <a:t> refers to the long-term return of the current state </a:t>
            </a:r>
            <a:r>
              <a:rPr lang="en-US" b="1" dirty="0"/>
              <a:t>s</a:t>
            </a:r>
            <a:r>
              <a:rPr lang="en-US" dirty="0"/>
              <a:t>, taking action </a:t>
            </a:r>
            <a:r>
              <a:rPr lang="en-US" b="1" dirty="0"/>
              <a:t>a</a:t>
            </a:r>
            <a:r>
              <a:rPr lang="en-US" dirty="0"/>
              <a:t> under policy </a:t>
            </a:r>
            <a:r>
              <a:rPr lang="en-US" b="1" dirty="0"/>
              <a:t>π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C737C1D-E14E-4811-AB9E-7DC308F5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913" y="3225800"/>
            <a:ext cx="3859212" cy="304800"/>
          </a:xfrm>
        </p:spPr>
        <p:txBody>
          <a:bodyPr/>
          <a:lstStyle/>
          <a:p>
            <a:r>
              <a:rPr lang="en-US" dirty="0"/>
              <a:t>Reference: </a:t>
            </a:r>
            <a:r>
              <a:rPr lang="en-IN" dirty="0">
                <a:hlinkClick r:id="rId3"/>
              </a:rPr>
              <a:t>https://www.datacamp.com/community/tutorials/introduction-reinforcement-learning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90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86E5-5681-48AB-BF8C-B7EA7D7B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3D697-9031-48D8-849C-F304E867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306799" y="2927220"/>
            <a:ext cx="3802645" cy="958105"/>
          </a:xfrm>
        </p:spPr>
        <p:txBody>
          <a:bodyPr/>
          <a:lstStyle/>
          <a:p>
            <a:r>
              <a:rPr lang="en-US" dirty="0"/>
              <a:t>Reference: </a:t>
            </a:r>
            <a:r>
              <a:rPr lang="en-IN" dirty="0">
                <a:hlinkClick r:id="rId2"/>
              </a:rPr>
              <a:t>https://www.datacamp.com/community/tutorials/introduction-reinforcement-learning</a:t>
            </a:r>
            <a:endParaRPr lang="en-IN" dirty="0"/>
          </a:p>
          <a:p>
            <a:endParaRPr lang="en-IN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2D69C62-DC10-4970-9C9F-29910246F1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97" y="808991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8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5B0C-01A0-4850-AEA5-75F89141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E2EA-151E-4C9C-8F22-3F1751CE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3 ends here.</a:t>
            </a:r>
          </a:p>
          <a:p>
            <a:r>
              <a:rPr lang="en-US" dirty="0"/>
              <a:t>Any Questions ????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19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CA04-3F79-4FB9-B864-CF17084E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Basic Concepts and Ideals of Machine Learning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8787-65FA-4BD7-89D2-BA1929D6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3.1 Designing versus Learning</a:t>
            </a:r>
          </a:p>
          <a:p>
            <a:r>
              <a:rPr lang="en-US" spc="-10" dirty="0">
                <a:latin typeface="Times New Roman"/>
                <a:cs typeface="Times New Roman"/>
              </a:rPr>
              <a:t>In </a:t>
            </a:r>
            <a:r>
              <a:rPr lang="en-US" dirty="0">
                <a:latin typeface="Times New Roman"/>
                <a:cs typeface="Times New Roman"/>
              </a:rPr>
              <a:t>daily </a:t>
            </a:r>
            <a:r>
              <a:rPr lang="en-US" spc="-5" dirty="0">
                <a:latin typeface="Times New Roman"/>
                <a:cs typeface="Times New Roman"/>
              </a:rPr>
              <a:t>life, people </a:t>
            </a:r>
            <a:r>
              <a:rPr lang="en-US" dirty="0">
                <a:latin typeface="Times New Roman"/>
                <a:cs typeface="Times New Roman"/>
              </a:rPr>
              <a:t>are easily </a:t>
            </a:r>
            <a:r>
              <a:rPr lang="en-US" spc="-5" dirty="0">
                <a:latin typeface="Times New Roman"/>
                <a:cs typeface="Times New Roman"/>
              </a:rPr>
              <a:t>facing some </a:t>
            </a:r>
            <a:r>
              <a:rPr lang="en-US" dirty="0">
                <a:latin typeface="Times New Roman"/>
                <a:cs typeface="Times New Roman"/>
              </a:rPr>
              <a:t>decisions to </a:t>
            </a:r>
            <a:r>
              <a:rPr lang="en-US" spc="-5" dirty="0">
                <a:latin typeface="Times New Roman"/>
                <a:cs typeface="Times New Roman"/>
              </a:rPr>
              <a:t>make. For example, </a:t>
            </a:r>
            <a:r>
              <a:rPr lang="en-US" dirty="0">
                <a:latin typeface="Times New Roman"/>
                <a:cs typeface="Times New Roman"/>
              </a:rPr>
              <a:t>if the  sky is </a:t>
            </a:r>
            <a:r>
              <a:rPr lang="en-US" spc="-15" dirty="0">
                <a:latin typeface="Times New Roman"/>
                <a:cs typeface="Times New Roman"/>
              </a:rPr>
              <a:t>cloudy, </a:t>
            </a:r>
            <a:r>
              <a:rPr lang="en-US" spc="-5" dirty="0">
                <a:latin typeface="Times New Roman"/>
                <a:cs typeface="Times New Roman"/>
              </a:rPr>
              <a:t>we </a:t>
            </a:r>
            <a:r>
              <a:rPr lang="en-US" spc="5" dirty="0">
                <a:latin typeface="Times New Roman"/>
                <a:cs typeface="Times New Roman"/>
              </a:rPr>
              <a:t>may </a:t>
            </a:r>
            <a:r>
              <a:rPr lang="en-US" dirty="0">
                <a:latin typeface="Times New Roman"/>
                <a:cs typeface="Times New Roman"/>
              </a:rPr>
              <a:t>decide to bring </a:t>
            </a:r>
            <a:r>
              <a:rPr lang="en-US" spc="-5" dirty="0">
                <a:latin typeface="Times New Roman"/>
                <a:cs typeface="Times New Roman"/>
              </a:rPr>
              <a:t>an </a:t>
            </a:r>
            <a:r>
              <a:rPr lang="en-US" dirty="0">
                <a:latin typeface="Times New Roman"/>
                <a:cs typeface="Times New Roman"/>
              </a:rPr>
              <a:t>umbrella or not.</a:t>
            </a:r>
          </a:p>
          <a:p>
            <a:r>
              <a:rPr lang="en-US" spc="-5" dirty="0">
                <a:latin typeface="Times New Roman"/>
                <a:cs typeface="Times New Roman"/>
              </a:rPr>
              <a:t>For </a:t>
            </a:r>
            <a:r>
              <a:rPr lang="en-US" dirty="0">
                <a:latin typeface="Times New Roman"/>
                <a:cs typeface="Times New Roman"/>
              </a:rPr>
              <a:t>a machine to make  these kinds of </a:t>
            </a:r>
            <a:r>
              <a:rPr lang="en-US" spc="-5" dirty="0">
                <a:latin typeface="Times New Roman"/>
                <a:cs typeface="Times New Roman"/>
              </a:rPr>
              <a:t>choices, </a:t>
            </a:r>
            <a:r>
              <a:rPr lang="en-US" dirty="0">
                <a:latin typeface="Times New Roman"/>
                <a:cs typeface="Times New Roman"/>
              </a:rPr>
              <a:t>the intuitive </a:t>
            </a:r>
            <a:r>
              <a:rPr lang="en-US" spc="-5" dirty="0">
                <a:latin typeface="Times New Roman"/>
                <a:cs typeface="Times New Roman"/>
              </a:rPr>
              <a:t>way </a:t>
            </a:r>
            <a:r>
              <a:rPr lang="en-US" dirty="0">
                <a:latin typeface="Times New Roman"/>
                <a:cs typeface="Times New Roman"/>
              </a:rPr>
              <a:t>is to model the </a:t>
            </a:r>
            <a:r>
              <a:rPr lang="en-US" spc="-5" dirty="0">
                <a:latin typeface="Times New Roman"/>
                <a:cs typeface="Times New Roman"/>
              </a:rPr>
              <a:t>problem </a:t>
            </a:r>
            <a:r>
              <a:rPr lang="en-US" dirty="0">
                <a:latin typeface="Times New Roman"/>
                <a:cs typeface="Times New Roman"/>
              </a:rPr>
              <a:t>into a </a:t>
            </a:r>
            <a:r>
              <a:rPr lang="en-US" spc="-5" dirty="0">
                <a:latin typeface="Times New Roman"/>
                <a:cs typeface="Times New Roman"/>
              </a:rPr>
              <a:t>mathematical  expression.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mathematical expression could </a:t>
            </a:r>
            <a:r>
              <a:rPr lang="en-US" dirty="0">
                <a:latin typeface="Times New Roman"/>
                <a:cs typeface="Times New Roman"/>
              </a:rPr>
              <a:t>directly be </a:t>
            </a:r>
            <a:r>
              <a:rPr lang="en-US" spc="-5" dirty="0">
                <a:latin typeface="Times New Roman"/>
                <a:cs typeface="Times New Roman"/>
              </a:rPr>
              <a:t>designed from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problem  background. For </a:t>
            </a:r>
            <a:r>
              <a:rPr lang="en-US" dirty="0">
                <a:latin typeface="Times New Roman"/>
                <a:cs typeface="Times New Roman"/>
              </a:rPr>
              <a:t>instance, the vending </a:t>
            </a:r>
            <a:r>
              <a:rPr lang="en-US" spc="-5" dirty="0">
                <a:latin typeface="Times New Roman"/>
                <a:cs typeface="Times New Roman"/>
              </a:rPr>
              <a:t>machine could </a:t>
            </a:r>
            <a:r>
              <a:rPr lang="en-US" dirty="0">
                <a:latin typeface="Times New Roman"/>
                <a:cs typeface="Times New Roman"/>
              </a:rPr>
              <a:t>use the </a:t>
            </a:r>
            <a:r>
              <a:rPr lang="en-US" spc="-5" dirty="0">
                <a:latin typeface="Times New Roman"/>
                <a:cs typeface="Times New Roman"/>
              </a:rPr>
              <a:t>standards and </a:t>
            </a:r>
            <a:r>
              <a:rPr lang="en-US" dirty="0">
                <a:latin typeface="Times New Roman"/>
                <a:cs typeface="Times New Roman"/>
              </a:rPr>
              <a:t>security  </a:t>
            </a:r>
            <a:r>
              <a:rPr lang="en-US" spc="-5" dirty="0">
                <a:latin typeface="Times New Roman"/>
                <a:cs typeface="Times New Roman"/>
              </a:rPr>
              <a:t>decorations </a:t>
            </a:r>
            <a:r>
              <a:rPr lang="en-US" spc="5" dirty="0">
                <a:latin typeface="Times New Roman"/>
                <a:cs typeface="Times New Roman"/>
              </a:rPr>
              <a:t>of </a:t>
            </a:r>
            <a:r>
              <a:rPr lang="en-US" dirty="0">
                <a:latin typeface="Times New Roman"/>
                <a:cs typeface="Times New Roman"/>
              </a:rPr>
              <a:t>currency </a:t>
            </a:r>
            <a:r>
              <a:rPr lang="en-US" spc="5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detect false </a:t>
            </a:r>
            <a:r>
              <a:rPr lang="en-US" spc="-15" dirty="0">
                <a:latin typeface="Times New Roman"/>
                <a:cs typeface="Times New Roman"/>
              </a:rPr>
              <a:t>money. </a:t>
            </a:r>
          </a:p>
          <a:p>
            <a:r>
              <a:rPr lang="en-US" dirty="0">
                <a:latin typeface="Times New Roman"/>
                <a:cs typeface="Times New Roman"/>
              </a:rPr>
              <a:t>While in </a:t>
            </a:r>
            <a:r>
              <a:rPr lang="en-US" spc="-5" dirty="0">
                <a:latin typeface="Times New Roman"/>
                <a:cs typeface="Times New Roman"/>
              </a:rPr>
              <a:t>some </a:t>
            </a:r>
            <a:r>
              <a:rPr lang="en-US" dirty="0">
                <a:latin typeface="Times New Roman"/>
                <a:cs typeface="Times New Roman"/>
              </a:rPr>
              <a:t>other problems that </a:t>
            </a:r>
            <a:r>
              <a:rPr lang="en-US" spc="-5" dirty="0">
                <a:latin typeface="Times New Roman"/>
                <a:cs typeface="Times New Roman"/>
              </a:rPr>
              <a:t>we  can </a:t>
            </a:r>
            <a:r>
              <a:rPr lang="en-US" dirty="0">
                <a:latin typeface="Times New Roman"/>
                <a:cs typeface="Times New Roman"/>
              </a:rPr>
              <a:t>only acquire </a:t>
            </a:r>
            <a:r>
              <a:rPr lang="en-US" spc="-5" dirty="0">
                <a:latin typeface="Times New Roman"/>
                <a:cs typeface="Times New Roman"/>
              </a:rPr>
              <a:t>several measurements and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corresponding labels, </a:t>
            </a:r>
            <a:r>
              <a:rPr lang="en-US" dirty="0">
                <a:latin typeface="Times New Roman"/>
                <a:cs typeface="Times New Roman"/>
              </a:rPr>
              <a:t>but do not know  the </a:t>
            </a:r>
            <a:r>
              <a:rPr lang="en-US" spc="-5" dirty="0">
                <a:latin typeface="Times New Roman"/>
                <a:cs typeface="Times New Roman"/>
              </a:rPr>
              <a:t>specific </a:t>
            </a:r>
            <a:r>
              <a:rPr lang="en-US" dirty="0">
                <a:latin typeface="Times New Roman"/>
                <a:cs typeface="Times New Roman"/>
              </a:rPr>
              <a:t>relationship among them, learning </a:t>
            </a:r>
            <a:r>
              <a:rPr lang="en-US" spc="-5" dirty="0">
                <a:latin typeface="Times New Roman"/>
                <a:cs typeface="Times New Roman"/>
              </a:rPr>
              <a:t>will </a:t>
            </a:r>
            <a:r>
              <a:rPr lang="en-US" dirty="0">
                <a:latin typeface="Times New Roman"/>
                <a:cs typeface="Times New Roman"/>
              </a:rPr>
              <a:t>be a better </a:t>
            </a:r>
            <a:r>
              <a:rPr lang="en-US" spc="5" dirty="0">
                <a:latin typeface="Times New Roman"/>
                <a:cs typeface="Times New Roman"/>
              </a:rPr>
              <a:t>way </a:t>
            </a:r>
            <a:r>
              <a:rPr lang="en-US" dirty="0">
                <a:latin typeface="Times New Roman"/>
                <a:cs typeface="Times New Roman"/>
              </a:rPr>
              <a:t>to find the  </a:t>
            </a:r>
            <a:r>
              <a:rPr lang="en-US" spc="-5" dirty="0">
                <a:latin typeface="Times New Roman"/>
                <a:cs typeface="Times New Roman"/>
              </a:rPr>
              <a:t>underlying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connection.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BCC3-98A3-4E4F-89C6-364A405A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16CD-61D6-4F92-912B-47E95036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BFFD-5A6A-4913-8151-4411E34C8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41910" indent="304165" algn="just">
              <a:lnSpc>
                <a:spcPct val="125000"/>
              </a:lnSpc>
            </a:pPr>
            <a:r>
              <a:rPr lang="en-US" spc="-5" dirty="0">
                <a:latin typeface="Times New Roman"/>
                <a:cs typeface="Times New Roman"/>
              </a:rPr>
              <a:t>Another great illustration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distinguish designing </a:t>
            </a:r>
            <a:r>
              <a:rPr lang="en-US" dirty="0">
                <a:latin typeface="Times New Roman"/>
                <a:cs typeface="Times New Roman"/>
              </a:rPr>
              <a:t>from </a:t>
            </a:r>
            <a:r>
              <a:rPr lang="en-US" spc="-5" dirty="0">
                <a:latin typeface="Times New Roman"/>
                <a:cs typeface="Times New Roman"/>
              </a:rPr>
              <a:t>learning </a:t>
            </a:r>
            <a:r>
              <a:rPr lang="en-US" dirty="0">
                <a:latin typeface="Times New Roman"/>
                <a:cs typeface="Times New Roman"/>
              </a:rPr>
              <a:t>is the </a:t>
            </a:r>
            <a:r>
              <a:rPr lang="en-US" spc="-5" dirty="0">
                <a:latin typeface="Times New Roman"/>
                <a:cs typeface="Times New Roman"/>
              </a:rPr>
              <a:t>image  compression technique. </a:t>
            </a:r>
            <a:r>
              <a:rPr lang="en-US" dirty="0">
                <a:latin typeface="Times New Roman"/>
                <a:cs typeface="Times New Roman"/>
              </a:rPr>
              <a:t>JPEG, the most </a:t>
            </a:r>
            <a:r>
              <a:rPr lang="en-US" spc="-5" dirty="0">
                <a:latin typeface="Times New Roman"/>
                <a:cs typeface="Times New Roman"/>
              </a:rPr>
              <a:t>widely </a:t>
            </a:r>
            <a:r>
              <a:rPr lang="en-US" dirty="0">
                <a:latin typeface="Times New Roman"/>
                <a:cs typeface="Times New Roman"/>
              </a:rPr>
              <a:t>used </a:t>
            </a:r>
            <a:r>
              <a:rPr lang="en-US" spc="-5" dirty="0">
                <a:latin typeface="Times New Roman"/>
                <a:cs typeface="Times New Roman"/>
              </a:rPr>
              <a:t>image compression standard,  </a:t>
            </a:r>
            <a:r>
              <a:rPr lang="en-US" dirty="0">
                <a:latin typeface="Times New Roman"/>
                <a:cs typeface="Times New Roman"/>
              </a:rPr>
              <a:t>exploits the </a:t>
            </a:r>
            <a:r>
              <a:rPr lang="en-US" spc="-5" dirty="0">
                <a:latin typeface="Times New Roman"/>
                <a:cs typeface="Times New Roman"/>
              </a:rPr>
              <a:t>block-based DCT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extract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spatial frequencies and </a:t>
            </a:r>
            <a:r>
              <a:rPr lang="en-US" dirty="0">
                <a:latin typeface="Times New Roman"/>
                <a:cs typeface="Times New Roman"/>
              </a:rPr>
              <a:t>then unequally  </a:t>
            </a:r>
            <a:r>
              <a:rPr lang="en-US" spc="-5" dirty="0">
                <a:latin typeface="Times New Roman"/>
                <a:cs typeface="Times New Roman"/>
              </a:rPr>
              <a:t>quantizes each frequency component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achieve data compression.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success </a:t>
            </a:r>
            <a:r>
              <a:rPr lang="en-US" dirty="0">
                <a:latin typeface="Times New Roman"/>
                <a:cs typeface="Times New Roman"/>
              </a:rPr>
              <a:t>of  using </a:t>
            </a:r>
            <a:r>
              <a:rPr lang="en-US" spc="-5" dirty="0">
                <a:latin typeface="Times New Roman"/>
                <a:cs typeface="Times New Roman"/>
              </a:rPr>
              <a:t>DCT comes from </a:t>
            </a:r>
            <a:r>
              <a:rPr lang="en-US" dirty="0">
                <a:latin typeface="Times New Roman"/>
                <a:cs typeface="Times New Roman"/>
              </a:rPr>
              <a:t>not only the image properties, but </a:t>
            </a:r>
            <a:r>
              <a:rPr lang="en-US" spc="-5" dirty="0">
                <a:latin typeface="Times New Roman"/>
                <a:cs typeface="Times New Roman"/>
              </a:rPr>
              <a:t>also </a:t>
            </a:r>
            <a:r>
              <a:rPr lang="en-US" dirty="0">
                <a:latin typeface="Times New Roman"/>
                <a:cs typeface="Times New Roman"/>
              </a:rPr>
              <a:t>the human visual  </a:t>
            </a:r>
            <a:r>
              <a:rPr lang="en-US" spc="-5" dirty="0">
                <a:latin typeface="Times New Roman"/>
                <a:cs typeface="Times New Roman"/>
              </a:rPr>
              <a:t>perception. </a:t>
            </a:r>
            <a:r>
              <a:rPr lang="en-US" dirty="0">
                <a:latin typeface="Times New Roman"/>
                <a:cs typeface="Times New Roman"/>
              </a:rPr>
              <a:t>While </a:t>
            </a:r>
            <a:r>
              <a:rPr lang="en-US" spc="-5" dirty="0">
                <a:latin typeface="Times New Roman"/>
                <a:cs typeface="Times New Roman"/>
              </a:rPr>
              <a:t>without counting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side information, </a:t>
            </a:r>
            <a:r>
              <a:rPr lang="en-US" dirty="0">
                <a:latin typeface="Times New Roman"/>
                <a:cs typeface="Times New Roman"/>
              </a:rPr>
              <a:t>the KL </a:t>
            </a:r>
            <a:r>
              <a:rPr lang="en-US" spc="-5" dirty="0">
                <a:latin typeface="Times New Roman"/>
                <a:cs typeface="Times New Roman"/>
              </a:rPr>
              <a:t>transform  (</a:t>
            </a:r>
            <a:r>
              <a:rPr lang="en-US" spc="-5" dirty="0" err="1">
                <a:latin typeface="Times New Roman"/>
                <a:cs typeface="Times New Roman"/>
              </a:rPr>
              <a:t>Karhunen-Loeve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transform), </a:t>
            </a:r>
            <a:r>
              <a:rPr lang="en-US" spc="-5" dirty="0">
                <a:latin typeface="Times New Roman"/>
                <a:cs typeface="Times New Roman"/>
              </a:rPr>
              <a:t>which </a:t>
            </a:r>
            <a:r>
              <a:rPr lang="en-US" dirty="0">
                <a:latin typeface="Times New Roman"/>
                <a:cs typeface="Times New Roman"/>
              </a:rPr>
              <a:t>learns the </a:t>
            </a:r>
            <a:r>
              <a:rPr lang="en-US" spc="-5" dirty="0">
                <a:latin typeface="Times New Roman"/>
                <a:cs typeface="Times New Roman"/>
              </a:rPr>
              <a:t>best projection basis </a:t>
            </a:r>
            <a:r>
              <a:rPr lang="en-US" dirty="0">
                <a:latin typeface="Times New Roman"/>
                <a:cs typeface="Times New Roman"/>
              </a:rPr>
              <a:t>for a </a:t>
            </a:r>
            <a:r>
              <a:rPr lang="en-US" spc="-5" dirty="0">
                <a:latin typeface="Times New Roman"/>
                <a:cs typeface="Times New Roman"/>
              </a:rPr>
              <a:t>given image,  has been proved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best reduce </a:t>
            </a:r>
            <a:r>
              <a:rPr lang="en-US" dirty="0">
                <a:latin typeface="Times New Roman"/>
                <a:cs typeface="Times New Roman"/>
              </a:rPr>
              <a:t>the redundancy </a:t>
            </a:r>
            <a:r>
              <a:rPr lang="en-US" spc="-10" dirty="0">
                <a:latin typeface="Times New Roman"/>
                <a:cs typeface="Times New Roman"/>
                <a:hlinkClick r:id="" action="ppaction://noaction"/>
              </a:rPr>
              <a:t>[11]</a:t>
            </a:r>
            <a:r>
              <a:rPr lang="en-US" spc="-10" dirty="0">
                <a:latin typeface="Times New Roman"/>
                <a:cs typeface="Times New Roman"/>
              </a:rPr>
              <a:t>. </a:t>
            </a:r>
            <a:r>
              <a:rPr lang="en-US" spc="-15" dirty="0">
                <a:latin typeface="Times New Roman"/>
                <a:cs typeface="Times New Roman"/>
              </a:rPr>
              <a:t>In </a:t>
            </a:r>
            <a:r>
              <a:rPr lang="en-US" spc="5" dirty="0">
                <a:latin typeface="Times New Roman"/>
                <a:cs typeface="Times New Roman"/>
              </a:rPr>
              <a:t>many </a:t>
            </a:r>
            <a:r>
              <a:rPr lang="en-US" spc="-5" dirty="0">
                <a:latin typeface="Times New Roman"/>
                <a:cs typeface="Times New Roman"/>
              </a:rPr>
              <a:t>literatures,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knowledge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acquired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from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human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understandings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intrinsic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factors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problems</a:t>
            </a:r>
            <a:endParaRPr lang="en-US" dirty="0">
              <a:latin typeface="Times New Roman"/>
              <a:cs typeface="Times New Roman"/>
            </a:endParaRPr>
          </a:p>
          <a:p>
            <a:pPr marL="12700" marR="43815" algn="just">
              <a:lnSpc>
                <a:spcPct val="125000"/>
              </a:lnSpc>
              <a:spcBef>
                <a:spcPts val="10"/>
              </a:spcBef>
            </a:pPr>
            <a:r>
              <a:rPr lang="en-US" spc="-5" dirty="0">
                <a:latin typeface="Times New Roman"/>
                <a:cs typeface="Times New Roman"/>
              </a:rPr>
              <a:t>are called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domain </a:t>
            </a:r>
            <a:r>
              <a:rPr lang="en-US" b="1" dirty="0">
                <a:latin typeface="Times New Roman"/>
                <a:cs typeface="Times New Roman"/>
              </a:rPr>
              <a:t>knowledge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knowledge learned from </a:t>
            </a:r>
            <a:r>
              <a:rPr lang="en-US" dirty="0">
                <a:latin typeface="Times New Roman"/>
                <a:cs typeface="Times New Roman"/>
              </a:rPr>
              <a:t>a given training  </a:t>
            </a:r>
            <a:r>
              <a:rPr lang="en-US" spc="-5" dirty="0">
                <a:latin typeface="Times New Roman"/>
                <a:cs typeface="Times New Roman"/>
              </a:rPr>
              <a:t>set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called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data-driven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knowledge</a:t>
            </a:r>
            <a:r>
              <a:rPr lang="en-US" spc="-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7605-7967-4874-BF4E-1849B645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46D9-9A23-4DD2-96C5-16C23BAA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2068-05FC-407E-86E8-D8D5BDF0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925454"/>
            <a:ext cx="8946541" cy="5479828"/>
          </a:xfrm>
        </p:spPr>
        <p:txBody>
          <a:bodyPr>
            <a:normAutofit fontScale="62500" lnSpcReduction="20000"/>
          </a:bodyPr>
          <a:lstStyle/>
          <a:p>
            <a:pPr marL="88900" algn="just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/>
                <a:cs typeface="Times New Roman"/>
              </a:rPr>
              <a:t>3.2 </a:t>
            </a:r>
            <a:r>
              <a:rPr lang="en-US" sz="2400" spc="-5" dirty="0">
                <a:latin typeface="Times New Roman"/>
                <a:cs typeface="Times New Roman"/>
              </a:rPr>
              <a:t>The Categorization of Machine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Learning</a:t>
            </a:r>
            <a:endParaRPr lang="en-US" sz="2400" dirty="0">
              <a:latin typeface="Times New Roman"/>
              <a:cs typeface="Times New Roman"/>
            </a:endParaRPr>
          </a:p>
          <a:p>
            <a:pPr marL="88900" marR="94615" indent="304165" algn="just">
              <a:lnSpc>
                <a:spcPct val="125400"/>
              </a:lnSpc>
              <a:spcBef>
                <a:spcPts val="785"/>
              </a:spcBef>
            </a:pPr>
            <a:r>
              <a:rPr lang="en-US" spc="-5" dirty="0">
                <a:latin typeface="Times New Roman"/>
                <a:cs typeface="Times New Roman"/>
              </a:rPr>
              <a:t>There are </a:t>
            </a:r>
            <a:r>
              <a:rPr lang="en-US" dirty="0">
                <a:latin typeface="Times New Roman"/>
                <a:cs typeface="Times New Roman"/>
              </a:rPr>
              <a:t>generally three </a:t>
            </a:r>
            <a:r>
              <a:rPr lang="en-US" spc="-5" dirty="0">
                <a:latin typeface="Times New Roman"/>
                <a:cs typeface="Times New Roman"/>
              </a:rPr>
              <a:t>types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machine </a:t>
            </a:r>
            <a:r>
              <a:rPr lang="en-US" dirty="0">
                <a:latin typeface="Times New Roman"/>
                <a:cs typeface="Times New Roman"/>
              </a:rPr>
              <a:t>learning </a:t>
            </a:r>
            <a:r>
              <a:rPr lang="en-US" spc="-5" dirty="0">
                <a:latin typeface="Times New Roman"/>
                <a:cs typeface="Times New Roman"/>
              </a:rPr>
              <a:t>based </a:t>
            </a:r>
            <a:r>
              <a:rPr lang="en-US" dirty="0">
                <a:latin typeface="Times New Roman"/>
                <a:cs typeface="Times New Roman"/>
              </a:rPr>
              <a:t>on the ongoing  </a:t>
            </a:r>
            <a:r>
              <a:rPr lang="en-US" spc="-5" dirty="0">
                <a:latin typeface="Times New Roman"/>
                <a:cs typeface="Times New Roman"/>
              </a:rPr>
              <a:t>problem and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given </a:t>
            </a:r>
            <a:r>
              <a:rPr lang="en-US" dirty="0">
                <a:latin typeface="Times New Roman"/>
                <a:cs typeface="Times New Roman"/>
              </a:rPr>
              <a:t>data set, (1) </a:t>
            </a:r>
            <a:r>
              <a:rPr lang="en-US" b="1" spc="-5" dirty="0">
                <a:latin typeface="Times New Roman"/>
                <a:cs typeface="Times New Roman"/>
              </a:rPr>
              <a:t>supervised </a:t>
            </a:r>
            <a:r>
              <a:rPr lang="en-US" b="1" dirty="0">
                <a:latin typeface="Times New Roman"/>
                <a:cs typeface="Times New Roman"/>
              </a:rPr>
              <a:t>learning</a:t>
            </a:r>
            <a:r>
              <a:rPr lang="en-US" dirty="0">
                <a:latin typeface="Times New Roman"/>
                <a:cs typeface="Times New Roman"/>
              </a:rPr>
              <a:t>, (2) </a:t>
            </a:r>
            <a:r>
              <a:rPr lang="en-US" b="1" spc="-5" dirty="0">
                <a:latin typeface="Times New Roman"/>
                <a:cs typeface="Times New Roman"/>
              </a:rPr>
              <a:t>unsupervised </a:t>
            </a:r>
            <a:r>
              <a:rPr lang="en-US" b="1" dirty="0">
                <a:latin typeface="Times New Roman"/>
                <a:cs typeface="Times New Roman"/>
              </a:rPr>
              <a:t>learning</a:t>
            </a:r>
            <a:r>
              <a:rPr lang="en-US" dirty="0">
                <a:latin typeface="Times New Roman"/>
                <a:cs typeface="Times New Roman"/>
              </a:rPr>
              <a:t>, 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dirty="0">
                <a:latin typeface="Times New Roman"/>
                <a:cs typeface="Times New Roman"/>
              </a:rPr>
              <a:t>(3) </a:t>
            </a:r>
            <a:r>
              <a:rPr lang="en-US" b="1" spc="-5" dirty="0">
                <a:latin typeface="Times New Roman"/>
                <a:cs typeface="Times New Roman"/>
              </a:rPr>
              <a:t>reinforcement </a:t>
            </a:r>
            <a:r>
              <a:rPr lang="en-US" b="1" dirty="0">
                <a:latin typeface="Times New Roman"/>
                <a:cs typeface="Times New Roman"/>
              </a:rPr>
              <a:t>learning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393065" marR="94615" indent="-304800" algn="just">
              <a:lnSpc>
                <a:spcPct val="122800"/>
              </a:lnSpc>
              <a:buFont typeface="Wingdings"/>
              <a:buChar char=""/>
              <a:tabLst>
                <a:tab pos="39370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Supervised learning: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training </a:t>
            </a:r>
            <a:r>
              <a:rPr lang="en-US" dirty="0">
                <a:latin typeface="Times New Roman"/>
                <a:cs typeface="Times New Roman"/>
              </a:rPr>
              <a:t>set </a:t>
            </a:r>
            <a:r>
              <a:rPr lang="en-US" spc="-5" dirty="0">
                <a:latin typeface="Times New Roman"/>
                <a:cs typeface="Times New Roman"/>
              </a:rPr>
              <a:t>given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supervised </a:t>
            </a:r>
            <a:r>
              <a:rPr lang="en-US" dirty="0">
                <a:latin typeface="Times New Roman"/>
                <a:cs typeface="Times New Roman"/>
              </a:rPr>
              <a:t>learning is the  </a:t>
            </a:r>
            <a:r>
              <a:rPr lang="en-US" spc="-5" dirty="0">
                <a:latin typeface="Times New Roman"/>
                <a:cs typeface="Times New Roman"/>
              </a:rPr>
              <a:t>labeled dataset defined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spc="-5" dirty="0">
                <a:latin typeface="Times New Roman"/>
                <a:cs typeface="Times New Roman"/>
              </a:rPr>
              <a:t>Supervised learning </a:t>
            </a:r>
            <a:r>
              <a:rPr lang="en-US" dirty="0">
                <a:latin typeface="Times New Roman"/>
                <a:cs typeface="Times New Roman"/>
              </a:rPr>
              <a:t>tries to </a:t>
            </a:r>
            <a:r>
              <a:rPr lang="en-US" b="1" dirty="0">
                <a:latin typeface="Times New Roman"/>
                <a:cs typeface="Times New Roman"/>
              </a:rPr>
              <a:t>find the  </a:t>
            </a:r>
            <a:r>
              <a:rPr lang="en-US" b="1" spc="-5" dirty="0">
                <a:latin typeface="Times New Roman"/>
                <a:cs typeface="Times New Roman"/>
              </a:rPr>
              <a:t>relationships between </a:t>
            </a:r>
            <a:r>
              <a:rPr lang="en-US" b="1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feature set </a:t>
            </a:r>
            <a:r>
              <a:rPr lang="en-US" b="1" dirty="0">
                <a:latin typeface="Times New Roman"/>
                <a:cs typeface="Times New Roman"/>
              </a:rPr>
              <a:t>and the label set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spc="-5" dirty="0">
                <a:latin typeface="Times New Roman"/>
                <a:cs typeface="Times New Roman"/>
              </a:rPr>
              <a:t>which </a:t>
            </a:r>
            <a:r>
              <a:rPr lang="en-US" dirty="0">
                <a:latin typeface="Times New Roman"/>
                <a:cs typeface="Times New Roman"/>
              </a:rPr>
              <a:t>is the  </a:t>
            </a:r>
            <a:r>
              <a:rPr lang="en-US" spc="-5" dirty="0">
                <a:latin typeface="Times New Roman"/>
                <a:cs typeface="Times New Roman"/>
              </a:rPr>
              <a:t>knowledge and </a:t>
            </a:r>
            <a:r>
              <a:rPr lang="en-US" dirty="0">
                <a:latin typeface="Times New Roman"/>
                <a:cs typeface="Times New Roman"/>
              </a:rPr>
              <a:t>properties </a:t>
            </a:r>
            <a:r>
              <a:rPr lang="en-US" spc="-5" dirty="0">
                <a:latin typeface="Times New Roman"/>
                <a:cs typeface="Times New Roman"/>
              </a:rPr>
              <a:t>we can </a:t>
            </a:r>
            <a:r>
              <a:rPr lang="en-US" dirty="0">
                <a:latin typeface="Times New Roman"/>
                <a:cs typeface="Times New Roman"/>
              </a:rPr>
              <a:t>learn </a:t>
            </a:r>
            <a:r>
              <a:rPr lang="en-US" spc="-5" dirty="0">
                <a:latin typeface="Times New Roman"/>
                <a:cs typeface="Times New Roman"/>
              </a:rPr>
              <a:t>from labeled dataset. </a:t>
            </a:r>
            <a:r>
              <a:rPr lang="en-US" spc="-10" dirty="0">
                <a:latin typeface="Times New Roman"/>
                <a:cs typeface="Times New Roman"/>
              </a:rPr>
              <a:t>If </a:t>
            </a:r>
            <a:r>
              <a:rPr lang="en-US" spc="-5" dirty="0">
                <a:latin typeface="Times New Roman"/>
                <a:cs typeface="Times New Roman"/>
              </a:rPr>
              <a:t>each feature  vector </a:t>
            </a:r>
            <a:r>
              <a:rPr lang="en-US" b="1" i="1" spc="15" dirty="0">
                <a:latin typeface="Times New Roman"/>
                <a:cs typeface="Times New Roman"/>
              </a:rPr>
              <a:t>x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corresponding </a:t>
            </a:r>
            <a:r>
              <a:rPr lang="en-US" spc="5" dirty="0">
                <a:latin typeface="Times New Roman"/>
                <a:cs typeface="Times New Roman"/>
              </a:rPr>
              <a:t>to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label </a:t>
            </a:r>
            <a:r>
              <a:rPr lang="en-US" i="1" spc="20" dirty="0">
                <a:latin typeface="Times New Roman"/>
                <a:cs typeface="Times New Roman"/>
              </a:rPr>
              <a:t>y </a:t>
            </a:r>
            <a:r>
              <a:rPr lang="en-US" spc="35" dirty="0">
                <a:latin typeface="Symbol"/>
                <a:cs typeface="Symbol"/>
              </a:rPr>
              <a:t>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i="1" spc="5" dirty="0">
                <a:latin typeface="Times New Roman"/>
                <a:cs typeface="Times New Roman"/>
              </a:rPr>
              <a:t>L</a:t>
            </a:r>
            <a:r>
              <a:rPr lang="en-US" spc="5" dirty="0">
                <a:latin typeface="Times New Roman"/>
                <a:cs typeface="Times New Roman"/>
              </a:rPr>
              <a:t>, </a:t>
            </a:r>
            <a:r>
              <a:rPr lang="en-US" i="1" spc="30" dirty="0">
                <a:latin typeface="Times New Roman"/>
                <a:cs typeface="Times New Roman"/>
              </a:rPr>
              <a:t>L </a:t>
            </a:r>
            <a:r>
              <a:rPr lang="en-US" spc="25" dirty="0">
                <a:latin typeface="Symbol"/>
                <a:cs typeface="Symbol"/>
              </a:rPr>
              <a:t></a:t>
            </a:r>
            <a:r>
              <a:rPr lang="en-US" spc="25" dirty="0">
                <a:latin typeface="Times New Roman"/>
                <a:cs typeface="Times New Roman"/>
              </a:rPr>
              <a:t>{</a:t>
            </a:r>
            <a:r>
              <a:rPr lang="en-US" i="1" spc="25" dirty="0">
                <a:latin typeface="Times New Roman"/>
                <a:cs typeface="Times New Roman"/>
              </a:rPr>
              <a:t>l</a:t>
            </a:r>
            <a:r>
              <a:rPr lang="en-US" sz="1600" spc="37" baseline="-23809" dirty="0">
                <a:latin typeface="Times New Roman"/>
                <a:cs typeface="Times New Roman"/>
              </a:rPr>
              <a:t>1</a:t>
            </a:r>
            <a:r>
              <a:rPr lang="en-US" spc="25" dirty="0">
                <a:latin typeface="Times New Roman"/>
                <a:cs typeface="Times New Roman"/>
              </a:rPr>
              <a:t>,</a:t>
            </a:r>
            <a:r>
              <a:rPr lang="en-US" i="1" spc="25" dirty="0">
                <a:latin typeface="Times New Roman"/>
                <a:cs typeface="Times New Roman"/>
              </a:rPr>
              <a:t>l</a:t>
            </a:r>
            <a:r>
              <a:rPr lang="en-US" sz="1600" spc="37" baseline="-23809" dirty="0">
                <a:latin typeface="Times New Roman"/>
                <a:cs typeface="Times New Roman"/>
              </a:rPr>
              <a:t>2 </a:t>
            </a:r>
            <a:r>
              <a:rPr lang="en-US" spc="20" dirty="0">
                <a:latin typeface="Times New Roman"/>
                <a:cs typeface="Times New Roman"/>
              </a:rPr>
              <a:t>,......,</a:t>
            </a:r>
            <a:r>
              <a:rPr lang="en-US" i="1" spc="20" dirty="0" err="1">
                <a:latin typeface="Times New Roman"/>
                <a:cs typeface="Times New Roman"/>
              </a:rPr>
              <a:t>l</a:t>
            </a:r>
            <a:r>
              <a:rPr lang="en-US" sz="1600" i="1" spc="30" baseline="-23809" dirty="0" err="1">
                <a:latin typeface="Times New Roman"/>
                <a:cs typeface="Times New Roman"/>
              </a:rPr>
              <a:t>c</a:t>
            </a:r>
            <a:r>
              <a:rPr lang="en-US" spc="20" dirty="0">
                <a:latin typeface="Times New Roman"/>
                <a:cs typeface="Times New Roman"/>
              </a:rPr>
              <a:t>} </a:t>
            </a:r>
            <a:r>
              <a:rPr lang="en-US" spc="-5" dirty="0">
                <a:latin typeface="Times New Roman"/>
                <a:cs typeface="Times New Roman"/>
              </a:rPr>
              <a:t>(</a:t>
            </a:r>
            <a:r>
              <a:rPr lang="en-US" i="1" spc="-5" dirty="0">
                <a:latin typeface="Times New Roman"/>
                <a:cs typeface="Times New Roman"/>
              </a:rPr>
              <a:t>c </a:t>
            </a:r>
            <a:r>
              <a:rPr lang="en-US" dirty="0">
                <a:latin typeface="Times New Roman"/>
                <a:cs typeface="Times New Roman"/>
              </a:rPr>
              <a:t>is usually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ranged</a:t>
            </a:r>
            <a:endParaRPr lang="en-US" dirty="0">
              <a:latin typeface="Times New Roman"/>
              <a:cs typeface="Times New Roman"/>
            </a:endParaRPr>
          </a:p>
          <a:p>
            <a:pPr marL="393065" marR="94615" algn="just">
              <a:lnSpc>
                <a:spcPct val="124700"/>
              </a:lnSpc>
              <a:spcBef>
                <a:spcPts val="135"/>
              </a:spcBef>
            </a:pPr>
            <a:r>
              <a:rPr lang="en-US" spc="-5" dirty="0">
                <a:latin typeface="Times New Roman"/>
                <a:cs typeface="Times New Roman"/>
              </a:rPr>
              <a:t>from </a:t>
            </a:r>
            <a:r>
              <a:rPr lang="en-US" dirty="0">
                <a:latin typeface="Times New Roman"/>
                <a:cs typeface="Times New Roman"/>
              </a:rPr>
              <a:t>2 to a </a:t>
            </a:r>
            <a:r>
              <a:rPr lang="en-US" spc="-5" dirty="0">
                <a:latin typeface="Times New Roman"/>
                <a:cs typeface="Times New Roman"/>
              </a:rPr>
              <a:t>hundred),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learning problem </a:t>
            </a:r>
            <a:r>
              <a:rPr lang="en-US" dirty="0">
                <a:latin typeface="Times New Roman"/>
                <a:cs typeface="Times New Roman"/>
              </a:rPr>
              <a:t>is denoted </a:t>
            </a:r>
            <a:r>
              <a:rPr lang="en-US" spc="-5" dirty="0">
                <a:latin typeface="Times New Roman"/>
                <a:cs typeface="Times New Roman"/>
              </a:rPr>
              <a:t>as </a:t>
            </a:r>
            <a:r>
              <a:rPr lang="en-US" b="1" dirty="0">
                <a:latin typeface="Times New Roman"/>
                <a:cs typeface="Times New Roman"/>
              </a:rPr>
              <a:t>classification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spc="-5" dirty="0">
                <a:latin typeface="Times New Roman"/>
                <a:cs typeface="Times New Roman"/>
              </a:rPr>
              <a:t>On </a:t>
            </a:r>
            <a:r>
              <a:rPr lang="en-US" dirty="0">
                <a:latin typeface="Times New Roman"/>
                <a:cs typeface="Times New Roman"/>
              </a:rPr>
              <a:t>the  other </a:t>
            </a:r>
            <a:r>
              <a:rPr lang="en-US" spc="-5" dirty="0">
                <a:latin typeface="Times New Roman"/>
                <a:cs typeface="Times New Roman"/>
              </a:rPr>
              <a:t>hand, </a:t>
            </a:r>
            <a:r>
              <a:rPr lang="en-US" dirty="0">
                <a:latin typeface="Times New Roman"/>
                <a:cs typeface="Times New Roman"/>
              </a:rPr>
              <a:t>if </a:t>
            </a:r>
            <a:r>
              <a:rPr lang="en-US" spc="-5" dirty="0">
                <a:latin typeface="Times New Roman"/>
                <a:cs typeface="Times New Roman"/>
              </a:rPr>
              <a:t>each feature vector </a:t>
            </a:r>
            <a:r>
              <a:rPr lang="en-US" b="1" i="1" spc="10" dirty="0">
                <a:latin typeface="Times New Roman"/>
                <a:cs typeface="Times New Roman"/>
              </a:rPr>
              <a:t>x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corresponding </a:t>
            </a:r>
            <a:r>
              <a:rPr lang="en-US" dirty="0">
                <a:latin typeface="Times New Roman"/>
                <a:cs typeface="Times New Roman"/>
              </a:rPr>
              <a:t>to a </a:t>
            </a:r>
            <a:r>
              <a:rPr lang="en-US" spc="-5" dirty="0">
                <a:latin typeface="Times New Roman"/>
                <a:cs typeface="Times New Roman"/>
              </a:rPr>
              <a:t>real value </a:t>
            </a:r>
            <a:r>
              <a:rPr lang="en-US" i="1" spc="35" dirty="0">
                <a:latin typeface="Times New Roman"/>
                <a:cs typeface="Times New Roman"/>
              </a:rPr>
              <a:t>y </a:t>
            </a:r>
            <a:r>
              <a:rPr lang="en-US" spc="60" dirty="0">
                <a:latin typeface="Symbol"/>
                <a:cs typeface="Symbol"/>
              </a:rPr>
              <a:t>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i="1" spc="50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, the  </a:t>
            </a:r>
            <a:r>
              <a:rPr lang="en-US" spc="-5" dirty="0">
                <a:latin typeface="Times New Roman"/>
                <a:cs typeface="Times New Roman"/>
              </a:rPr>
              <a:t>learning problem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defined as </a:t>
            </a:r>
            <a:r>
              <a:rPr lang="en-US" b="1" spc="-10" dirty="0">
                <a:latin typeface="Times New Roman"/>
                <a:cs typeface="Times New Roman"/>
              </a:rPr>
              <a:t>regression </a:t>
            </a:r>
            <a:r>
              <a:rPr lang="en-US" spc="-5" dirty="0">
                <a:latin typeface="Times New Roman"/>
                <a:cs typeface="Times New Roman"/>
              </a:rPr>
              <a:t>problem.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knowledge extracted  from supervised </a:t>
            </a:r>
            <a:r>
              <a:rPr lang="en-US" dirty="0">
                <a:latin typeface="Times New Roman"/>
                <a:cs typeface="Times New Roman"/>
              </a:rPr>
              <a:t>learning is </a:t>
            </a:r>
            <a:r>
              <a:rPr lang="en-US" spc="-5" dirty="0">
                <a:latin typeface="Times New Roman"/>
                <a:cs typeface="Times New Roman"/>
              </a:rPr>
              <a:t>often </a:t>
            </a:r>
            <a:r>
              <a:rPr lang="en-US" dirty="0">
                <a:latin typeface="Times New Roman"/>
                <a:cs typeface="Times New Roman"/>
              </a:rPr>
              <a:t>utilized for </a:t>
            </a:r>
            <a:r>
              <a:rPr lang="en-US" spc="-5" dirty="0">
                <a:latin typeface="Times New Roman"/>
                <a:cs typeface="Times New Roman"/>
              </a:rPr>
              <a:t>prediction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recognition.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393065" marR="94615" indent="-304800" algn="just">
              <a:lnSpc>
                <a:spcPct val="124900"/>
              </a:lnSpc>
              <a:buFont typeface="Wingdings"/>
              <a:buChar char=""/>
              <a:tabLst>
                <a:tab pos="39370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Unsupervised learning: </a:t>
            </a:r>
            <a:r>
              <a:rPr lang="en-US" dirty="0">
                <a:latin typeface="Times New Roman"/>
                <a:cs typeface="Times New Roman"/>
              </a:rPr>
              <a:t>The training </a:t>
            </a:r>
            <a:r>
              <a:rPr lang="en-US" spc="-5" dirty="0">
                <a:latin typeface="Times New Roman"/>
                <a:cs typeface="Times New Roman"/>
              </a:rPr>
              <a:t>set given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unsupervised </a:t>
            </a:r>
            <a:r>
              <a:rPr lang="en-US" dirty="0">
                <a:latin typeface="Times New Roman"/>
                <a:cs typeface="Times New Roman"/>
              </a:rPr>
              <a:t>leaning is the  </a:t>
            </a:r>
            <a:r>
              <a:rPr lang="en-US" spc="-5" dirty="0">
                <a:latin typeface="Times New Roman"/>
                <a:cs typeface="Times New Roman"/>
              </a:rPr>
              <a:t>unlabeled dataset also defined 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spc="-5" dirty="0">
                <a:latin typeface="Times New Roman"/>
                <a:cs typeface="Times New Roman"/>
              </a:rPr>
              <a:t>Unsupervised </a:t>
            </a:r>
            <a:r>
              <a:rPr lang="en-US" dirty="0">
                <a:latin typeface="Times New Roman"/>
                <a:cs typeface="Times New Roman"/>
              </a:rPr>
              <a:t>learning aims </a:t>
            </a:r>
            <a:r>
              <a:rPr lang="en-US" spc="-5" dirty="0">
                <a:latin typeface="Times New Roman"/>
                <a:cs typeface="Times New Roman"/>
              </a:rPr>
              <a:t>at  </a:t>
            </a:r>
            <a:r>
              <a:rPr lang="en-US" b="1" spc="-5" dirty="0">
                <a:latin typeface="Times New Roman"/>
                <a:cs typeface="Times New Roman"/>
              </a:rPr>
              <a:t>clustering 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spc="-5" dirty="0">
                <a:latin typeface="Times New Roman"/>
                <a:cs typeface="Times New Roman"/>
              </a:rPr>
              <a:t>probability density estimation</a:t>
            </a:r>
            <a:r>
              <a:rPr lang="en-US" spc="-5" dirty="0">
                <a:latin typeface="Times New Roman"/>
                <a:cs typeface="Times New Roman"/>
              </a:rPr>
              <a:t>, </a:t>
            </a:r>
            <a:r>
              <a:rPr lang="en-US" b="1" dirty="0">
                <a:latin typeface="Times New Roman"/>
                <a:cs typeface="Times New Roman"/>
              </a:rPr>
              <a:t>finding </a:t>
            </a:r>
            <a:r>
              <a:rPr lang="en-US" b="1" spc="-5" dirty="0">
                <a:latin typeface="Times New Roman"/>
                <a:cs typeface="Times New Roman"/>
              </a:rPr>
              <a:t>association </a:t>
            </a:r>
            <a:r>
              <a:rPr lang="en-US" b="1" spc="-10" dirty="0">
                <a:latin typeface="Times New Roman"/>
                <a:cs typeface="Times New Roman"/>
              </a:rPr>
              <a:t>among  </a:t>
            </a:r>
            <a:r>
              <a:rPr lang="en-US" b="1" spc="-5" dirty="0">
                <a:latin typeface="Times New Roman"/>
                <a:cs typeface="Times New Roman"/>
              </a:rPr>
              <a:t>features</a:t>
            </a:r>
            <a:r>
              <a:rPr lang="en-US" spc="-5" dirty="0">
                <a:latin typeface="Times New Roman"/>
                <a:cs typeface="Times New Roman"/>
              </a:rPr>
              <a:t>, and </a:t>
            </a:r>
            <a:r>
              <a:rPr lang="en-US" b="1" spc="-5" dirty="0">
                <a:latin typeface="Times New Roman"/>
                <a:cs typeface="Times New Roman"/>
              </a:rPr>
              <a:t>dimensionality reduction .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general, an </a:t>
            </a:r>
            <a:r>
              <a:rPr lang="en-US" dirty="0">
                <a:latin typeface="Times New Roman"/>
                <a:cs typeface="Times New Roman"/>
              </a:rPr>
              <a:t>unsupervised  </a:t>
            </a:r>
            <a:r>
              <a:rPr lang="en-US" spc="-5" dirty="0">
                <a:latin typeface="Times New Roman"/>
                <a:cs typeface="Times New Roman"/>
              </a:rPr>
              <a:t>algorithm </a:t>
            </a:r>
            <a:r>
              <a:rPr lang="en-US" spc="5" dirty="0">
                <a:latin typeface="Times New Roman"/>
                <a:cs typeface="Times New Roman"/>
              </a:rPr>
              <a:t>may </a:t>
            </a:r>
            <a:r>
              <a:rPr lang="en-US" spc="-5" dirty="0">
                <a:latin typeface="Times New Roman"/>
                <a:cs typeface="Times New Roman"/>
              </a:rPr>
              <a:t>simultaneously </a:t>
            </a:r>
            <a:r>
              <a:rPr lang="en-US" dirty="0">
                <a:latin typeface="Times New Roman"/>
                <a:cs typeface="Times New Roman"/>
              </a:rPr>
              <a:t>learn more than one </a:t>
            </a:r>
            <a:r>
              <a:rPr lang="en-US" spc="-5" dirty="0">
                <a:latin typeface="Times New Roman"/>
                <a:cs typeface="Times New Roman"/>
              </a:rPr>
              <a:t>properties listed </a:t>
            </a:r>
            <a:r>
              <a:rPr lang="en-US" dirty="0">
                <a:latin typeface="Times New Roman"/>
                <a:cs typeface="Times New Roman"/>
              </a:rPr>
              <a:t>above, </a:t>
            </a:r>
            <a:r>
              <a:rPr lang="en-US" spc="-5" dirty="0">
                <a:latin typeface="Times New Roman"/>
                <a:cs typeface="Times New Roman"/>
              </a:rPr>
              <a:t>and 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results from </a:t>
            </a:r>
            <a:r>
              <a:rPr lang="en-US" dirty="0">
                <a:latin typeface="Times New Roman"/>
                <a:cs typeface="Times New Roman"/>
              </a:rPr>
              <a:t>unsupervised </a:t>
            </a:r>
            <a:r>
              <a:rPr lang="en-US" spc="-5" dirty="0">
                <a:latin typeface="Times New Roman"/>
                <a:cs typeface="Times New Roman"/>
              </a:rPr>
              <a:t>learning could </a:t>
            </a:r>
            <a:r>
              <a:rPr lang="en-US" spc="5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further </a:t>
            </a:r>
            <a:r>
              <a:rPr lang="en-US" dirty="0">
                <a:latin typeface="Times New Roman"/>
                <a:cs typeface="Times New Roman"/>
              </a:rPr>
              <a:t>used for </a:t>
            </a:r>
            <a:r>
              <a:rPr lang="en-US" spc="-5" dirty="0">
                <a:latin typeface="Times New Roman"/>
                <a:cs typeface="Times New Roman"/>
              </a:rPr>
              <a:t>supervised  learning.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"/>
            </a:pPr>
            <a:endParaRPr lang="en-US" sz="2800" dirty="0">
              <a:latin typeface="Times New Roman"/>
              <a:cs typeface="Times New Roman"/>
            </a:endParaRPr>
          </a:p>
          <a:p>
            <a:pPr marL="393065" marR="94615" indent="-304800" algn="just">
              <a:lnSpc>
                <a:spcPct val="124800"/>
              </a:lnSpc>
              <a:buFont typeface="Wingdings"/>
              <a:buChar char=""/>
              <a:tabLst>
                <a:tab pos="39370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Reinforcement </a:t>
            </a:r>
            <a:r>
              <a:rPr lang="en-US" b="1" dirty="0">
                <a:latin typeface="Times New Roman"/>
                <a:cs typeface="Times New Roman"/>
              </a:rPr>
              <a:t>learning: </a:t>
            </a:r>
            <a:r>
              <a:rPr lang="en-US" spc="-5" dirty="0">
                <a:latin typeface="Times New Roman"/>
                <a:cs typeface="Times New Roman"/>
              </a:rPr>
              <a:t>Reinforcement </a:t>
            </a:r>
            <a:r>
              <a:rPr lang="en-US" dirty="0">
                <a:latin typeface="Times New Roman"/>
                <a:cs typeface="Times New Roman"/>
              </a:rPr>
              <a:t>learning is used to </a:t>
            </a:r>
            <a:r>
              <a:rPr lang="en-US" spc="-5" dirty="0">
                <a:latin typeface="Times New Roman"/>
                <a:cs typeface="Times New Roman"/>
              </a:rPr>
              <a:t>solve </a:t>
            </a:r>
            <a:r>
              <a:rPr lang="en-US" dirty="0">
                <a:latin typeface="Times New Roman"/>
                <a:cs typeface="Times New Roman"/>
              </a:rPr>
              <a:t>problems of  </a:t>
            </a:r>
            <a:r>
              <a:rPr lang="en-US" spc="-5" dirty="0">
                <a:latin typeface="Times New Roman"/>
                <a:cs typeface="Times New Roman"/>
              </a:rPr>
              <a:t>decision </a:t>
            </a:r>
            <a:r>
              <a:rPr lang="en-US" dirty="0">
                <a:latin typeface="Times New Roman"/>
                <a:cs typeface="Times New Roman"/>
              </a:rPr>
              <a:t>making (usually a </a:t>
            </a:r>
            <a:r>
              <a:rPr lang="en-US" spc="-5" dirty="0">
                <a:latin typeface="Times New Roman"/>
                <a:cs typeface="Times New Roman"/>
              </a:rPr>
              <a:t>sequence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decisions), such as </a:t>
            </a:r>
            <a:r>
              <a:rPr lang="en-US" dirty="0">
                <a:latin typeface="Times New Roman"/>
                <a:cs typeface="Times New Roman"/>
              </a:rPr>
              <a:t>robot </a:t>
            </a:r>
            <a:r>
              <a:rPr lang="en-US" spc="-5" dirty="0">
                <a:latin typeface="Times New Roman"/>
                <a:cs typeface="Times New Roman"/>
              </a:rPr>
              <a:t>perception and  movement, automatic chess </a:t>
            </a:r>
            <a:r>
              <a:rPr lang="en-US" spc="-10" dirty="0">
                <a:latin typeface="Times New Roman"/>
                <a:cs typeface="Times New Roman"/>
              </a:rPr>
              <a:t>player,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dirty="0">
                <a:latin typeface="Times New Roman"/>
                <a:cs typeface="Times New Roman"/>
              </a:rPr>
              <a:t>automatic </a:t>
            </a:r>
            <a:r>
              <a:rPr lang="en-US" spc="-5" dirty="0">
                <a:latin typeface="Times New Roman"/>
                <a:cs typeface="Times New Roman"/>
              </a:rPr>
              <a:t>vehicle driving. 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88900" marR="95885" indent="304165" algn="just">
              <a:lnSpc>
                <a:spcPct val="125000"/>
              </a:lnSpc>
            </a:pPr>
            <a:r>
              <a:rPr lang="en-US" spc="-10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addition </a:t>
            </a:r>
            <a:r>
              <a:rPr lang="en-US" dirty="0">
                <a:latin typeface="Times New Roman"/>
                <a:cs typeface="Times New Roman"/>
              </a:rPr>
              <a:t>to these </a:t>
            </a:r>
            <a:r>
              <a:rPr lang="en-US" spc="-5" dirty="0">
                <a:latin typeface="Times New Roman"/>
                <a:cs typeface="Times New Roman"/>
              </a:rPr>
              <a:t>three types,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forth type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machine learning </a:t>
            </a:r>
            <a:r>
              <a:rPr lang="en-US" spc="-15" dirty="0">
                <a:latin typeface="Times New Roman"/>
                <a:cs typeface="Times New Roman"/>
              </a:rPr>
              <a:t>category,  </a:t>
            </a:r>
            <a:r>
              <a:rPr lang="en-US" b="1" spc="-5" dirty="0">
                <a:latin typeface="Times New Roman"/>
                <a:cs typeface="Times New Roman"/>
              </a:rPr>
              <a:t>semi-supervised </a:t>
            </a:r>
            <a:r>
              <a:rPr lang="en-US" b="1" dirty="0">
                <a:latin typeface="Times New Roman"/>
                <a:cs typeface="Times New Roman"/>
              </a:rPr>
              <a:t>learning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spc="-5" dirty="0">
                <a:latin typeface="Times New Roman"/>
                <a:cs typeface="Times New Roman"/>
              </a:rPr>
              <a:t>has attracted increasing attention </a:t>
            </a:r>
            <a:r>
              <a:rPr lang="en-US" spc="-15" dirty="0">
                <a:latin typeface="Times New Roman"/>
                <a:cs typeface="Times New Roman"/>
              </a:rPr>
              <a:t>recently.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F636D-88B1-4BA6-83DB-E0EC8266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Reference:Machine</a:t>
            </a:r>
            <a:r>
              <a:rPr lang="en-US" dirty="0"/>
              <a:t> Learning Tutorial Wei-</a:t>
            </a:r>
            <a:r>
              <a:rPr lang="en-US" dirty="0" err="1"/>
              <a:t>Lun</a:t>
            </a:r>
            <a:r>
              <a:rPr lang="en-US" dirty="0"/>
              <a:t> Chao, weilunchao760414@gmail.comFirst edited in December, 2011 DISP Lab, Graduate Institute of Communication Engineering, National Taiwan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38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D55B-D506-4475-8172-91B67265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C1AD6-FF86-4DCB-9929-C4E6CB8E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532CDF7-A05B-4CDE-861E-C30AC94C5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9" y="452718"/>
            <a:ext cx="8947150" cy="419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1906-9A68-4A36-A88B-F437C811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35AB1-3DAC-49DE-9E76-8F8F772C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B14061-6363-4195-885C-7CD627E9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“No Free </a:t>
            </a:r>
            <a:r>
              <a:rPr lang="en-US" b="1" dirty="0"/>
              <a:t>Lunch</a:t>
            </a:r>
            <a:r>
              <a:rPr lang="en-US" dirty="0"/>
              <a:t>” theorem states that there is no one model that works best for every problem. The assumptions of a great model for one problem may not hold for another problem, so it is common in </a:t>
            </a:r>
            <a:r>
              <a:rPr lang="en-US" b="1" dirty="0"/>
              <a:t>machine learning</a:t>
            </a:r>
            <a:r>
              <a:rPr lang="en-US" dirty="0"/>
              <a:t> to try multiple models and find one that works best for a particular problem.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02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74BE-8264-4841-8EED-184BB1A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7684-9A2E-4633-9F75-2B6644A0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4119580-536D-4B57-9ED7-4D4D5A969D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3515" y="608612"/>
            <a:ext cx="8947150" cy="2489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3.3 </a:t>
            </a:r>
            <a:r>
              <a:rPr sz="1400" spc="-5" dirty="0">
                <a:latin typeface="Times New Roman"/>
                <a:cs typeface="Times New Roman"/>
              </a:rPr>
              <a:t>The Structure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endParaRPr sz="1400" dirty="0">
              <a:latin typeface="Times New Roman"/>
              <a:cs typeface="Times New Roman"/>
            </a:endParaRPr>
          </a:p>
          <a:p>
            <a:pPr marL="12700" marR="5080" indent="304165" algn="just">
              <a:lnSpc>
                <a:spcPct val="125000"/>
              </a:lnSpc>
              <a:spcBef>
                <a:spcPts val="79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subsection, </a:t>
            </a:r>
            <a:r>
              <a:rPr sz="1200" dirty="0">
                <a:latin typeface="Times New Roman"/>
                <a:cs typeface="Times New Roman"/>
              </a:rPr>
              <a:t>the structure of machine learning is </a:t>
            </a:r>
            <a:r>
              <a:rPr sz="1200" spc="-5" dirty="0">
                <a:latin typeface="Times New Roman"/>
                <a:cs typeface="Times New Roman"/>
              </a:rPr>
              <a:t>presented.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order to  </a:t>
            </a:r>
            <a:r>
              <a:rPr sz="1200" spc="-5" dirty="0">
                <a:latin typeface="Times New Roman"/>
                <a:cs typeface="Times New Roman"/>
              </a:rPr>
              <a:t>avoid confusion about </a:t>
            </a:r>
            <a:r>
              <a:rPr sz="1200" dirty="0">
                <a:latin typeface="Times New Roman"/>
                <a:cs typeface="Times New Roman"/>
              </a:rPr>
              <a:t>the variety of unsupervised </a:t>
            </a:r>
            <a:r>
              <a:rPr sz="1200" spc="-5" dirty="0">
                <a:latin typeface="Times New Roman"/>
                <a:cs typeface="Times New Roman"/>
              </a:rPr>
              <a:t>learning structures, </a:t>
            </a:r>
            <a:r>
              <a:rPr sz="1200" dirty="0">
                <a:latin typeface="Times New Roman"/>
                <a:cs typeface="Times New Roman"/>
              </a:rPr>
              <a:t>only the  </a:t>
            </a:r>
            <a:r>
              <a:rPr sz="1200" spc="-5" dirty="0">
                <a:latin typeface="Times New Roman"/>
                <a:cs typeface="Times New Roman"/>
              </a:rPr>
              <a:t>supervised learning structure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shown. </a:t>
            </a:r>
            <a:r>
              <a:rPr sz="1200" dirty="0">
                <a:latin typeface="Times New Roman"/>
                <a:cs typeface="Times New Roman"/>
              </a:rPr>
              <a:t>While in </a:t>
            </a:r>
            <a:r>
              <a:rPr sz="1200" spc="-5" dirty="0">
                <a:latin typeface="Times New Roman"/>
                <a:cs typeface="Times New Roman"/>
              </a:rPr>
              <a:t>later sections, several unsupervised  learning techniques will still </a:t>
            </a:r>
            <a:r>
              <a:rPr sz="1200" dirty="0">
                <a:latin typeface="Times New Roman"/>
                <a:cs typeface="Times New Roman"/>
              </a:rPr>
              <a:t>be mentioned </a:t>
            </a:r>
            <a:r>
              <a:rPr sz="1200" spc="-5" dirty="0">
                <a:latin typeface="Times New Roman"/>
                <a:cs typeface="Times New Roman"/>
              </a:rPr>
              <a:t>and introduced, and </a:t>
            </a:r>
            <a:r>
              <a:rPr sz="1200" dirty="0">
                <a:latin typeface="Times New Roman"/>
                <a:cs typeface="Times New Roman"/>
              </a:rPr>
              <a:t>important </a:t>
            </a:r>
            <a:r>
              <a:rPr sz="1200" spc="-5" dirty="0">
                <a:latin typeface="Times New Roman"/>
                <a:cs typeface="Times New Roman"/>
              </a:rPr>
              <a:t>references 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further reading are listed. An overall illustration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supervised </a:t>
            </a:r>
            <a:r>
              <a:rPr sz="1200" dirty="0">
                <a:latin typeface="Times New Roman"/>
                <a:cs typeface="Times New Roman"/>
              </a:rPr>
              <a:t>learning 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Fig. </a:t>
            </a:r>
            <a:r>
              <a:rPr sz="1200" dirty="0">
                <a:latin typeface="Times New Roman"/>
                <a:cs typeface="Times New Roman"/>
              </a:rPr>
              <a:t>7. </a:t>
            </a:r>
            <a:r>
              <a:rPr sz="1200" spc="-5" dirty="0">
                <a:latin typeface="Times New Roman"/>
                <a:cs typeface="Times New Roman"/>
              </a:rPr>
              <a:t>Above </a:t>
            </a:r>
            <a:r>
              <a:rPr sz="1200" dirty="0">
                <a:latin typeface="Times New Roman"/>
                <a:cs typeface="Times New Roman"/>
              </a:rPr>
              <a:t>the horizontal </a:t>
            </a:r>
            <a:r>
              <a:rPr sz="1200" spc="-5" dirty="0">
                <a:latin typeface="Times New Roman"/>
                <a:cs typeface="Times New Roman"/>
              </a:rPr>
              <a:t>dotted line, an </a:t>
            </a:r>
            <a:r>
              <a:rPr sz="1200" dirty="0">
                <a:latin typeface="Times New Roman"/>
                <a:cs typeface="Times New Roman"/>
              </a:rPr>
              <a:t>unknown </a:t>
            </a:r>
            <a:r>
              <a:rPr sz="1200" spc="-10" dirty="0">
                <a:latin typeface="Times New Roman"/>
                <a:cs typeface="Times New Roman"/>
              </a:rPr>
              <a:t>target 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i="1" dirty="0">
                <a:latin typeface="Times New Roman"/>
                <a:cs typeface="Times New Roman"/>
              </a:rPr>
              <a:t>f </a:t>
            </a:r>
            <a:r>
              <a:rPr sz="1200" dirty="0">
                <a:latin typeface="Times New Roman"/>
                <a:cs typeface="Times New Roman"/>
              </a:rPr>
              <a:t>(or </a:t>
            </a:r>
            <a:r>
              <a:rPr sz="1200" spc="-5" dirty="0">
                <a:latin typeface="Times New Roman"/>
                <a:cs typeface="Times New Roman"/>
              </a:rPr>
              <a:t>target </a:t>
            </a:r>
            <a:r>
              <a:rPr sz="1200" dirty="0">
                <a:latin typeface="Times New Roman"/>
                <a:cs typeface="Times New Roman"/>
              </a:rPr>
              <a:t>distribution) that maps each </a:t>
            </a:r>
            <a:r>
              <a:rPr sz="1200" spc="-5" dirty="0">
                <a:latin typeface="Times New Roman"/>
                <a:cs typeface="Times New Roman"/>
              </a:rPr>
              <a:t>feature sample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universal  dataset </a:t>
            </a:r>
            <a:r>
              <a:rPr sz="1200" dirty="0">
                <a:latin typeface="Times New Roman"/>
                <a:cs typeface="Times New Roman"/>
              </a:rPr>
              <a:t>to its </a:t>
            </a:r>
            <a:r>
              <a:rPr sz="1200" spc="-5" dirty="0">
                <a:latin typeface="Times New Roman"/>
                <a:cs typeface="Times New Roman"/>
              </a:rPr>
              <a:t>corresponding label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assumed </a:t>
            </a:r>
            <a:r>
              <a:rPr sz="1200" dirty="0">
                <a:latin typeface="Times New Roman"/>
                <a:cs typeface="Times New Roman"/>
              </a:rPr>
              <a:t>to exist. </a:t>
            </a:r>
            <a:r>
              <a:rPr sz="1200" spc="-5" dirty="0">
                <a:latin typeface="Times New Roman"/>
                <a:cs typeface="Times New Roman"/>
              </a:rPr>
              <a:t>And below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dotted line,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training </a:t>
            </a:r>
            <a:r>
              <a:rPr sz="1200" dirty="0">
                <a:latin typeface="Times New Roman"/>
                <a:cs typeface="Times New Roman"/>
              </a:rPr>
              <a:t>set coming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unknown </a:t>
            </a:r>
            <a:r>
              <a:rPr sz="1200" spc="-10" dirty="0">
                <a:latin typeface="Times New Roman"/>
                <a:cs typeface="Times New Roman"/>
              </a:rPr>
              <a:t>target </a:t>
            </a:r>
            <a:r>
              <a:rPr sz="1200" dirty="0">
                <a:latin typeface="Times New Roman"/>
                <a:cs typeface="Times New Roman"/>
              </a:rPr>
              <a:t>function is used to </a:t>
            </a:r>
            <a:r>
              <a:rPr sz="1200" spc="-5" dirty="0">
                <a:latin typeface="Times New Roman"/>
                <a:cs typeface="Times New Roman"/>
              </a:rPr>
              <a:t>learn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approximate  the </a:t>
            </a:r>
            <a:r>
              <a:rPr sz="1200" spc="-5" dirty="0">
                <a:latin typeface="Times New Roman"/>
                <a:cs typeface="Times New Roman"/>
              </a:rPr>
              <a:t>target </a:t>
            </a:r>
            <a:r>
              <a:rPr sz="1200" dirty="0">
                <a:latin typeface="Times New Roman"/>
                <a:cs typeface="Times New Roman"/>
              </a:rPr>
              <a:t>function. Because there is no idea about the </a:t>
            </a:r>
            <a:r>
              <a:rPr sz="1200" spc="-10" dirty="0">
                <a:latin typeface="Times New Roman"/>
                <a:cs typeface="Times New Roman"/>
              </a:rPr>
              <a:t>target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distribution </a:t>
            </a:r>
            <a:r>
              <a:rPr sz="1200" i="1" dirty="0">
                <a:latin typeface="Times New Roman"/>
                <a:cs typeface="Times New Roman"/>
              </a:rPr>
              <a:t>f  </a:t>
            </a:r>
            <a:r>
              <a:rPr sz="1200" dirty="0">
                <a:latin typeface="Times New Roman"/>
                <a:cs typeface="Times New Roman"/>
              </a:rPr>
              <a:t>(looks like a linear boundary or a </a:t>
            </a:r>
            <a:r>
              <a:rPr sz="1200" spc="-5" dirty="0">
                <a:latin typeface="Times New Roman"/>
                <a:cs typeface="Times New Roman"/>
              </a:rPr>
              <a:t>circular boundary?),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hypothesis set </a:t>
            </a:r>
            <a:r>
              <a:rPr sz="1200" b="1" i="1" dirty="0">
                <a:latin typeface="Times New Roman"/>
                <a:cs typeface="Times New Roman"/>
              </a:rPr>
              <a:t>H </a:t>
            </a:r>
            <a:r>
              <a:rPr sz="1200" spc="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necessary  to be </a:t>
            </a:r>
            <a:r>
              <a:rPr sz="1200" spc="-5" dirty="0">
                <a:latin typeface="Times New Roman"/>
                <a:cs typeface="Times New Roman"/>
              </a:rPr>
              <a:t>defined, which contains several </a:t>
            </a:r>
            <a:r>
              <a:rPr sz="1200" b="1" spc="-5" dirty="0">
                <a:latin typeface="Times New Roman"/>
                <a:cs typeface="Times New Roman"/>
              </a:rPr>
              <a:t>hypotheses </a:t>
            </a:r>
            <a:r>
              <a:rPr sz="1200" b="1" i="1" dirty="0">
                <a:latin typeface="Times New Roman"/>
                <a:cs typeface="Times New Roman"/>
              </a:rPr>
              <a:t>h </a:t>
            </a:r>
            <a:r>
              <a:rPr sz="1200" dirty="0">
                <a:latin typeface="Times New Roman"/>
                <a:cs typeface="Times New Roman"/>
              </a:rPr>
              <a:t>(a mapping function or  distribution).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5080" indent="304165" algn="just">
              <a:lnSpc>
                <a:spcPct val="125000"/>
              </a:lnSpc>
              <a:spcBef>
                <a:spcPts val="79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443BBC3-1E8C-470F-A33A-55E5D2A210DC}"/>
              </a:ext>
            </a:extLst>
          </p:cNvPr>
          <p:cNvSpPr/>
          <p:nvPr/>
        </p:nvSpPr>
        <p:spPr>
          <a:xfrm>
            <a:off x="1016544" y="3003318"/>
            <a:ext cx="2569582" cy="13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D03707F-652C-4883-BB8B-8101E9863975}"/>
              </a:ext>
            </a:extLst>
          </p:cNvPr>
          <p:cNvSpPr/>
          <p:nvPr/>
        </p:nvSpPr>
        <p:spPr>
          <a:xfrm>
            <a:off x="4322041" y="3034213"/>
            <a:ext cx="2565665" cy="13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6FE82-4AC4-4053-A4AE-2D8127823873}"/>
              </a:ext>
            </a:extLst>
          </p:cNvPr>
          <p:cNvSpPr/>
          <p:nvPr/>
        </p:nvSpPr>
        <p:spPr>
          <a:xfrm>
            <a:off x="943515" y="4585153"/>
            <a:ext cx="6096000" cy="14448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6350" algn="just">
              <a:lnSpc>
                <a:spcPct val="125000"/>
              </a:lnSpc>
              <a:spcBef>
                <a:spcPts val="900"/>
              </a:spcBef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Supervised learning: (a) presents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three-class labeled dataset, where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color shows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corresponding label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each sample. After supervised learning,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class-separating </a:t>
            </a:r>
            <a:r>
              <a:rPr lang="en-US" dirty="0">
                <a:latin typeface="Times New Roman"/>
                <a:cs typeface="Times New Roman"/>
              </a:rPr>
              <a:t>boundary </a:t>
            </a:r>
            <a:r>
              <a:rPr lang="en-US" spc="-5" dirty="0">
                <a:latin typeface="Times New Roman"/>
                <a:cs typeface="Times New Roman"/>
              </a:rPr>
              <a:t>could </a:t>
            </a:r>
            <a:r>
              <a:rPr lang="en-US" spc="5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found as </a:t>
            </a:r>
            <a:r>
              <a:rPr lang="en-US" dirty="0">
                <a:latin typeface="Times New Roman"/>
                <a:cs typeface="Times New Roman"/>
              </a:rPr>
              <a:t>the dotted </a:t>
            </a:r>
            <a:r>
              <a:rPr lang="en-US" spc="-5" dirty="0">
                <a:latin typeface="Times New Roman"/>
                <a:cs typeface="Times New Roman"/>
              </a:rPr>
              <a:t>lines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(b).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625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CBBE-E4AD-4472-A256-D666C27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7484-C247-4DE9-A718-19FF09C3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>
                <a:latin typeface="Times New Roman"/>
                <a:cs typeface="Times New Roman"/>
              </a:rPr>
              <a:t>Insides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hypothesis </a:t>
            </a:r>
            <a:r>
              <a:rPr lang="en-US" dirty="0">
                <a:latin typeface="Times New Roman"/>
                <a:cs typeface="Times New Roman"/>
              </a:rPr>
              <a:t>set </a:t>
            </a:r>
            <a:r>
              <a:rPr lang="en-US" i="1" spc="-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goal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supervised learning </a:t>
            </a:r>
            <a:r>
              <a:rPr lang="en-US" dirty="0">
                <a:latin typeface="Times New Roman"/>
                <a:cs typeface="Times New Roman"/>
              </a:rPr>
              <a:t>is to find the </a:t>
            </a:r>
            <a:r>
              <a:rPr lang="en-US" spc="-5" dirty="0">
                <a:latin typeface="Times New Roman"/>
                <a:cs typeface="Times New Roman"/>
              </a:rPr>
              <a:t>best </a:t>
            </a:r>
            <a:r>
              <a:rPr lang="en-US" i="1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,  </a:t>
            </a:r>
            <a:r>
              <a:rPr lang="en-US" spc="-5" dirty="0">
                <a:latin typeface="Times New Roman"/>
                <a:cs typeface="Times New Roman"/>
              </a:rPr>
              <a:t>called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b="1" dirty="0">
                <a:latin typeface="Times New Roman"/>
                <a:cs typeface="Times New Roman"/>
              </a:rPr>
              <a:t>final </a:t>
            </a:r>
            <a:r>
              <a:rPr lang="en-US" b="1" spc="-5" dirty="0">
                <a:latin typeface="Times New Roman"/>
                <a:cs typeface="Times New Roman"/>
              </a:rPr>
              <a:t>hypothesis </a:t>
            </a:r>
            <a:r>
              <a:rPr lang="en-US" b="1" i="1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, in </a:t>
            </a:r>
            <a:r>
              <a:rPr lang="en-US" spc="-5" dirty="0">
                <a:latin typeface="Times New Roman"/>
                <a:cs typeface="Times New Roman"/>
              </a:rPr>
              <a:t>some sense </a:t>
            </a:r>
            <a:r>
              <a:rPr lang="en-US" dirty="0">
                <a:latin typeface="Times New Roman"/>
                <a:cs typeface="Times New Roman"/>
              </a:rPr>
              <a:t>approximating the </a:t>
            </a:r>
            <a:r>
              <a:rPr lang="en-US" spc="-10" dirty="0">
                <a:latin typeface="Times New Roman"/>
                <a:cs typeface="Times New Roman"/>
              </a:rPr>
              <a:t>target </a:t>
            </a:r>
            <a:r>
              <a:rPr lang="en-US" dirty="0">
                <a:latin typeface="Times New Roman"/>
                <a:cs typeface="Times New Roman"/>
              </a:rPr>
              <a:t>function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spc="-10" dirty="0">
                <a:latin typeface="Times New Roman"/>
                <a:cs typeface="Times New Roman"/>
              </a:rPr>
              <a:t>In  </a:t>
            </a:r>
            <a:r>
              <a:rPr lang="en-US" spc="-5" dirty="0">
                <a:latin typeface="Times New Roman"/>
                <a:cs typeface="Times New Roman"/>
              </a:rPr>
              <a:t>order </a:t>
            </a:r>
            <a:r>
              <a:rPr lang="en-US" dirty="0">
                <a:latin typeface="Times New Roman"/>
                <a:cs typeface="Times New Roman"/>
              </a:rPr>
              <a:t>to do </a:t>
            </a:r>
            <a:r>
              <a:rPr lang="en-US" spc="-5" dirty="0">
                <a:latin typeface="Times New Roman"/>
                <a:cs typeface="Times New Roman"/>
              </a:rPr>
              <a:t>so, </a:t>
            </a:r>
            <a:r>
              <a:rPr lang="en-US" dirty="0">
                <a:latin typeface="Times New Roman"/>
                <a:cs typeface="Times New Roman"/>
              </a:rPr>
              <a:t>we need </a:t>
            </a:r>
            <a:r>
              <a:rPr lang="en-US" spc="-5" dirty="0">
                <a:latin typeface="Times New Roman"/>
                <a:cs typeface="Times New Roman"/>
              </a:rPr>
              <a:t>further </a:t>
            </a:r>
            <a:r>
              <a:rPr lang="en-US" dirty="0">
                <a:latin typeface="Times New Roman"/>
                <a:cs typeface="Times New Roman"/>
              </a:rPr>
              <a:t>define the </a:t>
            </a:r>
            <a:r>
              <a:rPr lang="en-US" b="1" dirty="0">
                <a:latin typeface="Times New Roman"/>
                <a:cs typeface="Times New Roman"/>
              </a:rPr>
              <a:t>learning </a:t>
            </a:r>
            <a:r>
              <a:rPr lang="en-US" b="1" spc="-5" dirty="0">
                <a:latin typeface="Times New Roman"/>
                <a:cs typeface="Times New Roman"/>
              </a:rPr>
              <a:t>algorithm </a:t>
            </a:r>
            <a:r>
              <a:rPr lang="en-US" b="1" i="1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spc="-5" dirty="0">
                <a:latin typeface="Times New Roman"/>
                <a:cs typeface="Times New Roman"/>
              </a:rPr>
              <a:t>which includes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b="1" spc="-5" dirty="0">
                <a:latin typeface="Times New Roman"/>
                <a:cs typeface="Times New Roman"/>
              </a:rPr>
              <a:t>objective </a:t>
            </a:r>
            <a:r>
              <a:rPr lang="en-US" b="1" dirty="0">
                <a:latin typeface="Times New Roman"/>
                <a:cs typeface="Times New Roman"/>
              </a:rPr>
              <a:t>function </a:t>
            </a:r>
            <a:r>
              <a:rPr lang="en-US" dirty="0">
                <a:latin typeface="Times New Roman"/>
                <a:cs typeface="Times New Roman"/>
              </a:rPr>
              <a:t>(the </a:t>
            </a:r>
            <a:r>
              <a:rPr lang="en-US" spc="-5" dirty="0">
                <a:latin typeface="Times New Roman"/>
                <a:cs typeface="Times New Roman"/>
              </a:rPr>
              <a:t>function </a:t>
            </a:r>
            <a:r>
              <a:rPr lang="en-US" dirty="0">
                <a:latin typeface="Times New Roman"/>
                <a:cs typeface="Times New Roman"/>
              </a:rPr>
              <a:t>to be optimized for </a:t>
            </a:r>
            <a:r>
              <a:rPr lang="en-US" spc="-5" dirty="0">
                <a:latin typeface="Times New Roman"/>
                <a:cs typeface="Times New Roman"/>
              </a:rPr>
              <a:t>searching </a:t>
            </a:r>
            <a:r>
              <a:rPr lang="en-US" i="1" spc="5" dirty="0">
                <a:latin typeface="Times New Roman"/>
                <a:cs typeface="Times New Roman"/>
              </a:rPr>
              <a:t>g</a:t>
            </a:r>
            <a:r>
              <a:rPr lang="en-US" spc="5" dirty="0">
                <a:latin typeface="Times New Roman"/>
                <a:cs typeface="Times New Roman"/>
              </a:rPr>
              <a:t>)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b="1" spc="-5" dirty="0">
                <a:latin typeface="Times New Roman"/>
                <a:cs typeface="Times New Roman"/>
              </a:rPr>
              <a:t>optimization methods</a:t>
            </a:r>
            <a:r>
              <a:rPr lang="en-US" spc="-5" dirty="0">
                <a:latin typeface="Times New Roman"/>
                <a:cs typeface="Times New Roman"/>
              </a:rPr>
              <a:t>.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hypothesis set and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objective function </a:t>
            </a:r>
            <a:r>
              <a:rPr lang="en-US" dirty="0">
                <a:latin typeface="Times New Roman"/>
                <a:cs typeface="Times New Roman"/>
              </a:rPr>
              <a:t>jointly model  the property to learn </a:t>
            </a:r>
            <a:r>
              <a:rPr lang="en-US" spc="5" dirty="0">
                <a:latin typeface="Times New Roman"/>
                <a:cs typeface="Times New Roman"/>
              </a:rPr>
              <a:t>of </a:t>
            </a:r>
            <a:r>
              <a:rPr lang="en-US" dirty="0">
                <a:latin typeface="Times New Roman"/>
                <a:cs typeface="Times New Roman"/>
              </a:rPr>
              <a:t>the no </a:t>
            </a:r>
            <a:r>
              <a:rPr lang="en-US" spc="-5" dirty="0">
                <a:latin typeface="Times New Roman"/>
                <a:cs typeface="Times New Roman"/>
              </a:rPr>
              <a:t>free </a:t>
            </a:r>
            <a:r>
              <a:rPr lang="en-US" dirty="0">
                <a:latin typeface="Times New Roman"/>
                <a:cs typeface="Times New Roman"/>
              </a:rPr>
              <a:t>lunch </a:t>
            </a:r>
            <a:r>
              <a:rPr lang="en-US" spc="-5" dirty="0">
                <a:latin typeface="Times New Roman"/>
                <a:cs typeface="Times New Roman"/>
              </a:rPr>
              <a:t>rules.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Finally,  </a:t>
            </a:r>
            <a:r>
              <a:rPr lang="en-US" b="1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final hypothesis </a:t>
            </a:r>
            <a:r>
              <a:rPr lang="en-US" b="1" i="1" dirty="0">
                <a:latin typeface="Times New Roman"/>
                <a:cs typeface="Times New Roman"/>
              </a:rPr>
              <a:t>g </a:t>
            </a:r>
            <a:r>
              <a:rPr lang="en-US" b="1" spc="-5" dirty="0">
                <a:latin typeface="Times New Roman"/>
                <a:cs typeface="Times New Roman"/>
              </a:rPr>
              <a:t>is expected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approximate </a:t>
            </a:r>
            <a:r>
              <a:rPr lang="en-US" b="1" i="1" dirty="0">
                <a:latin typeface="Times New Roman"/>
                <a:cs typeface="Times New Roman"/>
              </a:rPr>
              <a:t>f </a:t>
            </a:r>
            <a:r>
              <a:rPr lang="en-US" b="1" dirty="0">
                <a:latin typeface="Times New Roman"/>
                <a:cs typeface="Times New Roman"/>
              </a:rPr>
              <a:t>in </a:t>
            </a:r>
            <a:r>
              <a:rPr lang="en-US" b="1" spc="-10" dirty="0">
                <a:latin typeface="Times New Roman"/>
                <a:cs typeface="Times New Roman"/>
              </a:rPr>
              <a:t>some </a:t>
            </a:r>
            <a:r>
              <a:rPr lang="en-US" b="1" dirty="0">
                <a:latin typeface="Times New Roman"/>
                <a:cs typeface="Times New Roman"/>
              </a:rPr>
              <a:t>way </a:t>
            </a:r>
            <a:r>
              <a:rPr lang="en-US" b="1" spc="-5" dirty="0">
                <a:latin typeface="Times New Roman"/>
                <a:cs typeface="Times New Roman"/>
              </a:rPr>
              <a:t>and used </a:t>
            </a:r>
            <a:r>
              <a:rPr lang="en-US" b="1" dirty="0">
                <a:latin typeface="Times New Roman"/>
                <a:cs typeface="Times New Roman"/>
              </a:rPr>
              <a:t>for  </a:t>
            </a:r>
            <a:r>
              <a:rPr lang="en-US" b="1" spc="-5" dirty="0">
                <a:latin typeface="Times New Roman"/>
                <a:cs typeface="Times New Roman"/>
              </a:rPr>
              <a:t>future prediction. Lets see</a:t>
            </a:r>
            <a:r>
              <a:rPr lang="en-US" dirty="0">
                <a:latin typeface="Times New Roman"/>
                <a:cs typeface="Times New Roman"/>
              </a:rPr>
              <a:t> how </a:t>
            </a:r>
            <a:r>
              <a:rPr lang="en-US" spc="-5" dirty="0">
                <a:latin typeface="Times New Roman"/>
                <a:cs typeface="Times New Roman"/>
              </a:rPr>
              <a:t>hypothesis set works with 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learning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algorithm.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CDDAB-AAF9-4CBA-A87A-61A05258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1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AAA4-8FDA-46F4-9369-43963286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05D1-EF1C-428D-B3F6-3F07FF82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599734"/>
            <a:ext cx="8946541" cy="4195481"/>
          </a:xfrm>
        </p:spPr>
        <p:txBody>
          <a:bodyPr/>
          <a:lstStyle/>
          <a:p>
            <a:r>
              <a:rPr lang="en-US" spc="-5" dirty="0">
                <a:latin typeface="Times New Roman"/>
                <a:cs typeface="Times New Roman"/>
              </a:rPr>
              <a:t>An illustration </a:t>
            </a:r>
            <a:r>
              <a:rPr lang="en-US" dirty="0">
                <a:latin typeface="Times New Roman"/>
                <a:cs typeface="Times New Roman"/>
              </a:rPr>
              <a:t>on </a:t>
            </a:r>
            <a:r>
              <a:rPr lang="en-US" spc="-5" dirty="0">
                <a:latin typeface="Times New Roman"/>
                <a:cs typeface="Times New Roman"/>
              </a:rPr>
              <a:t>hypothesis set and </a:t>
            </a:r>
            <a:r>
              <a:rPr lang="en-US" dirty="0">
                <a:latin typeface="Times New Roman"/>
                <a:cs typeface="Times New Roman"/>
              </a:rPr>
              <a:t>learning </a:t>
            </a:r>
            <a:r>
              <a:rPr lang="en-US" spc="-5" dirty="0">
                <a:latin typeface="Times New Roman"/>
                <a:cs typeface="Times New Roman"/>
              </a:rPr>
              <a:t>algorithm. </a:t>
            </a:r>
            <a:r>
              <a:rPr lang="en-US" spc="-25" dirty="0">
                <a:latin typeface="Times New Roman"/>
                <a:cs typeface="Times New Roman"/>
              </a:rPr>
              <a:t>Take </a:t>
            </a:r>
            <a:r>
              <a:rPr lang="en-US" dirty="0">
                <a:latin typeface="Times New Roman"/>
                <a:cs typeface="Times New Roman"/>
              </a:rPr>
              <a:t>linear  </a:t>
            </a:r>
            <a:r>
              <a:rPr lang="en-US" spc="-5" dirty="0">
                <a:latin typeface="Times New Roman"/>
                <a:cs typeface="Times New Roman"/>
              </a:rPr>
              <a:t>classifiers as an example, there are </a:t>
            </a:r>
            <a:r>
              <a:rPr lang="en-US" dirty="0">
                <a:latin typeface="Times New Roman"/>
                <a:cs typeface="Times New Roman"/>
              </a:rPr>
              <a:t>five </a:t>
            </a:r>
            <a:r>
              <a:rPr lang="en-US" spc="-5" dirty="0">
                <a:latin typeface="Times New Roman"/>
                <a:cs typeface="Times New Roman"/>
              </a:rPr>
              <a:t>hypothesis classifiers shown </a:t>
            </a:r>
            <a:r>
              <a:rPr lang="en-US" dirty="0">
                <a:latin typeface="Times New Roman"/>
                <a:cs typeface="Times New Roman"/>
              </a:rPr>
              <a:t>in the up-left  </a:t>
            </a:r>
            <a:r>
              <a:rPr lang="en-US" spc="-5" dirty="0">
                <a:latin typeface="Times New Roman"/>
                <a:cs typeface="Times New Roman"/>
              </a:rPr>
              <a:t>rectangle, and </a:t>
            </a:r>
            <a:r>
              <a:rPr lang="en-US" dirty="0">
                <a:latin typeface="Times New Roman"/>
                <a:cs typeface="Times New Roman"/>
              </a:rPr>
              <a:t>in the </a:t>
            </a:r>
            <a:r>
              <a:rPr lang="en-US" spc="-5" dirty="0">
                <a:latin typeface="Times New Roman"/>
                <a:cs typeface="Times New Roman"/>
              </a:rPr>
              <a:t>up-right </a:t>
            </a:r>
            <a:r>
              <a:rPr lang="en-US" dirty="0">
                <a:latin typeface="Times New Roman"/>
                <a:cs typeface="Times New Roman"/>
              </a:rPr>
              <a:t>one, a two-class </a:t>
            </a:r>
            <a:r>
              <a:rPr lang="en-US" spc="-5" dirty="0">
                <a:latin typeface="Times New Roman"/>
                <a:cs typeface="Times New Roman"/>
              </a:rPr>
              <a:t>training </a:t>
            </a:r>
            <a:r>
              <a:rPr lang="en-US" dirty="0">
                <a:latin typeface="Times New Roman"/>
                <a:cs typeface="Times New Roman"/>
              </a:rPr>
              <a:t>set in </a:t>
            </a:r>
            <a:r>
              <a:rPr lang="en-US" spc="-5" dirty="0">
                <a:latin typeface="Times New Roman"/>
                <a:cs typeface="Times New Roman"/>
              </a:rPr>
              <a:t>shown. Through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learning algorithm,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green </a:t>
            </a:r>
            <a:r>
              <a:rPr lang="en-US" dirty="0">
                <a:latin typeface="Times New Roman"/>
                <a:cs typeface="Times New Roman"/>
              </a:rPr>
              <a:t>line is </a:t>
            </a:r>
            <a:r>
              <a:rPr lang="en-US" spc="-5" dirty="0">
                <a:latin typeface="Times New Roman"/>
                <a:cs typeface="Times New Roman"/>
              </a:rPr>
              <a:t>chosen as </a:t>
            </a:r>
            <a:r>
              <a:rPr lang="en-US" dirty="0">
                <a:latin typeface="Times New Roman"/>
                <a:cs typeface="Times New Roman"/>
              </a:rPr>
              <a:t>the most </a:t>
            </a:r>
            <a:r>
              <a:rPr lang="en-US" spc="-5" dirty="0">
                <a:latin typeface="Times New Roman"/>
                <a:cs typeface="Times New Roman"/>
              </a:rPr>
              <a:t>suitable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classifier.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79479-8D30-458B-A5AE-CCA79EB4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Reference:Machine Learning Tutorial Wei-Lun Chao, weilunchao760414@gmail.comFirst edited in December, 2011 DISP Lab, Graduate Institute of Communication Engineering, National Taiwan University</a:t>
            </a:r>
            <a:endParaRPr lang="en-IN"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BB065070-8E8E-411B-BDFA-C2E27B094B95}"/>
              </a:ext>
            </a:extLst>
          </p:cNvPr>
          <p:cNvGrpSpPr/>
          <p:nvPr/>
        </p:nvGrpSpPr>
        <p:grpSpPr>
          <a:xfrm>
            <a:off x="1524437" y="2218927"/>
            <a:ext cx="5419090" cy="3215005"/>
            <a:chOff x="1071676" y="5042026"/>
            <a:chExt cx="5419090" cy="321500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E474914-0E85-4561-B6E2-5848FC230921}"/>
                </a:ext>
              </a:extLst>
            </p:cNvPr>
            <p:cNvSpPr/>
            <p:nvPr/>
          </p:nvSpPr>
          <p:spPr>
            <a:xfrm>
              <a:off x="1274735" y="5111982"/>
              <a:ext cx="5209553" cy="28893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18608DF-0DE8-4897-A3CD-81D919E8562A}"/>
                </a:ext>
              </a:extLst>
            </p:cNvPr>
            <p:cNvSpPr/>
            <p:nvPr/>
          </p:nvSpPr>
          <p:spPr>
            <a:xfrm>
              <a:off x="1071664" y="5042026"/>
              <a:ext cx="5419090" cy="3215005"/>
            </a:xfrm>
            <a:custGeom>
              <a:avLst/>
              <a:gdLst/>
              <a:ahLst/>
              <a:cxnLst/>
              <a:rect l="l" t="t" r="r" b="b"/>
              <a:pathLst>
                <a:path w="5419090" h="3215004">
                  <a:moveTo>
                    <a:pt x="5412613" y="3208667"/>
                  </a:moveTo>
                  <a:lnTo>
                    <a:pt x="6108" y="3208667"/>
                  </a:lnTo>
                  <a:lnTo>
                    <a:pt x="12" y="3208667"/>
                  </a:lnTo>
                  <a:lnTo>
                    <a:pt x="12" y="3214751"/>
                  </a:lnTo>
                  <a:lnTo>
                    <a:pt x="6108" y="3214751"/>
                  </a:lnTo>
                  <a:lnTo>
                    <a:pt x="5412613" y="3214751"/>
                  </a:lnTo>
                  <a:lnTo>
                    <a:pt x="5412613" y="3208667"/>
                  </a:lnTo>
                  <a:close/>
                </a:path>
                <a:path w="5419090" h="3215004">
                  <a:moveTo>
                    <a:pt x="5412613" y="0"/>
                  </a:moveTo>
                  <a:lnTo>
                    <a:pt x="6108" y="0"/>
                  </a:lnTo>
                  <a:lnTo>
                    <a:pt x="0" y="0"/>
                  </a:lnTo>
                  <a:lnTo>
                    <a:pt x="0" y="3208655"/>
                  </a:lnTo>
                  <a:lnTo>
                    <a:pt x="6108" y="3208655"/>
                  </a:lnTo>
                  <a:lnTo>
                    <a:pt x="6108" y="6096"/>
                  </a:lnTo>
                  <a:lnTo>
                    <a:pt x="5412613" y="6096"/>
                  </a:lnTo>
                  <a:lnTo>
                    <a:pt x="5412613" y="0"/>
                  </a:lnTo>
                  <a:close/>
                </a:path>
                <a:path w="5419090" h="3215004">
                  <a:moveTo>
                    <a:pt x="5418785" y="3208667"/>
                  </a:moveTo>
                  <a:lnTo>
                    <a:pt x="5412702" y="3208667"/>
                  </a:lnTo>
                  <a:lnTo>
                    <a:pt x="5412702" y="3214751"/>
                  </a:lnTo>
                  <a:lnTo>
                    <a:pt x="5418785" y="3214751"/>
                  </a:lnTo>
                  <a:lnTo>
                    <a:pt x="5418785" y="3208667"/>
                  </a:lnTo>
                  <a:close/>
                </a:path>
                <a:path w="5419090" h="3215004">
                  <a:moveTo>
                    <a:pt x="5418785" y="0"/>
                  </a:moveTo>
                  <a:lnTo>
                    <a:pt x="5412689" y="0"/>
                  </a:lnTo>
                  <a:lnTo>
                    <a:pt x="5412689" y="3208655"/>
                  </a:lnTo>
                  <a:lnTo>
                    <a:pt x="5418785" y="3208655"/>
                  </a:lnTo>
                  <a:lnTo>
                    <a:pt x="5418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139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1580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Symbol</vt:lpstr>
      <vt:lpstr>Times New Roman</vt:lpstr>
      <vt:lpstr>Verdana</vt:lpstr>
      <vt:lpstr>Wingdings</vt:lpstr>
      <vt:lpstr>Wingdings 3</vt:lpstr>
      <vt:lpstr>Ion</vt:lpstr>
      <vt:lpstr>Machine Learning Lecture – 3</vt:lpstr>
      <vt:lpstr>3. Basic Concepts and Ideals of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 – Reinforcement </vt:lpstr>
      <vt:lpstr>PowerPoint Presentation</vt:lpstr>
      <vt:lpstr>Basic Concept and Terminology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Lecture – 1.2</dc:title>
  <dc:creator>Vaidyanathan Vishwanathan</dc:creator>
  <cp:lastModifiedBy>Vaidyanathan Vishwanathan</cp:lastModifiedBy>
  <cp:revision>21</cp:revision>
  <dcterms:created xsi:type="dcterms:W3CDTF">2020-07-20T13:03:58Z</dcterms:created>
  <dcterms:modified xsi:type="dcterms:W3CDTF">2020-07-28T09:22:22Z</dcterms:modified>
</cp:coreProperties>
</file>