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2" r:id="rId26"/>
    <p:sldId id="281"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348959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4E615-D2BB-4AA1-8EED-D474EBC2740B}"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80951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400459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73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331835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284026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978259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1517700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120899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147018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271039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4E615-D2BB-4AA1-8EED-D474EBC2740B}"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198811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4E615-D2BB-4AA1-8EED-D474EBC2740B}"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20902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323761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358467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F4E615-D2BB-4AA1-8EED-D474EBC2740B}" type="datetimeFigureOut">
              <a:rPr lang="en-IN" smtClean="0"/>
              <a:t>06-08-2020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366280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4E615-D2BB-4AA1-8EED-D474EBC2740B}"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A7A7-22DB-4B2E-9115-E7203C652A59}" type="slidenum">
              <a:rPr lang="en-IN" smtClean="0"/>
              <a:t>‹#›</a:t>
            </a:fld>
            <a:endParaRPr lang="en-IN"/>
          </a:p>
        </p:txBody>
      </p:sp>
    </p:spTree>
    <p:extLst>
      <p:ext uri="{BB962C8B-B14F-4D97-AF65-F5344CB8AC3E}">
        <p14:creationId xmlns:p14="http://schemas.microsoft.com/office/powerpoint/2010/main" val="69186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F4E615-D2BB-4AA1-8EED-D474EBC2740B}" type="datetimeFigureOut">
              <a:rPr lang="en-IN" smtClean="0"/>
              <a:t>06-08-2020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74A7A7-22DB-4B2E-9115-E7203C652A59}" type="slidenum">
              <a:rPr lang="en-IN" smtClean="0"/>
              <a:t>‹#›</a:t>
            </a:fld>
            <a:endParaRPr lang="en-IN"/>
          </a:p>
        </p:txBody>
      </p:sp>
    </p:spTree>
    <p:extLst>
      <p:ext uri="{BB962C8B-B14F-4D97-AF65-F5344CB8AC3E}">
        <p14:creationId xmlns:p14="http://schemas.microsoft.com/office/powerpoint/2010/main" val="42686802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appsolutions.com/blog/development/unsupervised-machine-lear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Logical_conjunction" TargetMode="External"/><Relationship Id="rId3" Type="http://schemas.openxmlformats.org/officeDocument/2006/relationships/hyperlink" Target="https://en.wikipedia.org/wiki/Data_mining" TargetMode="External"/><Relationship Id="rId7" Type="http://schemas.openxmlformats.org/officeDocument/2006/relationships/hyperlink" Target="https://en.wikipedia.org/wiki/Leaf_node"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Predictive_modelling" TargetMode="External"/><Relationship Id="rId11" Type="http://schemas.openxmlformats.org/officeDocument/2006/relationships/hyperlink" Target="https://en.wikipedia.org/wiki/Decision_tree_learning#cite_note-:1-2" TargetMode="External"/><Relationship Id="rId5" Type="http://schemas.openxmlformats.org/officeDocument/2006/relationships/hyperlink" Target="https://en.wikipedia.org/wiki/Decision_tree" TargetMode="External"/><Relationship Id="rId10" Type="http://schemas.openxmlformats.org/officeDocument/2006/relationships/hyperlink" Target="https://en.wikipedia.org/wiki/Decision_tree_learning#cite_note-1"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Real_number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_mining" TargetMode="External"/><Relationship Id="rId2" Type="http://schemas.openxmlformats.org/officeDocument/2006/relationships/hyperlink" Target="https://en.wikipedia.org/wiki/Decision_making" TargetMode="External"/><Relationship Id="rId1" Type="http://schemas.openxmlformats.org/officeDocument/2006/relationships/slideLayout" Target="../slideLayouts/slideLayout2.xml"/><Relationship Id="rId5" Type="http://schemas.openxmlformats.org/officeDocument/2006/relationships/hyperlink" Target="https://en.wikipedia.org/wiki/Feature_(machine_learning)" TargetMode="External"/><Relationship Id="rId4" Type="http://schemas.openxmlformats.org/officeDocument/2006/relationships/hyperlink" Target="https://en.wikipedia.org/wiki/Decision_tree_learning#cite_note-tdid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Wikipedia:Citation_needed" TargetMode="External"/><Relationship Id="rId3" Type="http://schemas.openxmlformats.org/officeDocument/2006/relationships/hyperlink" Target="https://en.wikipedia.org/wiki/Decision_tree_learning#cite_note-4" TargetMode="External"/><Relationship Id="rId7" Type="http://schemas.openxmlformats.org/officeDocument/2006/relationships/hyperlink" Target="https://en.wikipedia.org/wiki/Greedy_algorithm" TargetMode="External"/><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Decision_tree_learning#cite_note-Quinlan86-5" TargetMode="External"/><Relationship Id="rId5" Type="http://schemas.openxmlformats.org/officeDocument/2006/relationships/hyperlink" Target="https://en.wikipedia.org/wiki/Recursion" TargetMode="External"/><Relationship Id="rId4" Type="http://schemas.openxmlformats.org/officeDocument/2006/relationships/hyperlink" Target="https://en.wikipedia.org/wiki/Recursive_partition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lassification_tree" TargetMode="External"/><Relationship Id="rId2" Type="http://schemas.openxmlformats.org/officeDocument/2006/relationships/hyperlink" Target="https://en.wikipedia.org/wiki/Data_mining" TargetMode="External"/><Relationship Id="rId1" Type="http://schemas.openxmlformats.org/officeDocument/2006/relationships/slideLayout" Target="../slideLayouts/slideLayout2.xml"/><Relationship Id="rId6" Type="http://schemas.openxmlformats.org/officeDocument/2006/relationships/hyperlink" Target="https://en.wikipedia.org/wiki/Decision_tree_learning#cite_note-bfos-6" TargetMode="External"/><Relationship Id="rId5" Type="http://schemas.openxmlformats.org/officeDocument/2006/relationships/hyperlink" Target="https://en.wikipedia.org/wiki/Leo_Breiman" TargetMode="External"/><Relationship Id="rId4" Type="http://schemas.openxmlformats.org/officeDocument/2006/relationships/hyperlink" Target="https://en.wikipedia.org/wiki/Umbrella_ter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theappsolutions.com/blog/development/machine-learning-algorithm-types/" TargetMode="External"/><Relationship Id="rId1" Type="http://schemas.openxmlformats.org/officeDocument/2006/relationships/slideLayout" Target="../slideLayouts/slideLayout2.xml"/><Relationship Id="rId5" Type="http://schemas.openxmlformats.org/officeDocument/2006/relationships/hyperlink" Target="https://www.datacamp.com/community/tutorials/decision-trees-R" TargetMode="External"/><Relationship Id="rId4" Type="http://schemas.openxmlformats.org/officeDocument/2006/relationships/hyperlink" Target="https://data-flair.training/blogs/machine-learning-case-studi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machine-learning-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tatistical_mod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FC2B-8550-46FB-A9E4-F38E6A8C0FAE}"/>
              </a:ext>
            </a:extLst>
          </p:cNvPr>
          <p:cNvSpPr>
            <a:spLocks noGrp="1"/>
          </p:cNvSpPr>
          <p:nvPr>
            <p:ph type="ctrTitle"/>
          </p:nvPr>
        </p:nvSpPr>
        <p:spPr/>
        <p:txBody>
          <a:bodyPr/>
          <a:lstStyle/>
          <a:p>
            <a:r>
              <a:rPr lang="en-US"/>
              <a:t>Machine Learning</a:t>
            </a:r>
            <a:endParaRPr lang="en-IN" dirty="0"/>
          </a:p>
        </p:txBody>
      </p:sp>
      <p:sp>
        <p:nvSpPr>
          <p:cNvPr id="3" name="Subtitle 2">
            <a:extLst>
              <a:ext uri="{FF2B5EF4-FFF2-40B4-BE49-F238E27FC236}">
                <a16:creationId xmlns:a16="http://schemas.microsoft.com/office/drawing/2014/main" id="{68E1688D-7256-4B9A-A04D-9CAC118A0F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6297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0238-AF01-4834-8F03-9DA8E9D573B6}"/>
              </a:ext>
            </a:extLst>
          </p:cNvPr>
          <p:cNvSpPr>
            <a:spLocks noGrp="1"/>
          </p:cNvSpPr>
          <p:nvPr>
            <p:ph type="title"/>
          </p:nvPr>
        </p:nvSpPr>
        <p:spPr>
          <a:xfrm>
            <a:off x="645130" y="256775"/>
            <a:ext cx="9404723" cy="1400530"/>
          </a:xfrm>
        </p:spPr>
        <p:txBody>
          <a:bodyPr>
            <a:normAutofit fontScale="90000"/>
          </a:bodyPr>
          <a:lstStyle/>
          <a:p>
            <a:pPr fontAlgn="base"/>
            <a:r>
              <a:rPr lang="en-IN" b="1" dirty="0"/>
              <a:t>Supervised Machine Learning Algorithms</a:t>
            </a:r>
            <a:br>
              <a:rPr lang="en-IN" b="1" dirty="0"/>
            </a:br>
            <a:br>
              <a:rPr lang="en-IN" dirty="0"/>
            </a:br>
            <a:endParaRPr lang="en-IN" dirty="0"/>
          </a:p>
        </p:txBody>
      </p:sp>
      <p:sp>
        <p:nvSpPr>
          <p:cNvPr id="3" name="Content Placeholder 2">
            <a:extLst>
              <a:ext uri="{FF2B5EF4-FFF2-40B4-BE49-F238E27FC236}">
                <a16:creationId xmlns:a16="http://schemas.microsoft.com/office/drawing/2014/main" id="{05CE955B-39EC-4ED1-B0B2-93F7239C64D1}"/>
              </a:ext>
            </a:extLst>
          </p:cNvPr>
          <p:cNvSpPr>
            <a:spLocks noGrp="1"/>
          </p:cNvSpPr>
          <p:nvPr>
            <p:ph idx="1"/>
          </p:nvPr>
        </p:nvSpPr>
        <p:spPr>
          <a:xfrm>
            <a:off x="874220" y="1558396"/>
            <a:ext cx="8946541" cy="4195481"/>
          </a:xfrm>
        </p:spPr>
        <p:txBody>
          <a:bodyPr>
            <a:normAutofit fontScale="85000" lnSpcReduction="10000"/>
          </a:bodyPr>
          <a:lstStyle/>
          <a:p>
            <a:pPr fontAlgn="base"/>
            <a:r>
              <a:rPr lang="en-US" dirty="0"/>
              <a:t>Supervised Learning Algorithms are the ones that involve direct supervision (cue the title) of the operation. In this case, the developer labels sample data corpus and set strict boundaries upon which the algorithm operates.</a:t>
            </a:r>
          </a:p>
          <a:p>
            <a:pPr fontAlgn="base"/>
            <a:r>
              <a:rPr lang="en-US" dirty="0"/>
              <a:t>It is a </a:t>
            </a:r>
            <a:r>
              <a:rPr lang="en-US" dirty="0" err="1"/>
              <a:t>spoonfed</a:t>
            </a:r>
            <a:r>
              <a:rPr lang="en-US" dirty="0"/>
              <a:t> version of machine learning:</a:t>
            </a:r>
          </a:p>
          <a:p>
            <a:pPr fontAlgn="base"/>
            <a:r>
              <a:rPr lang="en-US" dirty="0"/>
              <a:t>you select what kind of information output (samples) to “feed” the algorithm;</a:t>
            </a:r>
          </a:p>
          <a:p>
            <a:pPr fontAlgn="base"/>
            <a:r>
              <a:rPr lang="en-US" dirty="0"/>
              <a:t>what kind of results it is desired (for example “yes/no” or “true/false”).</a:t>
            </a:r>
          </a:p>
          <a:p>
            <a:pPr fontAlgn="base"/>
            <a:r>
              <a:rPr lang="en-US" dirty="0"/>
              <a:t>The primary purpose of supervised learning is to scale the scope of data and to make predictions of unavailable, future or unseen data based on labeled sample data.</a:t>
            </a:r>
          </a:p>
          <a:p>
            <a:pPr fontAlgn="base"/>
            <a:r>
              <a:rPr lang="en-US" dirty="0"/>
              <a:t>Supervised machine learning includes two major processes: classification and regression.</a:t>
            </a:r>
          </a:p>
          <a:p>
            <a:pPr marL="0" indent="0">
              <a:buNone/>
            </a:pPr>
            <a:br>
              <a:rPr lang="en-US" dirty="0"/>
            </a:br>
            <a:br>
              <a:rPr lang="en-US" dirty="0"/>
            </a:br>
            <a:endParaRPr lang="en-IN" dirty="0"/>
          </a:p>
        </p:txBody>
      </p:sp>
    </p:spTree>
    <p:extLst>
      <p:ext uri="{BB962C8B-B14F-4D97-AF65-F5344CB8AC3E}">
        <p14:creationId xmlns:p14="http://schemas.microsoft.com/office/powerpoint/2010/main" val="94563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F68F-746F-4C48-A6DF-6AB9FF22ABD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4B3DE02-4DC7-414C-9ED5-F9A45CE5A97C}"/>
              </a:ext>
            </a:extLst>
          </p:cNvPr>
          <p:cNvSpPr>
            <a:spLocks noGrp="1"/>
          </p:cNvSpPr>
          <p:nvPr>
            <p:ph idx="1"/>
          </p:nvPr>
        </p:nvSpPr>
        <p:spPr>
          <a:xfrm>
            <a:off x="562137" y="452718"/>
            <a:ext cx="8946541" cy="4195481"/>
          </a:xfrm>
        </p:spPr>
        <p:txBody>
          <a:bodyPr/>
          <a:lstStyle/>
          <a:p>
            <a:pPr fontAlgn="base"/>
            <a:r>
              <a:rPr lang="en-US" dirty="0"/>
              <a:t>Classification is the process where incoming data is labeled based on past data samples and manually trains the algorithm to recognize certain types of objects and categorize them accordingly. The system has to know how to differentiate types of information, perform an optical character, image, or binary recognition (whether a particular bit of data is compliant or non-compliant to specific requirements in a manner of “yes” or “no”).</a:t>
            </a:r>
          </a:p>
          <a:p>
            <a:pPr marL="0" indent="0">
              <a:buNone/>
            </a:pPr>
            <a:br>
              <a:rPr lang="en-US" dirty="0"/>
            </a:br>
            <a:endParaRPr lang="en-IN" dirty="0"/>
          </a:p>
        </p:txBody>
      </p:sp>
    </p:spTree>
    <p:extLst>
      <p:ext uri="{BB962C8B-B14F-4D97-AF65-F5344CB8AC3E}">
        <p14:creationId xmlns:p14="http://schemas.microsoft.com/office/powerpoint/2010/main" val="253291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DAAA-E6A9-43B3-889F-A35A170DA4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D0B70B-354C-4CA8-96C0-B171BB47A5EC}"/>
              </a:ext>
            </a:extLst>
          </p:cNvPr>
          <p:cNvSpPr>
            <a:spLocks noGrp="1"/>
          </p:cNvSpPr>
          <p:nvPr>
            <p:ph idx="1"/>
          </p:nvPr>
        </p:nvSpPr>
        <p:spPr>
          <a:xfrm>
            <a:off x="646111" y="196126"/>
            <a:ext cx="8946541" cy="4195481"/>
          </a:xfrm>
        </p:spPr>
        <p:txBody>
          <a:bodyPr/>
          <a:lstStyle/>
          <a:p>
            <a:pPr fontAlgn="base"/>
            <a:r>
              <a:rPr lang="en-US" dirty="0"/>
              <a:t>Regression is the process of identifying patterns and calculating the predictions of continuous outcomes. The system has to understand the numbers, their values, grouping (for example, heights and widths), etc. </a:t>
            </a:r>
          </a:p>
          <a:p>
            <a:pPr marL="0" indent="0">
              <a:buNone/>
            </a:pPr>
            <a:br>
              <a:rPr lang="en-US" dirty="0"/>
            </a:br>
            <a:endParaRPr lang="en-IN" dirty="0"/>
          </a:p>
        </p:txBody>
      </p:sp>
    </p:spTree>
    <p:extLst>
      <p:ext uri="{BB962C8B-B14F-4D97-AF65-F5344CB8AC3E}">
        <p14:creationId xmlns:p14="http://schemas.microsoft.com/office/powerpoint/2010/main" val="301196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B255-74FA-401A-9CB9-3D8B366E80FB}"/>
              </a:ext>
            </a:extLst>
          </p:cNvPr>
          <p:cNvSpPr>
            <a:spLocks noGrp="1"/>
          </p:cNvSpPr>
          <p:nvPr>
            <p:ph type="title"/>
          </p:nvPr>
        </p:nvSpPr>
        <p:spPr/>
        <p:txBody>
          <a:bodyPr>
            <a:normAutofit fontScale="90000"/>
          </a:bodyPr>
          <a:lstStyle/>
          <a:p>
            <a:pPr fontAlgn="base"/>
            <a:r>
              <a:rPr lang="en-IN" b="1" dirty="0"/>
              <a:t>Unsupervised Machine Learning Algorithms</a:t>
            </a:r>
            <a:br>
              <a:rPr lang="en-IN" b="1" dirty="0"/>
            </a:br>
            <a:br>
              <a:rPr lang="en-IN" dirty="0"/>
            </a:br>
            <a:endParaRPr lang="en-IN" dirty="0"/>
          </a:p>
        </p:txBody>
      </p:sp>
      <p:sp>
        <p:nvSpPr>
          <p:cNvPr id="3" name="Content Placeholder 2">
            <a:extLst>
              <a:ext uri="{FF2B5EF4-FFF2-40B4-BE49-F238E27FC236}">
                <a16:creationId xmlns:a16="http://schemas.microsoft.com/office/drawing/2014/main" id="{BA81B2E8-A76F-46D8-BEF5-6954041DD751}"/>
              </a:ext>
            </a:extLst>
          </p:cNvPr>
          <p:cNvSpPr>
            <a:spLocks noGrp="1"/>
          </p:cNvSpPr>
          <p:nvPr>
            <p:ph idx="1"/>
          </p:nvPr>
        </p:nvSpPr>
        <p:spPr/>
        <p:txBody>
          <a:bodyPr/>
          <a:lstStyle/>
          <a:p>
            <a:pPr fontAlgn="base"/>
            <a:r>
              <a:rPr lang="en-US" dirty="0">
                <a:hlinkClick r:id="rId2"/>
              </a:rPr>
              <a:t>Unsupervised Learning</a:t>
            </a:r>
            <a:r>
              <a:rPr lang="en-US" dirty="0"/>
              <a:t> is the one that does not involve direct control of the developer. If the main point of supervised machine learning is that you know the results and need to sort out the data, then in case of unsupervised machine learning algorithms the desired results are unknown and yet to be defined.</a:t>
            </a:r>
          </a:p>
          <a:p>
            <a:pPr marL="0" indent="0">
              <a:buNone/>
            </a:pPr>
            <a:br>
              <a:rPr lang="en-US" dirty="0"/>
            </a:br>
            <a:endParaRPr lang="en-IN" dirty="0"/>
          </a:p>
        </p:txBody>
      </p:sp>
    </p:spTree>
    <p:extLst>
      <p:ext uri="{BB962C8B-B14F-4D97-AF65-F5344CB8AC3E}">
        <p14:creationId xmlns:p14="http://schemas.microsoft.com/office/powerpoint/2010/main" val="115927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973A-3195-482F-B0AF-652E0B1448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7532DA-97C5-4DF0-A9F3-6C65680BD36E}"/>
              </a:ext>
            </a:extLst>
          </p:cNvPr>
          <p:cNvSpPr>
            <a:spLocks noGrp="1"/>
          </p:cNvSpPr>
          <p:nvPr>
            <p:ph idx="1"/>
          </p:nvPr>
        </p:nvSpPr>
        <p:spPr/>
        <p:txBody>
          <a:bodyPr/>
          <a:lstStyle/>
          <a:p>
            <a:pPr fontAlgn="base"/>
            <a:r>
              <a:rPr lang="en-US" dirty="0"/>
              <a:t>The unsupervised machine learning algorithm is used for:</a:t>
            </a:r>
          </a:p>
          <a:p>
            <a:pPr fontAlgn="base"/>
            <a:r>
              <a:rPr lang="en-US" dirty="0"/>
              <a:t>exploring the structure of the information;</a:t>
            </a:r>
          </a:p>
          <a:p>
            <a:pPr fontAlgn="base"/>
            <a:r>
              <a:rPr lang="en-US" dirty="0"/>
              <a:t>extracting valuable insights;</a:t>
            </a:r>
          </a:p>
          <a:p>
            <a:pPr fontAlgn="base"/>
            <a:r>
              <a:rPr lang="en-US" dirty="0"/>
              <a:t>detecting patterns;</a:t>
            </a:r>
          </a:p>
          <a:p>
            <a:pPr fontAlgn="base"/>
            <a:r>
              <a:rPr lang="en-US" dirty="0"/>
              <a:t>implementing this into its operation to increase efficiency.</a:t>
            </a:r>
          </a:p>
          <a:p>
            <a:pPr marL="0" indent="0">
              <a:buNone/>
            </a:pPr>
            <a:br>
              <a:rPr lang="en-US" dirty="0"/>
            </a:br>
            <a:endParaRPr lang="en-IN" dirty="0"/>
          </a:p>
        </p:txBody>
      </p:sp>
    </p:spTree>
    <p:extLst>
      <p:ext uri="{BB962C8B-B14F-4D97-AF65-F5344CB8AC3E}">
        <p14:creationId xmlns:p14="http://schemas.microsoft.com/office/powerpoint/2010/main" val="173168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05C5-F32B-4EE0-A19A-7AAAE01145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A19CC2-875A-4EE2-8208-0A85099048BB}"/>
              </a:ext>
            </a:extLst>
          </p:cNvPr>
          <p:cNvSpPr>
            <a:spLocks noGrp="1"/>
          </p:cNvSpPr>
          <p:nvPr>
            <p:ph idx="1"/>
          </p:nvPr>
        </p:nvSpPr>
        <p:spPr>
          <a:xfrm>
            <a:off x="646111" y="252109"/>
            <a:ext cx="8946541" cy="4195481"/>
          </a:xfrm>
        </p:spPr>
        <p:txBody>
          <a:bodyPr>
            <a:normAutofit/>
          </a:bodyPr>
          <a:lstStyle/>
          <a:p>
            <a:pPr fontAlgn="base"/>
            <a:r>
              <a:rPr lang="en-US" dirty="0"/>
              <a:t>Unsupervised learning algorithms apply the following techniques to describe the data:</a:t>
            </a:r>
          </a:p>
          <a:p>
            <a:pPr fontAlgn="base"/>
            <a:r>
              <a:rPr lang="en-US" dirty="0"/>
              <a:t>Clustering: it is an exploration of data used to segment it into meaningful groups (i.e., clusters) based on their internal patterns without prior knowledge of group credentials. The credentials are defined by similarity of individual data objects and also aspects of its dissimilarity from the rest (which can also be used to detect anomalies).</a:t>
            </a:r>
          </a:p>
          <a:p>
            <a:pPr fontAlgn="base"/>
            <a:r>
              <a:rPr lang="en-US" dirty="0"/>
              <a:t>Dimensionality reduction: there is a lot of noise in the incoming data. Machine learning algorithms use dimensionality reduction to remove this noise while distilling the relevant information.</a:t>
            </a:r>
          </a:p>
          <a:p>
            <a:pPr marL="0" indent="0">
              <a:buNone/>
            </a:pPr>
            <a:endParaRPr lang="en-IN" dirty="0"/>
          </a:p>
        </p:txBody>
      </p:sp>
    </p:spTree>
    <p:extLst>
      <p:ext uri="{BB962C8B-B14F-4D97-AF65-F5344CB8AC3E}">
        <p14:creationId xmlns:p14="http://schemas.microsoft.com/office/powerpoint/2010/main" val="385525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DB26-0627-493B-8F36-95781A4A2C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52B8D4-C297-4701-96C3-554017AA9BE6}"/>
              </a:ext>
            </a:extLst>
          </p:cNvPr>
          <p:cNvSpPr>
            <a:spLocks noGrp="1"/>
          </p:cNvSpPr>
          <p:nvPr>
            <p:ph idx="1"/>
          </p:nvPr>
        </p:nvSpPr>
        <p:spPr>
          <a:xfrm>
            <a:off x="580797" y="462049"/>
            <a:ext cx="8946541" cy="4195481"/>
          </a:xfrm>
        </p:spPr>
        <p:txBody>
          <a:bodyPr>
            <a:normAutofit fontScale="77500" lnSpcReduction="20000"/>
          </a:bodyPr>
          <a:lstStyle/>
          <a:p>
            <a:pPr fontAlgn="base"/>
            <a:r>
              <a:rPr lang="en-IN" b="1" dirty="0"/>
              <a:t>Reinforcement Machine Learning Algorithms</a:t>
            </a:r>
          </a:p>
          <a:p>
            <a:pPr fontAlgn="base"/>
            <a:r>
              <a:rPr lang="en-US" dirty="0"/>
              <a:t>Reinforcement learning represents what is commonly understood as machine learning artificial intelligence.</a:t>
            </a:r>
          </a:p>
          <a:p>
            <a:pPr fontAlgn="base"/>
            <a:r>
              <a:rPr lang="en-US" dirty="0"/>
              <a:t>In essence, reinforcement learning is all about developing a self-sustained system that, throughout contiguous sequences of tries and fails, improves itself based on the combination labeled data and interactions with the incoming data.</a:t>
            </a:r>
          </a:p>
          <a:p>
            <a:pPr fontAlgn="base"/>
            <a:r>
              <a:rPr lang="en-US" dirty="0"/>
              <a:t>Reinforced ML uses the technique called exploration/exploitation. The mechanics are simple - the action takes place, the consequences are observed, and the next action considers the results of the first action.</a:t>
            </a:r>
          </a:p>
          <a:p>
            <a:pPr fontAlgn="base"/>
            <a:r>
              <a:rPr lang="en-US" dirty="0"/>
              <a:t>In the center of reinforcement learning algorithms are reward signals that occur upon performing specific tasks. In a way, reward signals are serving as a navigation tool for the reinforcement algorithms. They give it an understanding of right and wrong course of action.</a:t>
            </a:r>
          </a:p>
          <a:p>
            <a:pPr marL="0" indent="0">
              <a:buNone/>
            </a:pPr>
            <a:br>
              <a:rPr lang="en-US" dirty="0"/>
            </a:br>
            <a:br>
              <a:rPr lang="en-IN" dirty="0"/>
            </a:br>
            <a:endParaRPr lang="en-IN" dirty="0"/>
          </a:p>
        </p:txBody>
      </p:sp>
    </p:spTree>
    <p:extLst>
      <p:ext uri="{BB962C8B-B14F-4D97-AF65-F5344CB8AC3E}">
        <p14:creationId xmlns:p14="http://schemas.microsoft.com/office/powerpoint/2010/main" val="246749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FD75-A4BB-40AA-8E20-799C72EF40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B08F9E-6102-469B-888B-B890C9C4D6DD}"/>
              </a:ext>
            </a:extLst>
          </p:cNvPr>
          <p:cNvSpPr>
            <a:spLocks noGrp="1"/>
          </p:cNvSpPr>
          <p:nvPr>
            <p:ph idx="1"/>
          </p:nvPr>
        </p:nvSpPr>
        <p:spPr>
          <a:xfrm>
            <a:off x="646111" y="112150"/>
            <a:ext cx="8946541" cy="4195481"/>
          </a:xfrm>
        </p:spPr>
        <p:txBody>
          <a:bodyPr/>
          <a:lstStyle/>
          <a:p>
            <a:pPr fontAlgn="base"/>
            <a:r>
              <a:rPr lang="en-US" dirty="0"/>
              <a:t>Two main types of reward signals are:</a:t>
            </a:r>
          </a:p>
          <a:p>
            <a:pPr fontAlgn="base"/>
            <a:r>
              <a:rPr lang="en-US" dirty="0"/>
              <a:t>Positive reward signal encourages continuing performance a particular sequence of action</a:t>
            </a:r>
          </a:p>
          <a:p>
            <a:pPr fontAlgn="base"/>
            <a:r>
              <a:rPr lang="en-US" dirty="0"/>
              <a:t>Negative reward signal penalizes for performing certain activities and urges to correct the algorithm to stop getting penalties.</a:t>
            </a:r>
          </a:p>
          <a:p>
            <a:pPr marL="0" indent="0">
              <a:buNone/>
            </a:pPr>
            <a:br>
              <a:rPr lang="en-US" dirty="0"/>
            </a:br>
            <a:endParaRPr lang="en-IN" dirty="0"/>
          </a:p>
        </p:txBody>
      </p:sp>
    </p:spTree>
    <p:extLst>
      <p:ext uri="{BB962C8B-B14F-4D97-AF65-F5344CB8AC3E}">
        <p14:creationId xmlns:p14="http://schemas.microsoft.com/office/powerpoint/2010/main" val="281230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32C7-D724-4EEF-B854-40E34C66DD59}"/>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C73D8B11-95CB-4A20-81F9-35F722ADAACD}"/>
              </a:ext>
            </a:extLst>
          </p:cNvPr>
          <p:cNvSpPr>
            <a:spLocks noGrp="1"/>
          </p:cNvSpPr>
          <p:nvPr>
            <p:ph idx="1"/>
          </p:nvPr>
        </p:nvSpPr>
        <p:spPr/>
        <p:txBody>
          <a:bodyPr>
            <a:normAutofit fontScale="92500" lnSpcReduction="10000"/>
          </a:bodyPr>
          <a:lstStyle/>
          <a:p>
            <a:r>
              <a:rPr lang="en-US" b="1" dirty="0"/>
              <a:t>Decision tree learning</a:t>
            </a:r>
            <a:r>
              <a:rPr lang="en-US" dirty="0"/>
              <a:t> is one of the predictive modelling approaches used in </a:t>
            </a:r>
            <a:r>
              <a:rPr lang="en-US" dirty="0">
                <a:hlinkClick r:id="rId2" tooltip="Statistics"/>
              </a:rPr>
              <a:t>statistics</a:t>
            </a:r>
            <a:r>
              <a:rPr lang="en-US" dirty="0"/>
              <a:t>, </a:t>
            </a:r>
            <a:r>
              <a:rPr lang="en-US" dirty="0">
                <a:hlinkClick r:id="rId3" tooltip="Data mining"/>
              </a:rPr>
              <a:t>data mining</a:t>
            </a:r>
            <a:r>
              <a:rPr lang="en-US" dirty="0"/>
              <a:t> and </a:t>
            </a:r>
            <a:r>
              <a:rPr lang="en-US" dirty="0">
                <a:hlinkClick r:id="rId4" tooltip="Machine learning"/>
              </a:rPr>
              <a:t>machine learning</a:t>
            </a:r>
            <a:r>
              <a:rPr lang="en-US" dirty="0"/>
              <a:t>. It uses a </a:t>
            </a:r>
            <a:r>
              <a:rPr lang="en-US" dirty="0">
                <a:hlinkClick r:id="rId5" tooltip="Decision tree"/>
              </a:rPr>
              <a:t>decision tree</a:t>
            </a:r>
            <a:r>
              <a:rPr lang="en-US" dirty="0"/>
              <a:t> (as a </a:t>
            </a:r>
            <a:r>
              <a:rPr lang="en-US" dirty="0">
                <a:hlinkClick r:id="rId6" tooltip="Predictive modelling"/>
              </a:rPr>
              <a:t>predictive model</a:t>
            </a:r>
            <a:r>
              <a:rPr lang="en-US" dirty="0"/>
              <a:t>) to go from observations about an item (represented in the branches) to conclusions about the item's target value (represented in the leaves). Tree models where the target variable can take a discrete set of values are called </a:t>
            </a:r>
            <a:r>
              <a:rPr lang="en-US" b="1" dirty="0"/>
              <a:t>classification trees</a:t>
            </a:r>
            <a:r>
              <a:rPr lang="en-US" dirty="0"/>
              <a:t>; in these tree structures, </a:t>
            </a:r>
            <a:r>
              <a:rPr lang="en-US" dirty="0">
                <a:hlinkClick r:id="rId7" tooltip="Leaf node"/>
              </a:rPr>
              <a:t>leaves</a:t>
            </a:r>
            <a:r>
              <a:rPr lang="en-US" dirty="0"/>
              <a:t> represent class labels and branches represent </a:t>
            </a:r>
            <a:r>
              <a:rPr lang="en-US" dirty="0">
                <a:hlinkClick r:id="rId8" tooltip="Logical conjunction"/>
              </a:rPr>
              <a:t>conjunctions</a:t>
            </a:r>
            <a:r>
              <a:rPr lang="en-US" dirty="0"/>
              <a:t> of features that lead to those class labels. Decision trees where the target variable can take continuous values (typically </a:t>
            </a:r>
            <a:r>
              <a:rPr lang="en-US" dirty="0">
                <a:hlinkClick r:id="rId9" tooltip="Real numbers"/>
              </a:rPr>
              <a:t>real numbers</a:t>
            </a:r>
            <a:r>
              <a:rPr lang="en-US" dirty="0"/>
              <a:t>) are called </a:t>
            </a:r>
            <a:r>
              <a:rPr lang="en-US" b="1" dirty="0"/>
              <a:t>regression trees</a:t>
            </a:r>
            <a:r>
              <a:rPr lang="en-US" dirty="0"/>
              <a:t>. Decision trees are among the most popular machine learning algorithms given their intelligibility and simplicity.</a:t>
            </a:r>
            <a:r>
              <a:rPr lang="en-US" baseline="30000" dirty="0">
                <a:hlinkClick r:id="rId10"/>
              </a:rPr>
              <a:t>[1]</a:t>
            </a:r>
            <a:r>
              <a:rPr lang="en-US" baseline="30000" dirty="0">
                <a:hlinkClick r:id="rId11"/>
              </a:rPr>
              <a:t>[2]</a:t>
            </a:r>
            <a:endParaRPr lang="en-US" dirty="0"/>
          </a:p>
          <a:p>
            <a:pPr marL="0" indent="0">
              <a:buNone/>
            </a:pPr>
            <a:br>
              <a:rPr lang="en-US" dirty="0"/>
            </a:br>
            <a:endParaRPr lang="en-IN" dirty="0"/>
          </a:p>
        </p:txBody>
      </p:sp>
    </p:spTree>
    <p:extLst>
      <p:ext uri="{BB962C8B-B14F-4D97-AF65-F5344CB8AC3E}">
        <p14:creationId xmlns:p14="http://schemas.microsoft.com/office/powerpoint/2010/main" val="638469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A4E3-F1CC-4496-BB35-CA1E8BC468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E5D66-B995-46F3-91C4-1D1075052769}"/>
              </a:ext>
            </a:extLst>
          </p:cNvPr>
          <p:cNvSpPr>
            <a:spLocks noGrp="1"/>
          </p:cNvSpPr>
          <p:nvPr>
            <p:ph idx="1"/>
          </p:nvPr>
        </p:nvSpPr>
        <p:spPr/>
        <p:txBody>
          <a:bodyPr>
            <a:normAutofit fontScale="70000" lnSpcReduction="20000"/>
          </a:bodyPr>
          <a:lstStyle/>
          <a:p>
            <a:r>
              <a:rPr lang="en-US" dirty="0"/>
              <a:t>In decision analysis, a decision tree can be used to visually and explicitly represent decisions and </a:t>
            </a:r>
            <a:r>
              <a:rPr lang="en-US" dirty="0">
                <a:hlinkClick r:id="rId2" tooltip="Decision making"/>
              </a:rPr>
              <a:t>decision making</a:t>
            </a:r>
            <a:r>
              <a:rPr lang="en-US" dirty="0"/>
              <a:t>. In </a:t>
            </a:r>
            <a:r>
              <a:rPr lang="en-US" dirty="0">
                <a:hlinkClick r:id="rId3" tooltip="Data mining"/>
              </a:rPr>
              <a:t>data mining</a:t>
            </a:r>
            <a:r>
              <a:rPr lang="en-US" dirty="0"/>
              <a:t>, a decision tree describes data (but the resulting classification tree can be an input for </a:t>
            </a:r>
            <a:r>
              <a:rPr lang="en-US" dirty="0">
                <a:hlinkClick r:id="rId2" tooltip="Decision making"/>
              </a:rPr>
              <a:t>decision making</a:t>
            </a:r>
            <a:r>
              <a:rPr lang="en-US" dirty="0"/>
              <a:t>). This page deals with decision trees in </a:t>
            </a:r>
            <a:r>
              <a:rPr lang="en-US" dirty="0">
                <a:hlinkClick r:id="rId3" tooltip="Data mining"/>
              </a:rPr>
              <a:t>data mining</a:t>
            </a:r>
            <a:r>
              <a:rPr lang="en-US" dirty="0"/>
              <a:t>.</a:t>
            </a:r>
          </a:p>
          <a:p>
            <a:r>
              <a:rPr lang="en-US" dirty="0"/>
              <a:t>Decision tree learning is a method commonly used in data mining.</a:t>
            </a:r>
            <a:r>
              <a:rPr lang="en-US" baseline="30000" dirty="0">
                <a:hlinkClick r:id="rId4"/>
              </a:rPr>
              <a:t>[3]</a:t>
            </a:r>
            <a:r>
              <a:rPr lang="en-US" dirty="0"/>
              <a:t> The goal is to create a model that predicts the value of a target variable based on several input variables.</a:t>
            </a:r>
          </a:p>
          <a:p>
            <a:r>
              <a:rPr lang="en-US" dirty="0"/>
              <a:t>A decision tree is a simple representation for classifying examples. For this section, assume that all of the input </a:t>
            </a:r>
            <a:r>
              <a:rPr lang="en-US" dirty="0">
                <a:hlinkClick r:id="rId5" tooltip="Feature (machine learning)"/>
              </a:rPr>
              <a:t>features</a:t>
            </a:r>
            <a:r>
              <a:rPr lang="en-US" dirty="0"/>
              <a:t> have finite discrete domains, and there is a single target feature called the "classification". Each element of the domain of the classification is called a </a:t>
            </a:r>
            <a:r>
              <a:rPr lang="en-US" i="1" dirty="0"/>
              <a:t>class</a:t>
            </a:r>
            <a:r>
              <a:rPr lang="en-US" dirty="0"/>
              <a:t>. A decision tree or a classification tree is a tree in which each internal (non-leaf) node is labeled with an input feature. The arcs coming from a node labeled with an input feature are labeled with each of the possible values of the target feature or the arc leads to a subordinate decision node on a different input feature. Each leaf of the tree is labeled with a class or a probability distribution over the classes, signifying that the data set has been classified by the tree into either a specific class, or into a particular probability distribution (which, if the decision tree is well-constructed, is skewed towards certain subsets of classes).</a:t>
            </a:r>
          </a:p>
          <a:p>
            <a:pPr marL="0" indent="0">
              <a:buNone/>
            </a:pPr>
            <a:br>
              <a:rPr lang="en-US" dirty="0"/>
            </a:br>
            <a:br>
              <a:rPr lang="en-US" dirty="0"/>
            </a:br>
            <a:endParaRPr lang="en-US" dirty="0"/>
          </a:p>
          <a:p>
            <a:pPr marL="0" indent="0">
              <a:buNone/>
            </a:pPr>
            <a:br>
              <a:rPr lang="en-US" dirty="0"/>
            </a:br>
            <a:endParaRPr lang="en-IN" dirty="0"/>
          </a:p>
        </p:txBody>
      </p:sp>
    </p:spTree>
    <p:extLst>
      <p:ext uri="{BB962C8B-B14F-4D97-AF65-F5344CB8AC3E}">
        <p14:creationId xmlns:p14="http://schemas.microsoft.com/office/powerpoint/2010/main" val="182257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26FF-FCDE-4A72-B3A1-C87DAC1C24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829B5E-0D3F-4B00-94D4-CD9338B2C8C2}"/>
              </a:ext>
            </a:extLst>
          </p:cNvPr>
          <p:cNvSpPr>
            <a:spLocks noGrp="1"/>
          </p:cNvSpPr>
          <p:nvPr>
            <p:ph idx="1"/>
          </p:nvPr>
        </p:nvSpPr>
        <p:spPr>
          <a:xfrm>
            <a:off x="838200" y="239421"/>
            <a:ext cx="10515600" cy="4351338"/>
          </a:xfrm>
        </p:spPr>
        <p:txBody>
          <a:bodyPr>
            <a:noAutofit/>
          </a:bodyPr>
          <a:lstStyle/>
          <a:p>
            <a:pPr fontAlgn="base"/>
            <a:r>
              <a:rPr lang="en-US" sz="2000" dirty="0">
                <a:latin typeface="Times New Roman" panose="02020603050405020304" pitchFamily="18" charset="0"/>
                <a:cs typeface="Times New Roman" panose="02020603050405020304" pitchFamily="18" charset="0"/>
              </a:rPr>
              <a:t>1. Machine Learning Case Study on Dell</a:t>
            </a:r>
          </a:p>
          <a:p>
            <a:pPr fontAlgn="base"/>
            <a:r>
              <a:rPr lang="en-US" sz="2000" dirty="0">
                <a:latin typeface="Times New Roman" panose="02020603050405020304" pitchFamily="18" charset="0"/>
                <a:cs typeface="Times New Roman" panose="02020603050405020304" pitchFamily="18" charset="0"/>
              </a:rPr>
              <a:t>The multinational leader in technology, Dell, empowers people and communities from across the globe with superior software and hardware. Since data is a core part of Dell’s hard drive, their marketing team needed a data-driven solution that supercharges response rates and displays why certain words and phrases outperform others.</a:t>
            </a:r>
          </a:p>
          <a:p>
            <a:pPr fontAlgn="base"/>
            <a:r>
              <a:rPr lang="en-US" sz="2000" dirty="0">
                <a:latin typeface="Times New Roman" panose="02020603050405020304" pitchFamily="18" charset="0"/>
                <a:cs typeface="Times New Roman" panose="02020603050405020304" pitchFamily="18" charset="0"/>
              </a:rPr>
              <a:t>Dell partnered with </a:t>
            </a:r>
            <a:r>
              <a:rPr lang="en-US" sz="2000" dirty="0" err="1">
                <a:latin typeface="Times New Roman" panose="02020603050405020304" pitchFamily="18" charset="0"/>
                <a:cs typeface="Times New Roman" panose="02020603050405020304" pitchFamily="18" charset="0"/>
              </a:rPr>
              <a:t>Persado</a:t>
            </a:r>
            <a:r>
              <a:rPr lang="en-US" sz="2000" dirty="0">
                <a:latin typeface="Times New Roman" panose="02020603050405020304" pitchFamily="18" charset="0"/>
                <a:cs typeface="Times New Roman" panose="02020603050405020304" pitchFamily="18" charset="0"/>
              </a:rPr>
              <a:t>, the world’s leading technology in AI and ML generated marketing creative, </a:t>
            </a:r>
            <a:r>
              <a:rPr lang="en-US" sz="2000" i="1" dirty="0">
                <a:latin typeface="Times New Roman" panose="02020603050405020304" pitchFamily="18" charset="0"/>
                <a:cs typeface="Times New Roman" panose="02020603050405020304" pitchFamily="18" charset="0"/>
              </a:rPr>
              <a:t>to harness the power of words in their email channel and garner data-driven analytics for each of their key audiences.</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As a result of this partnership, Dell noticed a </a:t>
            </a:r>
            <a:r>
              <a:rPr lang="en-US" sz="2000" b="1" dirty="0">
                <a:latin typeface="Times New Roman" panose="02020603050405020304" pitchFamily="18" charset="0"/>
                <a:cs typeface="Times New Roman" panose="02020603050405020304" pitchFamily="18" charset="0"/>
              </a:rPr>
              <a:t>50% average increase in CTR</a:t>
            </a:r>
            <a:r>
              <a:rPr lang="en-US" sz="2000" dirty="0">
                <a:latin typeface="Times New Roman" panose="02020603050405020304" pitchFamily="18" charset="0"/>
                <a:cs typeface="Times New Roman" panose="02020603050405020304" pitchFamily="18" charset="0"/>
              </a:rPr>
              <a:t> and a </a:t>
            </a:r>
            <a:r>
              <a:rPr lang="en-US" sz="2000" b="1" dirty="0">
                <a:latin typeface="Times New Roman" panose="02020603050405020304" pitchFamily="18" charset="0"/>
                <a:cs typeface="Times New Roman" panose="02020603050405020304" pitchFamily="18" charset="0"/>
              </a:rPr>
              <a:t>46% average increase in responses from customers</a:t>
            </a:r>
            <a:r>
              <a:rPr lang="en-US" sz="2000" dirty="0">
                <a:latin typeface="Times New Roman" panose="02020603050405020304" pitchFamily="18" charset="0"/>
                <a:cs typeface="Times New Roman" panose="02020603050405020304" pitchFamily="18" charset="0"/>
              </a:rPr>
              <a:t>. It also generated a </a:t>
            </a:r>
            <a:r>
              <a:rPr lang="en-US" sz="2000" b="1" dirty="0">
                <a:latin typeface="Times New Roman" panose="02020603050405020304" pitchFamily="18" charset="0"/>
                <a:cs typeface="Times New Roman" panose="02020603050405020304" pitchFamily="18" charset="0"/>
              </a:rPr>
              <a:t>22% average increase in page visits</a:t>
            </a:r>
            <a:r>
              <a:rPr lang="en-US" sz="2000" dirty="0">
                <a:latin typeface="Times New Roman" panose="02020603050405020304" pitchFamily="18" charset="0"/>
                <a:cs typeface="Times New Roman" panose="02020603050405020304" pitchFamily="18" charset="0"/>
              </a:rPr>
              <a:t> and a </a:t>
            </a:r>
            <a:r>
              <a:rPr lang="en-US" sz="2000" b="1" dirty="0">
                <a:latin typeface="Times New Roman" panose="02020603050405020304" pitchFamily="18" charset="0"/>
                <a:cs typeface="Times New Roman" panose="02020603050405020304" pitchFamily="18" charset="0"/>
              </a:rPr>
              <a:t>77% average increase in add-to-carts</a:t>
            </a:r>
            <a:r>
              <a:rPr lang="en-US" sz="2000" dirty="0">
                <a:latin typeface="Times New Roman" panose="02020603050405020304" pitchFamily="18" charset="0"/>
                <a:cs typeface="Times New Roman" panose="02020603050405020304" pitchFamily="18" charset="0"/>
              </a:rPr>
              <a:t>.</a:t>
            </a:r>
          </a:p>
          <a:p>
            <a:pPr fontAlgn="base"/>
            <a:r>
              <a:rPr lang="en-US" sz="2000" dirty="0">
                <a:latin typeface="Times New Roman" panose="02020603050405020304" pitchFamily="18" charset="0"/>
                <a:cs typeface="Times New Roman" panose="02020603050405020304" pitchFamily="18" charset="0"/>
              </a:rPr>
              <a:t>Excited by their success and learnings with email, Dell was eager to elevate their entire marketing platform with </a:t>
            </a:r>
            <a:r>
              <a:rPr lang="en-US" sz="2000" dirty="0" err="1">
                <a:latin typeface="Times New Roman" panose="02020603050405020304" pitchFamily="18" charset="0"/>
                <a:cs typeface="Times New Roman" panose="02020603050405020304" pitchFamily="18" charset="0"/>
              </a:rPr>
              <a:t>Persado</a:t>
            </a:r>
            <a:r>
              <a:rPr lang="en-US" sz="2000" dirty="0">
                <a:latin typeface="Times New Roman" panose="02020603050405020304" pitchFamily="18" charset="0"/>
                <a:cs typeface="Times New Roman" panose="02020603050405020304" pitchFamily="18" charset="0"/>
              </a:rPr>
              <a:t>. Dell now uses machine learning to</a:t>
            </a:r>
            <a:r>
              <a:rPr lang="en-US" sz="2000" i="1" dirty="0">
                <a:latin typeface="Times New Roman" panose="02020603050405020304" pitchFamily="18" charset="0"/>
                <a:cs typeface="Times New Roman" panose="02020603050405020304" pitchFamily="18" charset="0"/>
              </a:rPr>
              <a:t> improve the marketing copy of their promotional and lifecycle emails, Facebook ads, display banners, direct mail, and even radio content.</a:t>
            </a:r>
            <a:endParaRPr lang="en-US" sz="2000" dirty="0">
              <a:latin typeface="Times New Roman" panose="02020603050405020304" pitchFamily="18" charset="0"/>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18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0055-A59E-4628-879F-42ED28F3BC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794309-8C2B-4707-BAEA-5A112EB8A68D}"/>
              </a:ext>
            </a:extLst>
          </p:cNvPr>
          <p:cNvSpPr>
            <a:spLocks noGrp="1"/>
          </p:cNvSpPr>
          <p:nvPr>
            <p:ph idx="1"/>
          </p:nvPr>
        </p:nvSpPr>
        <p:spPr/>
        <p:txBody>
          <a:bodyPr/>
          <a:lstStyle/>
          <a:p>
            <a:r>
              <a:rPr lang="en-US" dirty="0"/>
              <a:t>A tree is built by splitting the source </a:t>
            </a:r>
            <a:r>
              <a:rPr lang="en-US" dirty="0">
                <a:hlinkClick r:id="rId2" tooltip="Set (mathematics)"/>
              </a:rPr>
              <a:t>set</a:t>
            </a:r>
            <a:r>
              <a:rPr lang="en-US" dirty="0"/>
              <a:t>, constituting the root node of the tree, into subsets—which constitute the successor children. The splitting is based on a set of splitting rules based on classification features.</a:t>
            </a:r>
            <a:r>
              <a:rPr lang="en-US" baseline="30000" dirty="0">
                <a:hlinkClick r:id="rId3"/>
              </a:rPr>
              <a:t>[4]</a:t>
            </a:r>
            <a:r>
              <a:rPr lang="en-US" dirty="0"/>
              <a:t> This process is repeated on each derived subset in a recursive manner called </a:t>
            </a:r>
            <a:r>
              <a:rPr lang="en-US" dirty="0">
                <a:hlinkClick r:id="rId4" tooltip="Recursive partitioning"/>
              </a:rPr>
              <a:t>recursive partitioning</a:t>
            </a:r>
            <a:r>
              <a:rPr lang="en-US" dirty="0"/>
              <a:t>. The </a:t>
            </a:r>
            <a:r>
              <a:rPr lang="en-US" dirty="0">
                <a:hlinkClick r:id="rId5" tooltip="Recursion"/>
              </a:rPr>
              <a:t>recursion</a:t>
            </a:r>
            <a:r>
              <a:rPr lang="en-US" dirty="0"/>
              <a:t> is completed when the subset at a node has all the same values of the target variable, or when splitting no longer adds value to the predictions. This process of </a:t>
            </a:r>
            <a:r>
              <a:rPr lang="en-US" i="1" dirty="0"/>
              <a:t>top-down induction of decision trees</a:t>
            </a:r>
            <a:r>
              <a:rPr lang="en-US" dirty="0"/>
              <a:t> (TDIDT)</a:t>
            </a:r>
            <a:r>
              <a:rPr lang="en-US" baseline="30000" dirty="0">
                <a:hlinkClick r:id="rId6"/>
              </a:rPr>
              <a:t>[5]</a:t>
            </a:r>
            <a:r>
              <a:rPr lang="en-US" dirty="0"/>
              <a:t> is an example of a </a:t>
            </a:r>
            <a:r>
              <a:rPr lang="en-US" dirty="0">
                <a:hlinkClick r:id="rId7" tooltip="Greedy algorithm"/>
              </a:rPr>
              <a:t>greedy algorithm</a:t>
            </a:r>
            <a:r>
              <a:rPr lang="en-US" dirty="0"/>
              <a:t>, and it is by far the most common strategy for learning decision trees from data.</a:t>
            </a:r>
            <a:r>
              <a:rPr lang="en-US" baseline="30000" dirty="0"/>
              <a:t>[</a:t>
            </a:r>
            <a:r>
              <a:rPr lang="en-US" i="1" baseline="30000" dirty="0">
                <a:hlinkClick r:id="rId8" tooltip="Wikipedia:Citation needed"/>
              </a:rPr>
              <a:t>citation needed</a:t>
            </a:r>
            <a:r>
              <a:rPr lang="en-US" baseline="30000" dirty="0"/>
              <a:t>]</a:t>
            </a:r>
            <a:endParaRPr lang="en-US" dirty="0"/>
          </a:p>
          <a:p>
            <a:br>
              <a:rPr lang="en-US" dirty="0"/>
            </a:br>
            <a:endParaRPr lang="en-IN" dirty="0"/>
          </a:p>
        </p:txBody>
      </p:sp>
    </p:spTree>
    <p:extLst>
      <p:ext uri="{BB962C8B-B14F-4D97-AF65-F5344CB8AC3E}">
        <p14:creationId xmlns:p14="http://schemas.microsoft.com/office/powerpoint/2010/main" val="107877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067F-91A1-45E5-92E4-4DA9154D8D5C}"/>
              </a:ext>
            </a:extLst>
          </p:cNvPr>
          <p:cNvSpPr>
            <a:spLocks noGrp="1"/>
          </p:cNvSpPr>
          <p:nvPr>
            <p:ph type="title"/>
          </p:nvPr>
        </p:nvSpPr>
        <p:spPr/>
        <p:txBody>
          <a:bodyPr/>
          <a:lstStyle/>
          <a:p>
            <a:r>
              <a:rPr lang="en-IN" dirty="0"/>
              <a:t>Decision tree types</a:t>
            </a:r>
            <a:br>
              <a:rPr lang="en-IN" dirty="0"/>
            </a:br>
            <a:br>
              <a:rPr lang="en-IN" dirty="0"/>
            </a:br>
            <a:endParaRPr lang="en-IN" dirty="0"/>
          </a:p>
        </p:txBody>
      </p:sp>
      <p:sp>
        <p:nvSpPr>
          <p:cNvPr id="3" name="Content Placeholder 2">
            <a:extLst>
              <a:ext uri="{FF2B5EF4-FFF2-40B4-BE49-F238E27FC236}">
                <a16:creationId xmlns:a16="http://schemas.microsoft.com/office/drawing/2014/main" id="{B3EF21A7-B0A1-4C2E-A9E4-20DF6C554D5E}"/>
              </a:ext>
            </a:extLst>
          </p:cNvPr>
          <p:cNvSpPr>
            <a:spLocks noGrp="1"/>
          </p:cNvSpPr>
          <p:nvPr>
            <p:ph idx="1"/>
          </p:nvPr>
        </p:nvSpPr>
        <p:spPr/>
        <p:txBody>
          <a:bodyPr>
            <a:normAutofit fontScale="92500" lnSpcReduction="10000"/>
          </a:bodyPr>
          <a:lstStyle/>
          <a:p>
            <a:r>
              <a:rPr lang="en-US" dirty="0"/>
              <a:t>Decision trees used in </a:t>
            </a:r>
            <a:r>
              <a:rPr lang="en-US" dirty="0">
                <a:hlinkClick r:id="rId2" tooltip="Data mining"/>
              </a:rPr>
              <a:t>data mining</a:t>
            </a:r>
            <a:r>
              <a:rPr lang="en-US" dirty="0"/>
              <a:t> are of two main types:</a:t>
            </a:r>
          </a:p>
          <a:p>
            <a:r>
              <a:rPr lang="en-US" b="1" dirty="0">
                <a:hlinkClick r:id="rId3" tooltip="Classification tree"/>
              </a:rPr>
              <a:t>Classification tree</a:t>
            </a:r>
            <a:r>
              <a:rPr lang="en-US" dirty="0"/>
              <a:t> analysis is when the predicted outcome is the class (discrete) to which the data belongs.</a:t>
            </a:r>
          </a:p>
          <a:p>
            <a:r>
              <a:rPr lang="en-US" b="1" dirty="0"/>
              <a:t>Regression tree</a:t>
            </a:r>
            <a:r>
              <a:rPr lang="en-US" dirty="0"/>
              <a:t> analysis is when the predicted outcome can be considered a real number (e.g. the price of a house, or a patient's length of stay in a hospital).</a:t>
            </a:r>
          </a:p>
          <a:p>
            <a:r>
              <a:rPr lang="en-US" dirty="0"/>
              <a:t>The term </a:t>
            </a:r>
            <a:r>
              <a:rPr lang="en-US" b="1" dirty="0"/>
              <a:t>Classification And Regression Tree (CART)</a:t>
            </a:r>
            <a:r>
              <a:rPr lang="en-US" dirty="0"/>
              <a:t> analysis is an </a:t>
            </a:r>
            <a:r>
              <a:rPr lang="en-US" dirty="0">
                <a:hlinkClick r:id="rId4" tooltip="Umbrella term"/>
              </a:rPr>
              <a:t>umbrella term</a:t>
            </a:r>
            <a:r>
              <a:rPr lang="en-US" dirty="0"/>
              <a:t> used to refer to both of the above procedures, first introduced by </a:t>
            </a:r>
            <a:r>
              <a:rPr lang="en-US" dirty="0" err="1">
                <a:hlinkClick r:id="rId5" tooltip="Leo Breiman"/>
              </a:rPr>
              <a:t>Breiman</a:t>
            </a:r>
            <a:r>
              <a:rPr lang="en-US" dirty="0"/>
              <a:t> et al. in 1984.</a:t>
            </a:r>
            <a:r>
              <a:rPr lang="en-US" baseline="30000" dirty="0">
                <a:hlinkClick r:id="rId6"/>
              </a:rPr>
              <a:t>[6]</a:t>
            </a:r>
            <a:r>
              <a:rPr lang="en-US" dirty="0"/>
              <a:t> Trees used for regression and trees used for classification have some similarities - but also some differences, such as the procedure used to determine where to split.</a:t>
            </a:r>
            <a:r>
              <a:rPr lang="en-US" baseline="30000" dirty="0">
                <a:hlinkClick r:id="rId6"/>
              </a:rPr>
              <a:t>[6]</a:t>
            </a:r>
            <a:endParaRPr lang="en-US" dirty="0"/>
          </a:p>
          <a:p>
            <a:pPr marL="0" indent="0">
              <a:buNone/>
            </a:pPr>
            <a:br>
              <a:rPr lang="en-US" dirty="0"/>
            </a:br>
            <a:endParaRPr lang="en-IN" dirty="0"/>
          </a:p>
        </p:txBody>
      </p:sp>
    </p:spTree>
    <p:extLst>
      <p:ext uri="{BB962C8B-B14F-4D97-AF65-F5344CB8AC3E}">
        <p14:creationId xmlns:p14="http://schemas.microsoft.com/office/powerpoint/2010/main" val="297458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3F91-8E02-4B0A-B227-42814983C16E}"/>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43F60CF0-AB95-40EE-B9C8-1BB8D731AC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7927" y="1001050"/>
            <a:ext cx="5514391" cy="449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82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13A4-E2B9-4002-A770-2F6F4A00C5CB}"/>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D2081DD3-372A-4CEB-B8FA-F794E4DBD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115" y="2052638"/>
            <a:ext cx="7597546"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8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94F6-BA02-4C76-9280-B8226D4C4759}"/>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BA87879E-965C-43D0-8D70-B43AFC2BE3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838" y="571500"/>
            <a:ext cx="10891454" cy="40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2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19B5-97DD-4FA6-AE88-87688E0911A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41E14C7-8991-43F2-931E-E439C61A4710}"/>
              </a:ext>
            </a:extLst>
          </p:cNvPr>
          <p:cNvPicPr>
            <a:picLocks noGrp="1" noChangeAspect="1"/>
          </p:cNvPicPr>
          <p:nvPr>
            <p:ph idx="1"/>
          </p:nvPr>
        </p:nvPicPr>
        <p:blipFill>
          <a:blip r:embed="rId2"/>
          <a:stretch>
            <a:fillRect/>
          </a:stretch>
        </p:blipFill>
        <p:spPr>
          <a:xfrm>
            <a:off x="646111" y="361950"/>
            <a:ext cx="9753599" cy="5486400"/>
          </a:xfrm>
          <a:prstGeom prst="rect">
            <a:avLst/>
          </a:prstGeom>
        </p:spPr>
      </p:pic>
    </p:spTree>
    <p:extLst>
      <p:ext uri="{BB962C8B-B14F-4D97-AF65-F5344CB8AC3E}">
        <p14:creationId xmlns:p14="http://schemas.microsoft.com/office/powerpoint/2010/main" val="318008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129C-E0DF-4FCD-8809-5ABC1EA446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131885-53B2-4F0A-B11C-29CF207D529C}"/>
              </a:ext>
            </a:extLst>
          </p:cNvPr>
          <p:cNvSpPr>
            <a:spLocks noGrp="1"/>
          </p:cNvSpPr>
          <p:nvPr>
            <p:ph idx="1"/>
          </p:nvPr>
        </p:nvSpPr>
        <p:spPr/>
        <p:txBody>
          <a:bodyPr/>
          <a:lstStyle/>
          <a:p>
            <a:endParaRPr lang="en-IN" dirty="0"/>
          </a:p>
        </p:txBody>
      </p:sp>
      <p:pic>
        <p:nvPicPr>
          <p:cNvPr id="4098" name="Picture 2" descr="First rpart decision tree">
            <a:extLst>
              <a:ext uri="{FF2B5EF4-FFF2-40B4-BE49-F238E27FC236}">
                <a16:creationId xmlns:a16="http://schemas.microsoft.com/office/drawing/2014/main" id="{9E62E6FE-A008-4B98-9A5A-5C24B1667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609601"/>
            <a:ext cx="71818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4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025-67BC-4F37-81F2-55EE35CDA88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72E6E32-5372-47BF-AF07-2EC64352D3DA}"/>
              </a:ext>
            </a:extLst>
          </p:cNvPr>
          <p:cNvSpPr>
            <a:spLocks noGrp="1"/>
          </p:cNvSpPr>
          <p:nvPr>
            <p:ph idx="1"/>
          </p:nvPr>
        </p:nvSpPr>
        <p:spPr/>
        <p:txBody>
          <a:bodyPr/>
          <a:lstStyle/>
          <a:p>
            <a:r>
              <a:rPr lang="en-IN" dirty="0">
                <a:hlinkClick r:id="rId2"/>
              </a:rPr>
              <a:t>https://theappsolutions.com/blog/development/machine-learning-algorithm-types/</a:t>
            </a:r>
            <a:endParaRPr lang="en-IN" dirty="0"/>
          </a:p>
          <a:p>
            <a:r>
              <a:rPr lang="en-IN" dirty="0">
                <a:hlinkClick r:id="rId3"/>
              </a:rPr>
              <a:t>https://en.wikipedia.org/wiki/Machine_learning</a:t>
            </a:r>
            <a:endParaRPr lang="en-IN" dirty="0"/>
          </a:p>
          <a:p>
            <a:r>
              <a:rPr lang="en-IN" dirty="0">
                <a:hlinkClick r:id="rId4"/>
              </a:rPr>
              <a:t>https://data-flair.training/blogs/machine-learning-case-studies/</a:t>
            </a:r>
            <a:endParaRPr lang="en-IN" dirty="0"/>
          </a:p>
          <a:p>
            <a:r>
              <a:rPr lang="en-IN" dirty="0">
                <a:hlinkClick r:id="rId5"/>
              </a:rPr>
              <a:t>https://www.datacamp.com/community/tutorials/decision-trees-R</a:t>
            </a:r>
            <a:endParaRPr lang="en-IN" dirty="0"/>
          </a:p>
        </p:txBody>
      </p:sp>
    </p:spTree>
    <p:extLst>
      <p:ext uri="{BB962C8B-B14F-4D97-AF65-F5344CB8AC3E}">
        <p14:creationId xmlns:p14="http://schemas.microsoft.com/office/powerpoint/2010/main" val="56222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2602-746E-40D4-B3EA-6388666C8A51}"/>
              </a:ext>
            </a:extLst>
          </p:cNvPr>
          <p:cNvSpPr>
            <a:spLocks noGrp="1"/>
          </p:cNvSpPr>
          <p:nvPr>
            <p:ph type="title"/>
          </p:nvPr>
        </p:nvSpPr>
        <p:spPr>
          <a:xfrm>
            <a:off x="838200" y="253158"/>
            <a:ext cx="10515600" cy="1370369"/>
          </a:xfrm>
        </p:spPr>
        <p:txBody>
          <a:bodyPr/>
          <a:lstStyle/>
          <a:p>
            <a:r>
              <a:rPr lang="en-US" dirty="0"/>
              <a:t>Machine Learning Case Study on Yelp</a:t>
            </a:r>
            <a:br>
              <a:rPr lang="en-US" dirty="0"/>
            </a:br>
            <a:endParaRPr lang="en-IN" dirty="0"/>
          </a:p>
        </p:txBody>
      </p:sp>
      <p:sp>
        <p:nvSpPr>
          <p:cNvPr id="3" name="Content Placeholder 2">
            <a:extLst>
              <a:ext uri="{FF2B5EF4-FFF2-40B4-BE49-F238E27FC236}">
                <a16:creationId xmlns:a16="http://schemas.microsoft.com/office/drawing/2014/main" id="{FFB23B21-426A-4BE0-A085-8445D8EFCBD1}"/>
              </a:ext>
            </a:extLst>
          </p:cNvPr>
          <p:cNvSpPr>
            <a:spLocks noGrp="1"/>
          </p:cNvSpPr>
          <p:nvPr>
            <p:ph idx="1"/>
          </p:nvPr>
        </p:nvSpPr>
        <p:spPr>
          <a:xfrm>
            <a:off x="763555" y="1079176"/>
            <a:ext cx="10515600" cy="4351338"/>
          </a:xfrm>
        </p:spPr>
        <p:txBody>
          <a:bodyPr>
            <a:normAutofit fontScale="85000" lnSpcReduction="20000"/>
          </a:bodyPr>
          <a:lstStyle/>
          <a:p>
            <a:pPr marL="0" indent="0" fontAlgn="base">
              <a:buNone/>
            </a:pPr>
            <a:r>
              <a:rPr lang="en-US" dirty="0"/>
              <a:t> Machine Learning Case Study on Yelp</a:t>
            </a:r>
          </a:p>
          <a:p>
            <a:pPr fontAlgn="base"/>
            <a:r>
              <a:rPr lang="en-US" dirty="0"/>
              <a:t>While Yelp might not seem to be a tech company at first glance, it is taking advantage of machine learning to improve users’ experience.</a:t>
            </a:r>
          </a:p>
          <a:p>
            <a:pPr fontAlgn="base"/>
            <a:r>
              <a:rPr lang="en-US" dirty="0"/>
              <a:t>Yelp’s </a:t>
            </a:r>
            <a:r>
              <a:rPr lang="en-US" b="1" i="1" dirty="0">
                <a:hlinkClick r:id="rId2"/>
              </a:rPr>
              <a:t>machine learning algorithms</a:t>
            </a:r>
            <a:r>
              <a:rPr lang="en-US" dirty="0"/>
              <a:t> help the </a:t>
            </a:r>
            <a:r>
              <a:rPr lang="en-US" i="1" dirty="0"/>
              <a:t>company’s human staff to collect, categorize, and label images more efficiently.</a:t>
            </a:r>
            <a:r>
              <a:rPr lang="en-US" dirty="0"/>
              <a:t> Since images are almost as vital to Yelp as user reviews themselves, it is always trying to improve how it handles image processing. Through this, the company is serving millions of its users now.</a:t>
            </a:r>
          </a:p>
          <a:p>
            <a:pPr fontAlgn="base"/>
            <a:r>
              <a:rPr lang="en-US" dirty="0"/>
              <a:t>For an entire generation today, taking photos of their food has become second nature and thanks to these people because of whom Yelp has such a huge database of photos. Its software uses techniques </a:t>
            </a:r>
            <a:r>
              <a:rPr lang="en-US" i="1" dirty="0"/>
              <a:t>for analysis of the image to identify color, texture, and shape.</a:t>
            </a:r>
            <a:r>
              <a:rPr lang="en-US" dirty="0"/>
              <a:t> It means that it can recognize the presence of say, pizzas, or whether a restaurant has outdoor seating.</a:t>
            </a:r>
          </a:p>
          <a:p>
            <a:pPr fontAlgn="base"/>
            <a:r>
              <a:rPr lang="en-US" dirty="0"/>
              <a:t>As a result, the company is now able to predict attributes like ‘good for kids’ and ‘classy ambiance’ with more than 80% accuracy. It is also planning to </a:t>
            </a:r>
            <a:r>
              <a:rPr lang="en-US" b="1" dirty="0"/>
              <a:t>use this information to auto-caption images and improve search recommendations</a:t>
            </a:r>
            <a:r>
              <a:rPr lang="en-US" dirty="0"/>
              <a:t> in the future.</a:t>
            </a:r>
          </a:p>
          <a:p>
            <a:pPr marL="0" indent="0">
              <a:buNone/>
            </a:pPr>
            <a:br>
              <a:rPr lang="en-US" dirty="0"/>
            </a:br>
            <a:endParaRPr lang="en-IN" dirty="0"/>
          </a:p>
        </p:txBody>
      </p:sp>
    </p:spTree>
    <p:extLst>
      <p:ext uri="{BB962C8B-B14F-4D97-AF65-F5344CB8AC3E}">
        <p14:creationId xmlns:p14="http://schemas.microsoft.com/office/powerpoint/2010/main" val="100218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348D53-3255-4362-A8D7-209C8C0064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EB2E63-4C58-45B2-9234-EFEBC8A1C6BF}"/>
              </a:ext>
            </a:extLst>
          </p:cNvPr>
          <p:cNvSpPr>
            <a:spLocks noGrp="1"/>
          </p:cNvSpPr>
          <p:nvPr>
            <p:ph idx="1"/>
          </p:nvPr>
        </p:nvSpPr>
        <p:spPr>
          <a:xfrm>
            <a:off x="875201" y="452718"/>
            <a:ext cx="8946541" cy="4195481"/>
          </a:xfrm>
        </p:spPr>
        <p:txBody>
          <a:bodyPr>
            <a:normAutofit fontScale="62500" lnSpcReduction="20000"/>
          </a:bodyPr>
          <a:lstStyle/>
          <a:p>
            <a:r>
              <a:rPr lang="en-US" b="1" dirty="0"/>
              <a:t>How To Develop a Machine Learning Model From Scratch</a:t>
            </a:r>
            <a:endParaRPr lang="en-US" dirty="0"/>
          </a:p>
          <a:p>
            <a:r>
              <a:rPr lang="en-US" dirty="0"/>
              <a:t>Define adequately our problem (objective, desired outputs…).</a:t>
            </a:r>
          </a:p>
          <a:p>
            <a:r>
              <a:rPr lang="en-US" dirty="0"/>
              <a:t>Gather data.</a:t>
            </a:r>
          </a:p>
          <a:p>
            <a:r>
              <a:rPr lang="en-US" dirty="0"/>
              <a:t>Choose a measure of success.</a:t>
            </a:r>
          </a:p>
          <a:p>
            <a:r>
              <a:rPr lang="en-US" b="1" dirty="0"/>
              <a:t>Set</a:t>
            </a:r>
            <a:r>
              <a:rPr lang="en-US" dirty="0"/>
              <a:t> an evaluation protocol and the different protocols available.</a:t>
            </a:r>
          </a:p>
          <a:p>
            <a:r>
              <a:rPr lang="en-US" dirty="0"/>
              <a:t>Prepare the data (dealing with missing values, with categorial values…).</a:t>
            </a:r>
          </a:p>
          <a:p>
            <a:r>
              <a:rPr lang="en-US" dirty="0" err="1"/>
              <a:t>Spilit</a:t>
            </a:r>
            <a:r>
              <a:rPr lang="en-US" dirty="0"/>
              <a:t> correctly the data.</a:t>
            </a:r>
          </a:p>
          <a:p>
            <a:r>
              <a:rPr lang="en-US" dirty="0"/>
              <a:t>Differentiate between over and underfitting, defining what they are and explaining the best ways to avoid them.</a:t>
            </a:r>
          </a:p>
          <a:p>
            <a:r>
              <a:rPr lang="en-US" dirty="0"/>
              <a:t>An overview of how a model learns.</a:t>
            </a:r>
          </a:p>
          <a:p>
            <a:r>
              <a:rPr lang="en-US" dirty="0"/>
              <a:t>What is regularization and when is </a:t>
            </a:r>
            <a:r>
              <a:rPr lang="en-US" dirty="0" err="1"/>
              <a:t>appropiate</a:t>
            </a:r>
            <a:r>
              <a:rPr lang="en-US" dirty="0"/>
              <a:t> to use it.</a:t>
            </a:r>
          </a:p>
          <a:p>
            <a:r>
              <a:rPr lang="en-US" dirty="0"/>
              <a:t>Develop a benchmark model.</a:t>
            </a:r>
          </a:p>
          <a:p>
            <a:r>
              <a:rPr lang="en-US" dirty="0"/>
              <a:t>Choose an adequate model and tune it to get the best performance possible</a:t>
            </a:r>
          </a:p>
          <a:p>
            <a:pPr marL="0" indent="0">
              <a:buNone/>
            </a:pPr>
            <a:br>
              <a:rPr lang="en-US" dirty="0"/>
            </a:br>
            <a:br>
              <a:rPr lang="en-US" dirty="0"/>
            </a:br>
            <a:endParaRPr lang="en-IN" dirty="0"/>
          </a:p>
        </p:txBody>
      </p:sp>
    </p:spTree>
    <p:extLst>
      <p:ext uri="{BB962C8B-B14F-4D97-AF65-F5344CB8AC3E}">
        <p14:creationId xmlns:p14="http://schemas.microsoft.com/office/powerpoint/2010/main" val="418768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E91F-DF0A-4E7A-9D85-BA49B8502B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E39859-6D77-4AAD-9DC2-FAF60D0CFEA1}"/>
              </a:ext>
            </a:extLst>
          </p:cNvPr>
          <p:cNvSpPr>
            <a:spLocks noGrp="1"/>
          </p:cNvSpPr>
          <p:nvPr>
            <p:ph idx="1"/>
          </p:nvPr>
        </p:nvSpPr>
        <p:spPr>
          <a:xfrm>
            <a:off x="646111" y="452718"/>
            <a:ext cx="8946541" cy="4195481"/>
          </a:xfrm>
        </p:spPr>
        <p:txBody>
          <a:bodyPr>
            <a:normAutofit fontScale="92500" lnSpcReduction="20000"/>
          </a:bodyPr>
          <a:lstStyle/>
          <a:p>
            <a:r>
              <a:rPr lang="en-US" b="1" dirty="0"/>
              <a:t>Universal Workflow for </a:t>
            </a:r>
            <a:r>
              <a:rPr lang="en-US" b="1" dirty="0" err="1"/>
              <a:t>Adressing</a:t>
            </a:r>
            <a:r>
              <a:rPr lang="en-US" b="1" dirty="0"/>
              <a:t> Machine Learning Problems</a:t>
            </a:r>
          </a:p>
          <a:p>
            <a:r>
              <a:rPr lang="en-US" b="1" dirty="0"/>
              <a:t>1. Define </a:t>
            </a:r>
            <a:r>
              <a:rPr lang="en-US" b="1" dirty="0" err="1"/>
              <a:t>Appropiately</a:t>
            </a:r>
            <a:r>
              <a:rPr lang="en-US" b="1" dirty="0"/>
              <a:t> the Problem</a:t>
            </a:r>
          </a:p>
          <a:p>
            <a:r>
              <a:rPr lang="en-US" dirty="0"/>
              <a:t>What is the main objective? What are we trying to predict?</a:t>
            </a:r>
          </a:p>
          <a:p>
            <a:r>
              <a:rPr lang="en-US" dirty="0"/>
              <a:t>What are the target features?</a:t>
            </a:r>
          </a:p>
          <a:p>
            <a:r>
              <a:rPr lang="en-US" dirty="0"/>
              <a:t>What is the input data? Is it available?</a:t>
            </a:r>
          </a:p>
          <a:p>
            <a:r>
              <a:rPr lang="en-US" dirty="0"/>
              <a:t>What kind of problem are we facing? Binary classification? Clustering?</a:t>
            </a:r>
          </a:p>
          <a:p>
            <a:r>
              <a:rPr lang="en-US" dirty="0"/>
              <a:t>What is the expected improvement?</a:t>
            </a:r>
          </a:p>
          <a:p>
            <a:r>
              <a:rPr lang="en-US" dirty="0"/>
              <a:t>What is the current status of the target feature?</a:t>
            </a:r>
          </a:p>
          <a:p>
            <a:r>
              <a:rPr lang="en-US" dirty="0"/>
              <a:t>How is going to be measured the target feature?</a:t>
            </a:r>
          </a:p>
          <a:p>
            <a:pPr marL="0" indent="0">
              <a:buNone/>
            </a:pPr>
            <a:br>
              <a:rPr lang="en-US" dirty="0"/>
            </a:br>
            <a:br>
              <a:rPr lang="en-US" dirty="0"/>
            </a:br>
            <a:endParaRPr lang="en-IN" dirty="0"/>
          </a:p>
        </p:txBody>
      </p:sp>
    </p:spTree>
    <p:extLst>
      <p:ext uri="{BB962C8B-B14F-4D97-AF65-F5344CB8AC3E}">
        <p14:creationId xmlns:p14="http://schemas.microsoft.com/office/powerpoint/2010/main" val="146865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33C-0911-47FB-8B0E-59C9400415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85D75D-5E9A-4DEB-9CD2-F1B50DBA9E70}"/>
              </a:ext>
            </a:extLst>
          </p:cNvPr>
          <p:cNvSpPr>
            <a:spLocks noGrp="1"/>
          </p:cNvSpPr>
          <p:nvPr>
            <p:ph idx="1"/>
          </p:nvPr>
        </p:nvSpPr>
        <p:spPr>
          <a:xfrm>
            <a:off x="646111" y="452718"/>
            <a:ext cx="8946541" cy="4195481"/>
          </a:xfrm>
        </p:spPr>
        <p:txBody>
          <a:bodyPr/>
          <a:lstStyle/>
          <a:p>
            <a:r>
              <a:rPr lang="en-US" dirty="0"/>
              <a:t>Not every problem can be solved, until we have a working model we just can make certain hypothesis:</a:t>
            </a:r>
          </a:p>
          <a:p>
            <a:r>
              <a:rPr lang="en-US" dirty="0"/>
              <a:t>Our outputs can be predicted given the inputs.</a:t>
            </a:r>
          </a:p>
          <a:p>
            <a:r>
              <a:rPr lang="en-US" dirty="0"/>
              <a:t>Our available data is sufficient informative to learn the relationship between the inputs and the outputs</a:t>
            </a:r>
          </a:p>
          <a:p>
            <a:pPr marL="0" indent="0">
              <a:buNone/>
            </a:pPr>
            <a:br>
              <a:rPr lang="en-US" dirty="0"/>
            </a:br>
            <a:endParaRPr lang="en-IN" dirty="0"/>
          </a:p>
        </p:txBody>
      </p:sp>
    </p:spTree>
    <p:extLst>
      <p:ext uri="{BB962C8B-B14F-4D97-AF65-F5344CB8AC3E}">
        <p14:creationId xmlns:p14="http://schemas.microsoft.com/office/powerpoint/2010/main" val="140612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F29E-B2C6-4720-AFB1-E98A7914EB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67C13C-63E8-4B24-9E15-2B4D8F3BA772}"/>
              </a:ext>
            </a:extLst>
          </p:cNvPr>
          <p:cNvSpPr>
            <a:spLocks noGrp="1"/>
          </p:cNvSpPr>
          <p:nvPr>
            <p:ph idx="1"/>
          </p:nvPr>
        </p:nvSpPr>
        <p:spPr>
          <a:xfrm>
            <a:off x="875201" y="345416"/>
            <a:ext cx="8946541" cy="4195481"/>
          </a:xfrm>
        </p:spPr>
        <p:txBody>
          <a:bodyPr>
            <a:normAutofit fontScale="92500" lnSpcReduction="20000"/>
          </a:bodyPr>
          <a:lstStyle/>
          <a:p>
            <a:r>
              <a:rPr lang="en-IN" b="1" dirty="0"/>
              <a:t>2. Collect Data</a:t>
            </a:r>
          </a:p>
          <a:p>
            <a:r>
              <a:rPr lang="en-US" b="1" dirty="0"/>
              <a:t>3. Choose a Measure of Success:</a:t>
            </a:r>
          </a:p>
          <a:p>
            <a:r>
              <a:rPr lang="en-US" dirty="0"/>
              <a:t>This measure should be directly aligned with the higher level goals of the </a:t>
            </a:r>
            <a:r>
              <a:rPr lang="en-US" dirty="0" err="1"/>
              <a:t>bussines</a:t>
            </a:r>
            <a:r>
              <a:rPr lang="en-US" dirty="0"/>
              <a:t> at hand. And it is also directly related with the kind of problem we are facing:</a:t>
            </a:r>
          </a:p>
          <a:p>
            <a:r>
              <a:rPr lang="en-US" dirty="0"/>
              <a:t>Regression problems use certain evaluation metrics such as mean squared error (MSE).</a:t>
            </a:r>
          </a:p>
          <a:p>
            <a:r>
              <a:rPr lang="en-US" dirty="0"/>
              <a:t>Classification problems use evaluation metrics as precision, accuracy and recall.</a:t>
            </a:r>
          </a:p>
          <a:p>
            <a:pPr marL="0" indent="0">
              <a:buNone/>
            </a:pPr>
            <a:r>
              <a:rPr lang="en-US" dirty="0"/>
              <a:t>4. Apply Machine Learning models and algorithms</a:t>
            </a:r>
          </a:p>
          <a:p>
            <a:pPr marL="0" indent="0">
              <a:buNone/>
            </a:pPr>
            <a:r>
              <a:rPr lang="en-US" dirty="0"/>
              <a:t>5. Observe the result and retreat the learnings.</a:t>
            </a:r>
            <a:br>
              <a:rPr lang="en-US" dirty="0"/>
            </a:br>
            <a:br>
              <a:rPr lang="en-US" dirty="0"/>
            </a:br>
            <a:br>
              <a:rPr lang="en-IN" dirty="0"/>
            </a:br>
            <a:endParaRPr lang="en-IN" dirty="0"/>
          </a:p>
        </p:txBody>
      </p:sp>
    </p:spTree>
    <p:extLst>
      <p:ext uri="{BB962C8B-B14F-4D97-AF65-F5344CB8AC3E}">
        <p14:creationId xmlns:p14="http://schemas.microsoft.com/office/powerpoint/2010/main" val="11137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7029-185A-4E9D-9C7A-302819DE7296}"/>
              </a:ext>
            </a:extLst>
          </p:cNvPr>
          <p:cNvSpPr>
            <a:spLocks noGrp="1"/>
          </p:cNvSpPr>
          <p:nvPr>
            <p:ph type="title"/>
          </p:nvPr>
        </p:nvSpPr>
        <p:spPr/>
        <p:txBody>
          <a:bodyPr/>
          <a:lstStyle/>
          <a:p>
            <a:r>
              <a:rPr lang="en-US" dirty="0"/>
              <a:t>Type of ML modes</a:t>
            </a:r>
            <a:endParaRPr lang="en-IN" dirty="0"/>
          </a:p>
        </p:txBody>
      </p:sp>
      <p:sp>
        <p:nvSpPr>
          <p:cNvPr id="3" name="Content Placeholder 2">
            <a:extLst>
              <a:ext uri="{FF2B5EF4-FFF2-40B4-BE49-F238E27FC236}">
                <a16:creationId xmlns:a16="http://schemas.microsoft.com/office/drawing/2014/main" id="{480AA0AF-8722-4EB6-A096-D67AD43C0C7C}"/>
              </a:ext>
            </a:extLst>
          </p:cNvPr>
          <p:cNvSpPr>
            <a:spLocks noGrp="1"/>
          </p:cNvSpPr>
          <p:nvPr>
            <p:ph idx="1"/>
          </p:nvPr>
        </p:nvSpPr>
        <p:spPr>
          <a:xfrm>
            <a:off x="804732" y="1331259"/>
            <a:ext cx="8946541" cy="4195481"/>
          </a:xfrm>
        </p:spPr>
        <p:txBody>
          <a:bodyPr/>
          <a:lstStyle/>
          <a:p>
            <a:r>
              <a:rPr lang="en-US" dirty="0"/>
              <a:t>Logical Model</a:t>
            </a:r>
          </a:p>
          <a:p>
            <a:r>
              <a:rPr lang="en-US" dirty="0"/>
              <a:t>Geometric Model</a:t>
            </a:r>
          </a:p>
          <a:p>
            <a:r>
              <a:rPr lang="en-US" dirty="0"/>
              <a:t>Classification and Regression</a:t>
            </a:r>
          </a:p>
          <a:p>
            <a:r>
              <a:rPr lang="en-US" dirty="0"/>
              <a:t>Linear Model</a:t>
            </a:r>
          </a:p>
          <a:p>
            <a:r>
              <a:rPr lang="en-US" dirty="0"/>
              <a:t>Algebraic Model</a:t>
            </a:r>
          </a:p>
          <a:p>
            <a:r>
              <a:rPr lang="en-US" dirty="0"/>
              <a:t>Probabilistic Model</a:t>
            </a:r>
          </a:p>
          <a:p>
            <a:pPr marL="0" indent="0">
              <a:buNone/>
            </a:pPr>
            <a:endParaRPr lang="en-IN" dirty="0"/>
          </a:p>
        </p:txBody>
      </p:sp>
    </p:spTree>
    <p:extLst>
      <p:ext uri="{BB962C8B-B14F-4D97-AF65-F5344CB8AC3E}">
        <p14:creationId xmlns:p14="http://schemas.microsoft.com/office/powerpoint/2010/main" val="216029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C243-2C16-4595-B13F-A34763FC2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0FD6FB-1E98-43A6-99A0-46577E5EAFC4}"/>
              </a:ext>
            </a:extLst>
          </p:cNvPr>
          <p:cNvSpPr>
            <a:spLocks noGrp="1"/>
          </p:cNvSpPr>
          <p:nvPr>
            <p:ph idx="1"/>
          </p:nvPr>
        </p:nvSpPr>
        <p:spPr>
          <a:xfrm>
            <a:off x="595604" y="365125"/>
            <a:ext cx="10515600" cy="4351338"/>
          </a:xfrm>
        </p:spPr>
        <p:txBody>
          <a:bodyPr>
            <a:normAutofit fontScale="62500" lnSpcReduction="20000"/>
          </a:bodyPr>
          <a:lstStyle/>
          <a:p>
            <a:r>
              <a:rPr lang="en-US" dirty="0"/>
              <a:t>Performing machine learning involves creating a </a:t>
            </a:r>
            <a:r>
              <a:rPr lang="en-US" dirty="0">
                <a:hlinkClick r:id="rId2" tooltip="Statistical model"/>
              </a:rPr>
              <a:t>model</a:t>
            </a:r>
            <a:r>
              <a:rPr lang="en-US" dirty="0"/>
              <a:t>, which is trained on some training data and then can process additional data to make predictions. Various types of models have been used and researched for machine learning systems.</a:t>
            </a:r>
          </a:p>
          <a:p>
            <a:r>
              <a:rPr lang="en-US" b="1" dirty="0"/>
              <a:t>ANN</a:t>
            </a:r>
          </a:p>
          <a:p>
            <a:r>
              <a:rPr lang="en-IN" b="1" dirty="0"/>
              <a:t>Decision trees</a:t>
            </a:r>
          </a:p>
          <a:p>
            <a:r>
              <a:rPr lang="en-IN" b="1" dirty="0"/>
              <a:t>Support vector machines</a:t>
            </a:r>
          </a:p>
          <a:p>
            <a:r>
              <a:rPr lang="en-IN" b="1" dirty="0"/>
              <a:t>Regression analysis</a:t>
            </a:r>
          </a:p>
          <a:p>
            <a:r>
              <a:rPr lang="en-IN" b="1" dirty="0"/>
              <a:t>Bayesian networks</a:t>
            </a:r>
          </a:p>
          <a:p>
            <a:r>
              <a:rPr lang="en-IN" b="1" dirty="0"/>
              <a:t>Genetic algorithms</a:t>
            </a:r>
          </a:p>
          <a:p>
            <a:r>
              <a:rPr lang="en-IN" b="1" dirty="0"/>
              <a:t>Training models</a:t>
            </a:r>
          </a:p>
          <a:p>
            <a:r>
              <a:rPr lang="en-IN" b="1" dirty="0"/>
              <a:t>Federated learning</a:t>
            </a:r>
          </a:p>
          <a:p>
            <a:pPr marL="0" indent="0">
              <a:buNone/>
            </a:pPr>
            <a:br>
              <a:rPr lang="en-IN" dirty="0"/>
            </a:br>
            <a:br>
              <a:rPr lang="en-IN" dirty="0"/>
            </a:br>
            <a:br>
              <a:rPr lang="en-IN" dirty="0"/>
            </a:br>
            <a:br>
              <a:rPr lang="en-IN" dirty="0"/>
            </a:br>
            <a:br>
              <a:rPr lang="en-IN" dirty="0"/>
            </a:br>
            <a:br>
              <a:rPr lang="en-IN" dirty="0"/>
            </a:br>
            <a:br>
              <a:rPr lang="en-IN" dirty="0"/>
            </a:br>
            <a:br>
              <a:rPr lang="en-US" dirty="0"/>
            </a:br>
            <a:endParaRPr lang="en-IN" dirty="0"/>
          </a:p>
        </p:txBody>
      </p:sp>
    </p:spTree>
    <p:extLst>
      <p:ext uri="{BB962C8B-B14F-4D97-AF65-F5344CB8AC3E}">
        <p14:creationId xmlns:p14="http://schemas.microsoft.com/office/powerpoint/2010/main" val="417707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TotalTime>
  <Words>630</Words>
  <Application>Microsoft Office PowerPoint</Application>
  <PresentationFormat>Widescreen</PresentationFormat>
  <Paragraphs>120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Ion</vt:lpstr>
      <vt:lpstr>Machine Learning</vt:lpstr>
      <vt:lpstr>PowerPoint Presentation</vt:lpstr>
      <vt:lpstr>Machine Learning Case Study on Yelp </vt:lpstr>
      <vt:lpstr>PowerPoint Presentation</vt:lpstr>
      <vt:lpstr>PowerPoint Presentation</vt:lpstr>
      <vt:lpstr>PowerPoint Presentation</vt:lpstr>
      <vt:lpstr>PowerPoint Presentation</vt:lpstr>
      <vt:lpstr>Type of ML modes</vt:lpstr>
      <vt:lpstr>PowerPoint Presentation</vt:lpstr>
      <vt:lpstr>Supervised Machine Learning Algorithms  </vt:lpstr>
      <vt:lpstr>PowerPoint Presentation</vt:lpstr>
      <vt:lpstr>PowerPoint Presentation</vt:lpstr>
      <vt:lpstr>Unsupervised Machine Learning Algorithms  </vt:lpstr>
      <vt:lpstr>PowerPoint Presentation</vt:lpstr>
      <vt:lpstr>PowerPoint Presentation</vt:lpstr>
      <vt:lpstr>PowerPoint Presentation</vt:lpstr>
      <vt:lpstr>PowerPoint Presentation</vt:lpstr>
      <vt:lpstr>Decision tree</vt:lpstr>
      <vt:lpstr>PowerPoint Presentation</vt:lpstr>
      <vt:lpstr>PowerPoint Presentation</vt:lpstr>
      <vt:lpstr>Decision tree types  </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Sample Case Studies</dc:title>
  <dc:creator>Vaidyanathan Vishwanathan</dc:creator>
  <cp:lastModifiedBy>Vaidyanathan Vishwanathan</cp:lastModifiedBy>
  <cp:revision>13</cp:revision>
  <dcterms:created xsi:type="dcterms:W3CDTF">2020-08-06T02:02:42Z</dcterms:created>
  <dcterms:modified xsi:type="dcterms:W3CDTF">2020-08-06T07:28:45Z</dcterms:modified>
</cp:coreProperties>
</file>