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F1925-7FA6-4D00-8FC9-36A618B8F7EC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0C99-0157-4540-998D-7E4CB20F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1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5C3-E15E-438E-B559-DF1AB2E083EA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12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5B10-4BC4-46BD-80B7-780DF1206E09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4935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5B10-4BC4-46BD-80B7-780DF1206E09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7714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5B10-4BC4-46BD-80B7-780DF1206E09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0396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5B10-4BC4-46BD-80B7-780DF1206E09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8590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5B10-4BC4-46BD-80B7-780DF1206E09}" type="datetime1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4555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5B10-4BC4-46BD-80B7-780DF1206E09}" type="datetime1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5279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2E13-B1BE-45CD-96B0-C6646287E334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34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7A90-EC39-42BF-8272-684652BFFD19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18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EF65-A42F-406F-9D8C-692670A125F2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7732-64D8-40AE-8880-4DC1C548A146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85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78FB-75CB-4297-B89A-748448E15832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7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F179-18DE-4E8A-A78E-F9B620DAB1CA}" type="datetime1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7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5A18-A805-42C0-85F1-B781FBC9529A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0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49FA-8AA6-4FF6-9B3C-92A98375CDFB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1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6CAB-C138-45E1-B855-B890EFD4F63C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350-149C-4B68-B52B-71B91CED59D1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2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3D5B10-4BC4-46BD-80B7-780DF1206E09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B9BF-8244-4850-AB96-D32A5F11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70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1259C34-43E9-43A9-9315-780E1BFE14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209722"/>
            <a:ext cx="8478416" cy="479119"/>
          </a:xfrm>
          <a:prstGeom prst="rect">
            <a:avLst/>
          </a:prstGeom>
        </p:spPr>
        <p:txBody>
          <a:bodyPr vert="horz" wrap="square" lIns="0" tIns="6109" rIns="0" bIns="0" rtlCol="0">
            <a:spAutoFit/>
          </a:bodyPr>
          <a:lstStyle/>
          <a:p>
            <a:pPr marL="8145" marR="3258">
              <a:lnSpc>
                <a:spcPct val="101699"/>
              </a:lnSpc>
              <a:spcBef>
                <a:spcPts val="48"/>
              </a:spcBef>
            </a:pPr>
            <a:r>
              <a:rPr sz="32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3200" b="1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b="1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</a:t>
            </a:r>
            <a:r>
              <a:rPr sz="3200" b="1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200" b="1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 </a:t>
            </a:r>
            <a:r>
              <a:rPr sz="3200" b="1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380F8-DCC5-4B59-9B10-53548A684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99E7-783A-46C0-863C-6F7292CD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7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3085-652F-487A-8834-8C2A708F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10" dirty="0">
                <a:latin typeface="LM Roman 12"/>
                <a:cs typeface="LM Roman 12"/>
              </a:rPr>
              <a:t>Algorithms Learn a </a:t>
            </a:r>
            <a:r>
              <a:rPr lang="en-US" b="1" spc="15" dirty="0">
                <a:latin typeface="LM Roman 12"/>
                <a:cs typeface="LM Roman 12"/>
              </a:rPr>
              <a:t>Mapping </a:t>
            </a:r>
            <a:r>
              <a:rPr lang="en-US" b="1" spc="-45" dirty="0">
                <a:latin typeface="LM Roman 12"/>
                <a:cs typeface="LM Roman 12"/>
              </a:rPr>
              <a:t>From  </a:t>
            </a:r>
            <a:r>
              <a:rPr lang="en-US" b="1" spc="10" dirty="0">
                <a:latin typeface="LM Roman 12"/>
                <a:cs typeface="LM Roman 12"/>
              </a:rPr>
              <a:t>Input to</a:t>
            </a:r>
            <a:r>
              <a:rPr lang="en-US" b="1" spc="5" dirty="0">
                <a:latin typeface="LM Roman 12"/>
                <a:cs typeface="LM Roman 12"/>
              </a:rPr>
              <a:t> </a:t>
            </a:r>
            <a:r>
              <a:rPr lang="en-US" b="1" spc="15" dirty="0">
                <a:latin typeface="LM Roman 12"/>
                <a:cs typeface="LM Roman 12"/>
              </a:rPr>
              <a:t>Output</a:t>
            </a:r>
            <a:br>
              <a:rPr lang="en-US" dirty="0">
                <a:latin typeface="LM Roman 12"/>
                <a:cs typeface="LM Roman 1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DD63-BE5E-46DD-A984-8890EDF3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/>
          </a:bodyPr>
          <a:lstStyle/>
          <a:p>
            <a:pPr marL="17780" marR="20320" algn="just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latin typeface="LM Roman 12"/>
                <a:cs typeface="LM Roman 12"/>
              </a:rPr>
              <a:t>How </a:t>
            </a:r>
            <a:r>
              <a:rPr lang="en-US" spc="5" dirty="0">
                <a:latin typeface="LM Roman 12"/>
                <a:cs typeface="LM Roman 12"/>
              </a:rPr>
              <a:t>do </a:t>
            </a:r>
            <a:r>
              <a:rPr lang="en-US" dirty="0">
                <a:latin typeface="LM Roman 12"/>
                <a:cs typeface="LM Roman 12"/>
              </a:rPr>
              <a:t>machine </a:t>
            </a:r>
            <a:r>
              <a:rPr lang="en-US" spc="5" dirty="0">
                <a:latin typeface="LM Roman 12"/>
                <a:cs typeface="LM Roman 12"/>
              </a:rPr>
              <a:t>learning algorithms </a:t>
            </a:r>
            <a:r>
              <a:rPr lang="en-US" dirty="0">
                <a:latin typeface="LM Roman 12"/>
                <a:cs typeface="LM Roman 12"/>
              </a:rPr>
              <a:t>work? </a:t>
            </a:r>
          </a:p>
          <a:p>
            <a:pPr marL="17780" marR="20320" algn="just">
              <a:lnSpc>
                <a:spcPct val="100000"/>
              </a:lnSpc>
              <a:spcBef>
                <a:spcPts val="95"/>
              </a:spcBef>
            </a:pPr>
            <a:r>
              <a:rPr lang="en-US" spc="5" dirty="0">
                <a:latin typeface="LM Roman 12"/>
                <a:cs typeface="LM Roman 12"/>
              </a:rPr>
              <a:t>There is a </a:t>
            </a:r>
            <a:r>
              <a:rPr lang="en-US" spc="10" dirty="0">
                <a:latin typeface="LM Roman 12"/>
                <a:cs typeface="LM Roman 12"/>
              </a:rPr>
              <a:t>common </a:t>
            </a:r>
            <a:r>
              <a:rPr lang="en-US" spc="5" dirty="0">
                <a:latin typeface="LM Roman 12"/>
                <a:cs typeface="LM Roman 12"/>
              </a:rPr>
              <a:t>principle that underlies all  </a:t>
            </a:r>
            <a:r>
              <a:rPr lang="en-US" spc="-15" dirty="0">
                <a:latin typeface="LM Roman 12"/>
                <a:cs typeface="LM Roman 12"/>
              </a:rPr>
              <a:t>supervised </a:t>
            </a:r>
            <a:r>
              <a:rPr lang="en-US" spc="-25" dirty="0">
                <a:latin typeface="LM Roman 12"/>
                <a:cs typeface="LM Roman 12"/>
              </a:rPr>
              <a:t>machine </a:t>
            </a:r>
            <a:r>
              <a:rPr lang="en-US" spc="-15" dirty="0">
                <a:latin typeface="LM Roman 12"/>
                <a:cs typeface="LM Roman 12"/>
              </a:rPr>
              <a:t>learning algorithms for </a:t>
            </a:r>
            <a:r>
              <a:rPr lang="en-US" spc="-20" dirty="0">
                <a:latin typeface="LM Roman 12"/>
                <a:cs typeface="LM Roman 12"/>
              </a:rPr>
              <a:t>predictive </a:t>
            </a:r>
            <a:r>
              <a:rPr lang="en-US" spc="-15" dirty="0">
                <a:latin typeface="LM Roman 12"/>
                <a:cs typeface="LM Roman 12"/>
              </a:rPr>
              <a:t>modeling. Lets </a:t>
            </a:r>
            <a:r>
              <a:rPr lang="en-US" spc="-25" dirty="0">
                <a:latin typeface="LM Roman 12"/>
                <a:cs typeface="LM Roman 12"/>
              </a:rPr>
              <a:t>discover  </a:t>
            </a:r>
            <a:r>
              <a:rPr lang="en-US" spc="-5" dirty="0">
                <a:latin typeface="LM Roman 12"/>
                <a:cs typeface="LM Roman 12"/>
              </a:rPr>
              <a:t>how </a:t>
            </a:r>
            <a:r>
              <a:rPr lang="en-US" dirty="0">
                <a:latin typeface="LM Roman 12"/>
                <a:cs typeface="LM Roman 12"/>
              </a:rPr>
              <a:t>machine learning </a:t>
            </a:r>
            <a:r>
              <a:rPr lang="en-US" spc="5" dirty="0">
                <a:latin typeface="LM Roman 12"/>
                <a:cs typeface="LM Roman 12"/>
              </a:rPr>
              <a:t>algorithms </a:t>
            </a:r>
            <a:r>
              <a:rPr lang="en-US" dirty="0">
                <a:latin typeface="LM Roman 12"/>
                <a:cs typeface="LM Roman 12"/>
              </a:rPr>
              <a:t>actually </a:t>
            </a:r>
            <a:r>
              <a:rPr lang="en-US" spc="-5" dirty="0">
                <a:latin typeface="LM Roman 12"/>
                <a:cs typeface="LM Roman 12"/>
              </a:rPr>
              <a:t>work </a:t>
            </a:r>
            <a:r>
              <a:rPr lang="en-US" spc="-15" dirty="0">
                <a:latin typeface="LM Roman 12"/>
                <a:cs typeface="LM Roman 12"/>
              </a:rPr>
              <a:t>by </a:t>
            </a:r>
            <a:r>
              <a:rPr lang="en-US" spc="5" dirty="0">
                <a:latin typeface="LM Roman 12"/>
                <a:cs typeface="LM Roman 12"/>
              </a:rPr>
              <a:t>understanding the common </a:t>
            </a:r>
            <a:r>
              <a:rPr lang="en-US" dirty="0">
                <a:latin typeface="LM Roman 12"/>
                <a:cs typeface="LM Roman 12"/>
              </a:rPr>
              <a:t>principle that  </a:t>
            </a:r>
            <a:r>
              <a:rPr lang="en-US" spc="-5" dirty="0">
                <a:latin typeface="LM Roman 12"/>
                <a:cs typeface="LM Roman 12"/>
              </a:rPr>
              <a:t>underlies all algorithms. Lets see how</a:t>
            </a:r>
          </a:p>
          <a:p>
            <a:pPr marL="0" marR="20320" indent="0" algn="just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pc="-5" dirty="0">
                <a:latin typeface="LM Roman 12"/>
                <a:cs typeface="LM Roman 12"/>
              </a:rPr>
              <a:t>1. The mapping problem that all supervised </a:t>
            </a:r>
            <a:r>
              <a:rPr lang="en-US" spc="-10" dirty="0">
                <a:latin typeface="LM Roman 12"/>
                <a:cs typeface="LM Roman 12"/>
              </a:rPr>
              <a:t>machine </a:t>
            </a:r>
            <a:r>
              <a:rPr lang="en-US" spc="-5" dirty="0">
                <a:latin typeface="LM Roman 12"/>
                <a:cs typeface="LM Roman 12"/>
              </a:rPr>
              <a:t>learning algorithms aim to</a:t>
            </a:r>
            <a:r>
              <a:rPr lang="en-US" spc="95" dirty="0">
                <a:latin typeface="LM Roman 12"/>
                <a:cs typeface="LM Roman 12"/>
              </a:rPr>
              <a:t> </a:t>
            </a:r>
            <a:r>
              <a:rPr lang="en-US" spc="-10" dirty="0">
                <a:latin typeface="LM Roman 12"/>
                <a:cs typeface="LM Roman 12"/>
              </a:rPr>
              <a:t>solve.</a:t>
            </a:r>
          </a:p>
          <a:p>
            <a:pPr marL="0" marR="20320" indent="0" algn="just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600" spc="434" dirty="0">
                <a:latin typeface="Times New Roman"/>
                <a:cs typeface="Times New Roman"/>
              </a:rPr>
              <a:t>2</a:t>
            </a:r>
            <a:r>
              <a:rPr lang="en-US" sz="800" spc="434" dirty="0">
                <a:latin typeface="Times New Roman"/>
                <a:cs typeface="Times New Roman"/>
              </a:rPr>
              <a:t>. </a:t>
            </a:r>
            <a:r>
              <a:rPr lang="en-US" spc="-5" dirty="0">
                <a:latin typeface="LM Roman 12"/>
                <a:cs typeface="LM Roman 12"/>
              </a:rPr>
              <a:t>That the subfield </a:t>
            </a:r>
            <a:r>
              <a:rPr lang="en-US" dirty="0">
                <a:latin typeface="LM Roman 12"/>
                <a:cs typeface="LM Roman 12"/>
              </a:rPr>
              <a:t>of </a:t>
            </a:r>
            <a:r>
              <a:rPr lang="en-US" spc="-10" dirty="0">
                <a:latin typeface="LM Roman 12"/>
                <a:cs typeface="LM Roman 12"/>
              </a:rPr>
              <a:t>machine </a:t>
            </a:r>
            <a:r>
              <a:rPr lang="en-US" spc="-5" dirty="0">
                <a:latin typeface="LM Roman 12"/>
                <a:cs typeface="LM Roman 12"/>
              </a:rPr>
              <a:t>learning </a:t>
            </a:r>
            <a:r>
              <a:rPr lang="en-US" dirty="0">
                <a:latin typeface="LM Roman 12"/>
                <a:cs typeface="LM Roman 12"/>
              </a:rPr>
              <a:t>focused </a:t>
            </a:r>
            <a:r>
              <a:rPr lang="en-US" spc="-5" dirty="0">
                <a:latin typeface="LM Roman 12"/>
                <a:cs typeface="LM Roman 12"/>
              </a:rPr>
              <a:t>on making predictions is called predictive  </a:t>
            </a:r>
            <a:r>
              <a:rPr lang="en-US" dirty="0">
                <a:latin typeface="LM Roman 12"/>
                <a:cs typeface="LM Roman 12"/>
              </a:rPr>
              <a:t>modeling.</a:t>
            </a:r>
          </a:p>
          <a:p>
            <a:pPr marL="0" marR="20320" indent="0" algn="just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pc="-5" dirty="0">
                <a:latin typeface="LM Roman 12"/>
                <a:cs typeface="LM Roman 12"/>
              </a:rPr>
              <a:t>3. That </a:t>
            </a:r>
            <a:r>
              <a:rPr lang="en-US" spc="-10" dirty="0">
                <a:latin typeface="LM Roman 12"/>
                <a:cs typeface="LM Roman 12"/>
              </a:rPr>
              <a:t>different machine </a:t>
            </a:r>
            <a:r>
              <a:rPr lang="en-US" spc="-5" dirty="0">
                <a:latin typeface="LM Roman 12"/>
                <a:cs typeface="LM Roman 12"/>
              </a:rPr>
              <a:t>learning algorithms </a:t>
            </a:r>
            <a:r>
              <a:rPr lang="en-US" spc="-10" dirty="0">
                <a:latin typeface="LM Roman 12"/>
                <a:cs typeface="LM Roman 12"/>
              </a:rPr>
              <a:t>represent different </a:t>
            </a:r>
            <a:r>
              <a:rPr lang="en-US" spc="-5" dirty="0">
                <a:latin typeface="LM Roman 12"/>
                <a:cs typeface="LM Roman 12"/>
              </a:rPr>
              <a:t>strategies for learning the  mapping</a:t>
            </a:r>
            <a:r>
              <a:rPr lang="en-US" spc="-1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function.</a:t>
            </a:r>
            <a:endParaRPr lang="en-US" dirty="0">
              <a:latin typeface="LM Roman 12"/>
              <a:cs typeface="LM Roman 1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621C-E6E8-430A-8295-D19699A1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09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8928-0773-4918-8902-10DD1354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0FD3-EF84-4208-9BE7-2097B32AC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95405"/>
            <a:ext cx="10515600" cy="4351338"/>
          </a:xfrm>
        </p:spPr>
        <p:txBody>
          <a:bodyPr>
            <a:normAutofit lnSpcReduction="10000"/>
          </a:bodyPr>
          <a:lstStyle/>
          <a:p>
            <a:pPr marL="17780">
              <a:lnSpc>
                <a:spcPct val="100000"/>
              </a:lnSpc>
              <a:tabLst>
                <a:tab pos="577850" algn="l"/>
              </a:tabLst>
            </a:pPr>
            <a:r>
              <a:rPr lang="en-US" sz="4000" b="1" spc="5" dirty="0">
                <a:latin typeface="LM Roman 12"/>
                <a:cs typeface="LM Roman 12"/>
              </a:rPr>
              <a:t>3.1	</a:t>
            </a:r>
            <a:r>
              <a:rPr lang="en-US" sz="4000" b="1" spc="10" dirty="0">
                <a:latin typeface="LM Roman 12"/>
                <a:cs typeface="LM Roman 12"/>
              </a:rPr>
              <a:t>Learning a</a:t>
            </a:r>
            <a:r>
              <a:rPr lang="en-US" sz="4000" b="1" spc="-5" dirty="0">
                <a:latin typeface="LM Roman 12"/>
                <a:cs typeface="LM Roman 12"/>
              </a:rPr>
              <a:t> </a:t>
            </a:r>
            <a:r>
              <a:rPr lang="en-US" sz="4000" b="1" spc="-10" dirty="0">
                <a:latin typeface="LM Roman 12"/>
                <a:cs typeface="LM Roman 12"/>
              </a:rPr>
              <a:t>Function</a:t>
            </a:r>
            <a:endParaRPr lang="en-US" sz="4000" dirty="0">
              <a:latin typeface="LM Roman 12"/>
              <a:cs typeface="LM Roman 12"/>
            </a:endParaRPr>
          </a:p>
          <a:p>
            <a:pPr marL="17780" marR="24765" algn="just">
              <a:lnSpc>
                <a:spcPct val="100000"/>
              </a:lnSpc>
              <a:spcBef>
                <a:spcPts val="1090"/>
              </a:spcBef>
            </a:pPr>
            <a:r>
              <a:rPr lang="en-US" dirty="0">
                <a:latin typeface="LM Roman 12"/>
                <a:cs typeface="LM Roman 12"/>
              </a:rPr>
              <a:t>Machine </a:t>
            </a:r>
            <a:r>
              <a:rPr lang="en-US" spc="5" dirty="0">
                <a:latin typeface="LM Roman 12"/>
                <a:cs typeface="LM Roman 12"/>
              </a:rPr>
              <a:t>learning algorithms are </a:t>
            </a:r>
            <a:r>
              <a:rPr lang="en-US" spc="10" dirty="0">
                <a:latin typeface="LM Roman 12"/>
                <a:cs typeface="LM Roman 12"/>
              </a:rPr>
              <a:t>described </a:t>
            </a:r>
            <a:r>
              <a:rPr lang="en-US" spc="5" dirty="0">
                <a:latin typeface="LM Roman 12"/>
                <a:cs typeface="LM Roman 12"/>
              </a:rPr>
              <a:t>as learning a target function </a:t>
            </a:r>
            <a:r>
              <a:rPr lang="en-US" spc="120" dirty="0">
                <a:latin typeface="LM Roman 12"/>
                <a:cs typeface="LM Roman 12"/>
              </a:rPr>
              <a:t>(</a:t>
            </a:r>
            <a:r>
              <a:rPr lang="en-US" i="1" spc="120" dirty="0">
                <a:latin typeface="Times New Roman"/>
                <a:cs typeface="Times New Roman"/>
              </a:rPr>
              <a:t>f </a:t>
            </a:r>
            <a:r>
              <a:rPr lang="en-US" spc="5" dirty="0">
                <a:latin typeface="LM Roman 12"/>
                <a:cs typeface="LM Roman 12"/>
              </a:rPr>
              <a:t>) that </a:t>
            </a:r>
            <a:r>
              <a:rPr lang="en-US" spc="15" dirty="0">
                <a:latin typeface="LM Roman 12"/>
                <a:cs typeface="LM Roman 12"/>
              </a:rPr>
              <a:t>best </a:t>
            </a:r>
            <a:r>
              <a:rPr lang="en-US" spc="5" dirty="0">
                <a:latin typeface="LM Roman 12"/>
                <a:cs typeface="LM Roman 12"/>
              </a:rPr>
              <a:t>maps  </a:t>
            </a:r>
            <a:r>
              <a:rPr lang="en-US" spc="-5" dirty="0">
                <a:latin typeface="LM Roman 12"/>
                <a:cs typeface="LM Roman 12"/>
              </a:rPr>
              <a:t>input </a:t>
            </a:r>
            <a:r>
              <a:rPr lang="en-US" spc="-15" dirty="0">
                <a:latin typeface="LM Roman 12"/>
                <a:cs typeface="LM Roman 12"/>
              </a:rPr>
              <a:t>variables </a:t>
            </a:r>
            <a:r>
              <a:rPr lang="en-US" spc="105" dirty="0">
                <a:latin typeface="LM Roman 12"/>
                <a:cs typeface="LM Roman 12"/>
              </a:rPr>
              <a:t>(</a:t>
            </a:r>
            <a:r>
              <a:rPr lang="en-US" i="1" spc="105" dirty="0">
                <a:latin typeface="Times New Roman"/>
                <a:cs typeface="Times New Roman"/>
              </a:rPr>
              <a:t>X</a:t>
            </a:r>
            <a:r>
              <a:rPr lang="en-US" spc="105" dirty="0">
                <a:latin typeface="LM Roman 12"/>
                <a:cs typeface="LM Roman 12"/>
              </a:rPr>
              <a:t>) </a:t>
            </a:r>
            <a:r>
              <a:rPr lang="en-US" spc="-5" dirty="0">
                <a:latin typeface="LM Roman 12"/>
                <a:cs typeface="LM Roman 12"/>
              </a:rPr>
              <a:t>to an output </a:t>
            </a:r>
            <a:r>
              <a:rPr lang="en-US" spc="-15" dirty="0">
                <a:latin typeface="LM Roman 12"/>
                <a:cs typeface="LM Roman 12"/>
              </a:rPr>
              <a:t>variable </a:t>
            </a:r>
            <a:r>
              <a:rPr lang="en-US" dirty="0">
                <a:latin typeface="LM Roman 12"/>
                <a:cs typeface="LM Roman 12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i="1" spc="-1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).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800" dirty="0">
              <a:latin typeface="LM Roman 12"/>
              <a:cs typeface="LM Roman 12"/>
            </a:endParaRPr>
          </a:p>
          <a:p>
            <a:pPr marL="2747645" algn="just">
              <a:lnSpc>
                <a:spcPct val="100000"/>
              </a:lnSpc>
              <a:tabLst>
                <a:tab pos="5831840" algn="l"/>
              </a:tabLst>
            </a:pPr>
            <a:r>
              <a:rPr lang="en-US" i="1" spc="10" dirty="0">
                <a:latin typeface="Times New Roman"/>
                <a:cs typeface="Times New Roman"/>
              </a:rPr>
              <a:t>Y  </a:t>
            </a:r>
            <a:r>
              <a:rPr lang="en-US" spc="-5" dirty="0">
                <a:latin typeface="LM Roman 12"/>
                <a:cs typeface="LM Roman 12"/>
              </a:rPr>
              <a:t>=</a:t>
            </a:r>
            <a:r>
              <a:rPr lang="en-US" spc="-85" dirty="0">
                <a:latin typeface="LM Roman 12"/>
                <a:cs typeface="LM Roman 12"/>
              </a:rPr>
              <a:t> </a:t>
            </a:r>
            <a:r>
              <a:rPr lang="en-US" i="1" spc="240" dirty="0">
                <a:latin typeface="Times New Roman"/>
                <a:cs typeface="Times New Roman"/>
              </a:rPr>
              <a:t>f</a:t>
            </a:r>
            <a:r>
              <a:rPr lang="en-US" i="1" spc="-175" dirty="0">
                <a:latin typeface="Times New Roman"/>
                <a:cs typeface="Times New Roman"/>
              </a:rPr>
              <a:t> </a:t>
            </a:r>
            <a:r>
              <a:rPr lang="en-US" spc="105" dirty="0">
                <a:latin typeface="LM Roman 12"/>
                <a:cs typeface="LM Roman 12"/>
              </a:rPr>
              <a:t>(</a:t>
            </a:r>
            <a:r>
              <a:rPr lang="en-US" i="1" spc="105" dirty="0">
                <a:latin typeface="Times New Roman"/>
                <a:cs typeface="Times New Roman"/>
              </a:rPr>
              <a:t>X</a:t>
            </a:r>
            <a:r>
              <a:rPr lang="en-US" spc="105" dirty="0">
                <a:latin typeface="LM Roman 12"/>
                <a:cs typeface="LM Roman 12"/>
              </a:rPr>
              <a:t>)	</a:t>
            </a:r>
            <a:r>
              <a:rPr lang="en-US" spc="-5" dirty="0">
                <a:latin typeface="LM Roman 12"/>
                <a:cs typeface="LM Roman 12"/>
              </a:rPr>
              <a:t>(3.1)</a:t>
            </a:r>
            <a:endParaRPr lang="en-US" dirty="0">
              <a:latin typeface="LM Roman 12"/>
              <a:cs typeface="LM Roman 12"/>
            </a:endParaRPr>
          </a:p>
          <a:p>
            <a:pPr marL="17780" marR="6985" indent="222885" algn="just">
              <a:lnSpc>
                <a:spcPct val="100000"/>
              </a:lnSpc>
              <a:spcBef>
                <a:spcPts val="370"/>
              </a:spcBef>
            </a:pPr>
            <a:r>
              <a:rPr lang="en-US" spc="5" dirty="0">
                <a:latin typeface="LM Roman 12"/>
                <a:cs typeface="LM Roman 12"/>
              </a:rPr>
              <a:t>This is a general learning task where </a:t>
            </a:r>
            <a:r>
              <a:rPr lang="en-US" spc="-10" dirty="0">
                <a:latin typeface="LM Roman 12"/>
                <a:cs typeface="LM Roman 12"/>
              </a:rPr>
              <a:t>we </a:t>
            </a:r>
            <a:r>
              <a:rPr lang="en-US" dirty="0">
                <a:latin typeface="LM Roman 12"/>
                <a:cs typeface="LM Roman 12"/>
              </a:rPr>
              <a:t>would </a:t>
            </a:r>
            <a:r>
              <a:rPr lang="en-US" spc="-5" dirty="0">
                <a:latin typeface="LM Roman 12"/>
                <a:cs typeface="LM Roman 12"/>
              </a:rPr>
              <a:t>like </a:t>
            </a:r>
            <a:r>
              <a:rPr lang="en-US" spc="5" dirty="0">
                <a:latin typeface="LM Roman 12"/>
                <a:cs typeface="LM Roman 12"/>
              </a:rPr>
              <a:t>to </a:t>
            </a:r>
            <a:r>
              <a:rPr lang="en-US" dirty="0">
                <a:latin typeface="LM Roman 12"/>
                <a:cs typeface="LM Roman 12"/>
              </a:rPr>
              <a:t>make </a:t>
            </a:r>
            <a:r>
              <a:rPr lang="en-US" spc="5" dirty="0">
                <a:latin typeface="LM Roman 12"/>
                <a:cs typeface="LM Roman 12"/>
              </a:rPr>
              <a:t>predictions in the future (</a:t>
            </a:r>
            <a:r>
              <a:rPr lang="en-US" i="1" spc="5" dirty="0">
                <a:latin typeface="Times New Roman"/>
                <a:cs typeface="Times New Roman"/>
              </a:rPr>
              <a:t>Y </a:t>
            </a:r>
            <a:r>
              <a:rPr lang="en-US" spc="5" dirty="0">
                <a:latin typeface="LM Roman 12"/>
                <a:cs typeface="LM Roman 12"/>
              </a:rPr>
              <a:t>)  </a:t>
            </a:r>
            <a:r>
              <a:rPr lang="en-US" dirty="0">
                <a:latin typeface="LM Roman 12"/>
                <a:cs typeface="LM Roman 12"/>
              </a:rPr>
              <a:t>given </a:t>
            </a:r>
            <a:r>
              <a:rPr lang="en-US" spc="10" dirty="0">
                <a:latin typeface="LM Roman 12"/>
                <a:cs typeface="LM Roman 12"/>
              </a:rPr>
              <a:t>new </a:t>
            </a:r>
            <a:r>
              <a:rPr lang="en-US" spc="5" dirty="0">
                <a:latin typeface="LM Roman 12"/>
                <a:cs typeface="LM Roman 12"/>
              </a:rPr>
              <a:t>examples of input </a:t>
            </a:r>
            <a:r>
              <a:rPr lang="en-US" dirty="0">
                <a:latin typeface="LM Roman 12"/>
                <a:cs typeface="LM Roman 12"/>
              </a:rPr>
              <a:t>variables </a:t>
            </a:r>
            <a:r>
              <a:rPr lang="en-US" spc="85" dirty="0">
                <a:latin typeface="LM Roman 12"/>
                <a:cs typeface="LM Roman 12"/>
              </a:rPr>
              <a:t>(</a:t>
            </a:r>
            <a:r>
              <a:rPr lang="en-US" i="1" spc="85" dirty="0">
                <a:latin typeface="Times New Roman"/>
                <a:cs typeface="Times New Roman"/>
              </a:rPr>
              <a:t>X</a:t>
            </a:r>
            <a:r>
              <a:rPr lang="en-US" spc="85" dirty="0">
                <a:latin typeface="LM Roman 12"/>
                <a:cs typeface="LM Roman 12"/>
              </a:rPr>
              <a:t>). </a:t>
            </a:r>
            <a:r>
              <a:rPr lang="en-US" spc="-40" dirty="0">
                <a:latin typeface="LM Roman 12"/>
                <a:cs typeface="LM Roman 12"/>
              </a:rPr>
              <a:t>We </a:t>
            </a:r>
            <a:r>
              <a:rPr lang="en-US" spc="5" dirty="0">
                <a:latin typeface="LM Roman 12"/>
                <a:cs typeface="LM Roman 12"/>
              </a:rPr>
              <a:t>don’t </a:t>
            </a:r>
            <a:r>
              <a:rPr lang="en-US" dirty="0">
                <a:latin typeface="LM Roman 12"/>
                <a:cs typeface="LM Roman 12"/>
              </a:rPr>
              <a:t>know </a:t>
            </a:r>
            <a:r>
              <a:rPr lang="en-US" spc="5" dirty="0">
                <a:latin typeface="LM Roman 12"/>
                <a:cs typeface="LM Roman 12"/>
              </a:rPr>
              <a:t>what the function </a:t>
            </a:r>
            <a:r>
              <a:rPr lang="en-US" spc="125" dirty="0">
                <a:latin typeface="LM Roman 12"/>
                <a:cs typeface="LM Roman 12"/>
              </a:rPr>
              <a:t>(</a:t>
            </a:r>
            <a:r>
              <a:rPr lang="en-US" i="1" spc="125" dirty="0">
                <a:latin typeface="Times New Roman"/>
                <a:cs typeface="Times New Roman"/>
              </a:rPr>
              <a:t>f </a:t>
            </a:r>
            <a:r>
              <a:rPr lang="en-US" spc="5" dirty="0">
                <a:latin typeface="LM Roman 12"/>
                <a:cs typeface="LM Roman 12"/>
              </a:rPr>
              <a:t>) </a:t>
            </a:r>
            <a:r>
              <a:rPr lang="en-US" spc="10" dirty="0">
                <a:latin typeface="LM Roman 12"/>
                <a:cs typeface="LM Roman 12"/>
              </a:rPr>
              <a:t>looks </a:t>
            </a:r>
            <a:r>
              <a:rPr lang="en-US" spc="-5" dirty="0">
                <a:latin typeface="LM Roman 12"/>
                <a:cs typeface="LM Roman 12"/>
              </a:rPr>
              <a:t>like  </a:t>
            </a:r>
            <a:r>
              <a:rPr lang="en-US" spc="5" dirty="0">
                <a:latin typeface="LM Roman 12"/>
                <a:cs typeface="LM Roman 12"/>
              </a:rPr>
              <a:t>or it’s form. If </a:t>
            </a:r>
            <a:r>
              <a:rPr lang="en-US" spc="-10" dirty="0">
                <a:latin typeface="LM Roman 12"/>
                <a:cs typeface="LM Roman 12"/>
              </a:rPr>
              <a:t>we </a:t>
            </a:r>
            <a:r>
              <a:rPr lang="en-US" spc="5" dirty="0">
                <a:latin typeface="LM Roman 12"/>
                <a:cs typeface="LM Roman 12"/>
              </a:rPr>
              <a:t>did, </a:t>
            </a:r>
            <a:r>
              <a:rPr lang="en-US" spc="-10" dirty="0">
                <a:latin typeface="LM Roman 12"/>
                <a:cs typeface="LM Roman 12"/>
              </a:rPr>
              <a:t>we </a:t>
            </a:r>
            <a:r>
              <a:rPr lang="en-US" dirty="0">
                <a:latin typeface="LM Roman 12"/>
                <a:cs typeface="LM Roman 12"/>
              </a:rPr>
              <a:t>would </a:t>
            </a:r>
            <a:r>
              <a:rPr lang="en-US" spc="5" dirty="0">
                <a:latin typeface="LM Roman 12"/>
                <a:cs typeface="LM Roman 12"/>
              </a:rPr>
              <a:t>use it directly and </a:t>
            </a:r>
            <a:r>
              <a:rPr lang="en-US" spc="-10" dirty="0">
                <a:latin typeface="LM Roman 12"/>
                <a:cs typeface="LM Roman 12"/>
              </a:rPr>
              <a:t>we </a:t>
            </a:r>
            <a:r>
              <a:rPr lang="en-US" dirty="0">
                <a:latin typeface="LM Roman 12"/>
                <a:cs typeface="LM Roman 12"/>
              </a:rPr>
              <a:t>would </a:t>
            </a:r>
            <a:r>
              <a:rPr lang="en-US" spc="5" dirty="0">
                <a:latin typeface="LM Roman 12"/>
                <a:cs typeface="LM Roman 12"/>
              </a:rPr>
              <a:t>not need to learn it from data  </a:t>
            </a:r>
            <a:r>
              <a:rPr lang="en-US" dirty="0">
                <a:latin typeface="LM Roman 12"/>
                <a:cs typeface="LM Roman 12"/>
              </a:rPr>
              <a:t>using </a:t>
            </a:r>
            <a:r>
              <a:rPr lang="en-US" spc="-5" dirty="0">
                <a:latin typeface="LM Roman 12"/>
                <a:cs typeface="LM Roman 12"/>
              </a:rPr>
              <a:t>machine </a:t>
            </a:r>
            <a:r>
              <a:rPr lang="en-US" dirty="0">
                <a:latin typeface="LM Roman 12"/>
                <a:cs typeface="LM Roman 12"/>
              </a:rPr>
              <a:t>learning algorithms. It is harder than </a:t>
            </a:r>
            <a:r>
              <a:rPr lang="en-US" spc="-15" dirty="0">
                <a:latin typeface="LM Roman 12"/>
                <a:cs typeface="LM Roman 12"/>
              </a:rPr>
              <a:t>you </a:t>
            </a:r>
            <a:r>
              <a:rPr lang="en-US" spc="-5" dirty="0">
                <a:latin typeface="LM Roman 12"/>
                <a:cs typeface="LM Roman 12"/>
              </a:rPr>
              <a:t>think. </a:t>
            </a:r>
            <a:r>
              <a:rPr lang="en-US" dirty="0">
                <a:latin typeface="LM Roman 12"/>
                <a:cs typeface="LM Roman 12"/>
              </a:rPr>
              <a:t>There is also error (e) that is  </a:t>
            </a:r>
            <a:r>
              <a:rPr lang="en-US" spc="-5" dirty="0">
                <a:latin typeface="LM Roman 12"/>
                <a:cs typeface="LM Roman 12"/>
              </a:rPr>
              <a:t>independent of the input data </a:t>
            </a:r>
            <a:r>
              <a:rPr lang="en-US" spc="75" dirty="0">
                <a:latin typeface="LM Roman 12"/>
                <a:cs typeface="LM Roman 12"/>
              </a:rPr>
              <a:t>(</a:t>
            </a:r>
            <a:r>
              <a:rPr lang="en-US" i="1" spc="75" dirty="0">
                <a:latin typeface="Times New Roman"/>
                <a:cs typeface="Times New Roman"/>
              </a:rPr>
              <a:t>X</a:t>
            </a:r>
            <a:r>
              <a:rPr lang="en-US" spc="75" dirty="0">
                <a:latin typeface="LM Roman 12"/>
                <a:cs typeface="LM Roman 12"/>
              </a:rPr>
              <a:t>).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sz="1800" dirty="0">
              <a:latin typeface="LM Roman 12"/>
              <a:cs typeface="LM Roman 12"/>
            </a:endParaRPr>
          </a:p>
          <a:p>
            <a:pPr marL="2621915" algn="just">
              <a:lnSpc>
                <a:spcPct val="100000"/>
              </a:lnSpc>
              <a:tabLst>
                <a:tab pos="5831840" algn="l"/>
              </a:tabLst>
            </a:pPr>
            <a:r>
              <a:rPr lang="en-US" i="1" spc="10" dirty="0">
                <a:latin typeface="Times New Roman"/>
                <a:cs typeface="Times New Roman"/>
              </a:rPr>
              <a:t>Y </a:t>
            </a:r>
            <a:r>
              <a:rPr lang="en-US" spc="-5" dirty="0">
                <a:latin typeface="LM Roman 12"/>
                <a:cs typeface="LM Roman 12"/>
              </a:rPr>
              <a:t>= </a:t>
            </a:r>
            <a:r>
              <a:rPr lang="en-US" i="1" spc="240" dirty="0">
                <a:latin typeface="Times New Roman"/>
                <a:cs typeface="Times New Roman"/>
              </a:rPr>
              <a:t>f </a:t>
            </a:r>
            <a:r>
              <a:rPr lang="en-US" spc="105" dirty="0">
                <a:latin typeface="LM Roman 12"/>
                <a:cs typeface="LM Roman 12"/>
              </a:rPr>
              <a:t>(</a:t>
            </a:r>
            <a:r>
              <a:rPr lang="en-US" i="1" spc="105" dirty="0">
                <a:latin typeface="Times New Roman"/>
                <a:cs typeface="Times New Roman"/>
              </a:rPr>
              <a:t>X</a:t>
            </a:r>
            <a:r>
              <a:rPr lang="en-US" spc="105" dirty="0">
                <a:latin typeface="LM Roman 12"/>
                <a:cs typeface="LM Roman 12"/>
              </a:rPr>
              <a:t>)</a:t>
            </a:r>
            <a:r>
              <a:rPr lang="en-US" spc="-31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+</a:t>
            </a:r>
            <a:r>
              <a:rPr lang="en-US" spc="-120" dirty="0">
                <a:latin typeface="LM Roman 12"/>
                <a:cs typeface="LM Roman 12"/>
              </a:rPr>
              <a:t> </a:t>
            </a:r>
            <a:r>
              <a:rPr lang="en-US" i="1" spc="5" dirty="0">
                <a:latin typeface="Times New Roman"/>
                <a:cs typeface="Times New Roman"/>
              </a:rPr>
              <a:t>e	</a:t>
            </a:r>
            <a:r>
              <a:rPr lang="en-US" spc="-5" dirty="0">
                <a:latin typeface="LM Roman 12"/>
                <a:cs typeface="LM Roman 12"/>
              </a:rPr>
              <a:t>(3.2)</a:t>
            </a:r>
            <a:endParaRPr lang="en-US" dirty="0">
              <a:latin typeface="LM Roman 12"/>
              <a:cs typeface="LM Roman 1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0FEC9-5A1D-489A-A631-31BE20C4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2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0D6E-1CC6-4B4C-A275-E67FEF45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7490-59CC-4F37-8118-99AA080D4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295405"/>
            <a:ext cx="10515600" cy="4351338"/>
          </a:xfrm>
        </p:spPr>
        <p:txBody>
          <a:bodyPr/>
          <a:lstStyle/>
          <a:p>
            <a:r>
              <a:rPr lang="en-US" dirty="0">
                <a:latin typeface="LM Roman 12"/>
                <a:cs typeface="LM Roman 12"/>
              </a:rPr>
              <a:t>This error </a:t>
            </a:r>
            <a:r>
              <a:rPr lang="en-US" spc="-10" dirty="0">
                <a:latin typeface="LM Roman 12"/>
                <a:cs typeface="LM Roman 12"/>
              </a:rPr>
              <a:t>might </a:t>
            </a:r>
            <a:r>
              <a:rPr lang="en-US" spc="15" dirty="0">
                <a:latin typeface="LM Roman 12"/>
                <a:cs typeface="LM Roman 12"/>
              </a:rPr>
              <a:t>be </a:t>
            </a:r>
            <a:r>
              <a:rPr lang="en-US" dirty="0">
                <a:latin typeface="LM Roman 12"/>
                <a:cs typeface="LM Roman 12"/>
              </a:rPr>
              <a:t>error </a:t>
            </a:r>
            <a:r>
              <a:rPr lang="en-US" spc="-10" dirty="0">
                <a:latin typeface="LM Roman 12"/>
                <a:cs typeface="LM Roman 12"/>
              </a:rPr>
              <a:t>such </a:t>
            </a:r>
            <a:r>
              <a:rPr lang="en-US" dirty="0">
                <a:latin typeface="LM Roman 12"/>
                <a:cs typeface="LM Roman 12"/>
              </a:rPr>
              <a:t>as not </a:t>
            </a:r>
            <a:r>
              <a:rPr lang="en-US" spc="-5" dirty="0">
                <a:latin typeface="LM Roman 12"/>
                <a:cs typeface="LM Roman 12"/>
              </a:rPr>
              <a:t>having </a:t>
            </a:r>
            <a:r>
              <a:rPr lang="en-US" dirty="0">
                <a:latin typeface="LM Roman 12"/>
                <a:cs typeface="LM Roman 12"/>
              </a:rPr>
              <a:t>enough attributes to </a:t>
            </a:r>
            <a:r>
              <a:rPr lang="en-US" spc="-10" dirty="0">
                <a:latin typeface="LM Roman 12"/>
                <a:cs typeface="LM Roman 12"/>
              </a:rPr>
              <a:t>sufficiently </a:t>
            </a:r>
            <a:r>
              <a:rPr lang="en-US" spc="-5" dirty="0">
                <a:latin typeface="LM Roman 12"/>
                <a:cs typeface="LM Roman 12"/>
              </a:rPr>
              <a:t>characterize  </a:t>
            </a:r>
            <a:r>
              <a:rPr lang="en-US" spc="5" dirty="0">
                <a:latin typeface="LM Roman 12"/>
                <a:cs typeface="LM Roman 12"/>
              </a:rPr>
              <a:t>the </a:t>
            </a:r>
            <a:r>
              <a:rPr lang="en-US" spc="15" dirty="0">
                <a:latin typeface="LM Roman 12"/>
                <a:cs typeface="LM Roman 12"/>
              </a:rPr>
              <a:t>best </a:t>
            </a:r>
            <a:r>
              <a:rPr lang="en-US" spc="5" dirty="0">
                <a:latin typeface="LM Roman 12"/>
                <a:cs typeface="LM Roman 12"/>
              </a:rPr>
              <a:t>mapping from </a:t>
            </a:r>
            <a:r>
              <a:rPr lang="en-US" i="1" spc="235" dirty="0">
                <a:latin typeface="Times New Roman"/>
                <a:cs typeface="Times New Roman"/>
              </a:rPr>
              <a:t>X </a:t>
            </a:r>
            <a:r>
              <a:rPr lang="en-US" spc="5" dirty="0">
                <a:latin typeface="LM Roman 12"/>
                <a:cs typeface="LM Roman 12"/>
              </a:rPr>
              <a:t>to </a:t>
            </a:r>
            <a:r>
              <a:rPr lang="en-US" i="1" spc="10" dirty="0">
                <a:latin typeface="Times New Roman"/>
                <a:cs typeface="Times New Roman"/>
              </a:rPr>
              <a:t>Y </a:t>
            </a:r>
            <a:r>
              <a:rPr lang="en-US" dirty="0">
                <a:latin typeface="LM Roman 12"/>
                <a:cs typeface="LM Roman 12"/>
              </a:rPr>
              <a:t>. </a:t>
            </a:r>
          </a:p>
          <a:p>
            <a:r>
              <a:rPr lang="en-US" spc="5" dirty="0">
                <a:latin typeface="LM Roman 12"/>
                <a:cs typeface="LM Roman 12"/>
              </a:rPr>
              <a:t>This error is called irreducible error </a:t>
            </a:r>
            <a:r>
              <a:rPr lang="en-US" spc="10" dirty="0">
                <a:latin typeface="LM Roman 12"/>
                <a:cs typeface="LM Roman 12"/>
              </a:rPr>
              <a:t>because </a:t>
            </a:r>
            <a:r>
              <a:rPr lang="en-US" spc="5" dirty="0">
                <a:latin typeface="LM Roman 12"/>
                <a:cs typeface="LM Roman 12"/>
              </a:rPr>
              <a:t>no matter </a:t>
            </a:r>
            <a:r>
              <a:rPr lang="en-US" spc="-5" dirty="0">
                <a:latin typeface="LM Roman 12"/>
                <a:cs typeface="LM Roman 12"/>
              </a:rPr>
              <a:t>how  </a:t>
            </a:r>
            <a:r>
              <a:rPr lang="en-US" spc="15" dirty="0">
                <a:latin typeface="LM Roman 12"/>
                <a:cs typeface="LM Roman 12"/>
              </a:rPr>
              <a:t>good </a:t>
            </a:r>
            <a:r>
              <a:rPr lang="en-US" spc="-20" dirty="0">
                <a:latin typeface="LM Roman 12"/>
                <a:cs typeface="LM Roman 12"/>
              </a:rPr>
              <a:t>we </a:t>
            </a:r>
            <a:r>
              <a:rPr lang="en-US" dirty="0">
                <a:latin typeface="LM Roman 12"/>
                <a:cs typeface="LM Roman 12"/>
              </a:rPr>
              <a:t>get at estimating the target function </a:t>
            </a:r>
            <a:r>
              <a:rPr lang="en-US" spc="125" dirty="0">
                <a:latin typeface="LM Roman 12"/>
                <a:cs typeface="LM Roman 12"/>
              </a:rPr>
              <a:t>(</a:t>
            </a:r>
            <a:r>
              <a:rPr lang="en-US" i="1" spc="125" dirty="0">
                <a:latin typeface="Times New Roman"/>
                <a:cs typeface="Times New Roman"/>
              </a:rPr>
              <a:t>f </a:t>
            </a:r>
            <a:r>
              <a:rPr lang="en-US" dirty="0">
                <a:latin typeface="LM Roman 12"/>
                <a:cs typeface="LM Roman 12"/>
              </a:rPr>
              <a:t>), </a:t>
            </a:r>
            <a:r>
              <a:rPr lang="en-US" spc="-20" dirty="0">
                <a:latin typeface="LM Roman 12"/>
                <a:cs typeface="LM Roman 12"/>
              </a:rPr>
              <a:t>we </a:t>
            </a:r>
            <a:r>
              <a:rPr lang="en-US" dirty="0">
                <a:latin typeface="LM Roman 12"/>
                <a:cs typeface="LM Roman 12"/>
              </a:rPr>
              <a:t>cannot reduce this </a:t>
            </a:r>
            <a:r>
              <a:rPr lang="en-US" spc="-5" dirty="0">
                <a:latin typeface="LM Roman 12"/>
                <a:cs typeface="LM Roman 12"/>
              </a:rPr>
              <a:t>error. </a:t>
            </a:r>
            <a:r>
              <a:rPr lang="en-US" dirty="0">
                <a:latin typeface="LM Roman 12"/>
                <a:cs typeface="LM Roman 12"/>
              </a:rPr>
              <a:t>This is to</a:t>
            </a:r>
            <a:r>
              <a:rPr lang="en-US" spc="-220" dirty="0">
                <a:latin typeface="LM Roman 12"/>
                <a:cs typeface="LM Roman 12"/>
              </a:rPr>
              <a:t> </a:t>
            </a:r>
            <a:r>
              <a:rPr lang="en-US" spc="-35" dirty="0">
                <a:latin typeface="LM Roman 12"/>
                <a:cs typeface="LM Roman 12"/>
              </a:rPr>
              <a:t>say,  </a:t>
            </a:r>
            <a:r>
              <a:rPr lang="en-US" dirty="0">
                <a:latin typeface="LM Roman 12"/>
                <a:cs typeface="LM Roman 12"/>
              </a:rPr>
              <a:t>that the problem of learning a function from data is a </a:t>
            </a:r>
            <a:r>
              <a:rPr lang="en-US" spc="-10" dirty="0">
                <a:latin typeface="LM Roman 12"/>
                <a:cs typeface="LM Roman 12"/>
              </a:rPr>
              <a:t>difficult </a:t>
            </a:r>
            <a:r>
              <a:rPr lang="en-US" dirty="0">
                <a:latin typeface="LM Roman 12"/>
                <a:cs typeface="LM Roman 12"/>
              </a:rPr>
              <a:t>problem and this is the reason  </a:t>
            </a:r>
            <a:r>
              <a:rPr lang="en-US" spc="-20" dirty="0">
                <a:latin typeface="LM Roman 12"/>
                <a:cs typeface="LM Roman 12"/>
              </a:rPr>
              <a:t>why </a:t>
            </a:r>
            <a:r>
              <a:rPr lang="en-US" spc="-5" dirty="0">
                <a:latin typeface="LM Roman 12"/>
                <a:cs typeface="LM Roman 12"/>
              </a:rPr>
              <a:t>the </a:t>
            </a:r>
            <a:r>
              <a:rPr lang="en-US" spc="-10" dirty="0">
                <a:latin typeface="LM Roman 12"/>
                <a:cs typeface="LM Roman 12"/>
              </a:rPr>
              <a:t>field </a:t>
            </a:r>
            <a:r>
              <a:rPr lang="en-US" spc="-5" dirty="0">
                <a:latin typeface="LM Roman 12"/>
                <a:cs typeface="LM Roman 12"/>
              </a:rPr>
              <a:t>of </a:t>
            </a:r>
            <a:r>
              <a:rPr lang="en-US" spc="-10" dirty="0">
                <a:latin typeface="LM Roman 12"/>
                <a:cs typeface="LM Roman 12"/>
              </a:rPr>
              <a:t>machine </a:t>
            </a:r>
            <a:r>
              <a:rPr lang="en-US" spc="-5" dirty="0">
                <a:latin typeface="LM Roman 12"/>
                <a:cs typeface="LM Roman 12"/>
              </a:rPr>
              <a:t>learning and </a:t>
            </a:r>
            <a:r>
              <a:rPr lang="en-US" spc="-10" dirty="0">
                <a:latin typeface="LM Roman 12"/>
                <a:cs typeface="LM Roman 12"/>
              </a:rPr>
              <a:t>machine </a:t>
            </a:r>
            <a:r>
              <a:rPr lang="en-US" spc="-5" dirty="0">
                <a:latin typeface="LM Roman 12"/>
                <a:cs typeface="LM Roman 12"/>
              </a:rPr>
              <a:t>learning algorithms</a:t>
            </a:r>
            <a:r>
              <a:rPr lang="en-US" spc="4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exist.</a:t>
            </a:r>
            <a:endParaRPr lang="en-US" dirty="0">
              <a:latin typeface="LM Roman 12"/>
              <a:cs typeface="LM Roman 1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8D7B-8D7F-4215-BD8F-0DAA7C84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0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E293-57A9-4382-A330-5398B5B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4" y="154139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spc="5" dirty="0">
                <a:latin typeface="LM Roman 12"/>
                <a:cs typeface="LM Roman 12"/>
              </a:rPr>
              <a:t>3.2	</a:t>
            </a:r>
            <a:r>
              <a:rPr lang="en-US" b="1" spc="10" dirty="0">
                <a:latin typeface="LM Roman 12"/>
                <a:cs typeface="LM Roman 12"/>
              </a:rPr>
              <a:t>Learning a </a:t>
            </a:r>
            <a:r>
              <a:rPr lang="en-US" b="1" spc="-10" dirty="0">
                <a:latin typeface="LM Roman 12"/>
                <a:cs typeface="LM Roman 12"/>
              </a:rPr>
              <a:t>Function </a:t>
            </a:r>
            <a:r>
              <a:rPr lang="en-US" b="1" spc="-70" dirty="0">
                <a:latin typeface="LM Roman 12"/>
                <a:cs typeface="LM Roman 12"/>
              </a:rPr>
              <a:t>To </a:t>
            </a:r>
            <a:r>
              <a:rPr lang="en-US" b="1" dirty="0">
                <a:latin typeface="LM Roman 12"/>
                <a:cs typeface="LM Roman 12"/>
              </a:rPr>
              <a:t>Make</a:t>
            </a:r>
            <a:r>
              <a:rPr lang="en-US" b="1" spc="50" dirty="0">
                <a:latin typeface="LM Roman 12"/>
                <a:cs typeface="LM Roman 12"/>
              </a:rPr>
              <a:t> </a:t>
            </a:r>
            <a:r>
              <a:rPr lang="en-US" b="1" spc="5" dirty="0">
                <a:latin typeface="LM Roman 12"/>
                <a:cs typeface="LM Roman 12"/>
              </a:rPr>
              <a:t>Predictions</a:t>
            </a:r>
            <a:br>
              <a:rPr lang="en-US" dirty="0">
                <a:latin typeface="LM Roman 12"/>
                <a:cs typeface="LM Roman 1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F141-866E-4D5E-91FD-C01F7FBB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780596"/>
            <a:ext cx="10515600" cy="4351338"/>
          </a:xfrm>
        </p:spPr>
        <p:txBody>
          <a:bodyPr>
            <a:normAutofit/>
          </a:bodyPr>
          <a:lstStyle/>
          <a:p>
            <a:r>
              <a:rPr lang="en-US" spc="10" dirty="0">
                <a:latin typeface="LM Roman 12"/>
                <a:cs typeface="LM Roman 12"/>
              </a:rPr>
              <a:t>The </a:t>
            </a:r>
            <a:r>
              <a:rPr lang="en-US" spc="5" dirty="0">
                <a:latin typeface="LM Roman 12"/>
                <a:cs typeface="LM Roman 12"/>
              </a:rPr>
              <a:t>most </a:t>
            </a:r>
            <a:r>
              <a:rPr lang="en-US" spc="10" dirty="0">
                <a:latin typeface="LM Roman 12"/>
                <a:cs typeface="LM Roman 12"/>
              </a:rPr>
              <a:t>common </a:t>
            </a:r>
            <a:r>
              <a:rPr lang="en-US" spc="5" dirty="0">
                <a:latin typeface="LM Roman 12"/>
                <a:cs typeface="LM Roman 12"/>
              </a:rPr>
              <a:t>type of </a:t>
            </a:r>
            <a:r>
              <a:rPr lang="en-US" dirty="0">
                <a:latin typeface="LM Roman 12"/>
                <a:cs typeface="LM Roman 12"/>
              </a:rPr>
              <a:t>machine </a:t>
            </a:r>
            <a:r>
              <a:rPr lang="en-US" spc="5" dirty="0">
                <a:latin typeface="LM Roman 12"/>
                <a:cs typeface="LM Roman 12"/>
              </a:rPr>
              <a:t>learning is to learn the mapping </a:t>
            </a:r>
            <a:r>
              <a:rPr lang="en-US" i="1" spc="10" dirty="0">
                <a:latin typeface="Times New Roman"/>
                <a:cs typeface="Times New Roman"/>
              </a:rPr>
              <a:t>Y </a:t>
            </a:r>
            <a:r>
              <a:rPr lang="en-US" spc="10" dirty="0">
                <a:latin typeface="LM Roman 12"/>
                <a:cs typeface="LM Roman 12"/>
              </a:rPr>
              <a:t>= </a:t>
            </a:r>
            <a:r>
              <a:rPr lang="en-US" i="1" spc="240" dirty="0">
                <a:latin typeface="Times New Roman"/>
                <a:cs typeface="Times New Roman"/>
              </a:rPr>
              <a:t>f </a:t>
            </a:r>
            <a:r>
              <a:rPr lang="en-US" spc="110" dirty="0">
                <a:latin typeface="LM Roman 12"/>
                <a:cs typeface="LM Roman 12"/>
              </a:rPr>
              <a:t>(</a:t>
            </a:r>
            <a:r>
              <a:rPr lang="en-US" i="1" spc="110" dirty="0">
                <a:latin typeface="Times New Roman"/>
                <a:cs typeface="Times New Roman"/>
              </a:rPr>
              <a:t>X</a:t>
            </a:r>
            <a:r>
              <a:rPr lang="en-US" spc="110" dirty="0">
                <a:latin typeface="LM Roman 12"/>
                <a:cs typeface="LM Roman 12"/>
              </a:rPr>
              <a:t>) </a:t>
            </a:r>
            <a:r>
              <a:rPr lang="en-US" spc="5" dirty="0">
                <a:latin typeface="LM Roman 12"/>
                <a:cs typeface="LM Roman 12"/>
              </a:rPr>
              <a:t>to </a:t>
            </a:r>
            <a:r>
              <a:rPr lang="en-US" dirty="0">
                <a:latin typeface="LM Roman 12"/>
                <a:cs typeface="LM Roman 12"/>
              </a:rPr>
              <a:t>make  </a:t>
            </a:r>
            <a:r>
              <a:rPr lang="en-US" spc="-5" dirty="0">
                <a:latin typeface="LM Roman 12"/>
                <a:cs typeface="LM Roman 12"/>
              </a:rPr>
              <a:t>predictions of </a:t>
            </a:r>
            <a:r>
              <a:rPr lang="en-US" i="1" spc="10" dirty="0">
                <a:latin typeface="Times New Roman"/>
                <a:cs typeface="Times New Roman"/>
              </a:rPr>
              <a:t>Y </a:t>
            </a:r>
            <a:r>
              <a:rPr lang="en-US" spc="-5" dirty="0">
                <a:latin typeface="LM Roman 12"/>
                <a:cs typeface="LM Roman 12"/>
              </a:rPr>
              <a:t>for new </a:t>
            </a:r>
            <a:r>
              <a:rPr lang="en-US" i="1" spc="160" dirty="0">
                <a:latin typeface="Times New Roman"/>
                <a:cs typeface="Times New Roman"/>
              </a:rPr>
              <a:t>X</a:t>
            </a:r>
            <a:r>
              <a:rPr lang="en-US" spc="160" dirty="0">
                <a:latin typeface="LM Roman 12"/>
                <a:cs typeface="LM Roman 12"/>
              </a:rPr>
              <a:t>. </a:t>
            </a:r>
            <a:r>
              <a:rPr lang="en-US" spc="-5" dirty="0">
                <a:latin typeface="LM Roman 12"/>
                <a:cs typeface="LM Roman 12"/>
              </a:rPr>
              <a:t>This is called predictive </a:t>
            </a:r>
            <a:r>
              <a:rPr lang="en-US" dirty="0">
                <a:latin typeface="LM Roman 12"/>
                <a:cs typeface="LM Roman 12"/>
              </a:rPr>
              <a:t>modeling </a:t>
            </a:r>
            <a:r>
              <a:rPr lang="en-US" spc="-5" dirty="0">
                <a:latin typeface="LM Roman 12"/>
                <a:cs typeface="LM Roman 12"/>
              </a:rPr>
              <a:t>or predictive analytics and our  goal is to </a:t>
            </a:r>
            <a:r>
              <a:rPr lang="en-US" spc="-15" dirty="0">
                <a:latin typeface="LM Roman 12"/>
                <a:cs typeface="LM Roman 12"/>
              </a:rPr>
              <a:t>make </a:t>
            </a:r>
            <a:r>
              <a:rPr lang="en-US" spc="-5" dirty="0">
                <a:latin typeface="LM Roman 12"/>
                <a:cs typeface="LM Roman 12"/>
              </a:rPr>
              <a:t>the most accurate predictions</a:t>
            </a:r>
            <a:r>
              <a:rPr lang="en-US" spc="10" dirty="0">
                <a:latin typeface="LM Roman 12"/>
                <a:cs typeface="LM Roman 12"/>
              </a:rPr>
              <a:t> </a:t>
            </a:r>
            <a:r>
              <a:rPr lang="en-US" dirty="0">
                <a:latin typeface="LM Roman 12"/>
                <a:cs typeface="LM Roman 12"/>
              </a:rPr>
              <a:t>possible.</a:t>
            </a:r>
          </a:p>
          <a:p>
            <a:pPr marL="12700" marR="26034" indent="240029" algn="just">
              <a:lnSpc>
                <a:spcPct val="100000"/>
              </a:lnSpc>
              <a:spcBef>
                <a:spcPts val="15"/>
              </a:spcBef>
            </a:pPr>
            <a:r>
              <a:rPr lang="en-US" spc="-5" dirty="0">
                <a:latin typeface="LM Roman 12"/>
                <a:cs typeface="LM Roman 12"/>
              </a:rPr>
              <a:t>As </a:t>
            </a:r>
            <a:r>
              <a:rPr lang="en-US" spc="-15" dirty="0">
                <a:latin typeface="LM Roman 12"/>
                <a:cs typeface="LM Roman 12"/>
              </a:rPr>
              <a:t>such, </a:t>
            </a:r>
            <a:r>
              <a:rPr lang="en-US" spc="-25" dirty="0">
                <a:latin typeface="LM Roman 12"/>
                <a:cs typeface="LM Roman 12"/>
              </a:rPr>
              <a:t>we </a:t>
            </a:r>
            <a:r>
              <a:rPr lang="en-US" spc="-5" dirty="0">
                <a:latin typeface="LM Roman 12"/>
                <a:cs typeface="LM Roman 12"/>
              </a:rPr>
              <a:t>are not really </a:t>
            </a:r>
            <a:r>
              <a:rPr lang="en-US" spc="-10" dirty="0">
                <a:latin typeface="LM Roman 12"/>
                <a:cs typeface="LM Roman 12"/>
              </a:rPr>
              <a:t>interested </a:t>
            </a:r>
            <a:r>
              <a:rPr lang="en-US" spc="-5" dirty="0">
                <a:latin typeface="LM Roman 12"/>
                <a:cs typeface="LM Roman 12"/>
              </a:rPr>
              <a:t>in the </a:t>
            </a:r>
            <a:r>
              <a:rPr lang="en-US" dirty="0">
                <a:latin typeface="LM Roman 12"/>
                <a:cs typeface="LM Roman 12"/>
              </a:rPr>
              <a:t>shape </a:t>
            </a:r>
            <a:r>
              <a:rPr lang="en-US" spc="-5" dirty="0">
                <a:latin typeface="LM Roman 12"/>
                <a:cs typeface="LM Roman 12"/>
              </a:rPr>
              <a:t>and form of the function </a:t>
            </a:r>
            <a:r>
              <a:rPr lang="en-US" spc="120" dirty="0">
                <a:latin typeface="LM Roman 12"/>
                <a:cs typeface="LM Roman 12"/>
              </a:rPr>
              <a:t>(</a:t>
            </a:r>
            <a:r>
              <a:rPr lang="en-US" i="1" spc="120" dirty="0">
                <a:latin typeface="Times New Roman"/>
                <a:cs typeface="Times New Roman"/>
              </a:rPr>
              <a:t>f </a:t>
            </a:r>
            <a:r>
              <a:rPr lang="en-US" spc="-5" dirty="0">
                <a:latin typeface="LM Roman 12"/>
                <a:cs typeface="LM Roman 12"/>
              </a:rPr>
              <a:t>) that </a:t>
            </a:r>
            <a:r>
              <a:rPr lang="en-US" spc="-25" dirty="0">
                <a:latin typeface="LM Roman 12"/>
                <a:cs typeface="LM Roman 12"/>
              </a:rPr>
              <a:t>we</a:t>
            </a:r>
            <a:r>
              <a:rPr lang="en-US" spc="-229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are  </a:t>
            </a:r>
            <a:r>
              <a:rPr lang="en-US" spc="-10" dirty="0">
                <a:latin typeface="LM Roman 12"/>
                <a:cs typeface="LM Roman 12"/>
              </a:rPr>
              <a:t>learning, only that it </a:t>
            </a:r>
            <a:r>
              <a:rPr lang="en-US" spc="-20" dirty="0">
                <a:latin typeface="LM Roman 12"/>
                <a:cs typeface="LM Roman 12"/>
              </a:rPr>
              <a:t>makes </a:t>
            </a:r>
            <a:r>
              <a:rPr lang="en-US" spc="-10" dirty="0">
                <a:latin typeface="LM Roman 12"/>
                <a:cs typeface="LM Roman 12"/>
              </a:rPr>
              <a:t>accurate predictions. </a:t>
            </a:r>
          </a:p>
          <a:p>
            <a:pPr marL="12700" marR="26034" indent="240029" algn="just">
              <a:lnSpc>
                <a:spcPct val="100000"/>
              </a:lnSpc>
              <a:spcBef>
                <a:spcPts val="15"/>
              </a:spcBef>
            </a:pPr>
            <a:r>
              <a:rPr lang="en-US" spc="-65" dirty="0">
                <a:latin typeface="LM Roman 12"/>
                <a:cs typeface="LM Roman 12"/>
              </a:rPr>
              <a:t>We </a:t>
            </a:r>
            <a:r>
              <a:rPr lang="en-US" spc="-10" dirty="0">
                <a:latin typeface="LM Roman 12"/>
                <a:cs typeface="LM Roman 12"/>
              </a:rPr>
              <a:t>could learn the mapping of </a:t>
            </a:r>
            <a:r>
              <a:rPr lang="en-US" i="1" spc="10" dirty="0">
                <a:latin typeface="Times New Roman"/>
                <a:cs typeface="Times New Roman"/>
              </a:rPr>
              <a:t>Y </a:t>
            </a:r>
            <a:r>
              <a:rPr lang="en-US" spc="-15" dirty="0">
                <a:latin typeface="LM Roman 12"/>
                <a:cs typeface="LM Roman 12"/>
              </a:rPr>
              <a:t>= </a:t>
            </a:r>
            <a:r>
              <a:rPr lang="en-US" i="1" spc="240" dirty="0">
                <a:latin typeface="Times New Roman"/>
                <a:cs typeface="Times New Roman"/>
              </a:rPr>
              <a:t>f </a:t>
            </a:r>
            <a:r>
              <a:rPr lang="en-US" spc="100" dirty="0">
                <a:latin typeface="LM Roman 12"/>
                <a:cs typeface="LM Roman 12"/>
              </a:rPr>
              <a:t>(</a:t>
            </a:r>
            <a:r>
              <a:rPr lang="en-US" i="1" spc="100" dirty="0">
                <a:latin typeface="Times New Roman"/>
                <a:cs typeface="Times New Roman"/>
              </a:rPr>
              <a:t>X</a:t>
            </a:r>
            <a:r>
              <a:rPr lang="en-US" spc="100" dirty="0">
                <a:latin typeface="LM Roman 12"/>
                <a:cs typeface="LM Roman 12"/>
              </a:rPr>
              <a:t>) </a:t>
            </a:r>
            <a:r>
              <a:rPr lang="en-US" spc="-10" dirty="0">
                <a:latin typeface="LM Roman 12"/>
                <a:cs typeface="LM Roman 12"/>
              </a:rPr>
              <a:t>to  </a:t>
            </a:r>
            <a:r>
              <a:rPr lang="en-US" spc="-15" dirty="0">
                <a:latin typeface="LM Roman 12"/>
                <a:cs typeface="LM Roman 12"/>
              </a:rPr>
              <a:t>learn </a:t>
            </a:r>
            <a:r>
              <a:rPr lang="en-US" spc="-20" dirty="0">
                <a:latin typeface="LM Roman 12"/>
                <a:cs typeface="LM Roman 12"/>
              </a:rPr>
              <a:t>more </a:t>
            </a:r>
            <a:r>
              <a:rPr lang="en-US" spc="-15" dirty="0">
                <a:latin typeface="LM Roman 12"/>
                <a:cs typeface="LM Roman 12"/>
              </a:rPr>
              <a:t>about the relationship in the data </a:t>
            </a:r>
            <a:r>
              <a:rPr lang="en-US" spc="-20" dirty="0">
                <a:latin typeface="LM Roman 12"/>
                <a:cs typeface="LM Roman 12"/>
              </a:rPr>
              <a:t>and </a:t>
            </a:r>
            <a:r>
              <a:rPr lang="en-US" spc="-15" dirty="0">
                <a:latin typeface="LM Roman 12"/>
                <a:cs typeface="LM Roman 12"/>
              </a:rPr>
              <a:t>this </a:t>
            </a:r>
            <a:r>
              <a:rPr lang="en-US" spc="-10" dirty="0">
                <a:latin typeface="LM Roman 12"/>
                <a:cs typeface="LM Roman 12"/>
              </a:rPr>
              <a:t>is </a:t>
            </a:r>
            <a:r>
              <a:rPr lang="en-US" spc="-15" dirty="0">
                <a:latin typeface="LM Roman 12"/>
                <a:cs typeface="LM Roman 12"/>
              </a:rPr>
              <a:t>called statistical inference. </a:t>
            </a:r>
            <a:r>
              <a:rPr lang="en-US" spc="-10" dirty="0">
                <a:latin typeface="LM Roman 12"/>
                <a:cs typeface="LM Roman 12"/>
              </a:rPr>
              <a:t>If </a:t>
            </a:r>
            <a:r>
              <a:rPr lang="en-US" spc="-15" dirty="0">
                <a:latin typeface="LM Roman 12"/>
                <a:cs typeface="LM Roman 12"/>
              </a:rPr>
              <a:t>this </a:t>
            </a:r>
            <a:r>
              <a:rPr lang="en-US" spc="-25" dirty="0">
                <a:latin typeface="LM Roman 12"/>
                <a:cs typeface="LM Roman 12"/>
              </a:rPr>
              <a:t>were  </a:t>
            </a:r>
            <a:r>
              <a:rPr lang="en-US" spc="-15" dirty="0">
                <a:latin typeface="LM Roman 12"/>
                <a:cs typeface="LM Roman 12"/>
              </a:rPr>
              <a:t>the goal, </a:t>
            </a:r>
            <a:r>
              <a:rPr lang="en-US" spc="-35" dirty="0">
                <a:latin typeface="LM Roman 12"/>
                <a:cs typeface="LM Roman 12"/>
              </a:rPr>
              <a:t>we </a:t>
            </a:r>
            <a:r>
              <a:rPr lang="en-US" spc="-25" dirty="0">
                <a:latin typeface="LM Roman 12"/>
                <a:cs typeface="LM Roman 12"/>
              </a:rPr>
              <a:t>would </a:t>
            </a:r>
            <a:r>
              <a:rPr lang="en-US" spc="-15" dirty="0">
                <a:latin typeface="LM Roman 12"/>
                <a:cs typeface="LM Roman 12"/>
              </a:rPr>
              <a:t>use simpler methods </a:t>
            </a:r>
            <a:r>
              <a:rPr lang="en-US" spc="-20" dirty="0">
                <a:latin typeface="LM Roman 12"/>
                <a:cs typeface="LM Roman 12"/>
              </a:rPr>
              <a:t>and </a:t>
            </a:r>
            <a:r>
              <a:rPr lang="en-US" spc="-30" dirty="0">
                <a:latin typeface="LM Roman 12"/>
                <a:cs typeface="LM Roman 12"/>
              </a:rPr>
              <a:t>value </a:t>
            </a:r>
            <a:r>
              <a:rPr lang="en-US" spc="-15" dirty="0">
                <a:latin typeface="LM Roman 12"/>
                <a:cs typeface="LM Roman 12"/>
              </a:rPr>
              <a:t>understanding the learned </a:t>
            </a:r>
            <a:r>
              <a:rPr lang="en-US" spc="-10" dirty="0">
                <a:latin typeface="LM Roman 12"/>
                <a:cs typeface="LM Roman 12"/>
              </a:rPr>
              <a:t>model </a:t>
            </a:r>
            <a:r>
              <a:rPr lang="en-US" spc="-20" dirty="0">
                <a:latin typeface="LM Roman 12"/>
                <a:cs typeface="LM Roman 12"/>
              </a:rPr>
              <a:t>and </a:t>
            </a:r>
            <a:r>
              <a:rPr lang="en-US" spc="-15" dirty="0">
                <a:latin typeface="LM Roman 12"/>
                <a:cs typeface="LM Roman 12"/>
              </a:rPr>
              <a:t>form of  </a:t>
            </a:r>
            <a:r>
              <a:rPr lang="en-US" spc="120" dirty="0">
                <a:latin typeface="LM Roman 12"/>
                <a:cs typeface="LM Roman 12"/>
              </a:rPr>
              <a:t>(</a:t>
            </a:r>
            <a:r>
              <a:rPr lang="en-US" i="1" spc="120" dirty="0">
                <a:latin typeface="Times New Roman"/>
                <a:cs typeface="Times New Roman"/>
              </a:rPr>
              <a:t>f</a:t>
            </a:r>
            <a:r>
              <a:rPr lang="en-US" i="1" spc="-1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) </a:t>
            </a:r>
            <a:r>
              <a:rPr lang="en-US" spc="-15" dirty="0">
                <a:latin typeface="LM Roman 12"/>
                <a:cs typeface="LM Roman 12"/>
              </a:rPr>
              <a:t>above </a:t>
            </a:r>
            <a:r>
              <a:rPr lang="en-US" spc="-5" dirty="0">
                <a:latin typeface="LM Roman 12"/>
                <a:cs typeface="LM Roman 12"/>
              </a:rPr>
              <a:t>making accurate predictions.</a:t>
            </a:r>
            <a:endParaRPr lang="en-US" dirty="0">
              <a:latin typeface="LM Roman 12"/>
              <a:cs typeface="LM Roman 12"/>
            </a:endParaRPr>
          </a:p>
          <a:p>
            <a:pPr marL="29845" marR="26034" indent="222885" algn="just">
              <a:lnSpc>
                <a:spcPct val="100000"/>
              </a:lnSpc>
              <a:spcBef>
                <a:spcPts val="20"/>
              </a:spcBef>
            </a:pPr>
            <a:r>
              <a:rPr lang="en-US" spc="10" dirty="0">
                <a:latin typeface="LM Roman 12"/>
                <a:cs typeface="LM Roman 12"/>
              </a:rPr>
              <a:t>When </a:t>
            </a:r>
            <a:r>
              <a:rPr lang="en-US" spc="-10" dirty="0">
                <a:latin typeface="LM Roman 12"/>
                <a:cs typeface="LM Roman 12"/>
              </a:rPr>
              <a:t>we </a:t>
            </a:r>
            <a:r>
              <a:rPr lang="en-US" spc="5" dirty="0">
                <a:latin typeface="LM Roman 12"/>
                <a:cs typeface="LM Roman 12"/>
              </a:rPr>
              <a:t>learn a function </a:t>
            </a:r>
            <a:r>
              <a:rPr lang="en-US" spc="120" dirty="0">
                <a:latin typeface="LM Roman 12"/>
                <a:cs typeface="LM Roman 12"/>
              </a:rPr>
              <a:t>(</a:t>
            </a:r>
            <a:r>
              <a:rPr lang="en-US" i="1" spc="120" dirty="0">
                <a:latin typeface="Times New Roman"/>
                <a:cs typeface="Times New Roman"/>
              </a:rPr>
              <a:t>f </a:t>
            </a:r>
            <a:r>
              <a:rPr lang="en-US" spc="5" dirty="0">
                <a:latin typeface="LM Roman 12"/>
                <a:cs typeface="LM Roman 12"/>
              </a:rPr>
              <a:t>) </a:t>
            </a:r>
            <a:r>
              <a:rPr lang="en-US" spc="-10" dirty="0">
                <a:latin typeface="LM Roman 12"/>
                <a:cs typeface="LM Roman 12"/>
              </a:rPr>
              <a:t>we </a:t>
            </a:r>
            <a:r>
              <a:rPr lang="en-US" spc="5" dirty="0">
                <a:latin typeface="LM Roman 12"/>
                <a:cs typeface="LM Roman 12"/>
              </a:rPr>
              <a:t>are estimating its form from the data that </a:t>
            </a:r>
            <a:r>
              <a:rPr lang="en-US" spc="-10" dirty="0">
                <a:latin typeface="LM Roman 12"/>
                <a:cs typeface="LM Roman 12"/>
              </a:rPr>
              <a:t>we have  </a:t>
            </a:r>
            <a:r>
              <a:rPr lang="en-US" spc="-5" dirty="0">
                <a:latin typeface="LM Roman 12"/>
                <a:cs typeface="LM Roman 12"/>
              </a:rPr>
              <a:t>available. </a:t>
            </a:r>
            <a:r>
              <a:rPr lang="en-US" spc="10" dirty="0">
                <a:latin typeface="LM Roman 12"/>
                <a:cs typeface="LM Roman 12"/>
              </a:rPr>
              <a:t>As </a:t>
            </a:r>
            <a:r>
              <a:rPr lang="en-US" dirty="0">
                <a:latin typeface="LM Roman 12"/>
                <a:cs typeface="LM Roman 12"/>
              </a:rPr>
              <a:t>such, </a:t>
            </a:r>
            <a:r>
              <a:rPr lang="en-US" spc="5" dirty="0">
                <a:latin typeface="LM Roman 12"/>
                <a:cs typeface="LM Roman 12"/>
              </a:rPr>
              <a:t>this estimate will </a:t>
            </a:r>
            <a:r>
              <a:rPr lang="en-US" spc="-10" dirty="0">
                <a:latin typeface="LM Roman 12"/>
                <a:cs typeface="LM Roman 12"/>
              </a:rPr>
              <a:t>have </a:t>
            </a:r>
            <a:r>
              <a:rPr lang="en-US" spc="5" dirty="0">
                <a:latin typeface="LM Roman 12"/>
                <a:cs typeface="LM Roman 12"/>
              </a:rPr>
              <a:t>error. It will not </a:t>
            </a:r>
            <a:r>
              <a:rPr lang="en-US" spc="20" dirty="0">
                <a:latin typeface="LM Roman 12"/>
                <a:cs typeface="LM Roman 12"/>
              </a:rPr>
              <a:t>be </a:t>
            </a:r>
            <a:r>
              <a:rPr lang="en-US" spc="5" dirty="0">
                <a:latin typeface="LM Roman 12"/>
                <a:cs typeface="LM Roman 12"/>
              </a:rPr>
              <a:t>a </a:t>
            </a:r>
            <a:r>
              <a:rPr lang="en-US" spc="10" dirty="0">
                <a:latin typeface="LM Roman 12"/>
                <a:cs typeface="LM Roman 12"/>
              </a:rPr>
              <a:t>perfect </a:t>
            </a:r>
            <a:r>
              <a:rPr lang="en-US" spc="5" dirty="0">
                <a:latin typeface="LM Roman 12"/>
                <a:cs typeface="LM Roman 12"/>
              </a:rPr>
              <a:t>estimate for the  </a:t>
            </a:r>
            <a:r>
              <a:rPr lang="en-US" spc="-15" dirty="0">
                <a:latin typeface="LM Roman 12"/>
                <a:cs typeface="LM Roman 12"/>
              </a:rPr>
              <a:t>underlying hypothetical </a:t>
            </a:r>
            <a:r>
              <a:rPr lang="en-US" spc="-5" dirty="0">
                <a:latin typeface="LM Roman 12"/>
                <a:cs typeface="LM Roman 12"/>
              </a:rPr>
              <a:t>best </a:t>
            </a:r>
            <a:r>
              <a:rPr lang="en-US" spc="-20" dirty="0">
                <a:latin typeface="LM Roman 12"/>
                <a:cs typeface="LM Roman 12"/>
              </a:rPr>
              <a:t>mapping </a:t>
            </a:r>
            <a:r>
              <a:rPr lang="en-US" spc="-15" dirty="0">
                <a:latin typeface="LM Roman 12"/>
                <a:cs typeface="LM Roman 12"/>
              </a:rPr>
              <a:t>from </a:t>
            </a:r>
            <a:r>
              <a:rPr lang="en-US" i="1" spc="10" dirty="0">
                <a:latin typeface="Times New Roman"/>
                <a:cs typeface="Times New Roman"/>
              </a:rPr>
              <a:t>Y </a:t>
            </a:r>
            <a:r>
              <a:rPr lang="en-US" spc="-25" dirty="0">
                <a:latin typeface="LM Roman 12"/>
                <a:cs typeface="LM Roman 12"/>
              </a:rPr>
              <a:t>given </a:t>
            </a:r>
            <a:r>
              <a:rPr lang="en-US" i="1" spc="155" dirty="0">
                <a:latin typeface="Times New Roman"/>
                <a:cs typeface="Times New Roman"/>
              </a:rPr>
              <a:t>X</a:t>
            </a:r>
            <a:r>
              <a:rPr lang="en-US" spc="155" dirty="0">
                <a:latin typeface="LM Roman 12"/>
                <a:cs typeface="LM Roman 12"/>
              </a:rPr>
              <a:t>. </a:t>
            </a:r>
          </a:p>
          <a:p>
            <a:pPr marL="29845" marR="26034" indent="222885" algn="just">
              <a:lnSpc>
                <a:spcPct val="100000"/>
              </a:lnSpc>
              <a:spcBef>
                <a:spcPts val="20"/>
              </a:spcBef>
            </a:pPr>
            <a:r>
              <a:rPr lang="en-US" spc="-30" dirty="0">
                <a:latin typeface="LM Roman 12"/>
                <a:cs typeface="LM Roman 12"/>
              </a:rPr>
              <a:t>Much </a:t>
            </a:r>
            <a:r>
              <a:rPr lang="en-US" spc="-15" dirty="0">
                <a:latin typeface="LM Roman 12"/>
                <a:cs typeface="LM Roman 12"/>
              </a:rPr>
              <a:t>time in applied </a:t>
            </a:r>
            <a:r>
              <a:rPr lang="en-US" spc="-20" dirty="0">
                <a:latin typeface="LM Roman 12"/>
                <a:cs typeface="LM Roman 12"/>
              </a:rPr>
              <a:t>machine </a:t>
            </a:r>
            <a:r>
              <a:rPr lang="en-US" spc="-15" dirty="0">
                <a:latin typeface="LM Roman 12"/>
                <a:cs typeface="LM Roman 12"/>
              </a:rPr>
              <a:t>learning  </a:t>
            </a:r>
            <a:r>
              <a:rPr lang="en-US" spc="-10" dirty="0">
                <a:latin typeface="LM Roman 12"/>
                <a:cs typeface="LM Roman 12"/>
              </a:rPr>
              <a:t>is </a:t>
            </a:r>
            <a:r>
              <a:rPr lang="en-US" spc="-15" dirty="0">
                <a:latin typeface="LM Roman 12"/>
                <a:cs typeface="LM Roman 12"/>
              </a:rPr>
              <a:t>spent attempting to </a:t>
            </a:r>
            <a:r>
              <a:rPr lang="en-US" spc="-25" dirty="0">
                <a:latin typeface="LM Roman 12"/>
                <a:cs typeface="LM Roman 12"/>
              </a:rPr>
              <a:t>improve </a:t>
            </a:r>
            <a:r>
              <a:rPr lang="en-US" spc="-15" dirty="0">
                <a:latin typeface="LM Roman 12"/>
                <a:cs typeface="LM Roman 12"/>
              </a:rPr>
              <a:t>the estimate of the underlying function </a:t>
            </a:r>
            <a:r>
              <a:rPr lang="en-US" spc="-20" dirty="0">
                <a:latin typeface="LM Roman 12"/>
                <a:cs typeface="LM Roman 12"/>
              </a:rPr>
              <a:t>and </a:t>
            </a:r>
            <a:r>
              <a:rPr lang="en-US" spc="-15" dirty="0">
                <a:latin typeface="LM Roman 12"/>
                <a:cs typeface="LM Roman 12"/>
              </a:rPr>
              <a:t>in </a:t>
            </a:r>
            <a:r>
              <a:rPr lang="en-US" spc="-20" dirty="0">
                <a:latin typeface="LM Roman 12"/>
                <a:cs typeface="LM Roman 12"/>
              </a:rPr>
              <a:t>term </a:t>
            </a:r>
            <a:r>
              <a:rPr lang="en-US" spc="-25" dirty="0">
                <a:latin typeface="LM Roman 12"/>
                <a:cs typeface="LM Roman 12"/>
              </a:rPr>
              <a:t>improve </a:t>
            </a:r>
            <a:r>
              <a:rPr lang="en-US" spc="-15" dirty="0">
                <a:latin typeface="LM Roman 12"/>
                <a:cs typeface="LM Roman 12"/>
              </a:rPr>
              <a:t>the  </a:t>
            </a:r>
            <a:r>
              <a:rPr lang="en-US" spc="-5" dirty="0">
                <a:latin typeface="LM Roman 12"/>
                <a:cs typeface="LM Roman 12"/>
              </a:rPr>
              <a:t>performance of the predictions made </a:t>
            </a:r>
            <a:r>
              <a:rPr lang="en-US" spc="-25" dirty="0">
                <a:latin typeface="LM Roman 12"/>
                <a:cs typeface="LM Roman 12"/>
              </a:rPr>
              <a:t>by </a:t>
            </a:r>
            <a:r>
              <a:rPr lang="en-US" spc="-5" dirty="0">
                <a:latin typeface="LM Roman 12"/>
                <a:cs typeface="LM Roman 12"/>
              </a:rPr>
              <a:t>the</a:t>
            </a:r>
            <a:r>
              <a:rPr lang="en-US" spc="25" dirty="0">
                <a:latin typeface="LM Roman 12"/>
                <a:cs typeface="LM Roman 12"/>
              </a:rPr>
              <a:t> </a:t>
            </a:r>
            <a:r>
              <a:rPr lang="en-US" dirty="0">
                <a:latin typeface="LM Roman 12"/>
                <a:cs typeface="LM Roman 12"/>
              </a:rPr>
              <a:t>model.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FF4F-ACD9-455B-8B81-E9E980E1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1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3E14-34D4-4F80-A3F1-57F976B8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5" dirty="0">
                <a:latin typeface="LM Roman 12"/>
                <a:cs typeface="LM Roman 12"/>
              </a:rPr>
              <a:t>Techniques </a:t>
            </a:r>
            <a:r>
              <a:rPr lang="en-US" b="1" spc="-45" dirty="0">
                <a:latin typeface="LM Roman 12"/>
                <a:cs typeface="LM Roman 12"/>
              </a:rPr>
              <a:t>For </a:t>
            </a:r>
            <a:r>
              <a:rPr lang="en-US" b="1" spc="10" dirty="0">
                <a:latin typeface="LM Roman 12"/>
                <a:cs typeface="LM Roman 12"/>
              </a:rPr>
              <a:t>Learning a</a:t>
            </a:r>
            <a:r>
              <a:rPr lang="en-US" b="1" spc="60" dirty="0">
                <a:latin typeface="LM Roman 12"/>
                <a:cs typeface="LM Roman 12"/>
              </a:rPr>
              <a:t> </a:t>
            </a:r>
            <a:r>
              <a:rPr lang="en-US" b="1" spc="-10" dirty="0">
                <a:latin typeface="LM Roman 12"/>
                <a:cs typeface="LM Roman 12"/>
              </a:rPr>
              <a:t>Function</a:t>
            </a:r>
            <a:br>
              <a:rPr lang="en-US" dirty="0">
                <a:latin typeface="LM Roman 12"/>
                <a:cs typeface="LM Roman 1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F6BC-D69B-43C2-9AAC-4BE585FF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pPr marL="29845" marR="20955" algn="just">
              <a:lnSpc>
                <a:spcPct val="100000"/>
              </a:lnSpc>
              <a:spcBef>
                <a:spcPts val="1090"/>
              </a:spcBef>
            </a:pPr>
            <a:r>
              <a:rPr lang="en-US" dirty="0">
                <a:latin typeface="LM Roman 12"/>
                <a:cs typeface="LM Roman 12"/>
              </a:rPr>
              <a:t>Machine </a:t>
            </a:r>
            <a:r>
              <a:rPr lang="en-US" spc="5" dirty="0">
                <a:latin typeface="LM Roman 12"/>
                <a:cs typeface="LM Roman 12"/>
              </a:rPr>
              <a:t>learning algorithms are </a:t>
            </a:r>
            <a:r>
              <a:rPr lang="en-US" dirty="0">
                <a:latin typeface="LM Roman 12"/>
                <a:cs typeface="LM Roman 12"/>
              </a:rPr>
              <a:t>techniques </a:t>
            </a:r>
            <a:r>
              <a:rPr lang="en-US" spc="5" dirty="0">
                <a:latin typeface="LM Roman 12"/>
                <a:cs typeface="LM Roman 12"/>
              </a:rPr>
              <a:t>for estimating the target function </a:t>
            </a:r>
            <a:r>
              <a:rPr lang="en-US" spc="125" dirty="0">
                <a:latin typeface="LM Roman 12"/>
                <a:cs typeface="LM Roman 12"/>
              </a:rPr>
              <a:t>(</a:t>
            </a:r>
            <a:r>
              <a:rPr lang="en-US" i="1" spc="125" dirty="0">
                <a:latin typeface="Times New Roman"/>
                <a:cs typeface="Times New Roman"/>
              </a:rPr>
              <a:t>f </a:t>
            </a:r>
            <a:r>
              <a:rPr lang="en-US" spc="5" dirty="0">
                <a:latin typeface="LM Roman 12"/>
                <a:cs typeface="LM Roman 12"/>
              </a:rPr>
              <a:t>) to predict  the output </a:t>
            </a:r>
            <a:r>
              <a:rPr lang="en-US" spc="-5" dirty="0">
                <a:latin typeface="LM Roman 12"/>
                <a:cs typeface="LM Roman 12"/>
              </a:rPr>
              <a:t>variable </a:t>
            </a:r>
            <a:r>
              <a:rPr lang="en-US" spc="5" dirty="0">
                <a:latin typeface="LM Roman 12"/>
                <a:cs typeface="LM Roman 12"/>
              </a:rPr>
              <a:t>(</a:t>
            </a:r>
            <a:r>
              <a:rPr lang="en-US" i="1" spc="5" dirty="0">
                <a:latin typeface="Times New Roman"/>
                <a:cs typeface="Times New Roman"/>
              </a:rPr>
              <a:t>Y </a:t>
            </a:r>
            <a:r>
              <a:rPr lang="en-US" spc="5" dirty="0">
                <a:latin typeface="LM Roman 12"/>
                <a:cs typeface="LM Roman 12"/>
              </a:rPr>
              <a:t>) </a:t>
            </a:r>
            <a:r>
              <a:rPr lang="en-US" dirty="0">
                <a:latin typeface="LM Roman 12"/>
                <a:cs typeface="LM Roman 12"/>
              </a:rPr>
              <a:t>given </a:t>
            </a:r>
            <a:r>
              <a:rPr lang="en-US" spc="5" dirty="0">
                <a:latin typeface="LM Roman 12"/>
                <a:cs typeface="LM Roman 12"/>
              </a:rPr>
              <a:t>input </a:t>
            </a:r>
            <a:r>
              <a:rPr lang="en-US" spc="-5" dirty="0">
                <a:latin typeface="LM Roman 12"/>
                <a:cs typeface="LM Roman 12"/>
              </a:rPr>
              <a:t>variables </a:t>
            </a:r>
            <a:r>
              <a:rPr lang="en-US" spc="85" dirty="0">
                <a:latin typeface="LM Roman 12"/>
                <a:cs typeface="LM Roman 12"/>
              </a:rPr>
              <a:t>(</a:t>
            </a:r>
            <a:r>
              <a:rPr lang="en-US" i="1" spc="85" dirty="0">
                <a:latin typeface="Times New Roman"/>
                <a:cs typeface="Times New Roman"/>
              </a:rPr>
              <a:t>X</a:t>
            </a:r>
            <a:r>
              <a:rPr lang="en-US" spc="85" dirty="0">
                <a:latin typeface="LM Roman 12"/>
                <a:cs typeface="LM Roman 12"/>
              </a:rPr>
              <a:t>). </a:t>
            </a:r>
            <a:r>
              <a:rPr lang="en-US" dirty="0">
                <a:latin typeface="LM Roman 12"/>
                <a:cs typeface="LM Roman 12"/>
              </a:rPr>
              <a:t>Different representations make </a:t>
            </a:r>
            <a:r>
              <a:rPr lang="en-US" spc="-5" dirty="0">
                <a:latin typeface="LM Roman 12"/>
                <a:cs typeface="LM Roman 12"/>
              </a:rPr>
              <a:t>different  </a:t>
            </a:r>
            <a:r>
              <a:rPr lang="en-US" spc="5" dirty="0">
                <a:latin typeface="LM Roman 12"/>
                <a:cs typeface="LM Roman 12"/>
              </a:rPr>
              <a:t>assumptions </a:t>
            </a:r>
            <a:r>
              <a:rPr lang="en-US" spc="10" dirty="0">
                <a:latin typeface="LM Roman 12"/>
                <a:cs typeface="LM Roman 12"/>
              </a:rPr>
              <a:t>about </a:t>
            </a:r>
            <a:r>
              <a:rPr lang="en-US" spc="5" dirty="0">
                <a:latin typeface="LM Roman 12"/>
                <a:cs typeface="LM Roman 12"/>
              </a:rPr>
              <a:t>the form of the function </a:t>
            </a:r>
            <a:r>
              <a:rPr lang="en-US" spc="10" dirty="0">
                <a:latin typeface="LM Roman 12"/>
                <a:cs typeface="LM Roman 12"/>
              </a:rPr>
              <a:t>being </a:t>
            </a:r>
            <a:r>
              <a:rPr lang="en-US" spc="5" dirty="0">
                <a:latin typeface="LM Roman 12"/>
                <a:cs typeface="LM Roman 12"/>
              </a:rPr>
              <a:t>learned, </a:t>
            </a:r>
            <a:r>
              <a:rPr lang="en-US" spc="-5" dirty="0">
                <a:latin typeface="LM Roman 12"/>
                <a:cs typeface="LM Roman 12"/>
              </a:rPr>
              <a:t>such </a:t>
            </a:r>
            <a:r>
              <a:rPr lang="en-US" spc="5" dirty="0">
                <a:latin typeface="LM Roman 12"/>
                <a:cs typeface="LM Roman 12"/>
              </a:rPr>
              <a:t>as whether it is linear or  </a:t>
            </a:r>
            <a:r>
              <a:rPr lang="en-US" spc="-5" dirty="0">
                <a:latin typeface="LM Roman 12"/>
                <a:cs typeface="LM Roman 12"/>
              </a:rPr>
              <a:t>nonlinear.</a:t>
            </a:r>
            <a:endParaRPr lang="en-US" dirty="0">
              <a:latin typeface="LM Roman 12"/>
              <a:cs typeface="LM Roman 12"/>
            </a:endParaRPr>
          </a:p>
          <a:p>
            <a:pPr marL="29845" marR="5080" indent="222885" algn="just">
              <a:lnSpc>
                <a:spcPct val="100000"/>
              </a:lnSpc>
              <a:spcBef>
                <a:spcPts val="20"/>
              </a:spcBef>
            </a:pPr>
            <a:r>
              <a:rPr lang="en-US" dirty="0">
                <a:latin typeface="LM Roman 12"/>
                <a:cs typeface="LM Roman 12"/>
              </a:rPr>
              <a:t>Different machine </a:t>
            </a:r>
            <a:r>
              <a:rPr lang="en-US" spc="5" dirty="0">
                <a:latin typeface="LM Roman 12"/>
                <a:cs typeface="LM Roman 12"/>
              </a:rPr>
              <a:t>learning algorithms </a:t>
            </a:r>
            <a:r>
              <a:rPr lang="en-US" dirty="0">
                <a:latin typeface="LM Roman 12"/>
                <a:cs typeface="LM Roman 12"/>
              </a:rPr>
              <a:t>make </a:t>
            </a:r>
            <a:r>
              <a:rPr lang="en-US" spc="-5" dirty="0">
                <a:latin typeface="LM Roman 12"/>
                <a:cs typeface="LM Roman 12"/>
              </a:rPr>
              <a:t>different </a:t>
            </a:r>
            <a:r>
              <a:rPr lang="en-US" spc="5" dirty="0">
                <a:latin typeface="LM Roman 12"/>
                <a:cs typeface="LM Roman 12"/>
              </a:rPr>
              <a:t>assumptions </a:t>
            </a:r>
            <a:r>
              <a:rPr lang="en-US" spc="10" dirty="0">
                <a:latin typeface="LM Roman 12"/>
                <a:cs typeface="LM Roman 12"/>
              </a:rPr>
              <a:t>about </a:t>
            </a:r>
            <a:r>
              <a:rPr lang="en-US" spc="5" dirty="0">
                <a:latin typeface="LM Roman 12"/>
                <a:cs typeface="LM Roman 12"/>
              </a:rPr>
              <a:t>the </a:t>
            </a:r>
            <a:r>
              <a:rPr lang="en-US" spc="10" dirty="0">
                <a:latin typeface="LM Roman 12"/>
                <a:cs typeface="LM Roman 12"/>
              </a:rPr>
              <a:t>shape </a:t>
            </a:r>
            <a:r>
              <a:rPr lang="en-US" spc="5" dirty="0">
                <a:latin typeface="LM Roman 12"/>
                <a:cs typeface="LM Roman 12"/>
              </a:rPr>
              <a:t>and  structure of the function and </a:t>
            </a:r>
            <a:r>
              <a:rPr lang="en-US" spc="-5" dirty="0">
                <a:latin typeface="LM Roman 12"/>
                <a:cs typeface="LM Roman 12"/>
              </a:rPr>
              <a:t>how </a:t>
            </a:r>
            <a:r>
              <a:rPr lang="en-US" spc="15" dirty="0">
                <a:latin typeface="LM Roman 12"/>
                <a:cs typeface="LM Roman 12"/>
              </a:rPr>
              <a:t>best </a:t>
            </a:r>
            <a:r>
              <a:rPr lang="en-US" spc="5" dirty="0">
                <a:latin typeface="LM Roman 12"/>
                <a:cs typeface="LM Roman 12"/>
              </a:rPr>
              <a:t>to optimize a representation to </a:t>
            </a:r>
            <a:r>
              <a:rPr lang="en-US" dirty="0">
                <a:latin typeface="LM Roman 12"/>
                <a:cs typeface="LM Roman 12"/>
              </a:rPr>
              <a:t>approximate it. </a:t>
            </a:r>
          </a:p>
          <a:p>
            <a:pPr marL="29845" marR="5080" indent="222885" algn="just">
              <a:lnSpc>
                <a:spcPct val="100000"/>
              </a:lnSpc>
              <a:spcBef>
                <a:spcPts val="20"/>
              </a:spcBef>
            </a:pPr>
            <a:r>
              <a:rPr lang="en-US" spc="5" dirty="0">
                <a:latin typeface="LM Roman 12"/>
                <a:cs typeface="LM Roman 12"/>
              </a:rPr>
              <a:t>This  </a:t>
            </a:r>
            <a:r>
              <a:rPr lang="en-US" dirty="0">
                <a:latin typeface="LM Roman 12"/>
                <a:cs typeface="LM Roman 12"/>
              </a:rPr>
              <a:t>is </a:t>
            </a:r>
            <a:r>
              <a:rPr lang="en-US" spc="-10" dirty="0">
                <a:latin typeface="LM Roman 12"/>
                <a:cs typeface="LM Roman 12"/>
              </a:rPr>
              <a:t>why </a:t>
            </a:r>
            <a:r>
              <a:rPr lang="en-US" dirty="0">
                <a:latin typeface="LM Roman 12"/>
                <a:cs typeface="LM Roman 12"/>
              </a:rPr>
              <a:t>it is so important to try a suite of </a:t>
            </a:r>
            <a:r>
              <a:rPr lang="en-US" spc="-10" dirty="0">
                <a:latin typeface="LM Roman 12"/>
                <a:cs typeface="LM Roman 12"/>
              </a:rPr>
              <a:t>different </a:t>
            </a:r>
            <a:r>
              <a:rPr lang="en-US" dirty="0">
                <a:latin typeface="LM Roman 12"/>
                <a:cs typeface="LM Roman 12"/>
              </a:rPr>
              <a:t>algorithms on a </a:t>
            </a:r>
            <a:r>
              <a:rPr lang="en-US" spc="-5" dirty="0">
                <a:latin typeface="LM Roman 12"/>
                <a:cs typeface="LM Roman 12"/>
              </a:rPr>
              <a:t>machine </a:t>
            </a:r>
            <a:r>
              <a:rPr lang="en-US" dirty="0">
                <a:latin typeface="LM Roman 12"/>
                <a:cs typeface="LM Roman 12"/>
              </a:rPr>
              <a:t>learning problem,  </a:t>
            </a:r>
            <a:r>
              <a:rPr lang="en-US" spc="-10" dirty="0">
                <a:latin typeface="LM Roman 12"/>
                <a:cs typeface="LM Roman 12"/>
              </a:rPr>
              <a:t>because </a:t>
            </a:r>
            <a:r>
              <a:rPr lang="en-US" spc="-35" dirty="0">
                <a:latin typeface="LM Roman 12"/>
                <a:cs typeface="LM Roman 12"/>
              </a:rPr>
              <a:t>we </a:t>
            </a:r>
            <a:r>
              <a:rPr lang="en-US" spc="-15" dirty="0">
                <a:latin typeface="LM Roman 12"/>
                <a:cs typeface="LM Roman 12"/>
              </a:rPr>
              <a:t>cannot </a:t>
            </a:r>
            <a:r>
              <a:rPr lang="en-US" spc="-30" dirty="0">
                <a:latin typeface="LM Roman 12"/>
                <a:cs typeface="LM Roman 12"/>
              </a:rPr>
              <a:t>know </a:t>
            </a:r>
            <a:r>
              <a:rPr lang="en-US" spc="-10" dirty="0">
                <a:latin typeface="LM Roman 12"/>
                <a:cs typeface="LM Roman 12"/>
              </a:rPr>
              <a:t>before </a:t>
            </a:r>
            <a:r>
              <a:rPr lang="en-US" spc="-20" dirty="0">
                <a:latin typeface="LM Roman 12"/>
                <a:cs typeface="LM Roman 12"/>
              </a:rPr>
              <a:t>hand </a:t>
            </a:r>
            <a:r>
              <a:rPr lang="en-US" spc="-25" dirty="0">
                <a:latin typeface="LM Roman 12"/>
                <a:cs typeface="LM Roman 12"/>
              </a:rPr>
              <a:t>which </a:t>
            </a:r>
            <a:r>
              <a:rPr lang="en-US" spc="-20" dirty="0">
                <a:latin typeface="LM Roman 12"/>
                <a:cs typeface="LM Roman 12"/>
              </a:rPr>
              <a:t>approach </a:t>
            </a:r>
            <a:r>
              <a:rPr lang="en-US" spc="-15" dirty="0">
                <a:latin typeface="LM Roman 12"/>
                <a:cs typeface="LM Roman 12"/>
              </a:rPr>
              <a:t>will </a:t>
            </a:r>
            <a:r>
              <a:rPr lang="en-US" dirty="0">
                <a:latin typeface="LM Roman 12"/>
                <a:cs typeface="LM Roman 12"/>
              </a:rPr>
              <a:t>be </a:t>
            </a:r>
            <a:r>
              <a:rPr lang="en-US" spc="-10" dirty="0">
                <a:latin typeface="LM Roman 12"/>
                <a:cs typeface="LM Roman 12"/>
              </a:rPr>
              <a:t>best </a:t>
            </a:r>
            <a:r>
              <a:rPr lang="en-US" spc="-15" dirty="0">
                <a:latin typeface="LM Roman 12"/>
                <a:cs typeface="LM Roman 12"/>
              </a:rPr>
              <a:t>at estimating </a:t>
            </a:r>
            <a:r>
              <a:rPr lang="en-US" spc="-20" dirty="0">
                <a:latin typeface="LM Roman 12"/>
                <a:cs typeface="LM Roman 12"/>
              </a:rPr>
              <a:t>the </a:t>
            </a:r>
            <a:r>
              <a:rPr lang="en-US" spc="-15" dirty="0">
                <a:latin typeface="LM Roman 12"/>
                <a:cs typeface="LM Roman 12"/>
              </a:rPr>
              <a:t>structure of  </a:t>
            </a:r>
            <a:r>
              <a:rPr lang="en-US" spc="-5" dirty="0">
                <a:latin typeface="LM Roman 12"/>
                <a:cs typeface="LM Roman 12"/>
              </a:rPr>
              <a:t>the underlying function </a:t>
            </a:r>
            <a:r>
              <a:rPr lang="en-US" spc="-25" dirty="0">
                <a:latin typeface="LM Roman 12"/>
                <a:cs typeface="LM Roman 12"/>
              </a:rPr>
              <a:t>we </a:t>
            </a:r>
            <a:r>
              <a:rPr lang="en-US" spc="-5" dirty="0">
                <a:latin typeface="LM Roman 12"/>
                <a:cs typeface="LM Roman 12"/>
              </a:rPr>
              <a:t>are trying to</a:t>
            </a:r>
            <a:r>
              <a:rPr lang="en-US" spc="30" dirty="0">
                <a:latin typeface="LM Roman 12"/>
                <a:cs typeface="LM Roman 12"/>
              </a:rPr>
              <a:t> </a:t>
            </a:r>
            <a:r>
              <a:rPr lang="en-US" spc="-10" dirty="0">
                <a:latin typeface="LM Roman 12"/>
                <a:cs typeface="LM Roman 12"/>
              </a:rPr>
              <a:t>approximate.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600" dirty="0">
              <a:latin typeface="LM Roman 12"/>
              <a:cs typeface="LM Roman 1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F1DA7-DBA9-4A9B-BEF2-BF4A9EF5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0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4540-0DD4-402E-8803-BD0DCD00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98585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spc="5" dirty="0">
                <a:latin typeface="LM Roman 12"/>
                <a:cs typeface="LM Roman 12"/>
              </a:rPr>
              <a:t>Parametric </a:t>
            </a:r>
            <a:r>
              <a:rPr lang="en-US" b="1" spc="15" dirty="0">
                <a:latin typeface="LM Roman 12"/>
                <a:cs typeface="LM Roman 12"/>
              </a:rPr>
              <a:t>and </a:t>
            </a:r>
            <a:r>
              <a:rPr lang="en-US" b="1" spc="10" dirty="0">
                <a:latin typeface="LM Roman 12"/>
                <a:cs typeface="LM Roman 12"/>
              </a:rPr>
              <a:t>Nonparametric  </a:t>
            </a:r>
            <a:r>
              <a:rPr lang="en-US" b="1" spc="5" dirty="0">
                <a:latin typeface="LM Roman 12"/>
                <a:cs typeface="LM Roman 12"/>
              </a:rPr>
              <a:t>Machine </a:t>
            </a:r>
            <a:r>
              <a:rPr lang="en-US" b="1" spc="10" dirty="0">
                <a:latin typeface="LM Roman 12"/>
                <a:cs typeface="LM Roman 12"/>
              </a:rPr>
              <a:t>Learning</a:t>
            </a:r>
            <a:r>
              <a:rPr lang="en-US" b="1" spc="-5" dirty="0">
                <a:latin typeface="LM Roman 12"/>
                <a:cs typeface="LM Roman 12"/>
              </a:rPr>
              <a:t> </a:t>
            </a:r>
            <a:r>
              <a:rPr lang="en-US" b="1" spc="10" dirty="0">
                <a:latin typeface="LM Roman 12"/>
                <a:cs typeface="LM Roman 12"/>
              </a:rPr>
              <a:t>Algorithms</a:t>
            </a:r>
            <a:br>
              <a:rPr lang="en-US" dirty="0">
                <a:latin typeface="LM Roman 12"/>
                <a:cs typeface="LM Roman 1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45DF-D873-4BB7-B715-F68023F8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112114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19685">
              <a:lnSpc>
                <a:spcPct val="100000"/>
              </a:lnSpc>
              <a:spcBef>
                <a:spcPts val="5"/>
              </a:spcBef>
              <a:tabLst>
                <a:tab pos="580390" algn="l"/>
              </a:tabLst>
            </a:pPr>
            <a:r>
              <a:rPr lang="en-US" sz="4000" b="1" spc="5" dirty="0">
                <a:latin typeface="LM Roman 12"/>
                <a:cs typeface="LM Roman 12"/>
              </a:rPr>
              <a:t>4.1	</a:t>
            </a:r>
            <a:r>
              <a:rPr lang="en-US" sz="4000" b="1" dirty="0">
                <a:latin typeface="LM Roman 12"/>
                <a:cs typeface="LM Roman 12"/>
              </a:rPr>
              <a:t>Parametric Machine </a:t>
            </a:r>
            <a:r>
              <a:rPr lang="en-US" sz="4000" b="1" spc="5" dirty="0">
                <a:latin typeface="LM Roman 12"/>
                <a:cs typeface="LM Roman 12"/>
              </a:rPr>
              <a:t>Learning</a:t>
            </a:r>
            <a:r>
              <a:rPr lang="en-US" sz="4000" b="1" spc="15" dirty="0">
                <a:latin typeface="LM Roman 12"/>
                <a:cs typeface="LM Roman 12"/>
              </a:rPr>
              <a:t> </a:t>
            </a:r>
            <a:r>
              <a:rPr lang="en-US" sz="4000" b="1" spc="10" dirty="0">
                <a:latin typeface="LM Roman 12"/>
                <a:cs typeface="LM Roman 12"/>
              </a:rPr>
              <a:t>Algorithms</a:t>
            </a:r>
            <a:endParaRPr lang="en-US" sz="4000" dirty="0">
              <a:latin typeface="LM Roman 12"/>
              <a:cs typeface="LM Roman 12"/>
            </a:endParaRPr>
          </a:p>
          <a:p>
            <a:pPr marL="14604" marR="5080" algn="just">
              <a:lnSpc>
                <a:spcPct val="100000"/>
              </a:lnSpc>
              <a:spcBef>
                <a:spcPts val="1085"/>
              </a:spcBef>
            </a:pPr>
            <a:r>
              <a:rPr lang="en-US" spc="-5" dirty="0">
                <a:latin typeface="LM Roman 12"/>
                <a:cs typeface="LM Roman 12"/>
              </a:rPr>
              <a:t>Assumptions can greatly simplify the learning </a:t>
            </a:r>
            <a:r>
              <a:rPr lang="en-US" dirty="0">
                <a:latin typeface="LM Roman 12"/>
                <a:cs typeface="LM Roman 12"/>
              </a:rPr>
              <a:t>process, </a:t>
            </a:r>
            <a:r>
              <a:rPr lang="en-US" spc="-5" dirty="0">
                <a:latin typeface="LM Roman 12"/>
                <a:cs typeface="LM Roman 12"/>
              </a:rPr>
              <a:t>but can also limit what can </a:t>
            </a:r>
            <a:r>
              <a:rPr lang="en-US" spc="10" dirty="0">
                <a:latin typeface="LM Roman 12"/>
                <a:cs typeface="LM Roman 12"/>
              </a:rPr>
              <a:t>be </a:t>
            </a:r>
            <a:r>
              <a:rPr lang="en-US" spc="-5" dirty="0">
                <a:latin typeface="LM Roman 12"/>
                <a:cs typeface="LM Roman 12"/>
              </a:rPr>
              <a:t>learned.  </a:t>
            </a:r>
            <a:r>
              <a:rPr lang="en-US" spc="-10" dirty="0">
                <a:latin typeface="LM Roman 12"/>
                <a:cs typeface="LM Roman 12"/>
              </a:rPr>
              <a:t>Algorithms that </a:t>
            </a:r>
            <a:r>
              <a:rPr lang="en-US" spc="-5" dirty="0">
                <a:latin typeface="LM Roman 12"/>
                <a:cs typeface="LM Roman 12"/>
              </a:rPr>
              <a:t>simplify the </a:t>
            </a:r>
            <a:r>
              <a:rPr lang="en-US" spc="-10" dirty="0">
                <a:latin typeface="LM Roman 12"/>
                <a:cs typeface="LM Roman 12"/>
              </a:rPr>
              <a:t>function to a </a:t>
            </a:r>
            <a:r>
              <a:rPr lang="en-US" spc="-15" dirty="0">
                <a:latin typeface="LM Roman 12"/>
                <a:cs typeface="LM Roman 12"/>
              </a:rPr>
              <a:t>known </a:t>
            </a:r>
            <a:r>
              <a:rPr lang="en-US" spc="-10" dirty="0">
                <a:latin typeface="LM Roman 12"/>
                <a:cs typeface="LM Roman 12"/>
              </a:rPr>
              <a:t>form </a:t>
            </a:r>
            <a:r>
              <a:rPr lang="en-US" spc="-5" dirty="0">
                <a:latin typeface="LM Roman 12"/>
                <a:cs typeface="LM Roman 12"/>
              </a:rPr>
              <a:t>are called </a:t>
            </a:r>
            <a:r>
              <a:rPr lang="en-US" spc="-10" dirty="0">
                <a:latin typeface="LM Roman 12"/>
                <a:cs typeface="LM Roman 12"/>
              </a:rPr>
              <a:t>parametric </a:t>
            </a:r>
            <a:r>
              <a:rPr lang="en-US" spc="-15" dirty="0">
                <a:latin typeface="LM Roman 12"/>
                <a:cs typeface="LM Roman 12"/>
              </a:rPr>
              <a:t>machine </a:t>
            </a:r>
            <a:r>
              <a:rPr lang="en-US" spc="-5" dirty="0">
                <a:latin typeface="LM Roman 12"/>
                <a:cs typeface="LM Roman 12"/>
              </a:rPr>
              <a:t>learning  algorithms.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dirty="0">
              <a:latin typeface="LM Roman 12"/>
              <a:cs typeface="LM Roman 12"/>
            </a:endParaRPr>
          </a:p>
          <a:p>
            <a:pPr marL="374015" marR="401955" indent="17145" algn="just">
              <a:lnSpc>
                <a:spcPct val="100000"/>
              </a:lnSpc>
            </a:pPr>
            <a:r>
              <a:rPr lang="en-US" spc="10" dirty="0">
                <a:latin typeface="LM Roman 12"/>
                <a:cs typeface="LM Roman 12"/>
              </a:rPr>
              <a:t>A </a:t>
            </a:r>
            <a:r>
              <a:rPr lang="en-US" spc="5" dirty="0">
                <a:latin typeface="LM Roman 12"/>
                <a:cs typeface="LM Roman 12"/>
              </a:rPr>
              <a:t>learning </a:t>
            </a:r>
            <a:r>
              <a:rPr lang="en-US" spc="15" dirty="0">
                <a:latin typeface="LM Roman 12"/>
                <a:cs typeface="LM Roman 12"/>
              </a:rPr>
              <a:t>model </a:t>
            </a:r>
            <a:r>
              <a:rPr lang="en-US" spc="5" dirty="0">
                <a:latin typeface="LM Roman 12"/>
                <a:cs typeface="LM Roman 12"/>
              </a:rPr>
              <a:t>that summarizes data with a set of parameters of </a:t>
            </a:r>
            <a:r>
              <a:rPr lang="en-US" dirty="0">
                <a:latin typeface="LM Roman 12"/>
                <a:cs typeface="LM Roman 12"/>
              </a:rPr>
              <a:t>fixed </a:t>
            </a:r>
            <a:r>
              <a:rPr lang="en-US" spc="5" dirty="0">
                <a:latin typeface="LM Roman 12"/>
                <a:cs typeface="LM Roman 12"/>
              </a:rPr>
              <a:t>size  </a:t>
            </a:r>
            <a:r>
              <a:rPr lang="en-US" spc="-10" dirty="0">
                <a:latin typeface="LM Roman 12"/>
                <a:cs typeface="LM Roman 12"/>
              </a:rPr>
              <a:t>(independent of the </a:t>
            </a:r>
            <a:r>
              <a:rPr lang="en-US" spc="-15" dirty="0">
                <a:latin typeface="LM Roman 12"/>
                <a:cs typeface="LM Roman 12"/>
              </a:rPr>
              <a:t>number </a:t>
            </a:r>
            <a:r>
              <a:rPr lang="en-US" spc="-10" dirty="0">
                <a:latin typeface="LM Roman 12"/>
                <a:cs typeface="LM Roman 12"/>
              </a:rPr>
              <a:t>of training examples) </a:t>
            </a:r>
            <a:r>
              <a:rPr lang="en-US" spc="-5" dirty="0">
                <a:latin typeface="LM Roman 12"/>
                <a:cs typeface="LM Roman 12"/>
              </a:rPr>
              <a:t>is </a:t>
            </a:r>
            <a:r>
              <a:rPr lang="en-US" spc="-10" dirty="0">
                <a:latin typeface="LM Roman 12"/>
                <a:cs typeface="LM Roman 12"/>
              </a:rPr>
              <a:t>called a parametric </a:t>
            </a:r>
            <a:r>
              <a:rPr lang="en-US" spc="-5" dirty="0">
                <a:latin typeface="LM Roman 12"/>
                <a:cs typeface="LM Roman 12"/>
              </a:rPr>
              <a:t>model. </a:t>
            </a:r>
            <a:r>
              <a:rPr lang="en-US" spc="-10" dirty="0">
                <a:latin typeface="LM Roman 12"/>
                <a:cs typeface="LM Roman 12"/>
              </a:rPr>
              <a:t>No  </a:t>
            </a:r>
            <a:r>
              <a:rPr lang="en-US" spc="-5" dirty="0">
                <a:latin typeface="LM Roman 12"/>
                <a:cs typeface="LM Roman 12"/>
              </a:rPr>
              <a:t>matter </a:t>
            </a:r>
            <a:r>
              <a:rPr lang="en-US" spc="-15" dirty="0">
                <a:latin typeface="LM Roman 12"/>
                <a:cs typeface="LM Roman 12"/>
              </a:rPr>
              <a:t>how </a:t>
            </a:r>
            <a:r>
              <a:rPr lang="en-US" spc="-20" dirty="0">
                <a:latin typeface="LM Roman 12"/>
                <a:cs typeface="LM Roman 12"/>
              </a:rPr>
              <a:t>much </a:t>
            </a:r>
            <a:r>
              <a:rPr lang="en-US" spc="-5" dirty="0">
                <a:latin typeface="LM Roman 12"/>
                <a:cs typeface="LM Roman 12"/>
              </a:rPr>
              <a:t>data </a:t>
            </a:r>
            <a:r>
              <a:rPr lang="en-US" spc="-15" dirty="0">
                <a:latin typeface="LM Roman 12"/>
                <a:cs typeface="LM Roman 12"/>
              </a:rPr>
              <a:t>you </a:t>
            </a:r>
            <a:r>
              <a:rPr lang="en-US" spc="-10" dirty="0">
                <a:latin typeface="LM Roman 12"/>
                <a:cs typeface="LM Roman 12"/>
              </a:rPr>
              <a:t>throw </a:t>
            </a:r>
            <a:r>
              <a:rPr lang="en-US" spc="-5" dirty="0">
                <a:latin typeface="LM Roman 12"/>
                <a:cs typeface="LM Roman 12"/>
              </a:rPr>
              <a:t>at a parametric </a:t>
            </a:r>
            <a:r>
              <a:rPr lang="en-US" dirty="0">
                <a:latin typeface="LM Roman 12"/>
                <a:cs typeface="LM Roman 12"/>
              </a:rPr>
              <a:t>model, </a:t>
            </a:r>
            <a:r>
              <a:rPr lang="en-US" spc="-5" dirty="0">
                <a:latin typeface="LM Roman 12"/>
                <a:cs typeface="LM Roman 12"/>
              </a:rPr>
              <a:t>it </a:t>
            </a:r>
            <a:r>
              <a:rPr lang="en-US" spc="-10" dirty="0">
                <a:latin typeface="LM Roman 12"/>
                <a:cs typeface="LM Roman 12"/>
              </a:rPr>
              <a:t>won’t change </a:t>
            </a:r>
            <a:r>
              <a:rPr lang="en-US" spc="-5" dirty="0">
                <a:latin typeface="LM Roman 12"/>
                <a:cs typeface="LM Roman 12"/>
              </a:rPr>
              <a:t>its mind  </a:t>
            </a:r>
            <a:r>
              <a:rPr lang="en-US" dirty="0">
                <a:latin typeface="LM Roman 12"/>
                <a:cs typeface="LM Roman 12"/>
              </a:rPr>
              <a:t>about </a:t>
            </a:r>
            <a:r>
              <a:rPr lang="en-US" spc="-20" dirty="0">
                <a:latin typeface="LM Roman 12"/>
                <a:cs typeface="LM Roman 12"/>
              </a:rPr>
              <a:t>how </a:t>
            </a:r>
            <a:r>
              <a:rPr lang="en-US" spc="-15" dirty="0">
                <a:latin typeface="LM Roman 12"/>
                <a:cs typeface="LM Roman 12"/>
              </a:rPr>
              <a:t>many </a:t>
            </a:r>
            <a:r>
              <a:rPr lang="en-US" spc="-5" dirty="0">
                <a:latin typeface="LM Roman 12"/>
                <a:cs typeface="LM Roman 12"/>
              </a:rPr>
              <a:t>parameters it</a:t>
            </a:r>
            <a:r>
              <a:rPr lang="en-US" spc="2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needs.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dirty="0">
              <a:latin typeface="LM Roman 12"/>
              <a:cs typeface="LM Roman 12"/>
            </a:endParaRPr>
          </a:p>
          <a:p>
            <a:pPr marL="243204" marR="2337435">
              <a:lnSpc>
                <a:spcPct val="100000"/>
              </a:lnSpc>
            </a:pPr>
            <a:r>
              <a:rPr lang="en-US" spc="-5" dirty="0">
                <a:latin typeface="LM Roman 12"/>
                <a:cs typeface="LM Roman 12"/>
              </a:rPr>
              <a:t>– </a:t>
            </a:r>
            <a:r>
              <a:rPr lang="en-US" spc="-10" dirty="0">
                <a:latin typeface="LM Roman 12"/>
                <a:cs typeface="LM Roman 12"/>
              </a:rPr>
              <a:t>Artificial Intelligence: </a:t>
            </a:r>
            <a:r>
              <a:rPr lang="en-US" spc="-5" dirty="0">
                <a:latin typeface="LM Roman 12"/>
                <a:cs typeface="LM Roman 12"/>
              </a:rPr>
              <a:t>A </a:t>
            </a:r>
            <a:r>
              <a:rPr lang="en-US" dirty="0">
                <a:latin typeface="LM Roman 12"/>
                <a:cs typeface="LM Roman 12"/>
              </a:rPr>
              <a:t>Modern </a:t>
            </a:r>
            <a:r>
              <a:rPr lang="en-US" spc="-10" dirty="0">
                <a:latin typeface="LM Roman 12"/>
                <a:cs typeface="LM Roman 12"/>
              </a:rPr>
              <a:t>Approach, </a:t>
            </a:r>
            <a:r>
              <a:rPr lang="en-US" spc="-5" dirty="0">
                <a:latin typeface="LM Roman 12"/>
                <a:cs typeface="LM Roman 12"/>
              </a:rPr>
              <a:t>page 737  The algorithms </a:t>
            </a:r>
            <a:r>
              <a:rPr lang="en-US" spc="-20" dirty="0">
                <a:latin typeface="LM Roman 12"/>
                <a:cs typeface="LM Roman 12"/>
              </a:rPr>
              <a:t>involve </a:t>
            </a:r>
            <a:r>
              <a:rPr lang="en-US" spc="-30" dirty="0">
                <a:latin typeface="LM Roman 12"/>
                <a:cs typeface="LM Roman 12"/>
              </a:rPr>
              <a:t>two</a:t>
            </a:r>
            <a:r>
              <a:rPr lang="en-US" spc="1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steps: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600" dirty="0">
              <a:latin typeface="LM Roman 12"/>
              <a:cs typeface="LM Roman 12"/>
            </a:endParaRPr>
          </a:p>
          <a:p>
            <a:pPr marL="317500" indent="-116205">
              <a:lnSpc>
                <a:spcPct val="100000"/>
              </a:lnSpc>
              <a:buSzPct val="91666"/>
              <a:buAutoNum type="arabicPeriod"/>
              <a:tabLst>
                <a:tab pos="318135" algn="l"/>
              </a:tabLst>
            </a:pPr>
            <a:r>
              <a:rPr lang="en-US" spc="-5" dirty="0">
                <a:latin typeface="LM Roman 12"/>
                <a:cs typeface="LM Roman 12"/>
              </a:rPr>
              <a:t>Select a form for the</a:t>
            </a:r>
            <a:r>
              <a:rPr lang="en-US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function.</a:t>
            </a:r>
            <a:endParaRPr lang="en-US" dirty="0">
              <a:latin typeface="LM Roman 12"/>
              <a:cs typeface="LM Roman 12"/>
            </a:endParaRPr>
          </a:p>
          <a:p>
            <a:pPr marL="317500" indent="-116205">
              <a:lnSpc>
                <a:spcPct val="100000"/>
              </a:lnSpc>
              <a:buSzPct val="91666"/>
              <a:buAutoNum type="arabicPeriod"/>
              <a:tabLst>
                <a:tab pos="318135" algn="l"/>
              </a:tabLst>
            </a:pPr>
            <a:r>
              <a:rPr lang="en-US" spc="-5" dirty="0">
                <a:latin typeface="LM Roman 12"/>
                <a:cs typeface="LM Roman 12"/>
              </a:rPr>
              <a:t>Learn the </a:t>
            </a:r>
            <a:r>
              <a:rPr lang="en-US" spc="-10" dirty="0">
                <a:latin typeface="LM Roman 12"/>
                <a:cs typeface="LM Roman 12"/>
              </a:rPr>
              <a:t>coefficients </a:t>
            </a:r>
            <a:r>
              <a:rPr lang="en-US" spc="-5" dirty="0">
                <a:latin typeface="LM Roman 12"/>
                <a:cs typeface="LM Roman 12"/>
              </a:rPr>
              <a:t>for the function from the training</a:t>
            </a:r>
            <a:r>
              <a:rPr lang="en-US" spc="1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data.</a:t>
            </a:r>
            <a:endParaRPr lang="en-US" dirty="0">
              <a:latin typeface="LM Roman 12"/>
              <a:cs typeface="LM Roman 1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D414-F1B7-4E5F-ADC2-C9BB8946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3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9BCE-3B0C-46E0-A334-A8EF0740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2992-1A13-40F0-AF11-5405F8AD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57532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17780" marR="32384" indent="222885" algn="just">
              <a:lnSpc>
                <a:spcPct val="100000"/>
              </a:lnSpc>
            </a:pPr>
            <a:r>
              <a:rPr lang="en-US" spc="-20" dirty="0">
                <a:latin typeface="LM Roman 12"/>
                <a:cs typeface="LM Roman 12"/>
              </a:rPr>
              <a:t>An </a:t>
            </a:r>
            <a:r>
              <a:rPr lang="en-US" spc="-15" dirty="0">
                <a:latin typeface="LM Roman 12"/>
                <a:cs typeface="LM Roman 12"/>
              </a:rPr>
              <a:t>easy to understand functional form for the </a:t>
            </a:r>
            <a:r>
              <a:rPr lang="en-US" spc="-20" dirty="0">
                <a:latin typeface="LM Roman 12"/>
                <a:cs typeface="LM Roman 12"/>
              </a:rPr>
              <a:t>mapping </a:t>
            </a:r>
            <a:r>
              <a:rPr lang="en-US" spc="-15" dirty="0">
                <a:latin typeface="LM Roman 12"/>
                <a:cs typeface="LM Roman 12"/>
              </a:rPr>
              <a:t>function </a:t>
            </a:r>
            <a:r>
              <a:rPr lang="en-US" spc="-10" dirty="0">
                <a:latin typeface="LM Roman 12"/>
                <a:cs typeface="LM Roman 12"/>
              </a:rPr>
              <a:t>is </a:t>
            </a:r>
            <a:r>
              <a:rPr lang="en-US" spc="-20" dirty="0">
                <a:latin typeface="LM Roman 12"/>
                <a:cs typeface="LM Roman 12"/>
              </a:rPr>
              <a:t>a </a:t>
            </a:r>
            <a:r>
              <a:rPr lang="en-US" spc="-15" dirty="0">
                <a:latin typeface="LM Roman 12"/>
                <a:cs typeface="LM Roman 12"/>
              </a:rPr>
              <a:t>line, as </a:t>
            </a:r>
            <a:r>
              <a:rPr lang="en-US" spc="-10" dirty="0">
                <a:latin typeface="LM Roman 12"/>
                <a:cs typeface="LM Roman 12"/>
              </a:rPr>
              <a:t>is </a:t>
            </a:r>
            <a:r>
              <a:rPr lang="en-US" spc="-15" dirty="0">
                <a:latin typeface="LM Roman 12"/>
                <a:cs typeface="LM Roman 12"/>
              </a:rPr>
              <a:t>used in</a:t>
            </a:r>
            <a:r>
              <a:rPr lang="en-US" spc="-21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linear  </a:t>
            </a:r>
            <a:r>
              <a:rPr lang="en-US" spc="-5" dirty="0">
                <a:latin typeface="LM Roman 12"/>
                <a:cs typeface="LM Roman 12"/>
              </a:rPr>
              <a:t>regression: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800" dirty="0">
              <a:latin typeface="LM Roman 12"/>
              <a:cs typeface="LM Roman 12"/>
            </a:endParaRPr>
          </a:p>
          <a:p>
            <a:pPr marL="2070100">
              <a:lnSpc>
                <a:spcPct val="100000"/>
              </a:lnSpc>
              <a:spcBef>
                <a:spcPts val="5"/>
              </a:spcBef>
              <a:tabLst>
                <a:tab pos="5832475" algn="l"/>
              </a:tabLst>
            </a:pPr>
            <a:r>
              <a:rPr lang="en-US" i="1" spc="105" dirty="0">
                <a:latin typeface="Times New Roman"/>
                <a:cs typeface="Times New Roman"/>
              </a:rPr>
              <a:t>B</a:t>
            </a:r>
            <a:r>
              <a:rPr lang="en-US" spc="105" dirty="0">
                <a:latin typeface="LM Roman 12"/>
                <a:cs typeface="LM Roman 12"/>
              </a:rPr>
              <a:t>0</a:t>
            </a:r>
            <a:r>
              <a:rPr lang="en-US" spc="-13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+</a:t>
            </a:r>
            <a:r>
              <a:rPr lang="en-US" spc="-125" dirty="0">
                <a:latin typeface="LM Roman 12"/>
                <a:cs typeface="LM Roman 12"/>
              </a:rPr>
              <a:t> </a:t>
            </a:r>
            <a:r>
              <a:rPr lang="en-US" i="1" spc="105" dirty="0">
                <a:latin typeface="Times New Roman"/>
                <a:cs typeface="Times New Roman"/>
              </a:rPr>
              <a:t>B</a:t>
            </a:r>
            <a:r>
              <a:rPr lang="en-US" spc="105" dirty="0">
                <a:latin typeface="LM Roman 12"/>
                <a:cs typeface="LM Roman 12"/>
              </a:rPr>
              <a:t>1</a:t>
            </a:r>
            <a:r>
              <a:rPr lang="en-US" spc="-120" dirty="0">
                <a:latin typeface="LM Roman 12"/>
                <a:cs typeface="LM Roman 12"/>
              </a:rPr>
              <a:t> </a:t>
            </a:r>
            <a:r>
              <a:rPr lang="en-US" i="1" spc="20" dirty="0">
                <a:latin typeface="DejaVu Sans Condensed"/>
                <a:cs typeface="DejaVu Sans Condensed"/>
              </a:rPr>
              <a:t>×</a:t>
            </a:r>
            <a:r>
              <a:rPr lang="en-US" i="1" spc="-80" dirty="0">
                <a:latin typeface="DejaVu Sans Condensed"/>
                <a:cs typeface="DejaVu Sans Condensed"/>
              </a:rPr>
              <a:t> </a:t>
            </a:r>
            <a:r>
              <a:rPr lang="en-US" i="1" spc="160" dirty="0">
                <a:latin typeface="Times New Roman"/>
                <a:cs typeface="Times New Roman"/>
              </a:rPr>
              <a:t>X</a:t>
            </a:r>
            <a:r>
              <a:rPr lang="en-US" spc="160" dirty="0">
                <a:latin typeface="LM Roman 12"/>
                <a:cs typeface="LM Roman 12"/>
              </a:rPr>
              <a:t>1</a:t>
            </a:r>
            <a:r>
              <a:rPr lang="en-US" spc="-13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+</a:t>
            </a:r>
            <a:r>
              <a:rPr lang="en-US" spc="-120" dirty="0">
                <a:latin typeface="LM Roman 12"/>
                <a:cs typeface="LM Roman 12"/>
              </a:rPr>
              <a:t> </a:t>
            </a:r>
            <a:r>
              <a:rPr lang="en-US" i="1" spc="105" dirty="0">
                <a:latin typeface="Times New Roman"/>
                <a:cs typeface="Times New Roman"/>
              </a:rPr>
              <a:t>B</a:t>
            </a:r>
            <a:r>
              <a:rPr lang="en-US" spc="105" dirty="0">
                <a:latin typeface="LM Roman 12"/>
                <a:cs typeface="LM Roman 12"/>
              </a:rPr>
              <a:t>2</a:t>
            </a:r>
            <a:r>
              <a:rPr lang="en-US" spc="-125" dirty="0">
                <a:latin typeface="LM Roman 12"/>
                <a:cs typeface="LM Roman 12"/>
              </a:rPr>
              <a:t> </a:t>
            </a:r>
            <a:r>
              <a:rPr lang="en-US" i="1" spc="20" dirty="0">
                <a:latin typeface="DejaVu Sans Condensed"/>
                <a:cs typeface="DejaVu Sans Condensed"/>
              </a:rPr>
              <a:t>×</a:t>
            </a:r>
            <a:r>
              <a:rPr lang="en-US" i="1" spc="-80" dirty="0">
                <a:latin typeface="DejaVu Sans Condensed"/>
                <a:cs typeface="DejaVu Sans Condensed"/>
              </a:rPr>
              <a:t> </a:t>
            </a:r>
            <a:r>
              <a:rPr lang="en-US" i="1" spc="160" dirty="0">
                <a:latin typeface="Times New Roman"/>
                <a:cs typeface="Times New Roman"/>
              </a:rPr>
              <a:t>X</a:t>
            </a:r>
            <a:r>
              <a:rPr lang="en-US" spc="160" dirty="0">
                <a:latin typeface="LM Roman 12"/>
                <a:cs typeface="LM Roman 12"/>
              </a:rPr>
              <a:t>2</a:t>
            </a:r>
            <a:r>
              <a:rPr lang="en-US" spc="-5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=</a:t>
            </a:r>
            <a:r>
              <a:rPr lang="en-US" spc="-6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0	(4.1)</a:t>
            </a:r>
            <a:endParaRPr lang="en-US" dirty="0">
              <a:latin typeface="LM Roman 12"/>
              <a:cs typeface="LM Roman 12"/>
            </a:endParaRPr>
          </a:p>
          <a:p>
            <a:pPr marL="12700" marR="13970" indent="227965" algn="just">
              <a:lnSpc>
                <a:spcPct val="100000"/>
              </a:lnSpc>
              <a:spcBef>
                <a:spcPts val="650"/>
              </a:spcBef>
            </a:pPr>
            <a:r>
              <a:rPr lang="en-US" spc="5" dirty="0">
                <a:latin typeface="LM Roman 12"/>
                <a:cs typeface="LM Roman 12"/>
              </a:rPr>
              <a:t>Where </a:t>
            </a:r>
            <a:r>
              <a:rPr lang="en-US" i="1" spc="70" dirty="0">
                <a:latin typeface="Times New Roman"/>
                <a:cs typeface="Times New Roman"/>
              </a:rPr>
              <a:t>B</a:t>
            </a:r>
            <a:r>
              <a:rPr lang="en-US" spc="70" dirty="0">
                <a:latin typeface="LM Roman 12"/>
                <a:cs typeface="LM Roman 12"/>
              </a:rPr>
              <a:t>0, </a:t>
            </a:r>
            <a:r>
              <a:rPr lang="en-US" i="1" spc="105" dirty="0">
                <a:latin typeface="Times New Roman"/>
                <a:cs typeface="Times New Roman"/>
              </a:rPr>
              <a:t>B</a:t>
            </a:r>
            <a:r>
              <a:rPr lang="en-US" spc="105" dirty="0">
                <a:latin typeface="LM Roman 12"/>
                <a:cs typeface="LM Roman 12"/>
              </a:rPr>
              <a:t>1 </a:t>
            </a:r>
            <a:r>
              <a:rPr lang="en-US" dirty="0">
                <a:latin typeface="LM Roman 12"/>
                <a:cs typeface="LM Roman 12"/>
              </a:rPr>
              <a:t>and </a:t>
            </a:r>
            <a:r>
              <a:rPr lang="en-US" i="1" spc="105" dirty="0">
                <a:latin typeface="Times New Roman"/>
                <a:cs typeface="Times New Roman"/>
              </a:rPr>
              <a:t>B</a:t>
            </a:r>
            <a:r>
              <a:rPr lang="en-US" spc="105" dirty="0">
                <a:latin typeface="LM Roman 12"/>
                <a:cs typeface="LM Roman 12"/>
              </a:rPr>
              <a:t>2 </a:t>
            </a:r>
            <a:r>
              <a:rPr lang="en-US" dirty="0">
                <a:latin typeface="LM Roman 12"/>
                <a:cs typeface="LM Roman 12"/>
              </a:rPr>
              <a:t>are the </a:t>
            </a:r>
            <a:r>
              <a:rPr lang="en-US" spc="-5" dirty="0">
                <a:latin typeface="LM Roman 12"/>
                <a:cs typeface="LM Roman 12"/>
              </a:rPr>
              <a:t>coefficients </a:t>
            </a:r>
            <a:r>
              <a:rPr lang="en-US" dirty="0">
                <a:latin typeface="LM Roman 12"/>
                <a:cs typeface="LM Roman 12"/>
              </a:rPr>
              <a:t>of the line that </a:t>
            </a:r>
            <a:r>
              <a:rPr lang="en-US" spc="-5" dirty="0">
                <a:latin typeface="LM Roman 12"/>
                <a:cs typeface="LM Roman 12"/>
              </a:rPr>
              <a:t>control </a:t>
            </a:r>
            <a:r>
              <a:rPr lang="en-US" dirty="0">
                <a:latin typeface="LM Roman 12"/>
                <a:cs typeface="LM Roman 12"/>
              </a:rPr>
              <a:t>the </a:t>
            </a:r>
            <a:r>
              <a:rPr lang="en-US" spc="-5" dirty="0">
                <a:latin typeface="LM Roman 12"/>
                <a:cs typeface="LM Roman 12"/>
              </a:rPr>
              <a:t>intercept </a:t>
            </a:r>
            <a:r>
              <a:rPr lang="en-US" dirty="0">
                <a:latin typeface="LM Roman 12"/>
                <a:cs typeface="LM Roman 12"/>
              </a:rPr>
              <a:t>and</a:t>
            </a:r>
            <a:r>
              <a:rPr lang="en-US" spc="-150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slope,  </a:t>
            </a:r>
            <a:r>
              <a:rPr lang="en-US" spc="-20" dirty="0">
                <a:latin typeface="LM Roman 12"/>
                <a:cs typeface="LM Roman 12"/>
              </a:rPr>
              <a:t>and</a:t>
            </a:r>
            <a:r>
              <a:rPr lang="en-US" spc="-60" dirty="0">
                <a:latin typeface="LM Roman 12"/>
                <a:cs typeface="LM Roman 12"/>
              </a:rPr>
              <a:t> </a:t>
            </a:r>
            <a:r>
              <a:rPr lang="en-US" i="1" spc="155" dirty="0">
                <a:latin typeface="Times New Roman"/>
                <a:cs typeface="Times New Roman"/>
              </a:rPr>
              <a:t>X</a:t>
            </a:r>
            <a:r>
              <a:rPr lang="en-US" spc="155" dirty="0">
                <a:latin typeface="LM Roman 12"/>
                <a:cs typeface="LM Roman 12"/>
              </a:rPr>
              <a:t>1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and</a:t>
            </a:r>
            <a:r>
              <a:rPr lang="en-US" spc="-60" dirty="0">
                <a:latin typeface="LM Roman 12"/>
                <a:cs typeface="LM Roman 12"/>
              </a:rPr>
              <a:t> </a:t>
            </a:r>
            <a:r>
              <a:rPr lang="en-US" i="1" spc="155" dirty="0">
                <a:latin typeface="Times New Roman"/>
                <a:cs typeface="Times New Roman"/>
              </a:rPr>
              <a:t>X</a:t>
            </a:r>
            <a:r>
              <a:rPr lang="en-US" spc="155" dirty="0">
                <a:latin typeface="LM Roman 12"/>
                <a:cs typeface="LM Roman 12"/>
              </a:rPr>
              <a:t>2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are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40" dirty="0">
                <a:latin typeface="LM Roman 12"/>
                <a:cs typeface="LM Roman 12"/>
              </a:rPr>
              <a:t>two</a:t>
            </a:r>
            <a:r>
              <a:rPr lang="en-US" spc="-6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input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variables.</a:t>
            </a:r>
          </a:p>
          <a:p>
            <a:pPr marL="12700" marR="13970" indent="227965" algn="just">
              <a:lnSpc>
                <a:spcPct val="100000"/>
              </a:lnSpc>
              <a:spcBef>
                <a:spcPts val="650"/>
              </a:spcBef>
            </a:pPr>
            <a:r>
              <a:rPr lang="en-US" spc="114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Assuming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the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functional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form</a:t>
            </a:r>
            <a:r>
              <a:rPr lang="en-US" spc="-6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of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a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line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greatly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simplifies  </a:t>
            </a:r>
            <a:r>
              <a:rPr lang="en-US" spc="-15" dirty="0">
                <a:latin typeface="LM Roman 12"/>
                <a:cs typeface="LM Roman 12"/>
              </a:rPr>
              <a:t>the learning </a:t>
            </a:r>
            <a:r>
              <a:rPr lang="en-US" spc="-10" dirty="0">
                <a:latin typeface="LM Roman 12"/>
                <a:cs typeface="LM Roman 12"/>
              </a:rPr>
              <a:t>process. </a:t>
            </a:r>
            <a:r>
              <a:rPr lang="en-US" spc="-25" dirty="0">
                <a:latin typeface="LM Roman 12"/>
                <a:cs typeface="LM Roman 12"/>
              </a:rPr>
              <a:t>Now, </a:t>
            </a:r>
            <a:r>
              <a:rPr lang="en-US" spc="-15" dirty="0">
                <a:latin typeface="LM Roman 12"/>
                <a:cs typeface="LM Roman 12"/>
              </a:rPr>
              <a:t>all </a:t>
            </a:r>
            <a:r>
              <a:rPr lang="en-US" spc="-35" dirty="0">
                <a:latin typeface="LM Roman 12"/>
                <a:cs typeface="LM Roman 12"/>
              </a:rPr>
              <a:t>we </a:t>
            </a:r>
            <a:r>
              <a:rPr lang="en-US" spc="-15" dirty="0">
                <a:latin typeface="LM Roman 12"/>
                <a:cs typeface="LM Roman 12"/>
              </a:rPr>
              <a:t>need to </a:t>
            </a:r>
            <a:r>
              <a:rPr lang="en-US" spc="-20" dirty="0">
                <a:latin typeface="LM Roman 12"/>
                <a:cs typeface="LM Roman 12"/>
              </a:rPr>
              <a:t>do </a:t>
            </a:r>
            <a:r>
              <a:rPr lang="en-US" spc="-10" dirty="0">
                <a:latin typeface="LM Roman 12"/>
                <a:cs typeface="LM Roman 12"/>
              </a:rPr>
              <a:t>is </a:t>
            </a:r>
            <a:r>
              <a:rPr lang="en-US" spc="-15" dirty="0">
                <a:latin typeface="LM Roman 12"/>
                <a:cs typeface="LM Roman 12"/>
              </a:rPr>
              <a:t>estimate the </a:t>
            </a:r>
            <a:r>
              <a:rPr lang="en-US" spc="-20" dirty="0">
                <a:latin typeface="LM Roman 12"/>
                <a:cs typeface="LM Roman 12"/>
              </a:rPr>
              <a:t>coefficients </a:t>
            </a:r>
            <a:r>
              <a:rPr lang="en-US" spc="-15" dirty="0">
                <a:latin typeface="LM Roman 12"/>
                <a:cs typeface="LM Roman 12"/>
              </a:rPr>
              <a:t>of the line equation </a:t>
            </a:r>
            <a:r>
              <a:rPr lang="en-US" spc="-20" dirty="0">
                <a:latin typeface="LM Roman 12"/>
                <a:cs typeface="LM Roman 12"/>
              </a:rPr>
              <a:t>and  </a:t>
            </a:r>
            <a:r>
              <a:rPr lang="en-US" spc="-25" dirty="0">
                <a:latin typeface="LM Roman 12"/>
                <a:cs typeface="LM Roman 12"/>
              </a:rPr>
              <a:t>we have </a:t>
            </a:r>
            <a:r>
              <a:rPr lang="en-US" spc="-5" dirty="0">
                <a:latin typeface="LM Roman 12"/>
                <a:cs typeface="LM Roman 12"/>
              </a:rPr>
              <a:t>a </a:t>
            </a:r>
            <a:r>
              <a:rPr lang="en-US" spc="-10" dirty="0">
                <a:latin typeface="LM Roman 12"/>
                <a:cs typeface="LM Roman 12"/>
              </a:rPr>
              <a:t>predictive </a:t>
            </a:r>
            <a:r>
              <a:rPr lang="en-US" dirty="0">
                <a:latin typeface="LM Roman 12"/>
                <a:cs typeface="LM Roman 12"/>
              </a:rPr>
              <a:t>model </a:t>
            </a:r>
            <a:r>
              <a:rPr lang="en-US" spc="-5" dirty="0">
                <a:latin typeface="LM Roman 12"/>
                <a:cs typeface="LM Roman 12"/>
              </a:rPr>
              <a:t>for the</a:t>
            </a:r>
            <a:r>
              <a:rPr lang="en-US" spc="4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problem.</a:t>
            </a:r>
            <a:endParaRPr lang="en-US" dirty="0">
              <a:latin typeface="LM Roman 12"/>
              <a:cs typeface="LM Roman 12"/>
            </a:endParaRPr>
          </a:p>
          <a:p>
            <a:pPr marL="12700" marR="5715" indent="227965" algn="just">
              <a:lnSpc>
                <a:spcPct val="100000"/>
              </a:lnSpc>
              <a:spcBef>
                <a:spcPts val="20"/>
              </a:spcBef>
            </a:pPr>
            <a:r>
              <a:rPr lang="en-US" spc="-15" dirty="0">
                <a:latin typeface="LM Roman 12"/>
                <a:cs typeface="LM Roman 12"/>
              </a:rPr>
              <a:t>Often the </a:t>
            </a:r>
            <a:r>
              <a:rPr lang="en-US" spc="-20" dirty="0">
                <a:latin typeface="LM Roman 12"/>
                <a:cs typeface="LM Roman 12"/>
              </a:rPr>
              <a:t>assumed </a:t>
            </a:r>
            <a:r>
              <a:rPr lang="en-US" spc="-15" dirty="0">
                <a:latin typeface="LM Roman 12"/>
                <a:cs typeface="LM Roman 12"/>
              </a:rPr>
              <a:t>functional form </a:t>
            </a:r>
            <a:r>
              <a:rPr lang="en-US" spc="-10" dirty="0">
                <a:latin typeface="LM Roman 12"/>
                <a:cs typeface="LM Roman 12"/>
              </a:rPr>
              <a:t>is </a:t>
            </a:r>
            <a:r>
              <a:rPr lang="en-US" spc="-20" dirty="0">
                <a:latin typeface="LM Roman 12"/>
                <a:cs typeface="LM Roman 12"/>
              </a:rPr>
              <a:t>a </a:t>
            </a:r>
            <a:r>
              <a:rPr lang="en-US" spc="-15" dirty="0">
                <a:latin typeface="LM Roman 12"/>
                <a:cs typeface="LM Roman 12"/>
              </a:rPr>
              <a:t>linear </a:t>
            </a:r>
            <a:r>
              <a:rPr lang="en-US" spc="-20" dirty="0">
                <a:latin typeface="LM Roman 12"/>
                <a:cs typeface="LM Roman 12"/>
              </a:rPr>
              <a:t>combination </a:t>
            </a:r>
            <a:r>
              <a:rPr lang="en-US" spc="-15" dirty="0">
                <a:latin typeface="LM Roman 12"/>
                <a:cs typeface="LM Roman 12"/>
              </a:rPr>
              <a:t>of the input </a:t>
            </a:r>
            <a:r>
              <a:rPr lang="en-US" spc="-25" dirty="0">
                <a:latin typeface="LM Roman 12"/>
                <a:cs typeface="LM Roman 12"/>
              </a:rPr>
              <a:t>variables </a:t>
            </a:r>
            <a:r>
              <a:rPr lang="en-US" spc="-20" dirty="0">
                <a:latin typeface="LM Roman 12"/>
                <a:cs typeface="LM Roman 12"/>
              </a:rPr>
              <a:t>and </a:t>
            </a:r>
            <a:r>
              <a:rPr lang="en-US" spc="-15" dirty="0">
                <a:latin typeface="LM Roman 12"/>
                <a:cs typeface="LM Roman 12"/>
              </a:rPr>
              <a:t>as </a:t>
            </a:r>
            <a:r>
              <a:rPr lang="en-US" spc="-25" dirty="0">
                <a:latin typeface="LM Roman 12"/>
                <a:cs typeface="LM Roman 12"/>
              </a:rPr>
              <a:t>such  </a:t>
            </a:r>
            <a:r>
              <a:rPr lang="en-US" spc="-15" dirty="0">
                <a:latin typeface="LM Roman 12"/>
                <a:cs typeface="LM Roman 12"/>
              </a:rPr>
              <a:t>parametric </a:t>
            </a:r>
            <a:r>
              <a:rPr lang="en-US" spc="-25" dirty="0">
                <a:latin typeface="LM Roman 12"/>
                <a:cs typeface="LM Roman 12"/>
              </a:rPr>
              <a:t>machine </a:t>
            </a:r>
            <a:r>
              <a:rPr lang="en-US" spc="-15" dirty="0">
                <a:latin typeface="LM Roman 12"/>
                <a:cs typeface="LM Roman 12"/>
              </a:rPr>
              <a:t>learning algorithms are often also called </a:t>
            </a:r>
            <a:r>
              <a:rPr lang="en-US" i="1" spc="-25" dirty="0">
                <a:latin typeface="LM Roman 12"/>
                <a:cs typeface="LM Roman 12"/>
              </a:rPr>
              <a:t>linear </a:t>
            </a:r>
            <a:r>
              <a:rPr lang="en-US" i="1" spc="-15" dirty="0">
                <a:latin typeface="LM Roman 12"/>
                <a:cs typeface="LM Roman 12"/>
              </a:rPr>
              <a:t>machine </a:t>
            </a:r>
            <a:r>
              <a:rPr lang="en-US" i="1" spc="-20" dirty="0">
                <a:latin typeface="LM Roman 12"/>
                <a:cs typeface="LM Roman 12"/>
              </a:rPr>
              <a:t>learning </a:t>
            </a:r>
            <a:r>
              <a:rPr lang="en-US" i="1" spc="-15" dirty="0">
                <a:latin typeface="LM Roman 12"/>
                <a:cs typeface="LM Roman 12"/>
              </a:rPr>
              <a:t>algorithms</a:t>
            </a:r>
            <a:r>
              <a:rPr lang="en-US" spc="-15" dirty="0">
                <a:latin typeface="LM Roman 12"/>
                <a:cs typeface="LM Roman 12"/>
              </a:rPr>
              <a:t>.  </a:t>
            </a:r>
            <a:r>
              <a:rPr lang="en-US" spc="-20" dirty="0">
                <a:latin typeface="LM Roman 12"/>
                <a:cs typeface="LM Roman 12"/>
              </a:rPr>
              <a:t>The problem </a:t>
            </a:r>
            <a:r>
              <a:rPr lang="en-US" spc="-10" dirty="0">
                <a:latin typeface="LM Roman 12"/>
                <a:cs typeface="LM Roman 12"/>
              </a:rPr>
              <a:t>is, </a:t>
            </a:r>
            <a:r>
              <a:rPr lang="en-US" spc="-15" dirty="0">
                <a:latin typeface="LM Roman 12"/>
                <a:cs typeface="LM Roman 12"/>
              </a:rPr>
              <a:t>the actual </a:t>
            </a:r>
            <a:r>
              <a:rPr lang="en-US" spc="-25" dirty="0">
                <a:latin typeface="LM Roman 12"/>
                <a:cs typeface="LM Roman 12"/>
              </a:rPr>
              <a:t>unknown </a:t>
            </a:r>
            <a:r>
              <a:rPr lang="en-US" spc="-15" dirty="0">
                <a:latin typeface="LM Roman 12"/>
                <a:cs typeface="LM Roman 12"/>
              </a:rPr>
              <a:t>underlying function </a:t>
            </a:r>
            <a:r>
              <a:rPr lang="en-US" spc="-35" dirty="0">
                <a:latin typeface="LM Roman 12"/>
                <a:cs typeface="LM Roman 12"/>
              </a:rPr>
              <a:t>may </a:t>
            </a:r>
            <a:r>
              <a:rPr lang="en-US" spc="-15" dirty="0">
                <a:latin typeface="LM Roman 12"/>
                <a:cs typeface="LM Roman 12"/>
              </a:rPr>
              <a:t>not </a:t>
            </a:r>
            <a:r>
              <a:rPr lang="en-US" dirty="0">
                <a:latin typeface="LM Roman 12"/>
                <a:cs typeface="LM Roman 12"/>
              </a:rPr>
              <a:t>be </a:t>
            </a:r>
            <a:r>
              <a:rPr lang="en-US" spc="-20" dirty="0">
                <a:latin typeface="LM Roman 12"/>
                <a:cs typeface="LM Roman 12"/>
              </a:rPr>
              <a:t>a </a:t>
            </a:r>
            <a:r>
              <a:rPr lang="en-US" spc="-15" dirty="0">
                <a:latin typeface="LM Roman 12"/>
                <a:cs typeface="LM Roman 12"/>
              </a:rPr>
              <a:t>linear function </a:t>
            </a:r>
            <a:r>
              <a:rPr lang="en-US" spc="-25" dirty="0">
                <a:latin typeface="LM Roman 12"/>
                <a:cs typeface="LM Roman 12"/>
              </a:rPr>
              <a:t>like </a:t>
            </a:r>
            <a:r>
              <a:rPr lang="en-US" spc="-20" dirty="0">
                <a:latin typeface="LM Roman 12"/>
                <a:cs typeface="LM Roman 12"/>
              </a:rPr>
              <a:t>a </a:t>
            </a:r>
            <a:r>
              <a:rPr lang="en-US" spc="-15" dirty="0">
                <a:latin typeface="LM Roman 12"/>
                <a:cs typeface="LM Roman 12"/>
              </a:rPr>
              <a:t>line.  It could </a:t>
            </a:r>
            <a:r>
              <a:rPr lang="en-US" dirty="0">
                <a:latin typeface="LM Roman 12"/>
                <a:cs typeface="LM Roman 12"/>
              </a:rPr>
              <a:t>be </a:t>
            </a:r>
            <a:r>
              <a:rPr lang="en-US" spc="-15" dirty="0">
                <a:latin typeface="LM Roman 12"/>
                <a:cs typeface="LM Roman 12"/>
              </a:rPr>
              <a:t>almost </a:t>
            </a:r>
            <a:r>
              <a:rPr lang="en-US" spc="-20" dirty="0">
                <a:latin typeface="LM Roman 12"/>
                <a:cs typeface="LM Roman 12"/>
              </a:rPr>
              <a:t>a </a:t>
            </a:r>
            <a:r>
              <a:rPr lang="en-US" spc="-15" dirty="0">
                <a:latin typeface="LM Roman 12"/>
                <a:cs typeface="LM Roman 12"/>
              </a:rPr>
              <a:t>line </a:t>
            </a:r>
            <a:r>
              <a:rPr lang="en-US" spc="-20" dirty="0">
                <a:latin typeface="LM Roman 12"/>
                <a:cs typeface="LM Roman 12"/>
              </a:rPr>
              <a:t>and </a:t>
            </a:r>
            <a:r>
              <a:rPr lang="en-US" spc="-15" dirty="0">
                <a:latin typeface="LM Roman 12"/>
                <a:cs typeface="LM Roman 12"/>
              </a:rPr>
              <a:t>require </a:t>
            </a:r>
            <a:r>
              <a:rPr lang="en-US" spc="-20" dirty="0">
                <a:latin typeface="LM Roman 12"/>
                <a:cs typeface="LM Roman 12"/>
              </a:rPr>
              <a:t>some minor </a:t>
            </a:r>
            <a:r>
              <a:rPr lang="en-US" spc="-15" dirty="0">
                <a:latin typeface="LM Roman 12"/>
                <a:cs typeface="LM Roman 12"/>
              </a:rPr>
              <a:t>transformation of the input data to </a:t>
            </a:r>
            <a:r>
              <a:rPr lang="en-US" spc="-25" dirty="0">
                <a:latin typeface="LM Roman 12"/>
                <a:cs typeface="LM Roman 12"/>
              </a:rPr>
              <a:t>work </a:t>
            </a:r>
            <a:r>
              <a:rPr lang="en-US" spc="-20" dirty="0">
                <a:latin typeface="LM Roman 12"/>
                <a:cs typeface="LM Roman 12"/>
              </a:rPr>
              <a:t>right.  </a:t>
            </a:r>
            <a:r>
              <a:rPr lang="en-US" spc="-10" dirty="0">
                <a:latin typeface="LM Roman 12"/>
                <a:cs typeface="LM Roman 12"/>
              </a:rPr>
              <a:t>Or it could </a:t>
            </a:r>
            <a:r>
              <a:rPr lang="en-US" spc="5" dirty="0">
                <a:latin typeface="LM Roman 12"/>
                <a:cs typeface="LM Roman 12"/>
              </a:rPr>
              <a:t>be </a:t>
            </a:r>
            <a:r>
              <a:rPr lang="en-US" spc="-10" dirty="0">
                <a:latin typeface="LM Roman 12"/>
                <a:cs typeface="LM Roman 12"/>
              </a:rPr>
              <a:t>nothing </a:t>
            </a:r>
            <a:r>
              <a:rPr lang="en-US" spc="-15" dirty="0">
                <a:latin typeface="LM Roman 12"/>
                <a:cs typeface="LM Roman 12"/>
              </a:rPr>
              <a:t>like </a:t>
            </a:r>
            <a:r>
              <a:rPr lang="en-US" spc="-10" dirty="0">
                <a:latin typeface="LM Roman 12"/>
                <a:cs typeface="LM Roman 12"/>
              </a:rPr>
              <a:t>a line in </a:t>
            </a:r>
            <a:r>
              <a:rPr lang="en-US" spc="-15" dirty="0">
                <a:latin typeface="LM Roman 12"/>
                <a:cs typeface="LM Roman 12"/>
              </a:rPr>
              <a:t>which </a:t>
            </a:r>
            <a:r>
              <a:rPr lang="en-US" spc="-10" dirty="0">
                <a:latin typeface="LM Roman 12"/>
                <a:cs typeface="LM Roman 12"/>
              </a:rPr>
              <a:t>case the assumption is wrong and the </a:t>
            </a:r>
            <a:r>
              <a:rPr lang="en-US" spc="-15" dirty="0">
                <a:latin typeface="LM Roman 12"/>
                <a:cs typeface="LM Roman 12"/>
              </a:rPr>
              <a:t>approach </a:t>
            </a:r>
            <a:r>
              <a:rPr lang="en-US" spc="-10" dirty="0">
                <a:latin typeface="LM Roman 12"/>
                <a:cs typeface="LM Roman 12"/>
              </a:rPr>
              <a:t>will  </a:t>
            </a:r>
            <a:r>
              <a:rPr lang="en-US" dirty="0">
                <a:latin typeface="LM Roman 12"/>
                <a:cs typeface="LM Roman 12"/>
              </a:rPr>
              <a:t>produce </a:t>
            </a:r>
            <a:r>
              <a:rPr lang="en-US" spc="10" dirty="0">
                <a:latin typeface="LM Roman 12"/>
                <a:cs typeface="LM Roman 12"/>
              </a:rPr>
              <a:t>poor</a:t>
            </a:r>
            <a:r>
              <a:rPr lang="en-US" spc="-1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results.</a:t>
            </a:r>
            <a:endParaRPr lang="en-US" dirty="0">
              <a:latin typeface="LM Roman 12"/>
              <a:cs typeface="LM Roman 12"/>
            </a:endParaRPr>
          </a:p>
          <a:p>
            <a:pPr marL="240665" algn="just">
              <a:lnSpc>
                <a:spcPct val="100000"/>
              </a:lnSpc>
              <a:spcBef>
                <a:spcPts val="25"/>
              </a:spcBef>
            </a:pPr>
            <a:r>
              <a:rPr lang="en-US" spc="-5" dirty="0">
                <a:latin typeface="LM Roman 12"/>
                <a:cs typeface="LM Roman 12"/>
              </a:rPr>
              <a:t>Some more examples of parametric </a:t>
            </a:r>
            <a:r>
              <a:rPr lang="en-US" spc="-10" dirty="0">
                <a:latin typeface="LM Roman 12"/>
                <a:cs typeface="LM Roman 12"/>
              </a:rPr>
              <a:t>machine </a:t>
            </a:r>
            <a:r>
              <a:rPr lang="en-US" spc="-5" dirty="0">
                <a:latin typeface="LM Roman 12"/>
                <a:cs typeface="LM Roman 12"/>
              </a:rPr>
              <a:t>learning algorithms</a:t>
            </a:r>
            <a:r>
              <a:rPr lang="en-US" spc="2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include: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600" dirty="0">
              <a:latin typeface="LM Roman 12"/>
              <a:cs typeface="LM Roman 12"/>
            </a:endParaRPr>
          </a:p>
          <a:p>
            <a:pPr marL="240665" algn="just">
              <a:lnSpc>
                <a:spcPct val="100000"/>
              </a:lnSpc>
            </a:pPr>
            <a:r>
              <a:rPr lang="en-US" sz="800" spc="434" dirty="0">
                <a:latin typeface="Times New Roman"/>
                <a:cs typeface="Times New Roman"/>
              </a:rPr>
              <a:t>ˆ </a:t>
            </a:r>
            <a:r>
              <a:rPr lang="en-US" spc="-5" dirty="0">
                <a:latin typeface="LM Roman 12"/>
                <a:cs typeface="LM Roman 12"/>
              </a:rPr>
              <a:t>Logistic</a:t>
            </a:r>
            <a:r>
              <a:rPr lang="en-US" spc="2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Regression</a:t>
            </a:r>
            <a:endParaRPr lang="en-US" dirty="0">
              <a:latin typeface="LM Roman 12"/>
              <a:cs typeface="LM Roman 12"/>
            </a:endParaRPr>
          </a:p>
          <a:p>
            <a:pPr marL="240665" algn="just">
              <a:lnSpc>
                <a:spcPct val="100000"/>
              </a:lnSpc>
            </a:pPr>
            <a:r>
              <a:rPr lang="en-US" sz="800" spc="434" dirty="0">
                <a:latin typeface="Times New Roman"/>
                <a:cs typeface="Times New Roman"/>
              </a:rPr>
              <a:t>ˆ </a:t>
            </a:r>
            <a:r>
              <a:rPr lang="en-US" spc="-5" dirty="0">
                <a:latin typeface="LM Roman 12"/>
                <a:cs typeface="LM Roman 12"/>
              </a:rPr>
              <a:t>Linear </a:t>
            </a:r>
            <a:r>
              <a:rPr lang="en-US" spc="-10" dirty="0">
                <a:latin typeface="LM Roman 12"/>
                <a:cs typeface="LM Roman 12"/>
              </a:rPr>
              <a:t>Discriminant</a:t>
            </a:r>
            <a:r>
              <a:rPr lang="en-US" spc="2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Analysis</a:t>
            </a:r>
            <a:endParaRPr lang="en-US" dirty="0">
              <a:latin typeface="LM Roman 12"/>
              <a:cs typeface="LM Roman 12"/>
            </a:endParaRPr>
          </a:p>
          <a:p>
            <a:pPr marL="240665" algn="just">
              <a:lnSpc>
                <a:spcPct val="100000"/>
              </a:lnSpc>
            </a:pPr>
            <a:r>
              <a:rPr lang="en-US" sz="800" spc="434" dirty="0">
                <a:latin typeface="Times New Roman"/>
                <a:cs typeface="Times New Roman"/>
              </a:rPr>
              <a:t>ˆ</a:t>
            </a:r>
            <a:r>
              <a:rPr lang="en-US" sz="800" spc="46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LM Roman 12"/>
                <a:cs typeface="LM Roman 12"/>
              </a:rPr>
              <a:t>Perceptron</a:t>
            </a:r>
            <a:endParaRPr lang="en-US" dirty="0">
              <a:latin typeface="LM Roman 12"/>
              <a:cs typeface="LM Roman 1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861DE-6591-4B62-AAB3-FD0EBFF0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6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9470-B7D4-49B6-80A4-6073B4A5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19" y="241841"/>
            <a:ext cx="9404723" cy="1129759"/>
          </a:xfrm>
        </p:spPr>
        <p:txBody>
          <a:bodyPr>
            <a:normAutofit fontScale="90000"/>
          </a:bodyPr>
          <a:lstStyle/>
          <a:p>
            <a:r>
              <a:rPr lang="en-US" spc="-10" dirty="0">
                <a:latin typeface="LM Roman 12"/>
                <a:cs typeface="LM Roman 12"/>
              </a:rPr>
              <a:t>Benefits </a:t>
            </a:r>
            <a:r>
              <a:rPr lang="en-US" spc="-5" dirty="0">
                <a:latin typeface="LM Roman 12"/>
                <a:cs typeface="LM Roman 12"/>
              </a:rPr>
              <a:t>of </a:t>
            </a:r>
            <a:r>
              <a:rPr lang="en-US" spc="-10" dirty="0">
                <a:latin typeface="LM Roman 12"/>
                <a:cs typeface="LM Roman 12"/>
              </a:rPr>
              <a:t>Parametric Machine </a:t>
            </a:r>
            <a:r>
              <a:rPr lang="en-US" spc="-5" dirty="0">
                <a:latin typeface="LM Roman 12"/>
                <a:cs typeface="LM Roman 12"/>
              </a:rPr>
              <a:t>Learning</a:t>
            </a:r>
            <a:r>
              <a:rPr lang="en-US" spc="2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Algorithms:</a:t>
            </a:r>
            <a:br>
              <a:rPr lang="en-US" dirty="0">
                <a:latin typeface="LM Roman 12"/>
                <a:cs typeface="LM Roman 1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4EF6-FFAD-424D-9966-07B7F098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749" y="1447800"/>
            <a:ext cx="8946541" cy="4195481"/>
          </a:xfrm>
        </p:spPr>
        <p:txBody>
          <a:bodyPr>
            <a:normAutofit lnSpcReduction="10000"/>
          </a:bodyPr>
          <a:lstStyle/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lang="en-US" sz="800" spc="434" dirty="0">
                <a:latin typeface="Times New Roman"/>
                <a:cs typeface="Times New Roman"/>
              </a:rPr>
              <a:t>ˆ </a:t>
            </a:r>
            <a:r>
              <a:rPr lang="en-US" b="1" spc="-5" dirty="0">
                <a:latin typeface="LM Roman 12"/>
                <a:cs typeface="LM Roman 12"/>
              </a:rPr>
              <a:t>Simpler</a:t>
            </a:r>
            <a:r>
              <a:rPr lang="en-US" spc="-5" dirty="0">
                <a:latin typeface="LM Roman 12"/>
                <a:cs typeface="LM Roman 12"/>
              </a:rPr>
              <a:t>: These </a:t>
            </a:r>
            <a:r>
              <a:rPr lang="en-US" dirty="0">
                <a:latin typeface="LM Roman 12"/>
                <a:cs typeface="LM Roman 12"/>
              </a:rPr>
              <a:t>methods </a:t>
            </a:r>
            <a:r>
              <a:rPr lang="en-US" spc="-5" dirty="0">
                <a:latin typeface="LM Roman 12"/>
                <a:cs typeface="LM Roman 12"/>
              </a:rPr>
              <a:t>are easier to understand and </a:t>
            </a:r>
            <a:r>
              <a:rPr lang="en-US" spc="-10" dirty="0">
                <a:latin typeface="LM Roman 12"/>
                <a:cs typeface="LM Roman 12"/>
              </a:rPr>
              <a:t>interpret</a:t>
            </a:r>
            <a:r>
              <a:rPr lang="en-US" spc="-21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results.</a:t>
            </a:r>
            <a:endParaRPr lang="en-US" dirty="0">
              <a:latin typeface="LM Roman 12"/>
              <a:cs typeface="LM Roman 12"/>
            </a:endParaRPr>
          </a:p>
          <a:p>
            <a:pPr marL="240665">
              <a:lnSpc>
                <a:spcPct val="100000"/>
              </a:lnSpc>
            </a:pPr>
            <a:r>
              <a:rPr lang="en-US" sz="800" spc="434" dirty="0">
                <a:latin typeface="Times New Roman"/>
                <a:cs typeface="Times New Roman"/>
              </a:rPr>
              <a:t>ˆ </a:t>
            </a:r>
            <a:r>
              <a:rPr lang="en-US" b="1" dirty="0">
                <a:latin typeface="LM Roman 12"/>
                <a:cs typeface="LM Roman 12"/>
              </a:rPr>
              <a:t>Speed</a:t>
            </a:r>
            <a:r>
              <a:rPr lang="en-US" dirty="0">
                <a:latin typeface="LM Roman 12"/>
                <a:cs typeface="LM Roman 12"/>
              </a:rPr>
              <a:t>: </a:t>
            </a:r>
            <a:r>
              <a:rPr lang="en-US" spc="-10" dirty="0">
                <a:latin typeface="LM Roman 12"/>
                <a:cs typeface="LM Roman 12"/>
              </a:rPr>
              <a:t>Parametric </a:t>
            </a:r>
            <a:r>
              <a:rPr lang="en-US" dirty="0">
                <a:latin typeface="LM Roman 12"/>
                <a:cs typeface="LM Roman 12"/>
              </a:rPr>
              <a:t>models </a:t>
            </a:r>
            <a:r>
              <a:rPr lang="en-US" spc="-5" dirty="0">
                <a:latin typeface="LM Roman 12"/>
                <a:cs typeface="LM Roman 12"/>
              </a:rPr>
              <a:t>are </a:t>
            </a:r>
            <a:r>
              <a:rPr lang="en-US" spc="-15" dirty="0">
                <a:latin typeface="LM Roman 12"/>
                <a:cs typeface="LM Roman 12"/>
              </a:rPr>
              <a:t>very </a:t>
            </a:r>
            <a:r>
              <a:rPr lang="en-US" spc="-5" dirty="0">
                <a:latin typeface="LM Roman 12"/>
                <a:cs typeface="LM Roman 12"/>
              </a:rPr>
              <a:t>fast to learn from</a:t>
            </a:r>
            <a:r>
              <a:rPr lang="en-US" spc="18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data.</a:t>
            </a:r>
            <a:endParaRPr lang="en-US" dirty="0">
              <a:latin typeface="LM Roman 12"/>
              <a:cs typeface="LM Roman 12"/>
            </a:endParaRPr>
          </a:p>
          <a:p>
            <a:pPr marL="389255" marR="30480" indent="-149225">
              <a:lnSpc>
                <a:spcPct val="100000"/>
              </a:lnSpc>
            </a:pPr>
            <a:r>
              <a:rPr lang="en-US" sz="800" spc="434" dirty="0">
                <a:latin typeface="Times New Roman"/>
                <a:cs typeface="Times New Roman"/>
              </a:rPr>
              <a:t>ˆ </a:t>
            </a:r>
            <a:r>
              <a:rPr lang="en-US" b="1" spc="-5" dirty="0">
                <a:latin typeface="LM Roman 12"/>
                <a:cs typeface="LM Roman 12"/>
              </a:rPr>
              <a:t>Less Data</a:t>
            </a:r>
            <a:r>
              <a:rPr lang="en-US" spc="-5" dirty="0">
                <a:latin typeface="LM Roman 12"/>
                <a:cs typeface="LM Roman 12"/>
              </a:rPr>
              <a:t>: </a:t>
            </a:r>
            <a:r>
              <a:rPr lang="en-US" spc="-10" dirty="0">
                <a:latin typeface="LM Roman 12"/>
                <a:cs typeface="LM Roman 12"/>
              </a:rPr>
              <a:t>They do not require as </a:t>
            </a:r>
            <a:r>
              <a:rPr lang="en-US" spc="-25" dirty="0">
                <a:latin typeface="LM Roman 12"/>
                <a:cs typeface="LM Roman 12"/>
              </a:rPr>
              <a:t>much </a:t>
            </a:r>
            <a:r>
              <a:rPr lang="en-US" spc="-10" dirty="0">
                <a:latin typeface="LM Roman 12"/>
                <a:cs typeface="LM Roman 12"/>
              </a:rPr>
              <a:t>training data and can </a:t>
            </a:r>
            <a:r>
              <a:rPr lang="en-US" spc="-20" dirty="0">
                <a:latin typeface="LM Roman 12"/>
                <a:cs typeface="LM Roman 12"/>
              </a:rPr>
              <a:t>work </a:t>
            </a:r>
            <a:r>
              <a:rPr lang="en-US" spc="-15" dirty="0">
                <a:latin typeface="LM Roman 12"/>
                <a:cs typeface="LM Roman 12"/>
              </a:rPr>
              <a:t>well even </a:t>
            </a:r>
            <a:r>
              <a:rPr lang="en-US" spc="-5" dirty="0">
                <a:latin typeface="LM Roman 12"/>
                <a:cs typeface="LM Roman 12"/>
              </a:rPr>
              <a:t>if </a:t>
            </a:r>
            <a:r>
              <a:rPr lang="en-US" spc="-10" dirty="0">
                <a:latin typeface="LM Roman 12"/>
                <a:cs typeface="LM Roman 12"/>
              </a:rPr>
              <a:t>the </a:t>
            </a:r>
            <a:r>
              <a:rPr lang="en-US" spc="-15" dirty="0">
                <a:latin typeface="LM Roman 12"/>
                <a:cs typeface="LM Roman 12"/>
              </a:rPr>
              <a:t>fit  </a:t>
            </a:r>
            <a:r>
              <a:rPr lang="en-US" spc="-5" dirty="0">
                <a:latin typeface="LM Roman 12"/>
                <a:cs typeface="LM Roman 12"/>
              </a:rPr>
              <a:t>to the data is not</a:t>
            </a:r>
            <a:r>
              <a:rPr lang="en-US" dirty="0">
                <a:latin typeface="LM Roman 12"/>
                <a:cs typeface="LM Roman 12"/>
              </a:rPr>
              <a:t> perfect.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600" dirty="0">
              <a:latin typeface="LM Roman 12"/>
              <a:cs typeface="LM Roman 12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LM Roman 12"/>
                <a:cs typeface="LM Roman 12"/>
              </a:rPr>
              <a:t>Limitations of </a:t>
            </a:r>
            <a:r>
              <a:rPr lang="en-US" spc="-10" dirty="0">
                <a:latin typeface="LM Roman 12"/>
                <a:cs typeface="LM Roman 12"/>
              </a:rPr>
              <a:t>Parametric Machine </a:t>
            </a:r>
            <a:r>
              <a:rPr lang="en-US" spc="-5" dirty="0">
                <a:latin typeface="LM Roman 12"/>
                <a:cs typeface="LM Roman 12"/>
              </a:rPr>
              <a:t>Learning</a:t>
            </a:r>
            <a:r>
              <a:rPr lang="en-US" spc="2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Algorithms: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600" dirty="0">
              <a:latin typeface="LM Roman 12"/>
              <a:cs typeface="LM Roman 12"/>
            </a:endParaRPr>
          </a:p>
          <a:p>
            <a:pPr marL="389255" marR="35560" indent="-149225">
              <a:lnSpc>
                <a:spcPct val="100000"/>
              </a:lnSpc>
            </a:pPr>
            <a:r>
              <a:rPr lang="en-US" sz="800" spc="434" dirty="0">
                <a:latin typeface="Times New Roman"/>
                <a:cs typeface="Times New Roman"/>
              </a:rPr>
              <a:t>ˆ </a:t>
            </a:r>
            <a:r>
              <a:rPr lang="en-US" b="1" spc="-5" dirty="0">
                <a:latin typeface="LM Roman 12"/>
                <a:cs typeface="LM Roman 12"/>
              </a:rPr>
              <a:t>Constrained</a:t>
            </a:r>
            <a:r>
              <a:rPr lang="en-US" spc="-5" dirty="0">
                <a:latin typeface="LM Roman 12"/>
                <a:cs typeface="LM Roman 12"/>
              </a:rPr>
              <a:t>: </a:t>
            </a:r>
            <a:r>
              <a:rPr lang="en-US" spc="10" dirty="0">
                <a:latin typeface="LM Roman 12"/>
                <a:cs typeface="LM Roman 12"/>
              </a:rPr>
              <a:t>By </a:t>
            </a:r>
            <a:r>
              <a:rPr lang="en-US" spc="5" dirty="0">
                <a:latin typeface="LM Roman 12"/>
                <a:cs typeface="LM Roman 12"/>
              </a:rPr>
              <a:t>choosing a functional form these </a:t>
            </a:r>
            <a:r>
              <a:rPr lang="en-US" spc="10" dirty="0">
                <a:latin typeface="LM Roman 12"/>
                <a:cs typeface="LM Roman 12"/>
              </a:rPr>
              <a:t>methods </a:t>
            </a:r>
            <a:r>
              <a:rPr lang="en-US" spc="5" dirty="0">
                <a:latin typeface="LM Roman 12"/>
                <a:cs typeface="LM Roman 12"/>
              </a:rPr>
              <a:t>are highly constrained to  </a:t>
            </a:r>
            <a:r>
              <a:rPr lang="en-US" spc="-5" dirty="0">
                <a:latin typeface="LM Roman 12"/>
                <a:cs typeface="LM Roman 12"/>
              </a:rPr>
              <a:t>the specified form.</a:t>
            </a:r>
            <a:endParaRPr lang="en-US" dirty="0">
              <a:latin typeface="LM Roman 12"/>
              <a:cs typeface="LM Roman 12"/>
            </a:endParaRPr>
          </a:p>
          <a:p>
            <a:pPr marL="240665">
              <a:lnSpc>
                <a:spcPct val="100000"/>
              </a:lnSpc>
              <a:spcBef>
                <a:spcPts val="1005"/>
              </a:spcBef>
            </a:pPr>
            <a:r>
              <a:rPr lang="en-US" sz="800" spc="434" dirty="0">
                <a:latin typeface="Times New Roman"/>
                <a:cs typeface="Times New Roman"/>
              </a:rPr>
              <a:t>ˆ </a:t>
            </a:r>
            <a:r>
              <a:rPr lang="en-US" b="1" spc="-5" dirty="0">
                <a:latin typeface="LM Roman 12"/>
                <a:cs typeface="LM Roman 12"/>
              </a:rPr>
              <a:t>Limited </a:t>
            </a:r>
            <a:r>
              <a:rPr lang="en-US" b="1" spc="-10" dirty="0">
                <a:latin typeface="LM Roman 12"/>
                <a:cs typeface="LM Roman 12"/>
              </a:rPr>
              <a:t>Complexity</a:t>
            </a:r>
            <a:r>
              <a:rPr lang="en-US" spc="-10" dirty="0">
                <a:latin typeface="LM Roman 12"/>
                <a:cs typeface="LM Roman 12"/>
              </a:rPr>
              <a:t>: </a:t>
            </a:r>
            <a:r>
              <a:rPr lang="en-US" spc="-5" dirty="0">
                <a:latin typeface="LM Roman 12"/>
                <a:cs typeface="LM Roman 12"/>
              </a:rPr>
              <a:t>The </a:t>
            </a:r>
            <a:r>
              <a:rPr lang="en-US" dirty="0">
                <a:latin typeface="LM Roman 12"/>
                <a:cs typeface="LM Roman 12"/>
              </a:rPr>
              <a:t>methods </a:t>
            </a:r>
            <a:r>
              <a:rPr lang="en-US" spc="-5" dirty="0">
                <a:latin typeface="LM Roman 12"/>
                <a:cs typeface="LM Roman 12"/>
              </a:rPr>
              <a:t>are more suited to simpler</a:t>
            </a:r>
            <a:r>
              <a:rPr lang="en-US" spc="-20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problems.</a:t>
            </a:r>
            <a:endParaRPr lang="en-US" dirty="0">
              <a:latin typeface="LM Roman 12"/>
              <a:cs typeface="LM Roman 12"/>
            </a:endParaRPr>
          </a:p>
          <a:p>
            <a:pPr marL="240665">
              <a:lnSpc>
                <a:spcPct val="100000"/>
              </a:lnSpc>
            </a:pPr>
            <a:r>
              <a:rPr lang="en-US" sz="800" spc="434" dirty="0">
                <a:latin typeface="Times New Roman"/>
                <a:cs typeface="Times New Roman"/>
              </a:rPr>
              <a:t>ˆ</a:t>
            </a:r>
            <a:r>
              <a:rPr lang="en-US" sz="800" spc="10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LM Roman 12"/>
                <a:cs typeface="LM Roman 12"/>
              </a:rPr>
              <a:t>Poor </a:t>
            </a:r>
            <a:r>
              <a:rPr lang="en-US" b="1" spc="-5" dirty="0">
                <a:latin typeface="LM Roman 12"/>
                <a:cs typeface="LM Roman 12"/>
              </a:rPr>
              <a:t>Fit</a:t>
            </a:r>
            <a:r>
              <a:rPr lang="en-US" spc="-5" dirty="0">
                <a:latin typeface="LM Roman 12"/>
                <a:cs typeface="LM Roman 12"/>
              </a:rPr>
              <a:t>: </a:t>
            </a:r>
            <a:r>
              <a:rPr lang="en-US" spc="-15" dirty="0">
                <a:latin typeface="LM Roman 12"/>
                <a:cs typeface="LM Roman 12"/>
              </a:rPr>
              <a:t>In practice the methods are </a:t>
            </a:r>
            <a:r>
              <a:rPr lang="en-US" spc="-20" dirty="0">
                <a:latin typeface="LM Roman 12"/>
                <a:cs typeface="LM Roman 12"/>
              </a:rPr>
              <a:t>unlikely </a:t>
            </a:r>
            <a:r>
              <a:rPr lang="en-US" spc="-15" dirty="0">
                <a:latin typeface="LM Roman 12"/>
                <a:cs typeface="LM Roman 12"/>
              </a:rPr>
              <a:t>to </a:t>
            </a:r>
            <a:r>
              <a:rPr lang="en-US" spc="-25" dirty="0">
                <a:latin typeface="LM Roman 12"/>
                <a:cs typeface="LM Roman 12"/>
              </a:rPr>
              <a:t>match </a:t>
            </a:r>
            <a:r>
              <a:rPr lang="en-US" spc="-15" dirty="0">
                <a:latin typeface="LM Roman 12"/>
                <a:cs typeface="LM Roman 12"/>
              </a:rPr>
              <a:t>the underlying </a:t>
            </a:r>
            <a:r>
              <a:rPr lang="en-US" spc="-20" dirty="0">
                <a:latin typeface="LM Roman 12"/>
                <a:cs typeface="LM Roman 12"/>
              </a:rPr>
              <a:t>mapping </a:t>
            </a:r>
            <a:r>
              <a:rPr lang="en-US" spc="-15" dirty="0">
                <a:latin typeface="LM Roman 12"/>
                <a:cs typeface="LM Roman 12"/>
              </a:rPr>
              <a:t>function.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3600" dirty="0">
              <a:latin typeface="LM Roman 12"/>
              <a:cs typeface="LM Roman 1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E0285-6197-4549-BF5F-56D57AD9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8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A66-21DF-4E67-A84B-F1FBA899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91461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spc="5" dirty="0">
                <a:latin typeface="LM Roman 12"/>
                <a:cs typeface="LM Roman 12"/>
              </a:rPr>
              <a:t>4.2	</a:t>
            </a:r>
            <a:r>
              <a:rPr lang="en-US" b="1" spc="10" dirty="0">
                <a:latin typeface="LM Roman 12"/>
                <a:cs typeface="LM Roman 12"/>
              </a:rPr>
              <a:t>Nonparametric </a:t>
            </a:r>
            <a:r>
              <a:rPr lang="en-US" b="1" dirty="0">
                <a:latin typeface="LM Roman 12"/>
                <a:cs typeface="LM Roman 12"/>
              </a:rPr>
              <a:t>Machine </a:t>
            </a:r>
            <a:r>
              <a:rPr lang="en-US" b="1" spc="10" dirty="0">
                <a:latin typeface="LM Roman 12"/>
                <a:cs typeface="LM Roman 12"/>
              </a:rPr>
              <a:t>Learning</a:t>
            </a:r>
            <a:r>
              <a:rPr lang="en-US" b="1" spc="-10" dirty="0">
                <a:latin typeface="LM Roman 12"/>
                <a:cs typeface="LM Roman 12"/>
              </a:rPr>
              <a:t> </a:t>
            </a:r>
            <a:r>
              <a:rPr lang="en-US" b="1" spc="10" dirty="0">
                <a:latin typeface="LM Roman 12"/>
                <a:cs typeface="LM Roman 12"/>
              </a:rPr>
              <a:t>Algorithms</a:t>
            </a:r>
            <a:br>
              <a:rPr lang="en-US" dirty="0">
                <a:latin typeface="LM Roman 12"/>
                <a:cs typeface="LM Roman 1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660F-8E2C-44F1-9011-6B0CF860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063"/>
            <a:ext cx="10515600" cy="4243873"/>
          </a:xfrm>
        </p:spPr>
        <p:txBody>
          <a:bodyPr>
            <a:noAutofit/>
          </a:bodyPr>
          <a:lstStyle/>
          <a:p>
            <a:pPr marL="17780" marR="33655" indent="-5715" algn="just">
              <a:lnSpc>
                <a:spcPct val="100000"/>
              </a:lnSpc>
              <a:spcBef>
                <a:spcPts val="1090"/>
              </a:spcBef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that do not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assumptions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of the mapping function are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nonparametric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algorithms. By not making assumptions, they are free 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form from the training</a:t>
            </a:r>
            <a:r>
              <a:rPr lang="en-US"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9255" marR="378460">
              <a:lnSpc>
                <a:spcPct val="100000"/>
              </a:lnSpc>
            </a:pP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</a:t>
            </a:r>
            <a:r>
              <a:rPr lang="en-US"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en-US"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knowledge, 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when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just the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222885" algn="just">
              <a:lnSpc>
                <a:spcPct val="100000"/>
              </a:lnSpc>
              <a:spcBef>
                <a:spcPts val="5"/>
              </a:spcBef>
            </a:pP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to 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 in constructing the mapping 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whilst maintaining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generalize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such,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able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functional forms.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nonparametric 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algorithm that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based on the k most similar training 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data instance. The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assume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other than patterns that are close are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similar output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  Some more examples 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</a:t>
            </a:r>
            <a:r>
              <a:rPr lang="en-US"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algn="just">
              <a:lnSpc>
                <a:spcPct val="100000"/>
              </a:lnSpc>
            </a:pPr>
            <a:r>
              <a:rPr lang="en-US" sz="16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ˆ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C4.5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algn="just">
              <a:lnSpc>
                <a:spcPct val="100000"/>
              </a:lnSpc>
              <a:spcBef>
                <a:spcPts val="970"/>
              </a:spcBef>
            </a:pPr>
            <a:r>
              <a:rPr lang="en-US" sz="16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ˆ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en-US"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algn="just">
              <a:lnSpc>
                <a:spcPct val="100000"/>
              </a:lnSpc>
              <a:spcBef>
                <a:spcPts val="965"/>
              </a:spcBef>
            </a:pPr>
            <a:r>
              <a:rPr lang="en-US" sz="16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ˆ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algn="just">
              <a:lnSpc>
                <a:spcPct val="100000"/>
              </a:lnSpc>
              <a:spcBef>
                <a:spcPts val="965"/>
              </a:spcBef>
            </a:pPr>
            <a:r>
              <a:rPr lang="en-US" sz="16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ˆ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en-US"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FBCD2-36CA-4FC1-8C9D-831963FE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92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B77-6E6A-4370-926A-8E8C6A97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8EDD-7808-41E0-84D5-D3181E62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84" y="452718"/>
            <a:ext cx="8946541" cy="4195481"/>
          </a:xfrm>
        </p:spPr>
        <p:txBody>
          <a:bodyPr>
            <a:normAutofit/>
          </a:bodyPr>
          <a:lstStyle/>
          <a:p>
            <a:pPr marL="235585">
              <a:lnSpc>
                <a:spcPct val="100000"/>
              </a:lnSpc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Nonparametric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>
              <a:lnSpc>
                <a:spcPct val="100000"/>
              </a:lnSpc>
              <a:spcBef>
                <a:spcPts val="5"/>
              </a:spcBef>
            </a:pPr>
            <a:r>
              <a:rPr lang="en-US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Capable of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functional</a:t>
            </a: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>
              <a:lnSpc>
                <a:spcPct val="100000"/>
              </a:lnSpc>
              <a:spcBef>
                <a:spcPts val="965"/>
              </a:spcBef>
            </a:pPr>
            <a:r>
              <a:rPr lang="en-US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assumptions (or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</a:t>
            </a:r>
            <a:r>
              <a:rPr lang="en-US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1104900">
              <a:lnSpc>
                <a:spcPts val="2600"/>
              </a:lnSpc>
              <a:spcBef>
                <a:spcPts val="85"/>
              </a:spcBef>
            </a:pPr>
            <a:r>
              <a:rPr lang="en-US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result in higher 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1104900">
              <a:lnSpc>
                <a:spcPts val="2600"/>
              </a:lnSpc>
              <a:spcBef>
                <a:spcPts val="85"/>
              </a:spcBef>
            </a:pPr>
            <a:endParaRPr lang="en-US" spc="-5" dirty="0">
              <a:latin typeface="LM Roman 12"/>
              <a:cs typeface="LM Roman 12"/>
            </a:endParaRPr>
          </a:p>
          <a:p>
            <a:pPr marL="235585" marR="1104900">
              <a:lnSpc>
                <a:spcPts val="2600"/>
              </a:lnSpc>
              <a:spcBef>
                <a:spcPts val="85"/>
              </a:spcBef>
            </a:pPr>
            <a:r>
              <a:rPr lang="en-US" spc="-5" dirty="0">
                <a:latin typeface="LM Roman 12"/>
                <a:cs typeface="LM Roman 12"/>
              </a:rPr>
              <a:t>Limitations of Nonparametric </a:t>
            </a:r>
            <a:r>
              <a:rPr lang="en-US" spc="-10" dirty="0">
                <a:latin typeface="LM Roman 12"/>
                <a:cs typeface="LM Roman 12"/>
              </a:rPr>
              <a:t>Machine </a:t>
            </a:r>
            <a:r>
              <a:rPr lang="en-US" spc="-5" dirty="0">
                <a:latin typeface="LM Roman 12"/>
                <a:cs typeface="LM Roman 12"/>
              </a:rPr>
              <a:t>Learning</a:t>
            </a:r>
            <a:r>
              <a:rPr lang="en-US" spc="1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Algorithms:</a:t>
            </a:r>
            <a:endParaRPr lang="en-US" dirty="0">
              <a:latin typeface="LM Roman 12"/>
              <a:cs typeface="LM Roman 12"/>
            </a:endParaRPr>
          </a:p>
          <a:p>
            <a:pPr marL="235585">
              <a:lnSpc>
                <a:spcPct val="100000"/>
              </a:lnSpc>
              <a:spcBef>
                <a:spcPts val="890"/>
              </a:spcBef>
            </a:pPr>
            <a:r>
              <a:rPr lang="en-US" sz="800" spc="434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LM Roman 12"/>
                <a:cs typeface="LM Roman 12"/>
              </a:rPr>
              <a:t>More data</a:t>
            </a:r>
            <a:r>
              <a:rPr lang="en-US" spc="-5" dirty="0">
                <a:latin typeface="LM Roman 12"/>
                <a:cs typeface="LM Roman 12"/>
              </a:rPr>
              <a:t>: Require a lot more training data to estimate the mapping</a:t>
            </a:r>
            <a:r>
              <a:rPr lang="en-US" spc="-19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function.</a:t>
            </a:r>
            <a:endParaRPr lang="en-US" dirty="0">
              <a:latin typeface="LM Roman 12"/>
              <a:cs typeface="LM Roman 12"/>
            </a:endParaRPr>
          </a:p>
          <a:p>
            <a:pPr marL="235585">
              <a:lnSpc>
                <a:spcPct val="100000"/>
              </a:lnSpc>
              <a:spcBef>
                <a:spcPts val="965"/>
              </a:spcBef>
            </a:pPr>
            <a:r>
              <a:rPr lang="en-US" sz="800" spc="434" dirty="0">
                <a:latin typeface="Times New Roman"/>
                <a:cs typeface="Times New Roman"/>
              </a:rPr>
              <a:t> </a:t>
            </a:r>
            <a:r>
              <a:rPr lang="en-US" b="1" spc="-15" dirty="0">
                <a:latin typeface="LM Roman 12"/>
                <a:cs typeface="LM Roman 12"/>
              </a:rPr>
              <a:t>Slower</a:t>
            </a:r>
            <a:r>
              <a:rPr lang="en-US" spc="-15" dirty="0">
                <a:latin typeface="LM Roman 12"/>
                <a:cs typeface="LM Roman 12"/>
              </a:rPr>
              <a:t>: </a:t>
            </a:r>
            <a:r>
              <a:rPr lang="en-US" spc="-5" dirty="0">
                <a:latin typeface="LM Roman 12"/>
                <a:cs typeface="LM Roman 12"/>
              </a:rPr>
              <a:t>A lot </a:t>
            </a:r>
            <a:r>
              <a:rPr lang="en-US" spc="-15" dirty="0">
                <a:latin typeface="LM Roman 12"/>
                <a:cs typeface="LM Roman 12"/>
              </a:rPr>
              <a:t>slower </a:t>
            </a:r>
            <a:r>
              <a:rPr lang="en-US" spc="-5" dirty="0">
                <a:latin typeface="LM Roman 12"/>
                <a:cs typeface="LM Roman 12"/>
              </a:rPr>
              <a:t>to train as they often </a:t>
            </a:r>
            <a:r>
              <a:rPr lang="en-US" spc="-25" dirty="0">
                <a:latin typeface="LM Roman 12"/>
                <a:cs typeface="LM Roman 12"/>
              </a:rPr>
              <a:t>have </a:t>
            </a:r>
            <a:r>
              <a:rPr lang="en-US" spc="-5" dirty="0">
                <a:latin typeface="LM Roman 12"/>
                <a:cs typeface="LM Roman 12"/>
              </a:rPr>
              <a:t>far more parameters to</a:t>
            </a:r>
            <a:r>
              <a:rPr lang="en-US" spc="-145" dirty="0">
                <a:latin typeface="LM Roman 12"/>
                <a:cs typeface="LM Roman 12"/>
              </a:rPr>
              <a:t> </a:t>
            </a:r>
            <a:r>
              <a:rPr lang="en-US" spc="-5">
                <a:latin typeface="LM Roman 12"/>
                <a:cs typeface="LM Roman 12"/>
              </a:rPr>
              <a:t>train.</a:t>
            </a:r>
          </a:p>
          <a:p>
            <a:pPr marL="235585">
              <a:lnSpc>
                <a:spcPct val="100000"/>
              </a:lnSpc>
              <a:spcBef>
                <a:spcPts val="965"/>
              </a:spcBef>
            </a:pPr>
            <a:r>
              <a:rPr lang="en-US" sz="800" spc="434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LM Roman 12"/>
                <a:cs typeface="LM Roman 12"/>
              </a:rPr>
              <a:t>Overfitting</a:t>
            </a:r>
            <a:r>
              <a:rPr lang="en-US" spc="-10" dirty="0">
                <a:latin typeface="LM Roman 12"/>
                <a:cs typeface="LM Roman 12"/>
              </a:rPr>
              <a:t>: </a:t>
            </a:r>
            <a:r>
              <a:rPr lang="en-US" dirty="0">
                <a:latin typeface="LM Roman 12"/>
                <a:cs typeface="LM Roman 12"/>
              </a:rPr>
              <a:t>More of a risk to </a:t>
            </a:r>
            <a:r>
              <a:rPr lang="en-US" spc="-15" dirty="0">
                <a:latin typeface="LM Roman 12"/>
                <a:cs typeface="LM Roman 12"/>
              </a:rPr>
              <a:t>overfit </a:t>
            </a:r>
            <a:r>
              <a:rPr lang="en-US" dirty="0">
                <a:latin typeface="LM Roman 12"/>
                <a:cs typeface="LM Roman 12"/>
              </a:rPr>
              <a:t>the training data and it is harder to explain </a:t>
            </a:r>
            <a:r>
              <a:rPr lang="en-US" spc="-10" dirty="0">
                <a:latin typeface="LM Roman 12"/>
                <a:cs typeface="LM Roman 12"/>
              </a:rPr>
              <a:t>why  </a:t>
            </a:r>
            <a:r>
              <a:rPr lang="en-US" spc="-5" dirty="0">
                <a:latin typeface="LM Roman 12"/>
                <a:cs typeface="LM Roman 12"/>
              </a:rPr>
              <a:t>specific predictions are made.</a:t>
            </a:r>
            <a:endParaRPr lang="en-US" dirty="0">
              <a:latin typeface="LM Roman 12"/>
              <a:cs typeface="LM Roman 1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72B36-832B-4C44-83F5-7258C17D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18D5-5F0E-429B-8A4E-B42CAD62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E584-38DB-40DD-91C6-68468D61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3" y="519339"/>
            <a:ext cx="10515600" cy="4351338"/>
          </a:xfrm>
        </p:spPr>
        <p:txBody>
          <a:bodyPr>
            <a:normAutofit/>
          </a:bodyPr>
          <a:lstStyle/>
          <a:p>
            <a:r>
              <a:rPr lang="en-US" spc="5" dirty="0">
                <a:latin typeface="LM Roman 12"/>
                <a:cs typeface="LM Roman 12"/>
              </a:rPr>
              <a:t>Data </a:t>
            </a:r>
            <a:r>
              <a:rPr lang="en-US" dirty="0">
                <a:latin typeface="LM Roman 12"/>
                <a:cs typeface="LM Roman 12"/>
              </a:rPr>
              <a:t>plays </a:t>
            </a:r>
            <a:r>
              <a:rPr lang="en-US" spc="5" dirty="0">
                <a:latin typeface="LM Roman 12"/>
                <a:cs typeface="LM Roman 12"/>
              </a:rPr>
              <a:t>a big part in </a:t>
            </a:r>
            <a:r>
              <a:rPr lang="en-US" dirty="0">
                <a:latin typeface="LM Roman 12"/>
                <a:cs typeface="LM Roman 12"/>
              </a:rPr>
              <a:t>machine </a:t>
            </a:r>
            <a:r>
              <a:rPr lang="en-US" spc="5" dirty="0">
                <a:latin typeface="LM Roman 12"/>
                <a:cs typeface="LM Roman 12"/>
              </a:rPr>
              <a:t>learning. It is important to understand and use the </a:t>
            </a:r>
            <a:r>
              <a:rPr lang="en-US" spc="-5" dirty="0">
                <a:latin typeface="LM Roman 12"/>
                <a:cs typeface="LM Roman 12"/>
              </a:rPr>
              <a:t>right  </a:t>
            </a:r>
            <a:r>
              <a:rPr lang="en-US" spc="-15" dirty="0">
                <a:latin typeface="LM Roman 12"/>
                <a:cs typeface="LM Roman 12"/>
              </a:rPr>
              <a:t>terminology when talking </a:t>
            </a:r>
            <a:r>
              <a:rPr lang="en-US" spc="-10" dirty="0">
                <a:latin typeface="LM Roman 12"/>
                <a:cs typeface="LM Roman 12"/>
              </a:rPr>
              <a:t>about </a:t>
            </a:r>
            <a:r>
              <a:rPr lang="en-US" spc="-15" dirty="0">
                <a:latin typeface="LM Roman 12"/>
                <a:cs typeface="LM Roman 12"/>
              </a:rPr>
              <a:t>data. </a:t>
            </a:r>
          </a:p>
          <a:p>
            <a:r>
              <a:rPr lang="en-US" spc="-15" dirty="0">
                <a:latin typeface="LM Roman 12"/>
                <a:cs typeface="LM Roman 12"/>
              </a:rPr>
              <a:t>Here</a:t>
            </a:r>
            <a:r>
              <a:rPr lang="en-US" spc="-20" dirty="0">
                <a:latin typeface="LM Roman 12"/>
                <a:cs typeface="LM Roman 12"/>
              </a:rPr>
              <a:t> </a:t>
            </a:r>
            <a:r>
              <a:rPr lang="en-US" spc="-25" dirty="0">
                <a:latin typeface="LM Roman 12"/>
                <a:cs typeface="LM Roman 12"/>
              </a:rPr>
              <a:t>you </a:t>
            </a:r>
            <a:r>
              <a:rPr lang="en-US" spc="-10" dirty="0">
                <a:latin typeface="LM Roman 12"/>
                <a:cs typeface="LM Roman 12"/>
              </a:rPr>
              <a:t>will </a:t>
            </a:r>
            <a:r>
              <a:rPr lang="en-US" spc="-20" dirty="0">
                <a:latin typeface="LM Roman 12"/>
                <a:cs typeface="LM Roman 12"/>
              </a:rPr>
              <a:t>discover </a:t>
            </a:r>
            <a:r>
              <a:rPr lang="en-US" spc="-15" dirty="0">
                <a:latin typeface="LM Roman 12"/>
                <a:cs typeface="LM Roman 12"/>
              </a:rPr>
              <a:t>exactly </a:t>
            </a:r>
            <a:r>
              <a:rPr lang="en-US" spc="-25" dirty="0">
                <a:latin typeface="LM Roman 12"/>
                <a:cs typeface="LM Roman 12"/>
              </a:rPr>
              <a:t>how </a:t>
            </a:r>
            <a:r>
              <a:rPr lang="en-US" spc="-15" dirty="0">
                <a:latin typeface="LM Roman 12"/>
                <a:cs typeface="LM Roman 12"/>
              </a:rPr>
              <a:t>to </a:t>
            </a:r>
            <a:r>
              <a:rPr lang="en-US" spc="-10" dirty="0">
                <a:latin typeface="LM Roman 12"/>
                <a:cs typeface="LM Roman 12"/>
              </a:rPr>
              <a:t>describe  </a:t>
            </a:r>
            <a:r>
              <a:rPr lang="en-US" spc="-5" dirty="0">
                <a:latin typeface="LM Roman 12"/>
                <a:cs typeface="LM Roman 12"/>
              </a:rPr>
              <a:t>and talk </a:t>
            </a:r>
            <a:r>
              <a:rPr lang="en-US" dirty="0">
                <a:latin typeface="LM Roman 12"/>
                <a:cs typeface="LM Roman 12"/>
              </a:rPr>
              <a:t>about </a:t>
            </a:r>
            <a:r>
              <a:rPr lang="en-US" spc="-5" dirty="0">
                <a:latin typeface="LM Roman 12"/>
                <a:cs typeface="LM Roman 12"/>
              </a:rPr>
              <a:t>data in </a:t>
            </a:r>
            <a:r>
              <a:rPr lang="en-US" spc="-10" dirty="0">
                <a:latin typeface="LM Roman 12"/>
                <a:cs typeface="LM Roman 12"/>
              </a:rPr>
              <a:t>machine </a:t>
            </a:r>
            <a:r>
              <a:rPr lang="en-US" spc="-5" dirty="0">
                <a:latin typeface="LM Roman 12"/>
                <a:cs typeface="LM Roman 12"/>
              </a:rPr>
              <a:t>learning. After reading this </a:t>
            </a:r>
            <a:r>
              <a:rPr lang="en-US" spc="-10" dirty="0">
                <a:latin typeface="LM Roman 12"/>
                <a:cs typeface="LM Roman 12"/>
              </a:rPr>
              <a:t>chapter </a:t>
            </a:r>
            <a:r>
              <a:rPr lang="en-US" spc="-20" dirty="0">
                <a:latin typeface="LM Roman 12"/>
                <a:cs typeface="LM Roman 12"/>
              </a:rPr>
              <a:t>you </a:t>
            </a:r>
            <a:r>
              <a:rPr lang="en-US" spc="-5" dirty="0">
                <a:latin typeface="LM Roman 12"/>
                <a:cs typeface="LM Roman 12"/>
              </a:rPr>
              <a:t>will</a:t>
            </a:r>
            <a:r>
              <a:rPr lang="en-US" spc="-175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know:</a:t>
            </a:r>
            <a:endParaRPr lang="en-US" dirty="0">
              <a:latin typeface="LM Roman 12"/>
              <a:cs typeface="LM Roman 12"/>
            </a:endParaRPr>
          </a:p>
          <a:p>
            <a:pPr marL="235585">
              <a:lnSpc>
                <a:spcPct val="100000"/>
              </a:lnSpc>
              <a:spcBef>
                <a:spcPts val="915"/>
              </a:spcBef>
            </a:pPr>
            <a:r>
              <a:rPr lang="en-US" spc="-5" dirty="0">
                <a:latin typeface="LM Roman 12"/>
                <a:cs typeface="LM Roman 12"/>
              </a:rPr>
              <a:t>Standard data terminology used in general when talking </a:t>
            </a:r>
            <a:r>
              <a:rPr lang="en-US" dirty="0">
                <a:latin typeface="LM Roman 12"/>
                <a:cs typeface="LM Roman 12"/>
              </a:rPr>
              <a:t>about </a:t>
            </a:r>
            <a:r>
              <a:rPr lang="en-US" spc="-5" dirty="0">
                <a:latin typeface="LM Roman 12"/>
                <a:cs typeface="LM Roman 12"/>
              </a:rPr>
              <a:t>spreadsheets of</a:t>
            </a:r>
            <a:r>
              <a:rPr lang="en-US" spc="7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data.</a:t>
            </a:r>
            <a:endParaRPr lang="en-US" dirty="0">
              <a:latin typeface="LM Roman 12"/>
              <a:cs typeface="LM Roman 12"/>
            </a:endParaRPr>
          </a:p>
          <a:p>
            <a:pPr marL="235585">
              <a:lnSpc>
                <a:spcPct val="100000"/>
              </a:lnSpc>
              <a:spcBef>
                <a:spcPts val="900"/>
              </a:spcBef>
            </a:pPr>
            <a:r>
              <a:rPr lang="en-US" spc="-5" dirty="0">
                <a:latin typeface="LM Roman 12"/>
                <a:cs typeface="LM Roman 12"/>
              </a:rPr>
              <a:t>Data terminology used in statistics and the statistical view of </a:t>
            </a:r>
            <a:r>
              <a:rPr lang="en-US" spc="-10" dirty="0">
                <a:latin typeface="LM Roman 12"/>
                <a:cs typeface="LM Roman 12"/>
              </a:rPr>
              <a:t>machine</a:t>
            </a:r>
            <a:r>
              <a:rPr lang="en-US" spc="9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learning.</a:t>
            </a:r>
            <a:endParaRPr lang="en-US" dirty="0">
              <a:latin typeface="LM Roman 12"/>
              <a:cs typeface="LM Roman 12"/>
            </a:endParaRPr>
          </a:p>
          <a:p>
            <a:pPr marL="235585">
              <a:lnSpc>
                <a:spcPct val="100000"/>
              </a:lnSpc>
              <a:spcBef>
                <a:spcPts val="905"/>
              </a:spcBef>
            </a:pPr>
            <a:r>
              <a:rPr lang="en-US" spc="-5" dirty="0">
                <a:latin typeface="LM Roman 12"/>
                <a:cs typeface="LM Roman 12"/>
              </a:rPr>
              <a:t>Data terminology used in the computer science perspective of </a:t>
            </a:r>
            <a:r>
              <a:rPr lang="en-US" spc="-10" dirty="0">
                <a:latin typeface="LM Roman 12"/>
                <a:cs typeface="LM Roman 12"/>
              </a:rPr>
              <a:t>machine</a:t>
            </a:r>
            <a:r>
              <a:rPr lang="en-US" spc="114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learning.</a:t>
            </a:r>
            <a:endParaRPr lang="en-US" dirty="0">
              <a:latin typeface="LM Roman 12"/>
              <a:cs typeface="LM Roman 1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6D0AE-90AE-4A4A-85A4-B2D6D53F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6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518A-B3F6-467E-A5A0-35007BAC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1" y="131860"/>
            <a:ext cx="9404723" cy="1200329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5F1B-4663-4031-9216-7D1A248C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258082"/>
            <a:ext cx="10515600" cy="4351338"/>
          </a:xfrm>
        </p:spPr>
        <p:txBody>
          <a:bodyPr/>
          <a:lstStyle/>
          <a:p>
            <a:pPr marL="12700">
              <a:lnSpc>
                <a:spcPct val="100000"/>
              </a:lnSpc>
              <a:tabLst>
                <a:tab pos="572770" algn="l"/>
              </a:tabLst>
            </a:pPr>
            <a:r>
              <a:rPr lang="en-US" sz="4000" b="1" spc="10" dirty="0">
                <a:latin typeface="LM Roman 12"/>
                <a:cs typeface="LM Roman 12"/>
              </a:rPr>
              <a:t>Data As </a:t>
            </a:r>
            <a:r>
              <a:rPr lang="en-US" sz="4000" b="1" spc="-10" dirty="0">
                <a:latin typeface="LM Roman 12"/>
                <a:cs typeface="LM Roman 12"/>
              </a:rPr>
              <a:t>you </a:t>
            </a:r>
            <a:r>
              <a:rPr lang="en-US" sz="4000" b="1" dirty="0">
                <a:latin typeface="LM Roman 12"/>
                <a:cs typeface="LM Roman 12"/>
              </a:rPr>
              <a:t>Know </a:t>
            </a:r>
            <a:r>
              <a:rPr lang="en-US" sz="4000" b="1" spc="5" dirty="0">
                <a:latin typeface="LM Roman 12"/>
                <a:cs typeface="LM Roman 12"/>
              </a:rPr>
              <a:t>It</a:t>
            </a:r>
            <a:endParaRPr lang="en-US" sz="4000" dirty="0">
              <a:latin typeface="LM Roman 12"/>
              <a:cs typeface="LM Roman 12"/>
            </a:endParaRPr>
          </a:p>
          <a:p>
            <a:pPr marL="12700" algn="just">
              <a:lnSpc>
                <a:spcPct val="100000"/>
              </a:lnSpc>
              <a:spcBef>
                <a:spcPts val="1090"/>
              </a:spcBef>
            </a:pPr>
            <a:r>
              <a:rPr lang="en-US" spc="-15" dirty="0">
                <a:latin typeface="LM Roman 12"/>
                <a:cs typeface="LM Roman 12"/>
              </a:rPr>
              <a:t>How </a:t>
            </a:r>
            <a:r>
              <a:rPr lang="en-US" spc="-5" dirty="0">
                <a:latin typeface="LM Roman 12"/>
                <a:cs typeface="LM Roman 12"/>
              </a:rPr>
              <a:t>do </a:t>
            </a:r>
            <a:r>
              <a:rPr lang="en-US" spc="-20" dirty="0">
                <a:latin typeface="LM Roman 12"/>
                <a:cs typeface="LM Roman 12"/>
              </a:rPr>
              <a:t>you </a:t>
            </a:r>
            <a:r>
              <a:rPr lang="en-US" spc="-5" dirty="0">
                <a:latin typeface="LM Roman 12"/>
                <a:cs typeface="LM Roman 12"/>
              </a:rPr>
              <a:t>think </a:t>
            </a:r>
            <a:r>
              <a:rPr lang="en-US" dirty="0">
                <a:latin typeface="LM Roman 12"/>
                <a:cs typeface="LM Roman 12"/>
              </a:rPr>
              <a:t>about </a:t>
            </a:r>
            <a:r>
              <a:rPr lang="en-US" spc="-5" dirty="0">
                <a:latin typeface="LM Roman 12"/>
                <a:cs typeface="LM Roman 12"/>
              </a:rPr>
              <a:t>data? Think of a spreadsheet. </a:t>
            </a:r>
            <a:r>
              <a:rPr lang="en-US" spc="-40" dirty="0">
                <a:latin typeface="LM Roman 12"/>
                <a:cs typeface="LM Roman 12"/>
              </a:rPr>
              <a:t>You </a:t>
            </a:r>
            <a:r>
              <a:rPr lang="en-US" spc="-25" dirty="0">
                <a:latin typeface="LM Roman 12"/>
                <a:cs typeface="LM Roman 12"/>
              </a:rPr>
              <a:t>have</a:t>
            </a:r>
            <a:r>
              <a:rPr lang="en-US" spc="1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columns, </a:t>
            </a:r>
            <a:r>
              <a:rPr lang="en-US" spc="-10" dirty="0">
                <a:latin typeface="LM Roman 12"/>
                <a:cs typeface="LM Roman 12"/>
              </a:rPr>
              <a:t>rows, </a:t>
            </a:r>
            <a:r>
              <a:rPr lang="en-US" spc="-5" dirty="0">
                <a:latin typeface="LM Roman 12"/>
                <a:cs typeface="LM Roman 12"/>
              </a:rPr>
              <a:t>and cells.</a:t>
            </a:r>
            <a:endParaRPr lang="en-US" dirty="0">
              <a:latin typeface="LM Roman 12"/>
              <a:cs typeface="LM Roman 12"/>
            </a:endParaRPr>
          </a:p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592D14-D926-4D12-ABD8-F594AF70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A6FAEC4-1DF7-48AC-99F2-DB3FC4B3ABB0}"/>
              </a:ext>
            </a:extLst>
          </p:cNvPr>
          <p:cNvSpPr/>
          <p:nvPr/>
        </p:nvSpPr>
        <p:spPr>
          <a:xfrm>
            <a:off x="1211635" y="1458411"/>
            <a:ext cx="5080000" cy="1117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6D9DC-CA66-49B6-8933-CCC9228841BE}"/>
              </a:ext>
            </a:extLst>
          </p:cNvPr>
          <p:cNvSpPr/>
          <p:nvPr/>
        </p:nvSpPr>
        <p:spPr>
          <a:xfrm>
            <a:off x="838200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1290" marR="5080" indent="-149225" algn="just">
              <a:lnSpc>
                <a:spcPct val="100000"/>
              </a:lnSpc>
            </a:pPr>
            <a:r>
              <a:rPr lang="en-US" sz="800" spc="434" dirty="0">
                <a:latin typeface="Times New Roman"/>
                <a:cs typeface="Times New Roman"/>
              </a:rPr>
              <a:t>ˆ </a:t>
            </a:r>
            <a:r>
              <a:rPr lang="en-US" b="1" spc="-10" dirty="0">
                <a:latin typeface="LM Roman 12"/>
                <a:cs typeface="LM Roman 12"/>
              </a:rPr>
              <a:t>Column</a:t>
            </a:r>
            <a:r>
              <a:rPr lang="en-US" spc="-10" dirty="0">
                <a:latin typeface="LM Roman 12"/>
                <a:cs typeface="LM Roman 12"/>
              </a:rPr>
              <a:t>: </a:t>
            </a:r>
            <a:r>
              <a:rPr lang="en-US" spc="-25" dirty="0">
                <a:latin typeface="LM Roman 12"/>
                <a:cs typeface="LM Roman 12"/>
              </a:rPr>
              <a:t>A </a:t>
            </a:r>
            <a:r>
              <a:rPr lang="en-US" spc="-20" dirty="0">
                <a:latin typeface="LM Roman 12"/>
                <a:cs typeface="LM Roman 12"/>
              </a:rPr>
              <a:t>column </a:t>
            </a:r>
            <a:r>
              <a:rPr lang="en-US" spc="-10" dirty="0">
                <a:latin typeface="LM Roman 12"/>
                <a:cs typeface="LM Roman 12"/>
              </a:rPr>
              <a:t>describes </a:t>
            </a:r>
            <a:r>
              <a:rPr lang="en-US" spc="-15" dirty="0">
                <a:latin typeface="LM Roman 12"/>
                <a:cs typeface="LM Roman 12"/>
              </a:rPr>
              <a:t>data of </a:t>
            </a:r>
            <a:r>
              <a:rPr lang="en-US" spc="-20" dirty="0">
                <a:latin typeface="LM Roman 12"/>
                <a:cs typeface="LM Roman 12"/>
              </a:rPr>
              <a:t>a </a:t>
            </a:r>
            <a:r>
              <a:rPr lang="en-US" spc="-15" dirty="0">
                <a:latin typeface="LM Roman 12"/>
                <a:cs typeface="LM Roman 12"/>
              </a:rPr>
              <a:t>single type. </a:t>
            </a:r>
            <a:r>
              <a:rPr lang="en-US" spc="-50" dirty="0">
                <a:latin typeface="LM Roman 12"/>
                <a:cs typeface="LM Roman 12"/>
              </a:rPr>
              <a:t>For </a:t>
            </a:r>
            <a:r>
              <a:rPr lang="en-US" spc="-15" dirty="0">
                <a:latin typeface="LM Roman 12"/>
                <a:cs typeface="LM Roman 12"/>
              </a:rPr>
              <a:t>example, </a:t>
            </a:r>
            <a:r>
              <a:rPr lang="en-US" spc="-30" dirty="0">
                <a:latin typeface="LM Roman 12"/>
                <a:cs typeface="LM Roman 12"/>
              </a:rPr>
              <a:t>you </a:t>
            </a:r>
            <a:r>
              <a:rPr lang="en-US" spc="-15" dirty="0">
                <a:latin typeface="LM Roman 12"/>
                <a:cs typeface="LM Roman 12"/>
              </a:rPr>
              <a:t>could </a:t>
            </a:r>
            <a:r>
              <a:rPr lang="en-US" spc="-35" dirty="0">
                <a:latin typeface="LM Roman 12"/>
                <a:cs typeface="LM Roman 12"/>
              </a:rPr>
              <a:t>have </a:t>
            </a:r>
            <a:r>
              <a:rPr lang="en-US" spc="-20" dirty="0">
                <a:latin typeface="LM Roman 12"/>
                <a:cs typeface="LM Roman 12"/>
              </a:rPr>
              <a:t>a</a:t>
            </a:r>
            <a:r>
              <a:rPr lang="en-US" spc="-285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column  </a:t>
            </a:r>
            <a:r>
              <a:rPr lang="en-US" dirty="0">
                <a:latin typeface="LM Roman 12"/>
                <a:cs typeface="LM Roman 12"/>
              </a:rPr>
              <a:t>of </a:t>
            </a:r>
            <a:r>
              <a:rPr lang="en-US" spc="-10" dirty="0">
                <a:latin typeface="LM Roman 12"/>
                <a:cs typeface="LM Roman 12"/>
              </a:rPr>
              <a:t>weights </a:t>
            </a:r>
            <a:r>
              <a:rPr lang="en-US" dirty="0">
                <a:latin typeface="LM Roman 12"/>
                <a:cs typeface="LM Roman 12"/>
              </a:rPr>
              <a:t>or </a:t>
            </a:r>
            <a:r>
              <a:rPr lang="en-US" spc="-5" dirty="0">
                <a:latin typeface="LM Roman 12"/>
                <a:cs typeface="LM Roman 12"/>
              </a:rPr>
              <a:t>heights </a:t>
            </a:r>
            <a:r>
              <a:rPr lang="en-US" dirty="0">
                <a:latin typeface="LM Roman 12"/>
                <a:cs typeface="LM Roman 12"/>
              </a:rPr>
              <a:t>or prices. All the data in one column will </a:t>
            </a:r>
            <a:r>
              <a:rPr lang="en-US" spc="-20" dirty="0">
                <a:latin typeface="LM Roman 12"/>
                <a:cs typeface="LM Roman 12"/>
              </a:rPr>
              <a:t>have </a:t>
            </a:r>
            <a:r>
              <a:rPr lang="en-US" dirty="0">
                <a:latin typeface="LM Roman 12"/>
                <a:cs typeface="LM Roman 12"/>
              </a:rPr>
              <a:t>the same scale and  </a:t>
            </a:r>
            <a:r>
              <a:rPr lang="en-US" spc="-25" dirty="0">
                <a:latin typeface="LM Roman 12"/>
                <a:cs typeface="LM Roman 12"/>
              </a:rPr>
              <a:t>have </a:t>
            </a:r>
            <a:r>
              <a:rPr lang="en-US" spc="-5" dirty="0">
                <a:latin typeface="LM Roman 12"/>
                <a:cs typeface="LM Roman 12"/>
              </a:rPr>
              <a:t>meaning </a:t>
            </a:r>
            <a:r>
              <a:rPr lang="en-US" spc="-10" dirty="0">
                <a:latin typeface="LM Roman 12"/>
                <a:cs typeface="LM Roman 12"/>
              </a:rPr>
              <a:t>relative </a:t>
            </a:r>
            <a:r>
              <a:rPr lang="en-US" spc="-5" dirty="0">
                <a:latin typeface="LM Roman 12"/>
                <a:cs typeface="LM Roman 12"/>
              </a:rPr>
              <a:t>to </a:t>
            </a:r>
            <a:r>
              <a:rPr lang="en-US" spc="-15" dirty="0">
                <a:latin typeface="LM Roman 12"/>
                <a:cs typeface="LM Roman 12"/>
              </a:rPr>
              <a:t>each</a:t>
            </a:r>
            <a:r>
              <a:rPr lang="en-US" spc="2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other.</a:t>
            </a:r>
            <a:endParaRPr lang="en-US" dirty="0">
              <a:latin typeface="LM Roman 12"/>
              <a:cs typeface="LM Roman 1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E6720-E614-4324-823E-C65B0C714DBC}"/>
              </a:ext>
            </a:extLst>
          </p:cNvPr>
          <p:cNvSpPr/>
          <p:nvPr/>
        </p:nvSpPr>
        <p:spPr>
          <a:xfrm>
            <a:off x="838200" y="41354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1290" marR="5080" indent="-149225" algn="just">
              <a:lnSpc>
                <a:spcPct val="100000"/>
              </a:lnSpc>
              <a:spcBef>
                <a:spcPts val="915"/>
              </a:spcBef>
            </a:pPr>
            <a:r>
              <a:rPr lang="en-US" sz="800" spc="434" dirty="0">
                <a:latin typeface="Times New Roman"/>
                <a:cs typeface="Times New Roman"/>
              </a:rPr>
              <a:t>ˆ </a:t>
            </a:r>
            <a:r>
              <a:rPr lang="en-US" b="1" spc="-15" dirty="0">
                <a:latin typeface="LM Roman 12"/>
                <a:cs typeface="LM Roman 12"/>
              </a:rPr>
              <a:t>Row</a:t>
            </a:r>
            <a:r>
              <a:rPr lang="en-US" spc="-15" dirty="0">
                <a:latin typeface="LM Roman 12"/>
                <a:cs typeface="LM Roman 12"/>
              </a:rPr>
              <a:t>: A </a:t>
            </a:r>
            <a:r>
              <a:rPr lang="en-US" spc="-25" dirty="0">
                <a:latin typeface="LM Roman 12"/>
                <a:cs typeface="LM Roman 12"/>
              </a:rPr>
              <a:t>row </a:t>
            </a:r>
            <a:r>
              <a:rPr lang="en-US" spc="-5" dirty="0">
                <a:latin typeface="LM Roman 12"/>
                <a:cs typeface="LM Roman 12"/>
              </a:rPr>
              <a:t>describes </a:t>
            </a:r>
            <a:r>
              <a:rPr lang="en-US" spc="-10" dirty="0">
                <a:latin typeface="LM Roman 12"/>
                <a:cs typeface="LM Roman 12"/>
              </a:rPr>
              <a:t>a single </a:t>
            </a:r>
            <a:r>
              <a:rPr lang="en-US" spc="-25" dirty="0">
                <a:latin typeface="LM Roman 12"/>
                <a:cs typeface="LM Roman 12"/>
              </a:rPr>
              <a:t>entity </a:t>
            </a:r>
            <a:r>
              <a:rPr lang="en-US" spc="-10" dirty="0">
                <a:latin typeface="LM Roman 12"/>
                <a:cs typeface="LM Roman 12"/>
              </a:rPr>
              <a:t>or </a:t>
            </a:r>
            <a:r>
              <a:rPr lang="en-US" spc="-15" dirty="0">
                <a:latin typeface="LM Roman 12"/>
                <a:cs typeface="LM Roman 12"/>
              </a:rPr>
              <a:t>observation and </a:t>
            </a:r>
            <a:r>
              <a:rPr lang="en-US" spc="-10" dirty="0">
                <a:latin typeface="LM Roman 12"/>
                <a:cs typeface="LM Roman 12"/>
              </a:rPr>
              <a:t>the columns </a:t>
            </a:r>
            <a:r>
              <a:rPr lang="en-US" spc="-5" dirty="0">
                <a:latin typeface="LM Roman 12"/>
                <a:cs typeface="LM Roman 12"/>
              </a:rPr>
              <a:t>describe </a:t>
            </a:r>
            <a:r>
              <a:rPr lang="en-US" spc="-10" dirty="0">
                <a:latin typeface="LM Roman 12"/>
                <a:cs typeface="LM Roman 12"/>
              </a:rPr>
              <a:t>properties  </a:t>
            </a:r>
            <a:r>
              <a:rPr lang="en-US" spc="5" dirty="0">
                <a:latin typeface="LM Roman 12"/>
                <a:cs typeface="LM Roman 12"/>
              </a:rPr>
              <a:t>about </a:t>
            </a:r>
            <a:r>
              <a:rPr lang="en-US" dirty="0">
                <a:latin typeface="LM Roman 12"/>
                <a:cs typeface="LM Roman 12"/>
              </a:rPr>
              <a:t>that </a:t>
            </a:r>
            <a:r>
              <a:rPr lang="en-US" spc="-15" dirty="0">
                <a:latin typeface="LM Roman 12"/>
                <a:cs typeface="LM Roman 12"/>
              </a:rPr>
              <a:t>entity </a:t>
            </a:r>
            <a:r>
              <a:rPr lang="en-US" dirty="0">
                <a:latin typeface="LM Roman 12"/>
                <a:cs typeface="LM Roman 12"/>
              </a:rPr>
              <a:t>or </a:t>
            </a:r>
            <a:r>
              <a:rPr lang="en-US" spc="-5" dirty="0">
                <a:latin typeface="LM Roman 12"/>
                <a:cs typeface="LM Roman 12"/>
              </a:rPr>
              <a:t>observation. </a:t>
            </a:r>
            <a:r>
              <a:rPr lang="en-US" dirty="0">
                <a:latin typeface="LM Roman 12"/>
                <a:cs typeface="LM Roman 12"/>
              </a:rPr>
              <a:t>The more </a:t>
            </a:r>
            <a:r>
              <a:rPr lang="en-US" spc="-10" dirty="0">
                <a:latin typeface="LM Roman 12"/>
                <a:cs typeface="LM Roman 12"/>
              </a:rPr>
              <a:t>rows </a:t>
            </a:r>
            <a:r>
              <a:rPr lang="en-US" spc="-15" dirty="0">
                <a:latin typeface="LM Roman 12"/>
                <a:cs typeface="LM Roman 12"/>
              </a:rPr>
              <a:t>you have, </a:t>
            </a:r>
            <a:r>
              <a:rPr lang="en-US" dirty="0">
                <a:latin typeface="LM Roman 12"/>
                <a:cs typeface="LM Roman 12"/>
              </a:rPr>
              <a:t>the more examples from the  </a:t>
            </a:r>
            <a:r>
              <a:rPr lang="en-US" spc="-5" dirty="0">
                <a:latin typeface="LM Roman 12"/>
                <a:cs typeface="LM Roman 12"/>
              </a:rPr>
              <a:t>problem domain that </a:t>
            </a:r>
            <a:r>
              <a:rPr lang="en-US" spc="-20" dirty="0">
                <a:latin typeface="LM Roman 12"/>
                <a:cs typeface="LM Roman 12"/>
              </a:rPr>
              <a:t>you</a:t>
            </a:r>
            <a:r>
              <a:rPr lang="en-US" spc="-5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have.</a:t>
            </a:r>
            <a:endParaRPr lang="en-US" dirty="0">
              <a:latin typeface="LM Roman 12"/>
              <a:cs typeface="LM Roman 12"/>
            </a:endParaRPr>
          </a:p>
        </p:txBody>
      </p:sp>
    </p:spTree>
    <p:extLst>
      <p:ext uri="{BB962C8B-B14F-4D97-AF65-F5344CB8AC3E}">
        <p14:creationId xmlns:p14="http://schemas.microsoft.com/office/powerpoint/2010/main" val="160291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F242-C5B3-4201-83AC-60990BDA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C1EC-AC1B-4B0E-82E5-8E748D7E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240665">
              <a:lnSpc>
                <a:spcPct val="100000"/>
              </a:lnSpc>
            </a:pPr>
            <a:r>
              <a:rPr lang="en-US" sz="800" spc="434" dirty="0">
                <a:latin typeface="Times New Roman"/>
                <a:cs typeface="Times New Roman"/>
              </a:rPr>
              <a:t>ˆ </a:t>
            </a:r>
            <a:r>
              <a:rPr lang="en-US" b="1" spc="-5" dirty="0">
                <a:latin typeface="LM Roman 12"/>
                <a:cs typeface="LM Roman 12"/>
              </a:rPr>
              <a:t>Cell</a:t>
            </a:r>
            <a:r>
              <a:rPr lang="en-US" spc="-5" dirty="0">
                <a:latin typeface="LM Roman 12"/>
                <a:cs typeface="LM Roman 12"/>
              </a:rPr>
              <a:t>:  </a:t>
            </a:r>
            <a:r>
              <a:rPr lang="en-US" spc="-20" dirty="0">
                <a:latin typeface="LM Roman 12"/>
                <a:cs typeface="LM Roman 12"/>
              </a:rPr>
              <a:t>A </a:t>
            </a:r>
            <a:r>
              <a:rPr lang="en-US" spc="-15" dirty="0">
                <a:latin typeface="LM Roman 12"/>
                <a:cs typeface="LM Roman 12"/>
              </a:rPr>
              <a:t>cell </a:t>
            </a:r>
            <a:r>
              <a:rPr lang="en-US" spc="-10" dirty="0">
                <a:latin typeface="LM Roman 12"/>
                <a:cs typeface="LM Roman 12"/>
              </a:rPr>
              <a:t>is </a:t>
            </a:r>
            <a:r>
              <a:rPr lang="en-US" spc="-15" dirty="0">
                <a:latin typeface="LM Roman 12"/>
                <a:cs typeface="LM Roman 12"/>
              </a:rPr>
              <a:t>a single </a:t>
            </a:r>
            <a:r>
              <a:rPr lang="en-US" spc="-30" dirty="0">
                <a:latin typeface="LM Roman 12"/>
                <a:cs typeface="LM Roman 12"/>
              </a:rPr>
              <a:t>value </a:t>
            </a:r>
            <a:r>
              <a:rPr lang="en-US" spc="-15" dirty="0">
                <a:latin typeface="LM Roman 12"/>
                <a:cs typeface="LM Roman 12"/>
              </a:rPr>
              <a:t>in a </a:t>
            </a:r>
            <a:r>
              <a:rPr lang="en-US" spc="-30" dirty="0">
                <a:latin typeface="LM Roman 12"/>
                <a:cs typeface="LM Roman 12"/>
              </a:rPr>
              <a:t>row </a:t>
            </a:r>
            <a:r>
              <a:rPr lang="en-US" spc="-20" dirty="0">
                <a:latin typeface="LM Roman 12"/>
                <a:cs typeface="LM Roman 12"/>
              </a:rPr>
              <a:t>and </a:t>
            </a:r>
            <a:r>
              <a:rPr lang="en-US" spc="-15" dirty="0">
                <a:latin typeface="LM Roman 12"/>
                <a:cs typeface="LM Roman 12"/>
              </a:rPr>
              <a:t>column.  It </a:t>
            </a:r>
            <a:r>
              <a:rPr lang="en-US" spc="-30" dirty="0">
                <a:latin typeface="LM Roman 12"/>
                <a:cs typeface="LM Roman 12"/>
              </a:rPr>
              <a:t>may </a:t>
            </a:r>
            <a:r>
              <a:rPr lang="en-US" dirty="0">
                <a:latin typeface="LM Roman 12"/>
                <a:cs typeface="LM Roman 12"/>
              </a:rPr>
              <a:t>be </a:t>
            </a:r>
            <a:r>
              <a:rPr lang="en-US" spc="-15" dirty="0">
                <a:latin typeface="LM Roman 12"/>
                <a:cs typeface="LM Roman 12"/>
              </a:rPr>
              <a:t>a real </a:t>
            </a:r>
            <a:r>
              <a:rPr lang="en-US" spc="-30" dirty="0">
                <a:latin typeface="LM Roman 12"/>
                <a:cs typeface="LM Roman 12"/>
              </a:rPr>
              <a:t>value </a:t>
            </a:r>
            <a:r>
              <a:rPr lang="en-US" spc="-15" dirty="0">
                <a:latin typeface="LM Roman 12"/>
                <a:cs typeface="LM Roman 12"/>
              </a:rPr>
              <a:t>(1.5) </a:t>
            </a:r>
            <a:r>
              <a:rPr lang="en-US" spc="-20" dirty="0">
                <a:latin typeface="LM Roman 12"/>
                <a:cs typeface="LM Roman 12"/>
              </a:rPr>
              <a:t>an</a:t>
            </a:r>
            <a:r>
              <a:rPr lang="en-US" spc="-90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integer</a:t>
            </a:r>
            <a:endParaRPr lang="en-US" dirty="0">
              <a:latin typeface="LM Roman 12"/>
              <a:cs typeface="LM Roman 12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LM Roman 12"/>
                <a:cs typeface="LM Roman 12"/>
              </a:rPr>
              <a:t>(2) or a category </a:t>
            </a:r>
            <a:r>
              <a:rPr lang="en-US" spc="-35" dirty="0">
                <a:latin typeface="LM Roman 12"/>
                <a:cs typeface="LM Roman 12"/>
              </a:rPr>
              <a:t>(</a:t>
            </a:r>
            <a:r>
              <a:rPr lang="en-US" i="1" spc="-35" dirty="0">
                <a:latin typeface="LM Roman 12"/>
                <a:cs typeface="LM Roman 12"/>
              </a:rPr>
              <a:t>red</a:t>
            </a:r>
            <a:r>
              <a:rPr lang="en-US" i="1" spc="-30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).</a:t>
            </a:r>
            <a:endParaRPr lang="en-US" dirty="0">
              <a:latin typeface="LM Roman 12"/>
              <a:cs typeface="LM Roman 12"/>
            </a:endParaRPr>
          </a:p>
          <a:p>
            <a:pPr marL="0" indent="0">
              <a:buNone/>
            </a:pPr>
            <a:r>
              <a:rPr lang="en-US" spc="-10" dirty="0">
                <a:latin typeface="LM Roman 12"/>
                <a:cs typeface="LM Roman 12"/>
              </a:rPr>
              <a:t>    This is </a:t>
            </a:r>
            <a:r>
              <a:rPr lang="en-US" spc="-25" dirty="0">
                <a:latin typeface="LM Roman 12"/>
                <a:cs typeface="LM Roman 12"/>
              </a:rPr>
              <a:t>how you </a:t>
            </a:r>
            <a:r>
              <a:rPr lang="en-US" spc="-10" dirty="0">
                <a:latin typeface="LM Roman 12"/>
                <a:cs typeface="LM Roman 12"/>
              </a:rPr>
              <a:t>probably </a:t>
            </a:r>
            <a:r>
              <a:rPr lang="en-US" spc="-15" dirty="0">
                <a:latin typeface="LM Roman 12"/>
                <a:cs typeface="LM Roman 12"/>
              </a:rPr>
              <a:t>think </a:t>
            </a:r>
            <a:r>
              <a:rPr lang="en-US" spc="-5" dirty="0">
                <a:latin typeface="LM Roman 12"/>
                <a:cs typeface="LM Roman 12"/>
              </a:rPr>
              <a:t>about </a:t>
            </a:r>
            <a:r>
              <a:rPr lang="en-US" spc="-10" dirty="0">
                <a:latin typeface="LM Roman 12"/>
                <a:cs typeface="LM Roman 12"/>
              </a:rPr>
              <a:t>data, columns, </a:t>
            </a:r>
            <a:r>
              <a:rPr lang="en-US" spc="-20" dirty="0">
                <a:latin typeface="LM Roman 12"/>
                <a:cs typeface="LM Roman 12"/>
              </a:rPr>
              <a:t>rows </a:t>
            </a:r>
            <a:r>
              <a:rPr lang="en-US" spc="-15" dirty="0">
                <a:latin typeface="LM Roman 12"/>
                <a:cs typeface="LM Roman 12"/>
              </a:rPr>
              <a:t>and </a:t>
            </a:r>
            <a:r>
              <a:rPr lang="en-US" spc="-10" dirty="0">
                <a:latin typeface="LM Roman 12"/>
                <a:cs typeface="LM Roman 12"/>
              </a:rPr>
              <a:t>cells. </a:t>
            </a:r>
          </a:p>
          <a:p>
            <a:pPr marL="0" indent="0">
              <a:buNone/>
            </a:pPr>
            <a:r>
              <a:rPr lang="en-US" spc="-20" dirty="0">
                <a:latin typeface="LM Roman 12"/>
                <a:cs typeface="LM Roman 12"/>
              </a:rPr>
              <a:t>     Generally, </a:t>
            </a:r>
            <a:r>
              <a:rPr lang="en-US" spc="-30" dirty="0">
                <a:latin typeface="LM Roman 12"/>
                <a:cs typeface="LM Roman 12"/>
              </a:rPr>
              <a:t>we </a:t>
            </a:r>
            <a:r>
              <a:rPr lang="en-US" spc="-10" dirty="0">
                <a:latin typeface="LM Roman 12"/>
                <a:cs typeface="LM Roman 12"/>
              </a:rPr>
              <a:t>can call  </a:t>
            </a:r>
            <a:r>
              <a:rPr lang="en-US" spc="5" dirty="0">
                <a:latin typeface="LM Roman 12"/>
                <a:cs typeface="LM Roman 12"/>
              </a:rPr>
              <a:t>this type of data: tabular data. </a:t>
            </a:r>
          </a:p>
          <a:p>
            <a:pPr marL="0" indent="0">
              <a:buNone/>
            </a:pPr>
            <a:r>
              <a:rPr lang="en-US" spc="5" dirty="0">
                <a:latin typeface="LM Roman 12"/>
                <a:cs typeface="LM Roman 12"/>
              </a:rPr>
              <a:t>    This form of data is easy to </a:t>
            </a:r>
            <a:r>
              <a:rPr lang="en-US" dirty="0">
                <a:latin typeface="LM Roman 12"/>
                <a:cs typeface="LM Roman 12"/>
              </a:rPr>
              <a:t>work </a:t>
            </a:r>
            <a:r>
              <a:rPr lang="en-US" spc="5" dirty="0">
                <a:latin typeface="LM Roman 12"/>
                <a:cs typeface="LM Roman 12"/>
              </a:rPr>
              <a:t>with in </a:t>
            </a:r>
            <a:r>
              <a:rPr lang="en-US" dirty="0">
                <a:latin typeface="LM Roman 12"/>
                <a:cs typeface="LM Roman 12"/>
              </a:rPr>
              <a:t>machine </a:t>
            </a:r>
            <a:r>
              <a:rPr lang="en-US" spc="5" dirty="0">
                <a:latin typeface="LM Roman 12"/>
                <a:cs typeface="LM Roman 12"/>
              </a:rPr>
              <a:t>learning.  </a:t>
            </a:r>
          </a:p>
          <a:p>
            <a:r>
              <a:rPr lang="en-US" spc="-10" dirty="0">
                <a:latin typeface="LM Roman 12"/>
                <a:cs typeface="LM Roman 12"/>
              </a:rPr>
              <a:t>There are </a:t>
            </a:r>
            <a:r>
              <a:rPr lang="en-US" spc="-15" dirty="0">
                <a:latin typeface="LM Roman 12"/>
                <a:cs typeface="LM Roman 12"/>
              </a:rPr>
              <a:t>different </a:t>
            </a:r>
            <a:r>
              <a:rPr lang="en-US" spc="-25" dirty="0">
                <a:latin typeface="LM Roman 12"/>
                <a:cs typeface="LM Roman 12"/>
              </a:rPr>
              <a:t>flavors </a:t>
            </a:r>
            <a:r>
              <a:rPr lang="en-US" spc="-10" dirty="0">
                <a:latin typeface="LM Roman 12"/>
                <a:cs typeface="LM Roman 12"/>
              </a:rPr>
              <a:t>of </a:t>
            </a:r>
            <a:r>
              <a:rPr lang="en-US" spc="-15" dirty="0">
                <a:latin typeface="LM Roman 12"/>
                <a:cs typeface="LM Roman 12"/>
              </a:rPr>
              <a:t>machine </a:t>
            </a:r>
            <a:r>
              <a:rPr lang="en-US" spc="-10" dirty="0">
                <a:latin typeface="LM Roman 12"/>
                <a:cs typeface="LM Roman 12"/>
              </a:rPr>
              <a:t>learning that </a:t>
            </a:r>
            <a:r>
              <a:rPr lang="en-US" spc="-15" dirty="0">
                <a:latin typeface="LM Roman 12"/>
                <a:cs typeface="LM Roman 12"/>
              </a:rPr>
              <a:t>give different </a:t>
            </a:r>
            <a:r>
              <a:rPr lang="en-US" spc="-5" dirty="0">
                <a:latin typeface="LM Roman 12"/>
                <a:cs typeface="LM Roman 12"/>
              </a:rPr>
              <a:t>perspectives </a:t>
            </a:r>
            <a:r>
              <a:rPr lang="en-US" spc="-10" dirty="0">
                <a:latin typeface="LM Roman 12"/>
                <a:cs typeface="LM Roman 12"/>
              </a:rPr>
              <a:t>on the </a:t>
            </a:r>
            <a:r>
              <a:rPr lang="en-US" spc="-15" dirty="0">
                <a:latin typeface="LM Roman 12"/>
                <a:cs typeface="LM Roman 12"/>
              </a:rPr>
              <a:t>field. </a:t>
            </a:r>
          </a:p>
          <a:p>
            <a:pPr marL="0" indent="0">
              <a:buNone/>
            </a:pPr>
            <a:r>
              <a:rPr lang="en-US" spc="-40" dirty="0">
                <a:latin typeface="LM Roman 12"/>
                <a:cs typeface="LM Roman 12"/>
              </a:rPr>
              <a:t>           For  </a:t>
            </a:r>
            <a:r>
              <a:rPr lang="en-US" spc="5" dirty="0">
                <a:latin typeface="LM Roman 12"/>
                <a:cs typeface="LM Roman 12"/>
              </a:rPr>
              <a:t>example there is a the </a:t>
            </a:r>
            <a:r>
              <a:rPr lang="en-US" b="1" spc="5" dirty="0">
                <a:latin typeface="LM Roman 12"/>
                <a:cs typeface="LM Roman 12"/>
              </a:rPr>
              <a:t>statistical perspective </a:t>
            </a:r>
            <a:r>
              <a:rPr lang="en-US" spc="5" dirty="0">
                <a:latin typeface="LM Roman 12"/>
                <a:cs typeface="LM Roman 12"/>
              </a:rPr>
              <a:t>and the</a:t>
            </a:r>
            <a:r>
              <a:rPr lang="en-US" b="1" spc="5" dirty="0">
                <a:latin typeface="LM Roman 12"/>
                <a:cs typeface="LM Roman 12"/>
              </a:rPr>
              <a:t> computer science perspective</a:t>
            </a:r>
            <a:r>
              <a:rPr lang="en-US" spc="5" dirty="0">
                <a:latin typeface="LM Roman 12"/>
                <a:cs typeface="LM Roman 12"/>
              </a:rPr>
              <a:t>. </a:t>
            </a:r>
          </a:p>
          <a:p>
            <a:pPr marL="0" indent="0">
              <a:buNone/>
            </a:pPr>
            <a:endParaRPr lang="en-US" b="1" spc="5" dirty="0">
              <a:latin typeface="LM Roman 12"/>
              <a:cs typeface="LM Roman 12"/>
            </a:endParaRPr>
          </a:p>
          <a:p>
            <a:r>
              <a:rPr lang="en-IN" b="1" spc="5" dirty="0">
                <a:latin typeface="LM Roman 12"/>
                <a:cs typeface="LM Roman 12"/>
              </a:rPr>
              <a:t>Statistical </a:t>
            </a:r>
            <a:r>
              <a:rPr lang="en-IN" b="1" spc="10" dirty="0">
                <a:latin typeface="LM Roman 12"/>
                <a:cs typeface="LM Roman 12"/>
              </a:rPr>
              <a:t>Learning</a:t>
            </a:r>
            <a:r>
              <a:rPr lang="en-IN" b="1" dirty="0">
                <a:latin typeface="LM Roman 12"/>
                <a:cs typeface="LM Roman 12"/>
              </a:rPr>
              <a:t> Perspective</a:t>
            </a:r>
            <a:endParaRPr lang="en-IN" dirty="0">
              <a:latin typeface="LM Roman 12"/>
              <a:cs typeface="LM Roman 12"/>
            </a:endParaRPr>
          </a:p>
          <a:p>
            <a:pPr marL="0" indent="0">
              <a:buNone/>
            </a:pPr>
            <a:r>
              <a:rPr lang="en-US" spc="5" dirty="0">
                <a:latin typeface="LM Roman 12"/>
                <a:cs typeface="LM Roman 12"/>
              </a:rPr>
              <a:t>The </a:t>
            </a:r>
            <a:r>
              <a:rPr lang="en-US" dirty="0">
                <a:latin typeface="LM Roman 12"/>
                <a:cs typeface="LM Roman 12"/>
              </a:rPr>
              <a:t>statistical </a:t>
            </a:r>
            <a:r>
              <a:rPr lang="en-US" spc="5" dirty="0">
                <a:latin typeface="LM Roman 12"/>
                <a:cs typeface="LM Roman 12"/>
              </a:rPr>
              <a:t>perspective frames data </a:t>
            </a:r>
            <a:r>
              <a:rPr lang="en-US" dirty="0">
                <a:latin typeface="LM Roman 12"/>
                <a:cs typeface="LM Roman 12"/>
              </a:rPr>
              <a:t>in </a:t>
            </a:r>
            <a:r>
              <a:rPr lang="en-US" spc="5" dirty="0">
                <a:latin typeface="LM Roman 12"/>
                <a:cs typeface="LM Roman 12"/>
              </a:rPr>
              <a:t>the </a:t>
            </a:r>
            <a:r>
              <a:rPr lang="en-US" dirty="0">
                <a:latin typeface="LM Roman 12"/>
                <a:cs typeface="LM Roman 12"/>
              </a:rPr>
              <a:t>context of </a:t>
            </a:r>
            <a:r>
              <a:rPr lang="en-US" spc="5" dirty="0">
                <a:latin typeface="LM Roman 12"/>
                <a:cs typeface="LM Roman 12"/>
              </a:rPr>
              <a:t>a </a:t>
            </a:r>
            <a:r>
              <a:rPr lang="en-US" dirty="0">
                <a:latin typeface="LM Roman 12"/>
                <a:cs typeface="LM Roman 12"/>
              </a:rPr>
              <a:t>hypothetical </a:t>
            </a:r>
            <a:r>
              <a:rPr lang="en-US" spc="5" dirty="0">
                <a:latin typeface="LM Roman 12"/>
                <a:cs typeface="LM Roman 12"/>
              </a:rPr>
              <a:t>function </a:t>
            </a:r>
            <a:r>
              <a:rPr lang="en-US" spc="130" dirty="0">
                <a:latin typeface="LM Roman 12"/>
                <a:cs typeface="LM Roman 12"/>
              </a:rPr>
              <a:t>(</a:t>
            </a:r>
            <a:r>
              <a:rPr lang="en-US" i="1" spc="130" dirty="0">
                <a:latin typeface="Times New Roman"/>
                <a:cs typeface="Times New Roman"/>
              </a:rPr>
              <a:t>f</a:t>
            </a:r>
            <a:r>
              <a:rPr lang="en-US" i="1" spc="-2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LM Roman 12"/>
                <a:cs typeface="LM Roman 12"/>
              </a:rPr>
              <a:t>) that </a:t>
            </a:r>
            <a:r>
              <a:rPr lang="en-US" spc="5" dirty="0">
                <a:latin typeface="LM Roman 12"/>
                <a:cs typeface="LM Roman 12"/>
              </a:rPr>
              <a:t>the  </a:t>
            </a:r>
            <a:r>
              <a:rPr lang="en-US" spc="-25" dirty="0">
                <a:latin typeface="LM Roman 12"/>
                <a:cs typeface="LM Roman 12"/>
              </a:rPr>
              <a:t>machine </a:t>
            </a:r>
            <a:r>
              <a:rPr lang="en-US" spc="-15" dirty="0">
                <a:latin typeface="LM Roman 12"/>
                <a:cs typeface="LM Roman 12"/>
              </a:rPr>
              <a:t>learning algorithm </a:t>
            </a:r>
            <a:r>
              <a:rPr lang="en-US" spc="-10" dirty="0">
                <a:latin typeface="LM Roman 12"/>
                <a:cs typeface="LM Roman 12"/>
              </a:rPr>
              <a:t>is </a:t>
            </a:r>
            <a:r>
              <a:rPr lang="en-US" spc="-15" dirty="0">
                <a:latin typeface="LM Roman 12"/>
                <a:cs typeface="LM Roman 12"/>
              </a:rPr>
              <a:t>trying to learn. </a:t>
            </a:r>
            <a:r>
              <a:rPr lang="en-US" spc="-20" dirty="0">
                <a:latin typeface="LM Roman 12"/>
                <a:cs typeface="LM Roman 12"/>
              </a:rPr>
              <a:t>That </a:t>
            </a:r>
            <a:r>
              <a:rPr lang="en-US" spc="-10" dirty="0">
                <a:latin typeface="LM Roman 12"/>
                <a:cs typeface="LM Roman 12"/>
              </a:rPr>
              <a:t>is, </a:t>
            </a:r>
            <a:r>
              <a:rPr lang="en-US" spc="-25" dirty="0">
                <a:latin typeface="LM Roman 12"/>
                <a:cs typeface="LM Roman 12"/>
              </a:rPr>
              <a:t>given </a:t>
            </a:r>
            <a:r>
              <a:rPr lang="en-US" spc="-20" dirty="0">
                <a:latin typeface="LM Roman 12"/>
                <a:cs typeface="LM Roman 12"/>
              </a:rPr>
              <a:t>some </a:t>
            </a:r>
            <a:r>
              <a:rPr lang="en-US" spc="-15" dirty="0">
                <a:latin typeface="LM Roman 12"/>
                <a:cs typeface="LM Roman 12"/>
              </a:rPr>
              <a:t>input </a:t>
            </a:r>
            <a:r>
              <a:rPr lang="en-US" spc="-25" dirty="0">
                <a:latin typeface="LM Roman 12"/>
                <a:cs typeface="LM Roman 12"/>
              </a:rPr>
              <a:t>variables </a:t>
            </a:r>
            <a:r>
              <a:rPr lang="en-US" spc="30" dirty="0">
                <a:latin typeface="LM Roman 12"/>
                <a:cs typeface="LM Roman 12"/>
              </a:rPr>
              <a:t>(</a:t>
            </a:r>
            <a:r>
              <a:rPr lang="en-US" i="1" spc="30" dirty="0">
                <a:latin typeface="Times New Roman"/>
                <a:cs typeface="Times New Roman"/>
              </a:rPr>
              <a:t>input</a:t>
            </a:r>
            <a:r>
              <a:rPr lang="en-US" spc="30" dirty="0">
                <a:latin typeface="LM Roman 12"/>
                <a:cs typeface="LM Roman 12"/>
              </a:rPr>
              <a:t>), </a:t>
            </a:r>
            <a:r>
              <a:rPr lang="en-US" spc="-20" dirty="0">
                <a:latin typeface="LM Roman 12"/>
                <a:cs typeface="LM Roman 12"/>
              </a:rPr>
              <a:t>what  </a:t>
            </a:r>
            <a:r>
              <a:rPr lang="en-US" spc="-5" dirty="0">
                <a:latin typeface="LM Roman 12"/>
                <a:cs typeface="LM Roman 12"/>
              </a:rPr>
              <a:t>is the predicted output </a:t>
            </a:r>
            <a:r>
              <a:rPr lang="en-US" spc="-15" dirty="0">
                <a:latin typeface="LM Roman 12"/>
                <a:cs typeface="LM Roman 12"/>
              </a:rPr>
              <a:t>variable</a:t>
            </a:r>
            <a:r>
              <a:rPr lang="en-US" spc="-5" dirty="0">
                <a:latin typeface="LM Roman 12"/>
                <a:cs typeface="LM Roman 12"/>
              </a:rPr>
              <a:t> </a:t>
            </a:r>
            <a:r>
              <a:rPr lang="en-US" spc="25" dirty="0">
                <a:latin typeface="LM Roman 12"/>
                <a:cs typeface="LM Roman 12"/>
              </a:rPr>
              <a:t>(</a:t>
            </a:r>
            <a:r>
              <a:rPr lang="en-US" i="1" spc="25" dirty="0">
                <a:latin typeface="Times New Roman"/>
                <a:cs typeface="Times New Roman"/>
              </a:rPr>
              <a:t>output</a:t>
            </a:r>
            <a:r>
              <a:rPr lang="en-US" spc="25" dirty="0">
                <a:latin typeface="LM Roman 12"/>
                <a:cs typeface="LM Roman 12"/>
              </a:rPr>
              <a:t>).</a:t>
            </a:r>
            <a:endParaRPr lang="en-US" dirty="0">
              <a:latin typeface="LM Roman 12"/>
              <a:cs typeface="LM Roman 12"/>
            </a:endParaRPr>
          </a:p>
          <a:p>
            <a:pPr marL="0" marR="33655" indent="0" algn="r">
              <a:lnSpc>
                <a:spcPct val="100000"/>
              </a:lnSpc>
              <a:buNone/>
              <a:tabLst>
                <a:tab pos="3380740" algn="l"/>
              </a:tabLst>
            </a:pPr>
            <a:r>
              <a:rPr lang="en-US" b="1" i="1" spc="55" dirty="0">
                <a:latin typeface="Times New Roman"/>
                <a:cs typeface="Times New Roman"/>
              </a:rPr>
              <a:t>Output</a:t>
            </a:r>
            <a:r>
              <a:rPr lang="en-US" b="1" i="1" spc="3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LM Roman 12"/>
                <a:cs typeface="LM Roman 12"/>
              </a:rPr>
              <a:t>=</a:t>
            </a:r>
            <a:r>
              <a:rPr lang="en-US" b="1" spc="-60" dirty="0">
                <a:latin typeface="LM Roman 12"/>
                <a:cs typeface="LM Roman 12"/>
              </a:rPr>
              <a:t> </a:t>
            </a:r>
            <a:r>
              <a:rPr lang="en-US" b="1" i="1" spc="240" dirty="0">
                <a:latin typeface="Times New Roman"/>
                <a:cs typeface="Times New Roman"/>
              </a:rPr>
              <a:t>f</a:t>
            </a:r>
            <a:r>
              <a:rPr lang="en-US" b="1" i="1" spc="-17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LM Roman 12"/>
                <a:cs typeface="LM Roman 12"/>
              </a:rPr>
              <a:t>(</a:t>
            </a:r>
            <a:r>
              <a:rPr lang="en-US" b="1" i="1" spc="210" dirty="0">
                <a:latin typeface="Times New Roman"/>
                <a:cs typeface="Times New Roman"/>
              </a:rPr>
              <a:t>I</a:t>
            </a:r>
            <a:r>
              <a:rPr lang="en-US" b="1" i="1" spc="65" dirty="0">
                <a:latin typeface="Times New Roman"/>
                <a:cs typeface="Times New Roman"/>
              </a:rPr>
              <a:t>npu</a:t>
            </a:r>
            <a:r>
              <a:rPr lang="en-US" b="1" i="1" spc="30" dirty="0">
                <a:latin typeface="Times New Roman"/>
                <a:cs typeface="Times New Roman"/>
              </a:rPr>
              <a:t>t</a:t>
            </a:r>
            <a:r>
              <a:rPr lang="en-US" b="1" spc="-5" dirty="0">
                <a:latin typeface="LM Roman 12"/>
                <a:cs typeface="LM Roman 12"/>
              </a:rPr>
              <a:t>)</a:t>
            </a:r>
            <a:r>
              <a:rPr lang="en-US" dirty="0">
                <a:latin typeface="LM Roman 12"/>
                <a:cs typeface="LM Roman 12"/>
              </a:rPr>
              <a:t>	</a:t>
            </a:r>
            <a:r>
              <a:rPr lang="en-US" spc="-5" dirty="0">
                <a:latin typeface="LM Roman 12"/>
                <a:cs typeface="LM Roman 12"/>
              </a:rPr>
              <a:t>(2.1)</a:t>
            </a:r>
            <a:endParaRPr lang="en-US" dirty="0">
              <a:latin typeface="LM Roman 12"/>
              <a:cs typeface="LM Roman 12"/>
            </a:endParaRPr>
          </a:p>
          <a:p>
            <a:pPr marL="17780" marR="33020" indent="0" algn="just">
              <a:lnSpc>
                <a:spcPct val="100000"/>
              </a:lnSpc>
              <a:spcBef>
                <a:spcPts val="655"/>
              </a:spcBef>
              <a:buNone/>
            </a:pPr>
            <a:r>
              <a:rPr lang="en-US" spc="-15" dirty="0">
                <a:latin typeface="LM Roman 12"/>
                <a:cs typeface="LM Roman 12"/>
              </a:rPr>
              <a:t>Those columns that are the inputs are referred to as input </a:t>
            </a:r>
            <a:r>
              <a:rPr lang="en-US" spc="-20" dirty="0">
                <a:latin typeface="LM Roman 12"/>
                <a:cs typeface="LM Roman 12"/>
              </a:rPr>
              <a:t>variables. Whereas </a:t>
            </a:r>
            <a:r>
              <a:rPr lang="en-US" spc="-15" dirty="0">
                <a:latin typeface="LM Roman 12"/>
                <a:cs typeface="LM Roman 12"/>
              </a:rPr>
              <a:t>the </a:t>
            </a:r>
            <a:r>
              <a:rPr lang="en-US" spc="-20" dirty="0">
                <a:latin typeface="LM Roman 12"/>
                <a:cs typeface="LM Roman 12"/>
              </a:rPr>
              <a:t>column </a:t>
            </a:r>
            <a:r>
              <a:rPr lang="en-US" spc="-15" dirty="0">
                <a:latin typeface="LM Roman 12"/>
                <a:cs typeface="LM Roman 12"/>
              </a:rPr>
              <a:t>of  data that </a:t>
            </a:r>
            <a:r>
              <a:rPr lang="en-US" spc="-30" dirty="0">
                <a:latin typeface="LM Roman 12"/>
                <a:cs typeface="LM Roman 12"/>
              </a:rPr>
              <a:t>you </a:t>
            </a:r>
            <a:r>
              <a:rPr lang="en-US" spc="-35" dirty="0">
                <a:latin typeface="LM Roman 12"/>
                <a:cs typeface="LM Roman 12"/>
              </a:rPr>
              <a:t>may </a:t>
            </a:r>
            <a:r>
              <a:rPr lang="en-US" spc="-15" dirty="0">
                <a:latin typeface="LM Roman 12"/>
                <a:cs typeface="LM Roman 12"/>
              </a:rPr>
              <a:t>not </a:t>
            </a:r>
            <a:r>
              <a:rPr lang="en-US" spc="-30" dirty="0">
                <a:latin typeface="LM Roman 12"/>
                <a:cs typeface="LM Roman 12"/>
              </a:rPr>
              <a:t>always </a:t>
            </a:r>
            <a:r>
              <a:rPr lang="en-US" spc="-35" dirty="0">
                <a:latin typeface="LM Roman 12"/>
                <a:cs typeface="LM Roman 12"/>
              </a:rPr>
              <a:t>have </a:t>
            </a:r>
            <a:r>
              <a:rPr lang="en-US" spc="-20" dirty="0">
                <a:latin typeface="LM Roman 12"/>
                <a:cs typeface="LM Roman 12"/>
              </a:rPr>
              <a:t>and </a:t>
            </a:r>
            <a:r>
              <a:rPr lang="en-US" spc="-15" dirty="0">
                <a:latin typeface="LM Roman 12"/>
                <a:cs typeface="LM Roman 12"/>
              </a:rPr>
              <a:t>that </a:t>
            </a:r>
            <a:r>
              <a:rPr lang="en-US" spc="-30" dirty="0">
                <a:latin typeface="LM Roman 12"/>
                <a:cs typeface="LM Roman 12"/>
              </a:rPr>
              <a:t>you </a:t>
            </a:r>
            <a:r>
              <a:rPr lang="en-US" spc="-25" dirty="0">
                <a:latin typeface="LM Roman 12"/>
                <a:cs typeface="LM Roman 12"/>
              </a:rPr>
              <a:t>would like </a:t>
            </a:r>
            <a:r>
              <a:rPr lang="en-US" spc="-15" dirty="0">
                <a:latin typeface="LM Roman 12"/>
                <a:cs typeface="LM Roman 12"/>
              </a:rPr>
              <a:t>to predict for </a:t>
            </a:r>
            <a:r>
              <a:rPr lang="en-US" spc="-20" dirty="0">
                <a:latin typeface="LM Roman 12"/>
                <a:cs typeface="LM Roman 12"/>
              </a:rPr>
              <a:t>new </a:t>
            </a:r>
            <a:r>
              <a:rPr lang="en-US" spc="-15" dirty="0">
                <a:latin typeface="LM Roman 12"/>
                <a:cs typeface="LM Roman 12"/>
              </a:rPr>
              <a:t>input data in the  </a:t>
            </a:r>
            <a:r>
              <a:rPr lang="en-US" spc="-5" dirty="0">
                <a:latin typeface="LM Roman 12"/>
                <a:cs typeface="LM Roman 12"/>
              </a:rPr>
              <a:t>future is called the output </a:t>
            </a:r>
            <a:r>
              <a:rPr lang="en-US" spc="-15" dirty="0">
                <a:latin typeface="LM Roman 12"/>
                <a:cs typeface="LM Roman 12"/>
              </a:rPr>
              <a:t>variable. </a:t>
            </a:r>
            <a:r>
              <a:rPr lang="en-US" spc="-5" dirty="0">
                <a:latin typeface="LM Roman 12"/>
                <a:cs typeface="LM Roman 12"/>
              </a:rPr>
              <a:t>It is also called the </a:t>
            </a:r>
            <a:r>
              <a:rPr lang="en-US" b="1" dirty="0">
                <a:latin typeface="LM Roman 12"/>
                <a:cs typeface="LM Roman 12"/>
              </a:rPr>
              <a:t>response</a:t>
            </a:r>
            <a:r>
              <a:rPr lang="en-US" b="1" spc="-190" dirty="0">
                <a:latin typeface="LM Roman 12"/>
                <a:cs typeface="LM Roman 12"/>
              </a:rPr>
              <a:t> </a:t>
            </a:r>
            <a:r>
              <a:rPr lang="en-US" b="1" spc="-15" dirty="0">
                <a:latin typeface="LM Roman 12"/>
                <a:cs typeface="LM Roman 12"/>
              </a:rPr>
              <a:t>variable.</a:t>
            </a:r>
            <a:endParaRPr lang="en-US" b="1" dirty="0">
              <a:latin typeface="LM Roman 12"/>
              <a:cs typeface="LM Roman 12"/>
            </a:endParaRPr>
          </a:p>
          <a:p>
            <a:pPr marL="0" marR="33655" indent="0" algn="r">
              <a:lnSpc>
                <a:spcPct val="100000"/>
              </a:lnSpc>
              <a:buNone/>
              <a:tabLst>
                <a:tab pos="3992879" algn="l"/>
              </a:tabLst>
            </a:pPr>
            <a:r>
              <a:rPr lang="en-US" b="1" i="1" spc="55" dirty="0" err="1">
                <a:latin typeface="Times New Roman"/>
                <a:cs typeface="Times New Roman"/>
              </a:rPr>
              <a:t>O</a:t>
            </a:r>
            <a:r>
              <a:rPr lang="en-US" b="1" i="1" spc="40" dirty="0" err="1">
                <a:latin typeface="Times New Roman"/>
                <a:cs typeface="Times New Roman"/>
              </a:rPr>
              <a:t>utputV</a:t>
            </a:r>
            <a:r>
              <a:rPr lang="en-US" b="1" i="1" spc="-40" dirty="0">
                <a:latin typeface="Times New Roman"/>
                <a:cs typeface="Times New Roman"/>
              </a:rPr>
              <a:t> </a:t>
            </a:r>
            <a:r>
              <a:rPr lang="en-US" b="1" i="1" spc="40" dirty="0" err="1">
                <a:latin typeface="Times New Roman"/>
                <a:cs typeface="Times New Roman"/>
              </a:rPr>
              <a:t>a</a:t>
            </a:r>
            <a:r>
              <a:rPr lang="en-US" b="1" i="1" spc="60" dirty="0" err="1">
                <a:latin typeface="Times New Roman"/>
                <a:cs typeface="Times New Roman"/>
              </a:rPr>
              <a:t>r</a:t>
            </a:r>
            <a:r>
              <a:rPr lang="en-US" b="1" i="1" spc="-5" dirty="0" err="1">
                <a:latin typeface="Times New Roman"/>
                <a:cs typeface="Times New Roman"/>
              </a:rPr>
              <a:t>iab</a:t>
            </a:r>
            <a:r>
              <a:rPr lang="en-US" b="1" i="1" spc="20" dirty="0" err="1">
                <a:latin typeface="Times New Roman"/>
                <a:cs typeface="Times New Roman"/>
              </a:rPr>
              <a:t>l</a:t>
            </a:r>
            <a:r>
              <a:rPr lang="en-US" b="1" i="1" spc="5" dirty="0" err="1">
                <a:latin typeface="Times New Roman"/>
                <a:cs typeface="Times New Roman"/>
              </a:rPr>
              <a:t>e</a:t>
            </a:r>
            <a:r>
              <a:rPr lang="en-US" b="1" i="1" spc="3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LM Roman 12"/>
                <a:cs typeface="LM Roman 12"/>
              </a:rPr>
              <a:t>=</a:t>
            </a:r>
            <a:r>
              <a:rPr lang="en-US" b="1" spc="-60" dirty="0">
                <a:latin typeface="LM Roman 12"/>
                <a:cs typeface="LM Roman 12"/>
              </a:rPr>
              <a:t> </a:t>
            </a:r>
            <a:r>
              <a:rPr lang="en-US" b="1" i="1" spc="240" dirty="0">
                <a:latin typeface="Times New Roman"/>
                <a:cs typeface="Times New Roman"/>
              </a:rPr>
              <a:t>f</a:t>
            </a:r>
            <a:r>
              <a:rPr lang="en-US" b="1" i="1" spc="-17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LM Roman 12"/>
                <a:cs typeface="LM Roman 12"/>
              </a:rPr>
              <a:t>(</a:t>
            </a:r>
            <a:r>
              <a:rPr lang="en-US" b="1" i="1" spc="210" dirty="0" err="1">
                <a:latin typeface="Times New Roman"/>
                <a:cs typeface="Times New Roman"/>
              </a:rPr>
              <a:t>I</a:t>
            </a:r>
            <a:r>
              <a:rPr lang="en-US" b="1" i="1" spc="35" dirty="0" err="1">
                <a:latin typeface="Times New Roman"/>
                <a:cs typeface="Times New Roman"/>
              </a:rPr>
              <a:t>nputV</a:t>
            </a:r>
            <a:r>
              <a:rPr lang="en-US" b="1" i="1" spc="-40" dirty="0">
                <a:latin typeface="Times New Roman"/>
                <a:cs typeface="Times New Roman"/>
              </a:rPr>
              <a:t> </a:t>
            </a:r>
            <a:r>
              <a:rPr lang="en-US" b="1" i="1" spc="40" dirty="0" err="1">
                <a:latin typeface="Times New Roman"/>
                <a:cs typeface="Times New Roman"/>
              </a:rPr>
              <a:t>a</a:t>
            </a:r>
            <a:r>
              <a:rPr lang="en-US" b="1" i="1" spc="60" dirty="0" err="1">
                <a:latin typeface="Times New Roman"/>
                <a:cs typeface="Times New Roman"/>
              </a:rPr>
              <a:t>r</a:t>
            </a:r>
            <a:r>
              <a:rPr lang="en-US" b="1" i="1" spc="-5" dirty="0" err="1">
                <a:latin typeface="Times New Roman"/>
                <a:cs typeface="Times New Roman"/>
              </a:rPr>
              <a:t>iab</a:t>
            </a:r>
            <a:r>
              <a:rPr lang="en-US" b="1" i="1" spc="20" dirty="0" err="1">
                <a:latin typeface="Times New Roman"/>
                <a:cs typeface="Times New Roman"/>
              </a:rPr>
              <a:t>l</a:t>
            </a:r>
            <a:r>
              <a:rPr lang="en-US" b="1" i="1" spc="45" dirty="0" err="1">
                <a:latin typeface="Times New Roman"/>
                <a:cs typeface="Times New Roman"/>
              </a:rPr>
              <a:t>es</a:t>
            </a:r>
            <a:r>
              <a:rPr lang="en-US" b="1" spc="-5" dirty="0">
                <a:latin typeface="LM Roman 12"/>
                <a:cs typeface="LM Roman 12"/>
              </a:rPr>
              <a:t>)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8C547-3EC2-4E9A-B39B-CD0E1578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55E8-39BA-40D0-A0B0-004BE23C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C104660-B182-401A-BE39-1258C770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08"/>
            <a:ext cx="9313506" cy="1533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5720D-40B1-417C-BE88-83B8C620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B6A83-DB6E-4A14-871E-9370E35DD242}"/>
              </a:ext>
            </a:extLst>
          </p:cNvPr>
          <p:cNvSpPr/>
          <p:nvPr/>
        </p:nvSpPr>
        <p:spPr>
          <a:xfrm>
            <a:off x="838200" y="2005933"/>
            <a:ext cx="10311882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10" marR="8890" indent="222885" algn="just">
              <a:lnSpc>
                <a:spcPct val="100000"/>
              </a:lnSpc>
            </a:pPr>
            <a:r>
              <a:rPr lang="en-US" spc="-20" dirty="0">
                <a:latin typeface="LM Roman 12"/>
                <a:cs typeface="LM Roman 12"/>
              </a:rPr>
              <a:t>Typically, you </a:t>
            </a:r>
            <a:r>
              <a:rPr lang="en-US" spc="-25" dirty="0">
                <a:latin typeface="LM Roman 12"/>
                <a:cs typeface="LM Roman 12"/>
              </a:rPr>
              <a:t>have </a:t>
            </a:r>
            <a:r>
              <a:rPr lang="en-US" spc="-10" dirty="0">
                <a:latin typeface="LM Roman 12"/>
                <a:cs typeface="LM Roman 12"/>
              </a:rPr>
              <a:t>more than </a:t>
            </a:r>
            <a:r>
              <a:rPr lang="en-US" spc="-5" dirty="0">
                <a:latin typeface="LM Roman 12"/>
                <a:cs typeface="LM Roman 12"/>
              </a:rPr>
              <a:t>one input </a:t>
            </a:r>
            <a:r>
              <a:rPr lang="en-US" spc="-15" dirty="0">
                <a:latin typeface="LM Roman 12"/>
                <a:cs typeface="LM Roman 12"/>
              </a:rPr>
              <a:t>variable. </a:t>
            </a:r>
            <a:r>
              <a:rPr lang="en-US" spc="-5" dirty="0">
                <a:latin typeface="LM Roman 12"/>
                <a:cs typeface="LM Roman 12"/>
              </a:rPr>
              <a:t>In this case the </a:t>
            </a:r>
            <a:r>
              <a:rPr lang="en-US" spc="-10" dirty="0">
                <a:latin typeface="LM Roman 12"/>
                <a:cs typeface="LM Roman 12"/>
              </a:rPr>
              <a:t>group </a:t>
            </a:r>
            <a:r>
              <a:rPr lang="en-US" spc="-5" dirty="0">
                <a:latin typeface="LM Roman 12"/>
                <a:cs typeface="LM Roman 12"/>
              </a:rPr>
              <a:t>of input </a:t>
            </a:r>
            <a:r>
              <a:rPr lang="en-US" spc="-15" dirty="0">
                <a:latin typeface="LM Roman 12"/>
                <a:cs typeface="LM Roman 12"/>
              </a:rPr>
              <a:t>variables  </a:t>
            </a:r>
            <a:r>
              <a:rPr lang="en-US" spc="-5" dirty="0">
                <a:latin typeface="LM Roman 12"/>
                <a:cs typeface="LM Roman 12"/>
              </a:rPr>
              <a:t>are referred to as the input</a:t>
            </a:r>
            <a:r>
              <a:rPr lang="en-US" dirty="0">
                <a:latin typeface="LM Roman 12"/>
                <a:cs typeface="LM Roman 12"/>
              </a:rPr>
              <a:t> </a:t>
            </a:r>
            <a:r>
              <a:rPr lang="en-US" spc="-10" dirty="0">
                <a:latin typeface="LM Roman 12"/>
                <a:cs typeface="LM Roman 12"/>
              </a:rPr>
              <a:t>vector.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200" dirty="0">
              <a:latin typeface="LM Roman 12"/>
              <a:cs typeface="LM Roman 12"/>
            </a:endParaRPr>
          </a:p>
          <a:p>
            <a:pPr marR="8255" algn="r">
              <a:lnSpc>
                <a:spcPct val="100000"/>
              </a:lnSpc>
              <a:tabLst>
                <a:tab pos="3893820" algn="l"/>
              </a:tabLst>
            </a:pPr>
            <a:r>
              <a:rPr lang="en-US" i="1" spc="55" dirty="0" err="1">
                <a:latin typeface="Times New Roman"/>
                <a:cs typeface="Times New Roman"/>
              </a:rPr>
              <a:t>O</a:t>
            </a:r>
            <a:r>
              <a:rPr lang="en-US" i="1" spc="40" dirty="0" err="1">
                <a:latin typeface="Times New Roman"/>
                <a:cs typeface="Times New Roman"/>
              </a:rPr>
              <a:t>utputV</a:t>
            </a:r>
            <a:r>
              <a:rPr lang="en-US" i="1" spc="-40" dirty="0">
                <a:latin typeface="Times New Roman"/>
                <a:cs typeface="Times New Roman"/>
              </a:rPr>
              <a:t> </a:t>
            </a:r>
            <a:r>
              <a:rPr lang="en-US" i="1" spc="40" dirty="0" err="1">
                <a:latin typeface="Times New Roman"/>
                <a:cs typeface="Times New Roman"/>
              </a:rPr>
              <a:t>a</a:t>
            </a:r>
            <a:r>
              <a:rPr lang="en-US" i="1" spc="60" dirty="0" err="1">
                <a:latin typeface="Times New Roman"/>
                <a:cs typeface="Times New Roman"/>
              </a:rPr>
              <a:t>r</a:t>
            </a:r>
            <a:r>
              <a:rPr lang="en-US" i="1" spc="-5" dirty="0" err="1">
                <a:latin typeface="Times New Roman"/>
                <a:cs typeface="Times New Roman"/>
              </a:rPr>
              <a:t>iab</a:t>
            </a:r>
            <a:r>
              <a:rPr lang="en-US" i="1" spc="20" dirty="0" err="1">
                <a:latin typeface="Times New Roman"/>
                <a:cs typeface="Times New Roman"/>
              </a:rPr>
              <a:t>l</a:t>
            </a:r>
            <a:r>
              <a:rPr lang="en-US" i="1" spc="5" dirty="0" err="1">
                <a:latin typeface="Times New Roman"/>
                <a:cs typeface="Times New Roman"/>
              </a:rPr>
              <a:t>e</a:t>
            </a:r>
            <a:r>
              <a:rPr lang="en-US" i="1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=</a:t>
            </a:r>
            <a:r>
              <a:rPr lang="en-US" spc="-60" dirty="0">
                <a:latin typeface="LM Roman 12"/>
                <a:cs typeface="LM Roman 12"/>
              </a:rPr>
              <a:t> </a:t>
            </a:r>
            <a:r>
              <a:rPr lang="en-US" i="1" spc="240" dirty="0">
                <a:latin typeface="Times New Roman"/>
                <a:cs typeface="Times New Roman"/>
              </a:rPr>
              <a:t>f</a:t>
            </a:r>
            <a:r>
              <a:rPr lang="en-US" i="1" spc="-1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(</a:t>
            </a:r>
            <a:r>
              <a:rPr lang="en-US" i="1" spc="210" dirty="0" err="1">
                <a:latin typeface="Times New Roman"/>
                <a:cs typeface="Times New Roman"/>
              </a:rPr>
              <a:t>I</a:t>
            </a:r>
            <a:r>
              <a:rPr lang="en-US" i="1" spc="35" dirty="0" err="1">
                <a:latin typeface="Times New Roman"/>
                <a:cs typeface="Times New Roman"/>
              </a:rPr>
              <a:t>nputV</a:t>
            </a:r>
            <a:r>
              <a:rPr lang="en-US" i="1" spc="-40" dirty="0">
                <a:latin typeface="Times New Roman"/>
                <a:cs typeface="Times New Roman"/>
              </a:rPr>
              <a:t> </a:t>
            </a:r>
            <a:r>
              <a:rPr lang="en-US" i="1" spc="15" dirty="0" err="1">
                <a:latin typeface="Times New Roman"/>
                <a:cs typeface="Times New Roman"/>
              </a:rPr>
              <a:t>ecto</a:t>
            </a:r>
            <a:r>
              <a:rPr lang="en-US" i="1" spc="45" dirty="0" err="1">
                <a:latin typeface="Times New Roman"/>
                <a:cs typeface="Times New Roman"/>
              </a:rPr>
              <a:t>r</a:t>
            </a:r>
            <a:r>
              <a:rPr lang="en-US" spc="-5" dirty="0">
                <a:latin typeface="LM Roman 12"/>
                <a:cs typeface="LM Roman 12"/>
              </a:rPr>
              <a:t>)</a:t>
            </a:r>
            <a:r>
              <a:rPr lang="en-US" dirty="0">
                <a:latin typeface="LM Roman 12"/>
                <a:cs typeface="LM Roman 12"/>
              </a:rPr>
              <a:t>	</a:t>
            </a:r>
            <a:r>
              <a:rPr lang="en-US" spc="-5" dirty="0">
                <a:latin typeface="LM Roman 12"/>
                <a:cs typeface="LM Roman 12"/>
              </a:rPr>
              <a:t>(2.3)</a:t>
            </a:r>
            <a:endParaRPr lang="en-US" dirty="0">
              <a:latin typeface="LM Roman 12"/>
              <a:cs typeface="LM Roman 12"/>
            </a:endParaRPr>
          </a:p>
          <a:p>
            <a:pPr marR="8255" algn="r">
              <a:lnSpc>
                <a:spcPct val="100000"/>
              </a:lnSpc>
              <a:tabLst>
                <a:tab pos="3893820" algn="l"/>
              </a:tabLst>
            </a:pPr>
            <a:r>
              <a:rPr lang="en-US" spc="-35" dirty="0">
                <a:latin typeface="LM Roman 12"/>
                <a:cs typeface="LM Roman 12"/>
              </a:rPr>
              <a:t>For </a:t>
            </a:r>
            <a:r>
              <a:rPr lang="en-US" spc="-5" dirty="0">
                <a:latin typeface="LM Roman 12"/>
                <a:cs typeface="LM Roman 12"/>
              </a:rPr>
              <a:t>example, a statistics text </a:t>
            </a:r>
            <a:r>
              <a:rPr lang="en-US" spc="-15" dirty="0">
                <a:latin typeface="LM Roman 12"/>
                <a:cs typeface="LM Roman 12"/>
              </a:rPr>
              <a:t>may </a:t>
            </a:r>
            <a:r>
              <a:rPr lang="en-US" spc="-5" dirty="0">
                <a:latin typeface="LM Roman 12"/>
                <a:cs typeface="LM Roman 12"/>
              </a:rPr>
              <a:t>talk </a:t>
            </a:r>
            <a:r>
              <a:rPr lang="en-US" dirty="0">
                <a:latin typeface="LM Roman 12"/>
                <a:cs typeface="LM Roman 12"/>
              </a:rPr>
              <a:t>about </a:t>
            </a:r>
            <a:r>
              <a:rPr lang="en-US" spc="-5" dirty="0">
                <a:latin typeface="LM Roman 12"/>
                <a:cs typeface="LM Roman 12"/>
              </a:rPr>
              <a:t>the input </a:t>
            </a:r>
            <a:r>
              <a:rPr lang="en-US" spc="-10" dirty="0">
                <a:latin typeface="LM Roman 12"/>
                <a:cs typeface="LM Roman 12"/>
              </a:rPr>
              <a:t>variables </a:t>
            </a:r>
            <a:r>
              <a:rPr lang="en-US" spc="-5" dirty="0">
                <a:latin typeface="LM Roman 12"/>
                <a:cs typeface="LM Roman 12"/>
              </a:rPr>
              <a:t>as independent  variables </a:t>
            </a:r>
            <a:r>
              <a:rPr lang="en-US" spc="5" dirty="0">
                <a:latin typeface="LM Roman 12"/>
                <a:cs typeface="LM Roman 12"/>
              </a:rPr>
              <a:t>and the output </a:t>
            </a:r>
            <a:r>
              <a:rPr lang="en-US" spc="-5" dirty="0">
                <a:latin typeface="LM Roman 12"/>
                <a:cs typeface="LM Roman 12"/>
              </a:rPr>
              <a:t>variable </a:t>
            </a:r>
            <a:r>
              <a:rPr lang="en-US" spc="5" dirty="0">
                <a:latin typeface="LM Roman 12"/>
                <a:cs typeface="LM Roman 12"/>
              </a:rPr>
              <a:t>as the dependent </a:t>
            </a:r>
            <a:r>
              <a:rPr lang="en-US" spc="-5" dirty="0">
                <a:latin typeface="LM Roman 12"/>
                <a:cs typeface="LM Roman 12"/>
              </a:rPr>
              <a:t>variable. </a:t>
            </a:r>
            <a:r>
              <a:rPr lang="en-US" spc="5" dirty="0">
                <a:latin typeface="LM Roman 12"/>
                <a:cs typeface="LM Roman 12"/>
              </a:rPr>
              <a:t>This is </a:t>
            </a:r>
            <a:r>
              <a:rPr lang="en-US" spc="10" dirty="0">
                <a:latin typeface="LM Roman 12"/>
                <a:cs typeface="LM Roman 12"/>
              </a:rPr>
              <a:t>because </a:t>
            </a:r>
            <a:r>
              <a:rPr lang="en-US" spc="5" dirty="0">
                <a:latin typeface="LM Roman 12"/>
                <a:cs typeface="LM Roman 12"/>
              </a:rPr>
              <a:t>in the phrasing  of the prediction problem the output is dependent or a function of the input or independent  </a:t>
            </a:r>
            <a:r>
              <a:rPr lang="en-US" spc="-10" dirty="0">
                <a:latin typeface="LM Roman 12"/>
                <a:cs typeface="LM Roman 12"/>
              </a:rPr>
              <a:t>variables.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sz="1200" dirty="0">
              <a:latin typeface="LM Roman 12"/>
              <a:cs typeface="LM Roman 12"/>
            </a:endParaRPr>
          </a:p>
          <a:p>
            <a:pPr marR="8255" algn="r">
              <a:lnSpc>
                <a:spcPct val="100000"/>
              </a:lnSpc>
              <a:tabLst>
                <a:tab pos="4344035" algn="l"/>
              </a:tabLst>
            </a:pPr>
            <a:r>
              <a:rPr lang="en-US" i="1" spc="135" dirty="0" err="1">
                <a:latin typeface="Times New Roman"/>
                <a:cs typeface="Times New Roman"/>
              </a:rPr>
              <a:t>D</a:t>
            </a:r>
            <a:r>
              <a:rPr lang="en-US" i="1" spc="25" dirty="0" err="1">
                <a:latin typeface="Times New Roman"/>
                <a:cs typeface="Times New Roman"/>
              </a:rPr>
              <a:t>ependentV</a:t>
            </a:r>
            <a:r>
              <a:rPr lang="en-US" i="1" spc="-40" dirty="0">
                <a:latin typeface="Times New Roman"/>
                <a:cs typeface="Times New Roman"/>
              </a:rPr>
              <a:t> </a:t>
            </a:r>
            <a:r>
              <a:rPr lang="en-US" i="1" spc="40" dirty="0" err="1">
                <a:latin typeface="Times New Roman"/>
                <a:cs typeface="Times New Roman"/>
              </a:rPr>
              <a:t>a</a:t>
            </a:r>
            <a:r>
              <a:rPr lang="en-US" i="1" spc="60" dirty="0" err="1">
                <a:latin typeface="Times New Roman"/>
                <a:cs typeface="Times New Roman"/>
              </a:rPr>
              <a:t>r</a:t>
            </a:r>
            <a:r>
              <a:rPr lang="en-US" i="1" spc="-5" dirty="0" err="1">
                <a:latin typeface="Times New Roman"/>
                <a:cs typeface="Times New Roman"/>
              </a:rPr>
              <a:t>iab</a:t>
            </a:r>
            <a:r>
              <a:rPr lang="en-US" i="1" spc="20" dirty="0" err="1">
                <a:latin typeface="Times New Roman"/>
                <a:cs typeface="Times New Roman"/>
              </a:rPr>
              <a:t>l</a:t>
            </a:r>
            <a:r>
              <a:rPr lang="en-US" i="1" spc="5" dirty="0" err="1">
                <a:latin typeface="Times New Roman"/>
                <a:cs typeface="Times New Roman"/>
              </a:rPr>
              <a:t>e</a:t>
            </a:r>
            <a:r>
              <a:rPr lang="en-US" i="1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=</a:t>
            </a:r>
            <a:r>
              <a:rPr lang="en-US" spc="-60" dirty="0">
                <a:latin typeface="LM Roman 12"/>
                <a:cs typeface="LM Roman 12"/>
              </a:rPr>
              <a:t> </a:t>
            </a:r>
            <a:r>
              <a:rPr lang="en-US" i="1" spc="240" dirty="0">
                <a:latin typeface="Times New Roman"/>
                <a:cs typeface="Times New Roman"/>
              </a:rPr>
              <a:t>f</a:t>
            </a:r>
            <a:r>
              <a:rPr lang="en-US" i="1" spc="-1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(</a:t>
            </a:r>
            <a:r>
              <a:rPr lang="en-US" i="1" spc="210" dirty="0" err="1">
                <a:latin typeface="Times New Roman"/>
                <a:cs typeface="Times New Roman"/>
              </a:rPr>
              <a:t>I</a:t>
            </a:r>
            <a:r>
              <a:rPr lang="en-US" i="1" spc="30" dirty="0" err="1">
                <a:latin typeface="Times New Roman"/>
                <a:cs typeface="Times New Roman"/>
              </a:rPr>
              <a:t>ndependentV</a:t>
            </a:r>
            <a:r>
              <a:rPr lang="en-US" i="1" spc="-40" dirty="0">
                <a:latin typeface="Times New Roman"/>
                <a:cs typeface="Times New Roman"/>
              </a:rPr>
              <a:t> </a:t>
            </a:r>
            <a:r>
              <a:rPr lang="en-US" i="1" spc="40" dirty="0" err="1">
                <a:latin typeface="Times New Roman"/>
                <a:cs typeface="Times New Roman"/>
              </a:rPr>
              <a:t>a</a:t>
            </a:r>
            <a:r>
              <a:rPr lang="en-US" i="1" spc="60" dirty="0" err="1">
                <a:latin typeface="Times New Roman"/>
                <a:cs typeface="Times New Roman"/>
              </a:rPr>
              <a:t>r</a:t>
            </a:r>
            <a:r>
              <a:rPr lang="en-US" i="1" spc="-5" dirty="0" err="1">
                <a:latin typeface="Times New Roman"/>
                <a:cs typeface="Times New Roman"/>
              </a:rPr>
              <a:t>iab</a:t>
            </a:r>
            <a:r>
              <a:rPr lang="en-US" i="1" spc="20" dirty="0" err="1">
                <a:latin typeface="Times New Roman"/>
                <a:cs typeface="Times New Roman"/>
              </a:rPr>
              <a:t>l</a:t>
            </a:r>
            <a:r>
              <a:rPr lang="en-US" i="1" spc="45" dirty="0" err="1">
                <a:latin typeface="Times New Roman"/>
                <a:cs typeface="Times New Roman"/>
              </a:rPr>
              <a:t>es</a:t>
            </a:r>
            <a:r>
              <a:rPr lang="en-US" spc="-5" dirty="0">
                <a:latin typeface="LM Roman 12"/>
                <a:cs typeface="LM Roman 12"/>
              </a:rPr>
              <a:t>)</a:t>
            </a:r>
            <a:r>
              <a:rPr lang="en-US" dirty="0">
                <a:latin typeface="LM Roman 12"/>
                <a:cs typeface="LM Roman 12"/>
              </a:rPr>
              <a:t>	</a:t>
            </a:r>
            <a:r>
              <a:rPr lang="en-US" spc="-5" dirty="0">
                <a:latin typeface="LM Roman 12"/>
                <a:cs typeface="LM Roman 12"/>
              </a:rPr>
              <a:t>(2.4)</a:t>
            </a:r>
            <a:endParaRPr lang="en-US" dirty="0">
              <a:latin typeface="LM Roman 12"/>
              <a:cs typeface="LM Roman 12"/>
            </a:endParaRPr>
          </a:p>
        </p:txBody>
      </p:sp>
    </p:spTree>
    <p:extLst>
      <p:ext uri="{BB962C8B-B14F-4D97-AF65-F5344CB8AC3E}">
        <p14:creationId xmlns:p14="http://schemas.microsoft.com/office/powerpoint/2010/main" val="72865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05B8-BC1F-41E9-B52F-F8CDCA42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0766-7D36-4E87-8BCA-348301EF3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1" y="444694"/>
            <a:ext cx="10515600" cy="4351338"/>
          </a:xfrm>
        </p:spPr>
        <p:txBody>
          <a:bodyPr>
            <a:normAutofit/>
          </a:bodyPr>
          <a:lstStyle/>
          <a:p>
            <a:pPr marL="13970" marR="20320" indent="226695" algn="just">
              <a:lnSpc>
                <a:spcPct val="100000"/>
              </a:lnSpc>
            </a:pPr>
            <a:r>
              <a:rPr lang="en-US" spc="-10" dirty="0">
                <a:latin typeface="LM Roman 12"/>
                <a:cs typeface="LM Roman 12"/>
              </a:rPr>
              <a:t>The data </a:t>
            </a:r>
            <a:r>
              <a:rPr lang="en-US" spc="-5" dirty="0">
                <a:latin typeface="LM Roman 12"/>
                <a:cs typeface="LM Roman 12"/>
              </a:rPr>
              <a:t>is described </a:t>
            </a:r>
            <a:r>
              <a:rPr lang="en-US" spc="-10" dirty="0">
                <a:latin typeface="LM Roman 12"/>
                <a:cs typeface="LM Roman 12"/>
              </a:rPr>
              <a:t>using a short hand in equations and descriptions of </a:t>
            </a:r>
            <a:r>
              <a:rPr lang="en-US" spc="-15" dirty="0">
                <a:latin typeface="LM Roman 12"/>
                <a:cs typeface="LM Roman 12"/>
              </a:rPr>
              <a:t>machine </a:t>
            </a:r>
            <a:r>
              <a:rPr lang="en-US" spc="-10" dirty="0">
                <a:latin typeface="LM Roman 12"/>
                <a:cs typeface="LM Roman 12"/>
              </a:rPr>
              <a:t>learning  </a:t>
            </a:r>
            <a:r>
              <a:rPr lang="en-US" spc="-5" dirty="0">
                <a:latin typeface="LM Roman 12"/>
                <a:cs typeface="LM Roman 12"/>
              </a:rPr>
              <a:t>algorithms. </a:t>
            </a:r>
          </a:p>
          <a:p>
            <a:pPr marL="13970" marR="20320" indent="226695" algn="just">
              <a:lnSpc>
                <a:spcPct val="100000"/>
              </a:lnSpc>
            </a:pPr>
            <a:r>
              <a:rPr lang="en-US" spc="-5" dirty="0">
                <a:latin typeface="LM Roman 12"/>
                <a:cs typeface="LM Roman 12"/>
              </a:rPr>
              <a:t>The standard shorthand used in the statistical </a:t>
            </a:r>
            <a:r>
              <a:rPr lang="en-US" dirty="0">
                <a:latin typeface="LM Roman 12"/>
                <a:cs typeface="LM Roman 12"/>
              </a:rPr>
              <a:t>perspective </a:t>
            </a:r>
            <a:r>
              <a:rPr lang="en-US" spc="-5" dirty="0">
                <a:latin typeface="LM Roman 12"/>
                <a:cs typeface="LM Roman 12"/>
              </a:rPr>
              <a:t>is to refer to the input  </a:t>
            </a:r>
            <a:r>
              <a:rPr lang="en-US" spc="-15" dirty="0">
                <a:latin typeface="LM Roman 12"/>
                <a:cs typeface="LM Roman 12"/>
              </a:rPr>
              <a:t>variables </a:t>
            </a:r>
            <a:r>
              <a:rPr lang="en-US" spc="-5" dirty="0">
                <a:latin typeface="LM Roman 12"/>
                <a:cs typeface="LM Roman 12"/>
              </a:rPr>
              <a:t>as capital </a:t>
            </a:r>
            <a:r>
              <a:rPr lang="en-US" i="1" spc="-5" dirty="0">
                <a:latin typeface="LM Roman 12"/>
                <a:cs typeface="LM Roman 12"/>
              </a:rPr>
              <a:t>x </a:t>
            </a:r>
            <a:r>
              <a:rPr lang="en-US" spc="105" dirty="0">
                <a:latin typeface="LM Roman 12"/>
                <a:cs typeface="LM Roman 12"/>
              </a:rPr>
              <a:t>(</a:t>
            </a:r>
            <a:r>
              <a:rPr lang="en-US" i="1" spc="105" dirty="0">
                <a:latin typeface="Times New Roman"/>
                <a:cs typeface="Times New Roman"/>
              </a:rPr>
              <a:t>X</a:t>
            </a:r>
            <a:r>
              <a:rPr lang="en-US" spc="105" dirty="0">
                <a:latin typeface="LM Roman 12"/>
                <a:cs typeface="LM Roman 12"/>
              </a:rPr>
              <a:t>) </a:t>
            </a:r>
            <a:r>
              <a:rPr lang="en-US" spc="-5" dirty="0">
                <a:latin typeface="LM Roman 12"/>
                <a:cs typeface="LM Roman 12"/>
              </a:rPr>
              <a:t>and the output </a:t>
            </a:r>
            <a:r>
              <a:rPr lang="en-US" spc="-15" dirty="0">
                <a:latin typeface="LM Roman 12"/>
                <a:cs typeface="LM Roman 12"/>
              </a:rPr>
              <a:t>variables </a:t>
            </a:r>
            <a:r>
              <a:rPr lang="en-US" spc="-5" dirty="0">
                <a:latin typeface="LM Roman 12"/>
                <a:cs typeface="LM Roman 12"/>
              </a:rPr>
              <a:t>as capital </a:t>
            </a:r>
            <a:r>
              <a:rPr lang="en-US" i="1" spc="-5" dirty="0">
                <a:latin typeface="LM Roman 12"/>
                <a:cs typeface="LM Roman 12"/>
              </a:rPr>
              <a:t>y </a:t>
            </a:r>
            <a:r>
              <a:rPr lang="en-US" dirty="0">
                <a:latin typeface="LM Roman 12"/>
                <a:cs typeface="LM Roman 12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i="1" spc="10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).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800" dirty="0">
              <a:latin typeface="LM Roman 12"/>
              <a:cs typeface="LM Roman 12"/>
            </a:endParaRPr>
          </a:p>
          <a:p>
            <a:pPr marL="2747645" algn="just">
              <a:lnSpc>
                <a:spcPct val="100000"/>
              </a:lnSpc>
              <a:tabLst>
                <a:tab pos="5831840" algn="l"/>
              </a:tabLst>
            </a:pPr>
            <a:r>
              <a:rPr lang="en-US" i="1" spc="10" dirty="0">
                <a:latin typeface="Times New Roman"/>
                <a:cs typeface="Times New Roman"/>
              </a:rPr>
              <a:t>Y  </a:t>
            </a:r>
            <a:r>
              <a:rPr lang="en-US" spc="-5" dirty="0">
                <a:latin typeface="LM Roman 12"/>
                <a:cs typeface="LM Roman 12"/>
              </a:rPr>
              <a:t>=</a:t>
            </a:r>
            <a:r>
              <a:rPr lang="en-US" spc="-85" dirty="0">
                <a:latin typeface="LM Roman 12"/>
                <a:cs typeface="LM Roman 12"/>
              </a:rPr>
              <a:t> </a:t>
            </a:r>
            <a:r>
              <a:rPr lang="en-US" i="1" spc="240" dirty="0">
                <a:latin typeface="Times New Roman"/>
                <a:cs typeface="Times New Roman"/>
              </a:rPr>
              <a:t>f</a:t>
            </a:r>
            <a:r>
              <a:rPr lang="en-US" i="1" spc="-175" dirty="0">
                <a:latin typeface="Times New Roman"/>
                <a:cs typeface="Times New Roman"/>
              </a:rPr>
              <a:t> </a:t>
            </a:r>
            <a:r>
              <a:rPr lang="en-US" spc="105" dirty="0">
                <a:latin typeface="LM Roman 12"/>
                <a:cs typeface="LM Roman 12"/>
              </a:rPr>
              <a:t>(</a:t>
            </a:r>
            <a:r>
              <a:rPr lang="en-US" i="1" spc="105" dirty="0">
                <a:latin typeface="Times New Roman"/>
                <a:cs typeface="Times New Roman"/>
              </a:rPr>
              <a:t>X</a:t>
            </a:r>
            <a:r>
              <a:rPr lang="en-US" spc="105" dirty="0">
                <a:latin typeface="LM Roman 12"/>
                <a:cs typeface="LM Roman 12"/>
              </a:rPr>
              <a:t>)	</a:t>
            </a:r>
            <a:r>
              <a:rPr lang="en-US" spc="-5" dirty="0">
                <a:latin typeface="LM Roman 12"/>
                <a:cs typeface="LM Roman 12"/>
              </a:rPr>
              <a:t>(2.5)</a:t>
            </a:r>
            <a:endParaRPr lang="en-US" dirty="0">
              <a:latin typeface="LM Roman 12"/>
              <a:cs typeface="LM Roman 12"/>
            </a:endParaRPr>
          </a:p>
          <a:p>
            <a:pPr marL="17780" marR="20955" indent="222885" algn="just">
              <a:lnSpc>
                <a:spcPct val="100000"/>
              </a:lnSpc>
              <a:spcBef>
                <a:spcPts val="655"/>
              </a:spcBef>
            </a:pPr>
            <a:r>
              <a:rPr lang="en-US" spc="-20" dirty="0">
                <a:latin typeface="LM Roman 12"/>
                <a:cs typeface="LM Roman 12"/>
              </a:rPr>
              <a:t>When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30" dirty="0">
                <a:latin typeface="LM Roman 12"/>
                <a:cs typeface="LM Roman 12"/>
              </a:rPr>
              <a:t>you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35" dirty="0">
                <a:latin typeface="LM Roman 12"/>
                <a:cs typeface="LM Roman 12"/>
              </a:rPr>
              <a:t>have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multiple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input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25" dirty="0">
                <a:latin typeface="LM Roman 12"/>
                <a:cs typeface="LM Roman 12"/>
              </a:rPr>
              <a:t>variables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they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35" dirty="0">
                <a:latin typeface="LM Roman 12"/>
                <a:cs typeface="LM Roman 12"/>
              </a:rPr>
              <a:t>may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dirty="0">
                <a:latin typeface="LM Roman 12"/>
                <a:cs typeface="LM Roman 12"/>
              </a:rPr>
              <a:t>be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dereferenced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with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an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integer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to</a:t>
            </a:r>
            <a:r>
              <a:rPr lang="en-US" spc="-5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indicate  </a:t>
            </a:r>
            <a:r>
              <a:rPr lang="en-US" spc="5" dirty="0">
                <a:latin typeface="LM Roman 12"/>
                <a:cs typeface="LM Roman 12"/>
              </a:rPr>
              <a:t>their ordering in the input </a:t>
            </a:r>
            <a:r>
              <a:rPr lang="en-US" dirty="0">
                <a:latin typeface="LM Roman 12"/>
                <a:cs typeface="LM Roman 12"/>
              </a:rPr>
              <a:t>vector, </a:t>
            </a:r>
            <a:r>
              <a:rPr lang="en-US" spc="5" dirty="0">
                <a:latin typeface="LM Roman 12"/>
                <a:cs typeface="LM Roman 12"/>
              </a:rPr>
              <a:t>for example </a:t>
            </a:r>
            <a:r>
              <a:rPr lang="en-US" i="1" spc="110" dirty="0">
                <a:latin typeface="Times New Roman"/>
                <a:cs typeface="Times New Roman"/>
              </a:rPr>
              <a:t>X</a:t>
            </a:r>
            <a:r>
              <a:rPr lang="en-US" spc="110" dirty="0">
                <a:latin typeface="LM Roman 12"/>
                <a:cs typeface="LM Roman 12"/>
              </a:rPr>
              <a:t>1, </a:t>
            </a:r>
            <a:r>
              <a:rPr lang="en-US" i="1" spc="165" dirty="0">
                <a:latin typeface="Times New Roman"/>
                <a:cs typeface="Times New Roman"/>
              </a:rPr>
              <a:t>X</a:t>
            </a:r>
            <a:r>
              <a:rPr lang="en-US" spc="165" dirty="0">
                <a:latin typeface="LM Roman 12"/>
                <a:cs typeface="LM Roman 12"/>
              </a:rPr>
              <a:t>2 </a:t>
            </a:r>
            <a:r>
              <a:rPr lang="en-US" spc="5" dirty="0">
                <a:latin typeface="LM Roman 12"/>
                <a:cs typeface="LM Roman 12"/>
              </a:rPr>
              <a:t>and </a:t>
            </a:r>
            <a:r>
              <a:rPr lang="en-US" i="1" spc="165" dirty="0">
                <a:latin typeface="Times New Roman"/>
                <a:cs typeface="Times New Roman"/>
              </a:rPr>
              <a:t>X</a:t>
            </a:r>
            <a:r>
              <a:rPr lang="en-US" spc="165" dirty="0">
                <a:latin typeface="LM Roman 12"/>
                <a:cs typeface="LM Roman 12"/>
              </a:rPr>
              <a:t>3 </a:t>
            </a:r>
            <a:r>
              <a:rPr lang="en-US" spc="5" dirty="0">
                <a:latin typeface="LM Roman 12"/>
                <a:cs typeface="LM Roman 12"/>
              </a:rPr>
              <a:t>for data in the </a:t>
            </a:r>
            <a:r>
              <a:rPr lang="en-US" spc="-5" dirty="0">
                <a:latin typeface="LM Roman 12"/>
                <a:cs typeface="LM Roman 12"/>
              </a:rPr>
              <a:t>first </a:t>
            </a:r>
            <a:r>
              <a:rPr lang="en-US" spc="5" dirty="0">
                <a:latin typeface="LM Roman 12"/>
                <a:cs typeface="LM Roman 12"/>
              </a:rPr>
              <a:t>three  </a:t>
            </a:r>
            <a:r>
              <a:rPr lang="en-US" spc="-5" dirty="0">
                <a:latin typeface="LM Roman 12"/>
                <a:cs typeface="LM Roman 12"/>
              </a:rPr>
              <a:t>columns.</a:t>
            </a:r>
            <a:endParaRPr lang="en-US" dirty="0">
              <a:latin typeface="LM Roman 12"/>
              <a:cs typeface="LM Roman 1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BB16C-6093-4C19-BA36-541C251D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E113-34FC-4907-896C-76D8B39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D61A-E76C-4887-9838-3E2347AB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8" y="2020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577850" algn="l"/>
              </a:tabLst>
            </a:pPr>
            <a:r>
              <a:rPr lang="en-US" sz="4000" b="1" spc="5" dirty="0">
                <a:latin typeface="LM Roman 12"/>
                <a:cs typeface="LM Roman 12"/>
              </a:rPr>
              <a:t>	</a:t>
            </a:r>
            <a:r>
              <a:rPr lang="en-US" sz="4000" b="1" spc="10" dirty="0">
                <a:latin typeface="LM Roman 12"/>
                <a:cs typeface="LM Roman 12"/>
              </a:rPr>
              <a:t>Computer Science</a:t>
            </a:r>
            <a:r>
              <a:rPr lang="en-US" sz="4000" b="1" spc="-5" dirty="0">
                <a:latin typeface="LM Roman 12"/>
                <a:cs typeface="LM Roman 12"/>
              </a:rPr>
              <a:t> </a:t>
            </a:r>
            <a:r>
              <a:rPr lang="en-US" sz="4000" b="1" dirty="0">
                <a:latin typeface="LM Roman 12"/>
                <a:cs typeface="LM Roman 12"/>
              </a:rPr>
              <a:t>Perspective</a:t>
            </a:r>
            <a:endParaRPr lang="en-US" sz="4000" dirty="0">
              <a:latin typeface="LM Roman 12"/>
              <a:cs typeface="LM Roman 12"/>
            </a:endParaRPr>
          </a:p>
          <a:p>
            <a:pPr marL="17780" marR="5080" indent="-5715" algn="just">
              <a:lnSpc>
                <a:spcPct val="100000"/>
              </a:lnSpc>
              <a:spcBef>
                <a:spcPts val="1090"/>
              </a:spcBef>
            </a:pPr>
            <a:r>
              <a:rPr lang="en-US" spc="5" dirty="0">
                <a:latin typeface="LM Roman 12"/>
                <a:cs typeface="LM Roman 12"/>
              </a:rPr>
              <a:t>There is a lot of </a:t>
            </a:r>
            <a:r>
              <a:rPr lang="en-US" spc="-5" dirty="0">
                <a:latin typeface="LM Roman 12"/>
                <a:cs typeface="LM Roman 12"/>
              </a:rPr>
              <a:t>overlap </a:t>
            </a:r>
            <a:r>
              <a:rPr lang="en-US" spc="5" dirty="0">
                <a:latin typeface="LM Roman 12"/>
                <a:cs typeface="LM Roman 12"/>
              </a:rPr>
              <a:t>in the computer science terminology for data with the statistical  </a:t>
            </a:r>
            <a:r>
              <a:rPr lang="en-US" spc="-10" dirty="0">
                <a:latin typeface="LM Roman 12"/>
                <a:cs typeface="LM Roman 12"/>
              </a:rPr>
              <a:t>perspective. </a:t>
            </a:r>
            <a:r>
              <a:rPr lang="en-US" spc="-65" dirty="0">
                <a:latin typeface="LM Roman 12"/>
                <a:cs typeface="LM Roman 12"/>
              </a:rPr>
              <a:t>We </a:t>
            </a:r>
            <a:r>
              <a:rPr lang="en-US" spc="-10" dirty="0">
                <a:latin typeface="LM Roman 12"/>
                <a:cs typeface="LM Roman 12"/>
              </a:rPr>
              <a:t>will </a:t>
            </a:r>
            <a:r>
              <a:rPr lang="en-US" spc="-5" dirty="0">
                <a:latin typeface="LM Roman 12"/>
                <a:cs typeface="LM Roman 12"/>
              </a:rPr>
              <a:t>look </a:t>
            </a:r>
            <a:r>
              <a:rPr lang="en-US" spc="-10" dirty="0">
                <a:latin typeface="LM Roman 12"/>
                <a:cs typeface="LM Roman 12"/>
              </a:rPr>
              <a:t>at the </a:t>
            </a:r>
            <a:r>
              <a:rPr lang="en-US" spc="-25" dirty="0">
                <a:latin typeface="LM Roman 12"/>
                <a:cs typeface="LM Roman 12"/>
              </a:rPr>
              <a:t>key </a:t>
            </a:r>
            <a:r>
              <a:rPr lang="en-US" spc="-15" dirty="0">
                <a:latin typeface="LM Roman 12"/>
                <a:cs typeface="LM Roman 12"/>
              </a:rPr>
              <a:t>differences. A </a:t>
            </a:r>
            <a:r>
              <a:rPr lang="en-US" spc="-25" dirty="0">
                <a:latin typeface="LM Roman 12"/>
                <a:cs typeface="LM Roman 12"/>
              </a:rPr>
              <a:t>row </a:t>
            </a:r>
            <a:r>
              <a:rPr lang="en-US" spc="-10" dirty="0">
                <a:latin typeface="LM Roman 12"/>
                <a:cs typeface="LM Roman 12"/>
              </a:rPr>
              <a:t>often describes </a:t>
            </a:r>
            <a:r>
              <a:rPr lang="en-US" spc="-15" dirty="0">
                <a:latin typeface="LM Roman 12"/>
                <a:cs typeface="LM Roman 12"/>
              </a:rPr>
              <a:t>an </a:t>
            </a:r>
            <a:r>
              <a:rPr lang="en-US" spc="-25" dirty="0">
                <a:latin typeface="LM Roman 12"/>
                <a:cs typeface="LM Roman 12"/>
              </a:rPr>
              <a:t>entity </a:t>
            </a:r>
            <a:r>
              <a:rPr lang="en-US" spc="-20" dirty="0">
                <a:latin typeface="LM Roman 12"/>
                <a:cs typeface="LM Roman 12"/>
              </a:rPr>
              <a:t>(like </a:t>
            </a:r>
            <a:r>
              <a:rPr lang="en-US" spc="-15" dirty="0">
                <a:latin typeface="LM Roman 12"/>
                <a:cs typeface="LM Roman 12"/>
              </a:rPr>
              <a:t>a </a:t>
            </a:r>
            <a:r>
              <a:rPr lang="en-US" spc="-10" dirty="0">
                <a:latin typeface="LM Roman 12"/>
                <a:cs typeface="LM Roman 12"/>
              </a:rPr>
              <a:t>person)  </a:t>
            </a:r>
            <a:r>
              <a:rPr lang="en-US" spc="5" dirty="0">
                <a:latin typeface="LM Roman 12"/>
                <a:cs typeface="LM Roman 12"/>
              </a:rPr>
              <a:t>or an </a:t>
            </a:r>
            <a:r>
              <a:rPr lang="en-US" dirty="0">
                <a:latin typeface="LM Roman 12"/>
                <a:cs typeface="LM Roman 12"/>
              </a:rPr>
              <a:t>observation </a:t>
            </a:r>
            <a:r>
              <a:rPr lang="en-US" spc="10" dirty="0">
                <a:latin typeface="LM Roman 12"/>
                <a:cs typeface="LM Roman 12"/>
              </a:rPr>
              <a:t>about </a:t>
            </a:r>
            <a:r>
              <a:rPr lang="en-US" spc="5" dirty="0">
                <a:latin typeface="LM Roman 12"/>
                <a:cs typeface="LM Roman 12"/>
              </a:rPr>
              <a:t>an </a:t>
            </a:r>
            <a:r>
              <a:rPr lang="en-US" spc="-20" dirty="0">
                <a:latin typeface="LM Roman 12"/>
                <a:cs typeface="LM Roman 12"/>
              </a:rPr>
              <a:t>entity. </a:t>
            </a:r>
            <a:r>
              <a:rPr lang="en-US" spc="10" dirty="0">
                <a:latin typeface="LM Roman 12"/>
                <a:cs typeface="LM Roman 12"/>
              </a:rPr>
              <a:t>As </a:t>
            </a:r>
            <a:r>
              <a:rPr lang="en-US" dirty="0">
                <a:latin typeface="LM Roman 12"/>
                <a:cs typeface="LM Roman 12"/>
              </a:rPr>
              <a:t>such, </a:t>
            </a:r>
            <a:r>
              <a:rPr lang="en-US" spc="5" dirty="0">
                <a:latin typeface="LM Roman 12"/>
                <a:cs typeface="LM Roman 12"/>
              </a:rPr>
              <a:t>the columns for a </a:t>
            </a:r>
            <a:r>
              <a:rPr lang="en-US" spc="-5" dirty="0">
                <a:latin typeface="LM Roman 12"/>
                <a:cs typeface="LM Roman 12"/>
              </a:rPr>
              <a:t>row </a:t>
            </a:r>
            <a:r>
              <a:rPr lang="en-US" spc="5" dirty="0">
                <a:latin typeface="LM Roman 12"/>
                <a:cs typeface="LM Roman 12"/>
              </a:rPr>
              <a:t>are often referred to as  </a:t>
            </a:r>
            <a:r>
              <a:rPr lang="en-US" spc="-10" dirty="0">
                <a:latin typeface="LM Roman 12"/>
                <a:cs typeface="LM Roman 12"/>
              </a:rPr>
              <a:t>attributes of the </a:t>
            </a:r>
            <a:r>
              <a:rPr lang="en-US" spc="-15" dirty="0">
                <a:latin typeface="LM Roman 12"/>
                <a:cs typeface="LM Roman 12"/>
              </a:rPr>
              <a:t>observation. </a:t>
            </a:r>
          </a:p>
          <a:p>
            <a:pPr marL="17780" marR="5080" indent="-5715" algn="just">
              <a:lnSpc>
                <a:spcPct val="100000"/>
              </a:lnSpc>
              <a:spcBef>
                <a:spcPts val="1090"/>
              </a:spcBef>
            </a:pPr>
            <a:r>
              <a:rPr lang="en-US" spc="-15" dirty="0">
                <a:latin typeface="LM Roman 12"/>
                <a:cs typeface="LM Roman 12"/>
              </a:rPr>
              <a:t>When </a:t>
            </a:r>
            <a:r>
              <a:rPr lang="en-US" spc="-10" dirty="0">
                <a:latin typeface="LM Roman 12"/>
                <a:cs typeface="LM Roman 12"/>
              </a:rPr>
              <a:t>modeling a problem </a:t>
            </a:r>
            <a:r>
              <a:rPr lang="en-US" spc="-15" dirty="0">
                <a:latin typeface="LM Roman 12"/>
                <a:cs typeface="LM Roman 12"/>
              </a:rPr>
              <a:t>and making </a:t>
            </a:r>
            <a:r>
              <a:rPr lang="en-US" spc="-10" dirty="0">
                <a:latin typeface="LM Roman 12"/>
                <a:cs typeface="LM Roman 12"/>
              </a:rPr>
              <a:t>predictions, </a:t>
            </a:r>
            <a:r>
              <a:rPr lang="en-US" spc="-30" dirty="0">
                <a:latin typeface="LM Roman 12"/>
                <a:cs typeface="LM Roman 12"/>
              </a:rPr>
              <a:t>we </a:t>
            </a:r>
            <a:r>
              <a:rPr lang="en-US" spc="-25" dirty="0">
                <a:latin typeface="LM Roman 12"/>
                <a:cs typeface="LM Roman 12"/>
              </a:rPr>
              <a:t>may </a:t>
            </a:r>
            <a:r>
              <a:rPr lang="en-US" spc="-10" dirty="0">
                <a:latin typeface="LM Roman 12"/>
                <a:cs typeface="LM Roman 12"/>
              </a:rPr>
              <a:t>refer  </a:t>
            </a:r>
            <a:r>
              <a:rPr lang="en-US" spc="-5" dirty="0">
                <a:latin typeface="LM Roman 12"/>
                <a:cs typeface="LM Roman 12"/>
              </a:rPr>
              <a:t>to input attributes and output</a:t>
            </a:r>
            <a:r>
              <a:rPr lang="en-US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attributes.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sz="1800" dirty="0">
              <a:latin typeface="LM Roman 12"/>
              <a:cs typeface="LM Roman 12"/>
            </a:endParaRPr>
          </a:p>
          <a:p>
            <a:pPr marL="1542415">
              <a:lnSpc>
                <a:spcPct val="100000"/>
              </a:lnSpc>
              <a:tabLst>
                <a:tab pos="5831840" algn="l"/>
              </a:tabLst>
            </a:pPr>
            <a:r>
              <a:rPr lang="en-US" i="1" spc="55" dirty="0" err="1">
                <a:latin typeface="Times New Roman"/>
                <a:cs typeface="Times New Roman"/>
              </a:rPr>
              <a:t>OutputAttribute</a:t>
            </a:r>
            <a:r>
              <a:rPr lang="en-US" i="1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=</a:t>
            </a:r>
            <a:r>
              <a:rPr lang="en-US" spc="-45" dirty="0">
                <a:latin typeface="LM Roman 12"/>
                <a:cs typeface="LM Roman 12"/>
              </a:rPr>
              <a:t> </a:t>
            </a:r>
            <a:r>
              <a:rPr lang="en-US" i="1" spc="65" dirty="0">
                <a:latin typeface="Times New Roman"/>
                <a:cs typeface="Times New Roman"/>
              </a:rPr>
              <a:t>Program</a:t>
            </a:r>
            <a:r>
              <a:rPr lang="en-US" spc="65" dirty="0">
                <a:latin typeface="LM Roman 12"/>
                <a:cs typeface="LM Roman 12"/>
              </a:rPr>
              <a:t>(</a:t>
            </a:r>
            <a:r>
              <a:rPr lang="en-US" i="1" spc="65" dirty="0" err="1">
                <a:latin typeface="Times New Roman"/>
                <a:cs typeface="Times New Roman"/>
              </a:rPr>
              <a:t>InputAttributes</a:t>
            </a:r>
            <a:r>
              <a:rPr lang="en-US" spc="65" dirty="0">
                <a:latin typeface="LM Roman 12"/>
                <a:cs typeface="LM Roman 12"/>
              </a:rPr>
              <a:t>)	</a:t>
            </a:r>
            <a:r>
              <a:rPr lang="en-US" spc="-5" dirty="0">
                <a:latin typeface="LM Roman 12"/>
                <a:cs typeface="LM Roman 12"/>
              </a:rPr>
              <a:t>(2.6)</a:t>
            </a:r>
            <a:endParaRPr lang="en-US" dirty="0">
              <a:latin typeface="LM Roman 12"/>
              <a:cs typeface="LM Roman 1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F8878-4D49-4FB7-8BB5-37F0252C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2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84AE-4C5C-4D18-A43D-43964AEC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7E3E27D-6284-4365-A91B-59E6751B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12" y="519339"/>
            <a:ext cx="9266853" cy="1943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C73A3-3A0D-4DDE-BC13-D594B945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479D-B3FF-4FCD-B232-D1B7695B598A}"/>
              </a:ext>
            </a:extLst>
          </p:cNvPr>
          <p:cNvSpPr/>
          <p:nvPr/>
        </p:nvSpPr>
        <p:spPr>
          <a:xfrm>
            <a:off x="650033" y="2591807"/>
            <a:ext cx="10210800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" marR="33655" indent="222885" algn="just">
              <a:lnSpc>
                <a:spcPct val="100000"/>
              </a:lnSpc>
            </a:pPr>
            <a:r>
              <a:rPr lang="en-US" spc="-20" dirty="0">
                <a:latin typeface="LM Roman 12"/>
                <a:cs typeface="LM Roman 12"/>
              </a:rPr>
              <a:t>Another name </a:t>
            </a:r>
            <a:r>
              <a:rPr lang="en-US" spc="-15" dirty="0">
                <a:latin typeface="LM Roman 12"/>
                <a:cs typeface="LM Roman 12"/>
              </a:rPr>
              <a:t>for columns </a:t>
            </a:r>
            <a:r>
              <a:rPr lang="en-US" spc="-10" dirty="0">
                <a:latin typeface="LM Roman 12"/>
                <a:cs typeface="LM Roman 12"/>
              </a:rPr>
              <a:t>is </a:t>
            </a:r>
            <a:r>
              <a:rPr lang="en-US" spc="-15" dirty="0">
                <a:latin typeface="LM Roman 12"/>
                <a:cs typeface="LM Roman 12"/>
              </a:rPr>
              <a:t>features, used for the </a:t>
            </a:r>
            <a:r>
              <a:rPr lang="en-US" spc="-20" dirty="0">
                <a:latin typeface="LM Roman 12"/>
                <a:cs typeface="LM Roman 12"/>
              </a:rPr>
              <a:t>same </a:t>
            </a:r>
            <a:r>
              <a:rPr lang="en-US" spc="-15" dirty="0">
                <a:latin typeface="LM Roman 12"/>
                <a:cs typeface="LM Roman 12"/>
              </a:rPr>
              <a:t>reason as attribute, where </a:t>
            </a:r>
            <a:r>
              <a:rPr lang="en-US" spc="-20" dirty="0">
                <a:latin typeface="LM Roman 12"/>
                <a:cs typeface="LM Roman 12"/>
              </a:rPr>
              <a:t>a </a:t>
            </a:r>
            <a:r>
              <a:rPr lang="en-US" spc="-15" dirty="0">
                <a:latin typeface="LM Roman 12"/>
                <a:cs typeface="LM Roman 12"/>
              </a:rPr>
              <a:t>feature  </a:t>
            </a:r>
            <a:r>
              <a:rPr lang="en-US" spc="-10" dirty="0">
                <a:latin typeface="LM Roman 12"/>
                <a:cs typeface="LM Roman 12"/>
              </a:rPr>
              <a:t>describes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some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property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of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the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observation.</a:t>
            </a:r>
            <a:r>
              <a:rPr lang="en-US" spc="105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This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10" dirty="0">
                <a:latin typeface="LM Roman 12"/>
                <a:cs typeface="LM Roman 12"/>
              </a:rPr>
              <a:t>is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more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common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when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20" dirty="0">
                <a:latin typeface="LM Roman 12"/>
                <a:cs typeface="LM Roman 12"/>
              </a:rPr>
              <a:t>working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with</a:t>
            </a:r>
            <a:r>
              <a:rPr lang="en-US" spc="-65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data</a:t>
            </a:r>
            <a:r>
              <a:rPr lang="en-US" spc="-7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where  features </a:t>
            </a:r>
            <a:r>
              <a:rPr lang="en-US" spc="-25" dirty="0">
                <a:latin typeface="LM Roman 12"/>
                <a:cs typeface="LM Roman 12"/>
              </a:rPr>
              <a:t>must </a:t>
            </a:r>
            <a:r>
              <a:rPr lang="en-US" dirty="0">
                <a:latin typeface="LM Roman 12"/>
                <a:cs typeface="LM Roman 12"/>
              </a:rPr>
              <a:t>be </a:t>
            </a:r>
            <a:r>
              <a:rPr lang="en-US" spc="-15" dirty="0">
                <a:latin typeface="LM Roman 12"/>
                <a:cs typeface="LM Roman 12"/>
              </a:rPr>
              <a:t>extracted from the </a:t>
            </a:r>
            <a:r>
              <a:rPr lang="en-US" spc="-30" dirty="0">
                <a:latin typeface="LM Roman 12"/>
                <a:cs typeface="LM Roman 12"/>
              </a:rPr>
              <a:t>raw </a:t>
            </a:r>
            <a:r>
              <a:rPr lang="en-US" spc="-15" dirty="0">
                <a:latin typeface="LM Roman 12"/>
                <a:cs typeface="LM Roman 12"/>
              </a:rPr>
              <a:t>data in order to construct </a:t>
            </a:r>
            <a:r>
              <a:rPr lang="en-US" spc="-20" dirty="0">
                <a:latin typeface="LM Roman 12"/>
                <a:cs typeface="LM Roman 12"/>
              </a:rPr>
              <a:t>an observation. Examples </a:t>
            </a:r>
            <a:r>
              <a:rPr lang="en-US" spc="-15" dirty="0">
                <a:latin typeface="LM Roman 12"/>
                <a:cs typeface="LM Roman 12"/>
              </a:rPr>
              <a:t>of  </a:t>
            </a:r>
            <a:r>
              <a:rPr lang="en-US" spc="-5" dirty="0">
                <a:latin typeface="LM Roman 12"/>
                <a:cs typeface="LM Roman 12"/>
              </a:rPr>
              <a:t>this include analog data </a:t>
            </a:r>
            <a:r>
              <a:rPr lang="en-US" spc="-15" dirty="0">
                <a:latin typeface="LM Roman 12"/>
                <a:cs typeface="LM Roman 12"/>
              </a:rPr>
              <a:t>like </a:t>
            </a:r>
            <a:r>
              <a:rPr lang="en-US" spc="-5" dirty="0">
                <a:latin typeface="LM Roman 12"/>
                <a:cs typeface="LM Roman 12"/>
              </a:rPr>
              <a:t>images, audio and</a:t>
            </a:r>
            <a:r>
              <a:rPr lang="en-US" spc="20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video.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1200" dirty="0">
              <a:latin typeface="LM Roman 12"/>
              <a:cs typeface="LM Roman 12"/>
            </a:endParaRPr>
          </a:p>
          <a:p>
            <a:pPr marR="5080" algn="r">
              <a:lnSpc>
                <a:spcPct val="100000"/>
              </a:lnSpc>
              <a:tabLst>
                <a:tab pos="3949700" algn="l"/>
              </a:tabLst>
            </a:pPr>
            <a:r>
              <a:rPr lang="en-US" i="1" spc="55" dirty="0">
                <a:latin typeface="Times New Roman"/>
                <a:cs typeface="Times New Roman"/>
              </a:rPr>
              <a:t>Output</a:t>
            </a:r>
            <a:r>
              <a:rPr lang="en-US" i="1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=</a:t>
            </a:r>
            <a:r>
              <a:rPr lang="en-US" spc="-60" dirty="0">
                <a:latin typeface="LM Roman 12"/>
                <a:cs typeface="LM Roman 12"/>
              </a:rPr>
              <a:t> </a:t>
            </a:r>
            <a:r>
              <a:rPr lang="en-US" i="1" spc="180" dirty="0">
                <a:latin typeface="Times New Roman"/>
                <a:cs typeface="Times New Roman"/>
              </a:rPr>
              <a:t>P</a:t>
            </a:r>
            <a:r>
              <a:rPr lang="en-US" i="1" spc="90" dirty="0">
                <a:latin typeface="Times New Roman"/>
                <a:cs typeface="Times New Roman"/>
              </a:rPr>
              <a:t>r</a:t>
            </a:r>
            <a:r>
              <a:rPr lang="en-US" i="1" spc="-40" dirty="0">
                <a:latin typeface="Times New Roman"/>
                <a:cs typeface="Times New Roman"/>
              </a:rPr>
              <a:t>o</a:t>
            </a:r>
            <a:r>
              <a:rPr lang="en-US" i="1" dirty="0">
                <a:latin typeface="Times New Roman"/>
                <a:cs typeface="Times New Roman"/>
              </a:rPr>
              <a:t>g</a:t>
            </a:r>
            <a:r>
              <a:rPr lang="en-US" i="1" spc="90" dirty="0">
                <a:latin typeface="Times New Roman"/>
                <a:cs typeface="Times New Roman"/>
              </a:rPr>
              <a:t>r</a:t>
            </a:r>
            <a:r>
              <a:rPr lang="en-US" i="1" spc="85" dirty="0">
                <a:latin typeface="Times New Roman"/>
                <a:cs typeface="Times New Roman"/>
              </a:rPr>
              <a:t>am</a:t>
            </a:r>
            <a:r>
              <a:rPr lang="en-US" spc="-5" dirty="0">
                <a:latin typeface="LM Roman 12"/>
                <a:cs typeface="LM Roman 12"/>
              </a:rPr>
              <a:t>(</a:t>
            </a:r>
            <a:r>
              <a:rPr lang="en-US" i="1" spc="210" dirty="0" err="1">
                <a:latin typeface="Times New Roman"/>
                <a:cs typeface="Times New Roman"/>
              </a:rPr>
              <a:t>I</a:t>
            </a:r>
            <a:r>
              <a:rPr lang="en-US" i="1" spc="45" dirty="0" err="1">
                <a:latin typeface="Times New Roman"/>
                <a:cs typeface="Times New Roman"/>
              </a:rPr>
              <a:t>nput</a:t>
            </a:r>
            <a:r>
              <a:rPr lang="en-US" i="1" spc="225" dirty="0" err="1">
                <a:latin typeface="Times New Roman"/>
                <a:cs typeface="Times New Roman"/>
              </a:rPr>
              <a:t>F</a:t>
            </a:r>
            <a:r>
              <a:rPr lang="en-US" i="1" spc="45" dirty="0" err="1">
                <a:latin typeface="Times New Roman"/>
                <a:cs typeface="Times New Roman"/>
              </a:rPr>
              <a:t>eatu</a:t>
            </a:r>
            <a:r>
              <a:rPr lang="en-US" i="1" spc="70" dirty="0" err="1">
                <a:latin typeface="Times New Roman"/>
                <a:cs typeface="Times New Roman"/>
              </a:rPr>
              <a:t>r</a:t>
            </a:r>
            <a:r>
              <a:rPr lang="en-US" i="1" spc="45" dirty="0" err="1">
                <a:latin typeface="Times New Roman"/>
                <a:cs typeface="Times New Roman"/>
              </a:rPr>
              <a:t>e</a:t>
            </a:r>
            <a:r>
              <a:rPr lang="en-US" i="1" spc="35" dirty="0" err="1">
                <a:latin typeface="Times New Roman"/>
                <a:cs typeface="Times New Roman"/>
              </a:rPr>
              <a:t>s</a:t>
            </a:r>
            <a:r>
              <a:rPr lang="en-US" spc="-5" dirty="0">
                <a:latin typeface="LM Roman 12"/>
                <a:cs typeface="LM Roman 12"/>
              </a:rPr>
              <a:t>)</a:t>
            </a:r>
            <a:r>
              <a:rPr lang="en-US" dirty="0">
                <a:latin typeface="LM Roman 12"/>
                <a:cs typeface="LM Roman 12"/>
              </a:rPr>
              <a:t>	</a:t>
            </a:r>
            <a:r>
              <a:rPr lang="en-US" spc="-5" dirty="0">
                <a:latin typeface="LM Roman 12"/>
                <a:cs typeface="LM Roman 12"/>
              </a:rPr>
              <a:t>(2.7)</a:t>
            </a:r>
            <a:endParaRPr lang="en-US" dirty="0">
              <a:latin typeface="LM Roman 12"/>
              <a:cs typeface="LM Roman 12"/>
            </a:endParaRPr>
          </a:p>
          <a:p>
            <a:pPr marL="12700" marR="5080" indent="227965" algn="just">
              <a:lnSpc>
                <a:spcPct val="100000"/>
              </a:lnSpc>
              <a:spcBef>
                <a:spcPts val="655"/>
              </a:spcBef>
            </a:pPr>
            <a:r>
              <a:rPr lang="en-US" spc="-20" dirty="0">
                <a:latin typeface="LM Roman 12"/>
                <a:cs typeface="LM Roman 12"/>
              </a:rPr>
              <a:t>Another computer </a:t>
            </a:r>
            <a:r>
              <a:rPr lang="en-US" spc="-15" dirty="0">
                <a:latin typeface="LM Roman 12"/>
                <a:cs typeface="LM Roman 12"/>
              </a:rPr>
              <a:t>science phrasing </a:t>
            </a:r>
            <a:r>
              <a:rPr lang="en-US" spc="-10" dirty="0">
                <a:latin typeface="LM Roman 12"/>
                <a:cs typeface="LM Roman 12"/>
              </a:rPr>
              <a:t>is </a:t>
            </a:r>
            <a:r>
              <a:rPr lang="en-US" spc="-15" dirty="0">
                <a:latin typeface="LM Roman 12"/>
                <a:cs typeface="LM Roman 12"/>
              </a:rPr>
              <a:t>that for </a:t>
            </a:r>
            <a:r>
              <a:rPr lang="en-US" spc="-20" dirty="0">
                <a:latin typeface="LM Roman 12"/>
                <a:cs typeface="LM Roman 12"/>
              </a:rPr>
              <a:t>a </a:t>
            </a:r>
            <a:r>
              <a:rPr lang="en-US" spc="-30" dirty="0">
                <a:latin typeface="LM Roman 12"/>
                <a:cs typeface="LM Roman 12"/>
              </a:rPr>
              <a:t>row </a:t>
            </a:r>
            <a:r>
              <a:rPr lang="en-US" spc="-15" dirty="0">
                <a:latin typeface="LM Roman 12"/>
                <a:cs typeface="LM Roman 12"/>
              </a:rPr>
              <a:t>of data or </a:t>
            </a:r>
            <a:r>
              <a:rPr lang="en-US" spc="-20" dirty="0">
                <a:latin typeface="LM Roman 12"/>
                <a:cs typeface="LM Roman 12"/>
              </a:rPr>
              <a:t>an observation </a:t>
            </a:r>
            <a:r>
              <a:rPr lang="en-US" spc="-15" dirty="0">
                <a:latin typeface="LM Roman 12"/>
                <a:cs typeface="LM Roman 12"/>
              </a:rPr>
              <a:t>as </a:t>
            </a:r>
            <a:r>
              <a:rPr lang="en-US" spc="-20" dirty="0">
                <a:latin typeface="LM Roman 12"/>
                <a:cs typeface="LM Roman 12"/>
              </a:rPr>
              <a:t>an</a:t>
            </a:r>
            <a:r>
              <a:rPr lang="en-US" spc="-220" dirty="0">
                <a:latin typeface="LM Roman 12"/>
                <a:cs typeface="LM Roman 12"/>
              </a:rPr>
              <a:t> </a:t>
            </a:r>
            <a:r>
              <a:rPr lang="en-US" spc="-15" dirty="0">
                <a:latin typeface="LM Roman 12"/>
                <a:cs typeface="LM Roman 12"/>
              </a:rPr>
              <a:t>instance.  </a:t>
            </a:r>
            <a:r>
              <a:rPr lang="en-US" spc="5" dirty="0">
                <a:latin typeface="LM Roman 12"/>
                <a:cs typeface="LM Roman 12"/>
              </a:rPr>
              <a:t>This is used </a:t>
            </a:r>
            <a:r>
              <a:rPr lang="en-US" spc="10" dirty="0">
                <a:latin typeface="LM Roman 12"/>
                <a:cs typeface="LM Roman 12"/>
              </a:rPr>
              <a:t>because </a:t>
            </a:r>
            <a:r>
              <a:rPr lang="en-US" spc="5" dirty="0">
                <a:latin typeface="LM Roman 12"/>
                <a:cs typeface="LM Roman 12"/>
              </a:rPr>
              <a:t>a </a:t>
            </a:r>
            <a:r>
              <a:rPr lang="en-US" spc="-5" dirty="0">
                <a:latin typeface="LM Roman 12"/>
                <a:cs typeface="LM Roman 12"/>
              </a:rPr>
              <a:t>row may </a:t>
            </a:r>
            <a:r>
              <a:rPr lang="en-US" spc="20" dirty="0">
                <a:latin typeface="LM Roman 12"/>
                <a:cs typeface="LM Roman 12"/>
              </a:rPr>
              <a:t>be </a:t>
            </a:r>
            <a:r>
              <a:rPr lang="en-US" spc="5" dirty="0">
                <a:latin typeface="LM Roman 12"/>
                <a:cs typeface="LM Roman 12"/>
              </a:rPr>
              <a:t>considered a single example or single instance of data  </a:t>
            </a:r>
            <a:r>
              <a:rPr lang="en-US" spc="-10" dirty="0">
                <a:latin typeface="LM Roman 12"/>
                <a:cs typeface="LM Roman 12"/>
              </a:rPr>
              <a:t>observed </a:t>
            </a:r>
            <a:r>
              <a:rPr lang="en-US" spc="-5" dirty="0">
                <a:latin typeface="LM Roman 12"/>
                <a:cs typeface="LM Roman 12"/>
              </a:rPr>
              <a:t>or generated </a:t>
            </a:r>
            <a:r>
              <a:rPr lang="en-US" spc="-25" dirty="0">
                <a:latin typeface="LM Roman 12"/>
                <a:cs typeface="LM Roman 12"/>
              </a:rPr>
              <a:t>by </a:t>
            </a:r>
            <a:r>
              <a:rPr lang="en-US" spc="-5" dirty="0">
                <a:latin typeface="LM Roman 12"/>
                <a:cs typeface="LM Roman 12"/>
              </a:rPr>
              <a:t>the problem</a:t>
            </a:r>
            <a:r>
              <a:rPr lang="en-US" spc="2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domain.</a:t>
            </a:r>
            <a:endParaRPr lang="en-US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200" dirty="0">
              <a:latin typeface="LM Roman 12"/>
              <a:cs typeface="LM Roman 12"/>
            </a:endParaRPr>
          </a:p>
          <a:p>
            <a:pPr marR="32384" algn="r">
              <a:lnSpc>
                <a:spcPct val="100000"/>
              </a:lnSpc>
              <a:tabLst>
                <a:tab pos="3870325" algn="l"/>
              </a:tabLst>
            </a:pPr>
            <a:r>
              <a:rPr lang="en-US" i="1" spc="180" dirty="0">
                <a:latin typeface="Times New Roman"/>
                <a:cs typeface="Times New Roman"/>
              </a:rPr>
              <a:t>P</a:t>
            </a:r>
            <a:r>
              <a:rPr lang="en-US" i="1" spc="90" dirty="0">
                <a:latin typeface="Times New Roman"/>
                <a:cs typeface="Times New Roman"/>
              </a:rPr>
              <a:t>r</a:t>
            </a:r>
            <a:r>
              <a:rPr lang="en-US" i="1" spc="30" dirty="0">
                <a:latin typeface="Times New Roman"/>
                <a:cs typeface="Times New Roman"/>
              </a:rPr>
              <a:t>ediction </a:t>
            </a:r>
            <a:r>
              <a:rPr lang="en-US" spc="-5" dirty="0">
                <a:latin typeface="LM Roman 12"/>
                <a:cs typeface="LM Roman 12"/>
              </a:rPr>
              <a:t>=</a:t>
            </a:r>
            <a:r>
              <a:rPr lang="en-US" spc="-60" dirty="0">
                <a:latin typeface="LM Roman 12"/>
                <a:cs typeface="LM Roman 12"/>
              </a:rPr>
              <a:t> </a:t>
            </a:r>
            <a:r>
              <a:rPr lang="en-US" i="1" spc="180" dirty="0">
                <a:latin typeface="Times New Roman"/>
                <a:cs typeface="Times New Roman"/>
              </a:rPr>
              <a:t>P</a:t>
            </a:r>
            <a:r>
              <a:rPr lang="en-US" i="1" spc="90" dirty="0">
                <a:latin typeface="Times New Roman"/>
                <a:cs typeface="Times New Roman"/>
              </a:rPr>
              <a:t>r</a:t>
            </a:r>
            <a:r>
              <a:rPr lang="en-US" i="1" spc="-40" dirty="0">
                <a:latin typeface="Times New Roman"/>
                <a:cs typeface="Times New Roman"/>
              </a:rPr>
              <a:t>o</a:t>
            </a:r>
            <a:r>
              <a:rPr lang="en-US" i="1" dirty="0">
                <a:latin typeface="Times New Roman"/>
                <a:cs typeface="Times New Roman"/>
              </a:rPr>
              <a:t>g</a:t>
            </a:r>
            <a:r>
              <a:rPr lang="en-US" i="1" spc="90" dirty="0">
                <a:latin typeface="Times New Roman"/>
                <a:cs typeface="Times New Roman"/>
              </a:rPr>
              <a:t>r</a:t>
            </a:r>
            <a:r>
              <a:rPr lang="en-US" i="1" spc="85" dirty="0">
                <a:latin typeface="Times New Roman"/>
                <a:cs typeface="Times New Roman"/>
              </a:rPr>
              <a:t>am</a:t>
            </a:r>
            <a:r>
              <a:rPr lang="en-US" spc="-5" dirty="0">
                <a:latin typeface="LM Roman 12"/>
                <a:cs typeface="LM Roman 12"/>
              </a:rPr>
              <a:t>(</a:t>
            </a:r>
            <a:r>
              <a:rPr lang="en-US" i="1" spc="210" dirty="0">
                <a:latin typeface="Times New Roman"/>
                <a:cs typeface="Times New Roman"/>
              </a:rPr>
              <a:t>I</a:t>
            </a:r>
            <a:r>
              <a:rPr lang="en-US" i="1" spc="50" dirty="0">
                <a:latin typeface="Times New Roman"/>
                <a:cs typeface="Times New Roman"/>
              </a:rPr>
              <a:t>nstanc</a:t>
            </a:r>
            <a:r>
              <a:rPr lang="en-US" i="1" spc="45" dirty="0">
                <a:latin typeface="Times New Roman"/>
                <a:cs typeface="Times New Roman"/>
              </a:rPr>
              <a:t>e</a:t>
            </a:r>
            <a:r>
              <a:rPr lang="en-US" spc="-5" dirty="0">
                <a:latin typeface="LM Roman 12"/>
                <a:cs typeface="LM Roman 12"/>
              </a:rPr>
              <a:t>)</a:t>
            </a:r>
            <a:r>
              <a:rPr lang="en-US" dirty="0">
                <a:latin typeface="LM Roman 12"/>
                <a:cs typeface="LM Roman 12"/>
              </a:rPr>
              <a:t>	</a:t>
            </a:r>
            <a:r>
              <a:rPr lang="en-US" spc="-5" dirty="0">
                <a:latin typeface="LM Roman 12"/>
                <a:cs typeface="LM Roman 12"/>
              </a:rPr>
              <a:t>(2.8)</a:t>
            </a:r>
            <a:endParaRPr lang="en-US" dirty="0">
              <a:latin typeface="LM Roman 12"/>
              <a:cs typeface="LM Roman 12"/>
            </a:endParaRPr>
          </a:p>
        </p:txBody>
      </p:sp>
    </p:spTree>
    <p:extLst>
      <p:ext uri="{BB962C8B-B14F-4D97-AF65-F5344CB8AC3E}">
        <p14:creationId xmlns:p14="http://schemas.microsoft.com/office/powerpoint/2010/main" val="131666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CD3F-A5EF-4740-AA66-43863E1A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B2F1-6D5E-4713-A1C1-BA80E46C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383786"/>
            <a:ext cx="10515600" cy="4351338"/>
          </a:xfrm>
        </p:spPr>
        <p:txBody>
          <a:bodyPr>
            <a:normAutofit/>
          </a:bodyPr>
          <a:lstStyle/>
          <a:p>
            <a:r>
              <a:rPr lang="en-IN" b="1" spc="5" dirty="0">
                <a:latin typeface="LM Roman 12"/>
                <a:cs typeface="LM Roman 12"/>
              </a:rPr>
              <a:t>2.4	</a:t>
            </a:r>
            <a:r>
              <a:rPr lang="en-IN" b="1" spc="20" dirty="0">
                <a:latin typeface="LM Roman 12"/>
                <a:cs typeface="LM Roman 12"/>
              </a:rPr>
              <a:t>Models </a:t>
            </a:r>
            <a:r>
              <a:rPr lang="en-IN" b="1" spc="10" dirty="0">
                <a:latin typeface="LM Roman 12"/>
                <a:cs typeface="LM Roman 12"/>
              </a:rPr>
              <a:t>and</a:t>
            </a:r>
            <a:r>
              <a:rPr lang="en-IN" b="1" spc="-15" dirty="0">
                <a:latin typeface="LM Roman 12"/>
                <a:cs typeface="LM Roman 12"/>
              </a:rPr>
              <a:t> </a:t>
            </a:r>
            <a:r>
              <a:rPr lang="en-IN" b="1" spc="10" dirty="0">
                <a:latin typeface="LM Roman 12"/>
                <a:cs typeface="LM Roman 12"/>
              </a:rPr>
              <a:t>Algorithms</a:t>
            </a:r>
            <a:endParaRPr lang="en-IN" dirty="0">
              <a:latin typeface="LM Roman 12"/>
              <a:cs typeface="LM Roman 12"/>
            </a:endParaRPr>
          </a:p>
          <a:p>
            <a:r>
              <a:rPr lang="en-US" spc="5" dirty="0">
                <a:latin typeface="LM Roman 12"/>
                <a:cs typeface="LM Roman 12"/>
              </a:rPr>
              <a:t>There is one </a:t>
            </a:r>
            <a:r>
              <a:rPr lang="en-US" spc="-5" dirty="0">
                <a:latin typeface="LM Roman 12"/>
                <a:cs typeface="LM Roman 12"/>
              </a:rPr>
              <a:t>final </a:t>
            </a:r>
            <a:r>
              <a:rPr lang="en-US" spc="5" dirty="0">
                <a:latin typeface="LM Roman 12"/>
                <a:cs typeface="LM Roman 12"/>
              </a:rPr>
              <a:t>note of </a:t>
            </a:r>
            <a:r>
              <a:rPr lang="en-US" dirty="0">
                <a:latin typeface="LM Roman 12"/>
                <a:cs typeface="LM Roman 12"/>
              </a:rPr>
              <a:t>clarification </a:t>
            </a:r>
            <a:r>
              <a:rPr lang="en-US" spc="5" dirty="0">
                <a:latin typeface="LM Roman 12"/>
                <a:cs typeface="LM Roman 12"/>
              </a:rPr>
              <a:t>that is important and that is </a:t>
            </a:r>
            <a:r>
              <a:rPr lang="en-US" dirty="0">
                <a:latin typeface="LM Roman 12"/>
                <a:cs typeface="LM Roman 12"/>
              </a:rPr>
              <a:t>between </a:t>
            </a:r>
            <a:r>
              <a:rPr lang="en-US" spc="5" dirty="0">
                <a:latin typeface="LM Roman 12"/>
                <a:cs typeface="LM Roman 12"/>
              </a:rPr>
              <a:t>algorithms and  </a:t>
            </a:r>
            <a:r>
              <a:rPr lang="en-US" spc="10" dirty="0">
                <a:latin typeface="LM Roman 12"/>
                <a:cs typeface="LM Roman 12"/>
              </a:rPr>
              <a:t>models. </a:t>
            </a:r>
            <a:r>
              <a:rPr lang="en-US" spc="5" dirty="0">
                <a:latin typeface="LM Roman 12"/>
                <a:cs typeface="LM Roman 12"/>
              </a:rPr>
              <a:t>This can </a:t>
            </a:r>
            <a:r>
              <a:rPr lang="en-US" spc="20" dirty="0">
                <a:latin typeface="LM Roman 12"/>
                <a:cs typeface="LM Roman 12"/>
              </a:rPr>
              <a:t>be </a:t>
            </a:r>
            <a:r>
              <a:rPr lang="en-US" spc="5" dirty="0">
                <a:latin typeface="LM Roman 12"/>
                <a:cs typeface="LM Roman 12"/>
              </a:rPr>
              <a:t>confusing as </a:t>
            </a:r>
            <a:r>
              <a:rPr lang="en-US" spc="15" dirty="0">
                <a:latin typeface="LM Roman 12"/>
                <a:cs typeface="LM Roman 12"/>
              </a:rPr>
              <a:t>both </a:t>
            </a:r>
            <a:r>
              <a:rPr lang="en-US" spc="5" dirty="0">
                <a:latin typeface="LM Roman 12"/>
                <a:cs typeface="LM Roman 12"/>
              </a:rPr>
              <a:t>algorithm and </a:t>
            </a:r>
            <a:r>
              <a:rPr lang="en-US" spc="15" dirty="0">
                <a:latin typeface="LM Roman 12"/>
                <a:cs typeface="LM Roman 12"/>
              </a:rPr>
              <a:t>model </a:t>
            </a:r>
            <a:r>
              <a:rPr lang="en-US" spc="5" dirty="0">
                <a:latin typeface="LM Roman 12"/>
                <a:cs typeface="LM Roman 12"/>
              </a:rPr>
              <a:t>can </a:t>
            </a:r>
            <a:r>
              <a:rPr lang="en-US" spc="20" dirty="0">
                <a:latin typeface="LM Roman 12"/>
                <a:cs typeface="LM Roman 12"/>
              </a:rPr>
              <a:t>be </a:t>
            </a:r>
            <a:r>
              <a:rPr lang="en-US" spc="5" dirty="0">
                <a:latin typeface="LM Roman 12"/>
                <a:cs typeface="LM Roman 12"/>
              </a:rPr>
              <a:t>used </a:t>
            </a:r>
            <a:r>
              <a:rPr lang="en-US" spc="-5" dirty="0">
                <a:latin typeface="LM Roman 12"/>
                <a:cs typeface="LM Roman 12"/>
              </a:rPr>
              <a:t>interchangeably.</a:t>
            </a:r>
            <a:r>
              <a:rPr lang="en-US" spc="240" dirty="0">
                <a:latin typeface="LM Roman 12"/>
                <a:cs typeface="LM Roman 12"/>
              </a:rPr>
              <a:t> </a:t>
            </a:r>
            <a:endParaRPr lang="en-US" dirty="0">
              <a:latin typeface="LM Roman 12"/>
              <a:cs typeface="LM Roman 12"/>
            </a:endParaRPr>
          </a:p>
          <a:p>
            <a:pPr marL="12700" marR="8890">
              <a:lnSpc>
                <a:spcPct val="100000"/>
              </a:lnSpc>
            </a:pPr>
            <a:r>
              <a:rPr lang="en-US" spc="-5" dirty="0">
                <a:latin typeface="LM Roman 12"/>
                <a:cs typeface="LM Roman 12"/>
              </a:rPr>
              <a:t>A perspective </a:t>
            </a:r>
            <a:r>
              <a:rPr lang="en-US" spc="-10" dirty="0">
                <a:latin typeface="LM Roman 12"/>
                <a:cs typeface="LM Roman 12"/>
              </a:rPr>
              <a:t>that to think of the </a:t>
            </a:r>
            <a:r>
              <a:rPr lang="en-US" spc="-5" dirty="0">
                <a:latin typeface="LM Roman 12"/>
                <a:cs typeface="LM Roman 12"/>
              </a:rPr>
              <a:t>model </a:t>
            </a:r>
            <a:r>
              <a:rPr lang="en-US" spc="-10" dirty="0">
                <a:latin typeface="LM Roman 12"/>
                <a:cs typeface="LM Roman 12"/>
              </a:rPr>
              <a:t>as the specific representation learned from data  </a:t>
            </a:r>
            <a:r>
              <a:rPr lang="en-US" spc="-5" dirty="0">
                <a:latin typeface="LM Roman 12"/>
                <a:cs typeface="LM Roman 12"/>
              </a:rPr>
              <a:t>and the algorithm as the </a:t>
            </a:r>
            <a:r>
              <a:rPr lang="en-US" dirty="0">
                <a:latin typeface="LM Roman 12"/>
                <a:cs typeface="LM Roman 12"/>
              </a:rPr>
              <a:t>process </a:t>
            </a:r>
            <a:r>
              <a:rPr lang="en-US" spc="-5" dirty="0">
                <a:latin typeface="LM Roman 12"/>
                <a:cs typeface="LM Roman 12"/>
              </a:rPr>
              <a:t>for learning</a:t>
            </a:r>
            <a:r>
              <a:rPr lang="en-US" spc="5" dirty="0">
                <a:latin typeface="LM Roman 12"/>
                <a:cs typeface="LM Roman 12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it.</a:t>
            </a:r>
            <a:endParaRPr lang="en-US" dirty="0">
              <a:latin typeface="LM Roman 12"/>
              <a:cs typeface="LM Roman 12"/>
            </a:endParaRPr>
          </a:p>
          <a:p>
            <a:pPr marL="235585" marR="5080" indent="1948814">
              <a:lnSpc>
                <a:spcPct val="145300"/>
              </a:lnSpc>
              <a:spcBef>
                <a:spcPts val="805"/>
              </a:spcBef>
              <a:tabLst>
                <a:tab pos="5826760" algn="l"/>
              </a:tabLst>
            </a:pPr>
            <a:r>
              <a:rPr lang="en-US" i="1" spc="250" dirty="0">
                <a:latin typeface="Times New Roman"/>
                <a:cs typeface="Times New Roman"/>
              </a:rPr>
              <a:t>M</a:t>
            </a:r>
            <a:r>
              <a:rPr lang="en-US" i="1" spc="-5" dirty="0">
                <a:latin typeface="Times New Roman"/>
                <a:cs typeface="Times New Roman"/>
              </a:rPr>
              <a:t>odel</a:t>
            </a:r>
            <a:r>
              <a:rPr lang="en-US" i="1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LM Roman 12"/>
                <a:cs typeface="LM Roman 12"/>
              </a:rPr>
              <a:t>=</a:t>
            </a:r>
            <a:r>
              <a:rPr lang="en-US" spc="-60" dirty="0">
                <a:latin typeface="LM Roman 12"/>
                <a:cs typeface="LM Roman 12"/>
              </a:rPr>
              <a:t> </a:t>
            </a:r>
            <a:r>
              <a:rPr lang="en-US" i="1" spc="105" dirty="0">
                <a:latin typeface="Times New Roman"/>
                <a:cs typeface="Times New Roman"/>
              </a:rPr>
              <a:t>A</a:t>
            </a:r>
            <a:r>
              <a:rPr lang="en-US" i="1" spc="70" dirty="0">
                <a:latin typeface="Times New Roman"/>
                <a:cs typeface="Times New Roman"/>
              </a:rPr>
              <a:t>l</a:t>
            </a:r>
            <a:r>
              <a:rPr lang="en-US" i="1" spc="-5" dirty="0">
                <a:latin typeface="Times New Roman"/>
                <a:cs typeface="Times New Roman"/>
              </a:rPr>
              <a:t>g</a:t>
            </a:r>
            <a:r>
              <a:rPr lang="en-US" i="1" spc="10" dirty="0">
                <a:latin typeface="Times New Roman"/>
                <a:cs typeface="Times New Roman"/>
              </a:rPr>
              <a:t>o</a:t>
            </a:r>
            <a:r>
              <a:rPr lang="en-US" i="1" spc="35" dirty="0">
                <a:latin typeface="Times New Roman"/>
                <a:cs typeface="Times New Roman"/>
              </a:rPr>
              <a:t>r</a:t>
            </a:r>
            <a:r>
              <a:rPr lang="en-US" i="1" spc="95" dirty="0">
                <a:latin typeface="Times New Roman"/>
                <a:cs typeface="Times New Roman"/>
              </a:rPr>
              <a:t>ithm</a:t>
            </a:r>
            <a:r>
              <a:rPr lang="en-US" spc="-5" dirty="0">
                <a:latin typeface="LM Roman 12"/>
                <a:cs typeface="LM Roman 12"/>
              </a:rPr>
              <a:t>(</a:t>
            </a:r>
            <a:r>
              <a:rPr lang="en-US" i="1" spc="135" dirty="0">
                <a:latin typeface="Times New Roman"/>
                <a:cs typeface="Times New Roman"/>
              </a:rPr>
              <a:t>D</a:t>
            </a:r>
            <a:r>
              <a:rPr lang="en-US" i="1" spc="35" dirty="0">
                <a:latin typeface="Times New Roman"/>
                <a:cs typeface="Times New Roman"/>
              </a:rPr>
              <a:t>ata</a:t>
            </a:r>
            <a:r>
              <a:rPr lang="en-US" spc="-5" dirty="0">
                <a:latin typeface="LM Roman 12"/>
                <a:cs typeface="LM Roman 12"/>
              </a:rPr>
              <a:t>)</a:t>
            </a:r>
            <a:r>
              <a:rPr lang="en-US" dirty="0">
                <a:latin typeface="LM Roman 12"/>
                <a:cs typeface="LM Roman 12"/>
              </a:rPr>
              <a:t>	</a:t>
            </a:r>
            <a:r>
              <a:rPr lang="en-US" spc="-5" dirty="0">
                <a:latin typeface="LM Roman 12"/>
                <a:cs typeface="LM Roman 12"/>
              </a:rPr>
              <a:t>(2.9) </a:t>
            </a:r>
          </a:p>
          <a:p>
            <a:pPr marL="235585" marR="5080" indent="0">
              <a:lnSpc>
                <a:spcPct val="145300"/>
              </a:lnSpc>
              <a:spcBef>
                <a:spcPts val="805"/>
              </a:spcBef>
              <a:buNone/>
              <a:tabLst>
                <a:tab pos="5826760" algn="l"/>
              </a:tabLst>
            </a:pPr>
            <a:r>
              <a:rPr lang="en-US" spc="-25" dirty="0">
                <a:latin typeface="LM Roman 12"/>
                <a:cs typeface="LM Roman 12"/>
              </a:rPr>
              <a:t>For</a:t>
            </a:r>
            <a:r>
              <a:rPr lang="en-US" spc="55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example,</a:t>
            </a:r>
            <a:r>
              <a:rPr lang="en-US" spc="75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a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decision</a:t>
            </a:r>
            <a:r>
              <a:rPr lang="en-US" spc="55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tree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or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a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set</a:t>
            </a:r>
            <a:r>
              <a:rPr lang="en-US" spc="55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of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dirty="0">
                <a:latin typeface="LM Roman 12"/>
                <a:cs typeface="LM Roman 12"/>
              </a:rPr>
              <a:t>coefficients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are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a</a:t>
            </a:r>
            <a:r>
              <a:rPr lang="en-US" spc="55" dirty="0">
                <a:latin typeface="LM Roman 12"/>
                <a:cs typeface="LM Roman 12"/>
              </a:rPr>
              <a:t> </a:t>
            </a:r>
            <a:r>
              <a:rPr lang="en-US" spc="15" dirty="0">
                <a:latin typeface="LM Roman 12"/>
                <a:cs typeface="LM Roman 12"/>
              </a:rPr>
              <a:t>model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and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the</a:t>
            </a:r>
            <a:r>
              <a:rPr lang="en-US" spc="55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C5.0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spc="5" dirty="0">
                <a:latin typeface="LM Roman 12"/>
                <a:cs typeface="LM Roman 12"/>
              </a:rPr>
              <a:t>and</a:t>
            </a:r>
            <a:r>
              <a:rPr lang="en-US" spc="60" dirty="0">
                <a:latin typeface="LM Roman 12"/>
                <a:cs typeface="LM Roman 12"/>
              </a:rPr>
              <a:t> </a:t>
            </a:r>
            <a:r>
              <a:rPr lang="en-US" spc="5" dirty="0" err="1">
                <a:latin typeface="LM Roman 12"/>
                <a:cs typeface="LM Roman 12"/>
              </a:rPr>
              <a:t>Least</a:t>
            </a:r>
            <a:r>
              <a:rPr lang="en-US" spc="-5" dirty="0" err="1">
                <a:latin typeface="LM Roman 12"/>
                <a:cs typeface="LM Roman 12"/>
              </a:rPr>
              <a:t>Squares</a:t>
            </a:r>
            <a:r>
              <a:rPr lang="en-US" spc="-5" dirty="0">
                <a:latin typeface="LM Roman 12"/>
                <a:cs typeface="LM Roman 12"/>
              </a:rPr>
              <a:t> Linear Regression are algorithms to learn those respective</a:t>
            </a:r>
            <a:r>
              <a:rPr lang="en-US" spc="20" dirty="0">
                <a:latin typeface="LM Roman 12"/>
                <a:cs typeface="LM Roman 12"/>
              </a:rPr>
              <a:t> </a:t>
            </a:r>
            <a:r>
              <a:rPr lang="en-US" dirty="0">
                <a:latin typeface="LM Roman 12"/>
                <a:cs typeface="LM Roman 12"/>
              </a:rPr>
              <a:t>models.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83EA5-E580-4945-A513-85C48A0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Reference: master_machine_learning_algo_from_scratch.pdf https://datageneralist.files.wordpress.com/2018/03/master_machine_learning_algo_from_scratch.pdf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77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91</TotalTime>
  <Words>2270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DejaVu Sans Condensed</vt:lpstr>
      <vt:lpstr>LM Roman 12</vt:lpstr>
      <vt:lpstr>Times New Roman</vt:lpstr>
      <vt:lpstr>Wingdings 3</vt:lpstr>
      <vt:lpstr>Ion</vt:lpstr>
      <vt:lpstr>How To Talk About Data in Machine 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 Learn a Mapping From  Input to Output </vt:lpstr>
      <vt:lpstr>PowerPoint Presentation</vt:lpstr>
      <vt:lpstr>PowerPoint Presentation</vt:lpstr>
      <vt:lpstr>3.2 Learning a Function To Make Predictions </vt:lpstr>
      <vt:lpstr>Techniques For Learning a Function </vt:lpstr>
      <vt:lpstr>Parametric and Nonparametric  Machine Learning Algorithms </vt:lpstr>
      <vt:lpstr>PowerPoint Presentation</vt:lpstr>
      <vt:lpstr>Benefits of Parametric Machine Learning Algorithms: </vt:lpstr>
      <vt:lpstr>4.2 Nonparametric Machine Learning Algorithms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Talk About Data in Machine  Learning</dc:title>
  <dc:creator>Vaidyanathan Vishwanathan</dc:creator>
  <cp:lastModifiedBy>Vaidyanathan Vishwanathan</cp:lastModifiedBy>
  <cp:revision>11</cp:revision>
  <dcterms:created xsi:type="dcterms:W3CDTF">2020-08-19T08:08:51Z</dcterms:created>
  <dcterms:modified xsi:type="dcterms:W3CDTF">2020-08-19T09:48:20Z</dcterms:modified>
</cp:coreProperties>
</file>