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86261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A4264-4C1E-465B-84C1-3D86B557595F}"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379314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17968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781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474926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270484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4068163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4004402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90207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292939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384755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A4264-4C1E-465B-84C1-3D86B557595F}"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236014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A4264-4C1E-465B-84C1-3D86B557595F}" type="datetimeFigureOut">
              <a:rPr lang="en-IN" smtClean="0"/>
              <a:t>20-08-2020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351232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186833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341869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2A4264-4C1E-465B-84C1-3D86B557595F}" type="datetimeFigureOut">
              <a:rPr lang="en-IN" smtClean="0"/>
              <a:t>20-08-2020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201637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A4264-4C1E-465B-84C1-3D86B557595F}"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E3A2F-2FBA-420A-A018-A884FCBCB684}" type="slidenum">
              <a:rPr lang="en-IN" smtClean="0"/>
              <a:t>‹#›</a:t>
            </a:fld>
            <a:endParaRPr lang="en-IN"/>
          </a:p>
        </p:txBody>
      </p:sp>
    </p:spTree>
    <p:extLst>
      <p:ext uri="{BB962C8B-B14F-4D97-AF65-F5344CB8AC3E}">
        <p14:creationId xmlns:p14="http://schemas.microsoft.com/office/powerpoint/2010/main" val="42533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2A4264-4C1E-465B-84C1-3D86B557595F}" type="datetimeFigureOut">
              <a:rPr lang="en-IN" smtClean="0"/>
              <a:t>20-08-2020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FE3A2F-2FBA-420A-A018-A884FCBCB684}" type="slidenum">
              <a:rPr lang="en-IN" smtClean="0"/>
              <a:t>‹#›</a:t>
            </a:fld>
            <a:endParaRPr lang="en-IN"/>
          </a:p>
        </p:txBody>
      </p:sp>
    </p:spTree>
    <p:extLst>
      <p:ext uri="{BB962C8B-B14F-4D97-AF65-F5344CB8AC3E}">
        <p14:creationId xmlns:p14="http://schemas.microsoft.com/office/powerpoint/2010/main" val="66142282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3413D-BD19-4740-87D7-2103D713CDE6}"/>
              </a:ext>
            </a:extLst>
          </p:cNvPr>
          <p:cNvSpPr>
            <a:spLocks noGrp="1"/>
          </p:cNvSpPr>
          <p:nvPr>
            <p:ph type="ctrTitle"/>
          </p:nvPr>
        </p:nvSpPr>
        <p:spPr>
          <a:xfrm>
            <a:off x="4872012" y="1447800"/>
            <a:ext cx="5222325" cy="3329581"/>
          </a:xfrm>
        </p:spPr>
        <p:txBody>
          <a:bodyPr>
            <a:normAutofit/>
          </a:bodyPr>
          <a:lstStyle/>
          <a:p>
            <a:pPr>
              <a:lnSpc>
                <a:spcPct val="90000"/>
              </a:lnSpc>
            </a:pPr>
            <a:r>
              <a:rPr lang="en-US" sz="5600">
                <a:solidFill>
                  <a:srgbClr val="EBEBEB"/>
                </a:solidFill>
              </a:rPr>
              <a:t>Supervised and Unsupervised learning</a:t>
            </a:r>
            <a:endParaRPr lang="en-IN" sz="5600">
              <a:solidFill>
                <a:srgbClr val="EBEBEB"/>
              </a:solidFill>
            </a:endParaRPr>
          </a:p>
        </p:txBody>
      </p:sp>
      <p:sp>
        <p:nvSpPr>
          <p:cNvPr id="3" name="Subtitle 2">
            <a:extLst>
              <a:ext uri="{FF2B5EF4-FFF2-40B4-BE49-F238E27FC236}">
                <a16:creationId xmlns:a16="http://schemas.microsoft.com/office/drawing/2014/main" id="{75C43CEA-2BDE-4C2B-AA2F-A538B46CB3A4}"/>
              </a:ext>
            </a:extLst>
          </p:cNvPr>
          <p:cNvSpPr>
            <a:spLocks noGrp="1"/>
          </p:cNvSpPr>
          <p:nvPr>
            <p:ph type="subTitle" idx="1"/>
          </p:nvPr>
        </p:nvSpPr>
        <p:spPr>
          <a:xfrm>
            <a:off x="4872012" y="4777380"/>
            <a:ext cx="5222326" cy="861420"/>
          </a:xfrm>
        </p:spPr>
        <p:txBody>
          <a:bodyPr>
            <a:normAutofit/>
          </a:bodyPr>
          <a:lstStyle/>
          <a:p>
            <a:endParaRPr lang="en-IN">
              <a:solidFill>
                <a:schemeClr val="tx2">
                  <a:lumMod val="40000"/>
                  <a:lumOff val="60000"/>
                </a:schemeClr>
              </a:solidFill>
            </a:endParaRPr>
          </a:p>
        </p:txBody>
      </p:sp>
      <p:sp>
        <p:nvSpPr>
          <p:cNvPr id="14"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Head with Gears">
            <a:extLst>
              <a:ext uri="{FF2B5EF4-FFF2-40B4-BE49-F238E27FC236}">
                <a16:creationId xmlns:a16="http://schemas.microsoft.com/office/drawing/2014/main" id="{61C046DC-9B89-4E8C-BFAF-132820E74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96364582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3BB0-E31F-402C-9A4F-82F6A2568413}"/>
              </a:ext>
            </a:extLst>
          </p:cNvPr>
          <p:cNvSpPr>
            <a:spLocks noGrp="1"/>
          </p:cNvSpPr>
          <p:nvPr>
            <p:ph type="title"/>
          </p:nvPr>
        </p:nvSpPr>
        <p:spPr/>
        <p:txBody>
          <a:bodyPr/>
          <a:lstStyle/>
          <a:p>
            <a:r>
              <a:rPr lang="en-IN" dirty="0"/>
              <a:t>Overﬁtting in Machine Learning</a:t>
            </a:r>
            <a:br>
              <a:rPr lang="en-IN" dirty="0"/>
            </a:br>
            <a:endParaRPr lang="en-IN" dirty="0"/>
          </a:p>
        </p:txBody>
      </p:sp>
      <p:sp>
        <p:nvSpPr>
          <p:cNvPr id="3" name="Content Placeholder 2">
            <a:extLst>
              <a:ext uri="{FF2B5EF4-FFF2-40B4-BE49-F238E27FC236}">
                <a16:creationId xmlns:a16="http://schemas.microsoft.com/office/drawing/2014/main" id="{03F15007-41F7-4E72-BE57-A39F6822B164}"/>
              </a:ext>
            </a:extLst>
          </p:cNvPr>
          <p:cNvSpPr>
            <a:spLocks noGrp="1"/>
          </p:cNvSpPr>
          <p:nvPr>
            <p:ph idx="1"/>
          </p:nvPr>
        </p:nvSpPr>
        <p:spPr>
          <a:xfrm>
            <a:off x="1154954" y="2305789"/>
            <a:ext cx="8825659" cy="3416300"/>
          </a:xfrm>
        </p:spPr>
        <p:txBody>
          <a:bodyPr>
            <a:normAutofit fontScale="85000" lnSpcReduction="10000"/>
          </a:bodyPr>
          <a:lstStyle/>
          <a:p>
            <a:r>
              <a:rPr lang="en-US" dirty="0"/>
              <a:t>Overﬁtting refers to a model that models the training data too well. Overﬁtting happens when a model learns the detail and noise in the training data to the extent that it negatively impacts the performance on the model on new data. This means that the noise or random ﬂuctuations in the training data is picked up and learned as concepts by the model. The problem is that these concepts do not apply to new data and negatively impact the models ability to generalize. Overﬁtting is more likely with nonparametric and nonlinear models that have more ﬂexibility when learning a target function. As such, many nonparametric machine learning algorithms also include parameters or techniques to limit and constrain how much detail the model learns. For example, decision trees are a nonparametric machine learning algorithm that is very ﬂexible and is subject to overﬁtting training data. This problem can be addressed by pruning a tree after it has learned in order to remove some of the detail it has picked up.</a:t>
            </a:r>
          </a:p>
          <a:p>
            <a:endParaRPr lang="en-IN" dirty="0"/>
          </a:p>
        </p:txBody>
      </p:sp>
    </p:spTree>
    <p:extLst>
      <p:ext uri="{BB962C8B-B14F-4D97-AF65-F5344CB8AC3E}">
        <p14:creationId xmlns:p14="http://schemas.microsoft.com/office/powerpoint/2010/main" val="292463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FC74-CF68-4101-B183-2D3C4A6561BB}"/>
              </a:ext>
            </a:extLst>
          </p:cNvPr>
          <p:cNvSpPr>
            <a:spLocks noGrp="1"/>
          </p:cNvSpPr>
          <p:nvPr>
            <p:ph type="title"/>
          </p:nvPr>
        </p:nvSpPr>
        <p:spPr/>
        <p:txBody>
          <a:bodyPr/>
          <a:lstStyle/>
          <a:p>
            <a:r>
              <a:rPr lang="en-IN" dirty="0"/>
              <a:t>Underﬁtting in Machine Learning</a:t>
            </a:r>
            <a:br>
              <a:rPr lang="en-IN" dirty="0"/>
            </a:br>
            <a:endParaRPr lang="en-IN" dirty="0"/>
          </a:p>
        </p:txBody>
      </p:sp>
      <p:sp>
        <p:nvSpPr>
          <p:cNvPr id="3" name="Content Placeholder 2">
            <a:extLst>
              <a:ext uri="{FF2B5EF4-FFF2-40B4-BE49-F238E27FC236}">
                <a16:creationId xmlns:a16="http://schemas.microsoft.com/office/drawing/2014/main" id="{AFFD8A25-19F1-41C1-9188-F439271C8096}"/>
              </a:ext>
            </a:extLst>
          </p:cNvPr>
          <p:cNvSpPr>
            <a:spLocks noGrp="1"/>
          </p:cNvSpPr>
          <p:nvPr>
            <p:ph idx="1"/>
          </p:nvPr>
        </p:nvSpPr>
        <p:spPr/>
        <p:txBody>
          <a:bodyPr/>
          <a:lstStyle/>
          <a:p>
            <a:r>
              <a:rPr lang="en-US" dirty="0"/>
              <a:t>Underﬁtting refers to a model that can neither model the training data not generalize to new data. An underﬁt machine learning model is not a suitable model and will be obvious as it will have poor performance on the training data. Underﬁtting is often not discussed as it is easy to detect given a good performance metric. The remedy is to move on and try alternate machine learning algorithms. Nevertheless, it does provide good contrast to the problem of concept of overﬁtting.</a:t>
            </a:r>
          </a:p>
          <a:p>
            <a:endParaRPr lang="en-IN" dirty="0"/>
          </a:p>
        </p:txBody>
      </p:sp>
    </p:spTree>
    <p:extLst>
      <p:ext uri="{BB962C8B-B14F-4D97-AF65-F5344CB8AC3E}">
        <p14:creationId xmlns:p14="http://schemas.microsoft.com/office/powerpoint/2010/main" val="335349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5159-85C0-46D1-ADA0-23A896F51E70}"/>
              </a:ext>
            </a:extLst>
          </p:cNvPr>
          <p:cNvSpPr>
            <a:spLocks noGrp="1"/>
          </p:cNvSpPr>
          <p:nvPr>
            <p:ph type="title"/>
          </p:nvPr>
        </p:nvSpPr>
        <p:spPr/>
        <p:txBody>
          <a:bodyPr/>
          <a:lstStyle/>
          <a:p>
            <a:r>
              <a:rPr lang="en-US" dirty="0"/>
              <a:t>A Good Fit in Machine Learning</a:t>
            </a:r>
            <a:br>
              <a:rPr lang="en-US" dirty="0"/>
            </a:br>
            <a:endParaRPr lang="en-IN" dirty="0"/>
          </a:p>
        </p:txBody>
      </p:sp>
      <p:sp>
        <p:nvSpPr>
          <p:cNvPr id="3" name="Content Placeholder 2">
            <a:extLst>
              <a:ext uri="{FF2B5EF4-FFF2-40B4-BE49-F238E27FC236}">
                <a16:creationId xmlns:a16="http://schemas.microsoft.com/office/drawing/2014/main" id="{AC890A5F-790C-4E2F-B3B9-221957B87460}"/>
              </a:ext>
            </a:extLst>
          </p:cNvPr>
          <p:cNvSpPr>
            <a:spLocks noGrp="1"/>
          </p:cNvSpPr>
          <p:nvPr>
            <p:ph idx="1"/>
          </p:nvPr>
        </p:nvSpPr>
        <p:spPr/>
        <p:txBody>
          <a:bodyPr/>
          <a:lstStyle/>
          <a:p>
            <a:r>
              <a:rPr lang="en-US" dirty="0"/>
              <a:t>Ideally, you want to select a model at the sweet spot between underﬁtting and overﬁtting. This is the goal, but is very diﬃcult to do in practice. </a:t>
            </a:r>
            <a:endParaRPr lang="en-IN" dirty="0"/>
          </a:p>
        </p:txBody>
      </p:sp>
    </p:spTree>
    <p:extLst>
      <p:ext uri="{BB962C8B-B14F-4D97-AF65-F5344CB8AC3E}">
        <p14:creationId xmlns:p14="http://schemas.microsoft.com/office/powerpoint/2010/main" val="232541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DE21-8523-4F72-905C-A4881B7BD343}"/>
              </a:ext>
            </a:extLst>
          </p:cNvPr>
          <p:cNvSpPr>
            <a:spLocks noGrp="1"/>
          </p:cNvSpPr>
          <p:nvPr>
            <p:ph type="title"/>
          </p:nvPr>
        </p:nvSpPr>
        <p:spPr/>
        <p:txBody>
          <a:bodyPr/>
          <a:lstStyle/>
          <a:p>
            <a:r>
              <a:rPr lang="en-IN" dirty="0"/>
              <a:t>Linear Algorithms</a:t>
            </a:r>
            <a:br>
              <a:rPr lang="en-IN" dirty="0"/>
            </a:br>
            <a:endParaRPr lang="en-IN" dirty="0"/>
          </a:p>
        </p:txBody>
      </p:sp>
      <p:sp>
        <p:nvSpPr>
          <p:cNvPr id="3" name="Content Placeholder 2">
            <a:extLst>
              <a:ext uri="{FF2B5EF4-FFF2-40B4-BE49-F238E27FC236}">
                <a16:creationId xmlns:a16="http://schemas.microsoft.com/office/drawing/2014/main" id="{8B1C8A32-C4ED-4FCF-B65B-7B949E0A79F5}"/>
              </a:ext>
            </a:extLst>
          </p:cNvPr>
          <p:cNvSpPr>
            <a:spLocks noGrp="1"/>
          </p:cNvSpPr>
          <p:nvPr>
            <p:ph idx="1"/>
          </p:nvPr>
        </p:nvSpPr>
        <p:spPr/>
        <p:txBody>
          <a:bodyPr/>
          <a:lstStyle/>
          <a:p>
            <a:r>
              <a:rPr lang="en-US" dirty="0"/>
              <a:t>Spreadsheet Math</a:t>
            </a:r>
          </a:p>
          <a:p>
            <a:r>
              <a:rPr lang="en-US" dirty="0"/>
              <a:t>Gradient Descent For Machine Learning</a:t>
            </a:r>
          </a:p>
          <a:p>
            <a:pPr lvl="1"/>
            <a:r>
              <a:rPr lang="en-US" dirty="0"/>
              <a:t>Optimization is a big part of machine learning. </a:t>
            </a:r>
            <a:endParaRPr lang="en-IN" dirty="0"/>
          </a:p>
          <a:p>
            <a:r>
              <a:rPr lang="en-US" dirty="0"/>
              <a:t>Linear Regression</a:t>
            </a:r>
          </a:p>
          <a:p>
            <a:pPr marL="0" indent="0">
              <a:buNone/>
            </a:pPr>
            <a:endParaRPr lang="en-US" dirty="0"/>
          </a:p>
          <a:p>
            <a:pPr marL="457200" lvl="1" indent="0">
              <a:buNone/>
            </a:pPr>
            <a:r>
              <a:rPr lang="en-US" dirty="0"/>
              <a:t> </a:t>
            </a:r>
            <a:endParaRPr lang="en-IN" dirty="0"/>
          </a:p>
        </p:txBody>
      </p:sp>
    </p:spTree>
    <p:extLst>
      <p:ext uri="{BB962C8B-B14F-4D97-AF65-F5344CB8AC3E}">
        <p14:creationId xmlns:p14="http://schemas.microsoft.com/office/powerpoint/2010/main" val="76057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91FD-A954-4F98-A348-7BFC8A2FA7DA}"/>
              </a:ext>
            </a:extLst>
          </p:cNvPr>
          <p:cNvSpPr>
            <a:spLocks noGrp="1"/>
          </p:cNvSpPr>
          <p:nvPr>
            <p:ph type="title"/>
          </p:nvPr>
        </p:nvSpPr>
        <p:spPr/>
        <p:txBody>
          <a:bodyPr/>
          <a:lstStyle/>
          <a:p>
            <a:r>
              <a:rPr lang="en-US" dirty="0"/>
              <a:t>Linear regression</a:t>
            </a:r>
            <a:endParaRPr lang="en-IN" dirty="0"/>
          </a:p>
        </p:txBody>
      </p:sp>
      <p:sp>
        <p:nvSpPr>
          <p:cNvPr id="3" name="Content Placeholder 2">
            <a:extLst>
              <a:ext uri="{FF2B5EF4-FFF2-40B4-BE49-F238E27FC236}">
                <a16:creationId xmlns:a16="http://schemas.microsoft.com/office/drawing/2014/main" id="{46F0EF67-FE6D-4823-9BFB-712473A28092}"/>
              </a:ext>
            </a:extLst>
          </p:cNvPr>
          <p:cNvSpPr>
            <a:spLocks noGrp="1"/>
          </p:cNvSpPr>
          <p:nvPr>
            <p:ph idx="1"/>
          </p:nvPr>
        </p:nvSpPr>
        <p:spPr/>
        <p:txBody>
          <a:bodyPr/>
          <a:lstStyle/>
          <a:p>
            <a:r>
              <a:rPr lang="en-US" dirty="0"/>
              <a:t>Linear regression is perhaps one of the most well known and well understood algorithms in statistics and machine learning.</a:t>
            </a:r>
          </a:p>
          <a:p>
            <a:r>
              <a:rPr lang="en-US" dirty="0"/>
              <a:t>When you start looking into linear regression, things can get very confusing. The reason is because linear regression has been around for so long (more than 200 years). It has been studied from every possible angle and often each angle has a new and diﬀerent name.</a:t>
            </a:r>
          </a:p>
          <a:p>
            <a:endParaRPr lang="en-US" dirty="0"/>
          </a:p>
          <a:p>
            <a:endParaRPr lang="en-IN" dirty="0"/>
          </a:p>
        </p:txBody>
      </p:sp>
    </p:spTree>
    <p:extLst>
      <p:ext uri="{BB962C8B-B14F-4D97-AF65-F5344CB8AC3E}">
        <p14:creationId xmlns:p14="http://schemas.microsoft.com/office/powerpoint/2010/main" val="112666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98C0-7782-4406-AD22-3A3EBBF07D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91C147-B134-4F1F-801A-B7B6D5A8CF66}"/>
              </a:ext>
            </a:extLst>
          </p:cNvPr>
          <p:cNvSpPr>
            <a:spLocks noGrp="1"/>
          </p:cNvSpPr>
          <p:nvPr>
            <p:ph idx="1"/>
          </p:nvPr>
        </p:nvSpPr>
        <p:spPr>
          <a:xfrm>
            <a:off x="935642" y="728047"/>
            <a:ext cx="8825659" cy="3416300"/>
          </a:xfrm>
        </p:spPr>
        <p:txBody>
          <a:bodyPr>
            <a:normAutofit fontScale="85000" lnSpcReduction="20000"/>
          </a:bodyPr>
          <a:lstStyle/>
          <a:p>
            <a:r>
              <a:rPr lang="en-US" dirty="0"/>
              <a:t>Linear regression is a linear model, e.g. a model that assumes a linear relationship between the input variables (x) and the single output variable (y). </a:t>
            </a:r>
          </a:p>
          <a:p>
            <a:r>
              <a:rPr lang="en-US" dirty="0"/>
              <a:t>More speciﬁcally, that y can be calculated from a linear combination of the input variables (x). When there is a single input variable (x), the method is referred to as simple linear regression. </a:t>
            </a:r>
          </a:p>
          <a:p>
            <a:r>
              <a:rPr lang="en-US" dirty="0"/>
              <a:t>When there are multiple input variables, literature from statistics often refers to the method as multiple linear regression. </a:t>
            </a:r>
          </a:p>
          <a:p>
            <a:r>
              <a:rPr lang="en-US" dirty="0"/>
              <a:t>Diﬀerent techniques can be used to prepare or train the linear regression equation from data, the most common of which is called Ordinary Least Squares. It is common to therefore refer to a model prepared this way as Ordinary Least Squares Linear Regression or just Least Squares Regression. Now that we know some names used to describe linear regression, let’s take a closer look at the representation used.</a:t>
            </a:r>
          </a:p>
          <a:p>
            <a:pPr marL="0" indent="0">
              <a:buNone/>
            </a:pPr>
            <a:endParaRPr lang="en-IN" dirty="0"/>
          </a:p>
        </p:txBody>
      </p:sp>
    </p:spTree>
    <p:extLst>
      <p:ext uri="{BB962C8B-B14F-4D97-AF65-F5344CB8AC3E}">
        <p14:creationId xmlns:p14="http://schemas.microsoft.com/office/powerpoint/2010/main" val="1230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891-3740-41FB-8F72-677E5ED81F51}"/>
              </a:ext>
            </a:extLst>
          </p:cNvPr>
          <p:cNvSpPr>
            <a:spLocks noGrp="1"/>
          </p:cNvSpPr>
          <p:nvPr>
            <p:ph type="title"/>
          </p:nvPr>
        </p:nvSpPr>
        <p:spPr/>
        <p:txBody>
          <a:bodyPr/>
          <a:lstStyle/>
          <a:p>
            <a:r>
              <a:rPr lang="en-IN" dirty="0"/>
              <a:t>Linear Regression Model Representation</a:t>
            </a:r>
            <a:br>
              <a:rPr lang="en-IN" dirty="0"/>
            </a:br>
            <a:endParaRPr lang="en-IN" dirty="0"/>
          </a:p>
        </p:txBody>
      </p:sp>
      <p:sp>
        <p:nvSpPr>
          <p:cNvPr id="3" name="Content Placeholder 2">
            <a:extLst>
              <a:ext uri="{FF2B5EF4-FFF2-40B4-BE49-F238E27FC236}">
                <a16:creationId xmlns:a16="http://schemas.microsoft.com/office/drawing/2014/main" id="{E05B62C1-BF5D-44FE-820E-04AE6786B940}"/>
              </a:ext>
            </a:extLst>
          </p:cNvPr>
          <p:cNvSpPr>
            <a:spLocks noGrp="1"/>
          </p:cNvSpPr>
          <p:nvPr>
            <p:ph idx="1"/>
          </p:nvPr>
        </p:nvSpPr>
        <p:spPr/>
        <p:txBody>
          <a:bodyPr>
            <a:normAutofit/>
          </a:bodyPr>
          <a:lstStyle/>
          <a:p>
            <a:r>
              <a:rPr lang="en-US" dirty="0"/>
              <a:t>Linear regression is an attractive model because the representation is so simple. The representation is a linear equation that combines a speciﬁc set of input values (x) the solution to which is the predicted output for that set of input values (y). As such, both the input values (x) and the output value are numeric. </a:t>
            </a:r>
          </a:p>
          <a:p>
            <a:r>
              <a:rPr lang="en-US" dirty="0"/>
              <a:t>The linear equation assigns one scale factor to each input value or column, called a coeﬃcient that is commonly represented by the Greek letter Beta (β). One additional coeﬃcient is also added, giving the line an additional degree of freedom (e.g. moving up and down on a two-dimensional plot) and is often called the intercept or the bias coeﬃcient. For example, in a simple regression problem (a single x and a single y), the form of the model would be</a:t>
            </a:r>
            <a:endParaRPr lang="en-IN" dirty="0"/>
          </a:p>
        </p:txBody>
      </p:sp>
    </p:spTree>
    <p:extLst>
      <p:ext uri="{BB962C8B-B14F-4D97-AF65-F5344CB8AC3E}">
        <p14:creationId xmlns:p14="http://schemas.microsoft.com/office/powerpoint/2010/main" val="170019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3ABA-3B59-4E93-858D-599540F1E2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3D1848-7591-46BE-9F7A-1BE35E5DFF53}"/>
              </a:ext>
            </a:extLst>
          </p:cNvPr>
          <p:cNvSpPr>
            <a:spLocks noGrp="1"/>
          </p:cNvSpPr>
          <p:nvPr>
            <p:ph idx="1"/>
          </p:nvPr>
        </p:nvSpPr>
        <p:spPr>
          <a:xfrm>
            <a:off x="875201" y="653326"/>
            <a:ext cx="8946541" cy="4195481"/>
          </a:xfrm>
        </p:spPr>
        <p:txBody>
          <a:bodyPr>
            <a:normAutofit fontScale="92500" lnSpcReduction="20000"/>
          </a:bodyPr>
          <a:lstStyle/>
          <a:p>
            <a:r>
              <a:rPr lang="en-IN" dirty="0"/>
              <a:t>y = B0 + B1×x </a:t>
            </a:r>
          </a:p>
          <a:p>
            <a:r>
              <a:rPr lang="en-US" dirty="0"/>
              <a:t>In higher dimensions when we have more than one input (x), the line is called a plane or a hyper-plane. The representation therefore is the form of the equation and the speciﬁc values used for the coeﬃcients (e.g. B0 and B1 in the above example). It is common to talk about the complexity of a regression model like linear regression. This refers to the number of coeﬃcients used in the model. </a:t>
            </a:r>
          </a:p>
          <a:p>
            <a:r>
              <a:rPr lang="en-US" dirty="0"/>
              <a:t>When a coeﬃcient becomes zero, it eﬀectively removes the inﬂuence of the input variable on the model and therefore from the prediction made from the model (0×x = 0). This becomes relevant if you look at regularization methods that change the learning algorithm to reduce the complexity of regression models by putting pressure on the absolute size of the coeﬃcients, driving some to zero. Now that we understand the representation used for a linear regression model, let’s review some ways that we can learn this representation from data.</a:t>
            </a:r>
          </a:p>
          <a:p>
            <a:endParaRPr lang="en-IN" dirty="0"/>
          </a:p>
        </p:txBody>
      </p:sp>
    </p:spTree>
    <p:extLst>
      <p:ext uri="{BB962C8B-B14F-4D97-AF65-F5344CB8AC3E}">
        <p14:creationId xmlns:p14="http://schemas.microsoft.com/office/powerpoint/2010/main" val="252168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FDB6-52C6-4027-9DF5-F5089D339535}"/>
              </a:ext>
            </a:extLst>
          </p:cNvPr>
          <p:cNvSpPr>
            <a:spLocks noGrp="1"/>
          </p:cNvSpPr>
          <p:nvPr>
            <p:ph type="title"/>
          </p:nvPr>
        </p:nvSpPr>
        <p:spPr/>
        <p:txBody>
          <a:bodyPr/>
          <a:lstStyle/>
          <a:p>
            <a:r>
              <a:rPr lang="en-US" dirty="0"/>
              <a:t>Linear Regression Learning the Model</a:t>
            </a:r>
            <a:br>
              <a:rPr lang="en-US" dirty="0"/>
            </a:br>
            <a:endParaRPr lang="en-IN" dirty="0"/>
          </a:p>
        </p:txBody>
      </p:sp>
      <p:sp>
        <p:nvSpPr>
          <p:cNvPr id="3" name="Content Placeholder 2">
            <a:extLst>
              <a:ext uri="{FF2B5EF4-FFF2-40B4-BE49-F238E27FC236}">
                <a16:creationId xmlns:a16="http://schemas.microsoft.com/office/drawing/2014/main" id="{EB972CDA-EC79-4ED8-B899-3C84099C36CC}"/>
              </a:ext>
            </a:extLst>
          </p:cNvPr>
          <p:cNvSpPr>
            <a:spLocks noGrp="1"/>
          </p:cNvSpPr>
          <p:nvPr>
            <p:ph idx="1"/>
          </p:nvPr>
        </p:nvSpPr>
        <p:spPr/>
        <p:txBody>
          <a:bodyPr/>
          <a:lstStyle/>
          <a:p>
            <a:r>
              <a:rPr lang="en-US" dirty="0"/>
              <a:t>Learning a linear regression model means estimating the values of the coeﬃcients used in the representation with the data that we have available. In this section we will take a brief look at four techniques to prepare a linear regression model. This is not enough information to implement them from scratch, but enough to get a ﬂavor of the computation and trade-oﬀs involved.</a:t>
            </a:r>
            <a:endParaRPr lang="en-IN" dirty="0"/>
          </a:p>
        </p:txBody>
      </p:sp>
    </p:spTree>
    <p:extLst>
      <p:ext uri="{BB962C8B-B14F-4D97-AF65-F5344CB8AC3E}">
        <p14:creationId xmlns:p14="http://schemas.microsoft.com/office/powerpoint/2010/main" val="127639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9AD6-D10C-49EF-91A8-FFE965D960C3}"/>
              </a:ext>
            </a:extLst>
          </p:cNvPr>
          <p:cNvSpPr>
            <a:spLocks noGrp="1"/>
          </p:cNvSpPr>
          <p:nvPr>
            <p:ph type="title"/>
          </p:nvPr>
        </p:nvSpPr>
        <p:spPr/>
        <p:txBody>
          <a:bodyPr/>
          <a:lstStyle/>
          <a:p>
            <a:r>
              <a:rPr lang="en-IN" dirty="0"/>
              <a:t>Simple Linear Regression</a:t>
            </a:r>
            <a:br>
              <a:rPr lang="en-IN" dirty="0"/>
            </a:br>
            <a:endParaRPr lang="en-IN" dirty="0"/>
          </a:p>
        </p:txBody>
      </p:sp>
      <p:sp>
        <p:nvSpPr>
          <p:cNvPr id="3" name="Content Placeholder 2">
            <a:extLst>
              <a:ext uri="{FF2B5EF4-FFF2-40B4-BE49-F238E27FC236}">
                <a16:creationId xmlns:a16="http://schemas.microsoft.com/office/drawing/2014/main" id="{65CF3A11-B9B2-4458-A00B-26A1C5A9E276}"/>
              </a:ext>
            </a:extLst>
          </p:cNvPr>
          <p:cNvSpPr>
            <a:spLocks noGrp="1"/>
          </p:cNvSpPr>
          <p:nvPr>
            <p:ph idx="1"/>
          </p:nvPr>
        </p:nvSpPr>
        <p:spPr/>
        <p:txBody>
          <a:bodyPr/>
          <a:lstStyle/>
          <a:p>
            <a:r>
              <a:rPr lang="en-US" dirty="0"/>
              <a:t>With simple linear regression when we have a single input, we can use statistics to estimate the coeﬃcients. This requires that you calculate statistical properties from the data such as means, standard deviations, correlations and covariance. All of the data must be available to traverse and calculate statistics. This is fun as an exercise in a spreadsheet, but not really useful in practice.</a:t>
            </a:r>
          </a:p>
          <a:p>
            <a:pPr marL="0" indent="0">
              <a:buNone/>
            </a:pPr>
            <a:endParaRPr lang="en-IN" dirty="0"/>
          </a:p>
        </p:txBody>
      </p:sp>
    </p:spTree>
    <p:extLst>
      <p:ext uri="{BB962C8B-B14F-4D97-AF65-F5344CB8AC3E}">
        <p14:creationId xmlns:p14="http://schemas.microsoft.com/office/powerpoint/2010/main" val="266383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FBF8844-03E9-435F-9AAF-AAF8A7E626FC}"/>
              </a:ext>
            </a:extLst>
          </p:cNvPr>
          <p:cNvSpPr>
            <a:spLocks noGrp="1"/>
          </p:cNvSpPr>
          <p:nvPr>
            <p:ph type="title"/>
          </p:nvPr>
        </p:nvSpPr>
        <p:spPr>
          <a:xfrm>
            <a:off x="806195" y="804672"/>
            <a:ext cx="3521359" cy="5248656"/>
          </a:xfrm>
        </p:spPr>
        <p:txBody>
          <a:bodyPr anchor="ctr">
            <a:normAutofit/>
          </a:bodyPr>
          <a:lstStyle/>
          <a:p>
            <a:pPr algn="ctr"/>
            <a:r>
              <a:rPr lang="en-IN"/>
              <a:t>Supervised Machine Learning</a:t>
            </a:r>
            <a:br>
              <a:rPr lang="en-IN"/>
            </a:br>
            <a:endParaRPr lang="en-IN"/>
          </a:p>
        </p:txBody>
      </p:sp>
      <p:sp>
        <p:nvSpPr>
          <p:cNvPr id="3" name="Content Placeholder 2">
            <a:extLst>
              <a:ext uri="{FF2B5EF4-FFF2-40B4-BE49-F238E27FC236}">
                <a16:creationId xmlns:a16="http://schemas.microsoft.com/office/drawing/2014/main" id="{75078CFE-C6B8-4C5F-8C72-B7CBAB07E1AC}"/>
              </a:ext>
            </a:extLst>
          </p:cNvPr>
          <p:cNvSpPr>
            <a:spLocks noGrp="1"/>
          </p:cNvSpPr>
          <p:nvPr>
            <p:ph idx="1"/>
          </p:nvPr>
        </p:nvSpPr>
        <p:spPr>
          <a:xfrm>
            <a:off x="4975861" y="804671"/>
            <a:ext cx="6399930" cy="5248657"/>
          </a:xfrm>
        </p:spPr>
        <p:txBody>
          <a:bodyPr anchor="ctr">
            <a:normAutofit/>
          </a:bodyPr>
          <a:lstStyle/>
          <a:p>
            <a:pPr>
              <a:lnSpc>
                <a:spcPct val="90000"/>
              </a:lnSpc>
            </a:pPr>
            <a:r>
              <a:rPr lang="en-US" sz="1700"/>
              <a:t>The majority of practical machine learning uses supervised learning. Supervised learning is where you have input variables (X) and an output variable (Y ) and you use an algorithm to learn the mapping function from the input to the output.</a:t>
            </a:r>
          </a:p>
          <a:p>
            <a:pPr>
              <a:lnSpc>
                <a:spcPct val="90000"/>
              </a:lnSpc>
            </a:pPr>
            <a:r>
              <a:rPr lang="en-US" sz="1700"/>
              <a:t>Y = f(X) (5.1) The goal is to approximate the mapping function so well that when you have new input data (X) that you can predict the output variables (Y ) for that data. It is called supervised learning because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 Supervised learning problems can be further grouped into regression and classiﬁcation problems.</a:t>
            </a:r>
            <a:endParaRPr lang="en-IN" sz="1700"/>
          </a:p>
        </p:txBody>
      </p:sp>
    </p:spTree>
    <p:extLst>
      <p:ext uri="{BB962C8B-B14F-4D97-AF65-F5344CB8AC3E}">
        <p14:creationId xmlns:p14="http://schemas.microsoft.com/office/powerpoint/2010/main" val="6455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5670-A0FB-4DC9-851C-D0C7C7C62381}"/>
              </a:ext>
            </a:extLst>
          </p:cNvPr>
          <p:cNvSpPr>
            <a:spLocks noGrp="1"/>
          </p:cNvSpPr>
          <p:nvPr>
            <p:ph type="title"/>
          </p:nvPr>
        </p:nvSpPr>
        <p:spPr/>
        <p:txBody>
          <a:bodyPr/>
          <a:lstStyle/>
          <a:p>
            <a:r>
              <a:rPr lang="en-IN" dirty="0"/>
              <a:t>Ordinary Least Squares</a:t>
            </a:r>
            <a:br>
              <a:rPr lang="en-IN" dirty="0"/>
            </a:br>
            <a:endParaRPr lang="en-IN" dirty="0"/>
          </a:p>
        </p:txBody>
      </p:sp>
      <p:sp>
        <p:nvSpPr>
          <p:cNvPr id="3" name="Content Placeholder 2">
            <a:extLst>
              <a:ext uri="{FF2B5EF4-FFF2-40B4-BE49-F238E27FC236}">
                <a16:creationId xmlns:a16="http://schemas.microsoft.com/office/drawing/2014/main" id="{DBA5D189-6096-4838-A5F6-06BD739288B3}"/>
              </a:ext>
            </a:extLst>
          </p:cNvPr>
          <p:cNvSpPr>
            <a:spLocks noGrp="1"/>
          </p:cNvSpPr>
          <p:nvPr>
            <p:ph idx="1"/>
          </p:nvPr>
        </p:nvSpPr>
        <p:spPr>
          <a:xfrm>
            <a:off x="776741" y="1331259"/>
            <a:ext cx="8946541" cy="4195481"/>
          </a:xfrm>
        </p:spPr>
        <p:txBody>
          <a:bodyPr>
            <a:normAutofit fontScale="92500" lnSpcReduction="20000"/>
          </a:bodyPr>
          <a:lstStyle/>
          <a:p>
            <a:r>
              <a:rPr lang="en-US" dirty="0"/>
              <a:t>When we have more than one input we can use Ordinary Least Squares to estimate the values of the coeﬃcients. </a:t>
            </a:r>
          </a:p>
          <a:p>
            <a:r>
              <a:rPr lang="en-US" dirty="0"/>
              <a:t>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 </a:t>
            </a:r>
          </a:p>
          <a:p>
            <a:r>
              <a:rPr lang="en-US" dirty="0"/>
              <a:t>This approach treats the data as a matrix and uses linear algebra operations to estimate the optimal values for the coeﬃcients. It means that all of the data must be available and you must have enough memory to ﬁt the data and perform matrix operations.</a:t>
            </a:r>
          </a:p>
          <a:p>
            <a:r>
              <a:rPr lang="en-US" dirty="0"/>
              <a:t> It is unusual to implement the Ordinary Least Squares procedure yourself unless as an exercise in linear algebra. It is more likely that you will call a procedure in a linear algebra library. This procedure is very fast to calculate.</a:t>
            </a:r>
          </a:p>
          <a:p>
            <a:pPr marL="0" indent="0">
              <a:buNone/>
            </a:pPr>
            <a:endParaRPr lang="en-IN" dirty="0"/>
          </a:p>
        </p:txBody>
      </p:sp>
    </p:spTree>
    <p:extLst>
      <p:ext uri="{BB962C8B-B14F-4D97-AF65-F5344CB8AC3E}">
        <p14:creationId xmlns:p14="http://schemas.microsoft.com/office/powerpoint/2010/main" val="10444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8CDF-3A15-431F-8637-554739D9180C}"/>
              </a:ext>
            </a:extLst>
          </p:cNvPr>
          <p:cNvSpPr>
            <a:spLocks noGrp="1"/>
          </p:cNvSpPr>
          <p:nvPr>
            <p:ph type="title"/>
          </p:nvPr>
        </p:nvSpPr>
        <p:spPr/>
        <p:txBody>
          <a:bodyPr/>
          <a:lstStyle/>
          <a:p>
            <a:r>
              <a:rPr lang="en-IN" dirty="0"/>
              <a:t>Gradient Descent</a:t>
            </a:r>
            <a:br>
              <a:rPr lang="en-IN" dirty="0"/>
            </a:br>
            <a:endParaRPr lang="en-IN" dirty="0"/>
          </a:p>
        </p:txBody>
      </p:sp>
      <p:sp>
        <p:nvSpPr>
          <p:cNvPr id="3" name="Content Placeholder 2">
            <a:extLst>
              <a:ext uri="{FF2B5EF4-FFF2-40B4-BE49-F238E27FC236}">
                <a16:creationId xmlns:a16="http://schemas.microsoft.com/office/drawing/2014/main" id="{0D86E53D-156D-498D-B261-69D3535E1B80}"/>
              </a:ext>
            </a:extLst>
          </p:cNvPr>
          <p:cNvSpPr>
            <a:spLocks noGrp="1"/>
          </p:cNvSpPr>
          <p:nvPr>
            <p:ph idx="1"/>
          </p:nvPr>
        </p:nvSpPr>
        <p:spPr>
          <a:xfrm>
            <a:off x="646111" y="1331259"/>
            <a:ext cx="8946541" cy="4195481"/>
          </a:xfrm>
        </p:spPr>
        <p:txBody>
          <a:bodyPr>
            <a:normAutofit fontScale="85000" lnSpcReduction="20000"/>
          </a:bodyPr>
          <a:lstStyle/>
          <a:p>
            <a:r>
              <a:rPr lang="en-US" dirty="0"/>
              <a:t>When there are one or more inputs you can use a process of optimizing the values of the coeﬃcients by iteratively minimizing the error of the model on your training data. This operation is called Gradient Descent and works by starting with zero values for each coeﬃcient. </a:t>
            </a:r>
          </a:p>
          <a:p>
            <a:r>
              <a:rPr lang="en-US" dirty="0"/>
              <a:t>The sum of the squared errors are calculated for each pair of input and output values. </a:t>
            </a:r>
          </a:p>
          <a:p>
            <a:r>
              <a:rPr lang="en-US" dirty="0"/>
              <a:t>A learning rate is used as a scale factor and the coeﬃcients are updated in the direction towards minimizing the error. The process is repeated until a minimum sum squared error is achieved or no further improvement is possible. </a:t>
            </a:r>
          </a:p>
          <a:p>
            <a:r>
              <a:rPr lang="en-US" dirty="0"/>
              <a:t>When using this method, you must select a learning rate (alpha) parameter that determines the size of the improvement step to take on each iteration of the procedure. </a:t>
            </a:r>
          </a:p>
          <a:p>
            <a:r>
              <a:rPr lang="en-US" dirty="0"/>
              <a:t>Gradient descent is often taught using a linear regression model because it is relatively straightforward to understand. In practice, it is useful when you have a very large dataset either in the number of rows or the number of columns that may not ﬁt into memory.</a:t>
            </a:r>
          </a:p>
          <a:p>
            <a:pPr marL="0" indent="0">
              <a:buNone/>
            </a:pPr>
            <a:endParaRPr lang="en-IN" dirty="0"/>
          </a:p>
        </p:txBody>
      </p:sp>
    </p:spTree>
    <p:extLst>
      <p:ext uri="{BB962C8B-B14F-4D97-AF65-F5344CB8AC3E}">
        <p14:creationId xmlns:p14="http://schemas.microsoft.com/office/powerpoint/2010/main" val="178731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A24A-3237-4F37-A6B4-0F40FB1AD98A}"/>
              </a:ext>
            </a:extLst>
          </p:cNvPr>
          <p:cNvSpPr>
            <a:spLocks noGrp="1"/>
          </p:cNvSpPr>
          <p:nvPr>
            <p:ph type="title"/>
          </p:nvPr>
        </p:nvSpPr>
        <p:spPr/>
        <p:txBody>
          <a:bodyPr/>
          <a:lstStyle/>
          <a:p>
            <a:r>
              <a:rPr lang="en-US" dirty="0"/>
              <a:t>Making Predictions with Linear Regression</a:t>
            </a:r>
            <a:br>
              <a:rPr lang="en-US" dirty="0"/>
            </a:br>
            <a:endParaRPr lang="en-IN" dirty="0"/>
          </a:p>
        </p:txBody>
      </p:sp>
      <p:sp>
        <p:nvSpPr>
          <p:cNvPr id="3" name="Content Placeholder 2">
            <a:extLst>
              <a:ext uri="{FF2B5EF4-FFF2-40B4-BE49-F238E27FC236}">
                <a16:creationId xmlns:a16="http://schemas.microsoft.com/office/drawing/2014/main" id="{90463F78-FF62-42A9-9080-229C8256D448}"/>
              </a:ext>
            </a:extLst>
          </p:cNvPr>
          <p:cNvSpPr>
            <a:spLocks noGrp="1"/>
          </p:cNvSpPr>
          <p:nvPr>
            <p:ph idx="1"/>
          </p:nvPr>
        </p:nvSpPr>
        <p:spPr/>
        <p:txBody>
          <a:bodyPr/>
          <a:lstStyle/>
          <a:p>
            <a:r>
              <a:rPr lang="en-US" dirty="0"/>
              <a:t>Given the representation is a linear equation, making predictions is as simple as solving the equation for a speciﬁc set of inputs. Let’s make this concrete with an example. Imagine we are predicting weight (y) from height (x). </a:t>
            </a:r>
          </a:p>
          <a:p>
            <a:r>
              <a:rPr lang="en-US" dirty="0"/>
              <a:t>Our linear regression model representation for this problem would be: y = B0 + B1×X1 weight = B0 + B1×height </a:t>
            </a:r>
            <a:endParaRPr lang="en-IN" dirty="0"/>
          </a:p>
        </p:txBody>
      </p:sp>
    </p:spTree>
    <p:extLst>
      <p:ext uri="{BB962C8B-B14F-4D97-AF65-F5344CB8AC3E}">
        <p14:creationId xmlns:p14="http://schemas.microsoft.com/office/powerpoint/2010/main" val="290942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473-58BC-47C7-AF71-E9D90D052F78}"/>
              </a:ext>
            </a:extLst>
          </p:cNvPr>
          <p:cNvSpPr>
            <a:spLocks noGrp="1"/>
          </p:cNvSpPr>
          <p:nvPr>
            <p:ph type="title"/>
          </p:nvPr>
        </p:nvSpPr>
        <p:spPr/>
        <p:txBody>
          <a:bodyPr/>
          <a:lstStyle/>
          <a:p>
            <a:r>
              <a:rPr lang="en-IN" dirty="0"/>
              <a:t>Preparing Data For Linear Regression</a:t>
            </a:r>
            <a:br>
              <a:rPr lang="en-IN" dirty="0"/>
            </a:br>
            <a:endParaRPr lang="en-IN" dirty="0"/>
          </a:p>
        </p:txBody>
      </p:sp>
      <p:sp>
        <p:nvSpPr>
          <p:cNvPr id="3" name="Content Placeholder 2">
            <a:extLst>
              <a:ext uri="{FF2B5EF4-FFF2-40B4-BE49-F238E27FC236}">
                <a16:creationId xmlns:a16="http://schemas.microsoft.com/office/drawing/2014/main" id="{02A98788-227F-4391-AEFD-6F979AD029E2}"/>
              </a:ext>
            </a:extLst>
          </p:cNvPr>
          <p:cNvSpPr>
            <a:spLocks noGrp="1"/>
          </p:cNvSpPr>
          <p:nvPr>
            <p:ph idx="1"/>
          </p:nvPr>
        </p:nvSpPr>
        <p:spPr/>
        <p:txBody>
          <a:bodyPr/>
          <a:lstStyle/>
          <a:p>
            <a:r>
              <a:rPr lang="en-US" dirty="0"/>
              <a:t>Preparing Data For Linear Regression</a:t>
            </a:r>
          </a:p>
          <a:p>
            <a:r>
              <a:rPr lang="en-US" dirty="0"/>
              <a:t>Linear regression is been studied at great length, and there is a lot of literature on how your data must be structured to make best use of the model. As such, there is a lot of sophistication when talking about these requirements and expectations which can be intimidating. In practice, you can uses these rules more as rules of thumb when using Ordinary Least Squares Regression, the most common implementation of linear regression. Try diﬀerent preparations of your data using these heuristics and see what works best for your problem.</a:t>
            </a:r>
            <a:endParaRPr lang="en-IN" dirty="0"/>
          </a:p>
        </p:txBody>
      </p:sp>
    </p:spTree>
    <p:extLst>
      <p:ext uri="{BB962C8B-B14F-4D97-AF65-F5344CB8AC3E}">
        <p14:creationId xmlns:p14="http://schemas.microsoft.com/office/powerpoint/2010/main" val="3075379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F858-35B8-4657-AA2B-3B67E40315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2E66D0-40A1-4947-9BFB-6B9803112C24}"/>
              </a:ext>
            </a:extLst>
          </p:cNvPr>
          <p:cNvSpPr>
            <a:spLocks noGrp="1"/>
          </p:cNvSpPr>
          <p:nvPr>
            <p:ph idx="1"/>
          </p:nvPr>
        </p:nvSpPr>
        <p:spPr/>
        <p:txBody>
          <a:bodyPr/>
          <a:lstStyle/>
          <a:p>
            <a:r>
              <a:rPr lang="en-US" dirty="0"/>
              <a:t>Linear Assumption. Linear regression assumes that the relationship between your input and output is linear. It does not support anything else. This may be obvious, but it is good to remember when you have a lot of attributes. You may need to transform data to make the relationship linear (e.g. log transform for an exponential relationship).</a:t>
            </a:r>
          </a:p>
          <a:p>
            <a:r>
              <a:rPr lang="en-US" dirty="0"/>
              <a:t>Remove Noise. Linear regression assumes that your input and output variables are not noisy. Consider using data cleaning operations that let you better expose and clarify the signal in your data. This is most important for the output variable and you want to remove outliers in the output variable (y) if possible.</a:t>
            </a:r>
          </a:p>
          <a:p>
            <a:pPr marL="0" indent="0">
              <a:buNone/>
            </a:pPr>
            <a:endParaRPr lang="en-IN" dirty="0"/>
          </a:p>
        </p:txBody>
      </p:sp>
    </p:spTree>
    <p:extLst>
      <p:ext uri="{BB962C8B-B14F-4D97-AF65-F5344CB8AC3E}">
        <p14:creationId xmlns:p14="http://schemas.microsoft.com/office/powerpoint/2010/main" val="712603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18D6-0795-43D6-9CDE-AE023F5A35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0F44A0-4028-4279-9F69-9F175C727C73}"/>
              </a:ext>
            </a:extLst>
          </p:cNvPr>
          <p:cNvSpPr>
            <a:spLocks noGrp="1"/>
          </p:cNvSpPr>
          <p:nvPr>
            <p:ph idx="1"/>
          </p:nvPr>
        </p:nvSpPr>
        <p:spPr/>
        <p:txBody>
          <a:bodyPr/>
          <a:lstStyle/>
          <a:p>
            <a:r>
              <a:rPr lang="en-US" dirty="0"/>
              <a:t> Remove Collinearity. Linear regression will over-ﬁt your data when you have highly correlated input variables. Consider calculating pairwise correlations for your input data and removing the most correlated.</a:t>
            </a:r>
          </a:p>
          <a:p>
            <a:pPr marL="0" indent="0">
              <a:buNone/>
            </a:pPr>
            <a:endParaRPr lang="en-IN" dirty="0"/>
          </a:p>
        </p:txBody>
      </p:sp>
    </p:spTree>
    <p:extLst>
      <p:ext uri="{BB962C8B-B14F-4D97-AF65-F5344CB8AC3E}">
        <p14:creationId xmlns:p14="http://schemas.microsoft.com/office/powerpoint/2010/main" val="298730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1137-84AE-4E1A-85FC-AF965FA995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5A34D2-4573-42D6-9435-06CF76D53A15}"/>
              </a:ext>
            </a:extLst>
          </p:cNvPr>
          <p:cNvSpPr>
            <a:spLocks noGrp="1"/>
          </p:cNvSpPr>
          <p:nvPr>
            <p:ph idx="1"/>
          </p:nvPr>
        </p:nvSpPr>
        <p:spPr>
          <a:xfrm>
            <a:off x="1122830" y="2199463"/>
            <a:ext cx="8825659" cy="3416300"/>
          </a:xfrm>
        </p:spPr>
        <p:txBody>
          <a:bodyPr/>
          <a:lstStyle/>
          <a:p>
            <a:r>
              <a:rPr lang="en-US" dirty="0"/>
              <a:t>Gaussian Distributions. Linear regression will make more reliable predictions if your input and output variables have a Gaussian distribution. You may get some beneﬁt using transforms (e.g. log or </a:t>
            </a:r>
            <a:r>
              <a:rPr lang="en-US" dirty="0" err="1"/>
              <a:t>BoxCox</a:t>
            </a:r>
            <a:r>
              <a:rPr lang="en-US" dirty="0"/>
              <a:t>) on you variables to make their distribution more Gaussian looking.</a:t>
            </a:r>
          </a:p>
          <a:p>
            <a:r>
              <a:rPr lang="en-US" dirty="0"/>
              <a:t> Rescale Inputs: Linear regression will often make more reliable predictions if you rescale input variables using standardization or normalization.</a:t>
            </a:r>
          </a:p>
        </p:txBody>
      </p:sp>
    </p:spTree>
    <p:extLst>
      <p:ext uri="{BB962C8B-B14F-4D97-AF65-F5344CB8AC3E}">
        <p14:creationId xmlns:p14="http://schemas.microsoft.com/office/powerpoint/2010/main" val="590259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9995-0B55-4D37-87F6-C9B6FCD46B8A}"/>
              </a:ext>
            </a:extLst>
          </p:cNvPr>
          <p:cNvSpPr>
            <a:spLocks noGrp="1"/>
          </p:cNvSpPr>
          <p:nvPr>
            <p:ph type="title"/>
          </p:nvPr>
        </p:nvSpPr>
        <p:spPr/>
        <p:txBody>
          <a:bodyPr/>
          <a:lstStyle/>
          <a:p>
            <a:r>
              <a:rPr lang="en-US" dirty="0"/>
              <a:t>Flow for creating a Linear ML model</a:t>
            </a:r>
            <a:endParaRPr lang="en-IN" dirty="0"/>
          </a:p>
        </p:txBody>
      </p:sp>
      <p:sp>
        <p:nvSpPr>
          <p:cNvPr id="3" name="Content Placeholder 2">
            <a:extLst>
              <a:ext uri="{FF2B5EF4-FFF2-40B4-BE49-F238E27FC236}">
                <a16:creationId xmlns:a16="http://schemas.microsoft.com/office/drawing/2014/main" id="{6EF48578-48B5-4F0D-88DA-8D53C57B822B}"/>
              </a:ext>
            </a:extLst>
          </p:cNvPr>
          <p:cNvSpPr>
            <a:spLocks noGrp="1"/>
          </p:cNvSpPr>
          <p:nvPr>
            <p:ph idx="1"/>
          </p:nvPr>
        </p:nvSpPr>
        <p:spPr/>
        <p:txBody>
          <a:bodyPr/>
          <a:lstStyle/>
          <a:p>
            <a:r>
              <a:rPr lang="en-US" dirty="0"/>
              <a:t>Data set</a:t>
            </a:r>
          </a:p>
          <a:p>
            <a:r>
              <a:rPr lang="en-US" dirty="0"/>
              <a:t>Identify input and output</a:t>
            </a:r>
          </a:p>
          <a:p>
            <a:r>
              <a:rPr lang="en-US" dirty="0"/>
              <a:t>Calculate the coefficients B0 and B1</a:t>
            </a:r>
          </a:p>
          <a:p>
            <a:r>
              <a:rPr lang="en-US" dirty="0"/>
              <a:t>Gradient Descent</a:t>
            </a:r>
          </a:p>
          <a:p>
            <a:r>
              <a:rPr lang="en-US" dirty="0"/>
              <a:t>Making predictions with Linear Regression</a:t>
            </a:r>
          </a:p>
          <a:p>
            <a:pPr lvl="1"/>
            <a:r>
              <a:rPr lang="en-US" dirty="0"/>
              <a:t>Preparing data for linear regression</a:t>
            </a:r>
          </a:p>
          <a:p>
            <a:pPr lvl="1"/>
            <a:endParaRPr lang="en-US" dirty="0"/>
          </a:p>
          <a:p>
            <a:pPr lvl="1"/>
            <a:endParaRPr lang="en-US" dirty="0"/>
          </a:p>
          <a:p>
            <a:endParaRPr lang="en-US" dirty="0"/>
          </a:p>
          <a:p>
            <a:endParaRPr lang="en-US" dirty="0"/>
          </a:p>
          <a:p>
            <a:endParaRPr lang="en-IN" dirty="0"/>
          </a:p>
        </p:txBody>
      </p:sp>
    </p:spTree>
    <p:extLst>
      <p:ext uri="{BB962C8B-B14F-4D97-AF65-F5344CB8AC3E}">
        <p14:creationId xmlns:p14="http://schemas.microsoft.com/office/powerpoint/2010/main" val="205911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5414-38F5-4B44-9F7A-20A86F0ED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FDA9F-685E-40F1-8AD2-A09878180D18}"/>
              </a:ext>
            </a:extLst>
          </p:cNvPr>
          <p:cNvSpPr>
            <a:spLocks noGrp="1"/>
          </p:cNvSpPr>
          <p:nvPr>
            <p:ph idx="1"/>
          </p:nvPr>
        </p:nvSpPr>
        <p:spPr/>
        <p:txBody>
          <a:bodyPr>
            <a:normAutofit lnSpcReduction="10000"/>
          </a:bodyPr>
          <a:lstStyle/>
          <a:p>
            <a:r>
              <a:rPr lang="en-US" dirty="0"/>
              <a:t> Classiﬁcation: A classiﬁcation problem is when the output variable is a category, such as red or blue or disease and no disease.</a:t>
            </a:r>
          </a:p>
          <a:p>
            <a:r>
              <a:rPr lang="en-US" dirty="0"/>
              <a:t> Regression: A regression problem is when the output variable is a real value, such as dollars or weight.</a:t>
            </a:r>
          </a:p>
          <a:p>
            <a:r>
              <a:rPr lang="en-US" dirty="0"/>
              <a:t>Some common types of problems built on top of classiﬁcation and regression include recommendation and time series prediction respectively.</a:t>
            </a:r>
          </a:p>
          <a:p>
            <a:r>
              <a:rPr lang="en-US" dirty="0"/>
              <a:t>Some popular examples of supervised machine learning algorithms are:</a:t>
            </a:r>
          </a:p>
          <a:p>
            <a:r>
              <a:rPr lang="en-US" dirty="0"/>
              <a:t> Linear regression for regression problems.</a:t>
            </a:r>
          </a:p>
          <a:p>
            <a:r>
              <a:rPr lang="en-US" dirty="0"/>
              <a:t> Random forest for classiﬁcation and regression problems.</a:t>
            </a:r>
          </a:p>
          <a:p>
            <a:r>
              <a:rPr lang="en-US" dirty="0"/>
              <a:t> Support vector machines for classiﬁcation problems.</a:t>
            </a:r>
          </a:p>
          <a:p>
            <a:endParaRPr lang="en-IN" dirty="0"/>
          </a:p>
        </p:txBody>
      </p:sp>
    </p:spTree>
    <p:extLst>
      <p:ext uri="{BB962C8B-B14F-4D97-AF65-F5344CB8AC3E}">
        <p14:creationId xmlns:p14="http://schemas.microsoft.com/office/powerpoint/2010/main" val="217058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D481-F31F-4B45-B9CA-5903C0E2EC4B}"/>
              </a:ext>
            </a:extLst>
          </p:cNvPr>
          <p:cNvSpPr>
            <a:spLocks noGrp="1"/>
          </p:cNvSpPr>
          <p:nvPr>
            <p:ph type="title"/>
          </p:nvPr>
        </p:nvSpPr>
        <p:spPr/>
        <p:txBody>
          <a:bodyPr/>
          <a:lstStyle/>
          <a:p>
            <a:r>
              <a:rPr lang="en-IN" dirty="0"/>
              <a:t>Unsupervised Machine Learning</a:t>
            </a:r>
            <a:br>
              <a:rPr lang="en-IN" dirty="0"/>
            </a:br>
            <a:endParaRPr lang="en-IN" dirty="0"/>
          </a:p>
        </p:txBody>
      </p:sp>
      <p:sp>
        <p:nvSpPr>
          <p:cNvPr id="3" name="Content Placeholder 2">
            <a:extLst>
              <a:ext uri="{FF2B5EF4-FFF2-40B4-BE49-F238E27FC236}">
                <a16:creationId xmlns:a16="http://schemas.microsoft.com/office/drawing/2014/main" id="{20B9CF2A-0BF4-4E3C-A370-EDC3CB4B6200}"/>
              </a:ext>
            </a:extLst>
          </p:cNvPr>
          <p:cNvSpPr>
            <a:spLocks noGrp="1"/>
          </p:cNvSpPr>
          <p:nvPr>
            <p:ph idx="1"/>
          </p:nvPr>
        </p:nvSpPr>
        <p:spPr/>
        <p:txBody>
          <a:bodyPr>
            <a:normAutofit fontScale="85000" lnSpcReduction="20000"/>
          </a:bodyPr>
          <a:lstStyle/>
          <a:p>
            <a:r>
              <a:rPr lang="en-US" dirty="0"/>
              <a:t>Unsupervised learning is where you </a:t>
            </a:r>
            <a:r>
              <a:rPr lang="en-US" dirty="0" err="1"/>
              <a:t>you</a:t>
            </a:r>
            <a:r>
              <a:rPr lang="en-US" dirty="0"/>
              <a:t> only have input data (X) and no corresponding output variables. The goal for unsupervised learning is to model the underlying structure or distribution in the data in order to learn more about the data. These are called unsupervised learning because unlike supervised learning above there is no correct answers and there is no teacher. Algorithms are left to their own devises to discover and present the interesting structure in the data. Unsupervised learning problems can be further grouped into clustering and association problems.</a:t>
            </a:r>
          </a:p>
          <a:p>
            <a:r>
              <a:rPr lang="en-US" dirty="0"/>
              <a:t> Clustering: A clustering problem is where you want to discover the inherent groupings in the data, such as grouping customers by purchasing behavior.</a:t>
            </a:r>
          </a:p>
          <a:p>
            <a:r>
              <a:rPr lang="en-US" dirty="0"/>
              <a:t> Association: An association rule learning problem is where you want to discover rules that describe large portions of your data, such as people that buy A also tend to buy B.</a:t>
            </a:r>
          </a:p>
          <a:p>
            <a:r>
              <a:rPr lang="en-US" dirty="0"/>
              <a:t>Some popular examples of unsupervised learning algorithms are:</a:t>
            </a:r>
          </a:p>
          <a:p>
            <a:r>
              <a:rPr lang="en-US" dirty="0"/>
              <a:t> k-means for clustering problems.</a:t>
            </a:r>
          </a:p>
          <a:p>
            <a:r>
              <a:rPr lang="en-US" dirty="0"/>
              <a:t> </a:t>
            </a:r>
            <a:r>
              <a:rPr lang="en-US" dirty="0" err="1"/>
              <a:t>Apriori</a:t>
            </a:r>
            <a:r>
              <a:rPr lang="en-US" dirty="0"/>
              <a:t> algorithm for association rule learning problems.</a:t>
            </a:r>
          </a:p>
          <a:p>
            <a:endParaRPr lang="en-IN" dirty="0"/>
          </a:p>
        </p:txBody>
      </p:sp>
    </p:spTree>
    <p:extLst>
      <p:ext uri="{BB962C8B-B14F-4D97-AF65-F5344CB8AC3E}">
        <p14:creationId xmlns:p14="http://schemas.microsoft.com/office/powerpoint/2010/main" val="262496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6B68-D73B-448B-99AE-35BF422FE00F}"/>
              </a:ext>
            </a:extLst>
          </p:cNvPr>
          <p:cNvSpPr>
            <a:spLocks noGrp="1"/>
          </p:cNvSpPr>
          <p:nvPr>
            <p:ph type="title"/>
          </p:nvPr>
        </p:nvSpPr>
        <p:spPr>
          <a:xfrm>
            <a:off x="995416" y="194919"/>
            <a:ext cx="9603275" cy="1049235"/>
          </a:xfrm>
        </p:spPr>
        <p:txBody>
          <a:bodyPr/>
          <a:lstStyle/>
          <a:p>
            <a:r>
              <a:rPr lang="en-IN" dirty="0"/>
              <a:t>Semi-Supervised Machine Learning</a:t>
            </a:r>
            <a:br>
              <a:rPr lang="en-IN" dirty="0"/>
            </a:br>
            <a:endParaRPr lang="en-IN" dirty="0"/>
          </a:p>
        </p:txBody>
      </p:sp>
      <p:sp>
        <p:nvSpPr>
          <p:cNvPr id="3" name="Content Placeholder 2">
            <a:extLst>
              <a:ext uri="{FF2B5EF4-FFF2-40B4-BE49-F238E27FC236}">
                <a16:creationId xmlns:a16="http://schemas.microsoft.com/office/drawing/2014/main" id="{B195D241-510E-4E6B-A2B1-4D9EBD72C8BD}"/>
              </a:ext>
            </a:extLst>
          </p:cNvPr>
          <p:cNvSpPr>
            <a:spLocks noGrp="1"/>
          </p:cNvSpPr>
          <p:nvPr>
            <p:ph idx="1"/>
          </p:nvPr>
        </p:nvSpPr>
        <p:spPr>
          <a:xfrm>
            <a:off x="415429" y="1020762"/>
            <a:ext cx="10515600" cy="4351338"/>
          </a:xfrm>
        </p:spPr>
        <p:txBody>
          <a:bodyPr>
            <a:normAutofit/>
          </a:bodyPr>
          <a:lstStyle/>
          <a:p>
            <a:r>
              <a:rPr lang="en-US" dirty="0"/>
              <a:t>Problems where you have a large amount of input data (X) and only some of the data is labeled (Y ) are called semi-supervised learning problems. These problems sit in between both supervised and unsupervised learning. A good example is a photo archive where only some of the images are labeled, (e.g. dog, cat, person) and the majority are unlabeled. Many real world machine learning problems fall into this area. This is because it can be expensive or time consuming to label data as it may require access to domain experts. Whereas unlabeled data is cheap and easy to collect and store. You can use unsupervised learning techniques to discover and learn the structure in the input variables. You can also use supervised learning techniques to make best guess predictions for the unlabeled data, feed that data back into the supervised learning algorithm as training data and use the model to make predictions on new unseen data</a:t>
            </a:r>
            <a:endParaRPr lang="en-IN" dirty="0"/>
          </a:p>
        </p:txBody>
      </p:sp>
    </p:spTree>
    <p:extLst>
      <p:ext uri="{BB962C8B-B14F-4D97-AF65-F5344CB8AC3E}">
        <p14:creationId xmlns:p14="http://schemas.microsoft.com/office/powerpoint/2010/main" val="185634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D783-407C-4E15-9694-D66C690B0D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A59435-8AE0-436C-90FF-9CBCA8F55B6C}"/>
              </a:ext>
            </a:extLst>
          </p:cNvPr>
          <p:cNvSpPr>
            <a:spLocks noGrp="1"/>
          </p:cNvSpPr>
          <p:nvPr>
            <p:ph idx="1"/>
          </p:nvPr>
        </p:nvSpPr>
        <p:spPr>
          <a:xfrm>
            <a:off x="414634" y="1853754"/>
            <a:ext cx="10515600" cy="4351338"/>
          </a:xfrm>
        </p:spPr>
        <p:txBody>
          <a:bodyPr>
            <a:normAutofit/>
          </a:bodyPr>
          <a:lstStyle/>
          <a:p>
            <a:r>
              <a:rPr lang="en-US" dirty="0"/>
              <a:t> Supervised: All data is labeled and the algorithms learn to predict the output from the input data.</a:t>
            </a:r>
          </a:p>
          <a:p>
            <a:r>
              <a:rPr lang="en-US" dirty="0"/>
              <a:t> Unsupervised: All data is unlabeled and the algorithms learn to inherent structure from the input data.</a:t>
            </a:r>
          </a:p>
          <a:p>
            <a:r>
              <a:rPr lang="en-US" dirty="0"/>
              <a:t> Semi-supervised: Some data is labeled but most of it is unlabeled and a mixture of supervised and unsupervised techniques can be used.</a:t>
            </a:r>
          </a:p>
          <a:p>
            <a:r>
              <a:rPr lang="en-US" dirty="0"/>
              <a:t>You now know that you can group machine learning algorithms as supervised, unsupervised and semi-supervised learning.</a:t>
            </a:r>
            <a:endParaRPr lang="en-IN" dirty="0"/>
          </a:p>
        </p:txBody>
      </p:sp>
    </p:spTree>
    <p:extLst>
      <p:ext uri="{BB962C8B-B14F-4D97-AF65-F5344CB8AC3E}">
        <p14:creationId xmlns:p14="http://schemas.microsoft.com/office/powerpoint/2010/main" val="390514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9DCD-6B0D-41A3-8FAA-4DFA5CD2E99E}"/>
              </a:ext>
            </a:extLst>
          </p:cNvPr>
          <p:cNvSpPr>
            <a:spLocks noGrp="1"/>
          </p:cNvSpPr>
          <p:nvPr>
            <p:ph type="title"/>
          </p:nvPr>
        </p:nvSpPr>
        <p:spPr>
          <a:xfrm rot="10800000" flipV="1">
            <a:off x="1158948" y="830425"/>
            <a:ext cx="10194851" cy="1019640"/>
          </a:xfrm>
        </p:spPr>
        <p:txBody>
          <a:bodyPr>
            <a:normAutofit fontScale="90000"/>
          </a:bodyPr>
          <a:lstStyle/>
          <a:p>
            <a:r>
              <a:rPr lang="en-US" dirty="0"/>
              <a:t>Overview of Bias and Variance</a:t>
            </a:r>
            <a:br>
              <a:rPr lang="en-US" dirty="0"/>
            </a:br>
            <a:endParaRPr lang="en-IN" dirty="0"/>
          </a:p>
        </p:txBody>
      </p:sp>
      <p:sp>
        <p:nvSpPr>
          <p:cNvPr id="3" name="Content Placeholder 2">
            <a:extLst>
              <a:ext uri="{FF2B5EF4-FFF2-40B4-BE49-F238E27FC236}">
                <a16:creationId xmlns:a16="http://schemas.microsoft.com/office/drawing/2014/main" id="{05473506-FA37-41E5-A39E-575D8DDD2BF9}"/>
              </a:ext>
            </a:extLst>
          </p:cNvPr>
          <p:cNvSpPr>
            <a:spLocks noGrp="1"/>
          </p:cNvSpPr>
          <p:nvPr>
            <p:ph idx="1"/>
          </p:nvPr>
        </p:nvSpPr>
        <p:spPr>
          <a:xfrm>
            <a:off x="563272" y="2550278"/>
            <a:ext cx="10515600" cy="4351338"/>
          </a:xfrm>
        </p:spPr>
        <p:txBody>
          <a:bodyPr>
            <a:normAutofit fontScale="92500" lnSpcReduction="10000"/>
          </a:bodyPr>
          <a:lstStyle/>
          <a:p>
            <a:r>
              <a:rPr lang="en-US" dirty="0"/>
              <a:t>In supervised machine learning an algorithm learns a model from training data. The goal of any supervised machine learning algorithm is to best estimate the mapping function (f) for the output variable (Y ) given the input data (X). The mapping function is often called the target function because it is the function that a given supervised machine learning algorithm aims to approximate. The prediction error for any machine learning algorithm can be broken down into three parts:</a:t>
            </a:r>
          </a:p>
          <a:p>
            <a:r>
              <a:rPr lang="en-US" dirty="0"/>
              <a:t> Bias Error</a:t>
            </a:r>
          </a:p>
          <a:p>
            <a:r>
              <a:rPr lang="en-US" dirty="0"/>
              <a:t> Variance Error</a:t>
            </a:r>
          </a:p>
          <a:p>
            <a:r>
              <a:rPr lang="en-US" dirty="0"/>
              <a:t> Irreducible Error</a:t>
            </a:r>
          </a:p>
          <a:p>
            <a:r>
              <a:rPr lang="en-US" dirty="0"/>
              <a:t>The irreducible error cannot be reduced regardless of what algorithm is used. It is the error introduced from the chosen framing of the problem and may be caused by factors like unknown variables that inﬂuence the mapping of the input variables to the output variable. In this chapter we will focus on the two parts we can inﬂuence with our machine learning algorithms. The bias error and the variance error.</a:t>
            </a:r>
          </a:p>
          <a:p>
            <a:endParaRPr lang="en-IN" dirty="0"/>
          </a:p>
        </p:txBody>
      </p:sp>
    </p:spTree>
    <p:extLst>
      <p:ext uri="{BB962C8B-B14F-4D97-AF65-F5344CB8AC3E}">
        <p14:creationId xmlns:p14="http://schemas.microsoft.com/office/powerpoint/2010/main" val="310214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0AE1-B415-491F-A728-ED48731643DB}"/>
              </a:ext>
            </a:extLst>
          </p:cNvPr>
          <p:cNvSpPr>
            <a:spLocks noGrp="1"/>
          </p:cNvSpPr>
          <p:nvPr>
            <p:ph type="title"/>
          </p:nvPr>
        </p:nvSpPr>
        <p:spPr/>
        <p:txBody>
          <a:bodyPr/>
          <a:lstStyle/>
          <a:p>
            <a:r>
              <a:rPr lang="en-IN" dirty="0"/>
              <a:t>Overﬁtting and Underﬁtting</a:t>
            </a:r>
            <a:br>
              <a:rPr lang="en-IN" dirty="0"/>
            </a:br>
            <a:endParaRPr lang="en-IN" dirty="0"/>
          </a:p>
        </p:txBody>
      </p:sp>
      <p:sp>
        <p:nvSpPr>
          <p:cNvPr id="3" name="Content Placeholder 2">
            <a:extLst>
              <a:ext uri="{FF2B5EF4-FFF2-40B4-BE49-F238E27FC236}">
                <a16:creationId xmlns:a16="http://schemas.microsoft.com/office/drawing/2014/main" id="{9D6913F1-A5C0-4295-9E35-9A77FA47FCBF}"/>
              </a:ext>
            </a:extLst>
          </p:cNvPr>
          <p:cNvSpPr>
            <a:spLocks noGrp="1"/>
          </p:cNvSpPr>
          <p:nvPr>
            <p:ph idx="1"/>
          </p:nvPr>
        </p:nvSpPr>
        <p:spPr/>
        <p:txBody>
          <a:bodyPr/>
          <a:lstStyle/>
          <a:p>
            <a:r>
              <a:rPr lang="en-IN" dirty="0"/>
              <a:t>Generalization in Machine Learning</a:t>
            </a:r>
          </a:p>
          <a:p>
            <a:r>
              <a:rPr lang="en-US" dirty="0"/>
              <a:t>In machine learning we describe the learning of the target function from training data as inductive learning. Induction refers to learning general concepts from speciﬁc examples which is exactly the problem that supervised machine learning problems aim to solve. This is diﬀerent from deduction that is the other way around and seeks to learn speciﬁc concepts from general rules. </a:t>
            </a:r>
            <a:endParaRPr lang="en-IN" dirty="0"/>
          </a:p>
        </p:txBody>
      </p:sp>
    </p:spTree>
    <p:extLst>
      <p:ext uri="{BB962C8B-B14F-4D97-AF65-F5344CB8AC3E}">
        <p14:creationId xmlns:p14="http://schemas.microsoft.com/office/powerpoint/2010/main" val="285071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78B-F5F1-40DC-9E54-F9D4744D2B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F49191-9EEF-4CA5-BE58-C0FA8A389D70}"/>
              </a:ext>
            </a:extLst>
          </p:cNvPr>
          <p:cNvSpPr>
            <a:spLocks noGrp="1"/>
          </p:cNvSpPr>
          <p:nvPr>
            <p:ph idx="1"/>
          </p:nvPr>
        </p:nvSpPr>
        <p:spPr>
          <a:xfrm>
            <a:off x="1090708" y="2071872"/>
            <a:ext cx="8825659" cy="3416300"/>
          </a:xfrm>
        </p:spPr>
        <p:txBody>
          <a:bodyPr>
            <a:normAutofit lnSpcReduction="10000"/>
          </a:bodyPr>
          <a:lstStyle/>
          <a:p>
            <a:r>
              <a:rPr lang="en-US" dirty="0"/>
              <a:t>Generalization refers to how well the concepts learned by a machine learning model apply to speciﬁc examples not seen by the model when it was learning. The goal of a good machine learning model is to generalize well from the training data to any data from the problem domain. This allows us to make predictions in the future on data the model has never seen. There is a terminology used in machine learning when we talk about how well a machine learning model learns and generalizes to new data, namely overﬁtting and underﬁtting. Overﬁtting and underﬁtting are the two biggest causes for poor performance of machine learning algorithms.</a:t>
            </a:r>
          </a:p>
          <a:p>
            <a:endParaRPr lang="en-IN" dirty="0"/>
          </a:p>
        </p:txBody>
      </p:sp>
    </p:spTree>
    <p:extLst>
      <p:ext uri="{BB962C8B-B14F-4D97-AF65-F5344CB8AC3E}">
        <p14:creationId xmlns:p14="http://schemas.microsoft.com/office/powerpoint/2010/main" val="2768322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TM04033919[[fn=Circuit]]</Template>
  <TotalTime>127</TotalTime>
  <Words>2945</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Supervised and Unsupervised learning</vt:lpstr>
      <vt:lpstr>Supervised Machine Learning </vt:lpstr>
      <vt:lpstr>PowerPoint Presentation</vt:lpstr>
      <vt:lpstr>Unsupervised Machine Learning </vt:lpstr>
      <vt:lpstr>Semi-Supervised Machine Learning </vt:lpstr>
      <vt:lpstr>PowerPoint Presentation</vt:lpstr>
      <vt:lpstr>Overview of Bias and Variance </vt:lpstr>
      <vt:lpstr>Overﬁtting and Underﬁtting </vt:lpstr>
      <vt:lpstr>PowerPoint Presentation</vt:lpstr>
      <vt:lpstr>Overﬁtting in Machine Learning </vt:lpstr>
      <vt:lpstr>Underﬁtting in Machine Learning </vt:lpstr>
      <vt:lpstr>A Good Fit in Machine Learning </vt:lpstr>
      <vt:lpstr>Linear Algorithms </vt:lpstr>
      <vt:lpstr>Linear regression</vt:lpstr>
      <vt:lpstr>PowerPoint Presentation</vt:lpstr>
      <vt:lpstr>Linear Regression Model Representation </vt:lpstr>
      <vt:lpstr>PowerPoint Presentation</vt:lpstr>
      <vt:lpstr>Linear Regression Learning the Model </vt:lpstr>
      <vt:lpstr>Simple Linear Regression </vt:lpstr>
      <vt:lpstr>Ordinary Least Squares </vt:lpstr>
      <vt:lpstr>Gradient Descent </vt:lpstr>
      <vt:lpstr>Making Predictions with Linear Regression </vt:lpstr>
      <vt:lpstr>Preparing Data For Linear Regression </vt:lpstr>
      <vt:lpstr>PowerPoint Presentation</vt:lpstr>
      <vt:lpstr>PowerPoint Presentation</vt:lpstr>
      <vt:lpstr>PowerPoint Presentation</vt:lpstr>
      <vt:lpstr>Flow for creating a Linear ML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and Unsupervised learning</dc:title>
  <dc:creator>Vaidyanathan Vishwanathan</dc:creator>
  <cp:lastModifiedBy>Vaidyanathan Vishwanathan</cp:lastModifiedBy>
  <cp:revision>9</cp:revision>
  <dcterms:created xsi:type="dcterms:W3CDTF">2020-08-20T04:38:56Z</dcterms:created>
  <dcterms:modified xsi:type="dcterms:W3CDTF">2020-08-20T09:05:35Z</dcterms:modified>
</cp:coreProperties>
</file>