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2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5C1473-5B26-4059-9962-E62DACE685BE}" type="datetimeFigureOut">
              <a:rPr lang="en-IN" smtClean="0"/>
              <a:t>25-08-2020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716CCB-D15B-46F9-9961-B59BBD3E2BDA}" type="slidenum">
              <a:rPr lang="en-IN" smtClean="0"/>
              <a:t>‹#›</a:t>
            </a:fld>
            <a:endParaRPr lang="en-IN"/>
          </a:p>
        </p:txBody>
      </p:sp>
    </p:spTree>
    <p:extLst>
      <p:ext uri="{BB962C8B-B14F-4D97-AF65-F5344CB8AC3E}">
        <p14:creationId xmlns:p14="http://schemas.microsoft.com/office/powerpoint/2010/main" val="62610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5C1473-5B26-4059-9962-E62DACE685BE}" type="datetimeFigureOut">
              <a:rPr lang="en-IN" smtClean="0"/>
              <a:t>25-08-2020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716CCB-D15B-46F9-9961-B59BBD3E2BDA}" type="slidenum">
              <a:rPr lang="en-IN" smtClean="0"/>
              <a:t>‹#›</a:t>
            </a:fld>
            <a:endParaRPr lang="en-IN"/>
          </a:p>
        </p:txBody>
      </p:sp>
    </p:spTree>
    <p:extLst>
      <p:ext uri="{BB962C8B-B14F-4D97-AF65-F5344CB8AC3E}">
        <p14:creationId xmlns:p14="http://schemas.microsoft.com/office/powerpoint/2010/main" val="2402786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05C1473-5B26-4059-9962-E62DACE685BE}" type="datetimeFigureOut">
              <a:rPr lang="en-IN" smtClean="0"/>
              <a:t>25-08-2020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716CCB-D15B-46F9-9961-B59BBD3E2BDA}" type="slidenum">
              <a:rPr lang="en-IN" smtClean="0"/>
              <a:t>‹#›</a:t>
            </a:fld>
            <a:endParaRPr lang="en-IN"/>
          </a:p>
        </p:txBody>
      </p:sp>
    </p:spTree>
    <p:extLst>
      <p:ext uri="{BB962C8B-B14F-4D97-AF65-F5344CB8AC3E}">
        <p14:creationId xmlns:p14="http://schemas.microsoft.com/office/powerpoint/2010/main" val="515023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05C1473-5B26-4059-9962-E62DACE685BE}" type="datetimeFigureOut">
              <a:rPr lang="en-IN" smtClean="0"/>
              <a:t>25-08-2020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716CCB-D15B-46F9-9961-B59BBD3E2BD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59938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C1473-5B26-4059-9962-E62DACE685BE}" type="datetimeFigureOut">
              <a:rPr lang="en-IN" smtClean="0"/>
              <a:t>25-08-2020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716CCB-D15B-46F9-9961-B59BBD3E2BDA}" type="slidenum">
              <a:rPr lang="en-IN" smtClean="0"/>
              <a:t>‹#›</a:t>
            </a:fld>
            <a:endParaRPr lang="en-IN"/>
          </a:p>
        </p:txBody>
      </p:sp>
    </p:spTree>
    <p:extLst>
      <p:ext uri="{BB962C8B-B14F-4D97-AF65-F5344CB8AC3E}">
        <p14:creationId xmlns:p14="http://schemas.microsoft.com/office/powerpoint/2010/main" val="1412337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5C1473-5B26-4059-9962-E62DACE685BE}" type="datetimeFigureOut">
              <a:rPr lang="en-IN" smtClean="0"/>
              <a:t>25-08-2020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716CCB-D15B-46F9-9961-B59BBD3E2BDA}" type="slidenum">
              <a:rPr lang="en-IN" smtClean="0"/>
              <a:t>‹#›</a:t>
            </a:fld>
            <a:endParaRPr lang="en-IN"/>
          </a:p>
        </p:txBody>
      </p:sp>
    </p:spTree>
    <p:extLst>
      <p:ext uri="{BB962C8B-B14F-4D97-AF65-F5344CB8AC3E}">
        <p14:creationId xmlns:p14="http://schemas.microsoft.com/office/powerpoint/2010/main" val="32534082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5C1473-5B26-4059-9962-E62DACE685BE}" type="datetimeFigureOut">
              <a:rPr lang="en-IN" smtClean="0"/>
              <a:t>25-08-2020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716CCB-D15B-46F9-9961-B59BBD3E2BDA}" type="slidenum">
              <a:rPr lang="en-IN" smtClean="0"/>
              <a:t>‹#›</a:t>
            </a:fld>
            <a:endParaRPr lang="en-IN"/>
          </a:p>
        </p:txBody>
      </p:sp>
    </p:spTree>
    <p:extLst>
      <p:ext uri="{BB962C8B-B14F-4D97-AF65-F5344CB8AC3E}">
        <p14:creationId xmlns:p14="http://schemas.microsoft.com/office/powerpoint/2010/main" val="6424922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5C1473-5B26-4059-9962-E62DACE685BE}" type="datetimeFigureOut">
              <a:rPr lang="en-IN" smtClean="0"/>
              <a:t>25-08-2020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716CCB-D15B-46F9-9961-B59BBD3E2BDA}" type="slidenum">
              <a:rPr lang="en-IN" smtClean="0"/>
              <a:t>‹#›</a:t>
            </a:fld>
            <a:endParaRPr lang="en-IN"/>
          </a:p>
        </p:txBody>
      </p:sp>
    </p:spTree>
    <p:extLst>
      <p:ext uri="{BB962C8B-B14F-4D97-AF65-F5344CB8AC3E}">
        <p14:creationId xmlns:p14="http://schemas.microsoft.com/office/powerpoint/2010/main" val="1481832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5C1473-5B26-4059-9962-E62DACE685BE}" type="datetimeFigureOut">
              <a:rPr lang="en-IN" smtClean="0"/>
              <a:t>25-08-2020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716CCB-D15B-46F9-9961-B59BBD3E2BDA}" type="slidenum">
              <a:rPr lang="en-IN" smtClean="0"/>
              <a:t>‹#›</a:t>
            </a:fld>
            <a:endParaRPr lang="en-IN"/>
          </a:p>
        </p:txBody>
      </p:sp>
    </p:spTree>
    <p:extLst>
      <p:ext uri="{BB962C8B-B14F-4D97-AF65-F5344CB8AC3E}">
        <p14:creationId xmlns:p14="http://schemas.microsoft.com/office/powerpoint/2010/main" val="165138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05C1473-5B26-4059-9962-E62DACE685BE}" type="datetimeFigureOut">
              <a:rPr lang="en-IN" smtClean="0"/>
              <a:t>25-08-2020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716CCB-D15B-46F9-9961-B59BBD3E2BDA}" type="slidenum">
              <a:rPr lang="en-IN" smtClean="0"/>
              <a:t>‹#›</a:t>
            </a:fld>
            <a:endParaRPr lang="en-IN"/>
          </a:p>
        </p:txBody>
      </p:sp>
    </p:spTree>
    <p:extLst>
      <p:ext uri="{BB962C8B-B14F-4D97-AF65-F5344CB8AC3E}">
        <p14:creationId xmlns:p14="http://schemas.microsoft.com/office/powerpoint/2010/main" val="419395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C1473-5B26-4059-9962-E62DACE685BE}" type="datetimeFigureOut">
              <a:rPr lang="en-IN" smtClean="0"/>
              <a:t>25-08-2020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716CCB-D15B-46F9-9961-B59BBD3E2BDA}" type="slidenum">
              <a:rPr lang="en-IN" smtClean="0"/>
              <a:t>‹#›</a:t>
            </a:fld>
            <a:endParaRPr lang="en-IN"/>
          </a:p>
        </p:txBody>
      </p:sp>
    </p:spTree>
    <p:extLst>
      <p:ext uri="{BB962C8B-B14F-4D97-AF65-F5344CB8AC3E}">
        <p14:creationId xmlns:p14="http://schemas.microsoft.com/office/powerpoint/2010/main" val="429111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5C1473-5B26-4059-9962-E62DACE685BE}" type="datetimeFigureOut">
              <a:rPr lang="en-IN" smtClean="0"/>
              <a:t>25-08-2020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716CCB-D15B-46F9-9961-B59BBD3E2BDA}" type="slidenum">
              <a:rPr lang="en-IN" smtClean="0"/>
              <a:t>‹#›</a:t>
            </a:fld>
            <a:endParaRPr lang="en-IN"/>
          </a:p>
        </p:txBody>
      </p:sp>
    </p:spTree>
    <p:extLst>
      <p:ext uri="{BB962C8B-B14F-4D97-AF65-F5344CB8AC3E}">
        <p14:creationId xmlns:p14="http://schemas.microsoft.com/office/powerpoint/2010/main" val="1084463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5C1473-5B26-4059-9962-E62DACE685BE}" type="datetimeFigureOut">
              <a:rPr lang="en-IN" smtClean="0"/>
              <a:t>25-08-2020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716CCB-D15B-46F9-9961-B59BBD3E2BDA}" type="slidenum">
              <a:rPr lang="en-IN" smtClean="0"/>
              <a:t>‹#›</a:t>
            </a:fld>
            <a:endParaRPr lang="en-IN"/>
          </a:p>
        </p:txBody>
      </p:sp>
    </p:spTree>
    <p:extLst>
      <p:ext uri="{BB962C8B-B14F-4D97-AF65-F5344CB8AC3E}">
        <p14:creationId xmlns:p14="http://schemas.microsoft.com/office/powerpoint/2010/main" val="3228983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05C1473-5B26-4059-9962-E62DACE685BE}" type="datetimeFigureOut">
              <a:rPr lang="en-IN" smtClean="0"/>
              <a:t>25-08-2020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6716CCB-D15B-46F9-9961-B59BBD3E2BDA}" type="slidenum">
              <a:rPr lang="en-IN" smtClean="0"/>
              <a:t>‹#›</a:t>
            </a:fld>
            <a:endParaRPr lang="en-IN"/>
          </a:p>
        </p:txBody>
      </p:sp>
    </p:spTree>
    <p:extLst>
      <p:ext uri="{BB962C8B-B14F-4D97-AF65-F5344CB8AC3E}">
        <p14:creationId xmlns:p14="http://schemas.microsoft.com/office/powerpoint/2010/main" val="1203812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05C1473-5B26-4059-9962-E62DACE685BE}" type="datetimeFigureOut">
              <a:rPr lang="en-IN" smtClean="0"/>
              <a:t>25-08-2020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6716CCB-D15B-46F9-9961-B59BBD3E2BDA}" type="slidenum">
              <a:rPr lang="en-IN" smtClean="0"/>
              <a:t>‹#›</a:t>
            </a:fld>
            <a:endParaRPr lang="en-IN"/>
          </a:p>
        </p:txBody>
      </p:sp>
    </p:spTree>
    <p:extLst>
      <p:ext uri="{BB962C8B-B14F-4D97-AF65-F5344CB8AC3E}">
        <p14:creationId xmlns:p14="http://schemas.microsoft.com/office/powerpoint/2010/main" val="696337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05C1473-5B26-4059-9962-E62DACE685BE}" type="datetimeFigureOut">
              <a:rPr lang="en-IN" smtClean="0"/>
              <a:t>25-08-2020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6716CCB-D15B-46F9-9961-B59BBD3E2BDA}" type="slidenum">
              <a:rPr lang="en-IN" smtClean="0"/>
              <a:t>‹#›</a:t>
            </a:fld>
            <a:endParaRPr lang="en-IN"/>
          </a:p>
        </p:txBody>
      </p:sp>
    </p:spTree>
    <p:extLst>
      <p:ext uri="{BB962C8B-B14F-4D97-AF65-F5344CB8AC3E}">
        <p14:creationId xmlns:p14="http://schemas.microsoft.com/office/powerpoint/2010/main" val="2965856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5C1473-5B26-4059-9962-E62DACE685BE}" type="datetimeFigureOut">
              <a:rPr lang="en-IN" smtClean="0"/>
              <a:t>25-08-2020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716CCB-D15B-46F9-9961-B59BBD3E2BDA}" type="slidenum">
              <a:rPr lang="en-IN" smtClean="0"/>
              <a:t>‹#›</a:t>
            </a:fld>
            <a:endParaRPr lang="en-IN"/>
          </a:p>
        </p:txBody>
      </p:sp>
    </p:spTree>
    <p:extLst>
      <p:ext uri="{BB962C8B-B14F-4D97-AF65-F5344CB8AC3E}">
        <p14:creationId xmlns:p14="http://schemas.microsoft.com/office/powerpoint/2010/main" val="743624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05C1473-5B26-4059-9962-E62DACE685BE}" type="datetimeFigureOut">
              <a:rPr lang="en-IN" smtClean="0"/>
              <a:t>25-08-2020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6716CCB-D15B-46F9-9961-B59BBD3E2BDA}" type="slidenum">
              <a:rPr lang="en-IN" smtClean="0"/>
              <a:t>‹#›</a:t>
            </a:fld>
            <a:endParaRPr lang="en-IN"/>
          </a:p>
        </p:txBody>
      </p:sp>
    </p:spTree>
    <p:extLst>
      <p:ext uri="{BB962C8B-B14F-4D97-AF65-F5344CB8AC3E}">
        <p14:creationId xmlns:p14="http://schemas.microsoft.com/office/powerpoint/2010/main" val="25043064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74BA5-8EDA-41E9-A096-6ABA7C6163E1}"/>
              </a:ext>
            </a:extLst>
          </p:cNvPr>
          <p:cNvSpPr>
            <a:spLocks noGrp="1"/>
          </p:cNvSpPr>
          <p:nvPr>
            <p:ph type="ctrTitle"/>
          </p:nvPr>
        </p:nvSpPr>
        <p:spPr/>
        <p:txBody>
          <a:bodyPr/>
          <a:lstStyle/>
          <a:p>
            <a:r>
              <a:rPr lang="en-US" dirty="0"/>
              <a:t>Simple Linear Regression Model</a:t>
            </a:r>
            <a:endParaRPr lang="en-IN" dirty="0"/>
          </a:p>
        </p:txBody>
      </p:sp>
      <p:sp>
        <p:nvSpPr>
          <p:cNvPr id="3" name="Subtitle 2">
            <a:extLst>
              <a:ext uri="{FF2B5EF4-FFF2-40B4-BE49-F238E27FC236}">
                <a16:creationId xmlns:a16="http://schemas.microsoft.com/office/drawing/2014/main" id="{B9397ED1-82F7-4791-BEE5-1835703467B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8271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5C6A-A5B2-4CDC-BED6-E273D6AF49FE}"/>
              </a:ext>
            </a:extLst>
          </p:cNvPr>
          <p:cNvSpPr>
            <a:spLocks noGrp="1"/>
          </p:cNvSpPr>
          <p:nvPr>
            <p:ph type="title"/>
          </p:nvPr>
        </p:nvSpPr>
        <p:spPr/>
        <p:txBody>
          <a:bodyPr/>
          <a:lstStyle/>
          <a:p>
            <a:endParaRPr lang="en-IN"/>
          </a:p>
        </p:txBody>
      </p:sp>
      <p:pic>
        <p:nvPicPr>
          <p:cNvPr id="5" name="Content Placeholder 4" descr="A screenshot of a social media post&#10;&#10;Description automatically generated">
            <a:extLst>
              <a:ext uri="{FF2B5EF4-FFF2-40B4-BE49-F238E27FC236}">
                <a16:creationId xmlns:a16="http://schemas.microsoft.com/office/drawing/2014/main" id="{9FB502FC-ED22-4CDF-9392-CD7954EC40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4828" y="187130"/>
            <a:ext cx="5880521" cy="5375275"/>
          </a:xfrm>
        </p:spPr>
      </p:pic>
    </p:spTree>
    <p:extLst>
      <p:ext uri="{BB962C8B-B14F-4D97-AF65-F5344CB8AC3E}">
        <p14:creationId xmlns:p14="http://schemas.microsoft.com/office/powerpoint/2010/main" val="3590011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164E7-73F1-4575-A414-180E8D416DFD}"/>
              </a:ext>
            </a:extLst>
          </p:cNvPr>
          <p:cNvSpPr>
            <a:spLocks noGrp="1"/>
          </p:cNvSpPr>
          <p:nvPr>
            <p:ph type="title"/>
          </p:nvPr>
        </p:nvSpPr>
        <p:spPr/>
        <p:txBody>
          <a:bodyPr/>
          <a:lstStyle/>
          <a:p>
            <a:endParaRPr lang="en-IN"/>
          </a:p>
        </p:txBody>
      </p:sp>
      <p:pic>
        <p:nvPicPr>
          <p:cNvPr id="5" name="Content Placeholder 4" descr="A screenshot of a cell phone&#10;&#10;Description automatically generated">
            <a:extLst>
              <a:ext uri="{FF2B5EF4-FFF2-40B4-BE49-F238E27FC236}">
                <a16:creationId xmlns:a16="http://schemas.microsoft.com/office/drawing/2014/main" id="{2346A5B5-84FA-46BE-AD77-DE7D52F4D6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5647" y="159933"/>
            <a:ext cx="5365187" cy="5499317"/>
          </a:xfrm>
        </p:spPr>
      </p:pic>
    </p:spTree>
    <p:extLst>
      <p:ext uri="{BB962C8B-B14F-4D97-AF65-F5344CB8AC3E}">
        <p14:creationId xmlns:p14="http://schemas.microsoft.com/office/powerpoint/2010/main" val="1479240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5410C-EE7C-433F-AFD2-A67B9AD92B6A}"/>
              </a:ext>
            </a:extLst>
          </p:cNvPr>
          <p:cNvSpPr>
            <a:spLocks noGrp="1"/>
          </p:cNvSpPr>
          <p:nvPr>
            <p:ph type="title"/>
          </p:nvPr>
        </p:nvSpPr>
        <p:spPr/>
        <p:txBody>
          <a:bodyPr/>
          <a:lstStyle/>
          <a:p>
            <a:endParaRPr lang="en-IN"/>
          </a:p>
        </p:txBody>
      </p:sp>
      <p:pic>
        <p:nvPicPr>
          <p:cNvPr id="5" name="Content Placeholder 4" descr="A screenshot of a cell phone&#10;&#10;Description automatically generated">
            <a:extLst>
              <a:ext uri="{FF2B5EF4-FFF2-40B4-BE49-F238E27FC236}">
                <a16:creationId xmlns:a16="http://schemas.microsoft.com/office/drawing/2014/main" id="{9389C3CB-6D6C-46FC-B995-210974DC18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0366" y="204819"/>
            <a:ext cx="8005523" cy="5528064"/>
          </a:xfrm>
        </p:spPr>
      </p:pic>
    </p:spTree>
    <p:extLst>
      <p:ext uri="{BB962C8B-B14F-4D97-AF65-F5344CB8AC3E}">
        <p14:creationId xmlns:p14="http://schemas.microsoft.com/office/powerpoint/2010/main" val="1461333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D11F96-AD05-4E23-B35F-13DCCC96F9C4}"/>
              </a:ext>
            </a:extLst>
          </p:cNvPr>
          <p:cNvSpPr>
            <a:spLocks noGrp="1"/>
          </p:cNvSpPr>
          <p:nvPr>
            <p:ph idx="1"/>
          </p:nvPr>
        </p:nvSpPr>
        <p:spPr>
          <a:xfrm>
            <a:off x="5124806" y="420062"/>
            <a:ext cx="5129537" cy="3526788"/>
          </a:xfrm>
        </p:spPr>
        <p:txBody>
          <a:bodyPr>
            <a:noAutofit/>
          </a:bodyPr>
          <a:lstStyle/>
          <a:p>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numpy</a:t>
            </a:r>
            <a:r>
              <a:rPr lang="en-IN" sz="1600" dirty="0">
                <a:latin typeface="Times New Roman" panose="02020603050405020304" pitchFamily="18" charset="0"/>
                <a:cs typeface="Times New Roman" panose="02020603050405020304" pitchFamily="18" charset="0"/>
              </a:rPr>
              <a:t> as np </a:t>
            </a:r>
          </a:p>
          <a:p>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matplotlib.pyplot</a:t>
            </a:r>
            <a:r>
              <a:rPr lang="en-IN" sz="1600" dirty="0">
                <a:latin typeface="Times New Roman" panose="02020603050405020304" pitchFamily="18" charset="0"/>
                <a:cs typeface="Times New Roman" panose="02020603050405020304" pitchFamily="18" charset="0"/>
              </a:rPr>
              <a:t> as </a:t>
            </a:r>
            <a:r>
              <a:rPr lang="en-IN" sz="1600" dirty="0" err="1">
                <a:latin typeface="Times New Roman" panose="02020603050405020304" pitchFamily="18" charset="0"/>
                <a:cs typeface="Times New Roman" panose="02020603050405020304" pitchFamily="18" charset="0"/>
              </a:rPr>
              <a:t>plt</a:t>
            </a:r>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def </a:t>
            </a:r>
            <a:r>
              <a:rPr lang="en-IN" sz="1600" dirty="0" err="1">
                <a:latin typeface="Times New Roman" panose="02020603050405020304" pitchFamily="18" charset="0"/>
                <a:cs typeface="Times New Roman" panose="02020603050405020304" pitchFamily="18" charset="0"/>
              </a:rPr>
              <a:t>estimate_coef</a:t>
            </a:r>
            <a:r>
              <a:rPr lang="en-IN" sz="1600" dirty="0">
                <a:latin typeface="Times New Roman" panose="02020603050405020304" pitchFamily="18" charset="0"/>
                <a:cs typeface="Times New Roman" panose="02020603050405020304" pitchFamily="18" charset="0"/>
              </a:rPr>
              <a:t>(x, y): </a:t>
            </a:r>
          </a:p>
          <a:p>
            <a:r>
              <a:rPr lang="en-IN" sz="1600" dirty="0">
                <a:latin typeface="Times New Roman" panose="02020603050405020304" pitchFamily="18" charset="0"/>
                <a:cs typeface="Times New Roman" panose="02020603050405020304" pitchFamily="18" charset="0"/>
              </a:rPr>
              <a:t>  # number of observations/points </a:t>
            </a:r>
          </a:p>
          <a:p>
            <a:r>
              <a:rPr lang="en-IN" sz="1600" dirty="0">
                <a:latin typeface="Times New Roman" panose="02020603050405020304" pitchFamily="18" charset="0"/>
                <a:cs typeface="Times New Roman" panose="02020603050405020304" pitchFamily="18" charset="0"/>
              </a:rPr>
              <a:t>   n = </a:t>
            </a:r>
            <a:r>
              <a:rPr lang="en-IN" sz="1600" dirty="0" err="1">
                <a:latin typeface="Times New Roman" panose="02020603050405020304" pitchFamily="18" charset="0"/>
                <a:cs typeface="Times New Roman" panose="02020603050405020304" pitchFamily="18" charset="0"/>
              </a:rPr>
              <a:t>np.size</a:t>
            </a:r>
            <a:r>
              <a:rPr lang="en-IN" sz="1600" dirty="0">
                <a:latin typeface="Times New Roman" panose="02020603050405020304" pitchFamily="18" charset="0"/>
                <a:cs typeface="Times New Roman" panose="02020603050405020304" pitchFamily="18" charset="0"/>
              </a:rPr>
              <a:t>(x) </a:t>
            </a:r>
          </a:p>
          <a:p>
            <a:r>
              <a:rPr lang="en-IN" sz="1600" dirty="0">
                <a:latin typeface="Times New Roman" panose="02020603050405020304" pitchFamily="18" charset="0"/>
                <a:cs typeface="Times New Roman" panose="02020603050405020304" pitchFamily="18" charset="0"/>
              </a:rPr>
              <a:t>  # mean of x and y vector </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m_x</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m_y</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np.mean</a:t>
            </a:r>
            <a:r>
              <a:rPr lang="en-IN" sz="1600" dirty="0">
                <a:latin typeface="Times New Roman" panose="02020603050405020304" pitchFamily="18" charset="0"/>
                <a:cs typeface="Times New Roman" panose="02020603050405020304" pitchFamily="18" charset="0"/>
              </a:rPr>
              <a:t>(x), </a:t>
            </a:r>
            <a:r>
              <a:rPr lang="en-IN" sz="1600" dirty="0" err="1">
                <a:latin typeface="Times New Roman" panose="02020603050405020304" pitchFamily="18" charset="0"/>
                <a:cs typeface="Times New Roman" panose="02020603050405020304" pitchFamily="18" charset="0"/>
              </a:rPr>
              <a:t>np.mean</a:t>
            </a:r>
            <a:r>
              <a:rPr lang="en-IN" sz="1600" dirty="0">
                <a:latin typeface="Times New Roman" panose="02020603050405020304" pitchFamily="18" charset="0"/>
                <a:cs typeface="Times New Roman" panose="02020603050405020304" pitchFamily="18" charset="0"/>
              </a:rPr>
              <a:t>(y) </a:t>
            </a:r>
          </a:p>
          <a:p>
            <a:r>
              <a:rPr lang="en-IN" sz="1600" dirty="0">
                <a:latin typeface="Times New Roman" panose="02020603050405020304" pitchFamily="18" charset="0"/>
                <a:cs typeface="Times New Roman" panose="02020603050405020304" pitchFamily="18" charset="0"/>
              </a:rPr>
              <a:t>   # calculating cross-deviation and deviation about x </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SS_xy</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np.sum</a:t>
            </a:r>
            <a:r>
              <a:rPr lang="en-IN" sz="1600" dirty="0">
                <a:latin typeface="Times New Roman" panose="02020603050405020304" pitchFamily="18" charset="0"/>
                <a:cs typeface="Times New Roman" panose="02020603050405020304" pitchFamily="18" charset="0"/>
              </a:rPr>
              <a:t>(y*x) - n*</a:t>
            </a:r>
            <a:r>
              <a:rPr lang="en-IN" sz="1600" dirty="0" err="1">
                <a:latin typeface="Times New Roman" panose="02020603050405020304" pitchFamily="18" charset="0"/>
                <a:cs typeface="Times New Roman" panose="02020603050405020304" pitchFamily="18" charset="0"/>
              </a:rPr>
              <a:t>m_y</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m_x</a:t>
            </a:r>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SS_xx</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np.sum</a:t>
            </a:r>
            <a:r>
              <a:rPr lang="en-IN" sz="1600" dirty="0">
                <a:latin typeface="Times New Roman" panose="02020603050405020304" pitchFamily="18" charset="0"/>
                <a:cs typeface="Times New Roman" panose="02020603050405020304" pitchFamily="18" charset="0"/>
              </a:rPr>
              <a:t>(x*x) - n*</a:t>
            </a:r>
            <a:r>
              <a:rPr lang="en-IN" sz="1600" dirty="0" err="1">
                <a:latin typeface="Times New Roman" panose="02020603050405020304" pitchFamily="18" charset="0"/>
                <a:cs typeface="Times New Roman" panose="02020603050405020304" pitchFamily="18" charset="0"/>
              </a:rPr>
              <a:t>m_x</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m_x</a:t>
            </a:r>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 calculating regression coefficients </a:t>
            </a:r>
          </a:p>
          <a:p>
            <a:r>
              <a:rPr lang="en-IN" sz="1600" dirty="0">
                <a:latin typeface="Times New Roman" panose="02020603050405020304" pitchFamily="18" charset="0"/>
                <a:cs typeface="Times New Roman" panose="02020603050405020304" pitchFamily="18" charset="0"/>
              </a:rPr>
              <a:t>    b_1 = </a:t>
            </a:r>
            <a:r>
              <a:rPr lang="en-IN" sz="1600" dirty="0" err="1">
                <a:latin typeface="Times New Roman" panose="02020603050405020304" pitchFamily="18" charset="0"/>
                <a:cs typeface="Times New Roman" panose="02020603050405020304" pitchFamily="18" charset="0"/>
              </a:rPr>
              <a:t>SS_xy</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SS_xx</a:t>
            </a:r>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b_0 = </a:t>
            </a:r>
            <a:r>
              <a:rPr lang="en-IN" sz="1600" dirty="0" err="1">
                <a:latin typeface="Times New Roman" panose="02020603050405020304" pitchFamily="18" charset="0"/>
                <a:cs typeface="Times New Roman" panose="02020603050405020304" pitchFamily="18" charset="0"/>
              </a:rPr>
              <a:t>m_y</a:t>
            </a:r>
            <a:r>
              <a:rPr lang="en-IN" sz="1600" dirty="0">
                <a:latin typeface="Times New Roman" panose="02020603050405020304" pitchFamily="18" charset="0"/>
                <a:cs typeface="Times New Roman" panose="02020603050405020304" pitchFamily="18" charset="0"/>
              </a:rPr>
              <a:t> - b_1*</a:t>
            </a:r>
            <a:r>
              <a:rPr lang="en-IN" sz="1600" dirty="0" err="1">
                <a:latin typeface="Times New Roman" panose="02020603050405020304" pitchFamily="18" charset="0"/>
                <a:cs typeface="Times New Roman" panose="02020603050405020304" pitchFamily="18" charset="0"/>
              </a:rPr>
              <a:t>m_x</a:t>
            </a:r>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return(b_0, b_1) </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9536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0B905-9732-4431-8C9B-3AC7A5A76B1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28B9054-94F8-452E-8F9B-7B5760637D4D}"/>
              </a:ext>
            </a:extLst>
          </p:cNvPr>
          <p:cNvSpPr>
            <a:spLocks noGrp="1"/>
          </p:cNvSpPr>
          <p:nvPr>
            <p:ph idx="1"/>
          </p:nvPr>
        </p:nvSpPr>
        <p:spPr>
          <a:xfrm>
            <a:off x="5904684" y="373409"/>
            <a:ext cx="4312337" cy="3470804"/>
          </a:xfrm>
        </p:spPr>
        <p:txBody>
          <a:bodyPr>
            <a:noAutofit/>
          </a:bodyPr>
          <a:lstStyle/>
          <a:p>
            <a:r>
              <a:rPr lang="en-IN" sz="1600" dirty="0">
                <a:latin typeface="Times New Roman" panose="02020603050405020304" pitchFamily="18" charset="0"/>
                <a:cs typeface="Times New Roman" panose="02020603050405020304" pitchFamily="18" charset="0"/>
              </a:rPr>
              <a:t>def </a:t>
            </a:r>
            <a:r>
              <a:rPr lang="en-IN" sz="1600" dirty="0" err="1">
                <a:latin typeface="Times New Roman" panose="02020603050405020304" pitchFamily="18" charset="0"/>
                <a:cs typeface="Times New Roman" panose="02020603050405020304" pitchFamily="18" charset="0"/>
              </a:rPr>
              <a:t>plot_regression_line</a:t>
            </a:r>
            <a:r>
              <a:rPr lang="en-IN" sz="1600" dirty="0">
                <a:latin typeface="Times New Roman" panose="02020603050405020304" pitchFamily="18" charset="0"/>
                <a:cs typeface="Times New Roman" panose="02020603050405020304" pitchFamily="18" charset="0"/>
              </a:rPr>
              <a:t>(x, y, b): </a:t>
            </a:r>
          </a:p>
          <a:p>
            <a:r>
              <a:rPr lang="en-IN" sz="1600" dirty="0">
                <a:latin typeface="Times New Roman" panose="02020603050405020304" pitchFamily="18" charset="0"/>
                <a:cs typeface="Times New Roman" panose="02020603050405020304" pitchFamily="18" charset="0"/>
              </a:rPr>
              <a:t>    # plotting the actual points as scatter plot </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plt.scatter</a:t>
            </a:r>
            <a:r>
              <a:rPr lang="en-IN" sz="1600" dirty="0">
                <a:latin typeface="Times New Roman" panose="02020603050405020304" pitchFamily="18" charset="0"/>
                <a:cs typeface="Times New Roman" panose="02020603050405020304" pitchFamily="18" charset="0"/>
              </a:rPr>
              <a:t>(x, y, </a:t>
            </a:r>
            <a:r>
              <a:rPr lang="en-IN" sz="1600" dirty="0" err="1">
                <a:latin typeface="Times New Roman" panose="02020603050405020304" pitchFamily="18" charset="0"/>
                <a:cs typeface="Times New Roman" panose="02020603050405020304" pitchFamily="18" charset="0"/>
              </a:rPr>
              <a:t>color</a:t>
            </a:r>
            <a:r>
              <a:rPr lang="en-IN" sz="1600" dirty="0">
                <a:latin typeface="Times New Roman" panose="02020603050405020304" pitchFamily="18" charset="0"/>
                <a:cs typeface="Times New Roman" panose="02020603050405020304" pitchFamily="18" charset="0"/>
              </a:rPr>
              <a:t> = "m",</a:t>
            </a:r>
          </a:p>
          <a:p>
            <a:r>
              <a:rPr lang="en-IN" sz="1600" dirty="0">
                <a:latin typeface="Times New Roman" panose="02020603050405020304" pitchFamily="18" charset="0"/>
                <a:cs typeface="Times New Roman" panose="02020603050405020304" pitchFamily="18" charset="0"/>
              </a:rPr>
              <a:t>    marker = "o", s = 30) </a:t>
            </a:r>
          </a:p>
          <a:p>
            <a:r>
              <a:rPr lang="en-IN" sz="1600" dirty="0">
                <a:latin typeface="Times New Roman" panose="02020603050405020304" pitchFamily="18" charset="0"/>
                <a:cs typeface="Times New Roman" panose="02020603050405020304" pitchFamily="18" charset="0"/>
              </a:rPr>
              <a:t>    # predicted response vector </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y_pred</a:t>
            </a:r>
            <a:r>
              <a:rPr lang="en-IN" sz="1600" dirty="0">
                <a:latin typeface="Times New Roman" panose="02020603050405020304" pitchFamily="18" charset="0"/>
                <a:cs typeface="Times New Roman" panose="02020603050405020304" pitchFamily="18" charset="0"/>
              </a:rPr>
              <a:t> = b[0] + b[1]*x </a:t>
            </a:r>
          </a:p>
          <a:p>
            <a:r>
              <a:rPr lang="en-IN" sz="1600" dirty="0">
                <a:latin typeface="Times New Roman" panose="02020603050405020304" pitchFamily="18" charset="0"/>
                <a:cs typeface="Times New Roman" panose="02020603050405020304" pitchFamily="18" charset="0"/>
              </a:rPr>
              <a:t>    # plotting the regression line </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plt.plot</a:t>
            </a:r>
            <a:r>
              <a:rPr lang="en-IN" sz="1600" dirty="0">
                <a:latin typeface="Times New Roman" panose="02020603050405020304" pitchFamily="18" charset="0"/>
                <a:cs typeface="Times New Roman" panose="02020603050405020304" pitchFamily="18" charset="0"/>
              </a:rPr>
              <a:t>(x, </a:t>
            </a:r>
            <a:r>
              <a:rPr lang="en-IN" sz="1600" dirty="0" err="1">
                <a:latin typeface="Times New Roman" panose="02020603050405020304" pitchFamily="18" charset="0"/>
                <a:cs typeface="Times New Roman" panose="02020603050405020304" pitchFamily="18" charset="0"/>
              </a:rPr>
              <a:t>y_pred</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color</a:t>
            </a:r>
            <a:r>
              <a:rPr lang="en-IN" sz="1600" dirty="0">
                <a:latin typeface="Times New Roman" panose="02020603050405020304" pitchFamily="18" charset="0"/>
                <a:cs typeface="Times New Roman" panose="02020603050405020304" pitchFamily="18" charset="0"/>
              </a:rPr>
              <a:t> = "g") </a:t>
            </a:r>
          </a:p>
          <a:p>
            <a:r>
              <a:rPr lang="en-IN" sz="1600" dirty="0">
                <a:latin typeface="Times New Roman" panose="02020603050405020304" pitchFamily="18" charset="0"/>
                <a:cs typeface="Times New Roman" panose="02020603050405020304" pitchFamily="18" charset="0"/>
              </a:rPr>
              <a:t>    # putting labels </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plt.xlabel</a:t>
            </a:r>
            <a:r>
              <a:rPr lang="en-IN" sz="1600" dirty="0">
                <a:latin typeface="Times New Roman" panose="02020603050405020304" pitchFamily="18" charset="0"/>
                <a:cs typeface="Times New Roman" panose="02020603050405020304" pitchFamily="18" charset="0"/>
              </a:rPr>
              <a:t>('x') </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plt.ylabel</a:t>
            </a:r>
            <a:r>
              <a:rPr lang="en-IN" sz="1600" dirty="0">
                <a:latin typeface="Times New Roman" panose="02020603050405020304" pitchFamily="18" charset="0"/>
                <a:cs typeface="Times New Roman" panose="02020603050405020304" pitchFamily="18" charset="0"/>
              </a:rPr>
              <a:t>('y') </a:t>
            </a:r>
          </a:p>
          <a:p>
            <a:r>
              <a:rPr lang="en-IN" sz="1600" dirty="0">
                <a:latin typeface="Times New Roman" panose="02020603050405020304" pitchFamily="18" charset="0"/>
                <a:cs typeface="Times New Roman" panose="02020603050405020304" pitchFamily="18" charset="0"/>
              </a:rPr>
              <a:t>    # function to show plot </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plt.show</a:t>
            </a:r>
            <a:r>
              <a:rPr lang="en-IN" sz="1600" dirty="0">
                <a:latin typeface="Times New Roman" panose="02020603050405020304" pitchFamily="18" charset="0"/>
                <a:cs typeface="Times New Roman" panose="02020603050405020304" pitchFamily="18" charset="0"/>
              </a:rPr>
              <a:t>() </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1177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C32C4-79D9-4F78-875F-D0ABA2D0E38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F74AB1B-1DD1-46D5-8453-563E61A215BB}"/>
              </a:ext>
            </a:extLst>
          </p:cNvPr>
          <p:cNvSpPr>
            <a:spLocks noGrp="1"/>
          </p:cNvSpPr>
          <p:nvPr>
            <p:ph idx="1"/>
          </p:nvPr>
        </p:nvSpPr>
        <p:spPr>
          <a:xfrm>
            <a:off x="5736452" y="452718"/>
            <a:ext cx="4592538" cy="3531453"/>
          </a:xfrm>
        </p:spPr>
        <p:txBody>
          <a:bodyPr>
            <a:noAutofit/>
          </a:bodyPr>
          <a:lstStyle/>
          <a:p>
            <a:r>
              <a:rPr lang="en-IN" sz="1800" dirty="0">
                <a:latin typeface="Times New Roman" panose="02020603050405020304" pitchFamily="18" charset="0"/>
                <a:cs typeface="Times New Roman" panose="02020603050405020304" pitchFamily="18" charset="0"/>
              </a:rPr>
              <a:t>def main(): </a:t>
            </a:r>
          </a:p>
          <a:p>
            <a:r>
              <a:rPr lang="en-IN" sz="1800" dirty="0">
                <a:latin typeface="Times New Roman" panose="02020603050405020304" pitchFamily="18" charset="0"/>
                <a:cs typeface="Times New Roman" panose="02020603050405020304" pitchFamily="18" charset="0"/>
              </a:rPr>
              <a:t>    # observations </a:t>
            </a:r>
          </a:p>
          <a:p>
            <a:r>
              <a:rPr lang="en-IN" sz="1800" dirty="0">
                <a:latin typeface="Times New Roman" panose="02020603050405020304" pitchFamily="18" charset="0"/>
                <a:cs typeface="Times New Roman" panose="02020603050405020304" pitchFamily="18" charset="0"/>
              </a:rPr>
              <a:t>    x = </a:t>
            </a:r>
            <a:r>
              <a:rPr lang="en-IN" sz="1800" dirty="0" err="1">
                <a:latin typeface="Times New Roman" panose="02020603050405020304" pitchFamily="18" charset="0"/>
                <a:cs typeface="Times New Roman" panose="02020603050405020304" pitchFamily="18" charset="0"/>
              </a:rPr>
              <a:t>np.array</a:t>
            </a:r>
            <a:r>
              <a:rPr lang="en-IN" sz="1800" dirty="0">
                <a:latin typeface="Times New Roman" panose="02020603050405020304" pitchFamily="18" charset="0"/>
                <a:cs typeface="Times New Roman" panose="02020603050405020304" pitchFamily="18" charset="0"/>
              </a:rPr>
              <a:t>([0, 1, 2, 3, 4, 5, 6, 7, 8, 9]) </a:t>
            </a:r>
          </a:p>
          <a:p>
            <a:r>
              <a:rPr lang="en-IN" sz="1800" dirty="0">
                <a:latin typeface="Times New Roman" panose="02020603050405020304" pitchFamily="18" charset="0"/>
                <a:cs typeface="Times New Roman" panose="02020603050405020304" pitchFamily="18" charset="0"/>
              </a:rPr>
              <a:t>    y = </a:t>
            </a:r>
            <a:r>
              <a:rPr lang="en-IN" sz="1800" dirty="0" err="1">
                <a:latin typeface="Times New Roman" panose="02020603050405020304" pitchFamily="18" charset="0"/>
                <a:cs typeface="Times New Roman" panose="02020603050405020304" pitchFamily="18" charset="0"/>
              </a:rPr>
              <a:t>np.array</a:t>
            </a:r>
            <a:r>
              <a:rPr lang="en-IN" sz="1800" dirty="0">
                <a:latin typeface="Times New Roman" panose="02020603050405020304" pitchFamily="18" charset="0"/>
                <a:cs typeface="Times New Roman" panose="02020603050405020304" pitchFamily="18" charset="0"/>
              </a:rPr>
              <a:t>([1, 3, 2, 5, 7, 8, 8, 9, 10, 12]) </a:t>
            </a:r>
          </a:p>
          <a:p>
            <a:r>
              <a:rPr lang="en-IN" sz="1800" dirty="0">
                <a:latin typeface="Times New Roman" panose="02020603050405020304" pitchFamily="18" charset="0"/>
                <a:cs typeface="Times New Roman" panose="02020603050405020304" pitchFamily="18" charset="0"/>
              </a:rPr>
              <a:t>   # estimating coefficients </a:t>
            </a:r>
          </a:p>
          <a:p>
            <a:r>
              <a:rPr lang="en-IN" sz="1800" dirty="0">
                <a:latin typeface="Times New Roman" panose="02020603050405020304" pitchFamily="18" charset="0"/>
                <a:cs typeface="Times New Roman" panose="02020603050405020304" pitchFamily="18" charset="0"/>
              </a:rPr>
              <a:t>    b = </a:t>
            </a:r>
            <a:r>
              <a:rPr lang="en-IN" sz="1800" dirty="0" err="1">
                <a:latin typeface="Times New Roman" panose="02020603050405020304" pitchFamily="18" charset="0"/>
                <a:cs typeface="Times New Roman" panose="02020603050405020304" pitchFamily="18" charset="0"/>
              </a:rPr>
              <a:t>estimate_coef</a:t>
            </a:r>
            <a:r>
              <a:rPr lang="en-IN" sz="1800" dirty="0">
                <a:latin typeface="Times New Roman" panose="02020603050405020304" pitchFamily="18" charset="0"/>
                <a:cs typeface="Times New Roman" panose="02020603050405020304" pitchFamily="18" charset="0"/>
              </a:rPr>
              <a:t>(x, y) </a:t>
            </a:r>
          </a:p>
          <a:p>
            <a:r>
              <a:rPr lang="en-IN" sz="1800" dirty="0">
                <a:latin typeface="Times New Roman" panose="02020603050405020304" pitchFamily="18" charset="0"/>
                <a:cs typeface="Times New Roman" panose="02020603050405020304" pitchFamily="18" charset="0"/>
              </a:rPr>
              <a:t>    print("Estimated coefficients:\nb_0 = {}  \ </a:t>
            </a:r>
          </a:p>
          <a:p>
            <a:r>
              <a:rPr lang="en-IN" sz="1800" dirty="0">
                <a:latin typeface="Times New Roman" panose="02020603050405020304" pitchFamily="18" charset="0"/>
                <a:cs typeface="Times New Roman" panose="02020603050405020304" pitchFamily="18" charset="0"/>
              </a:rPr>
              <a:t>          \nb_1 = {}".format(b[0], b[1])) </a:t>
            </a:r>
          </a:p>
          <a:p>
            <a:r>
              <a:rPr lang="en-IN" sz="1800" dirty="0">
                <a:latin typeface="Times New Roman" panose="02020603050405020304" pitchFamily="18" charset="0"/>
                <a:cs typeface="Times New Roman" panose="02020603050405020304" pitchFamily="18" charset="0"/>
              </a:rPr>
              <a:t>  # plotting regression line </a:t>
            </a:r>
          </a:p>
          <a:p>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plot_regression_line</a:t>
            </a:r>
            <a:r>
              <a:rPr lang="en-IN" sz="1800" dirty="0">
                <a:latin typeface="Times New Roman" panose="02020603050405020304" pitchFamily="18" charset="0"/>
                <a:cs typeface="Times New Roman" panose="02020603050405020304" pitchFamily="18" charset="0"/>
              </a:rPr>
              <a:t>(x, y, b) </a:t>
            </a:r>
          </a:p>
          <a:p>
            <a:r>
              <a:rPr lang="en-IN" sz="1800" dirty="0">
                <a:latin typeface="Times New Roman" panose="02020603050405020304" pitchFamily="18" charset="0"/>
                <a:cs typeface="Times New Roman" panose="02020603050405020304" pitchFamily="18" charset="0"/>
              </a:rPr>
              <a:t>  if __name__ == "__main__": </a:t>
            </a:r>
          </a:p>
          <a:p>
            <a:r>
              <a:rPr lang="en-IN" sz="1800" dirty="0">
                <a:latin typeface="Times New Roman" panose="02020603050405020304" pitchFamily="18" charset="0"/>
                <a:cs typeface="Times New Roman" panose="02020603050405020304" pitchFamily="18" charset="0"/>
              </a:rPr>
              <a:t>    main() </a:t>
            </a:r>
          </a:p>
        </p:txBody>
      </p:sp>
    </p:spTree>
    <p:extLst>
      <p:ext uri="{BB962C8B-B14F-4D97-AF65-F5344CB8AC3E}">
        <p14:creationId xmlns:p14="http://schemas.microsoft.com/office/powerpoint/2010/main" val="4052454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C86BB-8FA2-4C46-A635-3886BED9756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3E804C6-6EFA-4F81-A4F8-4852DB8FE9EA}"/>
              </a:ext>
            </a:extLst>
          </p:cNvPr>
          <p:cNvSpPr>
            <a:spLocks noGrp="1"/>
          </p:cNvSpPr>
          <p:nvPr>
            <p:ph idx="1"/>
          </p:nvPr>
        </p:nvSpPr>
        <p:spPr>
          <a:xfrm>
            <a:off x="4648944" y="2127564"/>
            <a:ext cx="5894647" cy="2332470"/>
          </a:xfrm>
        </p:spPr>
        <p:txBody>
          <a:bodyPr/>
          <a:lstStyle/>
          <a:p>
            <a:pPr fontAlgn="base"/>
            <a:r>
              <a:rPr lang="en-IN" dirty="0"/>
              <a:t>Output of above piece of code is:</a:t>
            </a:r>
          </a:p>
          <a:p>
            <a:pPr fontAlgn="base"/>
            <a:r>
              <a:rPr lang="en-IN" dirty="0"/>
              <a:t>Estimated coefficients:</a:t>
            </a:r>
          </a:p>
          <a:p>
            <a:pPr fontAlgn="base"/>
            <a:r>
              <a:rPr lang="en-IN" dirty="0"/>
              <a:t>b_0 = -0.0586206896552</a:t>
            </a:r>
          </a:p>
          <a:p>
            <a:pPr fontAlgn="base"/>
            <a:r>
              <a:rPr lang="en-IN" dirty="0"/>
              <a:t>b_1 = 1.45747126437</a:t>
            </a:r>
          </a:p>
          <a:p>
            <a:pPr marL="0" indent="0">
              <a:buNone/>
            </a:pPr>
            <a:endParaRPr lang="en-IN" dirty="0"/>
          </a:p>
        </p:txBody>
      </p:sp>
    </p:spTree>
    <p:extLst>
      <p:ext uri="{BB962C8B-B14F-4D97-AF65-F5344CB8AC3E}">
        <p14:creationId xmlns:p14="http://schemas.microsoft.com/office/powerpoint/2010/main" val="4149592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7C1DA75A-50A0-4CFE-A01F-5F9FE1A8B772}"/>
              </a:ext>
            </a:extLst>
          </p:cNvPr>
          <p:cNvSpPr>
            <a:spLocks noChangeArrowheads="1"/>
          </p:cNvSpPr>
          <p:nvPr/>
        </p:nvSpPr>
        <p:spPr bwMode="auto">
          <a:xfrm>
            <a:off x="2258008" y="-15862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And graph obtained looks like this:</a:t>
            </a:r>
            <a:b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8" name="Picture 1">
            <a:extLst>
              <a:ext uri="{FF2B5EF4-FFF2-40B4-BE49-F238E27FC236}">
                <a16:creationId xmlns:a16="http://schemas.microsoft.com/office/drawing/2014/main" id="{6249AC60-3E4B-430D-A4F5-13B57A230F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5143" y="849086"/>
            <a:ext cx="5730875" cy="42973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62EDF93F-6CF6-403C-8529-E9CF4B469D74}"/>
              </a:ext>
            </a:extLst>
          </p:cNvPr>
          <p:cNvSpPr>
            <a:spLocks noChangeArrowheads="1"/>
          </p:cNvSpPr>
          <p:nvPr/>
        </p:nvSpPr>
        <p:spPr bwMode="auto">
          <a:xfrm>
            <a:off x="2258008" y="4595942"/>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402217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8471C-E170-4A33-AC53-22003CF858C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A6E4763-94FE-4213-8882-7743B03F4935}"/>
              </a:ext>
            </a:extLst>
          </p:cNvPr>
          <p:cNvSpPr>
            <a:spLocks noGrp="1"/>
          </p:cNvSpPr>
          <p:nvPr>
            <p:ph idx="1"/>
          </p:nvPr>
        </p:nvSpPr>
        <p:spPr>
          <a:xfrm>
            <a:off x="875201" y="345416"/>
            <a:ext cx="8946541" cy="4195481"/>
          </a:xfrm>
        </p:spPr>
        <p:txBody>
          <a:bodyPr/>
          <a:lstStyle/>
          <a:p>
            <a:r>
              <a:rPr lang="en-US" dirty="0"/>
              <a:t>Linear regression is a very simple method but has proven to be very useful for a large number of situations. In this chapter you will discover exactly how linear regression works step-by-step. After reading this chapter you will know:</a:t>
            </a:r>
          </a:p>
          <a:p>
            <a:r>
              <a:rPr lang="en-US" dirty="0"/>
              <a:t>   How to calculate a simple linear regression step-by-step.</a:t>
            </a:r>
          </a:p>
          <a:p>
            <a:r>
              <a:rPr lang="en-US" dirty="0"/>
              <a:t>   How to make predictions on new data using your model.</a:t>
            </a:r>
          </a:p>
          <a:p>
            <a:r>
              <a:rPr lang="en-US" dirty="0"/>
              <a:t>   A shortcut that greatly simpliﬁes the calculation.</a:t>
            </a:r>
          </a:p>
          <a:p>
            <a:pPr marL="0" indent="0">
              <a:buNone/>
            </a:pPr>
            <a:endParaRPr lang="en-IN" dirty="0"/>
          </a:p>
        </p:txBody>
      </p:sp>
    </p:spTree>
    <p:extLst>
      <p:ext uri="{BB962C8B-B14F-4D97-AF65-F5344CB8AC3E}">
        <p14:creationId xmlns:p14="http://schemas.microsoft.com/office/powerpoint/2010/main" val="2014075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ED0A1-70F2-433D-9FE8-B0E568C9CDB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8DCB0FC-4EF1-4723-BC48-2E25D7B1C48D}"/>
              </a:ext>
            </a:extLst>
          </p:cNvPr>
          <p:cNvSpPr>
            <a:spLocks noGrp="1"/>
          </p:cNvSpPr>
          <p:nvPr>
            <p:ph idx="1"/>
          </p:nvPr>
        </p:nvSpPr>
        <p:spPr>
          <a:xfrm>
            <a:off x="474305" y="315644"/>
            <a:ext cx="10515600" cy="4351338"/>
          </a:xfrm>
        </p:spPr>
        <p:txBody>
          <a:bodyPr>
            <a:normAutofit/>
          </a:bodyPr>
          <a:lstStyle/>
          <a:p>
            <a:r>
              <a:rPr lang="en-US" dirty="0"/>
              <a:t>Tutorial Data Set</a:t>
            </a:r>
          </a:p>
          <a:p>
            <a:r>
              <a:rPr lang="en-US" dirty="0"/>
              <a:t>The data set we are using is completely made up. Below is the raw data.</a:t>
            </a:r>
          </a:p>
          <a:p>
            <a:pPr marL="0" indent="0">
              <a:buNone/>
            </a:pPr>
            <a:endParaRPr lang="es-ES" dirty="0"/>
          </a:p>
          <a:p>
            <a:pPr marL="0" indent="0">
              <a:buNone/>
            </a:pPr>
            <a:endParaRPr lang="en-US" dirty="0"/>
          </a:p>
          <a:p>
            <a:pPr marL="0" indent="0">
              <a:buNone/>
            </a:pPr>
            <a:endParaRPr lang="en-US" dirty="0"/>
          </a:p>
          <a:p>
            <a:endParaRPr lang="en-US" dirty="0"/>
          </a:p>
          <a:p>
            <a:endParaRPr lang="en-US" dirty="0"/>
          </a:p>
          <a:p>
            <a:endParaRPr lang="en-US" dirty="0"/>
          </a:p>
          <a:p>
            <a:endParaRPr lang="en-US" dirty="0"/>
          </a:p>
          <a:p>
            <a:endParaRPr lang="en-IN" dirty="0"/>
          </a:p>
        </p:txBody>
      </p:sp>
      <p:graphicFrame>
        <p:nvGraphicFramePr>
          <p:cNvPr id="4" name="Table 4">
            <a:extLst>
              <a:ext uri="{FF2B5EF4-FFF2-40B4-BE49-F238E27FC236}">
                <a16:creationId xmlns:a16="http://schemas.microsoft.com/office/drawing/2014/main" id="{5FF110E4-4CAF-45A9-8908-B7CBC266B60C}"/>
              </a:ext>
            </a:extLst>
          </p:cNvPr>
          <p:cNvGraphicFramePr>
            <a:graphicFrameLocks noGrp="1"/>
          </p:cNvGraphicFramePr>
          <p:nvPr>
            <p:extLst>
              <p:ext uri="{D42A27DB-BD31-4B8C-83A1-F6EECF244321}">
                <p14:modId xmlns:p14="http://schemas.microsoft.com/office/powerpoint/2010/main" val="1526241672"/>
              </p:ext>
            </p:extLst>
          </p:nvPr>
        </p:nvGraphicFramePr>
        <p:xfrm>
          <a:off x="922175" y="1464946"/>
          <a:ext cx="6785428" cy="2194560"/>
        </p:xfrm>
        <a:graphic>
          <a:graphicData uri="http://schemas.openxmlformats.org/drawingml/2006/table">
            <a:tbl>
              <a:tblPr firstRow="1" bandRow="1">
                <a:tableStyleId>{5C22544A-7EE6-4342-B048-85BDC9FD1C3A}</a:tableStyleId>
              </a:tblPr>
              <a:tblGrid>
                <a:gridCol w="3392714">
                  <a:extLst>
                    <a:ext uri="{9D8B030D-6E8A-4147-A177-3AD203B41FA5}">
                      <a16:colId xmlns:a16="http://schemas.microsoft.com/office/drawing/2014/main" val="331465820"/>
                    </a:ext>
                  </a:extLst>
                </a:gridCol>
                <a:gridCol w="3392714">
                  <a:extLst>
                    <a:ext uri="{9D8B030D-6E8A-4147-A177-3AD203B41FA5}">
                      <a16:colId xmlns:a16="http://schemas.microsoft.com/office/drawing/2014/main" val="2036631934"/>
                    </a:ext>
                  </a:extLst>
                </a:gridCol>
              </a:tblGrid>
              <a:tr h="134902">
                <a:tc>
                  <a:txBody>
                    <a:bodyPr/>
                    <a:lstStyle/>
                    <a:p>
                      <a:r>
                        <a:rPr lang="en-US" dirty="0"/>
                        <a:t>X</a:t>
                      </a:r>
                      <a:endParaRPr lang="en-IN" dirty="0"/>
                    </a:p>
                  </a:txBody>
                  <a:tcPr/>
                </a:tc>
                <a:tc>
                  <a:txBody>
                    <a:bodyPr/>
                    <a:lstStyle/>
                    <a:p>
                      <a:r>
                        <a:rPr lang="en-US" dirty="0"/>
                        <a:t>Y</a:t>
                      </a:r>
                      <a:endParaRPr lang="en-IN" dirty="0"/>
                    </a:p>
                  </a:txBody>
                  <a:tcPr/>
                </a:tc>
                <a:extLst>
                  <a:ext uri="{0D108BD9-81ED-4DB2-BD59-A6C34878D82A}">
                    <a16:rowId xmlns:a16="http://schemas.microsoft.com/office/drawing/2014/main" val="2237017097"/>
                  </a:ext>
                </a:extLst>
              </a:tr>
              <a:tr h="134902">
                <a:tc>
                  <a:txBody>
                    <a:bodyPr/>
                    <a:lstStyle/>
                    <a:p>
                      <a:r>
                        <a:rPr lang="en-US" dirty="0"/>
                        <a:t>1</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135493399"/>
                  </a:ext>
                </a:extLst>
              </a:tr>
              <a:tr h="134902">
                <a:tc>
                  <a:txBody>
                    <a:bodyPr/>
                    <a:lstStyle/>
                    <a:p>
                      <a:r>
                        <a:rPr lang="en-US" dirty="0"/>
                        <a:t>2</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1598590431"/>
                  </a:ext>
                </a:extLst>
              </a:tr>
              <a:tr h="134902">
                <a:tc>
                  <a:txBody>
                    <a:bodyPr/>
                    <a:lstStyle/>
                    <a:p>
                      <a:r>
                        <a:rPr lang="en-US" dirty="0"/>
                        <a:t>4</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383969599"/>
                  </a:ext>
                </a:extLst>
              </a:tr>
              <a:tr h="134902">
                <a:tc>
                  <a:txBody>
                    <a:bodyPr/>
                    <a:lstStyle/>
                    <a:p>
                      <a:r>
                        <a:rPr lang="en-US" dirty="0"/>
                        <a:t>3</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3452823338"/>
                  </a:ext>
                </a:extLst>
              </a:tr>
              <a:tr h="134902">
                <a:tc>
                  <a:txBody>
                    <a:bodyPr/>
                    <a:lstStyle/>
                    <a:p>
                      <a:r>
                        <a:rPr lang="en-US" dirty="0"/>
                        <a:t>5</a:t>
                      </a:r>
                      <a:endParaRPr lang="en-IN" dirty="0"/>
                    </a:p>
                  </a:txBody>
                  <a:tcPr/>
                </a:tc>
                <a:tc>
                  <a:txBody>
                    <a:bodyPr/>
                    <a:lstStyle/>
                    <a:p>
                      <a:r>
                        <a:rPr lang="en-US" dirty="0"/>
                        <a:t>5</a:t>
                      </a:r>
                      <a:endParaRPr lang="en-IN" dirty="0"/>
                    </a:p>
                  </a:txBody>
                  <a:tcPr/>
                </a:tc>
                <a:extLst>
                  <a:ext uri="{0D108BD9-81ED-4DB2-BD59-A6C34878D82A}">
                    <a16:rowId xmlns:a16="http://schemas.microsoft.com/office/drawing/2014/main" val="51332698"/>
                  </a:ext>
                </a:extLst>
              </a:tr>
            </a:tbl>
          </a:graphicData>
        </a:graphic>
      </p:graphicFrame>
    </p:spTree>
    <p:extLst>
      <p:ext uri="{BB962C8B-B14F-4D97-AF65-F5344CB8AC3E}">
        <p14:creationId xmlns:p14="http://schemas.microsoft.com/office/powerpoint/2010/main" val="702993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3D71D-9771-423E-9B6F-89D256849F8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6C7EE05-7476-4590-A9E9-E35DEF3F8B34}"/>
              </a:ext>
            </a:extLst>
          </p:cNvPr>
          <p:cNvSpPr>
            <a:spLocks noGrp="1"/>
          </p:cNvSpPr>
          <p:nvPr>
            <p:ph idx="1"/>
          </p:nvPr>
        </p:nvSpPr>
        <p:spPr>
          <a:xfrm>
            <a:off x="991345" y="452718"/>
            <a:ext cx="8946541" cy="4195481"/>
          </a:xfrm>
        </p:spPr>
        <p:txBody>
          <a:bodyPr/>
          <a:lstStyle/>
          <a:p>
            <a:r>
              <a:rPr lang="en-US" dirty="0"/>
              <a:t>The attribute x is the input variable and y is the output variable that we are trying to predict. If we got more data, we would only have x values and we would be interested in predicting y values. Below is a simple scatter plot of x versus y. We can see the relationship between x and y looks kind-of linear. As in, we could probably draw a line somewhere diagonally from the bottom left of the plot to the top right to generally describe the relationship between the data. This is a good indication that using linear regression might be appropriate for this little dataset.</a:t>
            </a:r>
          </a:p>
          <a:p>
            <a:pPr marL="0" indent="0">
              <a:buNone/>
            </a:pPr>
            <a:endParaRPr lang="en-IN" dirty="0"/>
          </a:p>
        </p:txBody>
      </p:sp>
    </p:spTree>
    <p:extLst>
      <p:ext uri="{BB962C8B-B14F-4D97-AF65-F5344CB8AC3E}">
        <p14:creationId xmlns:p14="http://schemas.microsoft.com/office/powerpoint/2010/main" val="2600364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B7464-6C9F-491E-A660-941DDBF5542C}"/>
              </a:ext>
            </a:extLst>
          </p:cNvPr>
          <p:cNvSpPr>
            <a:spLocks noGrp="1"/>
          </p:cNvSpPr>
          <p:nvPr>
            <p:ph type="title"/>
          </p:nvPr>
        </p:nvSpPr>
        <p:spPr>
          <a:xfrm>
            <a:off x="852167" y="210122"/>
            <a:ext cx="8740485" cy="704278"/>
          </a:xfrm>
        </p:spPr>
        <p:txBody>
          <a:bodyPr/>
          <a:lstStyle/>
          <a:p>
            <a:r>
              <a:rPr lang="en-IN" dirty="0"/>
              <a:t>Simple Linear Regression</a:t>
            </a:r>
            <a:br>
              <a:rPr lang="en-IN" dirty="0"/>
            </a:br>
            <a:endParaRPr lang="en-IN" dirty="0"/>
          </a:p>
        </p:txBody>
      </p:sp>
      <p:sp>
        <p:nvSpPr>
          <p:cNvPr id="3" name="Content Placeholder 2">
            <a:extLst>
              <a:ext uri="{FF2B5EF4-FFF2-40B4-BE49-F238E27FC236}">
                <a16:creationId xmlns:a16="http://schemas.microsoft.com/office/drawing/2014/main" id="{FA70A494-54A0-4969-8873-1D676E90E680}"/>
              </a:ext>
            </a:extLst>
          </p:cNvPr>
          <p:cNvSpPr>
            <a:spLocks noGrp="1"/>
          </p:cNvSpPr>
          <p:nvPr>
            <p:ph idx="1"/>
          </p:nvPr>
        </p:nvSpPr>
        <p:spPr>
          <a:xfrm>
            <a:off x="749138" y="1023349"/>
            <a:ext cx="8946541" cy="4195481"/>
          </a:xfrm>
        </p:spPr>
        <p:txBody>
          <a:bodyPr/>
          <a:lstStyle/>
          <a:p>
            <a:r>
              <a:rPr lang="en-US" dirty="0"/>
              <a:t>When we have a single input attribute (x) and we want to use linear regression, this is called simple linear regression. If we had multiple input attributes (e.g. X1, X2, X3, etc.) </a:t>
            </a:r>
          </a:p>
          <a:p>
            <a:r>
              <a:rPr lang="en-US" dirty="0"/>
              <a:t>The procedure for linear regression is diﬀerent and simpler than that for multiple linear regression, so it is a good place to start. In this section we are going to create a simple linear regression model from our training data, then make predictions for our training data to get an idea of how well the model learned the relationship in the data. With simple linear regression we want to model our data as follows:</a:t>
            </a:r>
            <a:endParaRPr lang="en-IN" dirty="0"/>
          </a:p>
        </p:txBody>
      </p:sp>
    </p:spTree>
    <p:extLst>
      <p:ext uri="{BB962C8B-B14F-4D97-AF65-F5344CB8AC3E}">
        <p14:creationId xmlns:p14="http://schemas.microsoft.com/office/powerpoint/2010/main" val="2419440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F00A5-D32F-40A3-8D7A-C525EF6AAF8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4594014-FBF5-4239-A83E-0DF6A9A99DEE}"/>
              </a:ext>
            </a:extLst>
          </p:cNvPr>
          <p:cNvSpPr>
            <a:spLocks noGrp="1"/>
          </p:cNvSpPr>
          <p:nvPr>
            <p:ph idx="1"/>
          </p:nvPr>
        </p:nvSpPr>
        <p:spPr>
          <a:xfrm>
            <a:off x="875201" y="289432"/>
            <a:ext cx="8660685" cy="3834699"/>
          </a:xfrm>
        </p:spPr>
        <p:txBody>
          <a:bodyPr/>
          <a:lstStyle/>
          <a:p>
            <a:r>
              <a:rPr lang="en-IN" dirty="0"/>
              <a:t>y = B0 + B1×x </a:t>
            </a:r>
          </a:p>
          <a:p>
            <a:r>
              <a:rPr lang="en-US" dirty="0"/>
              <a:t>y = B0 + B1×x  This is a line where y is the output variable we want to predict, x is the input variable we know and B0 and B1 are coeﬃcients that we need to estimate that move the line around. Technically, B0 is called the intercept because it determines where the line intercepts the y-axis. In machine learning we can call this the bias, because it is added to oﬀset all predictions that we make. The B1 term is called the slope because it deﬁnes the slope of the line or how x translates into a y value before we add our bias. </a:t>
            </a:r>
            <a:endParaRPr lang="en-IN" dirty="0"/>
          </a:p>
        </p:txBody>
      </p:sp>
    </p:spTree>
    <p:extLst>
      <p:ext uri="{BB962C8B-B14F-4D97-AF65-F5344CB8AC3E}">
        <p14:creationId xmlns:p14="http://schemas.microsoft.com/office/powerpoint/2010/main" val="2941787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3199E-783C-43FF-91AF-C0AB949FA93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D7A11E0-6839-4423-AB4B-5594D6D6845F}"/>
              </a:ext>
            </a:extLst>
          </p:cNvPr>
          <p:cNvSpPr>
            <a:spLocks noGrp="1"/>
          </p:cNvSpPr>
          <p:nvPr>
            <p:ph idx="1"/>
          </p:nvPr>
        </p:nvSpPr>
        <p:spPr>
          <a:xfrm>
            <a:off x="795401" y="196126"/>
            <a:ext cx="8946541" cy="4195481"/>
          </a:xfrm>
        </p:spPr>
        <p:txBody>
          <a:bodyPr/>
          <a:lstStyle/>
          <a:p>
            <a:r>
              <a:rPr lang="en-US" dirty="0"/>
              <a:t>The goal is to ﬁnd the best estimates for the coeﬃcients to minimize the errors in predicting y from x. Simple regression is great, because rather than having to search for values by trial and error or calculate them analytically using more advanced linear algebra, we can estimate them directly from our data. We can start oﬀ by estimating the value for B1 as: </a:t>
            </a:r>
          </a:p>
          <a:p>
            <a:pPr marL="0" indent="0">
              <a:buNone/>
            </a:pPr>
            <a:endParaRPr lang="en-US" dirty="0"/>
          </a:p>
          <a:p>
            <a:pPr marL="0" indent="0">
              <a:buNone/>
            </a:pPr>
            <a:endParaRPr lang="en-US" dirty="0"/>
          </a:p>
          <a:p>
            <a:pPr marL="0" indent="0">
              <a:buNone/>
            </a:pPr>
            <a:endParaRPr lang="en-IN" dirty="0"/>
          </a:p>
        </p:txBody>
      </p:sp>
      <p:pic>
        <p:nvPicPr>
          <p:cNvPr id="5" name="Picture 4" descr="A screenshot of a cell phone&#10;&#10;Description automatically generated">
            <a:extLst>
              <a:ext uri="{FF2B5EF4-FFF2-40B4-BE49-F238E27FC236}">
                <a16:creationId xmlns:a16="http://schemas.microsoft.com/office/drawing/2014/main" id="{0475AF54-0EE9-4874-924C-18DD11E477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255" y="2153382"/>
            <a:ext cx="7913929" cy="2114122"/>
          </a:xfrm>
          <a:prstGeom prst="rect">
            <a:avLst/>
          </a:prstGeom>
        </p:spPr>
      </p:pic>
    </p:spTree>
    <p:extLst>
      <p:ext uri="{BB962C8B-B14F-4D97-AF65-F5344CB8AC3E}">
        <p14:creationId xmlns:p14="http://schemas.microsoft.com/office/powerpoint/2010/main" val="1782479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C1144-B113-422F-8E1E-4E35C84B597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C691B9A-09FF-4634-9FDC-76534CA30B3C}"/>
              </a:ext>
            </a:extLst>
          </p:cNvPr>
          <p:cNvSpPr>
            <a:spLocks noGrp="1"/>
          </p:cNvSpPr>
          <p:nvPr>
            <p:ph idx="1"/>
          </p:nvPr>
        </p:nvSpPr>
        <p:spPr>
          <a:xfrm>
            <a:off x="838200" y="71470"/>
            <a:ext cx="10515600" cy="4351338"/>
          </a:xfrm>
        </p:spPr>
        <p:txBody>
          <a:bodyPr/>
          <a:lstStyle/>
          <a:p>
            <a:r>
              <a:rPr lang="en-IN" dirty="0"/>
              <a:t>Estimating The Slope (B1)</a:t>
            </a:r>
          </a:p>
          <a:p>
            <a:pPr marL="0" indent="0">
              <a:buNone/>
            </a:pPr>
            <a:endParaRPr lang="en-US" dirty="0"/>
          </a:p>
          <a:p>
            <a:pPr marL="0" indent="0">
              <a:buNone/>
            </a:pPr>
            <a:endParaRPr lang="en-IN" dirty="0"/>
          </a:p>
        </p:txBody>
      </p:sp>
      <p:pic>
        <p:nvPicPr>
          <p:cNvPr id="9" name="Picture 8" descr="A screenshot of a social media post&#10;&#10;Description automatically generated">
            <a:extLst>
              <a:ext uri="{FF2B5EF4-FFF2-40B4-BE49-F238E27FC236}">
                <a16:creationId xmlns:a16="http://schemas.microsoft.com/office/drawing/2014/main" id="{4DD50B27-54EE-4F50-B347-4B8525BEA2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2901" y="529470"/>
            <a:ext cx="7115175" cy="5406828"/>
          </a:xfrm>
          <a:prstGeom prst="rect">
            <a:avLst/>
          </a:prstGeom>
        </p:spPr>
      </p:pic>
    </p:spTree>
    <p:extLst>
      <p:ext uri="{BB962C8B-B14F-4D97-AF65-F5344CB8AC3E}">
        <p14:creationId xmlns:p14="http://schemas.microsoft.com/office/powerpoint/2010/main" val="3305743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09B3-6764-4F9A-B3B6-D8147EC895FE}"/>
              </a:ext>
            </a:extLst>
          </p:cNvPr>
          <p:cNvSpPr>
            <a:spLocks noGrp="1"/>
          </p:cNvSpPr>
          <p:nvPr>
            <p:ph type="title"/>
          </p:nvPr>
        </p:nvSpPr>
        <p:spPr/>
        <p:txBody>
          <a:bodyPr/>
          <a:lstStyle/>
          <a:p>
            <a:endParaRPr lang="en-IN"/>
          </a:p>
        </p:txBody>
      </p:sp>
      <p:pic>
        <p:nvPicPr>
          <p:cNvPr id="9" name="Content Placeholder 8" descr="A screenshot of a social media post&#10;&#10;Description automatically generated">
            <a:extLst>
              <a:ext uri="{FF2B5EF4-FFF2-40B4-BE49-F238E27FC236}">
                <a16:creationId xmlns:a16="http://schemas.microsoft.com/office/drawing/2014/main" id="{30CD7043-BE29-49DA-9737-A410C3FC83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0347" y="318472"/>
            <a:ext cx="5992331" cy="5653274"/>
          </a:xfrm>
        </p:spPr>
      </p:pic>
    </p:spTree>
    <p:extLst>
      <p:ext uri="{BB962C8B-B14F-4D97-AF65-F5344CB8AC3E}">
        <p14:creationId xmlns:p14="http://schemas.microsoft.com/office/powerpoint/2010/main" val="18685351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1057</TotalTime>
  <Words>600</Words>
  <Application>Microsoft Office PowerPoint</Application>
  <PresentationFormat>Widescreen</PresentationFormat>
  <Paragraphs>78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Times New Roman</vt:lpstr>
      <vt:lpstr>Wingdings 3</vt:lpstr>
      <vt:lpstr>Ion</vt:lpstr>
      <vt:lpstr>Simple Linear Regression Model</vt:lpstr>
      <vt:lpstr>PowerPoint Presentation</vt:lpstr>
      <vt:lpstr>PowerPoint Presentation</vt:lpstr>
      <vt:lpstr>PowerPoint Presentation</vt:lpstr>
      <vt:lpstr>Simple Linear Regression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Linear Regression Model</dc:title>
  <dc:creator>Vaidyanathan Vishwanathan</dc:creator>
  <cp:lastModifiedBy>Vaidyanathan Vishwanathan</cp:lastModifiedBy>
  <cp:revision>11</cp:revision>
  <dcterms:created xsi:type="dcterms:W3CDTF">2020-08-20T05:29:45Z</dcterms:created>
  <dcterms:modified xsi:type="dcterms:W3CDTF">2020-08-25T09:20:18Z</dcterms:modified>
</cp:coreProperties>
</file>