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67C1E2-B9A5-49B0-8B88-432742B5EA0D}" type="datetimeFigureOut">
              <a:rPr lang="en-IN" smtClean="0"/>
              <a:t>02-09-2020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8AD746-0C00-4569-A0A8-8E631A056063}" type="slidenum">
              <a:rPr lang="en-IN" smtClean="0"/>
              <a:t>‹#›</a:t>
            </a:fld>
            <a:endParaRPr lang="en-IN"/>
          </a:p>
        </p:txBody>
      </p:sp>
    </p:spTree>
    <p:extLst>
      <p:ext uri="{BB962C8B-B14F-4D97-AF65-F5344CB8AC3E}">
        <p14:creationId xmlns:p14="http://schemas.microsoft.com/office/powerpoint/2010/main" val="4213792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95637-6071-4577-9C0D-911CD072C9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5123CC3-4BA3-4038-A3C4-06B3B4FB4F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B5397A-197A-4FC6-83C1-958F9A60930C}"/>
              </a:ext>
            </a:extLst>
          </p:cNvPr>
          <p:cNvSpPr>
            <a:spLocks noGrp="1"/>
          </p:cNvSpPr>
          <p:nvPr>
            <p:ph type="dt" sz="half" idx="10"/>
          </p:nvPr>
        </p:nvSpPr>
        <p:spPr/>
        <p:txBody>
          <a:bodyPr/>
          <a:lstStyle/>
          <a:p>
            <a:fld id="{05D767FC-379C-4B65-9A9B-2223391D49D0}" type="datetime1">
              <a:rPr lang="en-IN" smtClean="0"/>
              <a:t>02-09-2020</a:t>
            </a:fld>
            <a:endParaRPr lang="en-IN"/>
          </a:p>
        </p:txBody>
      </p:sp>
      <p:sp>
        <p:nvSpPr>
          <p:cNvPr id="5" name="Footer Placeholder 4">
            <a:extLst>
              <a:ext uri="{FF2B5EF4-FFF2-40B4-BE49-F238E27FC236}">
                <a16:creationId xmlns:a16="http://schemas.microsoft.com/office/drawing/2014/main" id="{B6A20A15-FB08-41FF-A56B-301D860353FF}"/>
              </a:ext>
            </a:extLst>
          </p:cNvPr>
          <p:cNvSpPr>
            <a:spLocks noGrp="1"/>
          </p:cNvSpPr>
          <p:nvPr>
            <p:ph type="ftr" sz="quarter" idx="11"/>
          </p:nvPr>
        </p:nvSpPr>
        <p:spPr/>
        <p:txBody>
          <a:bodyPr/>
          <a:lstStyle/>
          <a:p>
            <a:r>
              <a:rPr lang="en-IN"/>
              <a:t>https://towardsdatascience.com/linear-regression-with-example-8daf6205bd49</a:t>
            </a:r>
          </a:p>
        </p:txBody>
      </p:sp>
      <p:sp>
        <p:nvSpPr>
          <p:cNvPr id="6" name="Slide Number Placeholder 5">
            <a:extLst>
              <a:ext uri="{FF2B5EF4-FFF2-40B4-BE49-F238E27FC236}">
                <a16:creationId xmlns:a16="http://schemas.microsoft.com/office/drawing/2014/main" id="{10F16892-DC0B-4DE2-A4DC-73D93C4A7CDD}"/>
              </a:ext>
            </a:extLst>
          </p:cNvPr>
          <p:cNvSpPr>
            <a:spLocks noGrp="1"/>
          </p:cNvSpPr>
          <p:nvPr>
            <p:ph type="sldNum" sz="quarter" idx="12"/>
          </p:nvPr>
        </p:nvSpPr>
        <p:spPr/>
        <p:txBody>
          <a:bodyPr/>
          <a:lstStyle/>
          <a:p>
            <a:fld id="{850549DB-BEAB-42E7-A105-06B32B895E57}" type="slidenum">
              <a:rPr lang="en-IN" smtClean="0"/>
              <a:t>‹#›</a:t>
            </a:fld>
            <a:endParaRPr lang="en-IN"/>
          </a:p>
        </p:txBody>
      </p:sp>
    </p:spTree>
    <p:extLst>
      <p:ext uri="{BB962C8B-B14F-4D97-AF65-F5344CB8AC3E}">
        <p14:creationId xmlns:p14="http://schemas.microsoft.com/office/powerpoint/2010/main" val="316126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0FD96-C052-4B4E-B313-6CD00C332FA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74B9CC-9DE5-49CC-ACD8-B52FFC6875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C193C1-CC28-478A-916D-5197018EA78A}"/>
              </a:ext>
            </a:extLst>
          </p:cNvPr>
          <p:cNvSpPr>
            <a:spLocks noGrp="1"/>
          </p:cNvSpPr>
          <p:nvPr>
            <p:ph type="dt" sz="half" idx="10"/>
          </p:nvPr>
        </p:nvSpPr>
        <p:spPr/>
        <p:txBody>
          <a:bodyPr/>
          <a:lstStyle/>
          <a:p>
            <a:fld id="{8CCFA740-3F1C-43E5-941D-C65614F5E779}" type="datetime1">
              <a:rPr lang="en-IN" smtClean="0"/>
              <a:t>02-09-2020</a:t>
            </a:fld>
            <a:endParaRPr lang="en-IN"/>
          </a:p>
        </p:txBody>
      </p:sp>
      <p:sp>
        <p:nvSpPr>
          <p:cNvPr id="5" name="Footer Placeholder 4">
            <a:extLst>
              <a:ext uri="{FF2B5EF4-FFF2-40B4-BE49-F238E27FC236}">
                <a16:creationId xmlns:a16="http://schemas.microsoft.com/office/drawing/2014/main" id="{54846FBB-D0C6-4A2C-9646-90D5C0061785}"/>
              </a:ext>
            </a:extLst>
          </p:cNvPr>
          <p:cNvSpPr>
            <a:spLocks noGrp="1"/>
          </p:cNvSpPr>
          <p:nvPr>
            <p:ph type="ftr" sz="quarter" idx="11"/>
          </p:nvPr>
        </p:nvSpPr>
        <p:spPr/>
        <p:txBody>
          <a:bodyPr/>
          <a:lstStyle/>
          <a:p>
            <a:r>
              <a:rPr lang="en-IN"/>
              <a:t>https://towardsdatascience.com/linear-regression-with-example-8daf6205bd49</a:t>
            </a:r>
          </a:p>
        </p:txBody>
      </p:sp>
      <p:sp>
        <p:nvSpPr>
          <p:cNvPr id="6" name="Slide Number Placeholder 5">
            <a:extLst>
              <a:ext uri="{FF2B5EF4-FFF2-40B4-BE49-F238E27FC236}">
                <a16:creationId xmlns:a16="http://schemas.microsoft.com/office/drawing/2014/main" id="{5DBC5221-BF3E-4954-8E78-E22A76F6B391}"/>
              </a:ext>
            </a:extLst>
          </p:cNvPr>
          <p:cNvSpPr>
            <a:spLocks noGrp="1"/>
          </p:cNvSpPr>
          <p:nvPr>
            <p:ph type="sldNum" sz="quarter" idx="12"/>
          </p:nvPr>
        </p:nvSpPr>
        <p:spPr/>
        <p:txBody>
          <a:bodyPr/>
          <a:lstStyle/>
          <a:p>
            <a:fld id="{850549DB-BEAB-42E7-A105-06B32B895E57}" type="slidenum">
              <a:rPr lang="en-IN" smtClean="0"/>
              <a:t>‹#›</a:t>
            </a:fld>
            <a:endParaRPr lang="en-IN"/>
          </a:p>
        </p:txBody>
      </p:sp>
    </p:spTree>
    <p:extLst>
      <p:ext uri="{BB962C8B-B14F-4D97-AF65-F5344CB8AC3E}">
        <p14:creationId xmlns:p14="http://schemas.microsoft.com/office/powerpoint/2010/main" val="2707176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9D3B67-8A03-4525-8B89-3240295EE5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4B015E-7DE7-4ECA-AF43-2D26BE0FB2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10B2EA-999B-4A69-AA89-5553EBF836DF}"/>
              </a:ext>
            </a:extLst>
          </p:cNvPr>
          <p:cNvSpPr>
            <a:spLocks noGrp="1"/>
          </p:cNvSpPr>
          <p:nvPr>
            <p:ph type="dt" sz="half" idx="10"/>
          </p:nvPr>
        </p:nvSpPr>
        <p:spPr/>
        <p:txBody>
          <a:bodyPr/>
          <a:lstStyle/>
          <a:p>
            <a:fld id="{9BB42572-EF39-4D0B-8514-AE257AC89D10}" type="datetime1">
              <a:rPr lang="en-IN" smtClean="0"/>
              <a:t>02-09-2020</a:t>
            </a:fld>
            <a:endParaRPr lang="en-IN"/>
          </a:p>
        </p:txBody>
      </p:sp>
      <p:sp>
        <p:nvSpPr>
          <p:cNvPr id="5" name="Footer Placeholder 4">
            <a:extLst>
              <a:ext uri="{FF2B5EF4-FFF2-40B4-BE49-F238E27FC236}">
                <a16:creationId xmlns:a16="http://schemas.microsoft.com/office/drawing/2014/main" id="{32B19733-6765-4417-98BF-C7568F53DEA0}"/>
              </a:ext>
            </a:extLst>
          </p:cNvPr>
          <p:cNvSpPr>
            <a:spLocks noGrp="1"/>
          </p:cNvSpPr>
          <p:nvPr>
            <p:ph type="ftr" sz="quarter" idx="11"/>
          </p:nvPr>
        </p:nvSpPr>
        <p:spPr/>
        <p:txBody>
          <a:bodyPr/>
          <a:lstStyle/>
          <a:p>
            <a:r>
              <a:rPr lang="en-IN"/>
              <a:t>https://towardsdatascience.com/linear-regression-with-example-8daf6205bd49</a:t>
            </a:r>
          </a:p>
        </p:txBody>
      </p:sp>
      <p:sp>
        <p:nvSpPr>
          <p:cNvPr id="6" name="Slide Number Placeholder 5">
            <a:extLst>
              <a:ext uri="{FF2B5EF4-FFF2-40B4-BE49-F238E27FC236}">
                <a16:creationId xmlns:a16="http://schemas.microsoft.com/office/drawing/2014/main" id="{F5E4EE46-8150-43CF-B526-6C3A41EA8F9D}"/>
              </a:ext>
            </a:extLst>
          </p:cNvPr>
          <p:cNvSpPr>
            <a:spLocks noGrp="1"/>
          </p:cNvSpPr>
          <p:nvPr>
            <p:ph type="sldNum" sz="quarter" idx="12"/>
          </p:nvPr>
        </p:nvSpPr>
        <p:spPr/>
        <p:txBody>
          <a:bodyPr/>
          <a:lstStyle/>
          <a:p>
            <a:fld id="{850549DB-BEAB-42E7-A105-06B32B895E57}" type="slidenum">
              <a:rPr lang="en-IN" smtClean="0"/>
              <a:t>‹#›</a:t>
            </a:fld>
            <a:endParaRPr lang="en-IN"/>
          </a:p>
        </p:txBody>
      </p:sp>
    </p:spTree>
    <p:extLst>
      <p:ext uri="{BB962C8B-B14F-4D97-AF65-F5344CB8AC3E}">
        <p14:creationId xmlns:p14="http://schemas.microsoft.com/office/powerpoint/2010/main" val="10072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CE7EB-BC91-404C-B0D3-5E1019ECF4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B73DA3-01B3-4281-9F2E-BFBFC9D653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0D0998-2B80-4051-8683-F83211C27CD7}"/>
              </a:ext>
            </a:extLst>
          </p:cNvPr>
          <p:cNvSpPr>
            <a:spLocks noGrp="1"/>
          </p:cNvSpPr>
          <p:nvPr>
            <p:ph type="dt" sz="half" idx="10"/>
          </p:nvPr>
        </p:nvSpPr>
        <p:spPr/>
        <p:txBody>
          <a:bodyPr/>
          <a:lstStyle/>
          <a:p>
            <a:fld id="{89D6836E-8E3C-4998-A7DE-8C5AE3C8AEBB}" type="datetime1">
              <a:rPr lang="en-IN" smtClean="0"/>
              <a:t>02-09-2020</a:t>
            </a:fld>
            <a:endParaRPr lang="en-IN"/>
          </a:p>
        </p:txBody>
      </p:sp>
      <p:sp>
        <p:nvSpPr>
          <p:cNvPr id="5" name="Footer Placeholder 4">
            <a:extLst>
              <a:ext uri="{FF2B5EF4-FFF2-40B4-BE49-F238E27FC236}">
                <a16:creationId xmlns:a16="http://schemas.microsoft.com/office/drawing/2014/main" id="{96BE6B72-BDD3-4EF7-A8F1-9B8B65FB5099}"/>
              </a:ext>
            </a:extLst>
          </p:cNvPr>
          <p:cNvSpPr>
            <a:spLocks noGrp="1"/>
          </p:cNvSpPr>
          <p:nvPr>
            <p:ph type="ftr" sz="quarter" idx="11"/>
          </p:nvPr>
        </p:nvSpPr>
        <p:spPr/>
        <p:txBody>
          <a:bodyPr/>
          <a:lstStyle/>
          <a:p>
            <a:r>
              <a:rPr lang="en-IN"/>
              <a:t>https://towardsdatascience.com/linear-regression-with-example-8daf6205bd49</a:t>
            </a:r>
          </a:p>
        </p:txBody>
      </p:sp>
      <p:sp>
        <p:nvSpPr>
          <p:cNvPr id="6" name="Slide Number Placeholder 5">
            <a:extLst>
              <a:ext uri="{FF2B5EF4-FFF2-40B4-BE49-F238E27FC236}">
                <a16:creationId xmlns:a16="http://schemas.microsoft.com/office/drawing/2014/main" id="{9CB1E5F0-0C8B-4E8E-AE37-163E97B82F06}"/>
              </a:ext>
            </a:extLst>
          </p:cNvPr>
          <p:cNvSpPr>
            <a:spLocks noGrp="1"/>
          </p:cNvSpPr>
          <p:nvPr>
            <p:ph type="sldNum" sz="quarter" idx="12"/>
          </p:nvPr>
        </p:nvSpPr>
        <p:spPr/>
        <p:txBody>
          <a:bodyPr/>
          <a:lstStyle/>
          <a:p>
            <a:fld id="{850549DB-BEAB-42E7-A105-06B32B895E57}" type="slidenum">
              <a:rPr lang="en-IN" smtClean="0"/>
              <a:t>‹#›</a:t>
            </a:fld>
            <a:endParaRPr lang="en-IN"/>
          </a:p>
        </p:txBody>
      </p:sp>
    </p:spTree>
    <p:extLst>
      <p:ext uri="{BB962C8B-B14F-4D97-AF65-F5344CB8AC3E}">
        <p14:creationId xmlns:p14="http://schemas.microsoft.com/office/powerpoint/2010/main" val="1377646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D084C-A84B-4D8A-A011-DDD51BE478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77D821-F90A-4ECB-9E2E-5A263CE135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107695-FFA1-4AB9-BCEC-9CDD085FE5AE}"/>
              </a:ext>
            </a:extLst>
          </p:cNvPr>
          <p:cNvSpPr>
            <a:spLocks noGrp="1"/>
          </p:cNvSpPr>
          <p:nvPr>
            <p:ph type="dt" sz="half" idx="10"/>
          </p:nvPr>
        </p:nvSpPr>
        <p:spPr/>
        <p:txBody>
          <a:bodyPr/>
          <a:lstStyle/>
          <a:p>
            <a:fld id="{62382E40-C8DA-4DD9-84F9-79E7D117CDC2}" type="datetime1">
              <a:rPr lang="en-IN" smtClean="0"/>
              <a:t>02-09-2020</a:t>
            </a:fld>
            <a:endParaRPr lang="en-IN"/>
          </a:p>
        </p:txBody>
      </p:sp>
      <p:sp>
        <p:nvSpPr>
          <p:cNvPr id="5" name="Footer Placeholder 4">
            <a:extLst>
              <a:ext uri="{FF2B5EF4-FFF2-40B4-BE49-F238E27FC236}">
                <a16:creationId xmlns:a16="http://schemas.microsoft.com/office/drawing/2014/main" id="{13769F3C-9BB6-40C7-AE20-DD280EA8D224}"/>
              </a:ext>
            </a:extLst>
          </p:cNvPr>
          <p:cNvSpPr>
            <a:spLocks noGrp="1"/>
          </p:cNvSpPr>
          <p:nvPr>
            <p:ph type="ftr" sz="quarter" idx="11"/>
          </p:nvPr>
        </p:nvSpPr>
        <p:spPr/>
        <p:txBody>
          <a:bodyPr/>
          <a:lstStyle/>
          <a:p>
            <a:r>
              <a:rPr lang="en-IN"/>
              <a:t>https://towardsdatascience.com/linear-regression-with-example-8daf6205bd49</a:t>
            </a:r>
          </a:p>
        </p:txBody>
      </p:sp>
      <p:sp>
        <p:nvSpPr>
          <p:cNvPr id="6" name="Slide Number Placeholder 5">
            <a:extLst>
              <a:ext uri="{FF2B5EF4-FFF2-40B4-BE49-F238E27FC236}">
                <a16:creationId xmlns:a16="http://schemas.microsoft.com/office/drawing/2014/main" id="{5A483266-2EDC-4B2A-B99C-784879189F54}"/>
              </a:ext>
            </a:extLst>
          </p:cNvPr>
          <p:cNvSpPr>
            <a:spLocks noGrp="1"/>
          </p:cNvSpPr>
          <p:nvPr>
            <p:ph type="sldNum" sz="quarter" idx="12"/>
          </p:nvPr>
        </p:nvSpPr>
        <p:spPr/>
        <p:txBody>
          <a:bodyPr/>
          <a:lstStyle/>
          <a:p>
            <a:fld id="{850549DB-BEAB-42E7-A105-06B32B895E57}" type="slidenum">
              <a:rPr lang="en-IN" smtClean="0"/>
              <a:t>‹#›</a:t>
            </a:fld>
            <a:endParaRPr lang="en-IN"/>
          </a:p>
        </p:txBody>
      </p:sp>
    </p:spTree>
    <p:extLst>
      <p:ext uri="{BB962C8B-B14F-4D97-AF65-F5344CB8AC3E}">
        <p14:creationId xmlns:p14="http://schemas.microsoft.com/office/powerpoint/2010/main" val="4059966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B070D-263B-4916-AAE7-C0C44EA3E1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BCAF28-0B1C-4775-84AD-D4E2AB738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E32803-213A-48DE-87EA-CDF7135E80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32D75F-9F9D-4191-9856-9864A5B87FA6}"/>
              </a:ext>
            </a:extLst>
          </p:cNvPr>
          <p:cNvSpPr>
            <a:spLocks noGrp="1"/>
          </p:cNvSpPr>
          <p:nvPr>
            <p:ph type="dt" sz="half" idx="10"/>
          </p:nvPr>
        </p:nvSpPr>
        <p:spPr/>
        <p:txBody>
          <a:bodyPr/>
          <a:lstStyle/>
          <a:p>
            <a:fld id="{D76CE5B4-CA12-40E9-9103-80B6426EFD2A}" type="datetime1">
              <a:rPr lang="en-IN" smtClean="0"/>
              <a:t>02-09-2020</a:t>
            </a:fld>
            <a:endParaRPr lang="en-IN"/>
          </a:p>
        </p:txBody>
      </p:sp>
      <p:sp>
        <p:nvSpPr>
          <p:cNvPr id="6" name="Footer Placeholder 5">
            <a:extLst>
              <a:ext uri="{FF2B5EF4-FFF2-40B4-BE49-F238E27FC236}">
                <a16:creationId xmlns:a16="http://schemas.microsoft.com/office/drawing/2014/main" id="{C4139D77-3C95-4AF3-BAD7-FE7F39B2FA86}"/>
              </a:ext>
            </a:extLst>
          </p:cNvPr>
          <p:cNvSpPr>
            <a:spLocks noGrp="1"/>
          </p:cNvSpPr>
          <p:nvPr>
            <p:ph type="ftr" sz="quarter" idx="11"/>
          </p:nvPr>
        </p:nvSpPr>
        <p:spPr/>
        <p:txBody>
          <a:bodyPr/>
          <a:lstStyle/>
          <a:p>
            <a:r>
              <a:rPr lang="en-IN"/>
              <a:t>https://towardsdatascience.com/linear-regression-with-example-8daf6205bd49</a:t>
            </a:r>
          </a:p>
        </p:txBody>
      </p:sp>
      <p:sp>
        <p:nvSpPr>
          <p:cNvPr id="7" name="Slide Number Placeholder 6">
            <a:extLst>
              <a:ext uri="{FF2B5EF4-FFF2-40B4-BE49-F238E27FC236}">
                <a16:creationId xmlns:a16="http://schemas.microsoft.com/office/drawing/2014/main" id="{B342351E-12F5-4D7A-A6CE-D06EF52CC2B5}"/>
              </a:ext>
            </a:extLst>
          </p:cNvPr>
          <p:cNvSpPr>
            <a:spLocks noGrp="1"/>
          </p:cNvSpPr>
          <p:nvPr>
            <p:ph type="sldNum" sz="quarter" idx="12"/>
          </p:nvPr>
        </p:nvSpPr>
        <p:spPr/>
        <p:txBody>
          <a:bodyPr/>
          <a:lstStyle/>
          <a:p>
            <a:fld id="{850549DB-BEAB-42E7-A105-06B32B895E57}" type="slidenum">
              <a:rPr lang="en-IN" smtClean="0"/>
              <a:t>‹#›</a:t>
            </a:fld>
            <a:endParaRPr lang="en-IN"/>
          </a:p>
        </p:txBody>
      </p:sp>
    </p:spTree>
    <p:extLst>
      <p:ext uri="{BB962C8B-B14F-4D97-AF65-F5344CB8AC3E}">
        <p14:creationId xmlns:p14="http://schemas.microsoft.com/office/powerpoint/2010/main" val="3712641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D14B5-7A84-4292-A6A3-1DCE759F5B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AB8A31-DD2E-4388-9F57-6715FFB47E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E6EDCF-9925-41F7-BFD8-7807BEB618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478F7B-63D2-40C5-B0E3-50E54EB102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57E1F5-CB00-4402-95F2-A4C5FC2290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673508-7865-4431-93E1-56D5BC394FD5}"/>
              </a:ext>
            </a:extLst>
          </p:cNvPr>
          <p:cNvSpPr>
            <a:spLocks noGrp="1"/>
          </p:cNvSpPr>
          <p:nvPr>
            <p:ph type="dt" sz="half" idx="10"/>
          </p:nvPr>
        </p:nvSpPr>
        <p:spPr/>
        <p:txBody>
          <a:bodyPr/>
          <a:lstStyle/>
          <a:p>
            <a:fld id="{04DC1A52-643C-4D88-9B84-87F182573E30}" type="datetime1">
              <a:rPr lang="en-IN" smtClean="0"/>
              <a:t>02-09-2020</a:t>
            </a:fld>
            <a:endParaRPr lang="en-IN"/>
          </a:p>
        </p:txBody>
      </p:sp>
      <p:sp>
        <p:nvSpPr>
          <p:cNvPr id="8" name="Footer Placeholder 7">
            <a:extLst>
              <a:ext uri="{FF2B5EF4-FFF2-40B4-BE49-F238E27FC236}">
                <a16:creationId xmlns:a16="http://schemas.microsoft.com/office/drawing/2014/main" id="{01C64156-19AA-4DCA-98F8-C84F7837D532}"/>
              </a:ext>
            </a:extLst>
          </p:cNvPr>
          <p:cNvSpPr>
            <a:spLocks noGrp="1"/>
          </p:cNvSpPr>
          <p:nvPr>
            <p:ph type="ftr" sz="quarter" idx="11"/>
          </p:nvPr>
        </p:nvSpPr>
        <p:spPr/>
        <p:txBody>
          <a:bodyPr/>
          <a:lstStyle/>
          <a:p>
            <a:r>
              <a:rPr lang="en-IN"/>
              <a:t>https://towardsdatascience.com/linear-regression-with-example-8daf6205bd49</a:t>
            </a:r>
          </a:p>
        </p:txBody>
      </p:sp>
      <p:sp>
        <p:nvSpPr>
          <p:cNvPr id="9" name="Slide Number Placeholder 8">
            <a:extLst>
              <a:ext uri="{FF2B5EF4-FFF2-40B4-BE49-F238E27FC236}">
                <a16:creationId xmlns:a16="http://schemas.microsoft.com/office/drawing/2014/main" id="{334031DA-E3E9-42D8-8E24-837E1C6E1F9B}"/>
              </a:ext>
            </a:extLst>
          </p:cNvPr>
          <p:cNvSpPr>
            <a:spLocks noGrp="1"/>
          </p:cNvSpPr>
          <p:nvPr>
            <p:ph type="sldNum" sz="quarter" idx="12"/>
          </p:nvPr>
        </p:nvSpPr>
        <p:spPr/>
        <p:txBody>
          <a:bodyPr/>
          <a:lstStyle/>
          <a:p>
            <a:fld id="{850549DB-BEAB-42E7-A105-06B32B895E57}" type="slidenum">
              <a:rPr lang="en-IN" smtClean="0"/>
              <a:t>‹#›</a:t>
            </a:fld>
            <a:endParaRPr lang="en-IN"/>
          </a:p>
        </p:txBody>
      </p:sp>
    </p:spTree>
    <p:extLst>
      <p:ext uri="{BB962C8B-B14F-4D97-AF65-F5344CB8AC3E}">
        <p14:creationId xmlns:p14="http://schemas.microsoft.com/office/powerpoint/2010/main" val="326754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A6C9-0F45-47E9-A027-0E7CD831C9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BD4A75-20A6-457E-AC98-97D88D5EFC47}"/>
              </a:ext>
            </a:extLst>
          </p:cNvPr>
          <p:cNvSpPr>
            <a:spLocks noGrp="1"/>
          </p:cNvSpPr>
          <p:nvPr>
            <p:ph type="dt" sz="half" idx="10"/>
          </p:nvPr>
        </p:nvSpPr>
        <p:spPr/>
        <p:txBody>
          <a:bodyPr/>
          <a:lstStyle/>
          <a:p>
            <a:fld id="{78B55639-AEBD-4353-9819-BCF06ED9CCE9}" type="datetime1">
              <a:rPr lang="en-IN" smtClean="0"/>
              <a:t>02-09-2020</a:t>
            </a:fld>
            <a:endParaRPr lang="en-IN"/>
          </a:p>
        </p:txBody>
      </p:sp>
      <p:sp>
        <p:nvSpPr>
          <p:cNvPr id="4" name="Footer Placeholder 3">
            <a:extLst>
              <a:ext uri="{FF2B5EF4-FFF2-40B4-BE49-F238E27FC236}">
                <a16:creationId xmlns:a16="http://schemas.microsoft.com/office/drawing/2014/main" id="{4FB5DA8A-BF63-408E-9006-111CF1C22D48}"/>
              </a:ext>
            </a:extLst>
          </p:cNvPr>
          <p:cNvSpPr>
            <a:spLocks noGrp="1"/>
          </p:cNvSpPr>
          <p:nvPr>
            <p:ph type="ftr" sz="quarter" idx="11"/>
          </p:nvPr>
        </p:nvSpPr>
        <p:spPr/>
        <p:txBody>
          <a:bodyPr/>
          <a:lstStyle/>
          <a:p>
            <a:r>
              <a:rPr lang="en-IN"/>
              <a:t>https://towardsdatascience.com/linear-regression-with-example-8daf6205bd49</a:t>
            </a:r>
          </a:p>
        </p:txBody>
      </p:sp>
      <p:sp>
        <p:nvSpPr>
          <p:cNvPr id="5" name="Slide Number Placeholder 4">
            <a:extLst>
              <a:ext uri="{FF2B5EF4-FFF2-40B4-BE49-F238E27FC236}">
                <a16:creationId xmlns:a16="http://schemas.microsoft.com/office/drawing/2014/main" id="{42E6ECE0-6D47-48C3-877F-AC7B1EE6ACAD}"/>
              </a:ext>
            </a:extLst>
          </p:cNvPr>
          <p:cNvSpPr>
            <a:spLocks noGrp="1"/>
          </p:cNvSpPr>
          <p:nvPr>
            <p:ph type="sldNum" sz="quarter" idx="12"/>
          </p:nvPr>
        </p:nvSpPr>
        <p:spPr/>
        <p:txBody>
          <a:bodyPr/>
          <a:lstStyle/>
          <a:p>
            <a:fld id="{850549DB-BEAB-42E7-A105-06B32B895E57}" type="slidenum">
              <a:rPr lang="en-IN" smtClean="0"/>
              <a:t>‹#›</a:t>
            </a:fld>
            <a:endParaRPr lang="en-IN"/>
          </a:p>
        </p:txBody>
      </p:sp>
    </p:spTree>
    <p:extLst>
      <p:ext uri="{BB962C8B-B14F-4D97-AF65-F5344CB8AC3E}">
        <p14:creationId xmlns:p14="http://schemas.microsoft.com/office/powerpoint/2010/main" val="2806815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ABC035-3F4B-4D2C-858F-560B5756531C}"/>
              </a:ext>
            </a:extLst>
          </p:cNvPr>
          <p:cNvSpPr>
            <a:spLocks noGrp="1"/>
          </p:cNvSpPr>
          <p:nvPr>
            <p:ph type="dt" sz="half" idx="10"/>
          </p:nvPr>
        </p:nvSpPr>
        <p:spPr/>
        <p:txBody>
          <a:bodyPr/>
          <a:lstStyle/>
          <a:p>
            <a:fld id="{FAC9DC1F-F71F-4DBC-BFCD-6BA2C128642F}" type="datetime1">
              <a:rPr lang="en-IN" smtClean="0"/>
              <a:t>02-09-2020</a:t>
            </a:fld>
            <a:endParaRPr lang="en-IN"/>
          </a:p>
        </p:txBody>
      </p:sp>
      <p:sp>
        <p:nvSpPr>
          <p:cNvPr id="3" name="Footer Placeholder 2">
            <a:extLst>
              <a:ext uri="{FF2B5EF4-FFF2-40B4-BE49-F238E27FC236}">
                <a16:creationId xmlns:a16="http://schemas.microsoft.com/office/drawing/2014/main" id="{5D5E4C47-3FD0-4639-A9D1-D79AA976E6A6}"/>
              </a:ext>
            </a:extLst>
          </p:cNvPr>
          <p:cNvSpPr>
            <a:spLocks noGrp="1"/>
          </p:cNvSpPr>
          <p:nvPr>
            <p:ph type="ftr" sz="quarter" idx="11"/>
          </p:nvPr>
        </p:nvSpPr>
        <p:spPr/>
        <p:txBody>
          <a:bodyPr/>
          <a:lstStyle/>
          <a:p>
            <a:r>
              <a:rPr lang="en-IN"/>
              <a:t>https://towardsdatascience.com/linear-regression-with-example-8daf6205bd49</a:t>
            </a:r>
          </a:p>
        </p:txBody>
      </p:sp>
      <p:sp>
        <p:nvSpPr>
          <p:cNvPr id="4" name="Slide Number Placeholder 3">
            <a:extLst>
              <a:ext uri="{FF2B5EF4-FFF2-40B4-BE49-F238E27FC236}">
                <a16:creationId xmlns:a16="http://schemas.microsoft.com/office/drawing/2014/main" id="{7867DBC8-BC42-4108-818A-E3C56AB7A8F6}"/>
              </a:ext>
            </a:extLst>
          </p:cNvPr>
          <p:cNvSpPr>
            <a:spLocks noGrp="1"/>
          </p:cNvSpPr>
          <p:nvPr>
            <p:ph type="sldNum" sz="quarter" idx="12"/>
          </p:nvPr>
        </p:nvSpPr>
        <p:spPr/>
        <p:txBody>
          <a:bodyPr/>
          <a:lstStyle/>
          <a:p>
            <a:fld id="{850549DB-BEAB-42E7-A105-06B32B895E57}" type="slidenum">
              <a:rPr lang="en-IN" smtClean="0"/>
              <a:t>‹#›</a:t>
            </a:fld>
            <a:endParaRPr lang="en-IN"/>
          </a:p>
        </p:txBody>
      </p:sp>
    </p:spTree>
    <p:extLst>
      <p:ext uri="{BB962C8B-B14F-4D97-AF65-F5344CB8AC3E}">
        <p14:creationId xmlns:p14="http://schemas.microsoft.com/office/powerpoint/2010/main" val="2527013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65BD6-B957-4D2E-A315-BBCB5672FF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F2BFCA-F191-4EAF-B70C-4B38A3D67E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845A91-8A0D-4A2F-8623-C101DE9549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298882-1BC9-4631-915C-F7C61255B0AF}"/>
              </a:ext>
            </a:extLst>
          </p:cNvPr>
          <p:cNvSpPr>
            <a:spLocks noGrp="1"/>
          </p:cNvSpPr>
          <p:nvPr>
            <p:ph type="dt" sz="half" idx="10"/>
          </p:nvPr>
        </p:nvSpPr>
        <p:spPr/>
        <p:txBody>
          <a:bodyPr/>
          <a:lstStyle/>
          <a:p>
            <a:fld id="{16FE0171-C212-40DF-930B-8ED5157AD8E0}" type="datetime1">
              <a:rPr lang="en-IN" smtClean="0"/>
              <a:t>02-09-2020</a:t>
            </a:fld>
            <a:endParaRPr lang="en-IN"/>
          </a:p>
        </p:txBody>
      </p:sp>
      <p:sp>
        <p:nvSpPr>
          <p:cNvPr id="6" name="Footer Placeholder 5">
            <a:extLst>
              <a:ext uri="{FF2B5EF4-FFF2-40B4-BE49-F238E27FC236}">
                <a16:creationId xmlns:a16="http://schemas.microsoft.com/office/drawing/2014/main" id="{8D800C76-AECC-4AB7-B90C-0E6CA765981E}"/>
              </a:ext>
            </a:extLst>
          </p:cNvPr>
          <p:cNvSpPr>
            <a:spLocks noGrp="1"/>
          </p:cNvSpPr>
          <p:nvPr>
            <p:ph type="ftr" sz="quarter" idx="11"/>
          </p:nvPr>
        </p:nvSpPr>
        <p:spPr/>
        <p:txBody>
          <a:bodyPr/>
          <a:lstStyle/>
          <a:p>
            <a:r>
              <a:rPr lang="en-IN"/>
              <a:t>https://towardsdatascience.com/linear-regression-with-example-8daf6205bd49</a:t>
            </a:r>
          </a:p>
        </p:txBody>
      </p:sp>
      <p:sp>
        <p:nvSpPr>
          <p:cNvPr id="7" name="Slide Number Placeholder 6">
            <a:extLst>
              <a:ext uri="{FF2B5EF4-FFF2-40B4-BE49-F238E27FC236}">
                <a16:creationId xmlns:a16="http://schemas.microsoft.com/office/drawing/2014/main" id="{60C9B589-3245-4D81-BEB0-0EB23351ECA7}"/>
              </a:ext>
            </a:extLst>
          </p:cNvPr>
          <p:cNvSpPr>
            <a:spLocks noGrp="1"/>
          </p:cNvSpPr>
          <p:nvPr>
            <p:ph type="sldNum" sz="quarter" idx="12"/>
          </p:nvPr>
        </p:nvSpPr>
        <p:spPr/>
        <p:txBody>
          <a:bodyPr/>
          <a:lstStyle/>
          <a:p>
            <a:fld id="{850549DB-BEAB-42E7-A105-06B32B895E57}" type="slidenum">
              <a:rPr lang="en-IN" smtClean="0"/>
              <a:t>‹#›</a:t>
            </a:fld>
            <a:endParaRPr lang="en-IN"/>
          </a:p>
        </p:txBody>
      </p:sp>
    </p:spTree>
    <p:extLst>
      <p:ext uri="{BB962C8B-B14F-4D97-AF65-F5344CB8AC3E}">
        <p14:creationId xmlns:p14="http://schemas.microsoft.com/office/powerpoint/2010/main" val="2623257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76DD8-BD89-40BF-91F1-A938CDC42A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F4CCCE-6E1A-4947-8450-882C782F1D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9D1C62-0800-487F-B497-DFFAF9641C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F93D94-C37F-4A80-A1BA-F32432AAEE40}"/>
              </a:ext>
            </a:extLst>
          </p:cNvPr>
          <p:cNvSpPr>
            <a:spLocks noGrp="1"/>
          </p:cNvSpPr>
          <p:nvPr>
            <p:ph type="dt" sz="half" idx="10"/>
          </p:nvPr>
        </p:nvSpPr>
        <p:spPr/>
        <p:txBody>
          <a:bodyPr/>
          <a:lstStyle/>
          <a:p>
            <a:fld id="{BC11957B-58FB-4388-8D60-0741DF57E694}" type="datetime1">
              <a:rPr lang="en-IN" smtClean="0"/>
              <a:t>02-09-2020</a:t>
            </a:fld>
            <a:endParaRPr lang="en-IN"/>
          </a:p>
        </p:txBody>
      </p:sp>
      <p:sp>
        <p:nvSpPr>
          <p:cNvPr id="6" name="Footer Placeholder 5">
            <a:extLst>
              <a:ext uri="{FF2B5EF4-FFF2-40B4-BE49-F238E27FC236}">
                <a16:creationId xmlns:a16="http://schemas.microsoft.com/office/drawing/2014/main" id="{5868F8F4-0347-4F9F-B4F8-6B1639CEEB84}"/>
              </a:ext>
            </a:extLst>
          </p:cNvPr>
          <p:cNvSpPr>
            <a:spLocks noGrp="1"/>
          </p:cNvSpPr>
          <p:nvPr>
            <p:ph type="ftr" sz="quarter" idx="11"/>
          </p:nvPr>
        </p:nvSpPr>
        <p:spPr/>
        <p:txBody>
          <a:bodyPr/>
          <a:lstStyle/>
          <a:p>
            <a:r>
              <a:rPr lang="en-IN"/>
              <a:t>https://towardsdatascience.com/linear-regression-with-example-8daf6205bd49</a:t>
            </a:r>
          </a:p>
        </p:txBody>
      </p:sp>
      <p:sp>
        <p:nvSpPr>
          <p:cNvPr id="7" name="Slide Number Placeholder 6">
            <a:extLst>
              <a:ext uri="{FF2B5EF4-FFF2-40B4-BE49-F238E27FC236}">
                <a16:creationId xmlns:a16="http://schemas.microsoft.com/office/drawing/2014/main" id="{020D1CD6-E51D-42BA-8371-E49060FBE8AC}"/>
              </a:ext>
            </a:extLst>
          </p:cNvPr>
          <p:cNvSpPr>
            <a:spLocks noGrp="1"/>
          </p:cNvSpPr>
          <p:nvPr>
            <p:ph type="sldNum" sz="quarter" idx="12"/>
          </p:nvPr>
        </p:nvSpPr>
        <p:spPr/>
        <p:txBody>
          <a:bodyPr/>
          <a:lstStyle/>
          <a:p>
            <a:fld id="{850549DB-BEAB-42E7-A105-06B32B895E57}" type="slidenum">
              <a:rPr lang="en-IN" smtClean="0"/>
              <a:t>‹#›</a:t>
            </a:fld>
            <a:endParaRPr lang="en-IN"/>
          </a:p>
        </p:txBody>
      </p:sp>
    </p:spTree>
    <p:extLst>
      <p:ext uri="{BB962C8B-B14F-4D97-AF65-F5344CB8AC3E}">
        <p14:creationId xmlns:p14="http://schemas.microsoft.com/office/powerpoint/2010/main" val="221828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8B290-57AD-4252-BF11-E7CFE7CFD3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5ABFA1-FC86-45FB-B9C2-6A728BEF75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E4D565-D0CB-419E-966F-B06CA7266F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228197-3E4E-4AF7-B227-75B21A85F150}" type="datetime1">
              <a:rPr lang="en-IN" smtClean="0"/>
              <a:t>02-09-2020</a:t>
            </a:fld>
            <a:endParaRPr lang="en-IN"/>
          </a:p>
        </p:txBody>
      </p:sp>
      <p:sp>
        <p:nvSpPr>
          <p:cNvPr id="5" name="Footer Placeholder 4">
            <a:extLst>
              <a:ext uri="{FF2B5EF4-FFF2-40B4-BE49-F238E27FC236}">
                <a16:creationId xmlns:a16="http://schemas.microsoft.com/office/drawing/2014/main" id="{4DE6BBAB-FF00-4A4D-B330-7008C56CD2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https://towardsdatascience.com/linear-regression-with-example-8daf6205bd49</a:t>
            </a:r>
          </a:p>
        </p:txBody>
      </p:sp>
      <p:sp>
        <p:nvSpPr>
          <p:cNvPr id="6" name="Slide Number Placeholder 5">
            <a:extLst>
              <a:ext uri="{FF2B5EF4-FFF2-40B4-BE49-F238E27FC236}">
                <a16:creationId xmlns:a16="http://schemas.microsoft.com/office/drawing/2014/main" id="{1BC3E153-5E7C-4B4C-A214-1ACC80F7A4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0549DB-BEAB-42E7-A105-06B32B895E57}" type="slidenum">
              <a:rPr lang="en-IN" smtClean="0"/>
              <a:t>‹#›</a:t>
            </a:fld>
            <a:endParaRPr lang="en-IN"/>
          </a:p>
        </p:txBody>
      </p:sp>
    </p:spTree>
    <p:extLst>
      <p:ext uri="{BB962C8B-B14F-4D97-AF65-F5344CB8AC3E}">
        <p14:creationId xmlns:p14="http://schemas.microsoft.com/office/powerpoint/2010/main" val="3986411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Linear_regress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77B34-34B4-4927-89CB-2C98F87712E6}"/>
              </a:ext>
            </a:extLst>
          </p:cNvPr>
          <p:cNvSpPr>
            <a:spLocks noGrp="1"/>
          </p:cNvSpPr>
          <p:nvPr>
            <p:ph type="ctrTitle"/>
          </p:nvPr>
        </p:nvSpPr>
        <p:spPr/>
        <p:txBody>
          <a:bodyPr/>
          <a:lstStyle/>
          <a:p>
            <a:r>
              <a:rPr lang="en-US" dirty="0"/>
              <a:t>Case Study</a:t>
            </a:r>
            <a:endParaRPr lang="en-IN" dirty="0"/>
          </a:p>
        </p:txBody>
      </p:sp>
      <p:sp>
        <p:nvSpPr>
          <p:cNvPr id="3" name="Subtitle 2">
            <a:extLst>
              <a:ext uri="{FF2B5EF4-FFF2-40B4-BE49-F238E27FC236}">
                <a16:creationId xmlns:a16="http://schemas.microsoft.com/office/drawing/2014/main" id="{725559FB-E799-4D0D-B4EC-FDA500DB2EA7}"/>
              </a:ext>
            </a:extLst>
          </p:cNvPr>
          <p:cNvSpPr>
            <a:spLocks noGrp="1"/>
          </p:cNvSpPr>
          <p:nvPr>
            <p:ph type="subTitle" idx="1"/>
          </p:nvPr>
        </p:nvSpPr>
        <p:spPr/>
        <p:txBody>
          <a:bodyPr/>
          <a:lstStyle/>
          <a:p>
            <a:endParaRPr lang="en-IN"/>
          </a:p>
        </p:txBody>
      </p:sp>
      <p:sp>
        <p:nvSpPr>
          <p:cNvPr id="4" name="Footer Placeholder 3">
            <a:extLst>
              <a:ext uri="{FF2B5EF4-FFF2-40B4-BE49-F238E27FC236}">
                <a16:creationId xmlns:a16="http://schemas.microsoft.com/office/drawing/2014/main" id="{811B0228-3675-45CB-BB45-CF76FF04F34D}"/>
              </a:ext>
            </a:extLst>
          </p:cNvPr>
          <p:cNvSpPr>
            <a:spLocks noGrp="1"/>
          </p:cNvSpPr>
          <p:nvPr>
            <p:ph type="ftr" sz="quarter" idx="11"/>
          </p:nvPr>
        </p:nvSpPr>
        <p:spPr/>
        <p:txBody>
          <a:bodyPr/>
          <a:lstStyle/>
          <a:p>
            <a:r>
              <a:rPr lang="en-IN"/>
              <a:t>https://towardsdatascience.com/linear-regression-with-example-8daf6205bd49</a:t>
            </a:r>
          </a:p>
        </p:txBody>
      </p:sp>
    </p:spTree>
    <p:extLst>
      <p:ext uri="{BB962C8B-B14F-4D97-AF65-F5344CB8AC3E}">
        <p14:creationId xmlns:p14="http://schemas.microsoft.com/office/powerpoint/2010/main" val="652667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5410E-E995-40E9-8630-4EE0CA4531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311BEA-1235-479B-81C7-07BA1D29A724}"/>
              </a:ext>
            </a:extLst>
          </p:cNvPr>
          <p:cNvSpPr>
            <a:spLocks noGrp="1"/>
          </p:cNvSpPr>
          <p:nvPr>
            <p:ph idx="1"/>
          </p:nvPr>
        </p:nvSpPr>
        <p:spPr>
          <a:xfrm>
            <a:off x="838200" y="603315"/>
            <a:ext cx="10515600" cy="4351338"/>
          </a:xfrm>
        </p:spPr>
        <p:txBody>
          <a:bodyPr>
            <a:normAutofit fontScale="92500" lnSpcReduction="10000"/>
          </a:bodyPr>
          <a:lstStyle/>
          <a:p>
            <a:r>
              <a:rPr lang="en-IN" dirty="0"/>
              <a:t>For each item in the sample data (called training set too), get the value of y from our estimated line (c=1, a=1). Lets call it h(y).</a:t>
            </a:r>
          </a:p>
          <a:p>
            <a:pPr lvl="0"/>
            <a:r>
              <a:rPr lang="en-IN" dirty="0"/>
              <a:t>Also, we have y which is real value for each sample data.</a:t>
            </a:r>
          </a:p>
          <a:p>
            <a:pPr lvl="0"/>
            <a:r>
              <a:rPr lang="en-IN" dirty="0"/>
              <a:t>We get the difference between approximated h(y) and y as h(y) — y. Square this difference up. So for one sample we have (h(y) — y) ^ 2</a:t>
            </a:r>
          </a:p>
          <a:p>
            <a:pPr lvl="0"/>
            <a:r>
              <a:rPr lang="en-IN" dirty="0"/>
              <a:t>Do it for all samples. Lets say we have sample size as ‘m’, we get the squares of differences for each sample size, sum it up (</a:t>
            </a:r>
            <a:r>
              <a:rPr lang="en-IN" dirty="0" err="1"/>
              <a:t>summmation</a:t>
            </a:r>
            <a:r>
              <a:rPr lang="en-IN" dirty="0"/>
              <a:t> from 1 to m), get the average of it (i.e. divide by m), make it half (as half of squared difference provides better results). We now have our cost function. We need to minimize this cost function. It means we need to minimize the distance of our line with sample data (dots) to get best fit line.</a:t>
            </a:r>
          </a:p>
          <a:p>
            <a:pPr marL="0" indent="0">
              <a:buNone/>
            </a:pPr>
            <a:endParaRPr lang="en-IN" dirty="0"/>
          </a:p>
        </p:txBody>
      </p:sp>
      <p:sp>
        <p:nvSpPr>
          <p:cNvPr id="4" name="Footer Placeholder 3">
            <a:extLst>
              <a:ext uri="{FF2B5EF4-FFF2-40B4-BE49-F238E27FC236}">
                <a16:creationId xmlns:a16="http://schemas.microsoft.com/office/drawing/2014/main" id="{C2419299-81DA-4576-8C0F-338F456A8445}"/>
              </a:ext>
            </a:extLst>
          </p:cNvPr>
          <p:cNvSpPr>
            <a:spLocks noGrp="1"/>
          </p:cNvSpPr>
          <p:nvPr>
            <p:ph type="ftr" sz="quarter" idx="11"/>
          </p:nvPr>
        </p:nvSpPr>
        <p:spPr/>
        <p:txBody>
          <a:bodyPr/>
          <a:lstStyle/>
          <a:p>
            <a:r>
              <a:rPr lang="en-IN"/>
              <a:t>https://towardsdatascience.com/linear-regression-with-example-8daf6205bd49</a:t>
            </a:r>
          </a:p>
        </p:txBody>
      </p:sp>
    </p:spTree>
    <p:extLst>
      <p:ext uri="{BB962C8B-B14F-4D97-AF65-F5344CB8AC3E}">
        <p14:creationId xmlns:p14="http://schemas.microsoft.com/office/powerpoint/2010/main" val="3855924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FCD81-FD15-472D-AFD2-36C17044A1F1}"/>
              </a:ext>
            </a:extLst>
          </p:cNvPr>
          <p:cNvSpPr>
            <a:spLocks noGrp="1"/>
          </p:cNvSpPr>
          <p:nvPr>
            <p:ph type="title"/>
          </p:nvPr>
        </p:nvSpPr>
        <p:spPr/>
        <p:txBody>
          <a:bodyPr/>
          <a:lstStyle/>
          <a:p>
            <a:endParaRPr lang="en-IN"/>
          </a:p>
        </p:txBody>
      </p:sp>
      <p:sp>
        <p:nvSpPr>
          <p:cNvPr id="4" name="Footer Placeholder 3">
            <a:extLst>
              <a:ext uri="{FF2B5EF4-FFF2-40B4-BE49-F238E27FC236}">
                <a16:creationId xmlns:a16="http://schemas.microsoft.com/office/drawing/2014/main" id="{C84BBEE2-BEDD-4915-B518-8D55AC50AE13}"/>
              </a:ext>
            </a:extLst>
          </p:cNvPr>
          <p:cNvSpPr>
            <a:spLocks noGrp="1"/>
          </p:cNvSpPr>
          <p:nvPr>
            <p:ph type="ftr" sz="quarter" idx="11"/>
          </p:nvPr>
        </p:nvSpPr>
        <p:spPr/>
        <p:txBody>
          <a:bodyPr/>
          <a:lstStyle/>
          <a:p>
            <a:r>
              <a:rPr lang="en-IN"/>
              <a:t>https://towardsdatascience.com/linear-regression-with-example-8daf6205bd49</a:t>
            </a:r>
          </a:p>
        </p:txBody>
      </p:sp>
      <p:pic>
        <p:nvPicPr>
          <p:cNvPr id="7170" name="Picture 2" descr="Image for post">
            <a:extLst>
              <a:ext uri="{FF2B5EF4-FFF2-40B4-BE49-F238E27FC236}">
                <a16:creationId xmlns:a16="http://schemas.microsoft.com/office/drawing/2014/main" id="{B22BDDBB-9125-46A4-8560-F7D0F1BF6F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28987" y="2303608"/>
            <a:ext cx="2605282" cy="644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370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08164-FEB2-4DF5-960F-3193D0C52E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28D0367-C346-4A0F-B261-B6E31F963E3D}"/>
              </a:ext>
            </a:extLst>
          </p:cNvPr>
          <p:cNvSpPr>
            <a:spLocks noGrp="1"/>
          </p:cNvSpPr>
          <p:nvPr>
            <p:ph idx="1"/>
          </p:nvPr>
        </p:nvSpPr>
        <p:spPr/>
        <p:txBody>
          <a:bodyPr>
            <a:normAutofit fontScale="92500" lnSpcReduction="20000"/>
          </a:bodyPr>
          <a:lstStyle/>
          <a:p>
            <a:r>
              <a:rPr lang="en-US" dirty="0"/>
              <a:t>But we have 2 variables c and a which we need to keep changing to get at best fit line.</a:t>
            </a:r>
          </a:p>
          <a:p>
            <a:r>
              <a:rPr lang="en-US" dirty="0"/>
              <a:t>For initial combination of c and a, we need to find how much to move and then move it. Once we have new line for new values of c and a then do the distance calculation with each point again and keep doing it till we find that we are not moving much e.g. moving quite less.</a:t>
            </a:r>
          </a:p>
          <a:p>
            <a:r>
              <a:rPr lang="en-US" dirty="0"/>
              <a:t>It </a:t>
            </a:r>
            <a:r>
              <a:rPr lang="en-US" dirty="0" err="1"/>
              <a:t>bascially</a:t>
            </a:r>
            <a:r>
              <a:rPr lang="en-US" dirty="0"/>
              <a:t> means our line is </a:t>
            </a:r>
            <a:r>
              <a:rPr lang="en-US" dirty="0" err="1"/>
              <a:t>stil</a:t>
            </a:r>
            <a:r>
              <a:rPr lang="en-US" dirty="0"/>
              <a:t> far from the dots in the graph.</a:t>
            </a:r>
          </a:p>
          <a:p>
            <a:r>
              <a:rPr lang="en-US" dirty="0"/>
              <a:t>Since we need to change both c and a independently, we will use partial differentiation. So we will get the derivative of above cost function </a:t>
            </a:r>
            <a:r>
              <a:rPr lang="en-US" dirty="0" err="1"/>
              <a:t>wrt</a:t>
            </a:r>
            <a:r>
              <a:rPr lang="en-US" dirty="0"/>
              <a:t> c and then </a:t>
            </a:r>
            <a:r>
              <a:rPr lang="en-US" dirty="0" err="1"/>
              <a:t>wrt</a:t>
            </a:r>
            <a:r>
              <a:rPr lang="en-US" dirty="0"/>
              <a:t> a. Remember, we have h(y) for one sample = c + ax</a:t>
            </a:r>
          </a:p>
          <a:p>
            <a:pPr marL="0" indent="0">
              <a:buNone/>
            </a:pPr>
            <a:br>
              <a:rPr lang="en-US" dirty="0">
                <a:effectLst/>
              </a:rPr>
            </a:br>
            <a:endParaRPr lang="en-IN" dirty="0"/>
          </a:p>
        </p:txBody>
      </p:sp>
      <p:sp>
        <p:nvSpPr>
          <p:cNvPr id="4" name="Footer Placeholder 3">
            <a:extLst>
              <a:ext uri="{FF2B5EF4-FFF2-40B4-BE49-F238E27FC236}">
                <a16:creationId xmlns:a16="http://schemas.microsoft.com/office/drawing/2014/main" id="{C72F06B4-01B9-424C-823A-023EB87172D6}"/>
              </a:ext>
            </a:extLst>
          </p:cNvPr>
          <p:cNvSpPr>
            <a:spLocks noGrp="1"/>
          </p:cNvSpPr>
          <p:nvPr>
            <p:ph type="ftr" sz="quarter" idx="11"/>
          </p:nvPr>
        </p:nvSpPr>
        <p:spPr/>
        <p:txBody>
          <a:bodyPr/>
          <a:lstStyle/>
          <a:p>
            <a:r>
              <a:rPr lang="en-IN"/>
              <a:t>https://towardsdatascience.com/linear-regression-with-example-8daf6205bd49</a:t>
            </a:r>
          </a:p>
        </p:txBody>
      </p:sp>
    </p:spTree>
    <p:extLst>
      <p:ext uri="{BB962C8B-B14F-4D97-AF65-F5344CB8AC3E}">
        <p14:creationId xmlns:p14="http://schemas.microsoft.com/office/powerpoint/2010/main" val="85869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18C5A-4624-4554-9B5C-D4534F581715}"/>
              </a:ext>
            </a:extLst>
          </p:cNvPr>
          <p:cNvSpPr>
            <a:spLocks noGrp="1"/>
          </p:cNvSpPr>
          <p:nvPr>
            <p:ph type="title"/>
          </p:nvPr>
        </p:nvSpPr>
        <p:spPr>
          <a:xfrm>
            <a:off x="838200" y="365125"/>
            <a:ext cx="10515600" cy="1325563"/>
          </a:xfrm>
        </p:spPr>
        <p:txBody>
          <a:bodyPr/>
          <a:lstStyle/>
          <a:p>
            <a:endParaRPr lang="en-IN" dirty="0"/>
          </a:p>
        </p:txBody>
      </p:sp>
      <p:sp>
        <p:nvSpPr>
          <p:cNvPr id="3" name="Content Placeholder 2">
            <a:extLst>
              <a:ext uri="{FF2B5EF4-FFF2-40B4-BE49-F238E27FC236}">
                <a16:creationId xmlns:a16="http://schemas.microsoft.com/office/drawing/2014/main" id="{2095B750-B57F-42AC-805D-87DFFE8CC019}"/>
              </a:ext>
            </a:extLst>
          </p:cNvPr>
          <p:cNvSpPr>
            <a:spLocks noGrp="1"/>
          </p:cNvSpPr>
          <p:nvPr>
            <p:ph idx="1"/>
          </p:nvPr>
        </p:nvSpPr>
        <p:spPr>
          <a:xfrm>
            <a:off x="838200" y="226570"/>
            <a:ext cx="10515600" cy="4351338"/>
          </a:xfrm>
        </p:spPr>
        <p:txBody>
          <a:bodyPr/>
          <a:lstStyle/>
          <a:p>
            <a:r>
              <a:rPr lang="en-US" dirty="0"/>
              <a:t>So the result of partial function with respect to c will be</a:t>
            </a:r>
          </a:p>
          <a:p>
            <a:pPr marL="0" indent="0">
              <a:buNone/>
            </a:pPr>
            <a:r>
              <a:rPr lang="en-IN" dirty="0"/>
              <a:t>The distance of c will be calculated as:</a:t>
            </a:r>
          </a:p>
          <a:p>
            <a:pPr marL="0" indent="0">
              <a:buNone/>
            </a:pPr>
            <a:endParaRPr lang="en-IN" dirty="0"/>
          </a:p>
        </p:txBody>
      </p:sp>
      <p:sp>
        <p:nvSpPr>
          <p:cNvPr id="4" name="Footer Placeholder 3">
            <a:extLst>
              <a:ext uri="{FF2B5EF4-FFF2-40B4-BE49-F238E27FC236}">
                <a16:creationId xmlns:a16="http://schemas.microsoft.com/office/drawing/2014/main" id="{A32C9320-D1D7-4BF3-9C3F-B8A7DB5E42D9}"/>
              </a:ext>
            </a:extLst>
          </p:cNvPr>
          <p:cNvSpPr>
            <a:spLocks noGrp="1"/>
          </p:cNvSpPr>
          <p:nvPr>
            <p:ph type="ftr" sz="quarter" idx="11"/>
          </p:nvPr>
        </p:nvSpPr>
        <p:spPr>
          <a:xfrm>
            <a:off x="4038600" y="6356350"/>
            <a:ext cx="4114800" cy="365125"/>
          </a:xfrm>
        </p:spPr>
        <p:txBody>
          <a:bodyPr/>
          <a:lstStyle/>
          <a:p>
            <a:r>
              <a:rPr lang="en-IN"/>
              <a:t>https://towardsdatascience.com/linear-regression-with-example-8daf6205bd49</a:t>
            </a:r>
          </a:p>
        </p:txBody>
      </p:sp>
      <p:pic>
        <p:nvPicPr>
          <p:cNvPr id="9220" name="Picture 4" descr="Image for post">
            <a:extLst>
              <a:ext uri="{FF2B5EF4-FFF2-40B4-BE49-F238E27FC236}">
                <a16:creationId xmlns:a16="http://schemas.microsoft.com/office/drawing/2014/main" id="{03021CB5-9A3F-42E9-B6E0-4D4E9A6B65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1849" y="1326089"/>
            <a:ext cx="3500438" cy="1114954"/>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Image for post">
            <a:extLst>
              <a:ext uri="{FF2B5EF4-FFF2-40B4-BE49-F238E27FC236}">
                <a16:creationId xmlns:a16="http://schemas.microsoft.com/office/drawing/2014/main" id="{E83FA2E2-A436-44BF-B362-A46E5FDB7A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1849" y="2668229"/>
            <a:ext cx="3143249" cy="932137"/>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Image for post">
            <a:extLst>
              <a:ext uri="{FF2B5EF4-FFF2-40B4-BE49-F238E27FC236}">
                <a16:creationId xmlns:a16="http://schemas.microsoft.com/office/drawing/2014/main" id="{FD952F86-AF7D-42AB-B170-BBC3742FB2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2349" y="3623068"/>
            <a:ext cx="2952749" cy="932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115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64C71-6902-4185-BDDF-2EB8C8CB706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1D47D5-4E2C-4917-8700-F0E4C373ECB7}"/>
              </a:ext>
            </a:extLst>
          </p:cNvPr>
          <p:cNvSpPr>
            <a:spLocks noGrp="1"/>
          </p:cNvSpPr>
          <p:nvPr>
            <p:ph idx="1"/>
          </p:nvPr>
        </p:nvSpPr>
        <p:spPr>
          <a:xfrm>
            <a:off x="662873" y="365125"/>
            <a:ext cx="12890090" cy="9747358"/>
          </a:xfrm>
        </p:spPr>
        <p:txBody>
          <a:bodyPr/>
          <a:lstStyle/>
          <a:p>
            <a:r>
              <a:rPr lang="en-US" dirty="0"/>
              <a:t>The distance moved by a will be:</a:t>
            </a:r>
          </a:p>
          <a:p>
            <a:endParaRPr lang="en-IN" dirty="0"/>
          </a:p>
        </p:txBody>
      </p:sp>
      <p:sp>
        <p:nvSpPr>
          <p:cNvPr id="4" name="Footer Placeholder 3">
            <a:extLst>
              <a:ext uri="{FF2B5EF4-FFF2-40B4-BE49-F238E27FC236}">
                <a16:creationId xmlns:a16="http://schemas.microsoft.com/office/drawing/2014/main" id="{0798E903-E4A2-483D-9358-FFAE33DE02EE}"/>
              </a:ext>
            </a:extLst>
          </p:cNvPr>
          <p:cNvSpPr>
            <a:spLocks noGrp="1"/>
          </p:cNvSpPr>
          <p:nvPr>
            <p:ph type="ftr" sz="quarter" idx="11"/>
          </p:nvPr>
        </p:nvSpPr>
        <p:spPr/>
        <p:txBody>
          <a:bodyPr/>
          <a:lstStyle/>
          <a:p>
            <a:r>
              <a:rPr lang="en-IN"/>
              <a:t>https://towardsdatascience.com/linear-regression-with-example-8daf6205bd49</a:t>
            </a:r>
          </a:p>
        </p:txBody>
      </p:sp>
      <p:pic>
        <p:nvPicPr>
          <p:cNvPr id="10242" name="Picture 2" descr="Image for post">
            <a:extLst>
              <a:ext uri="{FF2B5EF4-FFF2-40B4-BE49-F238E27FC236}">
                <a16:creationId xmlns:a16="http://schemas.microsoft.com/office/drawing/2014/main" id="{92FC00CF-E8F9-431F-B577-7B2A243255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7156" y="1392584"/>
            <a:ext cx="2533650" cy="1036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701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526CB-B552-4B83-A673-D5EEE702880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3C985D-52E0-4AF5-BA84-DA362D835465}"/>
              </a:ext>
            </a:extLst>
          </p:cNvPr>
          <p:cNvSpPr>
            <a:spLocks noGrp="1"/>
          </p:cNvSpPr>
          <p:nvPr>
            <p:ph idx="1"/>
          </p:nvPr>
        </p:nvSpPr>
        <p:spPr/>
        <p:txBody>
          <a:bodyPr>
            <a:normAutofit fontScale="92500" lnSpcReduction="10000"/>
          </a:bodyPr>
          <a:lstStyle/>
          <a:p>
            <a:r>
              <a:rPr lang="en-US" dirty="0"/>
              <a:t>Above </a:t>
            </a:r>
            <a:r>
              <a:rPr lang="en-US" dirty="0" err="1"/>
              <a:t>farmulae</a:t>
            </a:r>
            <a:r>
              <a:rPr lang="en-US" dirty="0"/>
              <a:t> will not only give the distance to be moved but also the direction e.g. if the </a:t>
            </a:r>
            <a:r>
              <a:rPr lang="en-US" dirty="0" err="1"/>
              <a:t>raondom</a:t>
            </a:r>
            <a:r>
              <a:rPr lang="en-US" dirty="0"/>
              <a:t> like we initially drew was more </a:t>
            </a:r>
            <a:r>
              <a:rPr lang="en-US" dirty="0" err="1"/>
              <a:t>verticlish</a:t>
            </a:r>
            <a:r>
              <a:rPr lang="en-US" dirty="0"/>
              <a:t> and had to move down to be the best fit then new values will decrease e.g. a will change from 1 to 0.99. But if our initial random line was </a:t>
            </a:r>
            <a:r>
              <a:rPr lang="en-US" dirty="0" err="1"/>
              <a:t>horizontalish</a:t>
            </a:r>
            <a:r>
              <a:rPr lang="en-US" dirty="0"/>
              <a:t> and had to move up to be best fit like then new values will be more e.g. a will change from 1 to 1.01 .</a:t>
            </a:r>
          </a:p>
          <a:p>
            <a:br>
              <a:rPr lang="en-US" dirty="0"/>
            </a:br>
            <a:r>
              <a:rPr lang="en-US" dirty="0"/>
              <a:t>And as mentioned earlier we stop when we realize we are almost not moving or after certain number of iterations. It means we have reached our best fit line i.e. the red line.</a:t>
            </a:r>
          </a:p>
          <a:p>
            <a:pPr marL="0" indent="0">
              <a:buNone/>
            </a:pPr>
            <a:br>
              <a:rPr lang="en-US" dirty="0"/>
            </a:br>
            <a:endParaRPr lang="en-IN" dirty="0"/>
          </a:p>
        </p:txBody>
      </p:sp>
      <p:sp>
        <p:nvSpPr>
          <p:cNvPr id="4" name="Footer Placeholder 3">
            <a:extLst>
              <a:ext uri="{FF2B5EF4-FFF2-40B4-BE49-F238E27FC236}">
                <a16:creationId xmlns:a16="http://schemas.microsoft.com/office/drawing/2014/main" id="{833D43B4-FE4E-49FA-AD49-CF81287B79B8}"/>
              </a:ext>
            </a:extLst>
          </p:cNvPr>
          <p:cNvSpPr>
            <a:spLocks noGrp="1"/>
          </p:cNvSpPr>
          <p:nvPr>
            <p:ph type="ftr" sz="quarter" idx="11"/>
          </p:nvPr>
        </p:nvSpPr>
        <p:spPr/>
        <p:txBody>
          <a:bodyPr/>
          <a:lstStyle/>
          <a:p>
            <a:r>
              <a:rPr lang="en-IN"/>
              <a:t>https://towardsdatascience.com/linear-regression-with-example-8daf6205bd49</a:t>
            </a:r>
          </a:p>
        </p:txBody>
      </p:sp>
    </p:spTree>
    <p:extLst>
      <p:ext uri="{BB962C8B-B14F-4D97-AF65-F5344CB8AC3E}">
        <p14:creationId xmlns:p14="http://schemas.microsoft.com/office/powerpoint/2010/main" val="2678462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FA0D355-748F-41B0-B814-3440019EC517}"/>
              </a:ext>
            </a:extLst>
          </p:cNvPr>
          <p:cNvSpPr>
            <a:spLocks noGrp="1"/>
          </p:cNvSpPr>
          <p:nvPr>
            <p:ph type="title"/>
          </p:nvPr>
        </p:nvSpPr>
        <p:spPr>
          <a:xfrm>
            <a:off x="7559812" y="2723322"/>
            <a:ext cx="3510355" cy="2236738"/>
          </a:xfrm>
        </p:spPr>
        <p:txBody>
          <a:bodyPr vert="horz" lIns="91440" tIns="45720" rIns="91440" bIns="45720" rtlCol="0" anchor="b">
            <a:normAutofit fontScale="90000"/>
          </a:bodyPr>
          <a:lstStyle/>
          <a:p>
            <a:br>
              <a:rPr lang="en-US" dirty="0"/>
            </a:br>
            <a:r>
              <a:rPr lang="en-US" sz="2200" dirty="0"/>
              <a:t>And as mentioned earlier we stop when we realize we are almost not moving or after certain number of iterations. </a:t>
            </a:r>
            <a:br>
              <a:rPr lang="en-US" sz="2200" dirty="0"/>
            </a:br>
            <a:br>
              <a:rPr lang="en-US" sz="2200" dirty="0"/>
            </a:br>
            <a:r>
              <a:rPr lang="en-US" sz="2200" dirty="0"/>
              <a:t>It means we have reached our best fit line i.e. the red line.</a:t>
            </a:r>
            <a:br>
              <a:rPr lang="en-US" dirty="0"/>
            </a:br>
            <a:endParaRPr lang="en-US" dirty="0">
              <a:solidFill>
                <a:srgbClr val="FFFFFF"/>
              </a:solidFill>
            </a:endParaRPr>
          </a:p>
        </p:txBody>
      </p:sp>
      <p:sp>
        <p:nvSpPr>
          <p:cNvPr id="14"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5" name="Picture 2" descr="Image for post">
            <a:extLst>
              <a:ext uri="{FF2B5EF4-FFF2-40B4-BE49-F238E27FC236}">
                <a16:creationId xmlns:a16="http://schemas.microsoft.com/office/drawing/2014/main" id="{8F4B95A0-9686-4216-98B3-DD6B8B96B95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5519" r="-1" b="-1"/>
          <a:stretch/>
        </p:blipFill>
        <p:spPr bwMode="auto">
          <a:xfrm>
            <a:off x="1258859" y="1120046"/>
            <a:ext cx="5635819" cy="3509504"/>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06C58375-F92B-4B0A-B5D3-360EB0831617}"/>
              </a:ext>
            </a:extLst>
          </p:cNvPr>
          <p:cNvSpPr>
            <a:spLocks noGrp="1"/>
          </p:cNvSpPr>
          <p:nvPr>
            <p:ph type="ftr" sz="quarter" idx="11"/>
          </p:nvPr>
        </p:nvSpPr>
        <p:spPr>
          <a:xfrm>
            <a:off x="795528" y="6382512"/>
            <a:ext cx="6757416" cy="320040"/>
          </a:xfrm>
        </p:spPr>
        <p:txBody>
          <a:bodyPr vert="horz" lIns="91440" tIns="45720" rIns="91440" bIns="45720" rtlCol="0" anchor="ctr">
            <a:normAutofit/>
          </a:bodyPr>
          <a:lstStyle/>
          <a:p>
            <a:pPr algn="l">
              <a:spcAft>
                <a:spcPts val="600"/>
              </a:spcAft>
              <a:defRPr/>
            </a:pPr>
            <a:r>
              <a:rPr lang="en-US" sz="1000" kern="1200">
                <a:solidFill>
                  <a:prstClr val="black">
                    <a:tint val="75000"/>
                  </a:prstClr>
                </a:solidFill>
                <a:latin typeface="Calibri" panose="020F0502020204030204"/>
                <a:ea typeface="+mn-ea"/>
                <a:cs typeface="+mn-cs"/>
              </a:rPr>
              <a:t>https://towardsdatascience.com/linear-regression-with-example-8daf6205bd49</a:t>
            </a:r>
          </a:p>
        </p:txBody>
      </p:sp>
    </p:spTree>
    <p:extLst>
      <p:ext uri="{BB962C8B-B14F-4D97-AF65-F5344CB8AC3E}">
        <p14:creationId xmlns:p14="http://schemas.microsoft.com/office/powerpoint/2010/main" val="2749414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C9D58-E6D0-4BBB-AC30-A59690D8A831}"/>
              </a:ext>
            </a:extLst>
          </p:cNvPr>
          <p:cNvSpPr>
            <a:spLocks noGrp="1"/>
          </p:cNvSpPr>
          <p:nvPr>
            <p:ph type="title"/>
          </p:nvPr>
        </p:nvSpPr>
        <p:spPr/>
        <p:txBody>
          <a:bodyPr/>
          <a:lstStyle/>
          <a:p>
            <a:endParaRPr lang="en-IN" dirty="0"/>
          </a:p>
        </p:txBody>
      </p:sp>
      <p:sp>
        <p:nvSpPr>
          <p:cNvPr id="6" name="Content Placeholder 5">
            <a:extLst>
              <a:ext uri="{FF2B5EF4-FFF2-40B4-BE49-F238E27FC236}">
                <a16:creationId xmlns:a16="http://schemas.microsoft.com/office/drawing/2014/main" id="{BB5C95CC-2327-45BC-B0AB-D4E95744AA9C}"/>
              </a:ext>
            </a:extLst>
          </p:cNvPr>
          <p:cNvSpPr>
            <a:spLocks noGrp="1"/>
          </p:cNvSpPr>
          <p:nvPr>
            <p:ph idx="1"/>
          </p:nvPr>
        </p:nvSpPr>
        <p:spPr>
          <a:xfrm>
            <a:off x="716903" y="365125"/>
            <a:ext cx="10515600" cy="4351338"/>
          </a:xfrm>
        </p:spPr>
        <p:txBody>
          <a:bodyPr>
            <a:normAutofit lnSpcReduction="10000"/>
          </a:bodyPr>
          <a:lstStyle/>
          <a:p>
            <a:r>
              <a:rPr lang="en-US" dirty="0"/>
              <a:t>Machine Learning — Usually a doctor would look at person and predict if s/he has lack of </a:t>
            </a:r>
            <a:r>
              <a:rPr lang="en-US" dirty="0" err="1"/>
              <a:t>Haemoglobin</a:t>
            </a:r>
            <a:r>
              <a:rPr lang="en-US" dirty="0"/>
              <a:t> (red blood cells) or not. And almost all the time his prediction will come true upon testing the blood of the patient.</a:t>
            </a:r>
          </a:p>
          <a:p>
            <a:r>
              <a:rPr lang="en-US" dirty="0"/>
              <a:t>How would he predict? Lets assume pale color of face, tiredness in body are symptoms of low Hb (</a:t>
            </a:r>
            <a:r>
              <a:rPr lang="en-US" dirty="0" err="1"/>
              <a:t>heamoglobin</a:t>
            </a:r>
            <a:r>
              <a:rPr lang="en-US" dirty="0"/>
              <a:t>). </a:t>
            </a:r>
          </a:p>
          <a:p>
            <a:r>
              <a:rPr lang="en-US" dirty="0"/>
              <a:t>If the weight of the person is less then more chances such symptoms are because of low Hb. The doctor “based upon his past experience” will “predict” after looking at the person.</a:t>
            </a:r>
          </a:p>
          <a:p>
            <a:pPr marL="0" indent="0">
              <a:buNone/>
            </a:pPr>
            <a:br>
              <a:rPr lang="en-US" dirty="0"/>
            </a:br>
            <a:endParaRPr lang="en-IN" dirty="0"/>
          </a:p>
        </p:txBody>
      </p:sp>
      <p:sp>
        <p:nvSpPr>
          <p:cNvPr id="7" name="Footer Placeholder 6">
            <a:extLst>
              <a:ext uri="{FF2B5EF4-FFF2-40B4-BE49-F238E27FC236}">
                <a16:creationId xmlns:a16="http://schemas.microsoft.com/office/drawing/2014/main" id="{5153063F-C773-4881-8A5F-79839FF9BB52}"/>
              </a:ext>
            </a:extLst>
          </p:cNvPr>
          <p:cNvSpPr>
            <a:spLocks noGrp="1"/>
          </p:cNvSpPr>
          <p:nvPr>
            <p:ph type="ftr" sz="quarter" idx="11"/>
          </p:nvPr>
        </p:nvSpPr>
        <p:spPr/>
        <p:txBody>
          <a:bodyPr/>
          <a:lstStyle/>
          <a:p>
            <a:r>
              <a:rPr lang="en-IN"/>
              <a:t>https://towardsdatascience.com/linear-regression-with-example-8daf6205bd49</a:t>
            </a:r>
          </a:p>
        </p:txBody>
      </p:sp>
    </p:spTree>
    <p:extLst>
      <p:ext uri="{BB962C8B-B14F-4D97-AF65-F5344CB8AC3E}">
        <p14:creationId xmlns:p14="http://schemas.microsoft.com/office/powerpoint/2010/main" val="28319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F8E67-722C-40D9-B06D-3B3317A99F3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F0459C-9E06-4F38-89DA-545E510A0F56}"/>
              </a:ext>
            </a:extLst>
          </p:cNvPr>
          <p:cNvSpPr>
            <a:spLocks noGrp="1"/>
          </p:cNvSpPr>
          <p:nvPr>
            <p:ph idx="1"/>
          </p:nvPr>
        </p:nvSpPr>
        <p:spPr>
          <a:xfrm>
            <a:off x="838200" y="528670"/>
            <a:ext cx="10515600" cy="4351338"/>
          </a:xfrm>
        </p:spPr>
        <p:txBody>
          <a:bodyPr/>
          <a:lstStyle/>
          <a:p>
            <a:r>
              <a:rPr lang="en-US" dirty="0"/>
              <a:t>What if we can make computer also learn things like this and make such prediction. Assuming we have numeric quantified variables like paleness and tiredness.</a:t>
            </a:r>
          </a:p>
          <a:p>
            <a:pPr marL="0" indent="0">
              <a:buNone/>
            </a:pPr>
            <a:br>
              <a:rPr lang="en-US" dirty="0"/>
            </a:br>
            <a:endParaRPr lang="en-IN" dirty="0"/>
          </a:p>
        </p:txBody>
      </p:sp>
      <p:sp>
        <p:nvSpPr>
          <p:cNvPr id="4" name="Footer Placeholder 3">
            <a:extLst>
              <a:ext uri="{FF2B5EF4-FFF2-40B4-BE49-F238E27FC236}">
                <a16:creationId xmlns:a16="http://schemas.microsoft.com/office/drawing/2014/main" id="{B4FE00E2-7423-4F3F-8DF4-CF5F4CD16BF8}"/>
              </a:ext>
            </a:extLst>
          </p:cNvPr>
          <p:cNvSpPr>
            <a:spLocks noGrp="1"/>
          </p:cNvSpPr>
          <p:nvPr>
            <p:ph type="ftr" sz="quarter" idx="11"/>
          </p:nvPr>
        </p:nvSpPr>
        <p:spPr/>
        <p:txBody>
          <a:bodyPr/>
          <a:lstStyle/>
          <a:p>
            <a:r>
              <a:rPr lang="en-IN"/>
              <a:t>https://towardsdatascience.com/linear-regression-with-example-8daf6205bd49</a:t>
            </a:r>
          </a:p>
        </p:txBody>
      </p:sp>
    </p:spTree>
    <p:extLst>
      <p:ext uri="{BB962C8B-B14F-4D97-AF65-F5344CB8AC3E}">
        <p14:creationId xmlns:p14="http://schemas.microsoft.com/office/powerpoint/2010/main" val="2759126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9620B-1D77-4C44-8843-1110E389D7C0}"/>
              </a:ext>
            </a:extLst>
          </p:cNvPr>
          <p:cNvSpPr>
            <a:spLocks noGrp="1"/>
          </p:cNvSpPr>
          <p:nvPr>
            <p:ph type="title"/>
          </p:nvPr>
        </p:nvSpPr>
        <p:spPr>
          <a:xfrm>
            <a:off x="838200" y="365126"/>
            <a:ext cx="10515600" cy="745218"/>
          </a:xfrm>
        </p:spPr>
        <p:txBody>
          <a:bodyPr/>
          <a:lstStyle/>
          <a:p>
            <a:r>
              <a:rPr lang="en-US" dirty="0"/>
              <a:t>Linear Regression</a:t>
            </a:r>
            <a:endParaRPr lang="en-IN" dirty="0"/>
          </a:p>
        </p:txBody>
      </p:sp>
      <p:sp>
        <p:nvSpPr>
          <p:cNvPr id="4" name="Rectangle 1">
            <a:extLst>
              <a:ext uri="{FF2B5EF4-FFF2-40B4-BE49-F238E27FC236}">
                <a16:creationId xmlns:a16="http://schemas.microsoft.com/office/drawing/2014/main" id="{CAFEBC53-672B-4F04-A210-FA6B1BC2324F}"/>
              </a:ext>
            </a:extLst>
          </p:cNvPr>
          <p:cNvSpPr>
            <a:spLocks noGrp="1" noChangeArrowheads="1"/>
          </p:cNvSpPr>
          <p:nvPr>
            <p:ph idx="1"/>
          </p:nvPr>
        </p:nvSpPr>
        <p:spPr bwMode="auto">
          <a:xfrm>
            <a:off x="838201" y="1103776"/>
            <a:ext cx="9556102" cy="128228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y is the output we want. x is the input variable. c = constant and a is the slope of the line.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055FB7E5-E03B-476F-B7D3-B722A3A6ED4D}"/>
              </a:ext>
            </a:extLst>
          </p:cNvPr>
          <p:cNvSpPr>
            <a:spLocks noChangeArrowheads="1"/>
          </p:cNvSpPr>
          <p:nvPr/>
        </p:nvSpPr>
        <p:spPr bwMode="auto">
          <a:xfrm>
            <a:off x="838200" y="2121896"/>
            <a:ext cx="2138265" cy="159006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y = c + 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c = constant</a:t>
            </a:r>
            <a:b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 = slope</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DD7684F-45CA-41A3-961E-5A92D56346E6}"/>
              </a:ext>
            </a:extLst>
          </p:cNvPr>
          <p:cNvSpPr/>
          <p:nvPr/>
        </p:nvSpPr>
        <p:spPr>
          <a:xfrm>
            <a:off x="4708848" y="2694826"/>
            <a:ext cx="5806751" cy="2308324"/>
          </a:xfrm>
          <a:prstGeom prst="rect">
            <a:avLst/>
          </a:prstGeom>
        </p:spPr>
        <p:txBody>
          <a:bodyPr wrap="square">
            <a:spAutoFit/>
          </a:bodyPr>
          <a:lstStyle/>
          <a:p>
            <a:r>
              <a:rPr lang="en-US" b="0" i="0" dirty="0">
                <a:solidFill>
                  <a:srgbClr val="292929"/>
                </a:solidFill>
                <a:effectLst/>
                <a:latin typeface="medium-content-serif-font"/>
              </a:rPr>
              <a:t>The output varies linearly based upon the input.</a:t>
            </a:r>
          </a:p>
          <a:p>
            <a:pPr>
              <a:buFont typeface="Arial" panose="020B0604020202020204" pitchFamily="34" charset="0"/>
              <a:buChar char="•"/>
            </a:pPr>
            <a:r>
              <a:rPr lang="en-US" b="0" i="0" dirty="0">
                <a:solidFill>
                  <a:srgbClr val="292929"/>
                </a:solidFill>
                <a:effectLst/>
                <a:latin typeface="medium-content-serif-font"/>
              </a:rPr>
              <a:t>y is the output which is determined by input x. How much value of x has impact on y is determined by “a”. In the two dimensional graph having axis ‘x’ and ‘y’ , ‘a’ is the slope of the line.</a:t>
            </a:r>
          </a:p>
          <a:p>
            <a:pPr>
              <a:buFont typeface="Arial" panose="020B0604020202020204" pitchFamily="34" charset="0"/>
              <a:buChar char="•"/>
            </a:pPr>
            <a:r>
              <a:rPr lang="en-US" b="0" i="0" dirty="0">
                <a:solidFill>
                  <a:srgbClr val="292929"/>
                </a:solidFill>
                <a:effectLst/>
                <a:latin typeface="medium-content-serif-font"/>
              </a:rPr>
              <a:t>‘c’ is the constant (value of y when x is zero).</a:t>
            </a:r>
          </a:p>
          <a:p>
            <a:br>
              <a:rPr lang="en-US" dirty="0"/>
            </a:br>
            <a:endParaRPr lang="en-IN" dirty="0"/>
          </a:p>
        </p:txBody>
      </p:sp>
      <p:sp>
        <p:nvSpPr>
          <p:cNvPr id="7" name="Footer Placeholder 6">
            <a:extLst>
              <a:ext uri="{FF2B5EF4-FFF2-40B4-BE49-F238E27FC236}">
                <a16:creationId xmlns:a16="http://schemas.microsoft.com/office/drawing/2014/main" id="{6A38FBA4-F25C-49A9-AD42-2F107C2EC622}"/>
              </a:ext>
            </a:extLst>
          </p:cNvPr>
          <p:cNvSpPr>
            <a:spLocks noGrp="1"/>
          </p:cNvSpPr>
          <p:nvPr>
            <p:ph type="ftr" sz="quarter" idx="11"/>
          </p:nvPr>
        </p:nvSpPr>
        <p:spPr/>
        <p:txBody>
          <a:bodyPr/>
          <a:lstStyle/>
          <a:p>
            <a:r>
              <a:rPr lang="en-IN"/>
              <a:t>https://towardsdatascience.com/linear-regression-with-example-8daf6205bd49</a:t>
            </a:r>
          </a:p>
        </p:txBody>
      </p:sp>
    </p:spTree>
    <p:extLst>
      <p:ext uri="{BB962C8B-B14F-4D97-AF65-F5344CB8AC3E}">
        <p14:creationId xmlns:p14="http://schemas.microsoft.com/office/powerpoint/2010/main" val="3716691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253AB-FAAD-4273-94D6-3090CF0D6FEE}"/>
              </a:ext>
            </a:extLst>
          </p:cNvPr>
          <p:cNvSpPr>
            <a:spLocks noGrp="1"/>
          </p:cNvSpPr>
          <p:nvPr>
            <p:ph type="title"/>
          </p:nvPr>
        </p:nvSpPr>
        <p:spPr/>
        <p:txBody>
          <a:bodyPr/>
          <a:lstStyle/>
          <a:p>
            <a:endParaRPr lang="en-IN"/>
          </a:p>
        </p:txBody>
      </p:sp>
      <p:sp>
        <p:nvSpPr>
          <p:cNvPr id="5" name="Content Placeholder 4">
            <a:extLst>
              <a:ext uri="{FF2B5EF4-FFF2-40B4-BE49-F238E27FC236}">
                <a16:creationId xmlns:a16="http://schemas.microsoft.com/office/drawing/2014/main" id="{7592B6AF-B715-4C3E-B560-5D94BCBC7C8D}"/>
              </a:ext>
            </a:extLst>
          </p:cNvPr>
          <p:cNvSpPr>
            <a:spLocks noGrp="1"/>
          </p:cNvSpPr>
          <p:nvPr>
            <p:ph idx="1"/>
          </p:nvPr>
        </p:nvSpPr>
        <p:spPr>
          <a:xfrm>
            <a:off x="838200" y="365125"/>
            <a:ext cx="10515600" cy="4351338"/>
          </a:xfrm>
        </p:spPr>
        <p:txBody>
          <a:bodyPr/>
          <a:lstStyle/>
          <a:p>
            <a:r>
              <a:rPr lang="en-IN" dirty="0"/>
              <a:t>Lets say we have good amount of historical data wherein values of input ‘x’ and output/result ‘y’ are provided.</a:t>
            </a:r>
          </a:p>
          <a:p>
            <a:r>
              <a:rPr lang="en-IN" dirty="0"/>
              <a:t>We also know that change in x impacts y somewhat linearly.</a:t>
            </a:r>
          </a:p>
          <a:p>
            <a:r>
              <a:rPr lang="en-IN" dirty="0"/>
              <a:t> It means if we take the values of these ‘x’s and ‘y’s and plot of graph then we get a graph like this. Not exactly same but somewhat like this wherein there seems to be clutter of points going in one linear direction. Image </a:t>
            </a:r>
            <a:r>
              <a:rPr lang="en-IN" dirty="0" err="1"/>
              <a:t>courtsey</a:t>
            </a:r>
            <a:r>
              <a:rPr lang="en-IN" dirty="0"/>
              <a:t> — </a:t>
            </a:r>
            <a:r>
              <a:rPr lang="en-IN" u="sng" dirty="0">
                <a:hlinkClick r:id="rId2"/>
              </a:rPr>
              <a:t>https://en.wikipedia.org/wiki/Linear_regression</a:t>
            </a:r>
            <a:endParaRPr lang="en-IN" dirty="0"/>
          </a:p>
          <a:p>
            <a:pPr marL="0" indent="0">
              <a:buNone/>
            </a:pPr>
            <a:endParaRPr lang="en-IN" dirty="0"/>
          </a:p>
        </p:txBody>
      </p:sp>
      <p:sp>
        <p:nvSpPr>
          <p:cNvPr id="7" name="Footer Placeholder 6">
            <a:extLst>
              <a:ext uri="{FF2B5EF4-FFF2-40B4-BE49-F238E27FC236}">
                <a16:creationId xmlns:a16="http://schemas.microsoft.com/office/drawing/2014/main" id="{E90ACFE2-5071-4AD7-BD10-D1426466C7CA}"/>
              </a:ext>
            </a:extLst>
          </p:cNvPr>
          <p:cNvSpPr>
            <a:spLocks noGrp="1"/>
          </p:cNvSpPr>
          <p:nvPr>
            <p:ph type="ftr" sz="quarter" idx="11"/>
          </p:nvPr>
        </p:nvSpPr>
        <p:spPr/>
        <p:txBody>
          <a:bodyPr/>
          <a:lstStyle/>
          <a:p>
            <a:r>
              <a:rPr lang="en-IN"/>
              <a:t>https://towardsdatascience.com/linear-regression-with-example-8daf6205bd49</a:t>
            </a:r>
          </a:p>
        </p:txBody>
      </p:sp>
    </p:spTree>
    <p:extLst>
      <p:ext uri="{BB962C8B-B14F-4D97-AF65-F5344CB8AC3E}">
        <p14:creationId xmlns:p14="http://schemas.microsoft.com/office/powerpoint/2010/main" val="36166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5122" name="Picture 2" descr="Image for post">
            <a:extLst>
              <a:ext uri="{FF2B5EF4-FFF2-40B4-BE49-F238E27FC236}">
                <a16:creationId xmlns:a16="http://schemas.microsoft.com/office/drawing/2014/main" id="{92C662AC-9EFE-4FC8-8BB9-D310F4D1888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5519" r="-1" b="-1"/>
          <a:stretch/>
        </p:blipFill>
        <p:spPr bwMode="auto">
          <a:xfrm>
            <a:off x="1939993" y="690866"/>
            <a:ext cx="5635819" cy="3509504"/>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D230E5F-F4D8-41CB-B630-1D9DB562355A}"/>
              </a:ext>
            </a:extLst>
          </p:cNvPr>
          <p:cNvSpPr>
            <a:spLocks noGrp="1"/>
          </p:cNvSpPr>
          <p:nvPr>
            <p:ph type="ftr" sz="quarter" idx="11"/>
          </p:nvPr>
        </p:nvSpPr>
        <p:spPr/>
        <p:txBody>
          <a:bodyPr/>
          <a:lstStyle/>
          <a:p>
            <a:r>
              <a:rPr lang="en-IN"/>
              <a:t>https://towardsdatascience.com/linear-regression-with-example-8daf6205bd49</a:t>
            </a:r>
          </a:p>
        </p:txBody>
      </p:sp>
    </p:spTree>
    <p:extLst>
      <p:ext uri="{BB962C8B-B14F-4D97-AF65-F5344CB8AC3E}">
        <p14:creationId xmlns:p14="http://schemas.microsoft.com/office/powerpoint/2010/main" val="1110008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B332D-D51A-4D9A-A114-224C19BC05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9942A8-00E4-441D-8D60-30D96A7081AA}"/>
              </a:ext>
            </a:extLst>
          </p:cNvPr>
          <p:cNvSpPr>
            <a:spLocks noGrp="1"/>
          </p:cNvSpPr>
          <p:nvPr>
            <p:ph idx="1"/>
          </p:nvPr>
        </p:nvSpPr>
        <p:spPr>
          <a:xfrm>
            <a:off x="763555" y="365125"/>
            <a:ext cx="10515600" cy="4351338"/>
          </a:xfrm>
        </p:spPr>
        <p:txBody>
          <a:bodyPr>
            <a:normAutofit fontScale="92500" lnSpcReduction="10000"/>
          </a:bodyPr>
          <a:lstStyle/>
          <a:p>
            <a:r>
              <a:rPr lang="en-US" dirty="0"/>
              <a:t>We want to look at the historical data and find the values of ‘c’ and ‘a’. Lets call ‘c’ as the constant and ‘a’ as the weight. If we are able to figure out the values of c and a then we can predict the value of y for any new x.</a:t>
            </a:r>
          </a:p>
          <a:p>
            <a:br>
              <a:rPr lang="en-US" dirty="0"/>
            </a:br>
            <a:r>
              <a:rPr lang="en-US" dirty="0"/>
              <a:t>As you can see from the graph, although the dots form a linear pattern but they are not in same line. So we cant know the 100% perfect value of c and a. But what we can do it to find the best fit line, shown in red above.</a:t>
            </a:r>
          </a:p>
          <a:p>
            <a:br>
              <a:rPr lang="en-US" dirty="0"/>
            </a:br>
            <a:r>
              <a:rPr lang="en-US" dirty="0"/>
              <a:t>This means our output will be approximate. There might be slight deviation from actual value. But it works fine for most business applications.</a:t>
            </a:r>
          </a:p>
          <a:p>
            <a:pPr marL="0" indent="0">
              <a:buNone/>
            </a:pPr>
            <a:br>
              <a:rPr lang="en-US" dirty="0"/>
            </a:br>
            <a:endParaRPr lang="en-IN" dirty="0"/>
          </a:p>
        </p:txBody>
      </p:sp>
      <p:sp>
        <p:nvSpPr>
          <p:cNvPr id="4" name="Footer Placeholder 3">
            <a:extLst>
              <a:ext uri="{FF2B5EF4-FFF2-40B4-BE49-F238E27FC236}">
                <a16:creationId xmlns:a16="http://schemas.microsoft.com/office/drawing/2014/main" id="{B06FFB28-41E7-4535-866E-8B9560FE697A}"/>
              </a:ext>
            </a:extLst>
          </p:cNvPr>
          <p:cNvSpPr>
            <a:spLocks noGrp="1"/>
          </p:cNvSpPr>
          <p:nvPr>
            <p:ph type="ftr" sz="quarter" idx="11"/>
          </p:nvPr>
        </p:nvSpPr>
        <p:spPr/>
        <p:txBody>
          <a:bodyPr/>
          <a:lstStyle/>
          <a:p>
            <a:r>
              <a:rPr lang="en-IN"/>
              <a:t>https://towardsdatascience.com/linear-regression-with-example-8daf6205bd49</a:t>
            </a:r>
          </a:p>
        </p:txBody>
      </p:sp>
    </p:spTree>
    <p:extLst>
      <p:ext uri="{BB962C8B-B14F-4D97-AF65-F5344CB8AC3E}">
        <p14:creationId xmlns:p14="http://schemas.microsoft.com/office/powerpoint/2010/main" val="2483299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93600-CE91-4CD7-84F2-429F8D5F8A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3B99BC-33C2-4429-A8FF-571415318678}"/>
              </a:ext>
            </a:extLst>
          </p:cNvPr>
          <p:cNvSpPr>
            <a:spLocks noGrp="1"/>
          </p:cNvSpPr>
          <p:nvPr>
            <p:ph idx="1"/>
          </p:nvPr>
        </p:nvSpPr>
        <p:spPr>
          <a:xfrm>
            <a:off x="940837" y="454025"/>
            <a:ext cx="10515600" cy="4351338"/>
          </a:xfrm>
        </p:spPr>
        <p:txBody>
          <a:bodyPr>
            <a:normAutofit fontScale="85000" lnSpcReduction="20000"/>
          </a:bodyPr>
          <a:lstStyle/>
          <a:p>
            <a:r>
              <a:rPr lang="en-US" dirty="0"/>
              <a:t>Look at the dots in the graph. What if we figure out a line whose distances from each dot in the graph is optimal/minimal. This would mean ‘best fit line’ as shown in red in the pic above. Our objective is to draw the red line in the graph above.</a:t>
            </a:r>
          </a:p>
          <a:p>
            <a:br>
              <a:rPr lang="en-US" dirty="0"/>
            </a:br>
            <a:r>
              <a:rPr lang="en-US" dirty="0"/>
              <a:t>So, we draw a random line on the graph for some random value of c and a. Lets say we keep c and a both 1 (c=1, a=1) and draw the line on the graph for each (well at least 2 ) x. Based upon values of x this line might end up in one of the following positions</a:t>
            </a:r>
          </a:p>
          <a:p>
            <a:r>
              <a:rPr lang="en-US" dirty="0"/>
              <a:t>On leftish side of the dots towards y axis. More vertical.</a:t>
            </a:r>
          </a:p>
          <a:p>
            <a:r>
              <a:rPr lang="en-US" dirty="0"/>
              <a:t>On </a:t>
            </a:r>
            <a:r>
              <a:rPr lang="en-US" dirty="0" err="1"/>
              <a:t>rightish</a:t>
            </a:r>
            <a:r>
              <a:rPr lang="en-US" dirty="0"/>
              <a:t> side of dots towards x axis. More horizontal.</a:t>
            </a:r>
          </a:p>
          <a:p>
            <a:r>
              <a:rPr lang="en-US" dirty="0"/>
              <a:t>Somewhere between dots but still not best fit line.</a:t>
            </a:r>
          </a:p>
          <a:p>
            <a:pPr marL="0" indent="0">
              <a:buNone/>
            </a:pPr>
            <a:br>
              <a:rPr lang="en-US" dirty="0"/>
            </a:br>
            <a:endParaRPr lang="en-IN" dirty="0"/>
          </a:p>
        </p:txBody>
      </p:sp>
      <p:sp>
        <p:nvSpPr>
          <p:cNvPr id="4" name="Footer Placeholder 3">
            <a:extLst>
              <a:ext uri="{FF2B5EF4-FFF2-40B4-BE49-F238E27FC236}">
                <a16:creationId xmlns:a16="http://schemas.microsoft.com/office/drawing/2014/main" id="{12E60462-4835-4A73-9D13-2E89B1710C77}"/>
              </a:ext>
            </a:extLst>
          </p:cNvPr>
          <p:cNvSpPr>
            <a:spLocks noGrp="1"/>
          </p:cNvSpPr>
          <p:nvPr>
            <p:ph type="ftr" sz="quarter" idx="11"/>
          </p:nvPr>
        </p:nvSpPr>
        <p:spPr/>
        <p:txBody>
          <a:bodyPr/>
          <a:lstStyle/>
          <a:p>
            <a:r>
              <a:rPr lang="en-IN"/>
              <a:t>https://towardsdatascience.com/linear-regression-with-example-8daf6205bd49</a:t>
            </a:r>
          </a:p>
        </p:txBody>
      </p:sp>
    </p:spTree>
    <p:extLst>
      <p:ext uri="{BB962C8B-B14F-4D97-AF65-F5344CB8AC3E}">
        <p14:creationId xmlns:p14="http://schemas.microsoft.com/office/powerpoint/2010/main" val="843545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9FD14-F71F-4C56-A53E-A4E22E59A3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498980F-6F3A-4FBE-A3E8-F8CC6931CC2E}"/>
              </a:ext>
            </a:extLst>
          </p:cNvPr>
          <p:cNvSpPr>
            <a:spLocks noGrp="1"/>
          </p:cNvSpPr>
          <p:nvPr>
            <p:ph idx="1"/>
          </p:nvPr>
        </p:nvSpPr>
        <p:spPr>
          <a:xfrm>
            <a:off x="838200" y="365125"/>
            <a:ext cx="10515600" cy="4351338"/>
          </a:xfrm>
        </p:spPr>
        <p:txBody>
          <a:bodyPr>
            <a:normAutofit fontScale="92500" lnSpcReduction="20000"/>
          </a:bodyPr>
          <a:lstStyle/>
          <a:p>
            <a:r>
              <a:rPr lang="en-US" dirty="0"/>
              <a:t>Since this was a random line, we need a </a:t>
            </a:r>
            <a:r>
              <a:rPr lang="en-US" dirty="0" err="1"/>
              <a:t>mechamism</a:t>
            </a:r>
            <a:r>
              <a:rPr lang="en-US" dirty="0"/>
              <a:t> to move this line iteratively and slowly towards the place where it best fits the sample data (dots in the graph).</a:t>
            </a:r>
          </a:p>
          <a:p>
            <a:r>
              <a:rPr lang="en-US" dirty="0"/>
              <a:t>So, effectively we need</a:t>
            </a:r>
          </a:p>
          <a:p>
            <a:r>
              <a:rPr lang="en-US" dirty="0"/>
              <a:t>To find if its best fit line or not</a:t>
            </a:r>
          </a:p>
          <a:p>
            <a:r>
              <a:rPr lang="en-US" dirty="0"/>
              <a:t>If its not best fit line then move it towards the best fit line. It means we will have to change the value of c and a.</a:t>
            </a:r>
          </a:p>
          <a:p>
            <a:r>
              <a:rPr lang="en-US" dirty="0"/>
              <a:t>How much values of c and a we need to change and in which direction? We will use combination of gradient descent with least square method to </a:t>
            </a:r>
            <a:r>
              <a:rPr lang="en-US" dirty="0" err="1"/>
              <a:t>achive</a:t>
            </a:r>
            <a:r>
              <a:rPr lang="en-US" dirty="0"/>
              <a:t> these objectives. These are explained below.</a:t>
            </a:r>
          </a:p>
          <a:p>
            <a:pPr marL="0" indent="0">
              <a:buNone/>
            </a:pPr>
            <a:br>
              <a:rPr lang="en-US" dirty="0"/>
            </a:br>
            <a:endParaRPr lang="en-IN" dirty="0"/>
          </a:p>
        </p:txBody>
      </p:sp>
      <p:sp>
        <p:nvSpPr>
          <p:cNvPr id="4" name="Footer Placeholder 3">
            <a:extLst>
              <a:ext uri="{FF2B5EF4-FFF2-40B4-BE49-F238E27FC236}">
                <a16:creationId xmlns:a16="http://schemas.microsoft.com/office/drawing/2014/main" id="{04D83A09-DD75-4FDF-9E21-1A483008577A}"/>
              </a:ext>
            </a:extLst>
          </p:cNvPr>
          <p:cNvSpPr>
            <a:spLocks noGrp="1"/>
          </p:cNvSpPr>
          <p:nvPr>
            <p:ph type="ftr" sz="quarter" idx="11"/>
          </p:nvPr>
        </p:nvSpPr>
        <p:spPr/>
        <p:txBody>
          <a:bodyPr/>
          <a:lstStyle/>
          <a:p>
            <a:r>
              <a:rPr lang="en-IN"/>
              <a:t>https://towardsdatascience.com/linear-regression-with-example-8daf6205bd49</a:t>
            </a:r>
          </a:p>
        </p:txBody>
      </p:sp>
    </p:spTree>
    <p:extLst>
      <p:ext uri="{BB962C8B-B14F-4D97-AF65-F5344CB8AC3E}">
        <p14:creationId xmlns:p14="http://schemas.microsoft.com/office/powerpoint/2010/main" val="562911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1146</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medium-content-serif-font</vt:lpstr>
      <vt:lpstr>Times New Roman</vt:lpstr>
      <vt:lpstr>Office Theme</vt:lpstr>
      <vt:lpstr>Case Study</vt:lpstr>
      <vt:lpstr>PowerPoint Presentation</vt:lpstr>
      <vt:lpstr>PowerPoint Presentation</vt:lpstr>
      <vt:lpstr>Linear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And as mentioned earlier we stop when we realize we are almost not moving or after certain number of iterations.   It means we have reached our best fit line i.e. the red line.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Vaidyanathan Vishwanathan</dc:creator>
  <cp:lastModifiedBy>Vaidyanathan Vishwanathan</cp:lastModifiedBy>
  <cp:revision>4</cp:revision>
  <dcterms:created xsi:type="dcterms:W3CDTF">2020-09-02T06:38:24Z</dcterms:created>
  <dcterms:modified xsi:type="dcterms:W3CDTF">2020-09-02T10:24:38Z</dcterms:modified>
</cp:coreProperties>
</file>