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69" r:id="rId15"/>
    <p:sldId id="272"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421AC-B90A-4365-ABCE-F8FD3E594650}"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55DBD-D8DB-4673-A8C2-9AE9B1ABDB3C}" type="slidenum">
              <a:rPr lang="en-IN" smtClean="0"/>
              <a:t>‹#›</a:t>
            </a:fld>
            <a:endParaRPr lang="en-IN"/>
          </a:p>
        </p:txBody>
      </p:sp>
    </p:spTree>
    <p:extLst>
      <p:ext uri="{BB962C8B-B14F-4D97-AF65-F5344CB8AC3E}">
        <p14:creationId xmlns:p14="http://schemas.microsoft.com/office/powerpoint/2010/main" val="124299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998F3-CD4D-4B09-A3D3-5EE18DBC0535}"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32971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06114-B69E-4B3F-B46C-382F57F55286}" type="datetime1">
              <a:rPr lang="en-IN" smtClean="0"/>
              <a:t>07-09-2020</a:t>
            </a:fld>
            <a:endParaRPr lang="en-IN"/>
          </a:p>
        </p:txBody>
      </p:sp>
      <p:sp>
        <p:nvSpPr>
          <p:cNvPr id="6" name="Footer Placeholder 5"/>
          <p:cNvSpPr>
            <a:spLocks noGrp="1"/>
          </p:cNvSpPr>
          <p:nvPr>
            <p:ph type="ftr" sz="quarter" idx="11"/>
          </p:nvPr>
        </p:nvSpPr>
        <p:spPr/>
        <p:txBody>
          <a:bodyPr/>
          <a:lstStyle/>
          <a:p>
            <a:r>
              <a:rPr lang="en-US"/>
              <a:t>master_machine_learning_algo_from_scratch.pdf</a:t>
            </a:r>
            <a:endParaRPr lang="en-IN"/>
          </a:p>
        </p:txBody>
      </p:sp>
      <p:sp>
        <p:nvSpPr>
          <p:cNvPr id="7" name="Slide Number Placeholder 6"/>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426419400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06114-B69E-4B3F-B46C-382F57F55286}"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2089646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06114-B69E-4B3F-B46C-382F57F55286}"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771062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06114-B69E-4B3F-B46C-382F57F55286}"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95229374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06114-B69E-4B3F-B46C-382F57F55286}" type="datetime1">
              <a:rPr lang="en-IN" smtClean="0"/>
              <a:t>07-09-2020</a:t>
            </a:fld>
            <a:endParaRPr lang="en-IN"/>
          </a:p>
        </p:txBody>
      </p:sp>
      <p:sp>
        <p:nvSpPr>
          <p:cNvPr id="4"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73896366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06114-B69E-4B3F-B46C-382F57F55286}" type="datetime1">
              <a:rPr lang="en-IN" smtClean="0"/>
              <a:t>07-09-2020</a:t>
            </a:fld>
            <a:endParaRPr lang="en-IN"/>
          </a:p>
        </p:txBody>
      </p:sp>
      <p:sp>
        <p:nvSpPr>
          <p:cNvPr id="4"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36333782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8D82C-FE2E-47F9-8345-EECF47850EDA}"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234461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F1B76-BB7C-4652-BE35-3A0E09A70F13}"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7618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98EBB9-9914-43A8-A543-0045907860D1}"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92224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ACEF6-2111-47C5-BBC0-BC9CB95D9FF1}" type="datetime1">
              <a:rPr lang="en-IN" smtClean="0"/>
              <a:t>07-09-2020</a:t>
            </a:fld>
            <a:endParaRPr lang="en-IN"/>
          </a:p>
        </p:txBody>
      </p:sp>
      <p:sp>
        <p:nvSpPr>
          <p:cNvPr id="5" name="Footer Placeholder 4"/>
          <p:cNvSpPr>
            <a:spLocks noGrp="1"/>
          </p:cNvSpPr>
          <p:nvPr>
            <p:ph type="ftr" sz="quarter" idx="11"/>
          </p:nvPr>
        </p:nvSpPr>
        <p:spPr/>
        <p:txBody>
          <a:bodyPr/>
          <a:lstStyle/>
          <a:p>
            <a:r>
              <a:rPr lang="en-US"/>
              <a:t>master_machine_learning_algo_from_scratch.pdf</a:t>
            </a:r>
            <a:endParaRPr lang="en-IN"/>
          </a:p>
        </p:txBody>
      </p:sp>
      <p:sp>
        <p:nvSpPr>
          <p:cNvPr id="6" name="Slide Number Placeholder 5"/>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208851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603EE-9080-4A21-A155-837A55F907BF}" type="datetime1">
              <a:rPr lang="en-IN" smtClean="0"/>
              <a:t>07-09-2020</a:t>
            </a:fld>
            <a:endParaRPr lang="en-IN"/>
          </a:p>
        </p:txBody>
      </p:sp>
      <p:sp>
        <p:nvSpPr>
          <p:cNvPr id="6" name="Footer Placeholder 5"/>
          <p:cNvSpPr>
            <a:spLocks noGrp="1"/>
          </p:cNvSpPr>
          <p:nvPr>
            <p:ph type="ftr" sz="quarter" idx="11"/>
          </p:nvPr>
        </p:nvSpPr>
        <p:spPr/>
        <p:txBody>
          <a:bodyPr/>
          <a:lstStyle/>
          <a:p>
            <a:r>
              <a:rPr lang="en-US"/>
              <a:t>master_machine_learning_algo_from_scratch.pdf</a:t>
            </a:r>
            <a:endParaRPr lang="en-IN"/>
          </a:p>
        </p:txBody>
      </p:sp>
      <p:sp>
        <p:nvSpPr>
          <p:cNvPr id="7" name="Slide Number Placeholder 6"/>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71381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FA7C3-BE38-4AD7-B09E-B46FE8759A19}" type="datetime1">
              <a:rPr lang="en-IN" smtClean="0"/>
              <a:t>07-09-2020</a:t>
            </a:fld>
            <a:endParaRPr lang="en-IN"/>
          </a:p>
        </p:txBody>
      </p:sp>
      <p:sp>
        <p:nvSpPr>
          <p:cNvPr id="8" name="Footer Placeholder 7"/>
          <p:cNvSpPr>
            <a:spLocks noGrp="1"/>
          </p:cNvSpPr>
          <p:nvPr>
            <p:ph type="ftr" sz="quarter" idx="11"/>
          </p:nvPr>
        </p:nvSpPr>
        <p:spPr/>
        <p:txBody>
          <a:bodyPr/>
          <a:lstStyle/>
          <a:p>
            <a:r>
              <a:rPr lang="en-US"/>
              <a:t>master_machine_learning_algo_from_scratch.pdf</a:t>
            </a:r>
            <a:endParaRPr lang="en-IN"/>
          </a:p>
        </p:txBody>
      </p:sp>
      <p:sp>
        <p:nvSpPr>
          <p:cNvPr id="9" name="Slide Number Placeholder 8"/>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237112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58E49A-BDD3-4D2D-B9E4-DF58C7610449}" type="datetime1">
              <a:rPr lang="en-IN" smtClean="0"/>
              <a:t>07-09-2020</a:t>
            </a:fld>
            <a:endParaRPr lang="en-IN"/>
          </a:p>
        </p:txBody>
      </p:sp>
      <p:sp>
        <p:nvSpPr>
          <p:cNvPr id="5" name="Footer Placeholder 3"/>
          <p:cNvSpPr>
            <a:spLocks noGrp="1"/>
          </p:cNvSpPr>
          <p:nvPr>
            <p:ph type="ftr" sz="quarter" idx="11"/>
          </p:nvPr>
        </p:nvSpPr>
        <p:spPr/>
        <p:txBody>
          <a:bodyPr/>
          <a:lstStyle/>
          <a:p>
            <a:r>
              <a:rPr lang="en-US"/>
              <a:t>master_machine_learning_algo_from_scratch.pdf</a:t>
            </a:r>
            <a:endParaRPr lang="en-IN"/>
          </a:p>
        </p:txBody>
      </p:sp>
      <p:sp>
        <p:nvSpPr>
          <p:cNvPr id="6" name="Slide Number Placeholder 4"/>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237478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C7BCE5-0E18-4176-9C97-80F498CC96DE}" type="datetime1">
              <a:rPr lang="en-IN" smtClean="0"/>
              <a:t>07-09-2020</a:t>
            </a:fld>
            <a:endParaRPr lang="en-IN"/>
          </a:p>
        </p:txBody>
      </p:sp>
      <p:sp>
        <p:nvSpPr>
          <p:cNvPr id="5" name="Footer Placeholder 2"/>
          <p:cNvSpPr>
            <a:spLocks noGrp="1"/>
          </p:cNvSpPr>
          <p:nvPr>
            <p:ph type="ftr" sz="quarter" idx="11"/>
          </p:nvPr>
        </p:nvSpPr>
        <p:spPr/>
        <p:txBody>
          <a:bodyPr/>
          <a:lstStyle/>
          <a:p>
            <a:r>
              <a:rPr lang="en-US"/>
              <a:t>master_machine_learning_algo_from_scratch.pdf</a:t>
            </a:r>
            <a:endParaRPr lang="en-IN"/>
          </a:p>
        </p:txBody>
      </p:sp>
      <p:sp>
        <p:nvSpPr>
          <p:cNvPr id="6" name="Slide Number Placeholder 3"/>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00182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8EFC89A-5320-47A9-B93B-051CDBDFE4E5}" type="datetime1">
              <a:rPr lang="en-IN" smtClean="0"/>
              <a:t>07-09-2020</a:t>
            </a:fld>
            <a:endParaRPr lang="en-IN"/>
          </a:p>
        </p:txBody>
      </p:sp>
      <p:sp>
        <p:nvSpPr>
          <p:cNvPr id="5" name="Footer Placeholder 5"/>
          <p:cNvSpPr>
            <a:spLocks noGrp="1"/>
          </p:cNvSpPr>
          <p:nvPr>
            <p:ph type="ftr" sz="quarter" idx="11"/>
          </p:nvPr>
        </p:nvSpPr>
        <p:spPr/>
        <p:txBody>
          <a:bodyPr/>
          <a:lstStyle/>
          <a:p>
            <a:r>
              <a:rPr lang="en-US"/>
              <a:t>master_machine_learning_algo_from_scratch.pdf</a:t>
            </a:r>
            <a:endParaRPr lang="en-IN"/>
          </a:p>
        </p:txBody>
      </p:sp>
      <p:sp>
        <p:nvSpPr>
          <p:cNvPr id="6" name="Slide Number Placeholder 6"/>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85812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63D78-0EA9-4A70-8086-42494E4D8184}" type="datetime1">
              <a:rPr lang="en-IN" smtClean="0"/>
              <a:t>07-09-2020</a:t>
            </a:fld>
            <a:endParaRPr lang="en-IN"/>
          </a:p>
        </p:txBody>
      </p:sp>
      <p:sp>
        <p:nvSpPr>
          <p:cNvPr id="6" name="Footer Placeholder 5"/>
          <p:cNvSpPr>
            <a:spLocks noGrp="1"/>
          </p:cNvSpPr>
          <p:nvPr>
            <p:ph type="ftr" sz="quarter" idx="11"/>
          </p:nvPr>
        </p:nvSpPr>
        <p:spPr/>
        <p:txBody>
          <a:bodyPr/>
          <a:lstStyle/>
          <a:p>
            <a:r>
              <a:rPr lang="en-US"/>
              <a:t>master_machine_learning_algo_from_scratch.pdf</a:t>
            </a:r>
            <a:endParaRPr lang="en-IN"/>
          </a:p>
        </p:txBody>
      </p:sp>
      <p:sp>
        <p:nvSpPr>
          <p:cNvPr id="7" name="Slide Number Placeholder 6"/>
          <p:cNvSpPr>
            <a:spLocks noGrp="1"/>
          </p:cNvSpPr>
          <p:nvPr>
            <p:ph type="sldNum" sz="quarter" idx="12"/>
          </p:nvPr>
        </p:nvSpPr>
        <p:spPr/>
        <p:txBody>
          <a:bodyPr/>
          <a:lstStyle/>
          <a:p>
            <a:fld id="{E05949B2-C39D-4862-BC37-297042D6C5B7}" type="slidenum">
              <a:rPr lang="en-IN" smtClean="0"/>
              <a:t>‹#›</a:t>
            </a:fld>
            <a:endParaRPr lang="en-IN"/>
          </a:p>
        </p:txBody>
      </p:sp>
    </p:spTree>
    <p:extLst>
      <p:ext uri="{BB962C8B-B14F-4D97-AF65-F5344CB8AC3E}">
        <p14:creationId xmlns:p14="http://schemas.microsoft.com/office/powerpoint/2010/main" val="159316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A06114-B69E-4B3F-B46C-382F57F55286}" type="datetime1">
              <a:rPr lang="en-IN" smtClean="0"/>
              <a:t>07-09-2020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master_machine_learning_algo_from_scratch.pdf</a:t>
            </a:r>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5949B2-C39D-4862-BC37-297042D6C5B7}" type="slidenum">
              <a:rPr lang="en-IN" smtClean="0"/>
              <a:t>‹#›</a:t>
            </a:fld>
            <a:endParaRPr lang="en-IN"/>
          </a:p>
        </p:txBody>
      </p:sp>
    </p:spTree>
    <p:extLst>
      <p:ext uri="{BB962C8B-B14F-4D97-AF65-F5344CB8AC3E}">
        <p14:creationId xmlns:p14="http://schemas.microsoft.com/office/powerpoint/2010/main" val="3831555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7161-A495-48A6-A414-E429E98AC442}"/>
              </a:ext>
            </a:extLst>
          </p:cNvPr>
          <p:cNvSpPr>
            <a:spLocks noGrp="1"/>
          </p:cNvSpPr>
          <p:nvPr>
            <p:ph type="ctrTitle"/>
          </p:nvPr>
        </p:nvSpPr>
        <p:spPr/>
        <p:txBody>
          <a:bodyPr/>
          <a:lstStyle/>
          <a:p>
            <a:r>
              <a:rPr lang="en-IN" dirty="0"/>
              <a:t>Nonlinear Algorithms</a:t>
            </a:r>
            <a:br>
              <a:rPr lang="en-IN" dirty="0"/>
            </a:br>
            <a:endParaRPr lang="en-IN" dirty="0"/>
          </a:p>
        </p:txBody>
      </p:sp>
      <p:sp>
        <p:nvSpPr>
          <p:cNvPr id="3" name="Subtitle 2">
            <a:extLst>
              <a:ext uri="{FF2B5EF4-FFF2-40B4-BE49-F238E27FC236}">
                <a16:creationId xmlns:a16="http://schemas.microsoft.com/office/drawing/2014/main" id="{60AAAB03-4EFB-4882-8558-80191B2D64F8}"/>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C9ACDC0C-899C-4329-A55D-11E3AB9BC663}"/>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116338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B079-5840-426F-BEED-8D069F23D8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1FE8E3-90FB-4A42-867D-7223DE31173F}"/>
              </a:ext>
            </a:extLst>
          </p:cNvPr>
          <p:cNvSpPr>
            <a:spLocks noGrp="1"/>
          </p:cNvSpPr>
          <p:nvPr>
            <p:ph idx="1"/>
          </p:nvPr>
        </p:nvSpPr>
        <p:spPr>
          <a:xfrm>
            <a:off x="838200" y="481899"/>
            <a:ext cx="10515600" cy="4351338"/>
          </a:xfrm>
        </p:spPr>
        <p:txBody>
          <a:bodyPr>
            <a:normAutofit/>
          </a:bodyPr>
          <a:lstStyle/>
          <a:p>
            <a:r>
              <a:rPr lang="en-US" dirty="0"/>
              <a:t>Where y is the output for the training sample and prediction is the predicted output for the rectangle. </a:t>
            </a:r>
          </a:p>
          <a:p>
            <a:r>
              <a:rPr lang="en-US" dirty="0"/>
              <a:t>For classiﬁcation the Gini cost function is used which provides an indication of how pure the leaf nodes are (how mixed the training data assigned to each node is).</a:t>
            </a:r>
          </a:p>
          <a:p>
            <a:pPr marL="0" indent="0">
              <a:buNone/>
            </a:pPr>
            <a:r>
              <a:rPr lang="en-US" dirty="0"/>
              <a:t>                          </a:t>
            </a:r>
          </a:p>
          <a:p>
            <a:r>
              <a:rPr lang="en-US" dirty="0"/>
              <a:t>Where G is the Gini cost over all classes, pk are the number of training instances with class k in the rectangle of interest. A node that has all classes of the same type (perfect class purity) will have G = 0, where as a G that has a 50-50 split of classes for a binary classiﬁcation problem (worst purity) will have a G = 0.5.</a:t>
            </a:r>
          </a:p>
          <a:p>
            <a:pPr marL="0" indent="0">
              <a:buNone/>
            </a:pPr>
            <a:endParaRPr lang="en-IN" dirty="0"/>
          </a:p>
        </p:txBody>
      </p:sp>
      <p:sp>
        <p:nvSpPr>
          <p:cNvPr id="4" name="Footer Placeholder 3">
            <a:extLst>
              <a:ext uri="{FF2B5EF4-FFF2-40B4-BE49-F238E27FC236}">
                <a16:creationId xmlns:a16="http://schemas.microsoft.com/office/drawing/2014/main" id="{EF8BA705-D5AA-4C74-81DB-5550C700A280}"/>
              </a:ext>
            </a:extLst>
          </p:cNvPr>
          <p:cNvSpPr>
            <a:spLocks noGrp="1"/>
          </p:cNvSpPr>
          <p:nvPr>
            <p:ph type="ftr" sz="quarter" idx="11"/>
          </p:nvPr>
        </p:nvSpPr>
        <p:spPr/>
        <p:txBody>
          <a:bodyPr/>
          <a:lstStyle/>
          <a:p>
            <a:r>
              <a:rPr lang="en-US"/>
              <a:t>master_machine_learning_algo_from_scratch.pdf</a:t>
            </a:r>
            <a:endParaRPr lang="en-IN"/>
          </a:p>
        </p:txBody>
      </p:sp>
      <p:sp>
        <p:nvSpPr>
          <p:cNvPr id="6" name="object 13">
            <a:extLst>
              <a:ext uri="{FF2B5EF4-FFF2-40B4-BE49-F238E27FC236}">
                <a16:creationId xmlns:a16="http://schemas.microsoft.com/office/drawing/2014/main" id="{BE56BC8A-3692-4734-AAC1-A24EFDD87C54}"/>
              </a:ext>
            </a:extLst>
          </p:cNvPr>
          <p:cNvSpPr txBox="1"/>
          <p:nvPr/>
        </p:nvSpPr>
        <p:spPr>
          <a:xfrm>
            <a:off x="4307157" y="3624447"/>
            <a:ext cx="1428115" cy="207645"/>
          </a:xfrm>
          <a:prstGeom prst="rect">
            <a:avLst/>
          </a:prstGeom>
        </p:spPr>
        <p:txBody>
          <a:bodyPr vert="horz" wrap="square" lIns="0" tIns="12065" rIns="0" bIns="0" rtlCol="0">
            <a:spAutoFit/>
          </a:bodyPr>
          <a:lstStyle/>
          <a:p>
            <a:pPr marL="12700">
              <a:lnSpc>
                <a:spcPct val="100000"/>
              </a:lnSpc>
              <a:spcBef>
                <a:spcPts val="95"/>
              </a:spcBef>
              <a:tabLst>
                <a:tab pos="574040" algn="l"/>
              </a:tabLst>
            </a:pPr>
            <a:r>
              <a:rPr sz="1200" i="1" spc="55" dirty="0">
                <a:latin typeface="Times New Roman"/>
                <a:cs typeface="Times New Roman"/>
              </a:rPr>
              <a:t>G</a:t>
            </a:r>
            <a:r>
              <a:rPr sz="1200" i="1" spc="30" dirty="0">
                <a:latin typeface="Times New Roman"/>
                <a:cs typeface="Times New Roman"/>
              </a:rPr>
              <a:t> </a:t>
            </a:r>
            <a:r>
              <a:rPr sz="1200" spc="-5" dirty="0">
                <a:latin typeface="LM Roman 12"/>
                <a:cs typeface="LM Roman 12"/>
              </a:rPr>
              <a:t>=	</a:t>
            </a:r>
            <a:r>
              <a:rPr sz="1200" i="1" spc="-15" dirty="0">
                <a:latin typeface="Times New Roman"/>
                <a:cs typeface="Times New Roman"/>
              </a:rPr>
              <a:t>p </a:t>
            </a:r>
            <a:r>
              <a:rPr sz="1200" i="1" spc="20" dirty="0">
                <a:latin typeface="DejaVu Sans Condensed"/>
                <a:cs typeface="DejaVu Sans Condensed"/>
              </a:rPr>
              <a:t>× </a:t>
            </a:r>
            <a:r>
              <a:rPr sz="1200" spc="-5" dirty="0">
                <a:latin typeface="LM Roman 12"/>
                <a:cs typeface="LM Roman 12"/>
              </a:rPr>
              <a:t>(1 </a:t>
            </a:r>
            <a:r>
              <a:rPr sz="1200" i="1" spc="20" dirty="0">
                <a:latin typeface="DejaVu Sans Condensed"/>
                <a:cs typeface="DejaVu Sans Condensed"/>
              </a:rPr>
              <a:t>− </a:t>
            </a:r>
            <a:r>
              <a:rPr sz="1200" i="1" spc="-15" dirty="0">
                <a:latin typeface="Times New Roman"/>
                <a:cs typeface="Times New Roman"/>
              </a:rPr>
              <a:t>p</a:t>
            </a:r>
            <a:r>
              <a:rPr sz="1200" i="1" spc="15" dirty="0">
                <a:latin typeface="Times New Roman"/>
                <a:cs typeface="Times New Roman"/>
              </a:rPr>
              <a:t> </a:t>
            </a:r>
            <a:r>
              <a:rPr sz="1200" spc="-5" dirty="0">
                <a:latin typeface="LM Roman 12"/>
                <a:cs typeface="LM Roman 12"/>
              </a:rPr>
              <a:t>)</a:t>
            </a:r>
            <a:endParaRPr sz="1200" dirty="0">
              <a:latin typeface="LM Roman 12"/>
              <a:cs typeface="LM Roman 12"/>
            </a:endParaRPr>
          </a:p>
        </p:txBody>
      </p:sp>
    </p:spTree>
    <p:extLst>
      <p:ext uri="{BB962C8B-B14F-4D97-AF65-F5344CB8AC3E}">
        <p14:creationId xmlns:p14="http://schemas.microsoft.com/office/powerpoint/2010/main" val="137769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09B0-99B0-4F87-9A4D-75CA10A87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26091B-15D9-4358-81CF-1B1D21DF52B4}"/>
              </a:ext>
            </a:extLst>
          </p:cNvPr>
          <p:cNvSpPr>
            <a:spLocks noGrp="1"/>
          </p:cNvSpPr>
          <p:nvPr>
            <p:ph idx="1"/>
          </p:nvPr>
        </p:nvSpPr>
        <p:spPr>
          <a:xfrm>
            <a:off x="838200" y="365125"/>
            <a:ext cx="10515600" cy="4351338"/>
          </a:xfrm>
        </p:spPr>
        <p:txBody>
          <a:bodyPr>
            <a:normAutofit/>
          </a:bodyPr>
          <a:lstStyle/>
          <a:p>
            <a:pPr marL="0" indent="0">
              <a:buNone/>
            </a:pPr>
            <a:r>
              <a:rPr lang="en-US" dirty="0"/>
              <a:t>Stopping Criterion</a:t>
            </a:r>
          </a:p>
          <a:p>
            <a:r>
              <a:rPr lang="en-US" dirty="0"/>
              <a:t>The recursive binary splitting procedure described above needs to know when to stop splitting as it works its way down the tree with the training data. </a:t>
            </a:r>
          </a:p>
          <a:p>
            <a:r>
              <a:rPr lang="en-US" dirty="0"/>
              <a:t>The most common stopping procedure is to use a minimum count on the number of training instances assigned to each leaf node. If the count is less than some minimum then the split is not accepted and the node is taken as a ﬁnal leaf node. </a:t>
            </a:r>
          </a:p>
          <a:p>
            <a:r>
              <a:rPr lang="en-US" dirty="0"/>
              <a:t>The count of training members is tuned to the dataset, e.g. 5 or 10. It deﬁnes how speciﬁc to the training data the tree will be. Too speciﬁc (e.g. a count of 1) and the tree will overﬁt the training data and likely have poor performance on the test set.</a:t>
            </a:r>
            <a:endParaRPr lang="en-IN" dirty="0"/>
          </a:p>
        </p:txBody>
      </p:sp>
      <p:sp>
        <p:nvSpPr>
          <p:cNvPr id="4" name="Footer Placeholder 3">
            <a:extLst>
              <a:ext uri="{FF2B5EF4-FFF2-40B4-BE49-F238E27FC236}">
                <a16:creationId xmlns:a16="http://schemas.microsoft.com/office/drawing/2014/main" id="{6CD33C9E-2661-4FB8-9968-FD3C09243578}"/>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295801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37CD-104D-4C56-A968-A67E3702AA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E157AF-A6FD-45F3-85F7-B60B84F3E9A3}"/>
              </a:ext>
            </a:extLst>
          </p:cNvPr>
          <p:cNvSpPr>
            <a:spLocks noGrp="1"/>
          </p:cNvSpPr>
          <p:nvPr>
            <p:ph idx="1"/>
          </p:nvPr>
        </p:nvSpPr>
        <p:spPr>
          <a:xfrm>
            <a:off x="838200" y="519339"/>
            <a:ext cx="10515600" cy="4351338"/>
          </a:xfrm>
        </p:spPr>
        <p:txBody>
          <a:bodyPr>
            <a:normAutofit fontScale="92500" lnSpcReduction="10000"/>
          </a:bodyPr>
          <a:lstStyle/>
          <a:p>
            <a:r>
              <a:rPr lang="en-US" dirty="0"/>
              <a:t>Pruning The Tree</a:t>
            </a:r>
          </a:p>
          <a:p>
            <a:r>
              <a:rPr lang="en-US" dirty="0"/>
              <a:t>The stopping criterion is important as it strongly inﬂuences the performance of your tree. You can use pruning after learning your tree to further lift performance. </a:t>
            </a:r>
          </a:p>
          <a:p>
            <a:r>
              <a:rPr lang="en-US" dirty="0"/>
              <a:t>The complexity of a decision tree is deﬁned as the number of splits in the tree. Simpler trees are preferred. </a:t>
            </a:r>
          </a:p>
          <a:p>
            <a:r>
              <a:rPr lang="en-US" dirty="0"/>
              <a:t>They are easy to understand (you can print them out and show them to subject matter experts), and they are less likely to overﬁt your data. The fastest and simplest pruning method is to work through each leaf node in the tree and evaluate the eﬀect of removing it using a hold-out test set. </a:t>
            </a:r>
          </a:p>
          <a:p>
            <a:r>
              <a:rPr lang="en-US" dirty="0"/>
              <a:t>Leaf nodes are removed only if it results in a drop in the overall cost function on the entire test set. You stop removing nodes when no further improvements can be made. More sophisticated pruning methods can be used such as cost complexity pruning (also called weakest link pruning) where a learning parameter (alpha) is used to weigh whether nodes can be removed based on the size of the sub-tree.</a:t>
            </a:r>
          </a:p>
          <a:p>
            <a:endParaRPr lang="en-IN" dirty="0"/>
          </a:p>
        </p:txBody>
      </p:sp>
      <p:sp>
        <p:nvSpPr>
          <p:cNvPr id="4" name="Footer Placeholder 3">
            <a:extLst>
              <a:ext uri="{FF2B5EF4-FFF2-40B4-BE49-F238E27FC236}">
                <a16:creationId xmlns:a16="http://schemas.microsoft.com/office/drawing/2014/main" id="{A6D3E6DA-80BF-4DBC-B8D3-01079930B2CE}"/>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406687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0BC0-A510-495F-B24D-C4A14B90FC5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07A8B54-6453-4EB6-A358-5146287E7750}"/>
              </a:ext>
            </a:extLst>
          </p:cNvPr>
          <p:cNvSpPr>
            <a:spLocks noGrp="1"/>
          </p:cNvSpPr>
          <p:nvPr>
            <p:ph idx="1"/>
          </p:nvPr>
        </p:nvSpPr>
        <p:spPr>
          <a:xfrm>
            <a:off x="1034143" y="649968"/>
            <a:ext cx="10515600" cy="4351338"/>
          </a:xfrm>
        </p:spPr>
        <p:txBody>
          <a:bodyPr/>
          <a:lstStyle/>
          <a:p>
            <a:r>
              <a:rPr lang="en-IN" dirty="0"/>
              <a:t>Preparing Data For CART</a:t>
            </a:r>
          </a:p>
          <a:p>
            <a:r>
              <a:rPr lang="en-US" dirty="0"/>
              <a:t>CART does not require any special data preparation other than a good representation of the problem.</a:t>
            </a:r>
          </a:p>
          <a:p>
            <a:pPr marL="0" indent="0">
              <a:buNone/>
            </a:pPr>
            <a:endParaRPr lang="en-IN" dirty="0"/>
          </a:p>
        </p:txBody>
      </p:sp>
      <p:sp>
        <p:nvSpPr>
          <p:cNvPr id="4" name="Footer Placeholder 3">
            <a:extLst>
              <a:ext uri="{FF2B5EF4-FFF2-40B4-BE49-F238E27FC236}">
                <a16:creationId xmlns:a16="http://schemas.microsoft.com/office/drawing/2014/main" id="{7B130DDF-69AD-4DC4-A07D-6A1EA7AE5355}"/>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355163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785B-654A-46F5-B888-E83CD03F92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6D03D7-6F2E-46CD-9C00-1778E331FF37}"/>
              </a:ext>
            </a:extLst>
          </p:cNvPr>
          <p:cNvSpPr>
            <a:spLocks noGrp="1"/>
          </p:cNvSpPr>
          <p:nvPr>
            <p:ph idx="1"/>
          </p:nvPr>
        </p:nvSpPr>
        <p:spPr>
          <a:xfrm>
            <a:off x="968828" y="799258"/>
            <a:ext cx="10515600" cy="4351338"/>
          </a:xfrm>
        </p:spPr>
        <p:txBody>
          <a:bodyPr/>
          <a:lstStyle/>
          <a:p>
            <a:r>
              <a:rPr lang="en-US" dirty="0"/>
              <a:t>The classical name Decision Tree and the more Modern name CART for the algorithm.</a:t>
            </a:r>
          </a:p>
          <a:p>
            <a:r>
              <a:rPr lang="en-US" dirty="0"/>
              <a:t>The representation used for CART is a binary tree.</a:t>
            </a:r>
          </a:p>
          <a:p>
            <a:r>
              <a:rPr lang="en-US" dirty="0"/>
              <a:t>Predictions are made with CART by traversing the binary tree given a new input record.</a:t>
            </a:r>
          </a:p>
          <a:p>
            <a:r>
              <a:rPr lang="en-US" dirty="0"/>
              <a:t>The tree is learned using a greedy algorithm on the training data to pick splits in the tree</a:t>
            </a:r>
          </a:p>
          <a:p>
            <a:r>
              <a:rPr lang="en-US" dirty="0"/>
              <a:t>Stopping criteria deﬁne how much a tree learns and pruning can be used to improve generalization on a learned tree.</a:t>
            </a:r>
          </a:p>
          <a:p>
            <a:pPr marL="0" indent="0">
              <a:buNone/>
            </a:pPr>
            <a:endParaRPr lang="en-IN" dirty="0"/>
          </a:p>
        </p:txBody>
      </p:sp>
      <p:sp>
        <p:nvSpPr>
          <p:cNvPr id="4" name="Footer Placeholder 3">
            <a:extLst>
              <a:ext uri="{FF2B5EF4-FFF2-40B4-BE49-F238E27FC236}">
                <a16:creationId xmlns:a16="http://schemas.microsoft.com/office/drawing/2014/main" id="{FCD1CBD1-8CD0-4C28-A970-0F014A2CB62D}"/>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195013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5602-3182-407C-BFC2-6F02AEA1FFEC}"/>
              </a:ext>
            </a:extLst>
          </p:cNvPr>
          <p:cNvSpPr>
            <a:spLocks noGrp="1"/>
          </p:cNvSpPr>
          <p:nvPr>
            <p:ph type="ctrTitle"/>
          </p:nvPr>
        </p:nvSpPr>
        <p:spPr/>
        <p:txBody>
          <a:bodyPr/>
          <a:lstStyle/>
          <a:p>
            <a:r>
              <a:rPr lang="en-US" dirty="0"/>
              <a:t>CART Implementation</a:t>
            </a:r>
            <a:endParaRPr lang="en-IN" dirty="0"/>
          </a:p>
        </p:txBody>
      </p:sp>
      <p:sp>
        <p:nvSpPr>
          <p:cNvPr id="3" name="Subtitle 2">
            <a:extLst>
              <a:ext uri="{FF2B5EF4-FFF2-40B4-BE49-F238E27FC236}">
                <a16:creationId xmlns:a16="http://schemas.microsoft.com/office/drawing/2014/main" id="{D323B769-0CD3-40E7-AB2D-334101F240A7}"/>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227FCBB4-3B45-4106-BA4E-FE0087C887F6}"/>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37907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CB34-004E-4B69-A2E8-F8C608660CAF}"/>
              </a:ext>
            </a:extLst>
          </p:cNvPr>
          <p:cNvSpPr>
            <a:spLocks noGrp="1"/>
          </p:cNvSpPr>
          <p:nvPr>
            <p:ph type="title"/>
          </p:nvPr>
        </p:nvSpPr>
        <p:spPr/>
        <p:txBody>
          <a:bodyPr/>
          <a:lstStyle/>
          <a:p>
            <a:r>
              <a:rPr lang="en-US" dirty="0"/>
              <a:t>Classiﬁcation and Regression Trees Tutorial</a:t>
            </a:r>
            <a:br>
              <a:rPr lang="en-US" dirty="0"/>
            </a:br>
            <a:endParaRPr lang="en-IN" dirty="0"/>
          </a:p>
        </p:txBody>
      </p:sp>
      <p:sp>
        <p:nvSpPr>
          <p:cNvPr id="3" name="Content Placeholder 2">
            <a:extLst>
              <a:ext uri="{FF2B5EF4-FFF2-40B4-BE49-F238E27FC236}">
                <a16:creationId xmlns:a16="http://schemas.microsoft.com/office/drawing/2014/main" id="{42929776-7FF0-4AC3-BCE8-CEAC02F3BB98}"/>
              </a:ext>
            </a:extLst>
          </p:cNvPr>
          <p:cNvSpPr>
            <a:spLocks noGrp="1"/>
          </p:cNvSpPr>
          <p:nvPr>
            <p:ph idx="1"/>
          </p:nvPr>
        </p:nvSpPr>
        <p:spPr>
          <a:xfrm>
            <a:off x="838200" y="1253331"/>
            <a:ext cx="10515600" cy="4351338"/>
          </a:xfrm>
        </p:spPr>
        <p:txBody>
          <a:bodyPr/>
          <a:lstStyle/>
          <a:p>
            <a:r>
              <a:rPr lang="en-US" dirty="0"/>
              <a:t>Decision trees are a ﬂexible and very powerful machine learning method for regression and classiﬁcation predictive modeling problems. In this chapter you will discover how to implement the CART machine learning algorithm from scratch step-by-step. After completing this chapter you will know:</a:t>
            </a:r>
          </a:p>
          <a:p>
            <a:r>
              <a:rPr lang="en-US" dirty="0"/>
              <a:t>How to calculate the Gini index for a given split in a decision tree.</a:t>
            </a:r>
          </a:p>
          <a:p>
            <a:r>
              <a:rPr lang="en-US" dirty="0"/>
              <a:t>How to evaluate diﬀerent split points when constructing a decision tree.</a:t>
            </a:r>
          </a:p>
          <a:p>
            <a:r>
              <a:rPr lang="en-US" dirty="0"/>
              <a:t>How to make predictions on new data with a learned decision tree.</a:t>
            </a:r>
          </a:p>
          <a:p>
            <a:pPr marL="0" indent="0">
              <a:buNone/>
            </a:pPr>
            <a:endParaRPr lang="en-IN" dirty="0"/>
          </a:p>
        </p:txBody>
      </p:sp>
      <p:sp>
        <p:nvSpPr>
          <p:cNvPr id="4" name="Footer Placeholder 3">
            <a:extLst>
              <a:ext uri="{FF2B5EF4-FFF2-40B4-BE49-F238E27FC236}">
                <a16:creationId xmlns:a16="http://schemas.microsoft.com/office/drawing/2014/main" id="{9157F960-CD08-4130-A8F3-D09B209C7F9C}"/>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25836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355D-7923-4AB4-A4F8-5DCA90C06B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A35F12-CFC9-4F92-97A0-23F7A1BDDAB7}"/>
              </a:ext>
            </a:extLst>
          </p:cNvPr>
          <p:cNvSpPr>
            <a:spLocks noGrp="1"/>
          </p:cNvSpPr>
          <p:nvPr>
            <p:ph idx="1"/>
          </p:nvPr>
        </p:nvSpPr>
        <p:spPr>
          <a:xfrm>
            <a:off x="838200" y="612646"/>
            <a:ext cx="10515600" cy="4351338"/>
          </a:xfrm>
        </p:spPr>
        <p:txBody>
          <a:bodyPr/>
          <a:lstStyle/>
          <a:p>
            <a:r>
              <a:rPr lang="en-US" dirty="0"/>
              <a:t>Now we will work through a simple binary (two-class) classiﬁcation problem for CART. </a:t>
            </a:r>
          </a:p>
          <a:p>
            <a:r>
              <a:rPr lang="en-US" dirty="0"/>
              <a:t>To keep things simple we will work with a two input variables (X1 and X2) and a single output variable (Y ). </a:t>
            </a:r>
          </a:p>
          <a:p>
            <a:r>
              <a:rPr lang="en-US" dirty="0"/>
              <a:t>This is not a real problem but a contrived problem to demonstrate how to implement the CART model and make predictions. </a:t>
            </a:r>
          </a:p>
          <a:p>
            <a:r>
              <a:rPr lang="en-US" dirty="0"/>
              <a:t>The example was designed so that the algorithm will ﬁnd at least two split points in order to best classify the training dataset</a:t>
            </a:r>
            <a:r>
              <a:rPr lang="en-US"/>
              <a:t>. </a:t>
            </a:r>
          </a:p>
          <a:p>
            <a:pPr marL="0" indent="0">
              <a:buNone/>
            </a:pPr>
            <a:endParaRPr lang="en-US" dirty="0"/>
          </a:p>
          <a:p>
            <a:endParaRPr lang="en-IN" dirty="0"/>
          </a:p>
        </p:txBody>
      </p:sp>
      <p:sp>
        <p:nvSpPr>
          <p:cNvPr id="4" name="Footer Placeholder 3">
            <a:extLst>
              <a:ext uri="{FF2B5EF4-FFF2-40B4-BE49-F238E27FC236}">
                <a16:creationId xmlns:a16="http://schemas.microsoft.com/office/drawing/2014/main" id="{6919F4C4-9A26-4907-AD1C-D139AAE88AB5}"/>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367075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9F98-C70C-431A-8247-FB1EB052EE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ACAA2C-9CBE-4020-A4B3-88017685C207}"/>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5CAC2A50-88E4-41ED-AD4A-9F716C324152}"/>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74655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8EAE-A57F-4BCB-9EB3-5DEA6557D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25A838-318A-4B0C-AD9E-93F2DEEB57A2}"/>
              </a:ext>
            </a:extLst>
          </p:cNvPr>
          <p:cNvSpPr>
            <a:spLocks noGrp="1"/>
          </p:cNvSpPr>
          <p:nvPr>
            <p:ph idx="1"/>
          </p:nvPr>
        </p:nvSpPr>
        <p:spPr>
          <a:xfrm>
            <a:off x="726232" y="472685"/>
            <a:ext cx="10853057" cy="5218987"/>
          </a:xfrm>
        </p:spPr>
        <p:txBody>
          <a:bodyPr>
            <a:normAutofit/>
          </a:bodyPr>
          <a:lstStyle/>
          <a:p>
            <a:r>
              <a:rPr lang="en-US" dirty="0"/>
              <a:t>Decision Trees are an important type of algorithm for predictive modeling machine learning. The classical decision tree algorithms have been around for decades and modern variations like random forest are among the most powerful techniques available. </a:t>
            </a:r>
          </a:p>
          <a:p>
            <a:r>
              <a:rPr lang="en-US" dirty="0"/>
              <a:t>CART which stands for Classiﬁcation And Regression Trees. After reading this chapter, you will know:</a:t>
            </a:r>
          </a:p>
          <a:p>
            <a:r>
              <a:rPr lang="en-US" dirty="0"/>
              <a:t>The many names used to describe the CART algorithm for machine learning.</a:t>
            </a:r>
          </a:p>
          <a:p>
            <a:r>
              <a:rPr lang="en-US" dirty="0"/>
              <a:t>The representation used by learned CART models that is actually stored on disk.</a:t>
            </a:r>
          </a:p>
          <a:p>
            <a:r>
              <a:rPr lang="en-US" dirty="0"/>
              <a:t>How a CART model can be learned from training data.</a:t>
            </a:r>
          </a:p>
          <a:p>
            <a:r>
              <a:rPr lang="en-US" dirty="0"/>
              <a:t>How a learned CART model can be used to make predictions on unseen data.</a:t>
            </a:r>
          </a:p>
          <a:p>
            <a:r>
              <a:rPr lang="en-US" dirty="0"/>
              <a:t>Additional resources that you can use to learn more about CART and related algorithms.</a:t>
            </a:r>
            <a:endParaRPr lang="en-IN" dirty="0"/>
          </a:p>
        </p:txBody>
      </p:sp>
      <p:sp>
        <p:nvSpPr>
          <p:cNvPr id="4" name="Footer Placeholder 3">
            <a:extLst>
              <a:ext uri="{FF2B5EF4-FFF2-40B4-BE49-F238E27FC236}">
                <a16:creationId xmlns:a16="http://schemas.microsoft.com/office/drawing/2014/main" id="{3D89F2A2-AB82-47A5-A75D-AFCB61662BB5}"/>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36050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CFB2-CD81-4245-9ED2-9CF91352CF1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161CE78-8D2E-453D-9CCB-D2F873BDF744}"/>
              </a:ext>
            </a:extLst>
          </p:cNvPr>
          <p:cNvSpPr>
            <a:spLocks noGrp="1"/>
          </p:cNvSpPr>
          <p:nvPr>
            <p:ph idx="1"/>
          </p:nvPr>
        </p:nvSpPr>
        <p:spPr>
          <a:xfrm>
            <a:off x="838200" y="276743"/>
            <a:ext cx="10515600" cy="4351338"/>
          </a:xfrm>
        </p:spPr>
        <p:txBody>
          <a:bodyPr/>
          <a:lstStyle/>
          <a:p>
            <a:r>
              <a:rPr lang="en-US" dirty="0"/>
              <a:t>Decision Trees</a:t>
            </a:r>
          </a:p>
          <a:p>
            <a:r>
              <a:rPr lang="en-US" dirty="0"/>
              <a:t>Classiﬁcation and Regression Trees or CART for short is a term introduced by Leo </a:t>
            </a:r>
            <a:r>
              <a:rPr lang="en-US" dirty="0" err="1"/>
              <a:t>Breiman</a:t>
            </a:r>
            <a:r>
              <a:rPr lang="en-US" dirty="0"/>
              <a:t> to refer to Decision Tree algorithms that can be used for classiﬁcation or regression predictive modeling problems. </a:t>
            </a:r>
          </a:p>
          <a:p>
            <a:r>
              <a:rPr lang="en-US" dirty="0"/>
              <a:t>Classically, this algorithm is referred to as decision trees, but on some platforms like R they are referred to by the more modern term CART. The CART algorithm provides a foundation for important algorithms like bagged decision trees, random forest and boosted decision trees.</a:t>
            </a:r>
          </a:p>
          <a:p>
            <a:pPr marL="0" indent="0">
              <a:buNone/>
            </a:pPr>
            <a:endParaRPr lang="en-IN" dirty="0"/>
          </a:p>
        </p:txBody>
      </p:sp>
      <p:sp>
        <p:nvSpPr>
          <p:cNvPr id="4" name="Footer Placeholder 3">
            <a:extLst>
              <a:ext uri="{FF2B5EF4-FFF2-40B4-BE49-F238E27FC236}">
                <a16:creationId xmlns:a16="http://schemas.microsoft.com/office/drawing/2014/main" id="{0D172FBC-A8AA-442A-BED5-1653275B6935}"/>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58772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2F3F-9810-49E1-9171-B080A05DE7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44C6EF-89D1-4B58-A3D6-EBA1332E0AB5}"/>
              </a:ext>
            </a:extLst>
          </p:cNvPr>
          <p:cNvSpPr>
            <a:spLocks noGrp="1"/>
          </p:cNvSpPr>
          <p:nvPr>
            <p:ph idx="1"/>
          </p:nvPr>
        </p:nvSpPr>
        <p:spPr>
          <a:xfrm>
            <a:off x="838200" y="365125"/>
            <a:ext cx="10515600" cy="4351338"/>
          </a:xfrm>
        </p:spPr>
        <p:txBody>
          <a:bodyPr>
            <a:normAutofit/>
          </a:bodyPr>
          <a:lstStyle/>
          <a:p>
            <a:r>
              <a:rPr lang="en-US" dirty="0"/>
              <a:t>CART Model Representation</a:t>
            </a:r>
          </a:p>
          <a:p>
            <a:r>
              <a:rPr lang="en-US" dirty="0"/>
              <a:t>The representation for the CART model is a binary tree. </a:t>
            </a:r>
          </a:p>
          <a:p>
            <a:r>
              <a:rPr lang="en-US" dirty="0"/>
              <a:t>This is your binary tree from algorithms and data structures, nothing too fancy. </a:t>
            </a:r>
          </a:p>
          <a:p>
            <a:r>
              <a:rPr lang="en-US" dirty="0"/>
              <a:t>Each node represents a single input variable (x) and a split point on that variable (assuming the variable is numeric). </a:t>
            </a:r>
          </a:p>
          <a:p>
            <a:r>
              <a:rPr lang="en-US" dirty="0"/>
              <a:t>The leaf nodes of the tree contain an output variable (y) which is used to make a prediction. </a:t>
            </a:r>
          </a:p>
          <a:p>
            <a:r>
              <a:rPr lang="en-US" dirty="0"/>
              <a:t>Given a dataset with two inputs of height in centimeters and weight in kilograms the output of sex as male or female, below is a example of a binary decision tree.</a:t>
            </a:r>
          </a:p>
          <a:p>
            <a:endParaRPr lang="en-US" dirty="0"/>
          </a:p>
          <a:p>
            <a:pPr marL="0" indent="0">
              <a:buNone/>
            </a:pPr>
            <a:endParaRPr lang="en-IN" dirty="0"/>
          </a:p>
        </p:txBody>
      </p:sp>
      <p:sp>
        <p:nvSpPr>
          <p:cNvPr id="4" name="Footer Placeholder 3">
            <a:extLst>
              <a:ext uri="{FF2B5EF4-FFF2-40B4-BE49-F238E27FC236}">
                <a16:creationId xmlns:a16="http://schemas.microsoft.com/office/drawing/2014/main" id="{509D31F0-E28D-46CB-9AA6-46FF5BCA0C6F}"/>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40839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410BB4-85EE-467B-8FB1-D095879C3AF4}"/>
              </a:ext>
            </a:extLst>
          </p:cNvPr>
          <p:cNvSpPr>
            <a:spLocks noGrp="1"/>
          </p:cNvSpPr>
          <p:nvPr>
            <p:ph type="ftr" sz="quarter" idx="11"/>
          </p:nvPr>
        </p:nvSpPr>
        <p:spPr/>
        <p:txBody>
          <a:bodyPr/>
          <a:lstStyle/>
          <a:p>
            <a:r>
              <a:rPr lang="en-US"/>
              <a:t>master_machine_learning_algo_from_scratch.pdf</a:t>
            </a:r>
            <a:endParaRPr lang="en-IN"/>
          </a:p>
        </p:txBody>
      </p:sp>
      <p:sp>
        <p:nvSpPr>
          <p:cNvPr id="3" name="object 3">
            <a:extLst>
              <a:ext uri="{FF2B5EF4-FFF2-40B4-BE49-F238E27FC236}">
                <a16:creationId xmlns:a16="http://schemas.microsoft.com/office/drawing/2014/main" id="{4B77A83C-5F34-46F4-9CEB-EACF3EDC217A}"/>
              </a:ext>
            </a:extLst>
          </p:cNvPr>
          <p:cNvSpPr/>
          <p:nvPr/>
        </p:nvSpPr>
        <p:spPr>
          <a:xfrm>
            <a:off x="3145105" y="136525"/>
            <a:ext cx="5232400" cy="39217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9445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2067-477C-436F-92C1-06815308ED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26FD04-D50B-45D5-A0F0-9956E2C6A742}"/>
              </a:ext>
            </a:extLst>
          </p:cNvPr>
          <p:cNvSpPr>
            <a:spLocks noGrp="1"/>
          </p:cNvSpPr>
          <p:nvPr>
            <p:ph idx="1"/>
          </p:nvPr>
        </p:nvSpPr>
        <p:spPr>
          <a:xfrm>
            <a:off x="838200" y="365125"/>
            <a:ext cx="10515600" cy="4351338"/>
          </a:xfrm>
        </p:spPr>
        <p:txBody>
          <a:bodyPr/>
          <a:lstStyle/>
          <a:p>
            <a:r>
              <a:rPr lang="en-US" dirty="0"/>
              <a:t>The tree can be stored to ﬁle as a graph or a set of rules. For example, below is the above decision tree as a set of rules.</a:t>
            </a:r>
          </a:p>
          <a:p>
            <a:r>
              <a:rPr lang="en-US" dirty="0"/>
              <a:t>Listing 17.1: Example of a Rule Representation of a Decision Tree.</a:t>
            </a:r>
          </a:p>
          <a:p>
            <a:pPr marL="0" indent="0">
              <a:buNone/>
            </a:pPr>
            <a:endParaRPr lang="en-IN" dirty="0"/>
          </a:p>
        </p:txBody>
      </p:sp>
      <p:sp>
        <p:nvSpPr>
          <p:cNvPr id="4" name="Footer Placeholder 3">
            <a:extLst>
              <a:ext uri="{FF2B5EF4-FFF2-40B4-BE49-F238E27FC236}">
                <a16:creationId xmlns:a16="http://schemas.microsoft.com/office/drawing/2014/main" id="{462C2728-6A70-44AF-9C4E-2C8243FF0663}"/>
              </a:ext>
            </a:extLst>
          </p:cNvPr>
          <p:cNvSpPr>
            <a:spLocks noGrp="1"/>
          </p:cNvSpPr>
          <p:nvPr>
            <p:ph type="ftr" sz="quarter" idx="11"/>
          </p:nvPr>
        </p:nvSpPr>
        <p:spPr/>
        <p:txBody>
          <a:bodyPr/>
          <a:lstStyle/>
          <a:p>
            <a:r>
              <a:rPr lang="en-US"/>
              <a:t>master_machine_learning_algo_from_scratch.pdf</a:t>
            </a:r>
            <a:endParaRPr lang="en-IN"/>
          </a:p>
        </p:txBody>
      </p:sp>
      <p:sp>
        <p:nvSpPr>
          <p:cNvPr id="5" name="object 5">
            <a:extLst>
              <a:ext uri="{FF2B5EF4-FFF2-40B4-BE49-F238E27FC236}">
                <a16:creationId xmlns:a16="http://schemas.microsoft.com/office/drawing/2014/main" id="{6380F9CC-C7E8-480F-8ADA-4E45A87C39A8}"/>
              </a:ext>
            </a:extLst>
          </p:cNvPr>
          <p:cNvSpPr txBox="1"/>
          <p:nvPr/>
        </p:nvSpPr>
        <p:spPr>
          <a:xfrm>
            <a:off x="2032450" y="1905364"/>
            <a:ext cx="6962260" cy="635430"/>
          </a:xfrm>
          <a:prstGeom prst="rect">
            <a:avLst/>
          </a:prstGeom>
          <a:ln w="5054">
            <a:solidFill>
              <a:srgbClr val="000000"/>
            </a:solidFill>
          </a:ln>
        </p:spPr>
        <p:txBody>
          <a:bodyPr vert="horz" wrap="square" lIns="0" tIns="19685" rIns="0" bIns="0" rtlCol="0">
            <a:spAutoFit/>
          </a:bodyPr>
          <a:lstStyle/>
          <a:p>
            <a:pPr marL="40005">
              <a:lnSpc>
                <a:spcPts val="1200"/>
              </a:lnSpc>
              <a:spcBef>
                <a:spcPts val="155"/>
              </a:spcBef>
            </a:pPr>
            <a:r>
              <a:rPr sz="1000" spc="-5" dirty="0">
                <a:latin typeface="LM Mono 10"/>
                <a:cs typeface="LM Mono 10"/>
              </a:rPr>
              <a:t>If Height &gt; 180 cm Then</a:t>
            </a:r>
            <a:r>
              <a:rPr sz="1000" spc="-10" dirty="0">
                <a:latin typeface="LM Mono 10"/>
                <a:cs typeface="LM Mono 10"/>
              </a:rPr>
              <a:t> </a:t>
            </a:r>
            <a:r>
              <a:rPr sz="1000" spc="-5" dirty="0">
                <a:latin typeface="LM Mono 10"/>
                <a:cs typeface="LM Mono 10"/>
              </a:rPr>
              <a:t>Male</a:t>
            </a:r>
            <a:endParaRPr sz="1000" dirty="0">
              <a:latin typeface="LM Mono 10"/>
              <a:cs typeface="LM Mono 10"/>
            </a:endParaRPr>
          </a:p>
          <a:p>
            <a:pPr marL="40005">
              <a:lnSpc>
                <a:spcPts val="1195"/>
              </a:lnSpc>
            </a:pPr>
            <a:r>
              <a:rPr sz="1000" spc="-5" dirty="0">
                <a:latin typeface="LM Mono 10"/>
                <a:cs typeface="LM Mono 10"/>
              </a:rPr>
              <a:t>If Height &lt;= 180 cm AND Weight &gt; 80 kg Then Male</a:t>
            </a:r>
            <a:endParaRPr sz="1000" dirty="0">
              <a:latin typeface="LM Mono 10"/>
              <a:cs typeface="LM Mono 10"/>
            </a:endParaRPr>
          </a:p>
          <a:p>
            <a:pPr marL="40005" marR="2764790">
              <a:lnSpc>
                <a:spcPts val="1200"/>
              </a:lnSpc>
              <a:spcBef>
                <a:spcPts val="35"/>
              </a:spcBef>
            </a:pPr>
            <a:r>
              <a:rPr sz="1000" spc="-5" dirty="0">
                <a:latin typeface="LM Mono 10"/>
                <a:cs typeface="LM Mono 10"/>
              </a:rPr>
              <a:t>If Height &lt;= 180 cm AND Weight &lt;= 80 kg Then Female  Make Predictions With CART</a:t>
            </a:r>
            <a:r>
              <a:rPr sz="1000" spc="-10" dirty="0">
                <a:latin typeface="LM Mono 10"/>
                <a:cs typeface="LM Mono 10"/>
              </a:rPr>
              <a:t> </a:t>
            </a:r>
            <a:r>
              <a:rPr sz="1000" spc="-5" dirty="0">
                <a:latin typeface="LM Mono 10"/>
                <a:cs typeface="LM Mono 10"/>
              </a:rPr>
              <a:t>Models</a:t>
            </a:r>
            <a:endParaRPr sz="1000" dirty="0">
              <a:latin typeface="LM Mono 10"/>
              <a:cs typeface="LM Mono 10"/>
            </a:endParaRPr>
          </a:p>
        </p:txBody>
      </p:sp>
    </p:spTree>
    <p:extLst>
      <p:ext uri="{BB962C8B-B14F-4D97-AF65-F5344CB8AC3E}">
        <p14:creationId xmlns:p14="http://schemas.microsoft.com/office/powerpoint/2010/main" val="108554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1067-2893-420D-BD6B-61EF9FF17D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111F7-B0E6-4B83-8897-C89025EF764C}"/>
              </a:ext>
            </a:extLst>
          </p:cNvPr>
          <p:cNvSpPr>
            <a:spLocks noGrp="1"/>
          </p:cNvSpPr>
          <p:nvPr>
            <p:ph idx="1"/>
          </p:nvPr>
        </p:nvSpPr>
        <p:spPr>
          <a:xfrm>
            <a:off x="922175" y="365125"/>
            <a:ext cx="10515600" cy="4351338"/>
          </a:xfrm>
        </p:spPr>
        <p:txBody>
          <a:bodyPr>
            <a:normAutofit/>
          </a:bodyPr>
          <a:lstStyle/>
          <a:p>
            <a:r>
              <a:rPr lang="en-US" dirty="0"/>
              <a:t>Making Predictions</a:t>
            </a:r>
          </a:p>
          <a:p>
            <a:r>
              <a:rPr lang="en-US" dirty="0"/>
              <a:t>With the binary tree representation of the CART model described above, making predictions is relatively straightforward. </a:t>
            </a:r>
          </a:p>
          <a:p>
            <a:r>
              <a:rPr lang="en-US" dirty="0"/>
              <a:t>Given a new input, the tree is traversed by evaluating the speciﬁc input started at the root node of the tree. </a:t>
            </a:r>
          </a:p>
          <a:p>
            <a:r>
              <a:rPr lang="en-US" dirty="0"/>
              <a:t>A learned binary tree is actually a partitioning of the input space. You can think of each input variable as a dimension on an p-dimensional space. </a:t>
            </a:r>
          </a:p>
          <a:p>
            <a:r>
              <a:rPr lang="en-US" dirty="0"/>
              <a:t>The decision tree split this up into rectangles (when p = 2 input variables) or hyper-rectangles with more inputs. </a:t>
            </a:r>
            <a:endParaRPr lang="en-IN" dirty="0"/>
          </a:p>
        </p:txBody>
      </p:sp>
      <p:sp>
        <p:nvSpPr>
          <p:cNvPr id="4" name="Footer Placeholder 3">
            <a:extLst>
              <a:ext uri="{FF2B5EF4-FFF2-40B4-BE49-F238E27FC236}">
                <a16:creationId xmlns:a16="http://schemas.microsoft.com/office/drawing/2014/main" id="{219C4835-62DC-44D7-B3E5-DADE73A358E7}"/>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196968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082C-6B7C-4163-86C6-10CEC2551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33D801-01EF-420B-A656-9E5E5D70A1B3}"/>
              </a:ext>
            </a:extLst>
          </p:cNvPr>
          <p:cNvSpPr>
            <a:spLocks noGrp="1"/>
          </p:cNvSpPr>
          <p:nvPr>
            <p:ph idx="1"/>
          </p:nvPr>
        </p:nvSpPr>
        <p:spPr>
          <a:xfrm>
            <a:off x="838200" y="202098"/>
            <a:ext cx="10515600" cy="4351338"/>
          </a:xfrm>
        </p:spPr>
        <p:txBody>
          <a:bodyPr>
            <a:normAutofit/>
          </a:bodyPr>
          <a:lstStyle/>
          <a:p>
            <a:r>
              <a:rPr lang="en-US" dirty="0"/>
              <a:t>New data is ﬁltered through the tree and lands in one of the rectangles and the output value for that rectangle is the prediction made by the model. </a:t>
            </a:r>
          </a:p>
          <a:p>
            <a:r>
              <a:rPr lang="en-US" dirty="0"/>
              <a:t>This gives you some feeling for the type of decisions that a CART model is capable of making, e.g. boxy decision boundaries. </a:t>
            </a:r>
          </a:p>
          <a:p>
            <a:r>
              <a:rPr lang="en-US" dirty="0"/>
              <a:t>For example, given the input of height = 160 cm and weight = 65 kg, we would traverse the above tree as follows:</a:t>
            </a:r>
          </a:p>
          <a:p>
            <a:r>
              <a:rPr lang="en-US" dirty="0"/>
              <a:t>1. Height &gt; 180 cm: No</a:t>
            </a:r>
          </a:p>
          <a:p>
            <a:r>
              <a:rPr lang="en-US" dirty="0"/>
              <a:t>2. Weight &gt; 80 kg: No</a:t>
            </a:r>
          </a:p>
          <a:p>
            <a:r>
              <a:rPr lang="en-US" dirty="0"/>
              <a:t>3. Therefore: Female</a:t>
            </a:r>
          </a:p>
          <a:p>
            <a:pPr marL="0" indent="0">
              <a:buNone/>
            </a:pPr>
            <a:endParaRPr lang="en-US" dirty="0"/>
          </a:p>
          <a:p>
            <a:endParaRPr lang="en-IN" dirty="0"/>
          </a:p>
        </p:txBody>
      </p:sp>
      <p:sp>
        <p:nvSpPr>
          <p:cNvPr id="4" name="Footer Placeholder 3">
            <a:extLst>
              <a:ext uri="{FF2B5EF4-FFF2-40B4-BE49-F238E27FC236}">
                <a16:creationId xmlns:a16="http://schemas.microsoft.com/office/drawing/2014/main" id="{89AD0329-74D3-4181-8FFC-61673FB624A8}"/>
              </a:ext>
            </a:extLst>
          </p:cNvPr>
          <p:cNvSpPr>
            <a:spLocks noGrp="1"/>
          </p:cNvSpPr>
          <p:nvPr>
            <p:ph type="ftr" sz="quarter" idx="11"/>
          </p:nvPr>
        </p:nvSpPr>
        <p:spPr/>
        <p:txBody>
          <a:bodyPr/>
          <a:lstStyle/>
          <a:p>
            <a:r>
              <a:rPr lang="en-US"/>
              <a:t>master_machine_learning_algo_from_scratch.pdf</a:t>
            </a:r>
            <a:endParaRPr lang="en-IN"/>
          </a:p>
        </p:txBody>
      </p:sp>
    </p:spTree>
    <p:extLst>
      <p:ext uri="{BB962C8B-B14F-4D97-AF65-F5344CB8AC3E}">
        <p14:creationId xmlns:p14="http://schemas.microsoft.com/office/powerpoint/2010/main" val="75667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25B-4874-4C52-8A0F-D39F733B27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BF231C-DD1E-41EF-84E2-DDD491D3667F}"/>
              </a:ext>
            </a:extLst>
          </p:cNvPr>
          <p:cNvSpPr>
            <a:spLocks noGrp="1"/>
          </p:cNvSpPr>
          <p:nvPr>
            <p:ph idx="1"/>
          </p:nvPr>
        </p:nvSpPr>
        <p:spPr>
          <a:xfrm>
            <a:off x="763555" y="365125"/>
            <a:ext cx="10515600" cy="4351338"/>
          </a:xfrm>
        </p:spPr>
        <p:txBody>
          <a:bodyPr>
            <a:normAutofit lnSpcReduction="10000"/>
          </a:bodyPr>
          <a:lstStyle/>
          <a:p>
            <a:r>
              <a:rPr lang="en-US" dirty="0"/>
              <a:t> Learn a CART Model From Data</a:t>
            </a:r>
          </a:p>
          <a:p>
            <a:r>
              <a:rPr lang="en-US" dirty="0"/>
              <a:t>Creating a binary decision tree is actually a process of dividing up the input space. </a:t>
            </a:r>
          </a:p>
          <a:p>
            <a:r>
              <a:rPr lang="en-US" dirty="0"/>
              <a:t>A greedy approach is used to divide the space called recursive binary splitting. </a:t>
            </a:r>
          </a:p>
          <a:p>
            <a:r>
              <a:rPr lang="en-US" dirty="0"/>
              <a:t>This is a numerical procedure where all the values are lined up and diﬀerent split points are tried and tested using a cost function. The split with the best cost (lowest cost because we minimize cost) is selected. </a:t>
            </a:r>
          </a:p>
          <a:p>
            <a:r>
              <a:rPr lang="en-US" dirty="0"/>
              <a:t>All input variables and all possible split points are evaluated and chosen in a greedy manner (e.g. the very best split point is chosen each time). </a:t>
            </a:r>
          </a:p>
          <a:p>
            <a:r>
              <a:rPr lang="en-US" dirty="0"/>
              <a:t>For regression predictive modeling problems the cost function that is minimized to choose split points is the sum squared error across all training samples that fall within the rectangle:</a:t>
            </a:r>
          </a:p>
          <a:p>
            <a:pPr marL="0" indent="0">
              <a:buNone/>
            </a:pPr>
            <a:endParaRPr lang="en-IN" dirty="0"/>
          </a:p>
        </p:txBody>
      </p:sp>
      <p:sp>
        <p:nvSpPr>
          <p:cNvPr id="4" name="Footer Placeholder 3">
            <a:extLst>
              <a:ext uri="{FF2B5EF4-FFF2-40B4-BE49-F238E27FC236}">
                <a16:creationId xmlns:a16="http://schemas.microsoft.com/office/drawing/2014/main" id="{67C8C9E1-95EC-461A-B4B7-6D74669D636B}"/>
              </a:ext>
            </a:extLst>
          </p:cNvPr>
          <p:cNvSpPr>
            <a:spLocks noGrp="1"/>
          </p:cNvSpPr>
          <p:nvPr>
            <p:ph type="ftr" sz="quarter" idx="11"/>
          </p:nvPr>
        </p:nvSpPr>
        <p:spPr/>
        <p:txBody>
          <a:bodyPr/>
          <a:lstStyle/>
          <a:p>
            <a:r>
              <a:rPr lang="en-US"/>
              <a:t>master_machine_learning_algo_from_scratch.pdf</a:t>
            </a:r>
            <a:endParaRPr lang="en-IN"/>
          </a:p>
        </p:txBody>
      </p:sp>
      <p:sp>
        <p:nvSpPr>
          <p:cNvPr id="6" name="object 7">
            <a:extLst>
              <a:ext uri="{FF2B5EF4-FFF2-40B4-BE49-F238E27FC236}">
                <a16:creationId xmlns:a16="http://schemas.microsoft.com/office/drawing/2014/main" id="{3995799B-94AA-48B2-8861-D0F53F992C6D}"/>
              </a:ext>
            </a:extLst>
          </p:cNvPr>
          <p:cNvSpPr txBox="1"/>
          <p:nvPr/>
        </p:nvSpPr>
        <p:spPr>
          <a:xfrm>
            <a:off x="4730621" y="4786604"/>
            <a:ext cx="4032152" cy="196849"/>
          </a:xfrm>
          <a:prstGeom prst="rect">
            <a:avLst/>
          </a:prstGeom>
        </p:spPr>
        <p:txBody>
          <a:bodyPr vert="horz" wrap="square" lIns="0" tIns="12065" rIns="0" bIns="0" rtlCol="0">
            <a:spAutoFit/>
          </a:bodyPr>
          <a:lstStyle/>
          <a:p>
            <a:pPr marL="50800">
              <a:lnSpc>
                <a:spcPct val="100000"/>
              </a:lnSpc>
              <a:spcBef>
                <a:spcPts val="95"/>
              </a:spcBef>
              <a:tabLst>
                <a:tab pos="3216275" algn="l"/>
              </a:tabLst>
            </a:pPr>
            <a:r>
              <a:rPr sz="1200" spc="45" dirty="0">
                <a:latin typeface="LM Roman 12"/>
                <a:cs typeface="LM Roman 12"/>
              </a:rPr>
              <a:t>(</a:t>
            </a:r>
            <a:r>
              <a:rPr sz="1200" i="1" spc="45" dirty="0">
                <a:latin typeface="Times New Roman"/>
                <a:cs typeface="Times New Roman"/>
              </a:rPr>
              <a:t>y</a:t>
            </a:r>
            <a:r>
              <a:rPr sz="1200" i="1" spc="67" baseline="-13888" dirty="0">
                <a:latin typeface="Arial"/>
                <a:cs typeface="Arial"/>
              </a:rPr>
              <a:t>i</a:t>
            </a:r>
            <a:r>
              <a:rPr sz="1200" i="1" spc="142" baseline="-13888" dirty="0">
                <a:latin typeface="Arial"/>
                <a:cs typeface="Arial"/>
              </a:rPr>
              <a:t> </a:t>
            </a:r>
            <a:r>
              <a:rPr sz="1200" i="1" spc="20" dirty="0">
                <a:latin typeface="DejaVu Sans Condensed"/>
                <a:cs typeface="DejaVu Sans Condensed"/>
              </a:rPr>
              <a:t>−</a:t>
            </a:r>
            <a:r>
              <a:rPr sz="1200" i="1" spc="-75" dirty="0">
                <a:latin typeface="DejaVu Sans Condensed"/>
                <a:cs typeface="DejaVu Sans Condensed"/>
              </a:rPr>
              <a:t> </a:t>
            </a:r>
            <a:r>
              <a:rPr sz="1200" i="1" spc="40" dirty="0" err="1">
                <a:latin typeface="Times New Roman"/>
                <a:cs typeface="Times New Roman"/>
              </a:rPr>
              <a:t>prediction</a:t>
            </a:r>
            <a:r>
              <a:rPr sz="1200" i="1" spc="60" baseline="-13888" dirty="0" err="1">
                <a:latin typeface="Arial"/>
                <a:cs typeface="Arial"/>
              </a:rPr>
              <a:t>i</a:t>
            </a:r>
            <a:r>
              <a:rPr sz="1200" spc="40" dirty="0">
                <a:latin typeface="LM Roman 12"/>
                <a:cs typeface="LM Roman 12"/>
              </a:rPr>
              <a:t>)</a:t>
            </a:r>
            <a:r>
              <a:rPr lang="en-US" sz="1200" spc="40" dirty="0">
                <a:latin typeface="LM Roman 12"/>
                <a:cs typeface="LM Roman 12"/>
              </a:rPr>
              <a:t>2</a:t>
            </a:r>
            <a:r>
              <a:rPr sz="1200" spc="40" dirty="0">
                <a:latin typeface="LM Roman 12"/>
                <a:cs typeface="LM Roman 12"/>
              </a:rPr>
              <a:t>	</a:t>
            </a:r>
            <a:endParaRPr sz="1200" dirty="0">
              <a:latin typeface="LM Roman 12"/>
              <a:cs typeface="LM Roman 12"/>
            </a:endParaRPr>
          </a:p>
        </p:txBody>
      </p:sp>
    </p:spTree>
    <p:extLst>
      <p:ext uri="{BB962C8B-B14F-4D97-AF65-F5344CB8AC3E}">
        <p14:creationId xmlns:p14="http://schemas.microsoft.com/office/powerpoint/2010/main" val="402361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1707</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DejaVu Sans Condensed</vt:lpstr>
      <vt:lpstr>LM Mono 10</vt:lpstr>
      <vt:lpstr>LM Roman 12</vt:lpstr>
      <vt:lpstr>Times New Roman</vt:lpstr>
      <vt:lpstr>Wingdings 3</vt:lpstr>
      <vt:lpstr>Ion</vt:lpstr>
      <vt:lpstr>Nonlinear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CART Implementation</vt:lpstr>
      <vt:lpstr>Classiﬁcation and Regression Trees Tutorial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Algorithms </dc:title>
  <dc:creator>Vaidyanathan Vishwanathan</dc:creator>
  <cp:lastModifiedBy>Vaidyanathan Vishwanathan</cp:lastModifiedBy>
  <cp:revision>13</cp:revision>
  <dcterms:created xsi:type="dcterms:W3CDTF">2020-09-03T06:06:08Z</dcterms:created>
  <dcterms:modified xsi:type="dcterms:W3CDTF">2020-09-07T17:13:20Z</dcterms:modified>
</cp:coreProperties>
</file>