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4" r:id="rId6"/>
    <p:sldId id="392" r:id="rId7"/>
    <p:sldId id="317" r:id="rId8"/>
    <p:sldId id="393" r:id="rId9"/>
    <p:sldId id="394" r:id="rId10"/>
    <p:sldId id="281" r:id="rId11"/>
    <p:sldId id="268" r:id="rId12"/>
    <p:sldId id="3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opics/zero-tru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 fontScale="90000"/>
          </a:bodyPr>
          <a:lstStyle/>
          <a:p>
            <a:r>
              <a:rPr lang="en-US" dirty="0"/>
              <a:t>Ransomware Attacks in Distributed Systems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Team S.A.A.S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57396" y="4040155"/>
            <a:ext cx="7126579" cy="2467057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The attacker software asks the users to pay a ransom amount for providing a decryption key for regaining access to the system and its files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A report by Kaspersky suggests that 34 percent of businesses hit with ransomware took a week or more to regain access to their data.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Ransomware was the number one attack type observed by X-Force last year, decreasing to 21% of attacks from 23% in the previous year. 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EE0CA1-D3EE-4024-8924-687FF7C9B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111F8EC-C924-A8A1-A118-5734DFD0DBE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 rotWithShape="1">
          <a:blip r:embed="rId2"/>
          <a:srcRect b="10359"/>
          <a:stretch/>
        </p:blipFill>
        <p:spPr>
          <a:xfrm>
            <a:off x="642144" y="569357"/>
            <a:ext cx="10907712" cy="588645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20D48-01CF-45FC-C8BA-0DC404A9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6B70A7-7BCE-00B4-AB2C-7977D2DAF634}"/>
              </a:ext>
            </a:extLst>
          </p:cNvPr>
          <p:cNvSpPr txBox="1"/>
          <p:nvPr/>
        </p:nvSpPr>
        <p:spPr>
          <a:xfrm>
            <a:off x="550863" y="200025"/>
            <a:ext cx="381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ANATOMY OF ATTACK</a:t>
            </a:r>
          </a:p>
        </p:txBody>
      </p:sp>
    </p:spTree>
    <p:extLst>
      <p:ext uri="{BB962C8B-B14F-4D97-AF65-F5344CB8AC3E}">
        <p14:creationId xmlns:p14="http://schemas.microsoft.com/office/powerpoint/2010/main" val="97167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428435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COMMON RANSOMWARE ATTACKS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70B8C-52EB-3ED2-10CA-03635F98E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074" y="184317"/>
            <a:ext cx="2828789" cy="62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E4B864-934A-4FA2-BD41-97214DEE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9763" y="1"/>
            <a:ext cx="1080000" cy="851695"/>
          </a:xfrm>
          <a:custGeom>
            <a:avLst/>
            <a:gdLst>
              <a:gd name="connsiteX0" fmla="*/ 100289 w 1080000"/>
              <a:gd name="connsiteY0" fmla="*/ 0 h 851695"/>
              <a:gd name="connsiteX1" fmla="*/ 979711 w 1080000"/>
              <a:gd name="connsiteY1" fmla="*/ 0 h 851695"/>
              <a:gd name="connsiteX2" fmla="*/ 987777 w 1080000"/>
              <a:gd name="connsiteY2" fmla="*/ 9776 h 851695"/>
              <a:gd name="connsiteX3" fmla="*/ 1080000 w 1080000"/>
              <a:gd name="connsiteY3" fmla="*/ 311695 h 851695"/>
              <a:gd name="connsiteX4" fmla="*/ 540000 w 1080000"/>
              <a:gd name="connsiteY4" fmla="*/ 851695 h 851695"/>
              <a:gd name="connsiteX5" fmla="*/ 0 w 1080000"/>
              <a:gd name="connsiteY5" fmla="*/ 311695 h 851695"/>
              <a:gd name="connsiteX6" fmla="*/ 92224 w 1080000"/>
              <a:gd name="connsiteY6" fmla="*/ 9776 h 85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0" h="851695">
                <a:moveTo>
                  <a:pt x="100289" y="0"/>
                </a:moveTo>
                <a:lnTo>
                  <a:pt x="979711" y="0"/>
                </a:lnTo>
                <a:lnTo>
                  <a:pt x="987777" y="9776"/>
                </a:lnTo>
                <a:cubicBezTo>
                  <a:pt x="1046002" y="95960"/>
                  <a:pt x="1080000" y="199857"/>
                  <a:pt x="1080000" y="311695"/>
                </a:cubicBezTo>
                <a:cubicBezTo>
                  <a:pt x="1080000" y="609929"/>
                  <a:pt x="838234" y="851695"/>
                  <a:pt x="540000" y="851695"/>
                </a:cubicBezTo>
                <a:cubicBezTo>
                  <a:pt x="241766" y="851695"/>
                  <a:pt x="0" y="609929"/>
                  <a:pt x="0" y="311695"/>
                </a:cubicBezTo>
                <a:cubicBezTo>
                  <a:pt x="0" y="199857"/>
                  <a:pt x="33998" y="95960"/>
                  <a:pt x="92224" y="9776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E724B59-C987-4078-AE71-65FA4BBEB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-883665" y="3459490"/>
            <a:ext cx="3707936" cy="1853969"/>
          </a:xfrm>
          <a:custGeom>
            <a:avLst/>
            <a:gdLst>
              <a:gd name="connsiteX0" fmla="*/ 3707936 w 3707936"/>
              <a:gd name="connsiteY0" fmla="*/ 1853969 h 1853969"/>
              <a:gd name="connsiteX1" fmla="*/ 2780951 w 3707936"/>
              <a:gd name="connsiteY1" fmla="*/ 1853969 h 1853969"/>
              <a:gd name="connsiteX2" fmla="*/ 1853968 w 3707936"/>
              <a:gd name="connsiteY2" fmla="*/ 926985 h 1853969"/>
              <a:gd name="connsiteX3" fmla="*/ 926985 w 3707936"/>
              <a:gd name="connsiteY3" fmla="*/ 1853969 h 1853969"/>
              <a:gd name="connsiteX4" fmla="*/ 0 w 3707936"/>
              <a:gd name="connsiteY4" fmla="*/ 1853969 h 1853969"/>
              <a:gd name="connsiteX5" fmla="*/ 1853968 w 3707936"/>
              <a:gd name="connsiteY5" fmla="*/ 0 h 1853969"/>
              <a:gd name="connsiteX6" fmla="*/ 2227607 w 3707936"/>
              <a:gd name="connsiteY6" fmla="*/ 37666 h 1853969"/>
              <a:gd name="connsiteX7" fmla="*/ 2374682 w 3707936"/>
              <a:gd name="connsiteY7" fmla="*/ 75483 h 1853969"/>
              <a:gd name="connsiteX8" fmla="*/ 3632453 w 3707936"/>
              <a:gd name="connsiteY8" fmla="*/ 1333254 h 1853969"/>
              <a:gd name="connsiteX9" fmla="*/ 3670270 w 3707936"/>
              <a:gd name="connsiteY9" fmla="*/ 1480330 h 1853969"/>
              <a:gd name="connsiteX10" fmla="*/ 3707936 w 3707936"/>
              <a:gd name="connsiteY10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07936" h="1853969">
                <a:moveTo>
                  <a:pt x="3707936" y="1853969"/>
                </a:moveTo>
                <a:lnTo>
                  <a:pt x="2780951" y="1853969"/>
                </a:lnTo>
                <a:cubicBezTo>
                  <a:pt x="2780951" y="1342010"/>
                  <a:pt x="2365927" y="926985"/>
                  <a:pt x="1853968" y="926985"/>
                </a:cubicBezTo>
                <a:cubicBezTo>
                  <a:pt x="1342009" y="926985"/>
                  <a:pt x="926985" y="1342010"/>
                  <a:pt x="926985" y="1853969"/>
                </a:cubicBezTo>
                <a:lnTo>
                  <a:pt x="0" y="1853969"/>
                </a:lnTo>
                <a:cubicBezTo>
                  <a:pt x="0" y="830051"/>
                  <a:pt x="830050" y="0"/>
                  <a:pt x="1853968" y="0"/>
                </a:cubicBezTo>
                <a:cubicBezTo>
                  <a:pt x="1981958" y="0"/>
                  <a:pt x="2106918" y="12969"/>
                  <a:pt x="2227607" y="37666"/>
                </a:cubicBezTo>
                <a:lnTo>
                  <a:pt x="2374682" y="75483"/>
                </a:lnTo>
                <a:lnTo>
                  <a:pt x="3632453" y="1333254"/>
                </a:lnTo>
                <a:lnTo>
                  <a:pt x="3670270" y="1480330"/>
                </a:lnTo>
                <a:cubicBezTo>
                  <a:pt x="3694966" y="1601019"/>
                  <a:pt x="3707936" y="1725979"/>
                  <a:pt x="3707936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4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A24D124-0A58-4832-8637-3B30AE719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-779088" y="3226929"/>
            <a:ext cx="3707936" cy="2149759"/>
          </a:xfrm>
          <a:custGeom>
            <a:avLst/>
            <a:gdLst>
              <a:gd name="connsiteX0" fmla="*/ 3707936 w 3707936"/>
              <a:gd name="connsiteY0" fmla="*/ 2149759 h 2149759"/>
              <a:gd name="connsiteX1" fmla="*/ 2780951 w 3707936"/>
              <a:gd name="connsiteY1" fmla="*/ 2149759 h 2149759"/>
              <a:gd name="connsiteX2" fmla="*/ 1853968 w 3707936"/>
              <a:gd name="connsiteY2" fmla="*/ 1074880 h 2149759"/>
              <a:gd name="connsiteX3" fmla="*/ 926985 w 3707936"/>
              <a:gd name="connsiteY3" fmla="*/ 2149759 h 2149759"/>
              <a:gd name="connsiteX4" fmla="*/ 0 w 3707936"/>
              <a:gd name="connsiteY4" fmla="*/ 2149759 h 2149759"/>
              <a:gd name="connsiteX5" fmla="*/ 1853968 w 3707936"/>
              <a:gd name="connsiteY5" fmla="*/ 0 h 2149759"/>
              <a:gd name="connsiteX6" fmla="*/ 2227607 w 3707936"/>
              <a:gd name="connsiteY6" fmla="*/ 43676 h 2149759"/>
              <a:gd name="connsiteX7" fmla="*/ 2391840 w 3707936"/>
              <a:gd name="connsiteY7" fmla="*/ 92641 h 2149759"/>
              <a:gd name="connsiteX8" fmla="*/ 3526755 w 3707936"/>
              <a:gd name="connsiteY8" fmla="*/ 1227557 h 2149759"/>
              <a:gd name="connsiteX9" fmla="*/ 3562242 w 3707936"/>
              <a:gd name="connsiteY9" fmla="*/ 1312976 h 2149759"/>
              <a:gd name="connsiteX10" fmla="*/ 3707936 w 3707936"/>
              <a:gd name="connsiteY10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07936" h="2149759">
                <a:moveTo>
                  <a:pt x="3707936" y="2149759"/>
                </a:moveTo>
                <a:lnTo>
                  <a:pt x="2780951" y="2149759"/>
                </a:lnTo>
                <a:cubicBezTo>
                  <a:pt x="2780951" y="1556120"/>
                  <a:pt x="2365927" y="1074880"/>
                  <a:pt x="1853968" y="1074880"/>
                </a:cubicBezTo>
                <a:cubicBezTo>
                  <a:pt x="1342009" y="1074880"/>
                  <a:pt x="926985" y="1556120"/>
                  <a:pt x="926985" y="2149759"/>
                </a:cubicBezTo>
                <a:lnTo>
                  <a:pt x="0" y="2149759"/>
                </a:lnTo>
                <a:cubicBezTo>
                  <a:pt x="0" y="962480"/>
                  <a:pt x="830050" y="0"/>
                  <a:pt x="1853968" y="0"/>
                </a:cubicBezTo>
                <a:cubicBezTo>
                  <a:pt x="1981958" y="0"/>
                  <a:pt x="2106918" y="15039"/>
                  <a:pt x="2227607" y="43676"/>
                </a:cubicBezTo>
                <a:lnTo>
                  <a:pt x="2391840" y="92641"/>
                </a:lnTo>
                <a:lnTo>
                  <a:pt x="3526755" y="1227557"/>
                </a:lnTo>
                <a:lnTo>
                  <a:pt x="3562242" y="1312976"/>
                </a:lnTo>
                <a:cubicBezTo>
                  <a:pt x="3656058" y="1570170"/>
                  <a:pt x="3707936" y="1852939"/>
                  <a:pt x="3707936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18B356-D175-4209-BEF2-024CCE89F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540596" y="2280445"/>
            <a:ext cx="214196" cy="93317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B542020-4D2E-46FE-A3F2-D57E8826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3905314" y="3027455"/>
            <a:ext cx="540001" cy="631474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5000"/>
                  <a:lumOff val="5000"/>
                </a:schemeClr>
              </a:gs>
              <a:gs pos="30000">
                <a:schemeClr val="bg2">
                  <a:lumMod val="95000"/>
                  <a:lumOff val="5000"/>
                </a:schemeClr>
              </a:gs>
              <a:gs pos="40000">
                <a:schemeClr val="bg2">
                  <a:lumMod val="85000"/>
                  <a:lumOff val="15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600000" scaled="0"/>
          </a:gradFill>
          <a:ln>
            <a:noFill/>
          </a:ln>
          <a:effectLst>
            <a:innerShdw blurRad="101600" dist="50800" dir="7320000">
              <a:schemeClr val="accent1">
                <a:lumMod val="60000"/>
                <a:lumOff val="4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8FE930-94C1-41F5-91E7-AFEE93C81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3912514" y="2945391"/>
            <a:ext cx="270000" cy="540001"/>
          </a:xfrm>
          <a:prstGeom prst="ellipse">
            <a:avLst/>
          </a:prstGeom>
          <a:gradFill>
            <a:gsLst>
              <a:gs pos="97000">
                <a:schemeClr val="bg2"/>
              </a:gs>
              <a:gs pos="0">
                <a:schemeClr val="bg2">
                  <a:lumMod val="90000"/>
                  <a:lumOff val="10000"/>
                </a:schemeClr>
              </a:gs>
            </a:gsLst>
            <a:lin ang="150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0302BC9-31AF-4AD2-AF80-D0AD26F64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2502647" y="4242496"/>
            <a:ext cx="214196" cy="933178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99D3B-0748-27E4-1B9A-8E1B17F8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D58E49-4F5E-A7E1-E77B-8ECF842F8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397" y="1473949"/>
            <a:ext cx="5723116" cy="43818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F2CE2F-0A8D-8A3E-EF89-6EC6926E8EB6}"/>
              </a:ext>
            </a:extLst>
          </p:cNvPr>
          <p:cNvSpPr txBox="1"/>
          <p:nvPr/>
        </p:nvSpPr>
        <p:spPr>
          <a:xfrm>
            <a:off x="4080565" y="561751"/>
            <a:ext cx="348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TOP ATTACK MODES OVERTIME</a:t>
            </a:r>
          </a:p>
        </p:txBody>
      </p:sp>
    </p:spTree>
    <p:extLst>
      <p:ext uri="{BB962C8B-B14F-4D97-AF65-F5344CB8AC3E}">
        <p14:creationId xmlns:p14="http://schemas.microsoft.com/office/powerpoint/2010/main" val="76843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6C34-8115-542F-41BA-D51D3793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INCIDENT RESPONSE CYCLE (NIST)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41161-4AC1-24EE-42A9-B760470F8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45" y="1341089"/>
            <a:ext cx="3563936" cy="535354"/>
          </a:xfrm>
        </p:spPr>
        <p:txBody>
          <a:bodyPr/>
          <a:lstStyle/>
          <a:p>
            <a:r>
              <a:rPr lang="en-CA" dirty="0"/>
              <a:t>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47033-5ADC-5474-4297-A055BEAAD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19" y="1995541"/>
            <a:ext cx="2481585" cy="4028523"/>
          </a:xfrm>
        </p:spPr>
        <p:txBody>
          <a:bodyPr/>
          <a:lstStyle/>
          <a:p>
            <a:r>
              <a:rPr lang="en-CA" dirty="0"/>
              <a:t>Providing Role Based User Education</a:t>
            </a:r>
          </a:p>
          <a:p>
            <a:r>
              <a:rPr lang="en-CA" dirty="0"/>
              <a:t>Running simulations to report</a:t>
            </a:r>
          </a:p>
          <a:p>
            <a:r>
              <a:rPr lang="en-CA" dirty="0"/>
              <a:t>Refreshing Credentials and avoiding default password practices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AAD74-FAD8-3EE1-3B2D-63F0B5F86E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00094" y="1343505"/>
            <a:ext cx="3296816" cy="535354"/>
          </a:xfrm>
        </p:spPr>
        <p:txBody>
          <a:bodyPr/>
          <a:lstStyle/>
          <a:p>
            <a:r>
              <a:rPr lang="en-CA" dirty="0"/>
              <a:t>DETECTION &amp;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86A77-C542-F58F-3966-B767C32E3F3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99404" y="1991983"/>
            <a:ext cx="2563062" cy="4028523"/>
          </a:xfrm>
        </p:spPr>
        <p:txBody>
          <a:bodyPr/>
          <a:lstStyle/>
          <a:p>
            <a:r>
              <a:rPr lang="en-CA" dirty="0"/>
              <a:t>Detect the infected systems </a:t>
            </a:r>
          </a:p>
          <a:p>
            <a:r>
              <a:rPr lang="en-CA" dirty="0"/>
              <a:t>Isolate systems from the network</a:t>
            </a:r>
          </a:p>
          <a:p>
            <a:r>
              <a:rPr lang="en-CA" dirty="0"/>
              <a:t>Use End Point Detection programs to find bugs and vulnerabilities.</a:t>
            </a:r>
          </a:p>
          <a:p>
            <a:r>
              <a:rPr lang="en-CA" dirty="0"/>
              <a:t>Use trusted templates and Root cause analysis to find what attacks are present.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2696E3-CBCE-0CFC-CF4D-3B9B7F139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9879" y="1343505"/>
            <a:ext cx="1965649" cy="535354"/>
          </a:xfrm>
        </p:spPr>
        <p:txBody>
          <a:bodyPr/>
          <a:lstStyle/>
          <a:p>
            <a:r>
              <a:rPr lang="en-CA" dirty="0"/>
              <a:t>ERADICATION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9CAD57-ADAC-579A-5B11-B3062CDFF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41186" y="1991982"/>
            <a:ext cx="2703019" cy="4028523"/>
          </a:xfrm>
        </p:spPr>
        <p:txBody>
          <a:bodyPr/>
          <a:lstStyle/>
          <a:p>
            <a:r>
              <a:rPr lang="en-CA" dirty="0"/>
              <a:t>If a decryption was discovered by experts, apply.</a:t>
            </a:r>
          </a:p>
          <a:p>
            <a:r>
              <a:rPr lang="en-CA" dirty="0"/>
              <a:t>Flush out the systems entirely and apply new firewalls throughout the network bubble.</a:t>
            </a:r>
          </a:p>
          <a:p>
            <a:r>
              <a:rPr lang="en-CA" dirty="0"/>
              <a:t>Connect back the systems only after fixing the exploits.</a:t>
            </a:r>
          </a:p>
          <a:p>
            <a:r>
              <a:rPr lang="en-CA" dirty="0"/>
              <a:t>Block and monitor the source of attacks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95DAE86-9AF8-FCF6-9843-BDB03407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CAAB7036-A893-DDE1-7268-2DFE2F01554F}"/>
              </a:ext>
            </a:extLst>
          </p:cNvPr>
          <p:cNvSpPr txBox="1">
            <a:spLocks/>
          </p:cNvSpPr>
          <p:nvPr/>
        </p:nvSpPr>
        <p:spPr>
          <a:xfrm>
            <a:off x="9036572" y="1991982"/>
            <a:ext cx="2563062" cy="40285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7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Make a clear report of the incident occurred.</a:t>
            </a:r>
          </a:p>
          <a:p>
            <a:r>
              <a:rPr lang="en-CA" dirty="0"/>
              <a:t>Bring online the cold storage backup.</a:t>
            </a:r>
          </a:p>
          <a:p>
            <a:r>
              <a:rPr lang="en-CA" dirty="0"/>
              <a:t>Use security automation so the incident is learned by the system and further similar experiences are all blocked.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6318ECE1-3CC2-0BCA-CD4A-33308EA9D8C4}"/>
              </a:ext>
            </a:extLst>
          </p:cNvPr>
          <p:cNvSpPr txBox="1">
            <a:spLocks/>
          </p:cNvSpPr>
          <p:nvPr/>
        </p:nvSpPr>
        <p:spPr>
          <a:xfrm>
            <a:off x="8444205" y="1319818"/>
            <a:ext cx="3747796" cy="53535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lang="en-US" sz="2000" b="0" kern="1200" cap="all" spc="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POST INCIDENT ACTIVITIES</a:t>
            </a:r>
          </a:p>
        </p:txBody>
      </p:sp>
    </p:spTree>
    <p:extLst>
      <p:ext uri="{BB962C8B-B14F-4D97-AF65-F5344CB8AC3E}">
        <p14:creationId xmlns:p14="http://schemas.microsoft.com/office/powerpoint/2010/main" val="2909682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/>
          <a:lstStyle/>
          <a:p>
            <a:r>
              <a:rPr lang="en-US" dirty="0"/>
              <a:t>Recommended Strategies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/>
          <a:lstStyle/>
          <a:p>
            <a:r>
              <a:rPr lang="en-US" dirty="0"/>
              <a:t>ZERO TRUST ASSIST (Microsoft &amp; </a:t>
            </a:r>
            <a:r>
              <a:rPr lang="en-US" dirty="0" err="1"/>
              <a:t>ibm</a:t>
            </a:r>
            <a:r>
              <a:rPr lang="en-US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Using MFA for all devices</a:t>
            </a:r>
          </a:p>
          <a:p>
            <a:pPr lvl="0"/>
            <a:r>
              <a:rPr lang="en-US" dirty="0"/>
              <a:t>Use Single Sign On when possible</a:t>
            </a:r>
          </a:p>
          <a:p>
            <a:r>
              <a:rPr lang="en-US" dirty="0"/>
              <a:t>Logs and inspects all corporate network traffic</a:t>
            </a:r>
          </a:p>
          <a:p>
            <a:r>
              <a:rPr lang="en-US" dirty="0"/>
              <a:t>Limits and controls access to the network</a:t>
            </a:r>
          </a:p>
          <a:p>
            <a:r>
              <a:rPr lang="en-US" dirty="0"/>
              <a:t>Verifies and secures network resources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/>
          <a:lstStyle/>
          <a:p>
            <a:r>
              <a:rPr lang="en-US" dirty="0"/>
              <a:t>Advanced email security (cisco)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Use firewalls with learning-based techniques </a:t>
            </a:r>
          </a:p>
          <a:p>
            <a:pPr lvl="0"/>
            <a:r>
              <a:rPr lang="en-US" dirty="0"/>
              <a:t>Avoid script embedded attachments </a:t>
            </a:r>
          </a:p>
          <a:p>
            <a:pPr lvl="0"/>
            <a:r>
              <a:rPr lang="en-US" dirty="0"/>
              <a:t>Disable Flash and Macros</a:t>
            </a:r>
          </a:p>
          <a:p>
            <a:r>
              <a:rPr lang="en-US" dirty="0"/>
              <a:t>Educate upon unknown encrypted extensions [.micro (teslacrypt3.0), .</a:t>
            </a:r>
            <a:r>
              <a:rPr lang="en-US" dirty="0" err="1"/>
              <a:t>zepto</a:t>
            </a:r>
            <a:r>
              <a:rPr lang="en-US" dirty="0"/>
              <a:t> (Locky), .cerber3, .</a:t>
            </a:r>
            <a:r>
              <a:rPr lang="en-US" dirty="0" err="1"/>
              <a:t>axx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/>
          <a:lstStyle/>
          <a:p>
            <a:r>
              <a:rPr lang="en-US" dirty="0"/>
              <a:t>RBAC – Role BASED access management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Use Lease Privilege First method</a:t>
            </a:r>
          </a:p>
          <a:p>
            <a:pPr lvl="0"/>
            <a:r>
              <a:rPr lang="en-US" dirty="0"/>
              <a:t>Apply digital transformation ( move to secure clouds from legacy systems like Active Directory )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1"/>
            <a:ext cx="7919085" cy="72771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09650" y="5647876"/>
            <a:ext cx="1711325" cy="365760"/>
          </a:xfrm>
        </p:spPr>
        <p:txBody>
          <a:bodyPr/>
          <a:lstStyle/>
          <a:p>
            <a:r>
              <a:rPr lang="en-US" dirty="0"/>
              <a:t>Sreeja </a:t>
            </a:r>
            <a:r>
              <a:rPr lang="en-US" dirty="0" err="1"/>
              <a:t>Atluri</a:t>
            </a: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40092" y="5652733"/>
            <a:ext cx="1711325" cy="365760"/>
          </a:xfrm>
        </p:spPr>
        <p:txBody>
          <a:bodyPr/>
          <a:lstStyle/>
          <a:p>
            <a:r>
              <a:rPr lang="en-US" dirty="0" err="1"/>
              <a:t>Arshil</a:t>
            </a:r>
            <a:r>
              <a:rPr lang="en-US" dirty="0"/>
              <a:t> Riaz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470534" y="5647876"/>
            <a:ext cx="2167884" cy="365760"/>
          </a:xfrm>
        </p:spPr>
        <p:txBody>
          <a:bodyPr/>
          <a:lstStyle/>
          <a:p>
            <a:r>
              <a:rPr lang="en-US" dirty="0"/>
              <a:t>Abhishek Kesiraju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76652" y="5647876"/>
            <a:ext cx="1711325" cy="365760"/>
          </a:xfrm>
        </p:spPr>
        <p:txBody>
          <a:bodyPr/>
          <a:lstStyle/>
          <a:p>
            <a:r>
              <a:rPr lang="en-US" dirty="0" err="1"/>
              <a:t>Saurab</a:t>
            </a:r>
            <a:r>
              <a:rPr lang="en-US" dirty="0"/>
              <a:t> </a:t>
            </a:r>
            <a:r>
              <a:rPr lang="en-US" dirty="0" err="1"/>
              <a:t>Gour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 Placeholder 40">
            <a:extLst>
              <a:ext uri="{FF2B5EF4-FFF2-40B4-BE49-F238E27FC236}">
                <a16:creationId xmlns:a16="http://schemas.microsoft.com/office/drawing/2014/main" id="{07C7EA7A-F21A-614A-B2C8-DAB7531970B2}"/>
              </a:ext>
            </a:extLst>
          </p:cNvPr>
          <p:cNvSpPr txBox="1">
            <a:spLocks/>
          </p:cNvSpPr>
          <p:nvPr/>
        </p:nvSpPr>
        <p:spPr>
          <a:xfrm>
            <a:off x="5405219" y="5035328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9C9777-0E25-5688-FAA3-0E5B31CD580B}"/>
              </a:ext>
            </a:extLst>
          </p:cNvPr>
          <p:cNvSpPr txBox="1"/>
          <p:nvPr/>
        </p:nvSpPr>
        <p:spPr>
          <a:xfrm>
            <a:off x="391887" y="1496568"/>
            <a:ext cx="112492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>
              <a:hlinkClick r:id="rId3"/>
            </a:endParaRPr>
          </a:p>
          <a:p>
            <a:r>
              <a:rPr lang="en-CA" dirty="0"/>
              <a:t>[1] Mike Chapple, CISSP: Cert Prep (2021): 3 Security Architecture and Engineering. (Feb. 2022), Ransomware. Accessed: Jul. 7, 2022. [Streaming video]. Available: LinkedIn Learning database.</a:t>
            </a:r>
          </a:p>
          <a:p>
            <a:r>
              <a:rPr lang="en-CA" dirty="0"/>
              <a:t>[2] Ransomware Defense For Dummies®, Cisco 2nd Special Edition</a:t>
            </a:r>
          </a:p>
          <a:p>
            <a:r>
              <a:rPr lang="en-CA" dirty="0"/>
              <a:t>[3] IBM Security X-Force Threat Intelligence Index 2022 Full Report</a:t>
            </a:r>
          </a:p>
          <a:p>
            <a:r>
              <a:rPr lang="en-CA" dirty="0"/>
              <a:t>[4] </a:t>
            </a:r>
            <a:r>
              <a:rPr lang="en-CA" dirty="0" err="1"/>
              <a:t>Dargahi</a:t>
            </a:r>
            <a:r>
              <a:rPr lang="en-CA" dirty="0"/>
              <a:t>, T., </a:t>
            </a:r>
            <a:r>
              <a:rPr lang="en-CA" dirty="0" err="1"/>
              <a:t>Dehghantanha</a:t>
            </a:r>
            <a:r>
              <a:rPr lang="en-CA" dirty="0"/>
              <a:t>, A., </a:t>
            </a:r>
            <a:r>
              <a:rPr lang="en-CA" dirty="0" err="1"/>
              <a:t>Bahrami</a:t>
            </a:r>
            <a:r>
              <a:rPr lang="en-CA" dirty="0"/>
              <a:t>, P.N. et al. A Cyber-Kill-Chain based taxonomy of crypto-    ransomware features. J </a:t>
            </a:r>
            <a:r>
              <a:rPr lang="en-CA" dirty="0" err="1"/>
              <a:t>Comput</a:t>
            </a:r>
            <a:r>
              <a:rPr lang="en-CA" dirty="0"/>
              <a:t> </a:t>
            </a:r>
            <a:r>
              <a:rPr lang="en-CA" dirty="0" err="1"/>
              <a:t>Virol</a:t>
            </a:r>
            <a:r>
              <a:rPr lang="en-CA" dirty="0"/>
              <a:t> Hack Tech 15, 277–305 (2019). https://doi.org/10.1007/s11416-019-00338-7</a:t>
            </a:r>
          </a:p>
          <a:p>
            <a:r>
              <a:rPr lang="en-CA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[5]https://www.ibm.com/topics/zero-trust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{B0F9C550-3C1F-486F-86BE-1E20CBD3DB45}tf33713516_win32</Template>
  <TotalTime>689</TotalTime>
  <Words>511</Words>
  <Application>Microsoft Office PowerPoint</Application>
  <PresentationFormat>Widescreen</PresentationFormat>
  <Paragraphs>70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Walbaum Display</vt:lpstr>
      <vt:lpstr>3DFloatVTI</vt:lpstr>
      <vt:lpstr>Ransomware Attacks in Distributed Systems</vt:lpstr>
      <vt:lpstr>Introduction</vt:lpstr>
      <vt:lpstr>PowerPoint Presentation</vt:lpstr>
      <vt:lpstr>COMMON RANSOMWARE ATTACKS</vt:lpstr>
      <vt:lpstr>PowerPoint Presentation</vt:lpstr>
      <vt:lpstr>INCIDENT RESPONSE CYCLE (NIST)</vt:lpstr>
      <vt:lpstr>Recommended Strategies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 Attacks in Distributed Systems</dc:title>
  <dc:creator>Abhishek Kesiraju</dc:creator>
  <cp:lastModifiedBy>Abhishek Kesiraju</cp:lastModifiedBy>
  <cp:revision>8</cp:revision>
  <dcterms:created xsi:type="dcterms:W3CDTF">2022-07-25T19:42:35Z</dcterms:created>
  <dcterms:modified xsi:type="dcterms:W3CDTF">2022-07-27T20:56:08Z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