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3" r:id="rId9"/>
    <p:sldId id="266" r:id="rId10"/>
    <p:sldId id="267" r:id="rId11"/>
    <p:sldId id="268" r:id="rId12"/>
    <p:sldId id="269" r:id="rId13"/>
    <p:sldId id="271" r:id="rId14"/>
    <p:sldId id="273" r:id="rId15"/>
    <p:sldId id="276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75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57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40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5733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57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85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394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628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2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1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33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0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47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5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81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9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22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23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oftj.net/~jam" TargetMode="External"/><Relationship Id="rId2" Type="http://schemas.openxmlformats.org/officeDocument/2006/relationships/hyperlink" Target="http://www.Linu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talab.unc.edu/LDP/HOWTO/NET-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524000"/>
            <a:ext cx="6934200" cy="139781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88670" marR="5080" indent="-776605">
              <a:lnSpc>
                <a:spcPts val="5250"/>
              </a:lnSpc>
              <a:spcBef>
                <a:spcPts val="300"/>
              </a:spcBef>
              <a:tabLst>
                <a:tab pos="3703954" algn="l"/>
              </a:tabLst>
            </a:pPr>
            <a:r>
              <a:rPr spc="-5" dirty="0"/>
              <a:t>An</a:t>
            </a:r>
            <a:r>
              <a:rPr spc="-10" dirty="0"/>
              <a:t> </a:t>
            </a:r>
            <a:r>
              <a:rPr spc="-5" dirty="0"/>
              <a:t>Introduction	to</a:t>
            </a:r>
            <a:r>
              <a:rPr spc="-105" dirty="0"/>
              <a:t> </a:t>
            </a:r>
            <a:r>
              <a:rPr spc="-5" dirty="0" smtClean="0"/>
              <a:t>Linux  </a:t>
            </a:r>
            <a:r>
              <a:rPr i="1" spc="-5" dirty="0" smtClean="0"/>
              <a:t>Operating</a:t>
            </a:r>
            <a:r>
              <a:rPr i="1" spc="-20" dirty="0" smtClean="0"/>
              <a:t> </a:t>
            </a:r>
            <a:r>
              <a:rPr i="1" dirty="0"/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822" y="321130"/>
            <a:ext cx="6403978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029460" algn="l"/>
              </a:tabLst>
            </a:pPr>
            <a:r>
              <a:rPr spc="-5" dirty="0"/>
              <a:t>Type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of	</a:t>
            </a:r>
            <a:r>
              <a:rPr spc="-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066800"/>
            <a:ext cx="7705090" cy="52101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740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Ordinary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files</a:t>
            </a:r>
            <a:endParaRPr sz="3200" dirty="0">
              <a:latin typeface="Times New Roman"/>
              <a:cs typeface="Times New Roman"/>
            </a:endParaRPr>
          </a:p>
          <a:p>
            <a:pPr marL="789305" lvl="1" indent="-233045">
              <a:lnSpc>
                <a:spcPct val="100000"/>
              </a:lnSpc>
              <a:spcBef>
                <a:spcPts val="560"/>
              </a:spcBef>
              <a:buClr>
                <a:srgbClr val="FF7C80"/>
              </a:buClr>
              <a:buChar char="•"/>
              <a:tabLst>
                <a:tab pos="789940" algn="l"/>
              </a:tabLst>
            </a:pP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text</a:t>
            </a:r>
            <a:r>
              <a:rPr sz="2800" spc="-1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files</a:t>
            </a:r>
            <a:endParaRPr sz="2800" dirty="0">
              <a:latin typeface="Times New Roman"/>
              <a:cs typeface="Times New Roman"/>
            </a:endParaRPr>
          </a:p>
          <a:p>
            <a:pPr marL="789305" lvl="1" indent="-233045">
              <a:lnSpc>
                <a:spcPct val="100000"/>
              </a:lnSpc>
              <a:spcBef>
                <a:spcPts val="540"/>
              </a:spcBef>
              <a:buClr>
                <a:srgbClr val="FF7C80"/>
              </a:buClr>
              <a:buChar char="•"/>
              <a:tabLst>
                <a:tab pos="789940" algn="l"/>
              </a:tabLst>
            </a:pP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data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files</a:t>
            </a:r>
            <a:endParaRPr sz="2800" dirty="0">
              <a:latin typeface="Times New Roman"/>
              <a:cs typeface="Times New Roman"/>
            </a:endParaRPr>
          </a:p>
          <a:p>
            <a:pPr marL="789305" lvl="1" indent="-233045">
              <a:lnSpc>
                <a:spcPct val="100000"/>
              </a:lnSpc>
              <a:spcBef>
                <a:spcPts val="540"/>
              </a:spcBef>
              <a:buClr>
                <a:srgbClr val="FF7C80"/>
              </a:buClr>
              <a:buChar char="•"/>
              <a:tabLst>
                <a:tab pos="789940" algn="l"/>
              </a:tabLst>
            </a:pP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command text</a:t>
            </a:r>
            <a:r>
              <a:rPr sz="2800" spc="-1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files</a:t>
            </a:r>
            <a:endParaRPr sz="2800" dirty="0">
              <a:latin typeface="Times New Roman"/>
              <a:cs typeface="Times New Roman"/>
            </a:endParaRPr>
          </a:p>
          <a:p>
            <a:pPr marL="789305" lvl="1" indent="-233045">
              <a:lnSpc>
                <a:spcPct val="100000"/>
              </a:lnSpc>
              <a:spcBef>
                <a:spcPts val="540"/>
              </a:spcBef>
              <a:buClr>
                <a:srgbClr val="FF7C80"/>
              </a:buClr>
              <a:buChar char="•"/>
              <a:tabLst>
                <a:tab pos="789940" algn="l"/>
              </a:tabLst>
            </a:pP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executable</a:t>
            </a:r>
            <a:r>
              <a:rPr sz="2800" spc="-1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files</a:t>
            </a:r>
            <a:endParaRPr sz="2800" dirty="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605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directories</a:t>
            </a:r>
            <a:endParaRPr sz="3200" dirty="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660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links</a:t>
            </a:r>
            <a:endParaRPr sz="3200" dirty="0">
              <a:latin typeface="Times New Roman"/>
              <a:cs typeface="Times New Roman"/>
            </a:endParaRPr>
          </a:p>
          <a:p>
            <a:pPr marL="789305" marR="5080" lvl="1" indent="-233045">
              <a:lnSpc>
                <a:spcPts val="3340"/>
              </a:lnSpc>
              <a:spcBef>
                <a:spcPts val="725"/>
              </a:spcBef>
              <a:buClr>
                <a:srgbClr val="FF7C80"/>
              </a:buClr>
              <a:buChar char="•"/>
              <a:tabLst>
                <a:tab pos="789940" algn="l"/>
              </a:tabLst>
            </a:pP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rather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than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having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multiple copies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of a file, 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Linux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uses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linking to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one file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to save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disk</a:t>
            </a:r>
            <a:r>
              <a:rPr sz="2800" spc="-7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space.</a:t>
            </a:r>
            <a:endParaRPr sz="2800" dirty="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530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special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device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files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59" y="892628"/>
            <a:ext cx="324644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94" y="1910968"/>
            <a:ext cx="3854450" cy="116762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725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10" dirty="0" smtClean="0">
                <a:solidFill>
                  <a:srgbClr val="FFFFCC"/>
                </a:solidFill>
                <a:latin typeface="Times New Roman"/>
                <a:cs typeface="Times New Roman"/>
              </a:rPr>
              <a:t>Encryption</a:t>
            </a:r>
            <a:endParaRPr sz="3200" dirty="0" smtClean="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660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Principles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of</a:t>
            </a:r>
            <a:r>
              <a:rPr sz="3200" spc="-9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security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22" y="587829"/>
            <a:ext cx="4803778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Encryption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447800"/>
            <a:ext cx="7609205" cy="149271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9255" marR="296545" indent="-377190">
              <a:lnSpc>
                <a:spcPts val="3820"/>
              </a:lnSpc>
              <a:spcBef>
                <a:spcPts val="240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Encryption commonly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used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to secure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data.  It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is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the ancient technique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of hiding 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information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plain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sight.</a:t>
            </a:r>
            <a:r>
              <a:rPr sz="3200" spc="-3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Include</a:t>
            </a:r>
            <a:r>
              <a:rPr sz="32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822" y="283030"/>
            <a:ext cx="6556378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3013710" algn="l"/>
              </a:tabLst>
            </a:pPr>
            <a:r>
              <a:rPr spc="-10" dirty="0"/>
              <a:t>Principle</a:t>
            </a:r>
            <a:r>
              <a:rPr dirty="0"/>
              <a:t>s</a:t>
            </a:r>
            <a:r>
              <a:rPr spc="-10" dirty="0"/>
              <a:t> </a:t>
            </a:r>
            <a:r>
              <a:rPr dirty="0"/>
              <a:t>of	</a:t>
            </a:r>
            <a:r>
              <a:rPr spc="-5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066800"/>
            <a:ext cx="7686040" cy="402417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89255" indent="-377190" algn="just">
              <a:lnSpc>
                <a:spcPct val="100000"/>
              </a:lnSpc>
              <a:spcBef>
                <a:spcPts val="740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890" algn="l"/>
              </a:tabLst>
            </a:pP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Two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broad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categories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of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attack</a:t>
            </a:r>
            <a:r>
              <a:rPr sz="3200" spc="-3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exist:</a:t>
            </a:r>
            <a:endParaRPr sz="3200" dirty="0">
              <a:latin typeface="Times New Roman"/>
              <a:cs typeface="Times New Roman"/>
            </a:endParaRPr>
          </a:p>
          <a:p>
            <a:pPr marL="789305" lvl="1" indent="-233045" algn="just">
              <a:lnSpc>
                <a:spcPct val="100000"/>
              </a:lnSpc>
              <a:spcBef>
                <a:spcPts val="560"/>
              </a:spcBef>
              <a:buClr>
                <a:srgbClr val="FF7C80"/>
              </a:buClr>
              <a:buChar char="•"/>
              <a:tabLst>
                <a:tab pos="789940" algn="l"/>
              </a:tabLst>
            </a:pP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unauthorized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 access</a:t>
            </a:r>
            <a:endParaRPr sz="2800" dirty="0">
              <a:latin typeface="Times New Roman"/>
              <a:cs typeface="Times New Roman"/>
            </a:endParaRPr>
          </a:p>
          <a:p>
            <a:pPr marL="789305" lvl="1" indent="-233045" algn="just">
              <a:lnSpc>
                <a:spcPct val="100000"/>
              </a:lnSpc>
              <a:spcBef>
                <a:spcPts val="540"/>
              </a:spcBef>
              <a:buClr>
                <a:srgbClr val="FF7C80"/>
              </a:buClr>
              <a:buChar char="•"/>
              <a:tabLst>
                <a:tab pos="789940" algn="l"/>
              </a:tabLst>
            </a:pP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denial of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 service</a:t>
            </a:r>
            <a:endParaRPr sz="2800" dirty="0">
              <a:latin typeface="Times New Roman"/>
              <a:cs typeface="Times New Roman"/>
            </a:endParaRPr>
          </a:p>
          <a:p>
            <a:pPr marL="389255" indent="-377190" algn="just">
              <a:lnSpc>
                <a:spcPct val="100000"/>
              </a:lnSpc>
              <a:spcBef>
                <a:spcPts val="605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890" algn="l"/>
              </a:tabLst>
            </a:pP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Defense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against the</a:t>
            </a:r>
            <a:r>
              <a:rPr sz="3200" spc="-2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attacks:</a:t>
            </a:r>
            <a:endParaRPr sz="3200" dirty="0">
              <a:latin typeface="Times New Roman"/>
              <a:cs typeface="Times New Roman"/>
            </a:endParaRPr>
          </a:p>
          <a:p>
            <a:pPr marL="789305" lvl="1" indent="-233045" algn="just">
              <a:lnSpc>
                <a:spcPct val="100000"/>
              </a:lnSpc>
              <a:spcBef>
                <a:spcPts val="595"/>
              </a:spcBef>
              <a:buClr>
                <a:srgbClr val="FF7C80"/>
              </a:buClr>
              <a:buChar char="•"/>
              <a:tabLst>
                <a:tab pos="789940" algn="l"/>
              </a:tabLst>
            </a:pP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enforce the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use of</a:t>
            </a:r>
            <a:r>
              <a:rPr sz="2800" spc="-1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password</a:t>
            </a:r>
            <a:endParaRPr sz="2800" dirty="0">
              <a:latin typeface="Times New Roman"/>
              <a:cs typeface="Times New Roman"/>
            </a:endParaRPr>
          </a:p>
          <a:p>
            <a:pPr marL="789305" marR="5080" lvl="1" indent="-233045" algn="just">
              <a:lnSpc>
                <a:spcPct val="99900"/>
              </a:lnSpc>
              <a:spcBef>
                <a:spcPts val="470"/>
              </a:spcBef>
              <a:buClr>
                <a:srgbClr val="FF7C80"/>
              </a:buClr>
              <a:buChar char="•"/>
              <a:tabLst>
                <a:tab pos="789940" algn="l"/>
              </a:tabLst>
            </a:pPr>
            <a:r>
              <a:rPr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monitor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internal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users, protect your</a:t>
            </a:r>
            <a:r>
              <a:rPr sz="2800" spc="-9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organization 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against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unauthorized or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inappropriate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use of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the  computer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facilities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harass</a:t>
            </a:r>
            <a:r>
              <a:rPr sz="2800" spc="-2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personnel.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1" y="685800"/>
            <a:ext cx="8332673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4478655" algn="l"/>
              </a:tabLst>
            </a:pPr>
            <a:r>
              <a:rPr spc="-5" dirty="0"/>
              <a:t>Linu</a:t>
            </a:r>
            <a:r>
              <a:rPr dirty="0"/>
              <a:t>x</a:t>
            </a:r>
            <a:r>
              <a:rPr spc="-5" dirty="0"/>
              <a:t> </a:t>
            </a:r>
            <a:r>
              <a:rPr spc="-10" dirty="0"/>
              <a:t>vs</a:t>
            </a:r>
            <a:r>
              <a:rPr dirty="0"/>
              <a:t>.</a:t>
            </a:r>
            <a:r>
              <a:rPr spc="-10" dirty="0"/>
              <a:t> </a:t>
            </a:r>
            <a:r>
              <a:rPr spc="-5" dirty="0"/>
              <a:t>Microsof</a:t>
            </a:r>
            <a:r>
              <a:rPr dirty="0"/>
              <a:t>t	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497" y="1752600"/>
            <a:ext cx="7498080" cy="25419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9255" marR="5080" indent="-377190">
              <a:lnSpc>
                <a:spcPts val="3820"/>
              </a:lnSpc>
              <a:spcBef>
                <a:spcPts val="240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Both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offer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some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of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graphics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capabilities  and include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some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networking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capabilities.  But Linux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networking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is</a:t>
            </a:r>
            <a:r>
              <a:rPr sz="3200" spc="-3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excellent.</a:t>
            </a:r>
            <a:endParaRPr sz="3200" dirty="0">
              <a:latin typeface="Times New Roman"/>
              <a:cs typeface="Times New Roman"/>
            </a:endParaRPr>
          </a:p>
          <a:p>
            <a:pPr marL="389255" marR="798830" indent="-377190">
              <a:lnSpc>
                <a:spcPct val="100499"/>
              </a:lnSpc>
              <a:spcBef>
                <a:spcPts val="495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Linux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is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multi-user, multi-tasking,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but 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Microsoft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Windows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doesn’t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support</a:t>
            </a:r>
            <a:r>
              <a:rPr sz="3200" spc="-8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it.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59" y="892628"/>
            <a:ext cx="431324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09600" y="1905000"/>
            <a:ext cx="7765322" cy="3695136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409065" indent="-377190">
              <a:lnSpc>
                <a:spcPct val="100000"/>
              </a:lnSpc>
              <a:spcBef>
                <a:spcPts val="725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1409700" algn="l"/>
                <a:tab pos="1410335" algn="l"/>
              </a:tabLst>
            </a:pPr>
            <a:r>
              <a:rPr dirty="0">
                <a:hlinkClick r:id="rId2"/>
              </a:rPr>
              <a:t>http://www.Linux.org</a:t>
            </a:r>
          </a:p>
          <a:p>
            <a:pPr marL="1409065" indent="-377190">
              <a:lnSpc>
                <a:spcPct val="100000"/>
              </a:lnSpc>
              <a:spcBef>
                <a:spcPts val="625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1409700" algn="l"/>
                <a:tab pos="1410335" algn="l"/>
              </a:tabLst>
            </a:pPr>
            <a:r>
              <a:rPr dirty="0">
                <a:hlinkClick r:id="rId3"/>
              </a:rPr>
              <a:t>http://www.croftj.net/~jam</a:t>
            </a:r>
          </a:p>
          <a:p>
            <a:pPr marL="1409065" marR="5080" indent="-377190">
              <a:lnSpc>
                <a:spcPct val="100499"/>
              </a:lnSpc>
              <a:spcBef>
                <a:spcPts val="640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1409700" algn="l"/>
                <a:tab pos="1410335" algn="l"/>
              </a:tabLst>
            </a:pPr>
            <a:r>
              <a:rPr dirty="0">
                <a:hlinkClick r:id="rId4"/>
              </a:rPr>
              <a:t>http://metalab.unc.edu/LDP/HOWTO/NET- </a:t>
            </a:r>
            <a:r>
              <a:rPr dirty="0"/>
              <a:t> 3-HOWTO-4.html#ss4.1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59" y="892628"/>
            <a:ext cx="355124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1828800"/>
            <a:ext cx="6096000" cy="3483646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725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What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is</a:t>
            </a:r>
            <a:r>
              <a:rPr sz="3200" spc="-3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Linux</a:t>
            </a:r>
            <a:endParaRPr lang="en-IN" sz="3200" spc="-5" dirty="0" smtClean="0">
              <a:solidFill>
                <a:srgbClr val="FFFFCC"/>
              </a:solidFill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725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lang="en-IN" sz="32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History of Linux</a:t>
            </a:r>
            <a:endParaRPr sz="3200" dirty="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625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Why</a:t>
            </a:r>
            <a:r>
              <a:rPr sz="3200" spc="-2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Linux</a:t>
            </a:r>
            <a:endParaRPr sz="3200" dirty="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660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The Linux</a:t>
            </a:r>
            <a:r>
              <a:rPr sz="3200" spc="-8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system</a:t>
            </a:r>
            <a:endParaRPr sz="3200" dirty="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660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Security</a:t>
            </a:r>
            <a:endParaRPr sz="3200" dirty="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660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30" dirty="0" smtClean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Comparison</a:t>
            </a:r>
            <a:r>
              <a:rPr lang="en-IN" sz="32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 with Windows OS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2460" y="689558"/>
            <a:ext cx="562174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1595" algn="l"/>
              </a:tabLst>
            </a:pPr>
            <a:r>
              <a:rPr spc="-5" dirty="0"/>
              <a:t>What	is</a:t>
            </a:r>
            <a:r>
              <a:rPr spc="-100" dirty="0"/>
              <a:t> </a:t>
            </a:r>
            <a:r>
              <a:rPr spc="-5" dirty="0"/>
              <a:t>Linux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524000"/>
            <a:ext cx="7506334" cy="130356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>
              <a:lnSpc>
                <a:spcPct val="100400"/>
              </a:lnSpc>
              <a:spcBef>
                <a:spcPts val="85"/>
              </a:spcBef>
              <a:buClr>
                <a:srgbClr val="FF3399"/>
              </a:buClr>
              <a:buSzPct val="78571"/>
              <a:tabLst>
                <a:tab pos="384810" algn="l"/>
                <a:tab pos="385445" algn="l"/>
                <a:tab pos="2151380" algn="l"/>
                <a:tab pos="3385185" algn="l"/>
                <a:tab pos="3528060" algn="l"/>
                <a:tab pos="5237480" algn="l"/>
              </a:tabLst>
            </a:pPr>
            <a:r>
              <a:rPr lang="en-US"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Linux is a open source OS, </a:t>
            </a:r>
            <a:r>
              <a:rPr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developed 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originally for home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PCs,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but now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it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runs on a  variety of platforms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including PowerPC,  </a:t>
            </a:r>
            <a:r>
              <a:rPr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Macintosh</a:t>
            </a:r>
            <a:r>
              <a:rPr lang="en-IN"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295400" y="529268"/>
            <a:ext cx="6019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1">
                <a:solidFill>
                  <a:srgbClr val="FFCC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  <a:tabLst>
                <a:tab pos="1331595" algn="l"/>
              </a:tabLst>
            </a:pPr>
            <a:r>
              <a:rPr lang="en-IN" b="1" i="0" kern="0" spc="-5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Linux</a:t>
            </a:r>
            <a:endParaRPr lang="en-IN" b="1" i="0" kern="0" spc="-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828800"/>
            <a:ext cx="7086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810" marR="5080" indent="-372745">
              <a:lnSpc>
                <a:spcPct val="100400"/>
              </a:lnSpc>
              <a:spcBef>
                <a:spcPts val="85"/>
              </a:spcBef>
              <a:buClr>
                <a:srgbClr val="FF3399"/>
              </a:buClr>
              <a:buSzPct val="78571"/>
              <a:buFont typeface="Arial"/>
              <a:buChar char="●"/>
              <a:tabLst>
                <a:tab pos="384810" algn="l"/>
                <a:tab pos="385445" algn="l"/>
                <a:tab pos="2151380" algn="l"/>
                <a:tab pos="3385185" algn="l"/>
                <a:tab pos="3528060" algn="l"/>
                <a:tab pos="5237480" algn="l"/>
              </a:tabLst>
            </a:pPr>
            <a:r>
              <a:rPr lang="en-US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Linux was  created </a:t>
            </a:r>
            <a:r>
              <a:rPr lang="en-US"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by </a:t>
            </a:r>
            <a:r>
              <a:rPr lang="en-US"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Linus Torvalds in </a:t>
            </a:r>
            <a:r>
              <a:rPr lang="en-US"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1991, </a:t>
            </a:r>
            <a:r>
              <a:rPr lang="en-US"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and it </a:t>
            </a:r>
            <a:r>
              <a:rPr lang="en-US"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has  been developed </a:t>
            </a:r>
            <a:r>
              <a:rPr lang="en-US"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with the </a:t>
            </a:r>
            <a:r>
              <a:rPr lang="en-US"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help of </a:t>
            </a:r>
            <a:r>
              <a:rPr lang="en-US"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many  </a:t>
            </a:r>
            <a:r>
              <a:rPr lang="en-US"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programmers </a:t>
            </a:r>
            <a:r>
              <a:rPr lang="en-US"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across the</a:t>
            </a:r>
            <a:r>
              <a:rPr lang="en-US"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 Internet.	</a:t>
            </a:r>
            <a:r>
              <a:rPr lang="en-US"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Now it </a:t>
            </a:r>
            <a:r>
              <a:rPr lang="en-US"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has  </a:t>
            </a:r>
            <a:r>
              <a:rPr lang="en-US"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evolved into </a:t>
            </a:r>
            <a:r>
              <a:rPr lang="en-US"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a very functional, powerful </a:t>
            </a:r>
            <a:r>
              <a:rPr lang="en-US"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and  </a:t>
            </a:r>
            <a:r>
              <a:rPr lang="en-US"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usable </a:t>
            </a:r>
            <a:r>
              <a:rPr lang="en-US"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clone </a:t>
            </a:r>
            <a:r>
              <a:rPr lang="en-US"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of </a:t>
            </a:r>
            <a:r>
              <a:rPr lang="en-US"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Unix which </a:t>
            </a:r>
            <a:r>
              <a:rPr lang="en-US"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has </a:t>
            </a:r>
            <a:r>
              <a:rPr lang="en-US"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at least </a:t>
            </a:r>
            <a:r>
              <a:rPr lang="en-US"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10</a:t>
            </a:r>
            <a:r>
              <a:rPr lang="en-US" sz="2800" spc="-75" dirty="0" smtClean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million  </a:t>
            </a:r>
            <a:r>
              <a:rPr lang="en-US"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users</a:t>
            </a:r>
            <a:r>
              <a:rPr lang="en-US"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 worldwide.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07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2222" y="511629"/>
            <a:ext cx="5260978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1144905" algn="l"/>
              </a:tabLst>
            </a:pPr>
            <a:r>
              <a:rPr spc="-5" dirty="0"/>
              <a:t>Wh</a:t>
            </a:r>
            <a:r>
              <a:rPr dirty="0"/>
              <a:t>y	</a:t>
            </a:r>
            <a:r>
              <a:rPr lang="en-IN" dirty="0" smtClean="0"/>
              <a:t> </a:t>
            </a:r>
            <a:r>
              <a:rPr spc="-5" dirty="0" smtClean="0"/>
              <a:t>Linux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34656" y="1456940"/>
            <a:ext cx="7487920" cy="391902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9255" marR="859155" indent="-377190">
              <a:lnSpc>
                <a:spcPts val="3820"/>
              </a:lnSpc>
              <a:spcBef>
                <a:spcPts val="240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A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Linux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Distribution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has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thousands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of  dollars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worth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of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software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for no</a:t>
            </a:r>
            <a:r>
              <a:rPr sz="3200" spc="-7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cost.</a:t>
            </a:r>
            <a:endParaRPr sz="3200" dirty="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509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Linux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a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complete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operating</a:t>
            </a:r>
            <a:r>
              <a:rPr sz="3200" spc="-4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system:</a:t>
            </a:r>
            <a:endParaRPr sz="3200" dirty="0">
              <a:latin typeface="Times New Roman"/>
              <a:cs typeface="Times New Roman"/>
            </a:endParaRPr>
          </a:p>
          <a:p>
            <a:pPr marL="789305" marR="5080" lvl="1" indent="-233045">
              <a:lnSpc>
                <a:spcPts val="3340"/>
              </a:lnSpc>
              <a:spcBef>
                <a:spcPts val="720"/>
              </a:spcBef>
              <a:buClr>
                <a:srgbClr val="FF7C80"/>
              </a:buClr>
              <a:buChar char="•"/>
              <a:tabLst>
                <a:tab pos="789940" algn="l"/>
              </a:tabLst>
            </a:pP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stable </a:t>
            </a:r>
            <a:r>
              <a:rPr lang="en-IN"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–</a:t>
            </a:r>
            <a:r>
              <a:rPr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the</a:t>
            </a:r>
            <a:r>
              <a:rPr lang="en-IN"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 possibility of</a:t>
            </a:r>
            <a:r>
              <a:rPr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crash </a:t>
            </a:r>
            <a:r>
              <a:rPr lang="en-IN"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of </a:t>
            </a:r>
            <a:r>
              <a:rPr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an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application is much</a:t>
            </a:r>
            <a:r>
              <a:rPr sz="2800" spc="-7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less  </a:t>
            </a:r>
            <a:r>
              <a:rPr lang="en-IN"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than other OS.</a:t>
            </a:r>
            <a:endParaRPr sz="2800" dirty="0">
              <a:latin typeface="Times New Roman"/>
              <a:cs typeface="Times New Roman"/>
            </a:endParaRPr>
          </a:p>
          <a:p>
            <a:pPr marL="789305" marR="436880" lvl="1" indent="-233045">
              <a:lnSpc>
                <a:spcPct val="99900"/>
              </a:lnSpc>
              <a:spcBef>
                <a:spcPts val="475"/>
              </a:spcBef>
              <a:buClr>
                <a:srgbClr val="FF7C80"/>
              </a:buClr>
              <a:buChar char="•"/>
              <a:tabLst>
                <a:tab pos="789940" algn="l"/>
              </a:tabLst>
            </a:pPr>
            <a:r>
              <a:rPr sz="2800" spc="-10" dirty="0">
                <a:solidFill>
                  <a:srgbClr val="FFFFCC"/>
                </a:solidFill>
                <a:latin typeface="Times New Roman"/>
                <a:cs typeface="Times New Roman"/>
              </a:rPr>
              <a:t>Reliable </a:t>
            </a:r>
            <a:r>
              <a:rPr lang="en-IN"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–</a:t>
            </a:r>
            <a:r>
              <a:rPr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lang="en-IN"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There is no need of regular reboot like windows.</a:t>
            </a:r>
          </a:p>
          <a:p>
            <a:pPr marL="789305" marR="436880" lvl="1" indent="-233045">
              <a:lnSpc>
                <a:spcPct val="99900"/>
              </a:lnSpc>
              <a:spcBef>
                <a:spcPts val="475"/>
              </a:spcBef>
              <a:buClr>
                <a:srgbClr val="FF7C80"/>
              </a:buClr>
              <a:buChar char="•"/>
              <a:tabLst>
                <a:tab pos="789940" algn="l"/>
              </a:tabLst>
            </a:pPr>
            <a:r>
              <a:rPr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extremely</a:t>
            </a:r>
            <a:r>
              <a:rPr sz="2800" spc="-10" dirty="0" smtClean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powerful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4386" y="613358"/>
            <a:ext cx="671901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1144905" algn="l"/>
              </a:tabLst>
            </a:pPr>
            <a:r>
              <a:rPr spc="-5" dirty="0"/>
              <a:t>Why	Linux</a:t>
            </a:r>
            <a:r>
              <a:rPr spc="-95" dirty="0"/>
              <a:t> </a:t>
            </a:r>
            <a:r>
              <a:rPr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9975" y="1371600"/>
            <a:ext cx="7206615" cy="200247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4810" indent="-372745">
              <a:lnSpc>
                <a:spcPct val="100000"/>
              </a:lnSpc>
              <a:spcBef>
                <a:spcPts val="470"/>
              </a:spcBef>
              <a:buClr>
                <a:srgbClr val="FF3399"/>
              </a:buClr>
              <a:buSzPct val="78571"/>
              <a:buFont typeface="Arial"/>
              <a:buChar char="●"/>
              <a:tabLst>
                <a:tab pos="384810" algn="l"/>
                <a:tab pos="385445" algn="l"/>
              </a:tabLst>
            </a:pPr>
            <a:r>
              <a:rPr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Easily</a:t>
            </a:r>
            <a:r>
              <a:rPr sz="2800" spc="-10" dirty="0" smtClean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upgradeable.</a:t>
            </a:r>
            <a:endParaRPr sz="2800" dirty="0">
              <a:latin typeface="Times New Roman"/>
              <a:cs typeface="Times New Roman"/>
            </a:endParaRPr>
          </a:p>
          <a:p>
            <a:pPr marL="384810" indent="-372745">
              <a:lnSpc>
                <a:spcPct val="100000"/>
              </a:lnSpc>
              <a:spcBef>
                <a:spcPts val="540"/>
              </a:spcBef>
              <a:buClr>
                <a:srgbClr val="FF3399"/>
              </a:buClr>
              <a:buSzPct val="78571"/>
              <a:buFont typeface="Arial"/>
              <a:buChar char="●"/>
              <a:tabLst>
                <a:tab pos="384810" algn="l"/>
                <a:tab pos="385445" algn="l"/>
              </a:tabLst>
            </a:pP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Supports multiple</a:t>
            </a:r>
            <a:r>
              <a:rPr sz="2800" spc="-1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processors.</a:t>
            </a:r>
            <a:endParaRPr sz="2800" dirty="0">
              <a:latin typeface="Times New Roman"/>
              <a:cs typeface="Times New Roman"/>
            </a:endParaRPr>
          </a:p>
          <a:p>
            <a:pPr marL="384810" indent="-372745">
              <a:lnSpc>
                <a:spcPct val="100000"/>
              </a:lnSpc>
              <a:spcBef>
                <a:spcPts val="540"/>
              </a:spcBef>
              <a:buClr>
                <a:srgbClr val="FF3399"/>
              </a:buClr>
              <a:buSzPct val="78571"/>
              <a:buFont typeface="Arial"/>
              <a:buChar char="●"/>
              <a:tabLst>
                <a:tab pos="384810" algn="l"/>
                <a:tab pos="385445" algn="l"/>
              </a:tabLst>
            </a:pP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True multi-tasking, multi-user</a:t>
            </a:r>
            <a:r>
              <a:rPr sz="2800" spc="-2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OS</a:t>
            </a:r>
            <a:r>
              <a:rPr sz="28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.</a:t>
            </a:r>
            <a:r>
              <a:rPr sz="28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84810" indent="-372745">
              <a:lnSpc>
                <a:spcPct val="100000"/>
              </a:lnSpc>
              <a:spcBef>
                <a:spcPts val="470"/>
              </a:spcBef>
              <a:buClr>
                <a:srgbClr val="FF3399"/>
              </a:buClr>
              <a:buSzPct val="78571"/>
              <a:buFont typeface="Arial"/>
              <a:buChar char="●"/>
              <a:tabLst>
                <a:tab pos="384810" algn="l"/>
                <a:tab pos="385445" algn="l"/>
              </a:tabLst>
            </a:pP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Full source code is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provided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and</a:t>
            </a:r>
            <a:r>
              <a:rPr sz="2800" spc="-2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free.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58" y="892628"/>
            <a:ext cx="644684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Linux</a:t>
            </a:r>
            <a:r>
              <a:rPr spc="-90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94" y="1990339"/>
            <a:ext cx="6825615" cy="246734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9255" marR="5080" indent="-377190">
              <a:lnSpc>
                <a:spcPts val="3820"/>
              </a:lnSpc>
              <a:spcBef>
                <a:spcPts val="240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The Linux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system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excel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in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many area, 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ranging from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end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user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concerns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such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as 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stability, speed,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ease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of use,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to serious 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concerns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such as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development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and 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networking</a:t>
            </a:r>
            <a:r>
              <a:rPr sz="32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59" y="892628"/>
            <a:ext cx="629444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Linux</a:t>
            </a:r>
            <a:r>
              <a:rPr spc="-95" dirty="0"/>
              <a:t> </a:t>
            </a:r>
            <a:r>
              <a:rPr spc="-5" dirty="0"/>
              <a:t>Networking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94" y="1990339"/>
            <a:ext cx="7560309" cy="204927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9255" marR="5080" indent="-377190">
              <a:lnSpc>
                <a:spcPts val="3820"/>
              </a:lnSpc>
              <a:spcBef>
                <a:spcPts val="240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Networking </a:t>
            </a:r>
            <a:r>
              <a:rPr sz="3200" spc="-10" dirty="0" smtClean="0">
                <a:solidFill>
                  <a:srgbClr val="FFFFCC"/>
                </a:solidFill>
                <a:latin typeface="Times New Roman"/>
                <a:cs typeface="Times New Roman"/>
              </a:rPr>
              <a:t>comes </a:t>
            </a:r>
            <a:r>
              <a:rPr sz="32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naturally </a:t>
            </a:r>
            <a:r>
              <a:rPr sz="32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to </a:t>
            </a:r>
            <a:r>
              <a:rPr sz="3200" spc="-10" dirty="0" smtClean="0">
                <a:solidFill>
                  <a:srgbClr val="FFFFCC"/>
                </a:solidFill>
                <a:latin typeface="Times New Roman"/>
                <a:cs typeface="Times New Roman"/>
              </a:rPr>
              <a:t>Linux. </a:t>
            </a:r>
            <a:r>
              <a:rPr sz="32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In a  real </a:t>
            </a:r>
            <a:r>
              <a:rPr sz="32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sense, </a:t>
            </a:r>
            <a:r>
              <a:rPr sz="3200" spc="-10" dirty="0" smtClean="0">
                <a:solidFill>
                  <a:srgbClr val="FFFFCC"/>
                </a:solidFill>
                <a:latin typeface="Times New Roman"/>
                <a:cs typeface="Times New Roman"/>
              </a:rPr>
              <a:t>Linux </a:t>
            </a:r>
            <a:r>
              <a:rPr sz="3200" spc="-5" dirty="0" smtClean="0">
                <a:solidFill>
                  <a:srgbClr val="FFFFCC"/>
                </a:solidFill>
                <a:latin typeface="Times New Roman"/>
                <a:cs typeface="Times New Roman"/>
              </a:rPr>
              <a:t>is </a:t>
            </a:r>
            <a:r>
              <a:rPr sz="32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a product of </a:t>
            </a:r>
            <a:r>
              <a:rPr sz="3200" spc="-10" dirty="0" smtClean="0">
                <a:solidFill>
                  <a:srgbClr val="FFFFCC"/>
                </a:solidFill>
                <a:latin typeface="Times New Roman"/>
                <a:cs typeface="Times New Roman"/>
              </a:rPr>
              <a:t>the</a:t>
            </a:r>
            <a:r>
              <a:rPr sz="3200" spc="-1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Internet  or </a:t>
            </a:r>
            <a:r>
              <a:rPr sz="3200" spc="-10" dirty="0" smtClean="0">
                <a:solidFill>
                  <a:srgbClr val="FFFFCC"/>
                </a:solidFill>
                <a:latin typeface="Times New Roman"/>
                <a:cs typeface="Times New Roman"/>
              </a:rPr>
              <a:t>World Wide Web</a:t>
            </a:r>
            <a:r>
              <a:rPr sz="3200" spc="-20" dirty="0" smtClean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FFFFCC"/>
                </a:solidFill>
                <a:latin typeface="Times New Roman"/>
                <a:cs typeface="Times New Roman"/>
              </a:rPr>
              <a:t>(www).</a:t>
            </a:r>
            <a:endParaRPr sz="3200" dirty="0" smtClean="0">
              <a:latin typeface="Times New Roman"/>
              <a:cs typeface="Times New Roman"/>
            </a:endParaRPr>
          </a:p>
          <a:p>
            <a:pPr marL="12065" marR="141605">
              <a:lnSpc>
                <a:spcPct val="99900"/>
              </a:lnSpc>
              <a:spcBef>
                <a:spcPts val="515"/>
              </a:spcBef>
              <a:buClr>
                <a:srgbClr val="FF3399"/>
              </a:buClr>
              <a:buSzPct val="79687"/>
              <a:tabLst>
                <a:tab pos="389255" algn="l"/>
                <a:tab pos="389890" algn="l"/>
              </a:tabLst>
            </a:pP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59" y="892628"/>
            <a:ext cx="568484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Linux </a:t>
            </a:r>
            <a:r>
              <a:rPr spc="-10" dirty="0"/>
              <a:t>File</a:t>
            </a:r>
            <a:r>
              <a:rPr spc="-95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94" y="1990339"/>
            <a:ext cx="7527290" cy="31991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9255" marR="1018540" indent="-377190">
              <a:lnSpc>
                <a:spcPts val="3820"/>
              </a:lnSpc>
              <a:spcBef>
                <a:spcPts val="240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Linux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has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an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hierarchical, unified</a:t>
            </a:r>
            <a:r>
              <a:rPr sz="3200" spc="-9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file 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system</a:t>
            </a:r>
            <a:endParaRPr sz="320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509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Supports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256-character</a:t>
            </a:r>
            <a:r>
              <a:rPr sz="3200" spc="-1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filenames.</a:t>
            </a:r>
            <a:endParaRPr sz="320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660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All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command line entries are case</a:t>
            </a:r>
            <a:r>
              <a:rPr sz="3200" spc="-5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sensitive.</a:t>
            </a:r>
            <a:endParaRPr sz="3200">
              <a:latin typeface="Times New Roman"/>
              <a:cs typeface="Times New Roman"/>
            </a:endParaRPr>
          </a:p>
          <a:p>
            <a:pPr marL="389255" marR="96520" indent="-377190">
              <a:lnSpc>
                <a:spcPct val="100499"/>
              </a:lnSpc>
              <a:spcBef>
                <a:spcPts val="640"/>
              </a:spcBef>
              <a:buClr>
                <a:srgbClr val="FF3399"/>
              </a:buClr>
              <a:buSzPct val="79687"/>
              <a:buFont typeface="Arial"/>
              <a:buChar char="●"/>
              <a:tabLst>
                <a:tab pos="389255" algn="l"/>
                <a:tab pos="389890" algn="l"/>
              </a:tabLst>
            </a:pP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Use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the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slash(/)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rather 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than the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backslash(\)  you have been using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in</a:t>
            </a:r>
            <a:r>
              <a:rPr sz="3200" spc="-3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DOS.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47</TotalTime>
  <Words>409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Rockwell</vt:lpstr>
      <vt:lpstr>Times New Roman</vt:lpstr>
      <vt:lpstr>Damask</vt:lpstr>
      <vt:lpstr>An Introduction to Linux  Operating System</vt:lpstr>
      <vt:lpstr>Content</vt:lpstr>
      <vt:lpstr>What is Linux</vt:lpstr>
      <vt:lpstr>PowerPoint Presentation</vt:lpstr>
      <vt:lpstr>Why  Linux</vt:lpstr>
      <vt:lpstr>Why Linux (continued)</vt:lpstr>
      <vt:lpstr>The Linux System</vt:lpstr>
      <vt:lpstr>Linux Networking</vt:lpstr>
      <vt:lpstr>Linux File System</vt:lpstr>
      <vt:lpstr>Types of File</vt:lpstr>
      <vt:lpstr>Security</vt:lpstr>
      <vt:lpstr>Encryption</vt:lpstr>
      <vt:lpstr>Principles of security</vt:lpstr>
      <vt:lpstr>Linux vs. Microsoft Windows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Linux  Operating System</dc:title>
  <cp:lastModifiedBy>Hitesh Sardar</cp:lastModifiedBy>
  <cp:revision>6</cp:revision>
  <dcterms:created xsi:type="dcterms:W3CDTF">2020-02-01T05:04:02Z</dcterms:created>
  <dcterms:modified xsi:type="dcterms:W3CDTF">2020-02-03T16:51:46Z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2020-02-01T00:00:00Z</vt:filetime>
  </property>
</Properties>
</file>