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8"/>
  </p:notesMasterIdLst>
  <p:sldIdLst>
    <p:sldId id="256" r:id="rId2"/>
    <p:sldId id="257" r:id="rId3"/>
    <p:sldId id="263" r:id="rId4"/>
    <p:sldId id="273" r:id="rId5"/>
    <p:sldId id="261" r:id="rId6"/>
    <p:sldId id="265" r:id="rId7"/>
    <p:sldId id="264" r:id="rId8"/>
    <p:sldId id="275" r:id="rId9"/>
    <p:sldId id="276" r:id="rId10"/>
    <p:sldId id="277" r:id="rId11"/>
    <p:sldId id="278" r:id="rId12"/>
    <p:sldId id="279" r:id="rId13"/>
    <p:sldId id="282" r:id="rId14"/>
    <p:sldId id="283" r:id="rId15"/>
    <p:sldId id="285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671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6274B-AF72-4FD2-A5E0-A2893CFBF3A8}" type="datetimeFigureOut">
              <a:rPr lang="en-IN" smtClean="0"/>
              <a:t>20-03-2020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CBF55-1F33-463C-9D85-243432A29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9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CBF55-1F33-463C-9D85-243432A2985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29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CBF55-1F33-463C-9D85-243432A2985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98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41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1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8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4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9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543FEB-4875-4C48-BF26-9530F164C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477980" y="6081063"/>
            <a:ext cx="4023359" cy="45719"/>
          </a:xfrm>
        </p:spPr>
        <p:txBody>
          <a:bodyPr>
            <a:normAutofit fontScale="25000" lnSpcReduction="20000"/>
          </a:bodyPr>
          <a:lstStyle/>
          <a:p>
            <a:endParaRPr lang="en-IN" sz="2000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48158-E76B-4C8F-8C1B-C91A015BC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4524601" y="-248999"/>
            <a:ext cx="7690658" cy="710699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08131-15B1-40B0-A11A-7D0390EF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169" y="771989"/>
            <a:ext cx="4023360" cy="5125406"/>
          </a:xfrm>
        </p:spPr>
        <p:txBody>
          <a:bodyPr anchor="b">
            <a:normAutofit fontScale="90000"/>
          </a:bodyPr>
          <a:lstStyle/>
          <a:p>
            <a:br>
              <a:rPr lang="en-US" sz="4000" dirty="0">
                <a:solidFill>
                  <a:srgbClr val="FFC000"/>
                </a:solidFill>
                <a:latin typeface="Book Antiqua" panose="02040602050305030304" pitchFamily="18" charset="0"/>
              </a:rPr>
            </a:br>
            <a:br>
              <a:rPr lang="en-US" sz="4000" dirty="0">
                <a:solidFill>
                  <a:srgbClr val="FFC000"/>
                </a:solidFill>
                <a:latin typeface="Book Antiqua" panose="02040602050305030304" pitchFamily="18" charset="0"/>
              </a:rPr>
            </a:br>
            <a:br>
              <a:rPr lang="en-US" sz="4000" dirty="0">
                <a:solidFill>
                  <a:srgbClr val="FFC000"/>
                </a:solidFill>
                <a:latin typeface="Book Antiqua" panose="02040602050305030304" pitchFamily="18" charset="0"/>
              </a:rPr>
            </a:br>
            <a:br>
              <a:rPr lang="en-US" sz="4000" dirty="0">
                <a:solidFill>
                  <a:srgbClr val="FFC000"/>
                </a:solidFill>
                <a:latin typeface="Book Antiqua" panose="02040602050305030304" pitchFamily="18" charset="0"/>
              </a:rPr>
            </a:br>
            <a:br>
              <a:rPr lang="en-US" sz="4000" dirty="0">
                <a:solidFill>
                  <a:srgbClr val="FFC000"/>
                </a:solidFill>
                <a:latin typeface="Book Antiqua" panose="02040602050305030304" pitchFamily="18" charset="0"/>
              </a:rPr>
            </a:br>
            <a:br>
              <a:rPr lang="en-US" sz="4000" dirty="0">
                <a:solidFill>
                  <a:srgbClr val="FFC000"/>
                </a:solidFill>
                <a:latin typeface="Book Antiqua" panose="02040602050305030304" pitchFamily="18" charset="0"/>
              </a:rPr>
            </a:br>
            <a:br>
              <a:rPr lang="en-US" sz="4000" dirty="0">
                <a:solidFill>
                  <a:srgbClr val="FFC000"/>
                </a:solidFill>
                <a:latin typeface="Book Antiqua" panose="02040602050305030304" pitchFamily="18" charset="0"/>
              </a:rPr>
            </a:br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Introduction </a:t>
            </a:r>
            <a:b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</a:br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to Linux </a:t>
            </a:r>
            <a:b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</a:br>
            <a:r>
              <a:rPr lang="en-US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Operating System</a:t>
            </a:r>
            <a:b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</a:t>
            </a:r>
            <a:br>
              <a:rPr 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solidFill>
                  <a:srgbClr val="FFFF66"/>
                </a:solidFill>
              </a:rPr>
              <a:t>Priyanka Gupta(18MCMC06)</a:t>
            </a:r>
            <a:br>
              <a:rPr lang="en-US" sz="2000" dirty="0">
                <a:solidFill>
                  <a:srgbClr val="FFFF66"/>
                </a:solidFill>
              </a:rPr>
            </a:br>
            <a:r>
              <a:rPr lang="en-US" sz="2000" dirty="0">
                <a:solidFill>
                  <a:srgbClr val="FFFF66"/>
                </a:solidFill>
              </a:rPr>
              <a:t>Abhishek Kumar(18MCMC10)</a:t>
            </a:r>
            <a:br>
              <a:rPr lang="en-US" sz="2000" dirty="0">
                <a:solidFill>
                  <a:srgbClr val="FFFF66"/>
                </a:solidFill>
              </a:rPr>
            </a:br>
            <a:r>
              <a:rPr lang="en-US" sz="2000" dirty="0">
                <a:solidFill>
                  <a:srgbClr val="FFFF66"/>
                </a:solidFill>
              </a:rPr>
              <a:t>Lokesh Kirad(18MCMC22)</a:t>
            </a:r>
            <a:br>
              <a:rPr lang="en-US" sz="2000" dirty="0">
                <a:solidFill>
                  <a:srgbClr val="FFFF66"/>
                </a:solidFill>
              </a:rPr>
            </a:br>
            <a:r>
              <a:rPr lang="en-US" sz="2000" dirty="0">
                <a:solidFill>
                  <a:srgbClr val="FFFF66"/>
                </a:solidFill>
              </a:rPr>
              <a:t>Pallavi Kumari(18MCMC33)</a:t>
            </a:r>
            <a:endParaRPr lang="en-IN" sz="2000" dirty="0">
              <a:solidFill>
                <a:srgbClr val="FFFF6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2C1411-279A-4978-8FA9-A8F25A075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95" y="949650"/>
            <a:ext cx="6860471" cy="49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89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38C97-A965-4911-88ED-241B0FEA0FC3}"/>
              </a:ext>
            </a:extLst>
          </p:cNvPr>
          <p:cNvSpPr/>
          <p:nvPr/>
        </p:nvSpPr>
        <p:spPr>
          <a:xfrm>
            <a:off x="309490" y="212296"/>
            <a:ext cx="11605846" cy="63234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05539-E702-4E18-A78F-91D62E573B60}"/>
              </a:ext>
            </a:extLst>
          </p:cNvPr>
          <p:cNvSpPr txBox="1"/>
          <p:nvPr/>
        </p:nvSpPr>
        <p:spPr>
          <a:xfrm>
            <a:off x="829994" y="633046"/>
            <a:ext cx="86516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romanUcPeriod" startAt="2"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Secure shell(ssh)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ssh and its tools use strong encryption to allow remotely 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located systems to exchange data securely.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using strong encryption, ssh significantly enhances the 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security of both the authentication process and the session itself.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8FC88-B1A9-4A0D-A18B-E52BA0D8C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6988" y="5514534"/>
            <a:ext cx="978470" cy="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4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38C97-A965-4911-88ED-241B0FEA0FC3}"/>
              </a:ext>
            </a:extLst>
          </p:cNvPr>
          <p:cNvSpPr/>
          <p:nvPr/>
        </p:nvSpPr>
        <p:spPr>
          <a:xfrm>
            <a:off x="309490" y="295422"/>
            <a:ext cx="11605846" cy="6238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73242-A4FE-45BC-9E70-27ACC8CDF8E9}"/>
              </a:ext>
            </a:extLst>
          </p:cNvPr>
          <p:cNvSpPr txBox="1"/>
          <p:nvPr/>
        </p:nvSpPr>
        <p:spPr>
          <a:xfrm>
            <a:off x="633046" y="886265"/>
            <a:ext cx="945348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+mj-lt"/>
              <a:buAutoNum type="romanUcPeriod" startAt="3"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Principle of Security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broad categories of attack exist: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unauthorized access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denial of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Defense against the attacks: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enforce the use of password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TCP wrappers to limit which resources are made available to which categories of users.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monitor internal users, protect your organization against unauthorized or inappropriate use of the computer facilities to harass personnel.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10D33-62A8-49E6-B9B6-A01BBAACF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0716" y="5455695"/>
            <a:ext cx="978470" cy="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1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38C97-A965-4911-88ED-241B0FEA0FC3}"/>
              </a:ext>
            </a:extLst>
          </p:cNvPr>
          <p:cNvSpPr/>
          <p:nvPr/>
        </p:nvSpPr>
        <p:spPr>
          <a:xfrm>
            <a:off x="293077" y="358726"/>
            <a:ext cx="11605846" cy="61405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EC636-6C91-476A-BF60-E2B2AC61AA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399308" y="809625"/>
            <a:ext cx="5056909" cy="6953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en-IN" sz="44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9334-742C-42CF-BBDB-6E6630778C1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28256" y="1660525"/>
            <a:ext cx="5167744" cy="3578225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source Operating system which is freely available.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Freely available and distributed with no associated cost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Portable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Faster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Linux Variants as Ubuntu, RedHat, Opensuse etc.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5D9F5-E41C-498F-B378-C5158664E8C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88729" y="809625"/>
            <a:ext cx="4779817" cy="6953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Unix</a:t>
            </a:r>
            <a:endParaRPr lang="en-IN" sz="44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BC023B-D8D2-44B7-90B3-9E5FA11B2FD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56217" y="1660525"/>
            <a:ext cx="4779817" cy="357822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Operating system can only be used by the copywriters.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come as customized cost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Portable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Comparatively slower on the same hardware configuration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Unix Variants as AIS,HP-UX,BSD etc.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4874D-C5AE-485A-9052-249E4795B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6799" y="5485443"/>
            <a:ext cx="978470" cy="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9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484965-A95D-4284-8CE1-4E92F4ECBED0}"/>
              </a:ext>
            </a:extLst>
          </p:cNvPr>
          <p:cNvSpPr/>
          <p:nvPr/>
        </p:nvSpPr>
        <p:spPr>
          <a:xfrm>
            <a:off x="298939" y="271328"/>
            <a:ext cx="11594122" cy="6242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EC636-6C91-476A-BF60-E2B2AC61AA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90809" y="801857"/>
            <a:ext cx="4878932" cy="7234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en-IN" sz="40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9334-742C-42CF-BBDB-6E6630778C1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90809" y="1744394"/>
            <a:ext cx="4878932" cy="3424465"/>
          </a:xfrm>
          <a:ln w="28575">
            <a:solidFill>
              <a:srgbClr val="000000"/>
            </a:solidFill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Open source </a:t>
            </a:r>
          </a:p>
          <a:p>
            <a:pPr>
              <a:lnSpc>
                <a:spcPct val="150000"/>
              </a:lnSpc>
            </a:pPr>
            <a:r>
              <a:rPr lang="en-IN" sz="3400" dirty="0">
                <a:latin typeface="Arial" panose="020B0604020202020204" pitchFamily="34" charset="0"/>
                <a:cs typeface="Arial" panose="020B0604020202020204" pitchFamily="34" charset="0"/>
              </a:rPr>
              <a:t>Graphics capabilities and include excellent networking capabilities</a:t>
            </a:r>
          </a:p>
          <a:p>
            <a:pPr>
              <a:lnSpc>
                <a:spcPct val="150000"/>
              </a:lnSpc>
            </a:pPr>
            <a:r>
              <a:rPr lang="en-IN" sz="3400" dirty="0">
                <a:latin typeface="Arial" panose="020B0604020202020204" pitchFamily="34" charset="0"/>
                <a:cs typeface="Arial" panose="020B0604020202020204" pitchFamily="34" charset="0"/>
              </a:rPr>
              <a:t>Support multi-user, multi-tasking</a:t>
            </a:r>
          </a:p>
          <a:p>
            <a:pPr>
              <a:lnSpc>
                <a:spcPct val="150000"/>
              </a:lnSpc>
            </a:pPr>
            <a:r>
              <a:rPr lang="en-IN" sz="3400" dirty="0">
                <a:latin typeface="Arial" panose="020B0604020202020204" pitchFamily="34" charset="0"/>
                <a:cs typeface="Arial" panose="020B0604020202020204" pitchFamily="34" charset="0"/>
              </a:rPr>
              <a:t>Low Hardware Cost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5D9F5-E41C-498F-B378-C5158664E8C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36536" y="801858"/>
            <a:ext cx="5153890" cy="7234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MS Windows</a:t>
            </a:r>
            <a:endParaRPr lang="en-IN" sz="40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BC023B-D8D2-44B7-90B3-9E5FA11B2FD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36535" y="1744394"/>
            <a:ext cx="5153891" cy="3424465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Closed Source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Graphics Capabilities and include network capabilities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Doesn’t support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 Hardware Cost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1C4A61-F027-4BC4-88FD-DAE412755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2919" y="5514534"/>
            <a:ext cx="978470" cy="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1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38C97-A965-4911-88ED-241B0FEA0FC3}"/>
              </a:ext>
            </a:extLst>
          </p:cNvPr>
          <p:cNvSpPr/>
          <p:nvPr/>
        </p:nvSpPr>
        <p:spPr>
          <a:xfrm>
            <a:off x="293077" y="267926"/>
            <a:ext cx="11605846" cy="62741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EC636-6C91-476A-BF60-E2B2AC61AA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28256" y="689317"/>
            <a:ext cx="5043053" cy="8156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en-IN" sz="40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9334-742C-42CF-BBDB-6E6630778C1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28256" y="1504950"/>
            <a:ext cx="5043053" cy="3832225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2MB RAM and at least 15MB disk space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multitasking, multiprocessing and multi- user support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Support Dynamic Cache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Designed initially in context of size efficiency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Network Support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Flexible</a:t>
            </a:r>
          </a:p>
          <a:p>
            <a:endParaRPr lang="en-IN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55D9F5-E41C-498F-B378-C5158664E8C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28509" y="689317"/>
            <a:ext cx="4937125" cy="8156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Windows NT</a:t>
            </a:r>
            <a:endParaRPr lang="en-IN" sz="4000" b="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BC023B-D8D2-44B7-90B3-9E5FA11B2FD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428509" y="1508125"/>
            <a:ext cx="4937125" cy="382905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12MB RAM and at least 70MB disk space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multitasking, multiprocessing and multi- user support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Also support Dynamic cache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Designed for portability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Less Network Support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Less Flexible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37817-36ED-40C0-BB45-0F17FC40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0717" y="5500539"/>
            <a:ext cx="978470" cy="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3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38C97-A965-4911-88ED-241B0FEA0FC3}"/>
              </a:ext>
            </a:extLst>
          </p:cNvPr>
          <p:cNvSpPr/>
          <p:nvPr/>
        </p:nvSpPr>
        <p:spPr>
          <a:xfrm>
            <a:off x="309490" y="295422"/>
            <a:ext cx="11605846" cy="6238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062EC0-95E9-4A42-BC9F-73C5F39B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0716" y="5444196"/>
            <a:ext cx="978470" cy="878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B1298-2298-4415-8986-E41742E9E2F5}"/>
              </a:ext>
            </a:extLst>
          </p:cNvPr>
          <p:cNvSpPr txBox="1"/>
          <p:nvPr/>
        </p:nvSpPr>
        <p:spPr>
          <a:xfrm>
            <a:off x="858129" y="1139483"/>
            <a:ext cx="9144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http://www.Linux.org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http://www.croftj.net/~jam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http://metalab.unc.edu/LDP/HOWTO/NET-3-HOWTO-4.html#ss4.1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61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6D35C0-F067-41CB-9830-C0DB789124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3" t="6933" r="9169" b="6352"/>
          <a:stretch/>
        </p:blipFill>
        <p:spPr>
          <a:xfrm rot="20068179">
            <a:off x="2945928" y="821589"/>
            <a:ext cx="4981125" cy="5225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752095-4A07-4437-8C3D-F8C282E35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31393" y="5669279"/>
            <a:ext cx="978470" cy="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0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38C97-A965-4911-88ED-241B0FEA0FC3}"/>
              </a:ext>
            </a:extLst>
          </p:cNvPr>
          <p:cNvSpPr/>
          <p:nvPr/>
        </p:nvSpPr>
        <p:spPr>
          <a:xfrm>
            <a:off x="309490" y="295422"/>
            <a:ext cx="11605846" cy="63234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087FEB-6754-492F-AA39-2DB5D30B11BD}"/>
              </a:ext>
            </a:extLst>
          </p:cNvPr>
          <p:cNvSpPr txBox="1"/>
          <p:nvPr/>
        </p:nvSpPr>
        <p:spPr>
          <a:xfrm>
            <a:off x="1055077" y="900333"/>
            <a:ext cx="88345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Linux?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Linux?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Linux System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Comparison</a:t>
            </a:r>
          </a:p>
          <a:p>
            <a:endParaRPr lang="en-IN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A0AF4-77E6-4243-9B0B-BAAD44FD9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35175" y="5570805"/>
            <a:ext cx="978470" cy="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38C97-A965-4911-88ED-241B0FEA0FC3}"/>
              </a:ext>
            </a:extLst>
          </p:cNvPr>
          <p:cNvSpPr/>
          <p:nvPr/>
        </p:nvSpPr>
        <p:spPr>
          <a:xfrm>
            <a:off x="309490" y="283009"/>
            <a:ext cx="11605846" cy="62504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FDD4D-EB13-4ED0-9335-7402655D73ED}"/>
              </a:ext>
            </a:extLst>
          </p:cNvPr>
          <p:cNvSpPr txBox="1"/>
          <p:nvPr/>
        </p:nvSpPr>
        <p:spPr>
          <a:xfrm>
            <a:off x="1012874" y="844062"/>
            <a:ext cx="910094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is Linux?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Linux is a Unix-like, community-developed operating system developed originally for home PCs.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Linux was created by Linus Torvalds in 1991.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Now it has evolved into a very functional, powerful and usable clone of Unix which has at least 10 million users worldwide.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Now-a-days, It runs on a variety of platforms including PowerPC, Macintosh,  Amiga,  DEC Alpha and many others.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0F90E-7425-4438-B0AF-9D864CA87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89891" y="5500466"/>
            <a:ext cx="978470" cy="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8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38C97-A965-4911-88ED-241B0FEA0FC3}"/>
              </a:ext>
            </a:extLst>
          </p:cNvPr>
          <p:cNvSpPr/>
          <p:nvPr/>
        </p:nvSpPr>
        <p:spPr>
          <a:xfrm>
            <a:off x="293077" y="283009"/>
            <a:ext cx="11605846" cy="6200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6343C-9CDB-4879-BF4A-068B8231D0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1" y="914400"/>
            <a:ext cx="9865216" cy="10390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Why Linux?</a:t>
            </a:r>
            <a:endParaRPr lang="en-IN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3A4DE-B755-4A5F-B42E-4F5E7D9AD7E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14400" y="1856508"/>
            <a:ext cx="5387926" cy="431569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 Stability</a:t>
            </a:r>
          </a:p>
          <a:p>
            <a:pPr marL="285750" indent="-285750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Free distribution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Support multiple processors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D6F78-77D5-4077-B13D-3E4E1BF2EDF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14405" y="1826619"/>
            <a:ext cx="5148776" cy="442798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Platform Independent</a:t>
            </a:r>
          </a:p>
          <a:p>
            <a:pPr marL="285750" indent="-285750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Ease of Use</a:t>
            </a:r>
          </a:p>
          <a:p>
            <a:pPr marL="285750" indent="-285750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Flexible</a:t>
            </a:r>
          </a:p>
          <a:p>
            <a:pPr marL="285750" indent="-285750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Ideal environment to run servers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Ease of maintenance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2437D-4E44-45C1-A17F-17619A20E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96790" y="5376389"/>
            <a:ext cx="978470" cy="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38C97-A965-4911-88ED-241B0FEA0FC3}"/>
              </a:ext>
            </a:extLst>
          </p:cNvPr>
          <p:cNvSpPr/>
          <p:nvPr/>
        </p:nvSpPr>
        <p:spPr>
          <a:xfrm>
            <a:off x="309490" y="295422"/>
            <a:ext cx="11605846" cy="63234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0D835-A41A-4A55-A261-FC2EDBFA57E4}"/>
              </a:ext>
            </a:extLst>
          </p:cNvPr>
          <p:cNvSpPr txBox="1"/>
          <p:nvPr/>
        </p:nvSpPr>
        <p:spPr>
          <a:xfrm>
            <a:off x="970671" y="745588"/>
            <a:ext cx="994585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Linux System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Linux system excel in many area, ranging from end user concerns such as stability, speed, ease of use, to serious concerns such as development and networking.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Linux kernel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Linux networking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Linux file system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B30C3-4641-4D06-8F4A-B3BB10FF1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32094" y="5545114"/>
            <a:ext cx="978470" cy="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7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38C97-A965-4911-88ED-241B0FEA0FC3}"/>
              </a:ext>
            </a:extLst>
          </p:cNvPr>
          <p:cNvSpPr/>
          <p:nvPr/>
        </p:nvSpPr>
        <p:spPr>
          <a:xfrm>
            <a:off x="318654" y="241445"/>
            <a:ext cx="11568545" cy="62504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535B7-A957-4AF2-A461-BB2CC86B3D0F}"/>
              </a:ext>
            </a:extLst>
          </p:cNvPr>
          <p:cNvSpPr txBox="1"/>
          <p:nvPr/>
        </p:nvSpPr>
        <p:spPr>
          <a:xfrm>
            <a:off x="1041009" y="956603"/>
            <a:ext cx="601095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Linux Kernel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kernel is the central nervous system of Linux.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manages and provides resources to all other programs.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includes the code that performs certain specialized tasks, including TCP/IP networking.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kernel design is modular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Small, fast and highly extensible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03FCA-B703-4521-9B0D-1CB28307F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2" b="12053"/>
          <a:stretch/>
        </p:blipFill>
        <p:spPr>
          <a:xfrm>
            <a:off x="6871855" y="803564"/>
            <a:ext cx="4655127" cy="4255525"/>
          </a:xfrm>
          <a:prstGeom prst="rect">
            <a:avLst/>
          </a:prstGeom>
          <a:solidFill>
            <a:schemeClr val="tx1"/>
          </a:solidFill>
          <a:effectLst>
            <a:outerShdw blurRad="50800" dist="38100" dir="16200000" rotWithShape="0">
              <a:schemeClr val="tx1">
                <a:alpha val="4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2A7AB-FFFC-4F6E-AB00-A245A92C3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1756" y="5412723"/>
            <a:ext cx="978470" cy="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7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38C97-A965-4911-88ED-241B0FEA0FC3}"/>
              </a:ext>
            </a:extLst>
          </p:cNvPr>
          <p:cNvSpPr/>
          <p:nvPr/>
        </p:nvSpPr>
        <p:spPr>
          <a:xfrm>
            <a:off x="309490" y="295422"/>
            <a:ext cx="11605846" cy="63234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647C1B-B4D0-4B01-BE14-0D455697E89E}"/>
              </a:ext>
            </a:extLst>
          </p:cNvPr>
          <p:cNvSpPr txBox="1"/>
          <p:nvPr/>
        </p:nvSpPr>
        <p:spPr>
          <a:xfrm>
            <a:off x="815927" y="782152"/>
            <a:ext cx="796785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Networking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Linux is a product of the Internet or World Wide Web (www).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Probably all networking protocols in use  are native to Unix and/or Linux</a:t>
            </a:r>
            <a:endParaRPr lang="en-US" alt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Linux kernel supports several networking protocols: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TCP/IP : Transport Control Protocol/Internet Protocol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IP : primary network protocol supported by Linux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IPX : Internetwork Packet Exchange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AppleTalk DDP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Amateur Radio AX.25 Level 2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20ED0-BBDF-46EF-B5DF-CA1C16634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4784" y="5570805"/>
            <a:ext cx="978470" cy="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5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38C97-A965-4911-88ED-241B0FEA0FC3}"/>
              </a:ext>
            </a:extLst>
          </p:cNvPr>
          <p:cNvSpPr/>
          <p:nvPr/>
        </p:nvSpPr>
        <p:spPr>
          <a:xfrm>
            <a:off x="309490" y="295422"/>
            <a:ext cx="11605846" cy="63234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103E8-B470-4FF8-BADA-F3DEC3B8ECBD}"/>
              </a:ext>
            </a:extLst>
          </p:cNvPr>
          <p:cNvSpPr txBox="1"/>
          <p:nvPr/>
        </p:nvSpPr>
        <p:spPr>
          <a:xfrm>
            <a:off x="731521" y="706963"/>
            <a:ext cx="7061982" cy="6678751"/>
          </a:xfrm>
          <a:prstGeom prst="rect">
            <a:avLst/>
          </a:prstGeom>
          <a:noFill/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Linux File System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Linux has an hierarchical, unified file system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Supports 256-character filenames.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command line entries are case sensitive.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the slash(/) rather than the backslash(\) you have been using in DOS.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Ordinary files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special device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B8F64AE-D913-4D3B-808C-117859424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03" y="1477500"/>
            <a:ext cx="3768011" cy="25444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F16C6C-1536-4595-90BC-F80819283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6987" y="5528602"/>
            <a:ext cx="978470" cy="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4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D38C97-A965-4911-88ED-241B0FEA0FC3}"/>
              </a:ext>
            </a:extLst>
          </p:cNvPr>
          <p:cNvSpPr/>
          <p:nvPr/>
        </p:nvSpPr>
        <p:spPr>
          <a:xfrm>
            <a:off x="309490" y="295422"/>
            <a:ext cx="11605846" cy="63234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C15E63-A4B9-4AFD-A0E8-3F36790141CE}"/>
              </a:ext>
            </a:extLst>
          </p:cNvPr>
          <p:cNvSpPr txBox="1"/>
          <p:nvPr/>
        </p:nvSpPr>
        <p:spPr>
          <a:xfrm>
            <a:off x="731520" y="872197"/>
            <a:ext cx="915806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marL="643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  <a:p>
            <a:pPr marL="72000" lvl="2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Encryption commonly used to secure data. It is the ancient technique of hiding information in plain sight. It include:</a:t>
            </a:r>
          </a:p>
          <a:p>
            <a:pPr marL="529200" lvl="4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strong encryption - stronger than the 40-bit encryption maximum that can be exported from the United States under U.S. law.</a:t>
            </a:r>
          </a:p>
          <a:p>
            <a:pPr marL="529200" lvl="4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Public-key Encryption -type of asymmetric encryption, which is a system that you encrypt your message with one key, and the recipient decrypts it with a mathematically related, but different key.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017A0-713C-4F93-9F8E-1FD3F6898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4107" y="5387925"/>
            <a:ext cx="978470" cy="8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4036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41242B"/>
      </a:dk2>
      <a:lt2>
        <a:srgbClr val="E2E5E8"/>
      </a:lt2>
      <a:accent1>
        <a:srgbClr val="E72D29"/>
      </a:accent1>
      <a:accent2>
        <a:srgbClr val="D56A17"/>
      </a:accent2>
      <a:accent3>
        <a:srgbClr val="B8A221"/>
      </a:accent3>
      <a:accent4>
        <a:srgbClr val="14B4A3"/>
      </a:accent4>
      <a:accent5>
        <a:srgbClr val="29ADE7"/>
      </a:accent5>
      <a:accent6>
        <a:srgbClr val="194D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757</Words>
  <Application>Microsoft Office PowerPoint</Application>
  <PresentationFormat>Widescreen</PresentationFormat>
  <Paragraphs>116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Book Antiqua</vt:lpstr>
      <vt:lpstr>Calibri</vt:lpstr>
      <vt:lpstr>Wingdings</vt:lpstr>
      <vt:lpstr>AccentBoxVTI</vt:lpstr>
      <vt:lpstr>       Introduction  to Linux  Operating System      Presented By: Priyanka Gupta(18MCMC06) Abhishek Kumar(18MCMC10) Lokesh Kirad(18MCMC22) Pallavi Kumari(18MCMC33)</vt:lpstr>
      <vt:lpstr>PowerPoint Presentation</vt:lpstr>
      <vt:lpstr>PowerPoint Presentation</vt:lpstr>
      <vt:lpstr>Why Linux?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 Kumari</dc:creator>
  <cp:lastModifiedBy>Abhishek Kumar</cp:lastModifiedBy>
  <cp:revision>108</cp:revision>
  <dcterms:created xsi:type="dcterms:W3CDTF">2020-02-02T06:55:39Z</dcterms:created>
  <dcterms:modified xsi:type="dcterms:W3CDTF">2020-03-20T12:12:22Z</dcterms:modified>
</cp:coreProperties>
</file>