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56BC7-9102-4DDE-96C5-F9590B9E51B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5006F-4E97-4733-88E7-A9319A41E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6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7F4C-843C-B31F-6984-B15876E1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0EC-2550-1C96-9092-C533F387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0B52-4AF4-56B9-F5A4-F6A4DBBF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69D48-FE6E-F35E-6A39-B7CC694B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AA4F-6C0D-14ED-49FE-30E8B81A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EC5AA-7C76-2051-AD8F-A563A0D5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BAB0-99F8-7686-147F-47249B3E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83786-01A4-B97D-B4F8-9273FBC8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461E9-48A1-C875-9B58-6A9C57793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4078-23E0-090E-90DC-0E02B8A9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882A-0914-E019-7EBA-F983A19A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D0D4-35D8-4EF4-8158-517A6658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D170-920A-2D4E-2C5D-328923F8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47E0-1F1B-23B9-C03F-0953AB5D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DC67-AE64-C63B-B7CE-4AA8D549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849F-29B7-899D-3820-8F86BD90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7280-235B-4ED5-298E-91AFFDFD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7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C0DB-E068-DF61-DDA8-E88C33A0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3A397-B2B1-D55D-AC35-46099923A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DC97-FC27-881A-C302-43DFC47F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8D8F-7705-7C40-8876-BC621971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52762-5F64-A15D-A7CC-0FB472C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A8F8-4C93-6C45-FFA3-0CE44CA9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966F-149B-29C8-59D7-567514BE9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2363F-78F5-7B35-F066-AF272E2D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62309-E80B-985C-BDDA-03ACE6AC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085E-2B82-6149-4E7B-AB94F3EE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A52D-B2C3-0693-0D97-E8700E8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9BE3-B161-CDE6-0FBC-9B24B6F6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76472-6036-0C33-802A-E101A562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E027D-9414-AE87-0606-47B27438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5607B-F5B0-2140-62B5-38049D226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897D3-EAF3-1D5C-44D4-BE2D94975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53B1B-C430-7121-F572-605CD864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6D1BD-5319-D9BE-0D46-939882A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A6116-76D8-1059-3F84-D8E57254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8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B6AF-9B37-ACB1-2D61-FC38E6A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1F720-D105-DE9E-909B-4B47F4CC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88AEE-19B7-BD80-0B69-68BF3A77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34046-CE68-8199-39C8-252798D7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C08FC-5528-A37F-FFA5-BCF571AF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EC528-3997-C8C5-2D66-179D5788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F1F73-0C07-C38B-22E3-7BE16BCF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ED29-4B17-1B9D-84F8-DC8B063D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5440-402A-D481-EC74-766C6CCE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797F4-7184-32C9-88E7-4D8CC2621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34A6-0699-7C79-008F-5EB7EA1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AE608-3D8E-D8E2-BCE3-7F4E8462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5A092-B516-BAA9-9210-C87D41E7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1674-2773-85B9-5D13-675502CD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6DBA7-288B-BB8F-6F19-2C72232DB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BEB4E-A422-51B8-5DD6-793D4AB0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A1595-DD64-C3D9-52C7-00EDCF34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E52C-6BAC-58A5-711E-C06A6B13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0756-A897-E5AA-D34C-CC3F5F5E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B72222-6C3A-4325-989C-6ACC575FA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876A83-E534-8A8B-1483-F5618D6B4F6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1651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CC8704-CF87-8F5E-4EF2-FEAE9785955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7" y="1576110"/>
            <a:ext cx="2211207" cy="3067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474A41-4E7C-3B2B-B301-C6B54F55416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054" y="0"/>
            <a:ext cx="257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9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93995" TargetMode="External"/><Relationship Id="rId2" Type="http://schemas.openxmlformats.org/officeDocument/2006/relationships/hyperlink" Target="https://ieeexplore.ieee.org/document/107148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345910" TargetMode="External"/><Relationship Id="rId5" Type="http://schemas.openxmlformats.org/officeDocument/2006/relationships/hyperlink" Target="https://arxiv.org/pdf/2401.05914" TargetMode="External"/><Relationship Id="rId4" Type="http://schemas.openxmlformats.org/officeDocument/2006/relationships/hyperlink" Target="https://ieeexplore.ieee.org/document/1064510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D2B944A9-7A2C-35F9-414D-028FD505D53D}"/>
              </a:ext>
            </a:extLst>
          </p:cNvPr>
          <p:cNvSpPr txBox="1">
            <a:spLocks/>
          </p:cNvSpPr>
          <p:nvPr/>
        </p:nvSpPr>
        <p:spPr>
          <a:xfrm>
            <a:off x="2158373" y="1070033"/>
            <a:ext cx="9366009" cy="91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Transforming Student Evaluation with Adaptive Intelligence and </a:t>
            </a:r>
          </a:p>
          <a:p>
            <a:pPr algn="ctr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Performance Analytics</a:t>
            </a:r>
            <a:endParaRPr lang="en-US" sz="2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6;p1">
            <a:extLst>
              <a:ext uri="{FF2B5EF4-FFF2-40B4-BE49-F238E27FC236}">
                <a16:creationId xmlns:a16="http://schemas.microsoft.com/office/drawing/2014/main" id="{9E09A224-8821-7A52-BD2D-8AF60BDE705D}"/>
              </a:ext>
            </a:extLst>
          </p:cNvPr>
          <p:cNvSpPr txBox="1">
            <a:spLocks/>
          </p:cNvSpPr>
          <p:nvPr/>
        </p:nvSpPr>
        <p:spPr>
          <a:xfrm>
            <a:off x="2565862" y="3679119"/>
            <a:ext cx="3865830" cy="165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353535"/>
              </a:buClr>
              <a:buSzPts val="550"/>
              <a:buFont typeface="Times New Roman"/>
              <a:buNone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</a:p>
          <a:p>
            <a:pPr marL="0" indent="0" algn="ctr">
              <a:spcBef>
                <a:spcPts val="0"/>
              </a:spcBef>
              <a:buClr>
                <a:srgbClr val="353535"/>
              </a:buClr>
              <a:buSzPts val="550"/>
              <a:buFont typeface="Times New Roman"/>
              <a:buNone/>
            </a:pPr>
            <a:r>
              <a:rPr lang="en-US" sz="18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IN" sz="1800" b="1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Pushpalatha</a:t>
            </a:r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IN" sz="18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K S</a:t>
            </a:r>
          </a:p>
          <a:p>
            <a:pPr marL="0" indent="0" algn="ctr">
              <a:spcBef>
                <a:spcPts val="0"/>
              </a:spcBef>
              <a:buClr>
                <a:srgbClr val="353535"/>
              </a:buClr>
              <a:buSzPts val="550"/>
              <a:buFont typeface="Times New Roman"/>
              <a:buNone/>
            </a:pPr>
            <a:r>
              <a:rPr lang="en-IN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 Professor</a:t>
            </a:r>
          </a:p>
          <a:p>
            <a:pPr marL="0" indent="0" algn="ctr">
              <a:spcBef>
                <a:spcPts val="0"/>
              </a:spcBef>
              <a:buClr>
                <a:srgbClr val="353535"/>
              </a:buClr>
              <a:buSzPts val="550"/>
              <a:buFont typeface="Times New Roman"/>
              <a:buNone/>
            </a:pPr>
            <a:r>
              <a:rPr lang="en-US" sz="18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Department of ISE</a:t>
            </a:r>
          </a:p>
          <a:p>
            <a:pPr marL="0" indent="0" algn="ctr">
              <a:spcBef>
                <a:spcPts val="0"/>
              </a:spcBef>
              <a:buClr>
                <a:srgbClr val="353535"/>
              </a:buClr>
              <a:buSzPts val="550"/>
              <a:buFont typeface="Times New Roman"/>
              <a:buNone/>
            </a:pPr>
            <a:r>
              <a:rPr lang="en-US" sz="18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Acharya Institute Of Technology</a:t>
            </a:r>
            <a:endParaRPr lang="en-US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7;p1">
            <a:extLst>
              <a:ext uri="{FF2B5EF4-FFF2-40B4-BE49-F238E27FC236}">
                <a16:creationId xmlns:a16="http://schemas.microsoft.com/office/drawing/2014/main" id="{29BCE787-4BF6-FEC3-5707-38DB3A233ED4}"/>
              </a:ext>
            </a:extLst>
          </p:cNvPr>
          <p:cNvSpPr/>
          <p:nvPr/>
        </p:nvSpPr>
        <p:spPr>
          <a:xfrm>
            <a:off x="7270955" y="3511376"/>
            <a:ext cx="4178131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No</a:t>
            </a:r>
            <a:r>
              <a:rPr lang="en-US" sz="18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17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Team Members</a:t>
            </a:r>
            <a:r>
              <a:rPr lang="en-US" sz="18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Abhishek Mangalur	</a:t>
            </a:r>
            <a:r>
              <a:rPr lang="en-IN" sz="1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1AY21IS003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Ketan Hegde</a:t>
            </a:r>
            <a:r>
              <a:rPr lang="en-IN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IN" sz="1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1AY21IS046</a:t>
            </a:r>
          </a:p>
          <a:p>
            <a:r>
              <a:rPr lang="en-IN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Chetan </a:t>
            </a:r>
            <a:r>
              <a:rPr lang="en-IN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Badachi</a:t>
            </a:r>
            <a:r>
              <a:rPr lang="en-IN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IN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1AY21IS028 </a:t>
            </a:r>
            <a:r>
              <a:rPr lang="en-IN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Mohammad Aamir		</a:t>
            </a:r>
            <a:r>
              <a:rPr lang="en-IN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1AY21IS054</a:t>
            </a:r>
            <a:endParaRPr lang="en-GB" sz="18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58;p1">
            <a:extLst>
              <a:ext uri="{FF2B5EF4-FFF2-40B4-BE49-F238E27FC236}">
                <a16:creationId xmlns:a16="http://schemas.microsoft.com/office/drawing/2014/main" id="{5E2BD466-4F8D-BA2C-49B3-815A6722B09D}"/>
              </a:ext>
            </a:extLst>
          </p:cNvPr>
          <p:cNvSpPr txBox="1"/>
          <p:nvPr/>
        </p:nvSpPr>
        <p:spPr>
          <a:xfrm>
            <a:off x="2717053" y="366033"/>
            <a:ext cx="8248650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Introductory Presentation 2024 - 2025</a:t>
            </a:r>
            <a:endParaRPr sz="1200">
              <a:solidFill>
                <a:srgbClr val="C00000"/>
              </a:solidFill>
            </a:endParaRPr>
          </a:p>
        </p:txBody>
      </p:sp>
      <p:sp>
        <p:nvSpPr>
          <p:cNvPr id="9" name="Google Shape;98;g2eff20282af_0_123">
            <a:extLst>
              <a:ext uri="{FF2B5EF4-FFF2-40B4-BE49-F238E27FC236}">
                <a16:creationId xmlns:a16="http://schemas.microsoft.com/office/drawing/2014/main" id="{C67C91FF-4BBF-2720-2556-D56EF6063A10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55;p1">
            <a:extLst>
              <a:ext uri="{FF2B5EF4-FFF2-40B4-BE49-F238E27FC236}">
                <a16:creationId xmlns:a16="http://schemas.microsoft.com/office/drawing/2014/main" id="{6893A02C-1B0A-8282-3649-A8EE3BE7E469}"/>
              </a:ext>
            </a:extLst>
          </p:cNvPr>
          <p:cNvSpPr txBox="1">
            <a:spLocks/>
          </p:cNvSpPr>
          <p:nvPr/>
        </p:nvSpPr>
        <p:spPr>
          <a:xfrm>
            <a:off x="4747933" y="3045885"/>
            <a:ext cx="3019597" cy="4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Subject Code: 21ISP76</a:t>
            </a:r>
            <a:endParaRPr lang="en-US" sz="28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B48EF-536A-47CF-827C-8738E1DE1A05}"/>
              </a:ext>
            </a:extLst>
          </p:cNvPr>
          <p:cNvSpPr txBox="1"/>
          <p:nvPr/>
        </p:nvSpPr>
        <p:spPr>
          <a:xfrm>
            <a:off x="2920181" y="5677222"/>
            <a:ext cx="317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Date: 11-11-2024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982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g2eff20282af_0_123">
            <a:extLst>
              <a:ext uri="{FF2B5EF4-FFF2-40B4-BE49-F238E27FC236}">
                <a16:creationId xmlns:a16="http://schemas.microsoft.com/office/drawing/2014/main" id="{2FA89F40-47A0-4B41-3874-AE5A6E051E69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4;p2">
            <a:extLst>
              <a:ext uri="{FF2B5EF4-FFF2-40B4-BE49-F238E27FC236}">
                <a16:creationId xmlns:a16="http://schemas.microsoft.com/office/drawing/2014/main" id="{9976CC3E-A972-FE3E-A306-8CDCAA1232AE}"/>
              </a:ext>
            </a:extLst>
          </p:cNvPr>
          <p:cNvSpPr txBox="1">
            <a:spLocks/>
          </p:cNvSpPr>
          <p:nvPr/>
        </p:nvSpPr>
        <p:spPr>
          <a:xfrm>
            <a:off x="2743200" y="346778"/>
            <a:ext cx="7765755" cy="5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>
                <a:srgbClr val="1581AA"/>
              </a:buClr>
              <a:buSzPts val="2800"/>
            </a:pPr>
            <a:r>
              <a:rPr lang="en-US" sz="40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42403CF0-2390-CDF6-8553-27F94D716B2F}"/>
              </a:ext>
            </a:extLst>
          </p:cNvPr>
          <p:cNvSpPr txBox="1"/>
          <p:nvPr/>
        </p:nvSpPr>
        <p:spPr>
          <a:xfrm>
            <a:off x="2563453" y="1229278"/>
            <a:ext cx="8881306" cy="490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indent="-360363" algn="just"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[1]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H. N. Patel, P. Goel, A.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Surti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and B. Patel, "A Comparative Analysis of Large Language Models with Retrieval-Augmented Generation based Question Answering System," in Proceedings of the International Conference on I-SMAC (IoT in Social, Mobile, Analytics and Cloud) (I-SMAC 2024),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Changa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India, 2024.</a:t>
            </a:r>
            <a:endParaRPr lang="en-US" dirty="0">
              <a:solidFill>
                <a:schemeClr val="accent1"/>
              </a:solidFill>
              <a:cs typeface="Times New Roman"/>
            </a:endParaRPr>
          </a:p>
          <a:p>
            <a:pPr marL="360363" indent="-360363" algn="just">
              <a:spcAft>
                <a:spcPts val="600"/>
              </a:spcAft>
            </a:pPr>
            <a:r>
              <a:rPr lang="en-US" dirty="0">
                <a:cs typeface="Times New Roman"/>
              </a:rPr>
              <a:t>[2]</a:t>
            </a:r>
            <a:r>
              <a:rPr lang="en-US" dirty="0">
                <a:solidFill>
                  <a:schemeClr val="accent1"/>
                </a:solidFill>
                <a:cs typeface="Times New Roman"/>
              </a:rPr>
              <a:t>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V. M. Ionescu and M. C. Enescu, "Using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Generating and Evaluating Online Tests," in Proceedings of the 15th International Conference on Electronics, Computers and Artificial Intelligence (ECAI), Pitesti, Romania, 2023.</a:t>
            </a:r>
            <a:endParaRPr lang="en-US" dirty="0">
              <a:solidFill>
                <a:schemeClr val="accent1"/>
              </a:solidFill>
              <a:cs typeface="Times New Roman"/>
            </a:endParaRPr>
          </a:p>
          <a:p>
            <a:pPr marL="360363" indent="-360363" algn="just">
              <a:spcAft>
                <a:spcPts val="600"/>
              </a:spcAft>
            </a:pPr>
            <a:r>
              <a:rPr lang="en-US" dirty="0">
                <a:cs typeface="Times New Roman"/>
              </a:rPr>
              <a:t>[3]</a:t>
            </a:r>
            <a:r>
              <a:rPr lang="en-US" dirty="0">
                <a:solidFill>
                  <a:schemeClr val="accent1"/>
                </a:solidFill>
                <a:cs typeface="Times New Roman"/>
              </a:rPr>
              <a:t>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Hrvačević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V.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Jocović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J.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Cincović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V.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Matvejev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Milaković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and D.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Drašković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"Development of a web system with an automated question generator based on large language models," in Proceedings of the 11th International Conference on Electrical, Electronics and Computer Engineering (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IcETRAN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), Nis, Serbia, 2024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accent1"/>
              </a:solidFill>
              <a:cs typeface="Times New Roman"/>
            </a:endParaRPr>
          </a:p>
          <a:p>
            <a:pPr marL="360363" indent="-360363" algn="just">
              <a:spcAft>
                <a:spcPts val="600"/>
              </a:spcAft>
            </a:pPr>
            <a:r>
              <a:rPr lang="en-US" dirty="0">
                <a:cs typeface="Times New Roman"/>
              </a:rPr>
              <a:t>[4]</a:t>
            </a:r>
            <a:r>
              <a:rPr lang="en-US" dirty="0">
                <a:solidFill>
                  <a:schemeClr val="accent1"/>
                </a:solidFill>
                <a:cs typeface="Times New Roman"/>
              </a:rPr>
              <a:t>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 Elkins, E.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Kochmar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J. C. K. Cheung, and I.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Serban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"How Teachers Can Use Large Language Models and Bloom’s Taxonomy to Create Educational Quizzes," 2024.</a:t>
            </a:r>
            <a:endParaRPr lang="en-US" dirty="0">
              <a:solidFill>
                <a:schemeClr val="accent1"/>
              </a:solidFill>
              <a:cs typeface="Times New Roman"/>
            </a:endParaRPr>
          </a:p>
          <a:p>
            <a:pPr marL="360363" indent="-360363" algn="just">
              <a:spcAft>
                <a:spcPts val="600"/>
              </a:spcAft>
            </a:pPr>
            <a:r>
              <a:rPr lang="en-US" dirty="0">
                <a:cs typeface="Times New Roman"/>
              </a:rPr>
              <a:t>[5]</a:t>
            </a:r>
            <a:r>
              <a:rPr lang="en-US" dirty="0">
                <a:solidFill>
                  <a:schemeClr val="accent1"/>
                </a:solidFill>
                <a:cs typeface="Times New Roman"/>
              </a:rPr>
              <a:t>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Prentzas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M.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Sidiropoulou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"Assessing the Use of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Chat-GPT in a University Department of Education," in Proceedings of the 14th International Conference on Information, Intelligence, Systems &amp; Applications (IISA), </a:t>
            </a:r>
            <a:r>
              <a:rPr lang="en-US" dirty="0" err="1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Alexandroupolis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Greece, 2023.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E2A10-6186-F5E2-C96E-7FAB95E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10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1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CCBDE-0299-B90D-FC19-95593046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11</a:t>
            </a:fld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Google Shape;152;p12" descr="Icon&#10;&#10;Description automatically generated">
            <a:extLst>
              <a:ext uri="{FF2B5EF4-FFF2-40B4-BE49-F238E27FC236}">
                <a16:creationId xmlns:a16="http://schemas.microsoft.com/office/drawing/2014/main" id="{45B8712B-EA76-9CC0-82EB-CA7847D3F3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00634" y="1463754"/>
            <a:ext cx="3612192" cy="32129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4;g2eff20282af_0_154">
            <a:extLst>
              <a:ext uri="{FF2B5EF4-FFF2-40B4-BE49-F238E27FC236}">
                <a16:creationId xmlns:a16="http://schemas.microsoft.com/office/drawing/2014/main" id="{BDB8FC45-FBF6-426F-8D34-729920E696D3}"/>
              </a:ext>
            </a:extLst>
          </p:cNvPr>
          <p:cNvSpPr txBox="1"/>
          <p:nvPr/>
        </p:nvSpPr>
        <p:spPr>
          <a:xfrm>
            <a:off x="460636" y="3717417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305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1F67-89F1-A6A9-6AB6-21CC8057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12</a:t>
            </a:fld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Google Shape;160;p13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3092505D-7EFF-B2DA-E08C-4C4F99AC64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339" y="1805439"/>
            <a:ext cx="7017705" cy="32471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6DDF1-0FD3-04B8-66FC-E98A169CFA8C}"/>
              </a:ext>
            </a:extLst>
          </p:cNvPr>
          <p:cNvSpPr txBox="1"/>
          <p:nvPr/>
        </p:nvSpPr>
        <p:spPr>
          <a:xfrm>
            <a:off x="3048755" y="324659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effectLst/>
              </a:rPr>
              <a:t> </a:t>
            </a:r>
            <a:endParaRPr lang="en-IN"/>
          </a:p>
        </p:txBody>
      </p:sp>
      <p:sp>
        <p:nvSpPr>
          <p:cNvPr id="6" name="Google Shape;114;g2eff20282af_0_154">
            <a:extLst>
              <a:ext uri="{FF2B5EF4-FFF2-40B4-BE49-F238E27FC236}">
                <a16:creationId xmlns:a16="http://schemas.microsoft.com/office/drawing/2014/main" id="{E306E8BF-FAA6-43B2-9E2E-3EE6881A25A8}"/>
              </a:ext>
            </a:extLst>
          </p:cNvPr>
          <p:cNvSpPr txBox="1"/>
          <p:nvPr/>
        </p:nvSpPr>
        <p:spPr>
          <a:xfrm>
            <a:off x="460636" y="3717417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387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g2eff20282af_0_123">
            <a:extLst>
              <a:ext uri="{FF2B5EF4-FFF2-40B4-BE49-F238E27FC236}">
                <a16:creationId xmlns:a16="http://schemas.microsoft.com/office/drawing/2014/main" id="{2FA89F40-47A0-4B41-3874-AE5A6E051E69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4;p2">
            <a:extLst>
              <a:ext uri="{FF2B5EF4-FFF2-40B4-BE49-F238E27FC236}">
                <a16:creationId xmlns:a16="http://schemas.microsoft.com/office/drawing/2014/main" id="{9976CC3E-A972-FE3E-A306-8CDCAA1232AE}"/>
              </a:ext>
            </a:extLst>
          </p:cNvPr>
          <p:cNvSpPr txBox="1">
            <a:spLocks/>
          </p:cNvSpPr>
          <p:nvPr/>
        </p:nvSpPr>
        <p:spPr>
          <a:xfrm>
            <a:off x="2979200" y="485193"/>
            <a:ext cx="7765755" cy="5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b="1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AGENDA</a:t>
            </a:r>
            <a:endParaRPr lang="en-US" sz="4000" b="1">
              <a:solidFill>
                <a:srgbClr val="0070C0"/>
              </a:solidFill>
              <a:cs typeface="Times New Roman"/>
            </a:endParaRPr>
          </a:p>
        </p:txBody>
      </p: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42403CF0-2390-CDF6-8553-27F94D716B2F}"/>
              </a:ext>
            </a:extLst>
          </p:cNvPr>
          <p:cNvSpPr txBox="1"/>
          <p:nvPr/>
        </p:nvSpPr>
        <p:spPr>
          <a:xfrm>
            <a:off x="3441808" y="1277774"/>
            <a:ext cx="684053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2400" dirty="0">
                <a:solidFill>
                  <a:srgbClr val="000000"/>
                </a:solidFill>
                <a:ea typeface="Arial Black"/>
                <a:cs typeface="Arial Black"/>
                <a:sym typeface="Arial Black"/>
              </a:rPr>
              <a:t>1.   Abstract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2400" dirty="0">
                <a:solidFill>
                  <a:srgbClr val="000000"/>
                </a:solidFill>
                <a:ea typeface="Arial Black"/>
                <a:cs typeface="Arial Black"/>
                <a:sym typeface="Arial Black"/>
              </a:rPr>
              <a:t>2.   Introduction</a:t>
            </a:r>
          </a:p>
          <a:p>
            <a:pPr>
              <a:lnSpc>
                <a:spcPct val="150000"/>
              </a:lnSpc>
              <a:buSzPts val="1400"/>
            </a:pPr>
            <a:r>
              <a:rPr lang="en-US" sz="2400" dirty="0">
                <a:ea typeface="Arial Black"/>
                <a:cs typeface="Arial Black"/>
                <a:sym typeface="Arial Black"/>
              </a:rPr>
              <a:t>3.   Theme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2400" dirty="0">
                <a:solidFill>
                  <a:srgbClr val="000000"/>
                </a:solidFill>
                <a:ea typeface="Arial Black"/>
                <a:cs typeface="Arial Black"/>
                <a:sym typeface="Arial Black"/>
              </a:rPr>
              <a:t>4.   Problem Statement and Objectives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2400" dirty="0">
                <a:solidFill>
                  <a:srgbClr val="000000"/>
                </a:solidFill>
                <a:ea typeface="Arial Black"/>
                <a:cs typeface="Arial Black"/>
                <a:sym typeface="Arial Black"/>
              </a:rPr>
              <a:t>5.   Existing System Features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2400" dirty="0">
                <a:ea typeface="Arial Black"/>
                <a:cs typeface="Arial Black"/>
                <a:sym typeface="Arial Black"/>
              </a:rPr>
              <a:t>6.   Advantages and Disadvantages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2400" dirty="0">
                <a:solidFill>
                  <a:srgbClr val="000000"/>
                </a:solidFill>
                <a:ea typeface="Arial Black"/>
                <a:cs typeface="Arial Black"/>
                <a:sym typeface="Arial Black"/>
              </a:rPr>
              <a:t>7.   Applications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en-US" sz="2400" dirty="0">
                <a:solidFill>
                  <a:srgbClr val="000000"/>
                </a:solidFill>
                <a:ea typeface="Arial Black"/>
                <a:cs typeface="Arial Black"/>
                <a:sym typeface="Arial Black"/>
              </a:rPr>
              <a:t>8.   References and Sources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E2A10-6186-F5E2-C96E-7FAB95E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2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3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g2eff20282af_0_123">
            <a:extLst>
              <a:ext uri="{FF2B5EF4-FFF2-40B4-BE49-F238E27FC236}">
                <a16:creationId xmlns:a16="http://schemas.microsoft.com/office/drawing/2014/main" id="{2FA89F40-47A0-4B41-3874-AE5A6E051E69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4;p2">
            <a:extLst>
              <a:ext uri="{FF2B5EF4-FFF2-40B4-BE49-F238E27FC236}">
                <a16:creationId xmlns:a16="http://schemas.microsoft.com/office/drawing/2014/main" id="{9976CC3E-A972-FE3E-A306-8CDCAA1232AE}"/>
              </a:ext>
            </a:extLst>
          </p:cNvPr>
          <p:cNvSpPr txBox="1">
            <a:spLocks/>
          </p:cNvSpPr>
          <p:nvPr/>
        </p:nvSpPr>
        <p:spPr>
          <a:xfrm>
            <a:off x="3151664" y="723591"/>
            <a:ext cx="7765755" cy="5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b="1" i="0" u="none" strike="noStrike" cap="none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ABSTRACT</a:t>
            </a:r>
            <a:endParaRPr lang="en-US" sz="1100" b="1">
              <a:solidFill>
                <a:srgbClr val="0070C0"/>
              </a:solidFill>
            </a:endParaRPr>
          </a:p>
        </p:txBody>
      </p: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42403CF0-2390-CDF6-8553-27F94D716B2F}"/>
              </a:ext>
            </a:extLst>
          </p:cNvPr>
          <p:cNvSpPr txBox="1"/>
          <p:nvPr/>
        </p:nvSpPr>
        <p:spPr>
          <a:xfrm>
            <a:off x="2743200" y="2113286"/>
            <a:ext cx="8582685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/>
              <a:t>	</a:t>
            </a:r>
            <a:r>
              <a:rPr lang="en-US" dirty="0">
                <a:latin typeface="+mj-lt"/>
              </a:rPr>
              <a:t>Transforming Student Evaluation with Adaptive Intelligence and Performance Analytics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dirty="0"/>
              <a:t>develops an AI-assisted student assessment platform, enabling teachers to create, schedule, and manage exams with automated question generation and evaluation. Leveraging advanced AI for question creation, the system supports multiple-choice and descriptive formats, automates grading, and provides personalized interfaces for students. To ensure exam integrity, the platform includes anti-cheating features such as enforced full-screen mode and timed assessments. This scalable system streamlines test administration, enhances question diversity, and empowers teachers with real-time AI-driven insights into student performance.</a:t>
            </a:r>
            <a:endParaRPr lang="en-US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E2A10-6186-F5E2-C96E-7FAB95E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3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5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g2eff20282af_0_123">
            <a:extLst>
              <a:ext uri="{FF2B5EF4-FFF2-40B4-BE49-F238E27FC236}">
                <a16:creationId xmlns:a16="http://schemas.microsoft.com/office/drawing/2014/main" id="{2FA89F40-47A0-4B41-3874-AE5A6E051E69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4;p2">
            <a:extLst>
              <a:ext uri="{FF2B5EF4-FFF2-40B4-BE49-F238E27FC236}">
                <a16:creationId xmlns:a16="http://schemas.microsoft.com/office/drawing/2014/main" id="{9976CC3E-A972-FE3E-A306-8CDCAA1232AE}"/>
              </a:ext>
            </a:extLst>
          </p:cNvPr>
          <p:cNvSpPr txBox="1">
            <a:spLocks/>
          </p:cNvSpPr>
          <p:nvPr/>
        </p:nvSpPr>
        <p:spPr>
          <a:xfrm>
            <a:off x="3051652" y="806721"/>
            <a:ext cx="7765755" cy="5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b="1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INTRODUCTION</a:t>
            </a:r>
            <a:endParaRPr lang="en-US" sz="1100" b="1">
              <a:solidFill>
                <a:srgbClr val="0070C0"/>
              </a:solidFill>
            </a:endParaRPr>
          </a:p>
        </p:txBody>
      </p: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42403CF0-2390-CDF6-8553-27F94D716B2F}"/>
              </a:ext>
            </a:extLst>
          </p:cNvPr>
          <p:cNvSpPr txBox="1"/>
          <p:nvPr/>
        </p:nvSpPr>
        <p:spPr>
          <a:xfrm>
            <a:off x="2643186" y="2246352"/>
            <a:ext cx="858268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	</a:t>
            </a:r>
            <a:r>
              <a:rPr lang="en-US" dirty="0"/>
              <a:t>Transforming Student Evaluation with Adaptive Intelligence and Performance Analytics introduces an AI-driven student assessment platform that automates question generation, grading, and performance tracking. It supports both multiple-choice and descriptive assessments, using advanced AI to create and evaluate questions based on instructional content. Anti-cheating features like full-screen mode and timers enhance test integrity, offering educators an efficient, secure solution for managing exams.</a:t>
            </a:r>
            <a:endParaRPr lang="en-US" sz="1400" dirty="0"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E2A10-6186-F5E2-C96E-7FAB95E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4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5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g2eff20282af_0_123">
            <a:extLst>
              <a:ext uri="{FF2B5EF4-FFF2-40B4-BE49-F238E27FC236}">
                <a16:creationId xmlns:a16="http://schemas.microsoft.com/office/drawing/2014/main" id="{2FA89F40-47A0-4B41-3874-AE5A6E051E69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4;p2">
            <a:extLst>
              <a:ext uri="{FF2B5EF4-FFF2-40B4-BE49-F238E27FC236}">
                <a16:creationId xmlns:a16="http://schemas.microsoft.com/office/drawing/2014/main" id="{9976CC3E-A972-FE3E-A306-8CDCAA1232AE}"/>
              </a:ext>
            </a:extLst>
          </p:cNvPr>
          <p:cNvSpPr txBox="1">
            <a:spLocks/>
          </p:cNvSpPr>
          <p:nvPr/>
        </p:nvSpPr>
        <p:spPr>
          <a:xfrm>
            <a:off x="2851083" y="1086258"/>
            <a:ext cx="7765755" cy="5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0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THEME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E2A10-6186-F5E2-C96E-7FAB95E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5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7A771-7682-426B-BB8D-E28E4809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16166"/>
            <a:ext cx="8672511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	AI-driven question generation simplifies exam creation by converting educational content into relevant assessments. Automated grading handles both multiple-choice and descriptive questions, reducing manual grading efforts and saving time for educators. Secure test administration ensures fair testing with anti-cheating measures in place. The scalable platform enhances efficiency and reliability, accommodating institutions of all sizes. Ultimately, it improves the student experience by providing consistent, fair, and efficient assessments.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7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g2eff20282af_0_123">
            <a:extLst>
              <a:ext uri="{FF2B5EF4-FFF2-40B4-BE49-F238E27FC236}">
                <a16:creationId xmlns:a16="http://schemas.microsoft.com/office/drawing/2014/main" id="{2FA89F40-47A0-4B41-3874-AE5A6E051E69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4;p2">
            <a:extLst>
              <a:ext uri="{FF2B5EF4-FFF2-40B4-BE49-F238E27FC236}">
                <a16:creationId xmlns:a16="http://schemas.microsoft.com/office/drawing/2014/main" id="{9976CC3E-A972-FE3E-A306-8CDCAA1232AE}"/>
              </a:ext>
            </a:extLst>
          </p:cNvPr>
          <p:cNvSpPr txBox="1">
            <a:spLocks/>
          </p:cNvSpPr>
          <p:nvPr/>
        </p:nvSpPr>
        <p:spPr>
          <a:xfrm>
            <a:off x="2516864" y="390432"/>
            <a:ext cx="8700380" cy="5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sz="4000" b="1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PROBLEM STATEMENT AND OBJECTIVES </a:t>
            </a:r>
            <a:endParaRPr lang="en-US" sz="1600" b="1">
              <a:solidFill>
                <a:srgbClr val="0070C0"/>
              </a:solidFill>
            </a:endParaRPr>
          </a:p>
        </p:txBody>
      </p: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42403CF0-2390-CDF6-8553-27F94D716B2F}"/>
              </a:ext>
            </a:extLst>
          </p:cNvPr>
          <p:cNvSpPr txBox="1"/>
          <p:nvPr/>
        </p:nvSpPr>
        <p:spPr>
          <a:xfrm>
            <a:off x="2634559" y="1998661"/>
            <a:ext cx="8582685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	Traditional assessment methods, like using Google Forms, require teachers to manually set questions and evaluate answers, making the process time-consuming, repetitive, and challenging to scale effectively. Additionally, ensuring test integrity in online assessments remains difficult.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question generation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test scheduling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exam security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grading process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 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E2A10-6186-F5E2-C96E-7FAB95E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6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9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g2eff20282af_0_123">
            <a:extLst>
              <a:ext uri="{FF2B5EF4-FFF2-40B4-BE49-F238E27FC236}">
                <a16:creationId xmlns:a16="http://schemas.microsoft.com/office/drawing/2014/main" id="{2FA89F40-47A0-4B41-3874-AE5A6E051E69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4;p2">
            <a:extLst>
              <a:ext uri="{FF2B5EF4-FFF2-40B4-BE49-F238E27FC236}">
                <a16:creationId xmlns:a16="http://schemas.microsoft.com/office/drawing/2014/main" id="{9976CC3E-A972-FE3E-A306-8CDCAA1232AE}"/>
              </a:ext>
            </a:extLst>
          </p:cNvPr>
          <p:cNvSpPr txBox="1">
            <a:spLocks/>
          </p:cNvSpPr>
          <p:nvPr/>
        </p:nvSpPr>
        <p:spPr>
          <a:xfrm>
            <a:off x="2993959" y="1270770"/>
            <a:ext cx="7765755" cy="5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>
                <a:srgbClr val="1581AA"/>
              </a:buClr>
              <a:buSzPts val="2800"/>
            </a:pPr>
            <a:r>
              <a:rPr lang="en-US" sz="4000" b="1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EXISTING SYSTEM FEATURES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E2A10-6186-F5E2-C96E-7FAB95E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7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B20B1C-CC4D-484D-860B-8E49311C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8966"/>
            <a:ext cx="8800807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Manual Question Creation: </a:t>
            </a:r>
            <a:r>
              <a:rPr lang="en-US" altLang="en-US" dirty="0">
                <a:latin typeface="+mj-lt"/>
              </a:rPr>
              <a:t>Teachers manually create questions, leading to inefficiencies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Limited Question Variety: </a:t>
            </a:r>
            <a:r>
              <a:rPr lang="en-US" altLang="en-US" dirty="0">
                <a:latin typeface="+mj-lt"/>
              </a:rPr>
              <a:t>Inadequate diversity in assessments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Time-Intensive Grading: </a:t>
            </a:r>
            <a:r>
              <a:rPr lang="en-US" altLang="en-US" dirty="0">
                <a:latin typeface="+mj-lt"/>
              </a:rPr>
              <a:t>Manual evaluation is labor-intensive and error-prone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Basic Functionality: </a:t>
            </a:r>
            <a:r>
              <a:rPr lang="en-US" altLang="en-US" dirty="0">
                <a:latin typeface="+mj-lt"/>
              </a:rPr>
              <a:t>Tools like Google Forms lack advanced security features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Cheating Vulnerabilities:</a:t>
            </a:r>
            <a:r>
              <a:rPr lang="en-US" altLang="en-US" dirty="0">
                <a:latin typeface="+mj-lt"/>
              </a:rPr>
              <a:t> Existing systems provide minimal protection against cheating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34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g2eff20282af_0_123">
            <a:extLst>
              <a:ext uri="{FF2B5EF4-FFF2-40B4-BE49-F238E27FC236}">
                <a16:creationId xmlns:a16="http://schemas.microsoft.com/office/drawing/2014/main" id="{2FA89F40-47A0-4B41-3874-AE5A6E051E69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4;p2">
            <a:extLst>
              <a:ext uri="{FF2B5EF4-FFF2-40B4-BE49-F238E27FC236}">
                <a16:creationId xmlns:a16="http://schemas.microsoft.com/office/drawing/2014/main" id="{9976CC3E-A972-FE3E-A306-8CDCAA1232AE}"/>
              </a:ext>
            </a:extLst>
          </p:cNvPr>
          <p:cNvSpPr txBox="1">
            <a:spLocks/>
          </p:cNvSpPr>
          <p:nvPr/>
        </p:nvSpPr>
        <p:spPr>
          <a:xfrm>
            <a:off x="2595716" y="323951"/>
            <a:ext cx="8728822" cy="5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sz="4000" b="1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ADVANTAGES &amp; DISADVANTAGES</a:t>
            </a:r>
          </a:p>
        </p:txBody>
      </p: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42403CF0-2390-CDF6-8553-27F94D716B2F}"/>
              </a:ext>
            </a:extLst>
          </p:cNvPr>
          <p:cNvSpPr txBox="1"/>
          <p:nvPr/>
        </p:nvSpPr>
        <p:spPr>
          <a:xfrm>
            <a:off x="2889337" y="1059163"/>
            <a:ext cx="8582685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>
                <a:latin typeface="+mj-lt"/>
              </a:rPr>
              <a:t>Advantages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latin typeface="+mj-lt"/>
              </a:rPr>
              <a:t>Automated Question Generation: </a:t>
            </a:r>
            <a:r>
              <a:rPr lang="en-US" altLang="en-US">
                <a:latin typeface="+mj-lt"/>
              </a:rPr>
              <a:t>Reduces manual effort for teachers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latin typeface="+mj-lt"/>
              </a:rPr>
              <a:t>Efficient Grading: </a:t>
            </a:r>
            <a:r>
              <a:rPr lang="en-US" altLang="en-US">
                <a:latin typeface="+mj-lt"/>
              </a:rPr>
              <a:t>Quick and consistent evaluation of answers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latin typeface="+mj-lt"/>
              </a:rPr>
              <a:t>Enhanced Security: </a:t>
            </a:r>
            <a:r>
              <a:rPr lang="en-US" altLang="en-US">
                <a:latin typeface="+mj-lt"/>
              </a:rPr>
              <a:t>Anti-cheating measures maintain test integrity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latin typeface="+mj-lt"/>
              </a:rPr>
              <a:t>User-Friendly Interface: </a:t>
            </a:r>
            <a:r>
              <a:rPr lang="en-US" altLang="en-US">
                <a:latin typeface="+mj-lt"/>
              </a:rPr>
              <a:t>Easy navigation for both teachers and students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latin typeface="+mj-lt"/>
              </a:rPr>
              <a:t>Scalability: </a:t>
            </a:r>
            <a:r>
              <a:rPr lang="en-US" altLang="en-US">
                <a:latin typeface="+mj-lt"/>
              </a:rPr>
              <a:t>Suitable for educational institutions of all sizes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+mj-lt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latin typeface="+mj-lt"/>
              </a:rPr>
              <a:t>Disadvantages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+mj-lt"/>
                <a:cs typeface="Times New Roman" panose="02020603050405020304" pitchFamily="18" charset="0"/>
              </a:rPr>
              <a:t>Dependency on Technology</a:t>
            </a:r>
            <a:r>
              <a:rPr lang="en-US">
                <a:latin typeface="+mj-lt"/>
                <a:cs typeface="Times New Roman" panose="02020603050405020304" pitchFamily="18" charset="0"/>
              </a:rPr>
              <a:t>: Requires reliable internet and tech infrastructure.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+mj-lt"/>
                <a:cs typeface="Times New Roman" panose="02020603050405020304" pitchFamily="18" charset="0"/>
              </a:rPr>
              <a:t>Cost of Integration: </a:t>
            </a:r>
            <a:r>
              <a:rPr lang="en-US">
                <a:latin typeface="+mj-lt"/>
                <a:cs typeface="Times New Roman" panose="02020603050405020304" pitchFamily="18" charset="0"/>
              </a:rPr>
              <a:t>Possible expenses related to integrating AI APIs and system maintenance.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E2A10-6186-F5E2-C96E-7FAB95E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8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8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g2eff20282af_0_123">
            <a:extLst>
              <a:ext uri="{FF2B5EF4-FFF2-40B4-BE49-F238E27FC236}">
                <a16:creationId xmlns:a16="http://schemas.microsoft.com/office/drawing/2014/main" id="{2FA89F40-47A0-4B41-3874-AE5A6E051E69}"/>
              </a:ext>
            </a:extLst>
          </p:cNvPr>
          <p:cNvSpPr txBox="1"/>
          <p:nvPr/>
        </p:nvSpPr>
        <p:spPr>
          <a:xfrm>
            <a:off x="457805" y="3705998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64;p2">
            <a:extLst>
              <a:ext uri="{FF2B5EF4-FFF2-40B4-BE49-F238E27FC236}">
                <a16:creationId xmlns:a16="http://schemas.microsoft.com/office/drawing/2014/main" id="{9976CC3E-A972-FE3E-A306-8CDCAA1232AE}"/>
              </a:ext>
            </a:extLst>
          </p:cNvPr>
          <p:cNvSpPr txBox="1">
            <a:spLocks/>
          </p:cNvSpPr>
          <p:nvPr/>
        </p:nvSpPr>
        <p:spPr>
          <a:xfrm>
            <a:off x="2868561" y="328850"/>
            <a:ext cx="7765755" cy="52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buClr>
                <a:srgbClr val="1581AA"/>
              </a:buClr>
              <a:buSzPts val="2800"/>
            </a:pPr>
            <a:r>
              <a:rPr lang="en-US" sz="40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APPLICATIONS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E2A10-6186-F5E2-C96E-7FAB95E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1FB72222-6C3A-4325-989C-6ACC575FA01E}" type="slidenum">
              <a:rPr lang="en-IN" smtClean="0">
                <a:solidFill>
                  <a:schemeClr val="bg1"/>
                </a:solidFill>
              </a:rPr>
              <a:t>9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C8C12-79B8-41C5-8B4E-9A2D1D8B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07218"/>
            <a:ext cx="7916501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+mj-lt"/>
              </a:rPr>
              <a:t>Automated Exam Creation: </a:t>
            </a:r>
            <a:r>
              <a:rPr lang="en-US" altLang="en-US" dirty="0">
                <a:latin typeface="+mj-lt"/>
              </a:rPr>
              <a:t>Streamlines the generation of diverse assessments, saving time for educators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+mj-lt"/>
              </a:rPr>
              <a:t>Test Integrity Assurance: </a:t>
            </a:r>
            <a:r>
              <a:rPr lang="en-US" altLang="en-US" dirty="0">
                <a:latin typeface="+mj-lt"/>
              </a:rPr>
              <a:t>Implements security features to maintain fairness in assessments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+mj-lt"/>
              </a:rPr>
              <a:t>Performance Analytics: </a:t>
            </a:r>
            <a:r>
              <a:rPr lang="en-US" altLang="en-US" dirty="0">
                <a:latin typeface="+mj-lt"/>
              </a:rPr>
              <a:t>Offers insights into student performance for informed decision-making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+mj-lt"/>
              </a:rPr>
              <a:t>Adaptive Learning: </a:t>
            </a:r>
            <a:r>
              <a:rPr lang="en-US" altLang="en-US" dirty="0">
                <a:latin typeface="+mj-lt"/>
              </a:rPr>
              <a:t>Facilitates personalized learning experiences by tailoring assessments to individual student needs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+mj-lt"/>
              </a:rPr>
              <a:t>Efficient Feedback Mechanism: </a:t>
            </a:r>
            <a:r>
              <a:rPr lang="en-US" altLang="en-US" dirty="0">
                <a:latin typeface="+mj-lt"/>
              </a:rPr>
              <a:t>Provides structured feedback to students, promoting continuous learning and improvement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71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957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Bookman Old Style</vt:lpstr>
      <vt:lpstr>Calibri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</dc:creator>
  <cp:lastModifiedBy>Abhishek</cp:lastModifiedBy>
  <cp:revision>5</cp:revision>
  <dcterms:created xsi:type="dcterms:W3CDTF">2024-08-23T06:44:27Z</dcterms:created>
  <dcterms:modified xsi:type="dcterms:W3CDTF">2024-11-11T06:55:59Z</dcterms:modified>
</cp:coreProperties>
</file>