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6E23-AE1B-0D76-3933-09DF492362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CA605-ED90-C9DE-2D7B-156725584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4F9CB8-ED71-032C-0804-99EBA03F1532}"/>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B2354A8D-BD79-B333-849A-F112BFFDB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AAC61-B59D-329A-871D-04B1316845DC}"/>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23372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EC53-3114-E782-A589-61EA1DBC9B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53AB7-74E4-1C08-E42E-DB3F20C5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176A4-A6D3-7253-2AF3-72ED5403AF93}"/>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E3E9CC06-EAD1-8C00-80D6-C5040DE14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DC39F-19E3-2152-55B4-1718E9BE75AE}"/>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2835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D7F8C-7ABD-3B24-3FB2-1543733A7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A8722-1192-540A-0AC7-AF8AFF497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E50CE-184B-B979-6DA6-817F327F3C55}"/>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B8BF0751-7453-6A9D-0A73-0369A8F03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95D57-42E5-7A34-48B9-B3B92028B59C}"/>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72367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D6E1-F6FD-95EC-F461-D8E7F09AE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12AA7-4F72-8168-FAC5-DA737BC88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11C95-5F8F-DBF3-CB16-28EA67045D65}"/>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3EE9A681-D948-CCBE-40F0-3E7628C3D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BAAAA-D89D-5C5D-5F7A-33296105CFF3}"/>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96278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F822-59EF-7B2C-1DC2-8C64845B8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16C22E-0455-703A-108A-36C69CD0E9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47697-0347-9F28-53C0-BCFD9598A3BB}"/>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31B756F6-EFA4-7DC9-D535-FA5F20E3D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03C243-8EC8-96BF-3C0B-E7B1D9F3A16E}"/>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55637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C312-59A0-2C42-7698-8DDA9C8A8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87B3D-C34D-CB2B-2383-8A10B2D97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419F7-F975-5E08-0711-F3EBCA532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3F72E3-B58A-39FF-216D-836AF3A0C048}"/>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B69AF802-8BE5-1EE7-3142-3367DF464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DB26E7-6CBD-7F25-CC93-7EF630973615}"/>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02791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FFD2-430B-5EE2-FA41-0227A7B0AF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24B67-3292-EC99-F69F-7356A83CF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6260D-6FE8-8A3C-FBC0-F74F460BD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6BB46-442E-4A71-1344-807280B9F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A983-5D42-B493-772D-1B8EC32E5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434DB7-905B-A2E6-95E7-102EDEC5F5F6}"/>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8" name="Footer Placeholder 7">
            <a:extLst>
              <a:ext uri="{FF2B5EF4-FFF2-40B4-BE49-F238E27FC236}">
                <a16:creationId xmlns:a16="http://schemas.microsoft.com/office/drawing/2014/main" id="{9A7AA1BF-EAA4-4D25-E732-0BE818EEF7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76D23A-5141-7005-B80D-9E1F0935225A}"/>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9915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1291-6D69-3D82-AD0E-2C47292DDA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185F2B-A8A4-9F0E-87A3-D483674DF100}"/>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4" name="Footer Placeholder 3">
            <a:extLst>
              <a:ext uri="{FF2B5EF4-FFF2-40B4-BE49-F238E27FC236}">
                <a16:creationId xmlns:a16="http://schemas.microsoft.com/office/drawing/2014/main" id="{A1D70D3F-CB14-00D4-0AA6-9577BE7703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E205AF-B83B-18B1-FE3F-C38147679F07}"/>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81565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A6C6B-D670-42FF-D4EA-CA768E2D1D26}"/>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3" name="Footer Placeholder 2">
            <a:extLst>
              <a:ext uri="{FF2B5EF4-FFF2-40B4-BE49-F238E27FC236}">
                <a16:creationId xmlns:a16="http://schemas.microsoft.com/office/drawing/2014/main" id="{157B5EEB-C01B-0E2C-F572-57BF511AA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065ABC-70CE-72FF-CB5C-064B233ED88F}"/>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71640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8610-3E9F-48C2-180A-F7F1F6C1C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EA98CB-0B6A-76E0-F0CD-A8D2B4E77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B845E7-CE7A-10AF-2FFF-3BDC04CFC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B6764-3AA3-2CA8-E181-F2D2FEADAAAC}"/>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2E4925EC-0DB7-EF23-154A-2F984BDCC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0D255-5236-9737-C13D-995532C7D4C1}"/>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05402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1BB4-F510-E9AC-7C47-13C9FAD59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3876D-9610-BFEF-966C-0E24BFFFA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58E13F-282E-1BCD-2EAF-01150EF6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BBFB-6040-C03E-48FB-410A2B1C4F54}"/>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F1BA305A-0D09-CBE2-588B-E8D424B558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8717A-2319-49A3-52D0-F9D56C2794F0}"/>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3351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1CFB9-7BF8-BE01-047B-F37FC6435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177DB-D4FC-B551-4D73-835FECB20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F5BCF-09B2-BACF-1935-A4F010B5E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D14DB714-0627-D71A-A65B-B553DA974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7411B5F-C308-F7F5-B858-6CEBB9A0F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0037AF-4727-4AD6-9D2D-78D7B516EF6C}" type="slidenum">
              <a:rPr lang="en-IN" smtClean="0"/>
              <a:t>‹#›</a:t>
            </a:fld>
            <a:endParaRPr lang="en-IN"/>
          </a:p>
        </p:txBody>
      </p:sp>
    </p:spTree>
    <p:extLst>
      <p:ext uri="{BB962C8B-B14F-4D97-AF65-F5344CB8AC3E}">
        <p14:creationId xmlns:p14="http://schemas.microsoft.com/office/powerpoint/2010/main" val="52306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7E5678-294E-9D27-F23D-58DCBDE8E60F}"/>
              </a:ext>
            </a:extLst>
          </p:cNvPr>
          <p:cNvSpPr>
            <a:spLocks noGrp="1"/>
          </p:cNvSpPr>
          <p:nvPr>
            <p:ph type="ctrTitle"/>
          </p:nvPr>
        </p:nvSpPr>
        <p:spPr>
          <a:xfrm>
            <a:off x="3581400" y="965580"/>
            <a:ext cx="5204489" cy="3160593"/>
          </a:xfrm>
        </p:spPr>
        <p:txBody>
          <a:bodyPr>
            <a:normAutofit/>
          </a:bodyPr>
          <a:lstStyle/>
          <a:p>
            <a:r>
              <a:rPr lang="en-IN" sz="5400">
                <a:solidFill>
                  <a:schemeClr val="bg1"/>
                </a:solidFill>
              </a:rPr>
              <a:t>Sudoku Solver</a:t>
            </a:r>
          </a:p>
        </p:txBody>
      </p:sp>
      <p:sp>
        <p:nvSpPr>
          <p:cNvPr id="3" name="Subtitle 2">
            <a:extLst>
              <a:ext uri="{FF2B5EF4-FFF2-40B4-BE49-F238E27FC236}">
                <a16:creationId xmlns:a16="http://schemas.microsoft.com/office/drawing/2014/main" id="{3E708216-8332-8248-B032-528E496F3198}"/>
              </a:ext>
            </a:extLst>
          </p:cNvPr>
          <p:cNvSpPr>
            <a:spLocks noGrp="1"/>
          </p:cNvSpPr>
          <p:nvPr>
            <p:ph type="subTitle" idx="1"/>
          </p:nvPr>
        </p:nvSpPr>
        <p:spPr>
          <a:xfrm>
            <a:off x="4173830" y="4183216"/>
            <a:ext cx="4508641" cy="1116414"/>
          </a:xfrm>
        </p:spPr>
        <p:txBody>
          <a:bodyPr>
            <a:normAutofit/>
          </a:bodyPr>
          <a:lstStyle/>
          <a:p>
            <a:pPr algn="l"/>
            <a:r>
              <a:rPr lang="en-IN" sz="2000" dirty="0">
                <a:solidFill>
                  <a:schemeClr val="bg1"/>
                </a:solidFill>
              </a:rPr>
              <a:t>Name - Abhishek Kumar Maurya</a:t>
            </a:r>
          </a:p>
          <a:p>
            <a:pPr algn="l"/>
            <a:r>
              <a:rPr lang="en-IN" sz="2000" dirty="0">
                <a:solidFill>
                  <a:schemeClr val="bg1"/>
                </a:solidFill>
              </a:rPr>
              <a:t>Section - 9SK02</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1953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D49367-F0D5-3B9B-17E6-4CCF19184039}"/>
              </a:ext>
            </a:extLst>
          </p:cNvPr>
          <p:cNvSpPr>
            <a:spLocks noGrp="1"/>
          </p:cNvSpPr>
          <p:nvPr>
            <p:ph type="title"/>
          </p:nvPr>
        </p:nvSpPr>
        <p:spPr>
          <a:xfrm>
            <a:off x="5956784" y="396117"/>
            <a:ext cx="5217172" cy="1158857"/>
          </a:xfrm>
        </p:spPr>
        <p:txBody>
          <a:bodyPr anchor="b">
            <a:normAutofit/>
          </a:bodyPr>
          <a:lstStyle/>
          <a:p>
            <a:r>
              <a:rPr kumimoji="0" lang="en-US" altLang="en-US" sz="3700" b="1" i="0" u="none" strike="noStrike" cap="none" normalizeH="0" baseline="0">
                <a:ln>
                  <a:noFill/>
                </a:ln>
                <a:solidFill>
                  <a:schemeClr val="bg1"/>
                </a:solidFill>
                <a:effectLst/>
                <a:latin typeface="Arial" panose="020B0604020202020204" pitchFamily="34" charset="0"/>
              </a:rPr>
              <a:t>1. Introduction</a:t>
            </a:r>
            <a:br>
              <a:rPr kumimoji="0" lang="en-US" altLang="en-US" sz="3700" b="1" i="0" u="none" strike="noStrike" cap="none" normalizeH="0" baseline="0">
                <a:ln>
                  <a:noFill/>
                </a:ln>
                <a:solidFill>
                  <a:schemeClr val="bg1"/>
                </a:solidFill>
                <a:effectLst/>
                <a:latin typeface="Arial" panose="020B0604020202020204" pitchFamily="34" charset="0"/>
              </a:rPr>
            </a:br>
            <a:endParaRPr lang="en-IN" sz="3700">
              <a:solidFill>
                <a:schemeClr val="bg1"/>
              </a:solidFill>
            </a:endParaRPr>
          </a:p>
        </p:txBody>
      </p:sp>
      <p:grpSp>
        <p:nvGrpSpPr>
          <p:cNvPr id="19"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 name="Freeform: Shape 19">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3" name="Oval 22">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644E9AF6-B3EE-7061-FC77-2A12485BCABE}"/>
              </a:ext>
            </a:extLst>
          </p:cNvPr>
          <p:cNvPicPr>
            <a:picLocks noChangeAspect="1"/>
          </p:cNvPicPr>
          <p:nvPr/>
        </p:nvPicPr>
        <p:blipFill rotWithShape="1">
          <a:blip r:embed="rId2"/>
          <a:srcRect t="1118" r="1" b="1"/>
          <a:stretch/>
        </p:blipFill>
        <p:spPr>
          <a:xfrm>
            <a:off x="1573161" y="1703574"/>
            <a:ext cx="3344191" cy="3334094"/>
          </a:xfrm>
          <a:prstGeom prst="rect">
            <a:avLst/>
          </a:prstGeom>
        </p:spPr>
      </p:pic>
      <p:grpSp>
        <p:nvGrpSpPr>
          <p:cNvPr id="27"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8" name="Freeform: Shape 27">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Rectangle 1">
            <a:extLst>
              <a:ext uri="{FF2B5EF4-FFF2-40B4-BE49-F238E27FC236}">
                <a16:creationId xmlns:a16="http://schemas.microsoft.com/office/drawing/2014/main" id="{B9C8113A-C84D-49D4-87EE-DDA46741C9DF}"/>
              </a:ext>
            </a:extLst>
          </p:cNvPr>
          <p:cNvSpPr>
            <a:spLocks noGrp="1" noChangeArrowheads="1"/>
          </p:cNvSpPr>
          <p:nvPr>
            <p:ph idx="1"/>
          </p:nvPr>
        </p:nvSpPr>
        <p:spPr bwMode="auto">
          <a:xfrm>
            <a:off x="5956783" y="1747592"/>
            <a:ext cx="5217173"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This report covers the implementation and functionality of a Sudoku solver with a graphical user interface (GUI) written in Java.</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project consists of two main classes: SudokuGUI and SudokuSolver.</a:t>
            </a:r>
          </a:p>
        </p:txBody>
      </p:sp>
    </p:spTree>
    <p:extLst>
      <p:ext uri="{BB962C8B-B14F-4D97-AF65-F5344CB8AC3E}">
        <p14:creationId xmlns:p14="http://schemas.microsoft.com/office/powerpoint/2010/main" val="27177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7605A72-5067-3861-A25D-CE95233575D4}"/>
              </a:ext>
            </a:extLst>
          </p:cNvPr>
          <p:cNvSpPr>
            <a:spLocks noGrp="1"/>
          </p:cNvSpPr>
          <p:nvPr>
            <p:ph type="title"/>
          </p:nvPr>
        </p:nvSpPr>
        <p:spPr>
          <a:xfrm>
            <a:off x="838200" y="1391619"/>
            <a:ext cx="4905401" cy="4042196"/>
          </a:xfrm>
        </p:spPr>
        <p:txBody>
          <a:bodyPr>
            <a:normAutofit/>
          </a:bodyPr>
          <a:lstStyle/>
          <a:p>
            <a:pPr algn="ctr"/>
            <a:r>
              <a:rPr lang="en-IN">
                <a:solidFill>
                  <a:schemeClr val="bg1"/>
                </a:solidFill>
              </a:rPr>
              <a:t>2.1 SudokuGUI Class</a:t>
            </a:r>
          </a:p>
        </p:txBody>
      </p:sp>
      <p:sp>
        <p:nvSpPr>
          <p:cNvPr id="3" name="Content Placeholder 2">
            <a:extLst>
              <a:ext uri="{FF2B5EF4-FFF2-40B4-BE49-F238E27FC236}">
                <a16:creationId xmlns:a16="http://schemas.microsoft.com/office/drawing/2014/main" id="{F030F0E9-666E-E7B2-008C-86317719626C}"/>
              </a:ext>
            </a:extLst>
          </p:cNvPr>
          <p:cNvSpPr>
            <a:spLocks noGrp="1"/>
          </p:cNvSpPr>
          <p:nvPr>
            <p:ph idx="1"/>
          </p:nvPr>
        </p:nvSpPr>
        <p:spPr>
          <a:xfrm>
            <a:off x="6477270" y="1130846"/>
            <a:ext cx="4974771" cy="4351338"/>
          </a:xfrm>
        </p:spPr>
        <p:txBody>
          <a:bodyPr>
            <a:normAutofit/>
          </a:bodyPr>
          <a:lstStyle/>
          <a:p>
            <a:pPr marL="0" indent="0">
              <a:buNone/>
            </a:pPr>
            <a:r>
              <a:rPr lang="en-US" sz="2000" dirty="0">
                <a:solidFill>
                  <a:schemeClr val="bg1"/>
                </a:solidFill>
              </a:rPr>
              <a:t>The SudokuGUI class extends </a:t>
            </a:r>
            <a:r>
              <a:rPr lang="en-US" sz="2000" dirty="0" err="1">
                <a:solidFill>
                  <a:schemeClr val="bg1"/>
                </a:solidFill>
              </a:rPr>
              <a:t>JPanel</a:t>
            </a:r>
            <a:r>
              <a:rPr lang="en-US" sz="2000" dirty="0">
                <a:solidFill>
                  <a:schemeClr val="bg1"/>
                </a:solidFill>
              </a:rPr>
              <a:t> and handles the graphical representation of the Sudoku board. It creates a window using </a:t>
            </a:r>
            <a:r>
              <a:rPr lang="en-US" sz="2000" dirty="0" err="1">
                <a:solidFill>
                  <a:schemeClr val="bg1"/>
                </a:solidFill>
              </a:rPr>
              <a:t>JFrame</a:t>
            </a:r>
            <a:r>
              <a:rPr lang="en-US" sz="2000" dirty="0">
                <a:solidFill>
                  <a:schemeClr val="bg1"/>
                </a:solidFill>
              </a:rPr>
              <a:t> and renders the Sudoku grid and numbers.</a:t>
            </a:r>
          </a:p>
          <a:p>
            <a:pPr marL="0" indent="0">
              <a:buNone/>
            </a:pPr>
            <a:endParaRPr lang="en-US" sz="2000" dirty="0">
              <a:solidFill>
                <a:schemeClr val="bg1"/>
              </a:solidFill>
            </a:endParaRPr>
          </a:p>
          <a:p>
            <a:pPr marL="0" indent="0">
              <a:buNone/>
            </a:pPr>
            <a:r>
              <a:rPr lang="en-US" sz="2000" dirty="0">
                <a:solidFill>
                  <a:schemeClr val="bg1"/>
                </a:solidFill>
              </a:rPr>
              <a:t>Key Methods:</a:t>
            </a:r>
          </a:p>
          <a:p>
            <a:r>
              <a:rPr lang="en-US" sz="2000" dirty="0">
                <a:solidFill>
                  <a:schemeClr val="bg1"/>
                </a:solidFill>
              </a:rPr>
              <a:t>Constructor: Initializes the GUI with the provided Sudoku board.</a:t>
            </a:r>
          </a:p>
          <a:p>
            <a:r>
              <a:rPr lang="en-US" sz="2000" dirty="0" err="1">
                <a:solidFill>
                  <a:schemeClr val="bg1"/>
                </a:solidFill>
              </a:rPr>
              <a:t>updateBoard</a:t>
            </a:r>
            <a:r>
              <a:rPr lang="en-US" sz="2000" dirty="0">
                <a:solidFill>
                  <a:schemeClr val="bg1"/>
                </a:solidFill>
              </a:rPr>
              <a:t>: Updates the board and repaints the GUI.</a:t>
            </a:r>
          </a:p>
          <a:p>
            <a:r>
              <a:rPr lang="en-US" sz="2000" dirty="0" err="1">
                <a:solidFill>
                  <a:schemeClr val="bg1"/>
                </a:solidFill>
              </a:rPr>
              <a:t>paintComponent</a:t>
            </a:r>
            <a:r>
              <a:rPr lang="en-US" sz="2000" dirty="0">
                <a:solidFill>
                  <a:schemeClr val="bg1"/>
                </a:solidFill>
              </a:rPr>
              <a:t>: Draws the grid, numbers, and highlighted empty cells.</a:t>
            </a:r>
            <a:endParaRPr lang="en-IN" sz="2000" dirty="0">
              <a:solidFill>
                <a:schemeClr val="bg1"/>
              </a:solidFill>
            </a:endParaRPr>
          </a:p>
        </p:txBody>
      </p:sp>
    </p:spTree>
    <p:extLst>
      <p:ext uri="{BB962C8B-B14F-4D97-AF65-F5344CB8AC3E}">
        <p14:creationId xmlns:p14="http://schemas.microsoft.com/office/powerpoint/2010/main" val="241041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E33B53D-A7D8-60C3-D316-8B509A24DE15}"/>
              </a:ext>
            </a:extLst>
          </p:cNvPr>
          <p:cNvSpPr>
            <a:spLocks noGrp="1"/>
          </p:cNvSpPr>
          <p:nvPr>
            <p:ph type="title"/>
          </p:nvPr>
        </p:nvSpPr>
        <p:spPr>
          <a:xfrm>
            <a:off x="838200" y="1391619"/>
            <a:ext cx="4905401" cy="4042196"/>
          </a:xfrm>
        </p:spPr>
        <p:txBody>
          <a:bodyPr>
            <a:normAutofit/>
          </a:bodyPr>
          <a:lstStyle/>
          <a:p>
            <a:pPr algn="ctr"/>
            <a:r>
              <a:rPr lang="en-US" dirty="0">
                <a:solidFill>
                  <a:schemeClr val="bg1"/>
                </a:solidFill>
              </a:rPr>
              <a:t>2.2. SudokuSolver Class</a:t>
            </a:r>
            <a:br>
              <a:rPr lang="en-US"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2E42BAD8-4295-FA77-ED7E-166C8683A1F4}"/>
              </a:ext>
            </a:extLst>
          </p:cNvPr>
          <p:cNvSpPr>
            <a:spLocks noGrp="1"/>
          </p:cNvSpPr>
          <p:nvPr>
            <p:ph idx="1"/>
          </p:nvPr>
        </p:nvSpPr>
        <p:spPr>
          <a:xfrm>
            <a:off x="6477270" y="1130846"/>
            <a:ext cx="4974771" cy="4351338"/>
          </a:xfrm>
        </p:spPr>
        <p:txBody>
          <a:bodyPr>
            <a:normAutofit/>
          </a:bodyPr>
          <a:lstStyle/>
          <a:p>
            <a:pPr marL="0" indent="0">
              <a:buNone/>
            </a:pPr>
            <a:r>
              <a:rPr lang="en-US" sz="1800" dirty="0">
                <a:solidFill>
                  <a:schemeClr val="bg1"/>
                </a:solidFill>
              </a:rPr>
              <a:t>The SudokuSolver class contains the logic for solving the Sudoku puzzle. It uses a backtracking algorithm to find the solution and integrates with the GUI to visualize the solving process.</a:t>
            </a:r>
          </a:p>
          <a:p>
            <a:pPr marL="0" indent="0">
              <a:buNone/>
            </a:pPr>
            <a:endParaRPr lang="en-US" sz="1800" dirty="0">
              <a:solidFill>
                <a:schemeClr val="bg1"/>
              </a:solidFill>
            </a:endParaRPr>
          </a:p>
          <a:p>
            <a:pPr marL="0" indent="0">
              <a:buNone/>
            </a:pPr>
            <a:r>
              <a:rPr lang="en-US" sz="1800" dirty="0">
                <a:solidFill>
                  <a:schemeClr val="bg1"/>
                </a:solidFill>
              </a:rPr>
              <a:t>Key Methods:</a:t>
            </a:r>
          </a:p>
          <a:p>
            <a:r>
              <a:rPr lang="en-US" sz="1800" dirty="0">
                <a:solidFill>
                  <a:schemeClr val="bg1"/>
                </a:solidFill>
              </a:rPr>
              <a:t>isSafe: Checks if placing a number in a specific cell is valid.</a:t>
            </a:r>
          </a:p>
          <a:p>
            <a:r>
              <a:rPr lang="en-US" sz="1800" dirty="0">
                <a:solidFill>
                  <a:schemeClr val="bg1"/>
                </a:solidFill>
              </a:rPr>
              <a:t>solveSudokuWithGUI: Solves the puzzle with GUI updates to visualize the solving process.</a:t>
            </a:r>
            <a:endParaRPr lang="en-IN" sz="1800" dirty="0">
              <a:solidFill>
                <a:schemeClr val="bg1"/>
              </a:solidFill>
            </a:endParaRPr>
          </a:p>
        </p:txBody>
      </p:sp>
    </p:spTree>
    <p:extLst>
      <p:ext uri="{BB962C8B-B14F-4D97-AF65-F5344CB8AC3E}">
        <p14:creationId xmlns:p14="http://schemas.microsoft.com/office/powerpoint/2010/main" val="37847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9814B5-1F4A-C751-0DF5-CBDC1E0684B1}"/>
              </a:ext>
            </a:extLst>
          </p:cNvPr>
          <p:cNvSpPr>
            <a:spLocks noGrp="1"/>
          </p:cNvSpPr>
          <p:nvPr>
            <p:ph type="title"/>
          </p:nvPr>
        </p:nvSpPr>
        <p:spPr>
          <a:xfrm>
            <a:off x="5956784" y="396117"/>
            <a:ext cx="5217172" cy="1158857"/>
          </a:xfrm>
        </p:spPr>
        <p:txBody>
          <a:bodyPr anchor="b">
            <a:normAutofit/>
          </a:bodyPr>
          <a:lstStyle/>
          <a:p>
            <a:r>
              <a:rPr lang="en-US" sz="3700" dirty="0">
                <a:solidFill>
                  <a:schemeClr val="bg1"/>
                </a:solidFill>
              </a:rPr>
              <a:t>3.1. SudokuGUI Class Implementation</a:t>
            </a:r>
            <a:endParaRPr lang="en-IN" sz="3700" dirty="0">
              <a:solidFill>
                <a:schemeClr val="bg1"/>
              </a:solidFill>
            </a:endParaRPr>
          </a:p>
        </p:txBody>
      </p:sp>
      <p:grpSp>
        <p:nvGrpSpPr>
          <p:cNvPr id="40"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41" name="Freeform: Shape 40">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4" name="Oval 43">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49" name="Freeform: Shape 48">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C5EC9AC0-1942-48B5-B997-6FB777A76EAB}"/>
              </a:ext>
            </a:extLst>
          </p:cNvPr>
          <p:cNvSpPr>
            <a:spLocks noGrp="1"/>
          </p:cNvSpPr>
          <p:nvPr>
            <p:ph idx="1"/>
          </p:nvPr>
        </p:nvSpPr>
        <p:spPr>
          <a:xfrm>
            <a:off x="5956783" y="1747592"/>
            <a:ext cx="5217173" cy="4351338"/>
          </a:xfrm>
        </p:spPr>
        <p:txBody>
          <a:bodyPr>
            <a:normAutofit/>
          </a:bodyPr>
          <a:lstStyle/>
          <a:p>
            <a:r>
              <a:rPr lang="en-US" dirty="0">
                <a:solidFill>
                  <a:schemeClr val="bg1"/>
                </a:solidFill>
              </a:rPr>
              <a:t>The SudokuGUI class initializes the </a:t>
            </a:r>
            <a:r>
              <a:rPr lang="en-US" dirty="0" err="1">
                <a:solidFill>
                  <a:schemeClr val="bg1"/>
                </a:solidFill>
              </a:rPr>
              <a:t>JFrame</a:t>
            </a:r>
            <a:r>
              <a:rPr lang="en-US" dirty="0">
                <a:solidFill>
                  <a:schemeClr val="bg1"/>
                </a:solidFill>
              </a:rPr>
              <a:t> and sets the size and default close operation. The </a:t>
            </a:r>
            <a:r>
              <a:rPr lang="en-US" dirty="0" err="1">
                <a:solidFill>
                  <a:schemeClr val="bg1"/>
                </a:solidFill>
              </a:rPr>
              <a:t>updateBoard</a:t>
            </a:r>
            <a:r>
              <a:rPr lang="en-US" dirty="0">
                <a:solidFill>
                  <a:schemeClr val="bg1"/>
                </a:solidFill>
              </a:rPr>
              <a:t> method allows the board to be updated and the GUI to be repainted to reflect changes all of this when pressed start button.</a:t>
            </a:r>
          </a:p>
          <a:p>
            <a:endParaRPr lang="en-US" dirty="0">
              <a:solidFill>
                <a:schemeClr val="bg1"/>
              </a:solidFill>
            </a:endParaRPr>
          </a:p>
        </p:txBody>
      </p:sp>
      <p:pic>
        <p:nvPicPr>
          <p:cNvPr id="6" name="Picture 5">
            <a:extLst>
              <a:ext uri="{FF2B5EF4-FFF2-40B4-BE49-F238E27FC236}">
                <a16:creationId xmlns:a16="http://schemas.microsoft.com/office/drawing/2014/main" id="{F7761D01-7BD5-45A0-BB53-0080C1A5CC32}"/>
              </a:ext>
            </a:extLst>
          </p:cNvPr>
          <p:cNvPicPr>
            <a:picLocks noChangeAspect="1"/>
          </p:cNvPicPr>
          <p:nvPr/>
        </p:nvPicPr>
        <p:blipFill>
          <a:blip r:embed="rId2"/>
          <a:stretch>
            <a:fillRect/>
          </a:stretch>
        </p:blipFill>
        <p:spPr>
          <a:xfrm>
            <a:off x="1102887" y="1681338"/>
            <a:ext cx="4143067" cy="3617797"/>
          </a:xfrm>
          <a:prstGeom prst="rect">
            <a:avLst/>
          </a:prstGeom>
        </p:spPr>
      </p:pic>
    </p:spTree>
    <p:extLst>
      <p:ext uri="{BB962C8B-B14F-4D97-AF65-F5344CB8AC3E}">
        <p14:creationId xmlns:p14="http://schemas.microsoft.com/office/powerpoint/2010/main" val="265314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B66C8645-239C-D649-455C-123F7D224E5C}"/>
              </a:ext>
            </a:extLst>
          </p:cNvPr>
          <p:cNvSpPr>
            <a:spLocks noGrp="1"/>
          </p:cNvSpPr>
          <p:nvPr>
            <p:ph idx="1"/>
          </p:nvPr>
        </p:nvSpPr>
        <p:spPr>
          <a:xfrm>
            <a:off x="5956783" y="1747592"/>
            <a:ext cx="5217173" cy="4351338"/>
          </a:xfrm>
        </p:spPr>
        <p:txBody>
          <a:bodyPr>
            <a:normAutofit/>
          </a:bodyPr>
          <a:lstStyle/>
          <a:p>
            <a:r>
              <a:rPr lang="en-US" dirty="0">
                <a:solidFill>
                  <a:schemeClr val="bg1"/>
                </a:solidFill>
              </a:rPr>
              <a:t>The </a:t>
            </a:r>
            <a:r>
              <a:rPr lang="en-US" dirty="0" err="1">
                <a:solidFill>
                  <a:schemeClr val="bg1"/>
                </a:solidFill>
              </a:rPr>
              <a:t>paintComponent</a:t>
            </a:r>
            <a:r>
              <a:rPr lang="en-US" dirty="0">
                <a:solidFill>
                  <a:schemeClr val="bg1"/>
                </a:solidFill>
              </a:rPr>
              <a:t> method is responsible for drawing the grid. It first fills empty cells with a light gray color and then draws the numbers in the cells. Grid lines are drawn, with thicker lines every three cells to highlight the 3x3 </a:t>
            </a:r>
            <a:r>
              <a:rPr lang="en-US" dirty="0" err="1">
                <a:solidFill>
                  <a:schemeClr val="bg1"/>
                </a:solidFill>
              </a:rPr>
              <a:t>subgrids</a:t>
            </a:r>
            <a:r>
              <a:rPr lang="en-US" dirty="0">
                <a:solidFill>
                  <a:schemeClr val="bg1"/>
                </a:solidFill>
              </a:rPr>
              <a:t>.</a:t>
            </a:r>
            <a:endParaRPr lang="en-IN" dirty="0">
              <a:solidFill>
                <a:schemeClr val="bg1"/>
              </a:solidFill>
            </a:endParaRPr>
          </a:p>
          <a:p>
            <a:endParaRPr lang="en-IN" dirty="0">
              <a:solidFill>
                <a:schemeClr val="bg1"/>
              </a:solidFill>
            </a:endParaRPr>
          </a:p>
        </p:txBody>
      </p:sp>
      <p:pic>
        <p:nvPicPr>
          <p:cNvPr id="4" name="Picture 3">
            <a:extLst>
              <a:ext uri="{FF2B5EF4-FFF2-40B4-BE49-F238E27FC236}">
                <a16:creationId xmlns:a16="http://schemas.microsoft.com/office/drawing/2014/main" id="{A180D246-FFCD-9567-3C03-02D062CCBF60}"/>
              </a:ext>
            </a:extLst>
          </p:cNvPr>
          <p:cNvPicPr>
            <a:picLocks noChangeAspect="1"/>
          </p:cNvPicPr>
          <p:nvPr/>
        </p:nvPicPr>
        <p:blipFill>
          <a:blip r:embed="rId2"/>
          <a:stretch>
            <a:fillRect/>
          </a:stretch>
        </p:blipFill>
        <p:spPr>
          <a:xfrm>
            <a:off x="403427" y="1934179"/>
            <a:ext cx="5405519" cy="3063921"/>
          </a:xfrm>
          <a:prstGeom prst="rect">
            <a:avLst/>
          </a:prstGeom>
        </p:spPr>
      </p:pic>
    </p:spTree>
    <p:extLst>
      <p:ext uri="{BB962C8B-B14F-4D97-AF65-F5344CB8AC3E}">
        <p14:creationId xmlns:p14="http://schemas.microsoft.com/office/powerpoint/2010/main" val="999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014F75-58A0-50B5-D884-08BAAD40DBB3}"/>
              </a:ext>
            </a:extLst>
          </p:cNvPr>
          <p:cNvSpPr>
            <a:spLocks noGrp="1"/>
          </p:cNvSpPr>
          <p:nvPr>
            <p:ph type="title"/>
          </p:nvPr>
        </p:nvSpPr>
        <p:spPr>
          <a:xfrm>
            <a:off x="5956784" y="396117"/>
            <a:ext cx="5217172" cy="1158857"/>
          </a:xfrm>
        </p:spPr>
        <p:txBody>
          <a:bodyPr anchor="b">
            <a:normAutofit/>
          </a:bodyPr>
          <a:lstStyle/>
          <a:p>
            <a:r>
              <a:rPr lang="en-US" sz="3700" dirty="0">
                <a:solidFill>
                  <a:schemeClr val="bg1"/>
                </a:solidFill>
              </a:rPr>
              <a:t>3.2. SudokuSolver Class Implementation</a:t>
            </a:r>
            <a:endParaRPr lang="en-IN" sz="3700" dirty="0">
              <a:solidFill>
                <a:schemeClr val="bg1"/>
              </a:solidFill>
            </a:endParaRPr>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60BCB7F9-2C63-89E7-B83D-9A773FA6FCCB}"/>
              </a:ext>
            </a:extLst>
          </p:cNvPr>
          <p:cNvSpPr>
            <a:spLocks noGrp="1"/>
          </p:cNvSpPr>
          <p:nvPr>
            <p:ph idx="1"/>
          </p:nvPr>
        </p:nvSpPr>
        <p:spPr>
          <a:xfrm>
            <a:off x="5956783" y="1747592"/>
            <a:ext cx="5217173" cy="4351338"/>
          </a:xfrm>
        </p:spPr>
        <p:txBody>
          <a:bodyPr>
            <a:normAutofit/>
          </a:bodyPr>
          <a:lstStyle/>
          <a:p>
            <a:r>
              <a:rPr lang="en-US" sz="2000">
                <a:solidFill>
                  <a:schemeClr val="bg1"/>
                </a:solidFill>
              </a:rPr>
              <a:t>The isSafe method checks if a number can be placed in a specific cell by ensuring the number does not already exist in the same row, column, or 3x3 sub grid.</a:t>
            </a:r>
          </a:p>
          <a:p>
            <a:endParaRPr lang="en-US" sz="2000" dirty="0">
              <a:solidFill>
                <a:schemeClr val="bg1"/>
              </a:solidFill>
            </a:endParaRPr>
          </a:p>
        </p:txBody>
      </p:sp>
      <p:pic>
        <p:nvPicPr>
          <p:cNvPr id="6" name="Picture 5">
            <a:extLst>
              <a:ext uri="{FF2B5EF4-FFF2-40B4-BE49-F238E27FC236}">
                <a16:creationId xmlns:a16="http://schemas.microsoft.com/office/drawing/2014/main" id="{BD549627-08A7-89C5-7163-87A82A1AED13}"/>
              </a:ext>
            </a:extLst>
          </p:cNvPr>
          <p:cNvPicPr>
            <a:picLocks noChangeAspect="1"/>
          </p:cNvPicPr>
          <p:nvPr/>
        </p:nvPicPr>
        <p:blipFill>
          <a:blip r:embed="rId2"/>
          <a:stretch>
            <a:fillRect/>
          </a:stretch>
        </p:blipFill>
        <p:spPr>
          <a:xfrm>
            <a:off x="739959" y="1781837"/>
            <a:ext cx="4800680" cy="3089133"/>
          </a:xfrm>
          <a:prstGeom prst="rect">
            <a:avLst/>
          </a:prstGeom>
        </p:spPr>
      </p:pic>
    </p:spTree>
    <p:extLst>
      <p:ext uri="{BB962C8B-B14F-4D97-AF65-F5344CB8AC3E}">
        <p14:creationId xmlns:p14="http://schemas.microsoft.com/office/powerpoint/2010/main" val="56216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001DF471-FEB9-530F-7EC5-1A562CC9A1D7}"/>
              </a:ext>
            </a:extLst>
          </p:cNvPr>
          <p:cNvPicPr>
            <a:picLocks noChangeAspect="1"/>
          </p:cNvPicPr>
          <p:nvPr/>
        </p:nvPicPr>
        <p:blipFill>
          <a:blip r:embed="rId2"/>
          <a:stretch>
            <a:fillRect/>
          </a:stretch>
        </p:blipFill>
        <p:spPr>
          <a:xfrm>
            <a:off x="606033" y="1692891"/>
            <a:ext cx="5350750" cy="4722034"/>
          </a:xfrm>
          <a:prstGeom prst="rect">
            <a:avLst/>
          </a:prstGeom>
        </p:spPr>
      </p:pic>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5928A83-6FD0-3894-46A9-614958280832}"/>
              </a:ext>
            </a:extLst>
          </p:cNvPr>
          <p:cNvSpPr>
            <a:spLocks noGrp="1"/>
          </p:cNvSpPr>
          <p:nvPr>
            <p:ph idx="1"/>
          </p:nvPr>
        </p:nvSpPr>
        <p:spPr>
          <a:xfrm>
            <a:off x="6465805" y="1692891"/>
            <a:ext cx="5217173" cy="4351338"/>
          </a:xfrm>
        </p:spPr>
        <p:txBody>
          <a:bodyPr>
            <a:normAutofit/>
          </a:bodyPr>
          <a:lstStyle/>
          <a:p>
            <a:r>
              <a:rPr lang="en-US" dirty="0">
                <a:solidFill>
                  <a:schemeClr val="bg1"/>
                </a:solidFill>
              </a:rPr>
              <a:t>The solveSudokuWithGUI method implements backtracking to solve board and includes calls to gui.updateBoard and Thread.sleep to visualize the solving process in the GUI.</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0034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5C9F1-1A91-1320-0FD2-447CD16D958D}"/>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4. Conclusion</a:t>
            </a:r>
            <a:br>
              <a:rPr lang="en-US">
                <a:solidFill>
                  <a:schemeClr val="bg1"/>
                </a:solidFill>
              </a:rPr>
            </a:br>
            <a:endParaRPr lang="en-IN">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EABFFFE-6900-5646-6A27-248580AAE57C}"/>
              </a:ext>
            </a:extLst>
          </p:cNvPr>
          <p:cNvSpPr>
            <a:spLocks noGrp="1"/>
          </p:cNvSpPr>
          <p:nvPr>
            <p:ph idx="1"/>
          </p:nvPr>
        </p:nvSpPr>
        <p:spPr>
          <a:xfrm>
            <a:off x="6477270" y="1130846"/>
            <a:ext cx="4974771" cy="4351338"/>
          </a:xfrm>
        </p:spPr>
        <p:txBody>
          <a:bodyPr>
            <a:normAutofit/>
          </a:bodyPr>
          <a:lstStyle/>
          <a:p>
            <a:pPr marL="0" indent="0">
              <a:buNone/>
            </a:pPr>
            <a:r>
              <a:rPr lang="en-US" sz="2400" dirty="0">
                <a:solidFill>
                  <a:schemeClr val="bg1"/>
                </a:solidFill>
              </a:rPr>
              <a:t>This Sudoku solver with a GUI demonstrates the integration of a backtracking algorithm with a graphical interface, allowing users to visualize the solving process. The combination of SudokuGUI for rendering the board and SudokuSolver for solving the puzzle creates an interactive and educational tool for understanding how Sudoku puzzles can be solved programmatically.</a:t>
            </a:r>
            <a:endParaRPr lang="en-IN" sz="2400" dirty="0">
              <a:solidFill>
                <a:schemeClr val="bg1"/>
              </a:solidFill>
            </a:endParaRPr>
          </a:p>
        </p:txBody>
      </p:sp>
    </p:spTree>
    <p:extLst>
      <p:ext uri="{BB962C8B-B14F-4D97-AF65-F5344CB8AC3E}">
        <p14:creationId xmlns:p14="http://schemas.microsoft.com/office/powerpoint/2010/main" val="23745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405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Sudoku Solver</vt:lpstr>
      <vt:lpstr>1. Introduction </vt:lpstr>
      <vt:lpstr>2.1 SudokuGUI Class</vt:lpstr>
      <vt:lpstr>2.2. SudokuSolver Class </vt:lpstr>
      <vt:lpstr>3.1. SudokuGUI Class Implementation</vt:lpstr>
      <vt:lpstr>PowerPoint Presentation</vt:lpstr>
      <vt:lpstr>3.2. SudokuSolver Class Implementation</vt:lpstr>
      <vt:lpstr>PowerPoint Presentation</vt:lpstr>
      <vt:lpstr>4.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 Maurya</dc:creator>
  <cp:lastModifiedBy>Abhishek Kumar Maurya</cp:lastModifiedBy>
  <cp:revision>5</cp:revision>
  <dcterms:created xsi:type="dcterms:W3CDTF">2024-07-11T05:37:26Z</dcterms:created>
  <dcterms:modified xsi:type="dcterms:W3CDTF">2024-07-11T08:35:32Z</dcterms:modified>
</cp:coreProperties>
</file>