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256" r:id="rId2"/>
    <p:sldId id="271" r:id="rId3"/>
    <p:sldId id="279" r:id="rId4"/>
    <p:sldId id="281" r:id="rId5"/>
    <p:sldId id="280" r:id="rId6"/>
    <p:sldId id="284" r:id="rId7"/>
    <p:sldId id="285" r:id="rId8"/>
    <p:sldId id="257" r:id="rId9"/>
    <p:sldId id="275" r:id="rId10"/>
    <p:sldId id="276"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84"/>
            <p14:sldId id="285"/>
            <p14:sldId id="257"/>
            <p14:sldId id="275"/>
            <p14:sldId id="276"/>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3" d="100"/>
          <a:sy n="113" d="100"/>
        </p:scale>
        <p:origin x="45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7/18/2022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7/18/2022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7/18/2022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Amazon Review Classification Using NLP</a:t>
            </a:r>
          </a:p>
        </p:txBody>
      </p:sp>
      <p:sp>
        <p:nvSpPr>
          <p:cNvPr id="3" name="Subtitle 2"/>
          <p:cNvSpPr>
            <a:spLocks noGrp="1"/>
          </p:cNvSpPr>
          <p:nvPr>
            <p:ph type="subTitle" idx="4294967295"/>
          </p:nvPr>
        </p:nvSpPr>
        <p:spPr>
          <a:xfrm>
            <a:off x="838200" y="3551924"/>
            <a:ext cx="9582736" cy="1137793"/>
          </a:xfrm>
        </p:spPr>
        <p:txBody>
          <a:bodyPr>
            <a:normAutofit/>
          </a:bodyPr>
          <a:lstStyle/>
          <a:p>
            <a:pPr marL="0" indent="0">
              <a:buNone/>
            </a:pPr>
            <a:r>
              <a:rPr lang="en-US" sz="2400" dirty="0">
                <a:solidFill>
                  <a:schemeClr val="bg1"/>
                </a:solidFill>
                <a:latin typeface="+mj-lt"/>
              </a:rPr>
              <a:t>By Abhishek Mohapatra</a:t>
            </a:r>
          </a:p>
        </p:txBody>
      </p:sp>
      <p:pic>
        <p:nvPicPr>
          <p:cNvPr id="8" name="Picture 7">
            <a:extLst>
              <a:ext uri="{FF2B5EF4-FFF2-40B4-BE49-F238E27FC236}">
                <a16:creationId xmlns:a16="http://schemas.microsoft.com/office/drawing/2014/main" id="{3669FF52-FDE7-6EF0-40EC-02157BF7F678}"/>
              </a:ext>
            </a:extLst>
          </p:cNvPr>
          <p:cNvPicPr>
            <a:picLocks noChangeAspect="1"/>
          </p:cNvPicPr>
          <p:nvPr/>
        </p:nvPicPr>
        <p:blipFill>
          <a:blip r:embed="rId3"/>
          <a:stretch>
            <a:fillRect/>
          </a:stretch>
        </p:blipFill>
        <p:spPr>
          <a:xfrm>
            <a:off x="7436853" y="3422703"/>
            <a:ext cx="3778841" cy="2831289"/>
          </a:xfrm>
          <a:prstGeom prst="rect">
            <a:avLst/>
          </a:prstGeom>
        </p:spPr>
      </p:pic>
      <p:pic>
        <p:nvPicPr>
          <p:cNvPr id="5" name="Picture 4">
            <a:extLst>
              <a:ext uri="{FF2B5EF4-FFF2-40B4-BE49-F238E27FC236}">
                <a16:creationId xmlns:a16="http://schemas.microsoft.com/office/drawing/2014/main" id="{0C664448-BD4F-05C7-FCA9-F6FAE9EC5830}"/>
              </a:ext>
            </a:extLst>
          </p:cNvPr>
          <p:cNvPicPr>
            <a:picLocks noChangeAspect="1"/>
          </p:cNvPicPr>
          <p:nvPr/>
        </p:nvPicPr>
        <p:blipFill>
          <a:blip r:embed="rId4"/>
          <a:stretch>
            <a:fillRect/>
          </a:stretch>
        </p:blipFill>
        <p:spPr>
          <a:xfrm>
            <a:off x="7436853" y="5810303"/>
            <a:ext cx="431311" cy="443689"/>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Final Test </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ea typeface="Open sans" panose="020B0606030504020204" pitchFamily="34" charset="0"/>
                <a:cs typeface="Open sans" panose="020B0606030504020204" pitchFamily="34" charset="0"/>
              </a:rPr>
              <a:t>As we have modelled our data we will now be testing it on random review to check how accurate is the rating.</a:t>
            </a:r>
            <a:br>
              <a:rPr lang="en-US" sz="11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33" name="Group 32" descr="Small circle with number 1 inside  indicating step 1"/>
          <p:cNvGrpSpPr/>
          <p:nvPr/>
        </p:nvGrpSpPr>
        <p:grpSpPr bwMode="blackWhite">
          <a:xfrm>
            <a:off x="522445" y="212273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grpSp>
        <p:nvGrpSpPr>
          <p:cNvPr id="36" name="Group 35" descr="Small circle with number 2 inside  indicating step 2"/>
          <p:cNvGrpSpPr/>
          <p:nvPr/>
        </p:nvGrpSpPr>
        <p:grpSpPr bwMode="blackWhite">
          <a:xfrm>
            <a:off x="516348" y="3626600"/>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521207" y="508308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pic>
        <p:nvPicPr>
          <p:cNvPr id="3" name="Picture 2">
            <a:extLst>
              <a:ext uri="{FF2B5EF4-FFF2-40B4-BE49-F238E27FC236}">
                <a16:creationId xmlns:a16="http://schemas.microsoft.com/office/drawing/2014/main" id="{69742023-4A0D-7876-0967-42A97C7B536A}"/>
              </a:ext>
            </a:extLst>
          </p:cNvPr>
          <p:cNvPicPr>
            <a:picLocks noChangeAspect="1"/>
          </p:cNvPicPr>
          <p:nvPr/>
        </p:nvPicPr>
        <p:blipFill>
          <a:blip r:embed="rId2"/>
          <a:stretch>
            <a:fillRect/>
          </a:stretch>
        </p:blipFill>
        <p:spPr>
          <a:xfrm>
            <a:off x="1117816" y="2186928"/>
            <a:ext cx="6368400" cy="1024196"/>
          </a:xfrm>
          <a:prstGeom prst="rect">
            <a:avLst/>
          </a:prstGeom>
        </p:spPr>
      </p:pic>
      <p:pic>
        <p:nvPicPr>
          <p:cNvPr id="5" name="Picture 4">
            <a:extLst>
              <a:ext uri="{FF2B5EF4-FFF2-40B4-BE49-F238E27FC236}">
                <a16:creationId xmlns:a16="http://schemas.microsoft.com/office/drawing/2014/main" id="{75AE6D8F-F1D7-07C9-F985-5029A13462F0}"/>
              </a:ext>
            </a:extLst>
          </p:cNvPr>
          <p:cNvPicPr>
            <a:picLocks noChangeAspect="1"/>
          </p:cNvPicPr>
          <p:nvPr/>
        </p:nvPicPr>
        <p:blipFill>
          <a:blip r:embed="rId3"/>
          <a:stretch>
            <a:fillRect/>
          </a:stretch>
        </p:blipFill>
        <p:spPr>
          <a:xfrm>
            <a:off x="1117816" y="5183774"/>
            <a:ext cx="6368400" cy="1028473"/>
          </a:xfrm>
          <a:prstGeom prst="rect">
            <a:avLst/>
          </a:prstGeom>
        </p:spPr>
      </p:pic>
      <p:pic>
        <p:nvPicPr>
          <p:cNvPr id="7" name="Picture 6">
            <a:extLst>
              <a:ext uri="{FF2B5EF4-FFF2-40B4-BE49-F238E27FC236}">
                <a16:creationId xmlns:a16="http://schemas.microsoft.com/office/drawing/2014/main" id="{2680FFA8-4C59-D784-D607-A48BA75675E0}"/>
              </a:ext>
            </a:extLst>
          </p:cNvPr>
          <p:cNvPicPr>
            <a:picLocks noChangeAspect="1"/>
          </p:cNvPicPr>
          <p:nvPr/>
        </p:nvPicPr>
        <p:blipFill>
          <a:blip r:embed="rId4"/>
          <a:stretch>
            <a:fillRect/>
          </a:stretch>
        </p:blipFill>
        <p:spPr>
          <a:xfrm>
            <a:off x="1117816" y="3729103"/>
            <a:ext cx="6368400" cy="936693"/>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Final Conclusion</a:t>
            </a:r>
          </a:p>
        </p:txBody>
      </p:sp>
      <p:sp>
        <p:nvSpPr>
          <p:cNvPr id="5" name="Content Placeholder 4"/>
          <p:cNvSpPr>
            <a:spLocks noGrp="1"/>
          </p:cNvSpPr>
          <p:nvPr>
            <p:ph sz="half" idx="4294967295"/>
          </p:nvPr>
        </p:nvSpPr>
        <p:spPr>
          <a:xfrm>
            <a:off x="541610" y="2614427"/>
            <a:ext cx="4843189" cy="3978275"/>
          </a:xfrm>
        </p:spPr>
        <p:txBody>
          <a:bodyPr>
            <a:noAutofit/>
          </a:bodyPr>
          <a:lstStyle/>
          <a:p>
            <a:pPr marL="171450" indent="-171450" algn="just">
              <a:buFont typeface="Arial" panose="020B0604020202020204" pitchFamily="34" charset="0"/>
              <a:buChar char="•"/>
            </a:pPr>
            <a:r>
              <a:rPr lang="en-US" i="0" dirty="0">
                <a:solidFill>
                  <a:srgbClr val="000000"/>
                </a:solidFill>
                <a:effectLst/>
                <a:latin typeface="Segoe UI "/>
              </a:rPr>
              <a:t>So, by using the algorithm as </a:t>
            </a:r>
            <a:r>
              <a:rPr lang="en-US" b="1" i="0" dirty="0">
                <a:solidFill>
                  <a:srgbClr val="000000"/>
                </a:solidFill>
                <a:effectLst/>
                <a:latin typeface="Segoe UI "/>
              </a:rPr>
              <a:t>Random Forest Classifier </a:t>
            </a:r>
            <a:r>
              <a:rPr lang="en-US" i="0" dirty="0">
                <a:solidFill>
                  <a:srgbClr val="000000"/>
                </a:solidFill>
                <a:effectLst/>
                <a:latin typeface="Segoe UI "/>
              </a:rPr>
              <a:t>and Technique as </a:t>
            </a:r>
            <a:r>
              <a:rPr lang="en-US" b="1" i="0" dirty="0">
                <a:solidFill>
                  <a:srgbClr val="000000"/>
                </a:solidFill>
                <a:effectLst/>
                <a:latin typeface="Segoe UI "/>
              </a:rPr>
              <a:t>TF-IDF</a:t>
            </a:r>
            <a:r>
              <a:rPr lang="en-US" i="0" dirty="0">
                <a:solidFill>
                  <a:srgbClr val="000000"/>
                </a:solidFill>
                <a:effectLst/>
                <a:latin typeface="Segoe UI "/>
              </a:rPr>
              <a:t> </a:t>
            </a:r>
            <a:r>
              <a:rPr lang="en-US" dirty="0">
                <a:solidFill>
                  <a:srgbClr val="000000"/>
                </a:solidFill>
                <a:latin typeface="Segoe UI "/>
              </a:rPr>
              <a:t>since it provides for Semantic Meaning to the data and Hence, we</a:t>
            </a:r>
            <a:r>
              <a:rPr lang="en-US" i="0" dirty="0">
                <a:solidFill>
                  <a:srgbClr val="000000"/>
                </a:solidFill>
                <a:effectLst/>
                <a:latin typeface="Segoe UI "/>
              </a:rPr>
              <a:t> got a good model having a Good Precision, Recall and Accuracy of </a:t>
            </a:r>
            <a:r>
              <a:rPr lang="en-US" b="1" i="0" dirty="0">
                <a:solidFill>
                  <a:srgbClr val="000000"/>
                </a:solidFill>
                <a:effectLst/>
                <a:latin typeface="Segoe UI "/>
              </a:rPr>
              <a:t>98%</a:t>
            </a:r>
            <a:r>
              <a:rPr lang="en-US" i="0" dirty="0">
                <a:solidFill>
                  <a:srgbClr val="000000"/>
                </a:solidFill>
                <a:effectLst/>
                <a:latin typeface="Segoe UI "/>
              </a:rPr>
              <a:t> Hence, we can Conclude that the </a:t>
            </a:r>
            <a:r>
              <a:rPr lang="en-US" b="1" i="0" dirty="0">
                <a:solidFill>
                  <a:srgbClr val="000000"/>
                </a:solidFill>
                <a:effectLst/>
                <a:latin typeface="Segoe UI "/>
              </a:rPr>
              <a:t>'Review'</a:t>
            </a:r>
            <a:r>
              <a:rPr lang="en-US" i="0" dirty="0">
                <a:solidFill>
                  <a:srgbClr val="000000"/>
                </a:solidFill>
                <a:effectLst/>
                <a:latin typeface="Segoe UI "/>
              </a:rPr>
              <a:t> and the </a:t>
            </a:r>
            <a:r>
              <a:rPr lang="en-US" b="1" i="0" dirty="0">
                <a:solidFill>
                  <a:srgbClr val="000000"/>
                </a:solidFill>
                <a:effectLst/>
                <a:latin typeface="Segoe UI "/>
              </a:rPr>
              <a:t>'Rating'</a:t>
            </a:r>
            <a:r>
              <a:rPr lang="en-US" i="0" dirty="0">
                <a:solidFill>
                  <a:srgbClr val="000000"/>
                </a:solidFill>
                <a:effectLst/>
                <a:latin typeface="Segoe UI "/>
              </a:rPr>
              <a:t> are  Accurate as  </a:t>
            </a:r>
            <a:r>
              <a:rPr lang="en-US" dirty="0">
                <a:solidFill>
                  <a:srgbClr val="000000"/>
                </a:solidFill>
                <a:latin typeface="Segoe UI "/>
              </a:rPr>
              <a:t>per the ratings P</a:t>
            </a:r>
            <a:r>
              <a:rPr lang="en-US" i="0" dirty="0">
                <a:solidFill>
                  <a:srgbClr val="000000"/>
                </a:solidFill>
                <a:effectLst/>
                <a:latin typeface="Segoe UI "/>
              </a:rPr>
              <a:t>rovided by the Customers on the Indian Products.</a:t>
            </a:r>
          </a:p>
          <a:p>
            <a:pPr marL="171450" indent="-171450" algn="just">
              <a:buFont typeface="Arial" panose="020B0604020202020204" pitchFamily="34" charset="0"/>
              <a:buChar char="•"/>
            </a:pPr>
            <a:r>
              <a:rPr lang="en-US" i="0" dirty="0">
                <a:solidFill>
                  <a:srgbClr val="000000"/>
                </a:solidFill>
                <a:effectLst/>
                <a:latin typeface="Segoe UI "/>
              </a:rPr>
              <a:t>And In future if there is any new data updated will be automatically classified into the Major ratings as per the Model</a:t>
            </a:r>
            <a:r>
              <a:rPr lang="en-US" dirty="0">
                <a:solidFill>
                  <a:srgbClr val="000000"/>
                </a:solidFill>
                <a:latin typeface="Segoe UI "/>
              </a:rPr>
              <a:t>.</a:t>
            </a:r>
          </a:p>
          <a:p>
            <a:pPr marL="171450" indent="-171450" algn="just">
              <a:buFont typeface="Arial" panose="020B0604020202020204" pitchFamily="34" charset="0"/>
              <a:buChar char="•"/>
            </a:pPr>
            <a:r>
              <a:rPr lang="en-US" i="0" dirty="0">
                <a:solidFill>
                  <a:srgbClr val="000000"/>
                </a:solidFill>
                <a:effectLst/>
                <a:latin typeface="Segoe UI "/>
              </a:rPr>
              <a:t>Since the model is able to classify the Reviews accurately it</a:t>
            </a:r>
            <a:r>
              <a:rPr lang="en-US" dirty="0">
                <a:solidFill>
                  <a:srgbClr val="000000"/>
                </a:solidFill>
                <a:latin typeface="Segoe UI "/>
              </a:rPr>
              <a:t> will be useful for the Organization /Companies to improve areas where they are lacking.</a:t>
            </a:r>
            <a:endParaRPr lang="en-US" i="0" dirty="0">
              <a:solidFill>
                <a:srgbClr val="000000"/>
              </a:solidFill>
              <a:effectLst/>
              <a:latin typeface="Segoe UI "/>
            </a:endParaRPr>
          </a:p>
          <a:p>
            <a:pPr marL="342900" indent="-342900">
              <a:lnSpc>
                <a:spcPts val="3600"/>
              </a:lnSpc>
              <a:spcAft>
                <a:spcPts val="0"/>
              </a:spcAft>
              <a:buFont typeface="Arial" panose="020B0604020202020204" pitchFamily="34" charset="0"/>
              <a:buChar char="•"/>
            </a:pPr>
            <a:endParaRPr lang="en-US" dirty="0">
              <a:latin typeface="Segoe UI Light" panose="020B0502040204020203" pitchFamily="34" charset="0"/>
              <a:cs typeface="Segoe UI Light" panose="020B0502040204020203" pitchFamily="34" charset="0"/>
            </a:endParaRPr>
          </a:p>
          <a:p>
            <a:pPr marL="0" indent="0">
              <a:lnSpc>
                <a:spcPts val="3600"/>
              </a:lnSpc>
              <a:spcAft>
                <a:spcPts val="0"/>
              </a:spcAft>
              <a:buNone/>
            </a:pPr>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5E88BF4C-39E3-F0D9-98D0-34894A39E7C0}"/>
              </a:ext>
            </a:extLst>
          </p:cNvPr>
          <p:cNvPicPr>
            <a:picLocks noChangeAspect="1"/>
          </p:cNvPicPr>
          <p:nvPr/>
        </p:nvPicPr>
        <p:blipFill>
          <a:blip r:embed="rId3"/>
          <a:stretch>
            <a:fillRect/>
          </a:stretch>
        </p:blipFill>
        <p:spPr>
          <a:xfrm>
            <a:off x="5833532" y="2685175"/>
            <a:ext cx="5939617" cy="306098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i="0" dirty="0">
                <a:solidFill>
                  <a:srgbClr val="000000"/>
                </a:solidFill>
                <a:effectLst/>
              </a:rPr>
              <a:t>Content</a:t>
            </a:r>
            <a:endParaRPr lang="en-US" dirty="0">
              <a:cs typeface="Segoe UI Light" panose="020B0502040204020203" pitchFamily="34" charset="0"/>
            </a:endParaRPr>
          </a:p>
        </p:txBody>
      </p:sp>
      <p:sp>
        <p:nvSpPr>
          <p:cNvPr id="38" name="Content Placeholder 17"/>
          <p:cNvSpPr txBox="1">
            <a:spLocks/>
          </p:cNvSpPr>
          <p:nvPr/>
        </p:nvSpPr>
        <p:spPr>
          <a:xfrm>
            <a:off x="521207"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000000"/>
                </a:solidFill>
                <a:effectLst/>
                <a:latin typeface="Segoe UI "/>
              </a:rPr>
              <a:t>India needs a boost to its economy that can also simultaneously transform local businesses. </a:t>
            </a:r>
          </a:p>
          <a:p>
            <a:pPr algn="just"/>
            <a:r>
              <a:rPr lang="en-US" b="0" i="0" dirty="0">
                <a:solidFill>
                  <a:srgbClr val="000000"/>
                </a:solidFill>
                <a:effectLst/>
                <a:latin typeface="Segoe UI "/>
              </a:rPr>
              <a:t>In order to support Indian brands, 'Vocal for Local' campaign was started in India. </a:t>
            </a:r>
          </a:p>
          <a:p>
            <a:pPr algn="just"/>
            <a:r>
              <a:rPr lang="en-US" b="0" i="0" dirty="0">
                <a:solidFill>
                  <a:srgbClr val="000000"/>
                </a:solidFill>
                <a:effectLst/>
                <a:latin typeface="Segoe UI "/>
              </a:rPr>
              <a:t>Emphasizing on a self-reliant, or ‘</a:t>
            </a:r>
            <a:r>
              <a:rPr lang="en-US" dirty="0">
                <a:solidFill>
                  <a:srgbClr val="000000"/>
                </a:solidFill>
                <a:latin typeface="Segoe UI "/>
              </a:rPr>
              <a:t>A</a:t>
            </a:r>
            <a:r>
              <a:rPr lang="en-US" b="0" i="0" dirty="0">
                <a:solidFill>
                  <a:srgbClr val="000000"/>
                </a:solidFill>
                <a:effectLst/>
                <a:latin typeface="Segoe UI "/>
              </a:rPr>
              <a:t>atmanirbhar’, India, the Indian government has asked that products not just be made in India, but also for the promotion of local brands, manufacturing, and supply chain.</a:t>
            </a:r>
          </a:p>
        </p:txBody>
      </p:sp>
      <p:pic>
        <p:nvPicPr>
          <p:cNvPr id="6" name="Picture 5">
            <a:extLst>
              <a:ext uri="{FF2B5EF4-FFF2-40B4-BE49-F238E27FC236}">
                <a16:creationId xmlns:a16="http://schemas.microsoft.com/office/drawing/2014/main" id="{BBDCF13B-7206-8FFF-B301-6DDEB62E2E96}"/>
              </a:ext>
            </a:extLst>
          </p:cNvPr>
          <p:cNvPicPr>
            <a:picLocks noChangeAspect="1"/>
          </p:cNvPicPr>
          <p:nvPr/>
        </p:nvPicPr>
        <p:blipFill>
          <a:blip r:embed="rId2"/>
          <a:stretch>
            <a:fillRect/>
          </a:stretch>
        </p:blipFill>
        <p:spPr>
          <a:xfrm>
            <a:off x="6096000" y="1335225"/>
            <a:ext cx="5451885" cy="458962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Amazon  Review </a:t>
            </a:r>
          </a:p>
        </p:txBody>
      </p:sp>
      <p:sp>
        <p:nvSpPr>
          <p:cNvPr id="21" name="Content Placeholder 17"/>
          <p:cNvSpPr txBox="1">
            <a:spLocks/>
          </p:cNvSpPr>
          <p:nvPr/>
        </p:nvSpPr>
        <p:spPr>
          <a:xfrm>
            <a:off x="521207" y="1459333"/>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r>
              <a:rPr lang="en-US" b="0" i="0" dirty="0">
                <a:solidFill>
                  <a:srgbClr val="000000"/>
                </a:solidFill>
                <a:effectLst/>
                <a:latin typeface="Segoe UI "/>
              </a:rPr>
              <a:t>This dataset comprises of 2500+ reviews of about 100+ Indian Products pertaining to categories like hair and skin care products, clothes, electronic gadgets, etc. from Amazon.</a:t>
            </a:r>
          </a:p>
        </p:txBody>
      </p:sp>
      <p:pic>
        <p:nvPicPr>
          <p:cNvPr id="2" name="Picture 1">
            <a:extLst>
              <a:ext uri="{FF2B5EF4-FFF2-40B4-BE49-F238E27FC236}">
                <a16:creationId xmlns:a16="http://schemas.microsoft.com/office/drawing/2014/main" id="{63BBA947-C1EA-8CA5-A4FC-753617339523}"/>
              </a:ext>
            </a:extLst>
          </p:cNvPr>
          <p:cNvPicPr>
            <a:picLocks noChangeAspect="1"/>
          </p:cNvPicPr>
          <p:nvPr/>
        </p:nvPicPr>
        <p:blipFill>
          <a:blip r:embed="rId2"/>
          <a:stretch>
            <a:fillRect/>
          </a:stretch>
        </p:blipFill>
        <p:spPr>
          <a:xfrm>
            <a:off x="5777892" y="1459333"/>
            <a:ext cx="5864140" cy="3907426"/>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r>
              <a:rPr lang="en-US" sz="2800" dirty="0">
                <a:solidFill>
                  <a:srgbClr val="000000"/>
                </a:solidFill>
                <a:effectLst/>
              </a:rPr>
              <a:t>Column Description</a:t>
            </a:r>
          </a:p>
        </p:txBody>
      </p:sp>
      <p:sp>
        <p:nvSpPr>
          <p:cNvPr id="6" name="TextBox 5">
            <a:extLst>
              <a:ext uri="{FF2B5EF4-FFF2-40B4-BE49-F238E27FC236}">
                <a16:creationId xmlns:a16="http://schemas.microsoft.com/office/drawing/2014/main" id="{B1C71A16-4700-AD9B-97E2-38901E48526C}"/>
              </a:ext>
            </a:extLst>
          </p:cNvPr>
          <p:cNvSpPr txBox="1"/>
          <p:nvPr/>
        </p:nvSpPr>
        <p:spPr>
          <a:xfrm>
            <a:off x="521206" y="1540565"/>
            <a:ext cx="3990973" cy="2400657"/>
          </a:xfrm>
          <a:prstGeom prst="rect">
            <a:avLst/>
          </a:prstGeom>
          <a:noFill/>
        </p:spPr>
        <p:txBody>
          <a:bodyPr wrap="square" rtlCol="0">
            <a:spAutoFit/>
          </a:bodyPr>
          <a:lstStyle/>
          <a:p>
            <a:pPr marL="285750" indent="-285750" algn="just">
              <a:buFont typeface="Arial" panose="020B0604020202020204" pitchFamily="34" charset="0"/>
              <a:buChar char="•"/>
            </a:pPr>
            <a:endParaRPr lang="en-US" sz="1200" b="1" dirty="0">
              <a:solidFill>
                <a:srgbClr val="000000"/>
              </a:solidFill>
              <a:effectLst/>
            </a:endParaRPr>
          </a:p>
          <a:p>
            <a:pPr marL="171450" indent="-171450" algn="just">
              <a:buFont typeface="Arial" panose="020B0604020202020204" pitchFamily="34" charset="0"/>
              <a:buChar char="•"/>
            </a:pPr>
            <a:r>
              <a:rPr lang="en-US" sz="1200" b="1" dirty="0">
                <a:solidFill>
                  <a:srgbClr val="000000"/>
                </a:solidFill>
                <a:effectLst/>
              </a:rPr>
              <a:t>Asin </a:t>
            </a:r>
            <a:r>
              <a:rPr lang="en-US" sz="1200" b="0" dirty="0">
                <a:solidFill>
                  <a:srgbClr val="000000"/>
                </a:solidFill>
                <a:effectLst/>
              </a:rPr>
              <a:t>    : Amazon Standard Identification Number – </a:t>
            </a:r>
          </a:p>
          <a:p>
            <a:pPr algn="just"/>
            <a:r>
              <a:rPr lang="en-US" sz="1200" dirty="0">
                <a:solidFill>
                  <a:srgbClr val="000000"/>
                </a:solidFill>
              </a:rPr>
              <a:t>                      A</a:t>
            </a:r>
            <a:r>
              <a:rPr lang="en-US" sz="1200" b="0" dirty="0">
                <a:solidFill>
                  <a:srgbClr val="000000"/>
                </a:solidFill>
                <a:effectLst/>
              </a:rPr>
              <a:t> unique id for each product on Amazon</a:t>
            </a:r>
          </a:p>
          <a:p>
            <a:pPr algn="just"/>
            <a:endParaRPr lang="en-US" sz="1200" b="1" dirty="0">
              <a:solidFill>
                <a:srgbClr val="000000"/>
              </a:solidFill>
              <a:effectLst/>
            </a:endParaRPr>
          </a:p>
          <a:p>
            <a:pPr marL="171450" indent="-171450" algn="just">
              <a:buFont typeface="Arial" panose="020B0604020202020204" pitchFamily="34" charset="0"/>
              <a:buChar char="•"/>
            </a:pPr>
            <a:r>
              <a:rPr lang="en-US" sz="1200" b="1" dirty="0">
                <a:solidFill>
                  <a:srgbClr val="000000"/>
                </a:solidFill>
                <a:effectLst/>
              </a:rPr>
              <a:t>Name</a:t>
            </a:r>
            <a:r>
              <a:rPr lang="en-US" sz="1200" b="0" dirty="0">
                <a:solidFill>
                  <a:srgbClr val="000000"/>
                </a:solidFill>
                <a:effectLst/>
              </a:rPr>
              <a:t>   : name of the product</a:t>
            </a:r>
          </a:p>
          <a:p>
            <a:pPr algn="just"/>
            <a:endParaRPr lang="en-US" sz="1200" b="0" dirty="0">
              <a:solidFill>
                <a:srgbClr val="000000"/>
              </a:solidFill>
              <a:effectLst/>
            </a:endParaRPr>
          </a:p>
          <a:p>
            <a:pPr marL="171450" indent="-171450" algn="just">
              <a:buFont typeface="Arial" panose="020B0604020202020204" pitchFamily="34" charset="0"/>
              <a:buChar char="•"/>
            </a:pPr>
            <a:r>
              <a:rPr lang="en-US" sz="1200" b="1" dirty="0">
                <a:solidFill>
                  <a:srgbClr val="000000"/>
                </a:solidFill>
                <a:effectLst/>
              </a:rPr>
              <a:t>Date </a:t>
            </a:r>
            <a:r>
              <a:rPr lang="en-US" sz="1200" b="0" dirty="0">
                <a:solidFill>
                  <a:srgbClr val="000000"/>
                </a:solidFill>
                <a:effectLst/>
              </a:rPr>
              <a:t>    : date on which review was posted</a:t>
            </a:r>
          </a:p>
          <a:p>
            <a:pPr algn="just"/>
            <a:endParaRPr lang="en-US" sz="1200" b="0" dirty="0">
              <a:solidFill>
                <a:srgbClr val="000000"/>
              </a:solidFill>
              <a:effectLst/>
            </a:endParaRPr>
          </a:p>
          <a:p>
            <a:pPr marL="171450" indent="-171450" algn="just">
              <a:buFont typeface="Arial" panose="020B0604020202020204" pitchFamily="34" charset="0"/>
              <a:buChar char="•"/>
            </a:pPr>
            <a:r>
              <a:rPr lang="en-US" sz="1200" b="1" dirty="0">
                <a:solidFill>
                  <a:srgbClr val="000000"/>
                </a:solidFill>
              </a:rPr>
              <a:t>R</a:t>
            </a:r>
            <a:r>
              <a:rPr lang="en-US" sz="1200" b="1" dirty="0">
                <a:solidFill>
                  <a:srgbClr val="000000"/>
                </a:solidFill>
                <a:effectLst/>
              </a:rPr>
              <a:t>ating  </a:t>
            </a:r>
            <a:r>
              <a:rPr lang="en-US" sz="1200" b="0" dirty="0">
                <a:solidFill>
                  <a:srgbClr val="000000"/>
                </a:solidFill>
                <a:effectLst/>
              </a:rPr>
              <a:t> : rating given to the product ( out of 5 )</a:t>
            </a:r>
          </a:p>
          <a:p>
            <a:pPr algn="just"/>
            <a:endParaRPr lang="en-US" sz="1200" b="0" dirty="0">
              <a:solidFill>
                <a:srgbClr val="000000"/>
              </a:solidFill>
              <a:effectLst/>
            </a:endParaRPr>
          </a:p>
          <a:p>
            <a:pPr marL="171450" indent="-171450" algn="just">
              <a:buFont typeface="Arial" panose="020B0604020202020204" pitchFamily="34" charset="0"/>
              <a:buChar char="•"/>
            </a:pPr>
            <a:r>
              <a:rPr lang="en-US" sz="1200" b="1" dirty="0">
                <a:solidFill>
                  <a:srgbClr val="000000"/>
                </a:solidFill>
                <a:effectLst/>
              </a:rPr>
              <a:t>Review</a:t>
            </a:r>
            <a:r>
              <a:rPr lang="en-US" sz="1200" b="0" dirty="0">
                <a:solidFill>
                  <a:srgbClr val="000000"/>
                </a:solidFill>
                <a:effectLst/>
              </a:rPr>
              <a:t> : review given to the product</a:t>
            </a:r>
          </a:p>
          <a:p>
            <a:endParaRPr lang="en-IN" dirty="0"/>
          </a:p>
        </p:txBody>
      </p:sp>
      <p:pic>
        <p:nvPicPr>
          <p:cNvPr id="9" name="Picture 8">
            <a:extLst>
              <a:ext uri="{FF2B5EF4-FFF2-40B4-BE49-F238E27FC236}">
                <a16:creationId xmlns:a16="http://schemas.microsoft.com/office/drawing/2014/main" id="{E8A58509-287D-38C6-A7EF-06D0DEEF61BF}"/>
              </a:ext>
            </a:extLst>
          </p:cNvPr>
          <p:cNvPicPr>
            <a:picLocks noChangeAspect="1"/>
          </p:cNvPicPr>
          <p:nvPr/>
        </p:nvPicPr>
        <p:blipFill>
          <a:blip r:embed="rId2"/>
          <a:stretch>
            <a:fillRect/>
          </a:stretch>
        </p:blipFill>
        <p:spPr>
          <a:xfrm>
            <a:off x="5605788" y="1540565"/>
            <a:ext cx="5974183" cy="3954381"/>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Products Purchased</a:t>
            </a:r>
          </a:p>
        </p:txBody>
      </p:sp>
      <p:sp>
        <p:nvSpPr>
          <p:cNvPr id="16" name="Content Placeholder 17"/>
          <p:cNvSpPr txBox="1">
            <a:spLocks/>
          </p:cNvSpPr>
          <p:nvPr/>
        </p:nvSpPr>
        <p:spPr>
          <a:xfrm>
            <a:off x="613956" y="1504259"/>
            <a:ext cx="313764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The given graph represents the Count of products  Purchased from each Brands.</a:t>
            </a:r>
          </a:p>
        </p:txBody>
      </p:sp>
      <p:pic>
        <p:nvPicPr>
          <p:cNvPr id="19" name="Picture 18">
            <a:extLst>
              <a:ext uri="{FF2B5EF4-FFF2-40B4-BE49-F238E27FC236}">
                <a16:creationId xmlns:a16="http://schemas.microsoft.com/office/drawing/2014/main" id="{2C68485F-59CD-2A9B-D9F6-DA8E0D0E8E8A}"/>
              </a:ext>
            </a:extLst>
          </p:cNvPr>
          <p:cNvPicPr>
            <a:picLocks noChangeAspect="1"/>
          </p:cNvPicPr>
          <p:nvPr/>
        </p:nvPicPr>
        <p:blipFill>
          <a:blip r:embed="rId2"/>
          <a:stretch>
            <a:fillRect/>
          </a:stretch>
        </p:blipFill>
        <p:spPr>
          <a:xfrm>
            <a:off x="4601825" y="1420561"/>
            <a:ext cx="6976220" cy="42111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5-star Rated Brand Purchased</a:t>
            </a:r>
          </a:p>
        </p:txBody>
      </p:sp>
      <p:sp>
        <p:nvSpPr>
          <p:cNvPr id="16" name="Content Placeholder 17"/>
          <p:cNvSpPr txBox="1">
            <a:spLocks/>
          </p:cNvSpPr>
          <p:nvPr/>
        </p:nvSpPr>
        <p:spPr>
          <a:xfrm>
            <a:off x="613955" y="1504259"/>
            <a:ext cx="3633305" cy="47769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From the Graph we can say that “Titan” brand Product and many more has been Rated as 5 stars the most and is  liked by many Customers.</a:t>
            </a:r>
          </a:p>
          <a:p>
            <a:pPr algn="just">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And People are more Relying Mostly on “Titan” and Other products too. So, Seeing this in the Future  People might be going for these products more than anything as per their requirements.</a:t>
            </a:r>
          </a:p>
          <a:p>
            <a:pPr algn="just">
              <a:spcAft>
                <a:spcPts val="2000"/>
              </a:spcAft>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F348DD5-93D7-97BE-25E1-40694A6C75C7}"/>
              </a:ext>
            </a:extLst>
          </p:cNvPr>
          <p:cNvPicPr>
            <a:picLocks noChangeAspect="1"/>
          </p:cNvPicPr>
          <p:nvPr/>
        </p:nvPicPr>
        <p:blipFill>
          <a:blip r:embed="rId2"/>
          <a:stretch>
            <a:fillRect/>
          </a:stretch>
        </p:blipFill>
        <p:spPr>
          <a:xfrm>
            <a:off x="4659523" y="1472212"/>
            <a:ext cx="6918522" cy="4204333"/>
          </a:xfrm>
          <a:prstGeom prst="rect">
            <a:avLst/>
          </a:prstGeom>
        </p:spPr>
      </p:pic>
    </p:spTree>
    <p:extLst>
      <p:ext uri="{BB962C8B-B14F-4D97-AF65-F5344CB8AC3E}">
        <p14:creationId xmlns:p14="http://schemas.microsoft.com/office/powerpoint/2010/main" val="57535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1-star Rated Brand Purchased</a:t>
            </a:r>
          </a:p>
        </p:txBody>
      </p:sp>
      <p:sp>
        <p:nvSpPr>
          <p:cNvPr id="16" name="Content Placeholder 17"/>
          <p:cNvSpPr txBox="1">
            <a:spLocks/>
          </p:cNvSpPr>
          <p:nvPr/>
        </p:nvSpPr>
        <p:spPr>
          <a:xfrm>
            <a:off x="613955" y="1504259"/>
            <a:ext cx="3881133" cy="484526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Here we can say that “Mama-earth” brand Products and many other brands has been Rated as 1 stars and is  disliked by many Customers the most.</a:t>
            </a:r>
          </a:p>
          <a:p>
            <a:pPr algn="just">
              <a:spcAft>
                <a:spcPts val="2000"/>
              </a:spcAft>
            </a:pPr>
            <a:r>
              <a:rPr lang="en-US" b="1" dirty="0">
                <a:solidFill>
                  <a:prstClr val="black">
                    <a:lumMod val="75000"/>
                    <a:lumOff val="25000"/>
                  </a:prstClr>
                </a:solidFill>
                <a:latin typeface="Segoe UI" panose="020B0502040204020203" pitchFamily="34" charset="0"/>
                <a:cs typeface="Segoe UI" panose="020B0502040204020203" pitchFamily="34" charset="0"/>
              </a:rPr>
              <a:t>The Reason can be anything </a:t>
            </a:r>
            <a:r>
              <a:rPr lang="en-US" dirty="0">
                <a:solidFill>
                  <a:prstClr val="black">
                    <a:lumMod val="75000"/>
                    <a:lumOff val="25000"/>
                  </a:prstClr>
                </a:solidFill>
                <a:latin typeface="Segoe UI" panose="020B0502040204020203" pitchFamily="34" charset="0"/>
                <a:cs typeface="Segoe UI" panose="020B0502040204020203" pitchFamily="34" charset="0"/>
              </a:rPr>
              <a:t>:  what if the product was good but delivery was not within time or what if the product was a damaged one which can happen with anyone in one in 100s but can’t blame the brand. So, there can be Multiple Reason for Rating 1 star.</a:t>
            </a:r>
          </a:p>
          <a:p>
            <a:pPr algn="just">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So, Seeing this in Future People might not go for these products and they might choose a different brand. Hence, these brands must focus on their Customers. </a:t>
            </a:r>
          </a:p>
          <a:p>
            <a:pPr algn="just">
              <a:spcAft>
                <a:spcPts val="2000"/>
              </a:spcAft>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7E055050-8513-247C-11F4-5FBE0CA88D64}"/>
              </a:ext>
            </a:extLst>
          </p:cNvPr>
          <p:cNvPicPr>
            <a:picLocks noChangeAspect="1"/>
          </p:cNvPicPr>
          <p:nvPr/>
        </p:nvPicPr>
        <p:blipFill>
          <a:blip r:embed="rId2"/>
          <a:stretch>
            <a:fillRect/>
          </a:stretch>
        </p:blipFill>
        <p:spPr>
          <a:xfrm>
            <a:off x="4685105" y="1504259"/>
            <a:ext cx="6880322" cy="4264152"/>
          </a:xfrm>
          <a:prstGeom prst="rect">
            <a:avLst/>
          </a:prstGeom>
        </p:spPr>
      </p:pic>
    </p:spTree>
    <p:extLst>
      <p:ext uri="{BB962C8B-B14F-4D97-AF65-F5344CB8AC3E}">
        <p14:creationId xmlns:p14="http://schemas.microsoft.com/office/powerpoint/2010/main" val="374514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6" y="448056"/>
            <a:ext cx="7964767" cy="640080"/>
          </a:xfrm>
        </p:spPr>
        <p:txBody>
          <a:bodyPr>
            <a:noAutofit/>
          </a:bodyPr>
          <a:lstStyle/>
          <a:p>
            <a:pPr lvl="0"/>
            <a:r>
              <a:rPr lang="en-US" dirty="0">
                <a:latin typeface="Segoe UI Light" panose="020B0502040204020203" pitchFamily="34" charset="0"/>
                <a:cs typeface="Segoe UI Light" panose="020B0502040204020203" pitchFamily="34" charset="0"/>
              </a:rPr>
              <a:t>Selecting the Required Features for Model Building</a:t>
            </a:r>
          </a:p>
        </p:txBody>
      </p:sp>
      <p:sp>
        <p:nvSpPr>
          <p:cNvPr id="5" name="Content Placeholder 4"/>
          <p:cNvSpPr>
            <a:spLocks noGrp="1"/>
          </p:cNvSpPr>
          <p:nvPr>
            <p:ph sz="half" idx="4294967295"/>
          </p:nvPr>
        </p:nvSpPr>
        <p:spPr>
          <a:xfrm>
            <a:off x="541611" y="1431010"/>
            <a:ext cx="3979114" cy="4251620"/>
          </a:xfrm>
        </p:spPr>
        <p:txBody>
          <a:bodyPr vert="horz" lIns="91440" tIns="45720" rIns="91440" bIns="45720" rtlCol="0">
            <a:normAutofit/>
          </a:bodyPr>
          <a:lstStyle/>
          <a:p>
            <a:pPr marL="171450" indent="-171450" algn="just">
              <a:lnSpc>
                <a:spcPts val="1800"/>
              </a:lnSpc>
              <a:spcBef>
                <a:spcPts val="1000"/>
              </a:spcBef>
              <a:spcAft>
                <a:spcPts val="2000"/>
              </a:spcAft>
              <a:buFont typeface="Arial" panose="020B0604020202020204" pitchFamily="34" charset="0"/>
              <a:buChar char="•"/>
            </a:pPr>
            <a:r>
              <a:rPr lang="en-US" sz="1200" dirty="0">
                <a:solidFill>
                  <a:prstClr val="black">
                    <a:lumMod val="75000"/>
                    <a:lumOff val="25000"/>
                  </a:prstClr>
                </a:solidFill>
                <a:latin typeface="Segoe UI" panose="020B0502040204020203" pitchFamily="34" charset="0"/>
                <a:cs typeface="Segoe UI" panose="020B0502040204020203" pitchFamily="34" charset="0"/>
              </a:rPr>
              <a:t>So, Moving forward we just require those columns which can be used for Model building using NLP.</a:t>
            </a:r>
          </a:p>
          <a:p>
            <a:pPr marL="171450" indent="-171450" algn="just">
              <a:lnSpc>
                <a:spcPts val="1800"/>
              </a:lnSpc>
              <a:spcBef>
                <a:spcPts val="1000"/>
              </a:spcBef>
              <a:spcAft>
                <a:spcPts val="20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We will be considering Only the ‘</a:t>
            </a:r>
            <a:r>
              <a:rPr lang="en-US" b="1" dirty="0">
                <a:solidFill>
                  <a:prstClr val="black">
                    <a:lumMod val="75000"/>
                    <a:lumOff val="25000"/>
                  </a:prstClr>
                </a:solidFill>
                <a:latin typeface="Segoe UI" panose="020B0502040204020203" pitchFamily="34" charset="0"/>
                <a:cs typeface="Segoe UI" panose="020B0502040204020203" pitchFamily="34" charset="0"/>
              </a:rPr>
              <a:t>Review</a:t>
            </a:r>
            <a:r>
              <a:rPr lang="en-US" dirty="0">
                <a:solidFill>
                  <a:prstClr val="black">
                    <a:lumMod val="75000"/>
                    <a:lumOff val="25000"/>
                  </a:prstClr>
                </a:solidFill>
                <a:latin typeface="Segoe UI" panose="020B0502040204020203" pitchFamily="34" charset="0"/>
                <a:cs typeface="Segoe UI" panose="020B0502040204020203" pitchFamily="34" charset="0"/>
              </a:rPr>
              <a:t>’ column as our Independent Feature and ‘</a:t>
            </a:r>
            <a:r>
              <a:rPr lang="en-US" b="1" dirty="0">
                <a:solidFill>
                  <a:prstClr val="black">
                    <a:lumMod val="75000"/>
                    <a:lumOff val="25000"/>
                  </a:prstClr>
                </a:solidFill>
                <a:latin typeface="Segoe UI" panose="020B0502040204020203" pitchFamily="34" charset="0"/>
                <a:cs typeface="Segoe UI" panose="020B0502040204020203" pitchFamily="34" charset="0"/>
              </a:rPr>
              <a:t>Rating</a:t>
            </a:r>
            <a:r>
              <a:rPr lang="en-US" dirty="0">
                <a:solidFill>
                  <a:prstClr val="black">
                    <a:lumMod val="75000"/>
                    <a:lumOff val="25000"/>
                  </a:prstClr>
                </a:solidFill>
                <a:latin typeface="Segoe UI" panose="020B0502040204020203" pitchFamily="34" charset="0"/>
                <a:cs typeface="Segoe UI" panose="020B0502040204020203" pitchFamily="34" charset="0"/>
              </a:rPr>
              <a:t>’ as Dependent feature(Target Variable).</a:t>
            </a:r>
          </a:p>
          <a:p>
            <a:pPr marL="171450" indent="-171450" algn="just">
              <a:lnSpc>
                <a:spcPts val="1800"/>
              </a:lnSpc>
              <a:spcBef>
                <a:spcPts val="1000"/>
              </a:spcBef>
              <a:spcAft>
                <a:spcPts val="20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Our goal is to check whether the </a:t>
            </a:r>
            <a:r>
              <a:rPr lang="en-US" b="1" dirty="0">
                <a:solidFill>
                  <a:prstClr val="black">
                    <a:lumMod val="75000"/>
                    <a:lumOff val="25000"/>
                  </a:prstClr>
                </a:solidFill>
                <a:latin typeface="Segoe UI" panose="020B0502040204020203" pitchFamily="34" charset="0"/>
                <a:cs typeface="Segoe UI" panose="020B0502040204020203" pitchFamily="34" charset="0"/>
              </a:rPr>
              <a:t>Review</a:t>
            </a:r>
            <a:r>
              <a:rPr lang="en-US" dirty="0">
                <a:solidFill>
                  <a:prstClr val="black">
                    <a:lumMod val="75000"/>
                    <a:lumOff val="25000"/>
                  </a:prstClr>
                </a:solidFill>
                <a:latin typeface="Segoe UI" panose="020B0502040204020203" pitchFamily="34" charset="0"/>
                <a:cs typeface="Segoe UI" panose="020B0502040204020203" pitchFamily="34" charset="0"/>
              </a:rPr>
              <a:t> and </a:t>
            </a:r>
            <a:r>
              <a:rPr lang="en-US" b="1" dirty="0">
                <a:solidFill>
                  <a:prstClr val="black">
                    <a:lumMod val="75000"/>
                    <a:lumOff val="25000"/>
                  </a:prstClr>
                </a:solidFill>
                <a:latin typeface="Segoe UI" panose="020B0502040204020203" pitchFamily="34" charset="0"/>
                <a:cs typeface="Segoe UI" panose="020B0502040204020203" pitchFamily="34" charset="0"/>
              </a:rPr>
              <a:t>Ratings </a:t>
            </a:r>
            <a:r>
              <a:rPr lang="en-US" dirty="0">
                <a:solidFill>
                  <a:prstClr val="black">
                    <a:lumMod val="75000"/>
                    <a:lumOff val="25000"/>
                  </a:prstClr>
                </a:solidFill>
                <a:latin typeface="Segoe UI" panose="020B0502040204020203" pitchFamily="34" charset="0"/>
                <a:cs typeface="Segoe UI" panose="020B0502040204020203" pitchFamily="34" charset="0"/>
              </a:rPr>
              <a:t>are Directly Proportional to each other i.e., if  we are building  models by using some of the basic Algorithms and predicting that if there is a Rating given ,is the Review as Similar as it is to the Rating or not.</a:t>
            </a:r>
          </a:p>
          <a:p>
            <a:pPr marL="0" indent="0">
              <a:lnSpc>
                <a:spcPts val="1800"/>
              </a:lnSpc>
              <a:spcBef>
                <a:spcPts val="1000"/>
              </a:spcBef>
              <a:spcAft>
                <a:spcPts val="20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C995735-ACA5-62E1-008E-EE862FF2153E}"/>
              </a:ext>
            </a:extLst>
          </p:cNvPr>
          <p:cNvPicPr>
            <a:picLocks noChangeAspect="1"/>
          </p:cNvPicPr>
          <p:nvPr/>
        </p:nvPicPr>
        <p:blipFill>
          <a:blip r:embed="rId2"/>
          <a:stretch>
            <a:fillRect/>
          </a:stretch>
        </p:blipFill>
        <p:spPr>
          <a:xfrm>
            <a:off x="4900038" y="1382214"/>
            <a:ext cx="6664893" cy="4349211"/>
          </a:xfrm>
          <a:prstGeom prst="rect">
            <a:avLst/>
          </a:prstGeom>
        </p:spPr>
      </p:pic>
      <p:sp>
        <p:nvSpPr>
          <p:cNvPr id="6" name="TextBox 5">
            <a:extLst>
              <a:ext uri="{FF2B5EF4-FFF2-40B4-BE49-F238E27FC236}">
                <a16:creationId xmlns:a16="http://schemas.microsoft.com/office/drawing/2014/main" id="{C85F70E9-C40B-A283-EF2C-9C969716FED4}"/>
              </a:ext>
            </a:extLst>
          </p:cNvPr>
          <p:cNvSpPr txBox="1"/>
          <p:nvPr/>
        </p:nvSpPr>
        <p:spPr>
          <a:xfrm rot="20030705">
            <a:off x="7776865" y="4357815"/>
            <a:ext cx="3166045" cy="430887"/>
          </a:xfrm>
          <a:prstGeom prst="rect">
            <a:avLst/>
          </a:prstGeom>
          <a:noFill/>
        </p:spPr>
        <p:txBody>
          <a:bodyPr wrap="square" rtlCol="0">
            <a:spAutoFit/>
          </a:bodyPr>
          <a:lstStyle/>
          <a:p>
            <a:pPr marL="171450" indent="-171450">
              <a:buFont typeface="Arial" panose="020B0604020202020204" pitchFamily="34" charset="0"/>
              <a:buChar char="•"/>
            </a:pPr>
            <a:r>
              <a:rPr lang="en-IN" sz="1100" i="1" dirty="0"/>
              <a:t>The product was good ,I will recommend my friends too</a:t>
            </a:r>
          </a:p>
        </p:txBody>
      </p:sp>
      <p:sp>
        <p:nvSpPr>
          <p:cNvPr id="7" name="TextBox 6">
            <a:extLst>
              <a:ext uri="{FF2B5EF4-FFF2-40B4-BE49-F238E27FC236}">
                <a16:creationId xmlns:a16="http://schemas.microsoft.com/office/drawing/2014/main" id="{394B6A1B-C09B-9A98-8544-52ACFFBB8102}"/>
              </a:ext>
            </a:extLst>
          </p:cNvPr>
          <p:cNvSpPr txBox="1"/>
          <p:nvPr/>
        </p:nvSpPr>
        <p:spPr>
          <a:xfrm rot="1568909">
            <a:off x="6105842" y="4907454"/>
            <a:ext cx="1658989" cy="430887"/>
          </a:xfrm>
          <a:prstGeom prst="rect">
            <a:avLst/>
          </a:prstGeom>
          <a:noFill/>
        </p:spPr>
        <p:txBody>
          <a:bodyPr wrap="square" rtlCol="0">
            <a:spAutoFit/>
          </a:bodyPr>
          <a:lstStyle/>
          <a:p>
            <a:pPr marL="171450" indent="-171450">
              <a:buFont typeface="Arial" panose="020B0604020202020204" pitchFamily="34" charset="0"/>
              <a:buChar char="•"/>
            </a:pPr>
            <a:r>
              <a:rPr lang="en-IN" sz="1100" dirty="0"/>
              <a:t>The delivery was not in Time</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Word Embedding using NLP</a:t>
            </a:r>
          </a:p>
        </p:txBody>
      </p:sp>
      <p:sp>
        <p:nvSpPr>
          <p:cNvPr id="38" name="Content Placeholder 17"/>
          <p:cNvSpPr txBox="1">
            <a:spLocks/>
          </p:cNvSpPr>
          <p:nvPr/>
        </p:nvSpPr>
        <p:spPr>
          <a:xfrm>
            <a:off x="541609" y="1296101"/>
            <a:ext cx="3859475" cy="122165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2000"/>
              </a:spcAft>
            </a:pPr>
            <a:r>
              <a:rPr lang="en-US" dirty="0">
                <a:latin typeface="Segoe UI" panose="020B0502040204020203" pitchFamily="34" charset="0"/>
                <a:cs typeface="Segoe UI" panose="020B0502040204020203" pitchFamily="34" charset="0"/>
              </a:rPr>
              <a:t>Now we have to Clean and convert the Data in ‘</a:t>
            </a:r>
            <a:r>
              <a:rPr lang="en-US" b="1" dirty="0">
                <a:latin typeface="Segoe UI" panose="020B0502040204020203" pitchFamily="34" charset="0"/>
                <a:cs typeface="Segoe UI" panose="020B0502040204020203" pitchFamily="34" charset="0"/>
              </a:rPr>
              <a:t>Reviews</a:t>
            </a:r>
            <a:r>
              <a:rPr lang="en-US" dirty="0">
                <a:latin typeface="Segoe UI" panose="020B0502040204020203" pitchFamily="34" charset="0"/>
                <a:cs typeface="Segoe UI" panose="020B0502040204020203" pitchFamily="34" charset="0"/>
              </a:rPr>
              <a:t>’ from Word Embedding using NLP. Some of the Processes involved in converting Word Embedding are:</a:t>
            </a:r>
          </a:p>
          <a:p>
            <a:pPr>
              <a:spcAft>
                <a:spcPts val="2000"/>
              </a:spcAft>
            </a:pPr>
            <a:endParaRPr lang="en-US" dirty="0">
              <a:latin typeface="Segoe UI" panose="020B0502040204020203" pitchFamily="34" charset="0"/>
              <a:cs typeface="Segoe UI" panose="020B0502040204020203" pitchFamily="34" charset="0"/>
            </a:endParaRPr>
          </a:p>
          <a:p>
            <a:pPr>
              <a:spcAft>
                <a:spcPts val="2000"/>
              </a:spcAft>
              <a:buFont typeface="+mj-lt"/>
              <a:buAutoNum type="arabicPeriod"/>
            </a:pPr>
            <a:endParaRPr lang="en-US" dirty="0">
              <a:latin typeface="Segoe UI" panose="020B0502040204020203" pitchFamily="34" charset="0"/>
              <a:cs typeface="Segoe UI" panose="020B0502040204020203" pitchFamily="34" charset="0"/>
            </a:endParaRPr>
          </a:p>
        </p:txBody>
      </p:sp>
      <p:grpSp>
        <p:nvGrpSpPr>
          <p:cNvPr id="4" name="Group 3" descr="Small circle with number 1 inside  indicating step 1"/>
          <p:cNvGrpSpPr/>
          <p:nvPr/>
        </p:nvGrpSpPr>
        <p:grpSpPr bwMode="blackWhite">
          <a:xfrm>
            <a:off x="574740" y="2664230"/>
            <a:ext cx="558179" cy="409838"/>
            <a:chOff x="6950087"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0087" y="727347"/>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92210" y="2740539"/>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Tokenization.</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Stop words removal.</a:t>
            </a:r>
          </a:p>
        </p:txBody>
      </p:sp>
      <p:grpSp>
        <p:nvGrpSpPr>
          <p:cNvPr id="31" name="Group 30" descr="Small circle with number 3 inside  indicating step 3"/>
          <p:cNvGrpSpPr/>
          <p:nvPr/>
        </p:nvGrpSpPr>
        <p:grpSpPr bwMode="blackWhite">
          <a:xfrm>
            <a:off x="561254" y="4027990"/>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53882" y="4027990"/>
            <a:ext cx="2134038" cy="17062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Lowering the case.</a:t>
            </a:r>
          </a:p>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                                                                </a:t>
            </a:r>
          </a:p>
        </p:txBody>
      </p:sp>
      <p:pic>
        <p:nvPicPr>
          <p:cNvPr id="10" name="Picture 9">
            <a:extLst>
              <a:ext uri="{FF2B5EF4-FFF2-40B4-BE49-F238E27FC236}">
                <a16:creationId xmlns:a16="http://schemas.microsoft.com/office/drawing/2014/main" id="{7C22A228-B6C8-FF31-10FA-64C4EB7DA972}"/>
              </a:ext>
            </a:extLst>
          </p:cNvPr>
          <p:cNvPicPr>
            <a:picLocks noChangeAspect="1"/>
          </p:cNvPicPr>
          <p:nvPr/>
        </p:nvPicPr>
        <p:blipFill>
          <a:blip r:embed="rId2"/>
          <a:stretch>
            <a:fillRect/>
          </a:stretch>
        </p:blipFill>
        <p:spPr>
          <a:xfrm>
            <a:off x="645415" y="4711152"/>
            <a:ext cx="408467" cy="408467"/>
          </a:xfrm>
          <a:prstGeom prst="rect">
            <a:avLst/>
          </a:prstGeom>
        </p:spPr>
      </p:pic>
      <p:sp>
        <p:nvSpPr>
          <p:cNvPr id="28" name="TextBox 27">
            <a:extLst>
              <a:ext uri="{FF2B5EF4-FFF2-40B4-BE49-F238E27FC236}">
                <a16:creationId xmlns:a16="http://schemas.microsoft.com/office/drawing/2014/main" id="{C755521E-2CCE-761C-4F19-D40F03D7C661}"/>
              </a:ext>
            </a:extLst>
          </p:cNvPr>
          <p:cNvSpPr txBox="1"/>
          <p:nvPr/>
        </p:nvSpPr>
        <p:spPr>
          <a:xfrm>
            <a:off x="684451" y="4725250"/>
            <a:ext cx="308471" cy="369332"/>
          </a:xfrm>
          <a:prstGeom prst="rect">
            <a:avLst/>
          </a:prstGeom>
          <a:noFill/>
        </p:spPr>
        <p:txBody>
          <a:bodyPr wrap="square">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5" name="TextBox 14">
            <a:extLst>
              <a:ext uri="{FF2B5EF4-FFF2-40B4-BE49-F238E27FC236}">
                <a16:creationId xmlns:a16="http://schemas.microsoft.com/office/drawing/2014/main" id="{5BF283BB-33CE-1C8A-C6DC-63E6D28DE59F}"/>
              </a:ext>
            </a:extLst>
          </p:cNvPr>
          <p:cNvSpPr txBox="1"/>
          <p:nvPr/>
        </p:nvSpPr>
        <p:spPr>
          <a:xfrm>
            <a:off x="1065029" y="4754610"/>
            <a:ext cx="1933799" cy="276999"/>
          </a:xfrm>
          <a:prstGeom prst="rect">
            <a:avLst/>
          </a:prstGeom>
          <a:noFill/>
        </p:spPr>
        <p:txBody>
          <a:bodyPr wrap="none" rtlCol="0">
            <a:spAutoFit/>
          </a:bodyPr>
          <a:lstStyle/>
          <a:p>
            <a:r>
              <a:rPr lang="en-IN" sz="1200" dirty="0">
                <a:latin typeface="Segoe UI "/>
              </a:rPr>
              <a:t>Lemmatization/Stemming</a:t>
            </a:r>
          </a:p>
        </p:txBody>
      </p:sp>
      <p:pic>
        <p:nvPicPr>
          <p:cNvPr id="17" name="Picture 16">
            <a:extLst>
              <a:ext uri="{FF2B5EF4-FFF2-40B4-BE49-F238E27FC236}">
                <a16:creationId xmlns:a16="http://schemas.microsoft.com/office/drawing/2014/main" id="{BC851724-C9C6-37AC-E2CE-F0947F91B1AC}"/>
              </a:ext>
            </a:extLst>
          </p:cNvPr>
          <p:cNvPicPr>
            <a:picLocks noChangeAspect="1"/>
          </p:cNvPicPr>
          <p:nvPr/>
        </p:nvPicPr>
        <p:blipFill>
          <a:blip r:embed="rId3"/>
          <a:stretch>
            <a:fillRect/>
          </a:stretch>
        </p:blipFill>
        <p:spPr>
          <a:xfrm>
            <a:off x="4486644" y="1379148"/>
            <a:ext cx="7020905" cy="3867690"/>
          </a:xfrm>
          <a:prstGeom prst="rect">
            <a:avLst/>
          </a:prstGeom>
        </p:spPr>
      </p:pic>
      <p:sp>
        <p:nvSpPr>
          <p:cNvPr id="7" name="TextBox 6">
            <a:extLst>
              <a:ext uri="{FF2B5EF4-FFF2-40B4-BE49-F238E27FC236}">
                <a16:creationId xmlns:a16="http://schemas.microsoft.com/office/drawing/2014/main" id="{54C54E5E-2E3B-8412-2E88-C9635094364A}"/>
              </a:ext>
            </a:extLst>
          </p:cNvPr>
          <p:cNvSpPr txBox="1"/>
          <p:nvPr/>
        </p:nvSpPr>
        <p:spPr>
          <a:xfrm>
            <a:off x="1053881" y="5460617"/>
            <a:ext cx="2408985" cy="276999"/>
          </a:xfrm>
          <a:prstGeom prst="rect">
            <a:avLst/>
          </a:prstGeom>
          <a:noFill/>
        </p:spPr>
        <p:txBody>
          <a:bodyPr wrap="square" rtlCol="0">
            <a:spAutoFit/>
          </a:bodyPr>
          <a:lstStyle/>
          <a:p>
            <a:r>
              <a:rPr lang="en-IN" sz="1200" dirty="0"/>
              <a:t>Word to vector (BOW/TF-IDF)</a:t>
            </a:r>
          </a:p>
        </p:txBody>
      </p:sp>
      <p:sp>
        <p:nvSpPr>
          <p:cNvPr id="23" name="Oval 22" descr="Small circle">
            <a:extLst>
              <a:ext uri="{FF2B5EF4-FFF2-40B4-BE49-F238E27FC236}">
                <a16:creationId xmlns:a16="http://schemas.microsoft.com/office/drawing/2014/main" id="{9C739FF7-B6F1-2328-4076-F4A635E26009}"/>
              </a:ext>
            </a:extLst>
          </p:cNvPr>
          <p:cNvSpPr/>
          <p:nvPr/>
        </p:nvSpPr>
        <p:spPr bwMode="blackWhite">
          <a:xfrm>
            <a:off x="627505" y="541017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4CE030-1A8F-EAF9-21A4-5989B213D366}"/>
              </a:ext>
            </a:extLst>
          </p:cNvPr>
          <p:cNvSpPr txBox="1"/>
          <p:nvPr/>
        </p:nvSpPr>
        <p:spPr>
          <a:xfrm flipH="1">
            <a:off x="678815" y="5430432"/>
            <a:ext cx="408467" cy="369332"/>
          </a:xfrm>
          <a:prstGeom prst="rect">
            <a:avLst/>
          </a:prstGeom>
          <a:noFill/>
        </p:spPr>
        <p:txBody>
          <a:bodyPr wrap="square" rtlCol="0">
            <a:spAutoFit/>
          </a:bodyPr>
          <a:lstStyle/>
          <a:p>
            <a:r>
              <a:rPr lang="en-IN" dirty="0">
                <a:solidFill>
                  <a:schemeClr val="bg1"/>
                </a:solidFill>
              </a:rPr>
              <a:t>5</a:t>
            </a: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{A1E01559-F6A4-4BC3-B6DE-5B61379C35E7}tf10001108_win32</Template>
  <TotalTime>1989</TotalTime>
  <Words>713</Words>
  <Application>Microsoft Office PowerPoint</Application>
  <PresentationFormat>Widescreen</PresentationFormat>
  <Paragraphs>61</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vt:lpstr>
      <vt:lpstr>Segoe UI </vt:lpstr>
      <vt:lpstr>Segoe UI Light</vt:lpstr>
      <vt:lpstr>Segoe UI Semibold</vt:lpstr>
      <vt:lpstr>WelcomeDoc</vt:lpstr>
      <vt:lpstr>Amazon Review Classification Using NLP</vt:lpstr>
      <vt:lpstr>Content</vt:lpstr>
      <vt:lpstr>Amazon  Review </vt:lpstr>
      <vt:lpstr>Column Description</vt:lpstr>
      <vt:lpstr>Products Purchased</vt:lpstr>
      <vt:lpstr>5-star Rated Brand Purchased</vt:lpstr>
      <vt:lpstr>1-star Rated Brand Purchased</vt:lpstr>
      <vt:lpstr>Selecting the Required Features for Model Building</vt:lpstr>
      <vt:lpstr>Word Embedding using NLP</vt:lpstr>
      <vt:lpstr>Final Test </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Review Classification Using NLP</dc:title>
  <dc:creator>ABHISHEK MOHAPATRA</dc:creator>
  <cp:keywords/>
  <cp:lastModifiedBy>ABHISHEK MOHAPATRA</cp:lastModifiedBy>
  <cp:revision>38</cp:revision>
  <dcterms:created xsi:type="dcterms:W3CDTF">2022-07-14T15:43:47Z</dcterms:created>
  <dcterms:modified xsi:type="dcterms:W3CDTF">2022-07-18T07:18:50Z</dcterms:modified>
  <cp:version/>
</cp:coreProperties>
</file>