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0" r:id="rId5"/>
    <p:sldId id="261" r:id="rId6"/>
    <p:sldId id="268" r:id="rId7"/>
    <p:sldId id="262" r:id="rId8"/>
    <p:sldId id="263" r:id="rId9"/>
    <p:sldId id="264" r:id="rId10"/>
    <p:sldId id="265" r:id="rId11"/>
    <p:sldId id="266" r:id="rId12"/>
    <p:sldId id="277" r:id="rId13"/>
    <p:sldId id="278" r:id="rId14"/>
    <p:sldId id="281" r:id="rId15"/>
    <p:sldId id="282" r:id="rId16"/>
    <p:sldId id="279" r:id="rId17"/>
    <p:sldId id="280" r:id="rId18"/>
    <p:sldId id="283" r:id="rId19"/>
    <p:sldId id="28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3" d="100"/>
          <a:sy n="113"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h M Gowda" userId="732127cb1169050c" providerId="LiveId" clId="{E9DDD991-E76F-4FA4-A8A3-7C7083CB6CC5}"/>
    <pc:docChg chg="modSld modMainMaster">
      <pc:chgData name="Rakshith M Gowda" userId="732127cb1169050c" providerId="LiveId" clId="{E9DDD991-E76F-4FA4-A8A3-7C7083CB6CC5}" dt="2022-04-28T19:28:53.433" v="8"/>
      <pc:docMkLst>
        <pc:docMk/>
      </pc:docMkLst>
      <pc:sldChg chg="modTransition">
        <pc:chgData name="Rakshith M Gowda" userId="732127cb1169050c" providerId="LiveId" clId="{E9DDD991-E76F-4FA4-A8A3-7C7083CB6CC5}" dt="2022-04-28T19:28:53.433" v="8"/>
        <pc:sldMkLst>
          <pc:docMk/>
          <pc:sldMk cId="1681989287" sldId="256"/>
        </pc:sldMkLst>
      </pc:sldChg>
      <pc:sldChg chg="modTransition">
        <pc:chgData name="Rakshith M Gowda" userId="732127cb1169050c" providerId="LiveId" clId="{E9DDD991-E76F-4FA4-A8A3-7C7083CB6CC5}" dt="2022-04-28T19:28:53.433" v="8"/>
        <pc:sldMkLst>
          <pc:docMk/>
          <pc:sldMk cId="289917518" sldId="258"/>
        </pc:sldMkLst>
      </pc:sldChg>
      <pc:sldChg chg="modTransition">
        <pc:chgData name="Rakshith M Gowda" userId="732127cb1169050c" providerId="LiveId" clId="{E9DDD991-E76F-4FA4-A8A3-7C7083CB6CC5}" dt="2022-04-28T19:28:53.433" v="8"/>
        <pc:sldMkLst>
          <pc:docMk/>
          <pc:sldMk cId="1567807470" sldId="259"/>
        </pc:sldMkLst>
      </pc:sldChg>
      <pc:sldChg chg="modTransition">
        <pc:chgData name="Rakshith M Gowda" userId="732127cb1169050c" providerId="LiveId" clId="{E9DDD991-E76F-4FA4-A8A3-7C7083CB6CC5}" dt="2022-04-28T19:28:53.433" v="8"/>
        <pc:sldMkLst>
          <pc:docMk/>
          <pc:sldMk cId="517467138" sldId="260"/>
        </pc:sldMkLst>
      </pc:sldChg>
      <pc:sldChg chg="modTransition">
        <pc:chgData name="Rakshith M Gowda" userId="732127cb1169050c" providerId="LiveId" clId="{E9DDD991-E76F-4FA4-A8A3-7C7083CB6CC5}" dt="2022-04-28T19:28:53.433" v="8"/>
        <pc:sldMkLst>
          <pc:docMk/>
          <pc:sldMk cId="1646730517" sldId="261"/>
        </pc:sldMkLst>
      </pc:sldChg>
      <pc:sldChg chg="modTransition">
        <pc:chgData name="Rakshith M Gowda" userId="732127cb1169050c" providerId="LiveId" clId="{E9DDD991-E76F-4FA4-A8A3-7C7083CB6CC5}" dt="2022-04-28T19:28:53.433" v="8"/>
        <pc:sldMkLst>
          <pc:docMk/>
          <pc:sldMk cId="3906123738" sldId="262"/>
        </pc:sldMkLst>
      </pc:sldChg>
      <pc:sldChg chg="modTransition">
        <pc:chgData name="Rakshith M Gowda" userId="732127cb1169050c" providerId="LiveId" clId="{E9DDD991-E76F-4FA4-A8A3-7C7083CB6CC5}" dt="2022-04-28T19:28:53.433" v="8"/>
        <pc:sldMkLst>
          <pc:docMk/>
          <pc:sldMk cId="1428201283" sldId="263"/>
        </pc:sldMkLst>
      </pc:sldChg>
      <pc:sldChg chg="modTransition">
        <pc:chgData name="Rakshith M Gowda" userId="732127cb1169050c" providerId="LiveId" clId="{E9DDD991-E76F-4FA4-A8A3-7C7083CB6CC5}" dt="2022-04-28T19:28:53.433" v="8"/>
        <pc:sldMkLst>
          <pc:docMk/>
          <pc:sldMk cId="4200256491" sldId="264"/>
        </pc:sldMkLst>
      </pc:sldChg>
      <pc:sldChg chg="modTransition">
        <pc:chgData name="Rakshith M Gowda" userId="732127cb1169050c" providerId="LiveId" clId="{E9DDD991-E76F-4FA4-A8A3-7C7083CB6CC5}" dt="2022-04-28T19:28:53.433" v="8"/>
        <pc:sldMkLst>
          <pc:docMk/>
          <pc:sldMk cId="3352167659" sldId="265"/>
        </pc:sldMkLst>
      </pc:sldChg>
      <pc:sldChg chg="modTransition">
        <pc:chgData name="Rakshith M Gowda" userId="732127cb1169050c" providerId="LiveId" clId="{E9DDD991-E76F-4FA4-A8A3-7C7083CB6CC5}" dt="2022-04-28T19:28:53.433" v="8"/>
        <pc:sldMkLst>
          <pc:docMk/>
          <pc:sldMk cId="3614022673" sldId="266"/>
        </pc:sldMkLst>
      </pc:sldChg>
      <pc:sldChg chg="modTransition">
        <pc:chgData name="Rakshith M Gowda" userId="732127cb1169050c" providerId="LiveId" clId="{E9DDD991-E76F-4FA4-A8A3-7C7083CB6CC5}" dt="2022-04-28T19:28:53.433" v="8"/>
        <pc:sldMkLst>
          <pc:docMk/>
          <pc:sldMk cId="3422887242" sldId="268"/>
        </pc:sldMkLst>
      </pc:sldChg>
      <pc:sldChg chg="modTransition">
        <pc:chgData name="Rakshith M Gowda" userId="732127cb1169050c" providerId="LiveId" clId="{E9DDD991-E76F-4FA4-A8A3-7C7083CB6CC5}" dt="2022-04-28T19:28:53.433" v="8"/>
        <pc:sldMkLst>
          <pc:docMk/>
          <pc:sldMk cId="3529220263" sldId="277"/>
        </pc:sldMkLst>
      </pc:sldChg>
      <pc:sldChg chg="modTransition">
        <pc:chgData name="Rakshith M Gowda" userId="732127cb1169050c" providerId="LiveId" clId="{E9DDD991-E76F-4FA4-A8A3-7C7083CB6CC5}" dt="2022-04-28T19:28:53.433" v="8"/>
        <pc:sldMkLst>
          <pc:docMk/>
          <pc:sldMk cId="1162791293" sldId="278"/>
        </pc:sldMkLst>
      </pc:sldChg>
      <pc:sldChg chg="modTransition">
        <pc:chgData name="Rakshith M Gowda" userId="732127cb1169050c" providerId="LiveId" clId="{E9DDD991-E76F-4FA4-A8A3-7C7083CB6CC5}" dt="2022-04-28T19:28:53.433" v="8"/>
        <pc:sldMkLst>
          <pc:docMk/>
          <pc:sldMk cId="1006021791" sldId="279"/>
        </pc:sldMkLst>
      </pc:sldChg>
      <pc:sldChg chg="modTransition">
        <pc:chgData name="Rakshith M Gowda" userId="732127cb1169050c" providerId="LiveId" clId="{E9DDD991-E76F-4FA4-A8A3-7C7083CB6CC5}" dt="2022-04-28T19:28:53.433" v="8"/>
        <pc:sldMkLst>
          <pc:docMk/>
          <pc:sldMk cId="1408655794" sldId="280"/>
        </pc:sldMkLst>
      </pc:sldChg>
      <pc:sldChg chg="modTransition">
        <pc:chgData name="Rakshith M Gowda" userId="732127cb1169050c" providerId="LiveId" clId="{E9DDD991-E76F-4FA4-A8A3-7C7083CB6CC5}" dt="2022-04-28T19:28:53.433" v="8"/>
        <pc:sldMkLst>
          <pc:docMk/>
          <pc:sldMk cId="610743286" sldId="281"/>
        </pc:sldMkLst>
      </pc:sldChg>
      <pc:sldChg chg="modTransition">
        <pc:chgData name="Rakshith M Gowda" userId="732127cb1169050c" providerId="LiveId" clId="{E9DDD991-E76F-4FA4-A8A3-7C7083CB6CC5}" dt="2022-04-28T19:28:53.433" v="8"/>
        <pc:sldMkLst>
          <pc:docMk/>
          <pc:sldMk cId="1951483502" sldId="282"/>
        </pc:sldMkLst>
      </pc:sldChg>
      <pc:sldChg chg="modTransition">
        <pc:chgData name="Rakshith M Gowda" userId="732127cb1169050c" providerId="LiveId" clId="{E9DDD991-E76F-4FA4-A8A3-7C7083CB6CC5}" dt="2022-04-28T19:28:53.433" v="8"/>
        <pc:sldMkLst>
          <pc:docMk/>
          <pc:sldMk cId="3908241641" sldId="283"/>
        </pc:sldMkLst>
      </pc:sldChg>
      <pc:sldChg chg="modTransition">
        <pc:chgData name="Rakshith M Gowda" userId="732127cb1169050c" providerId="LiveId" clId="{E9DDD991-E76F-4FA4-A8A3-7C7083CB6CC5}" dt="2022-04-28T19:28:53.433" v="8"/>
        <pc:sldMkLst>
          <pc:docMk/>
          <pc:sldMk cId="3308260031" sldId="284"/>
        </pc:sldMkLst>
      </pc:sldChg>
      <pc:sldChg chg="modTransition">
        <pc:chgData name="Rakshith M Gowda" userId="732127cb1169050c" providerId="LiveId" clId="{E9DDD991-E76F-4FA4-A8A3-7C7083CB6CC5}" dt="2022-04-28T19:28:53.433" v="8"/>
        <pc:sldMkLst>
          <pc:docMk/>
          <pc:sldMk cId="2332306983" sldId="285"/>
        </pc:sldMkLst>
      </pc:sldChg>
      <pc:sldMasterChg chg="modTransition modSldLayout">
        <pc:chgData name="Rakshith M Gowda" userId="732127cb1169050c" providerId="LiveId" clId="{E9DDD991-E76F-4FA4-A8A3-7C7083CB6CC5}" dt="2022-04-28T19:28:53.433" v="8"/>
        <pc:sldMasterMkLst>
          <pc:docMk/>
          <pc:sldMasterMk cId="0" sldId="2147483768"/>
        </pc:sldMasterMkLst>
        <pc:sldLayoutChg chg="modTransition">
          <pc:chgData name="Rakshith M Gowda" userId="732127cb1169050c" providerId="LiveId" clId="{E9DDD991-E76F-4FA4-A8A3-7C7083CB6CC5}" dt="2022-04-28T19:28:53.433" v="8"/>
          <pc:sldLayoutMkLst>
            <pc:docMk/>
            <pc:sldMasterMk cId="0" sldId="2147483768"/>
            <pc:sldLayoutMk cId="0" sldId="2147483769"/>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0"/>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1"/>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2"/>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3"/>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4"/>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5"/>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6"/>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7"/>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8"/>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4/29/2022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4/29/2022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4/29/2022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4/29/2022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4/29/2022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31CA-3BD0-41ED-9EDA-1910F577E01B}"/>
              </a:ext>
            </a:extLst>
          </p:cNvPr>
          <p:cNvSpPr>
            <a:spLocks noGrp="1"/>
          </p:cNvSpPr>
          <p:nvPr>
            <p:ph type="ctrTitle"/>
          </p:nvPr>
        </p:nvSpPr>
        <p:spPr>
          <a:xfrm>
            <a:off x="1561708" y="2718033"/>
            <a:ext cx="9068586" cy="3397540"/>
          </a:xfrm>
        </p:spPr>
        <p:txBody>
          <a:bodyPr/>
          <a:lstStyle/>
          <a:p>
            <a:r>
              <a:rPr lang="en-IN" sz="3600" i="1" dirty="0">
                <a:solidFill>
                  <a:schemeClr val="tx2">
                    <a:lumMod val="75000"/>
                  </a:schemeClr>
                </a:solidFill>
              </a:rPr>
              <a:t>Bangalore house prices</a:t>
            </a:r>
          </a:p>
        </p:txBody>
      </p:sp>
      <p:sp>
        <p:nvSpPr>
          <p:cNvPr id="3" name="Subtitle 2">
            <a:extLst>
              <a:ext uri="{FF2B5EF4-FFF2-40B4-BE49-F238E27FC236}">
                <a16:creationId xmlns:a16="http://schemas.microsoft.com/office/drawing/2014/main" id="{D8272114-2FDD-4B26-A1B3-4C4AA912B732}"/>
              </a:ext>
            </a:extLst>
          </p:cNvPr>
          <p:cNvSpPr>
            <a:spLocks noGrp="1"/>
          </p:cNvSpPr>
          <p:nvPr>
            <p:ph type="subTitle" idx="1"/>
          </p:nvPr>
        </p:nvSpPr>
        <p:spPr/>
        <p:txBody>
          <a:bodyPr/>
          <a:lstStyle/>
          <a:p>
            <a:r>
              <a:rPr lang="en-IN" dirty="0"/>
              <a:t>By Rakshith, Pradeep, Abhishek &amp; Samad</a:t>
            </a:r>
          </a:p>
        </p:txBody>
      </p:sp>
      <p:pic>
        <p:nvPicPr>
          <p:cNvPr id="5" name="Picture 4">
            <a:extLst>
              <a:ext uri="{FF2B5EF4-FFF2-40B4-BE49-F238E27FC236}">
                <a16:creationId xmlns:a16="http://schemas.microsoft.com/office/drawing/2014/main" id="{44BD29B0-653C-4480-B069-53C38ACE2E67}"/>
              </a:ext>
            </a:extLst>
          </p:cNvPr>
          <p:cNvPicPr>
            <a:picLocks noChangeAspect="1"/>
          </p:cNvPicPr>
          <p:nvPr/>
        </p:nvPicPr>
        <p:blipFill>
          <a:blip r:embed="rId2"/>
          <a:stretch>
            <a:fillRect/>
          </a:stretch>
        </p:blipFill>
        <p:spPr>
          <a:xfrm>
            <a:off x="5268703" y="2013103"/>
            <a:ext cx="1654593" cy="2025498"/>
          </a:xfrm>
          <a:prstGeom prst="rect">
            <a:avLst/>
          </a:prstGeom>
        </p:spPr>
      </p:pic>
    </p:spTree>
    <p:extLst>
      <p:ext uri="{BB962C8B-B14F-4D97-AF65-F5344CB8AC3E}">
        <p14:creationId xmlns:p14="http://schemas.microsoft.com/office/powerpoint/2010/main" val="16819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C86C0-CE0F-4408-8F58-8CDC3C02DE5D}"/>
              </a:ext>
            </a:extLst>
          </p:cNvPr>
          <p:cNvPicPr>
            <a:picLocks noChangeAspect="1"/>
          </p:cNvPicPr>
          <p:nvPr/>
        </p:nvPicPr>
        <p:blipFill>
          <a:blip r:embed="rId2"/>
          <a:stretch>
            <a:fillRect/>
          </a:stretch>
        </p:blipFill>
        <p:spPr>
          <a:xfrm>
            <a:off x="721453" y="528662"/>
            <a:ext cx="6223233" cy="4697833"/>
          </a:xfrm>
          <a:prstGeom prst="rect">
            <a:avLst/>
          </a:prstGeom>
        </p:spPr>
      </p:pic>
      <p:sp>
        <p:nvSpPr>
          <p:cNvPr id="4" name="TextBox 3">
            <a:extLst>
              <a:ext uri="{FF2B5EF4-FFF2-40B4-BE49-F238E27FC236}">
                <a16:creationId xmlns:a16="http://schemas.microsoft.com/office/drawing/2014/main" id="{4698CB28-BDE6-4BE3-8D3C-4AD94471122E}"/>
              </a:ext>
            </a:extLst>
          </p:cNvPr>
          <p:cNvSpPr txBox="1"/>
          <p:nvPr/>
        </p:nvSpPr>
        <p:spPr>
          <a:xfrm>
            <a:off x="721453" y="5553512"/>
            <a:ext cx="6023296" cy="923330"/>
          </a:xfrm>
          <a:prstGeom prst="rect">
            <a:avLst/>
          </a:prstGeom>
          <a:noFill/>
        </p:spPr>
        <p:txBody>
          <a:bodyPr wrap="square" rtlCol="0">
            <a:spAutoFit/>
          </a:bodyPr>
          <a:lstStyle/>
          <a:p>
            <a:r>
              <a:rPr lang="en-IN" dirty="0">
                <a:latin typeface="Comic Sans MS" panose="030F0702030302020204" pitchFamily="66" charset="0"/>
              </a:rPr>
              <a:t>The above chart gives the value counts of areas in the percentage and we can conclude that Super built up area is Max compared to other areas.</a:t>
            </a:r>
          </a:p>
        </p:txBody>
      </p:sp>
      <p:sp>
        <p:nvSpPr>
          <p:cNvPr id="2" name="TextBox 1">
            <a:extLst>
              <a:ext uri="{FF2B5EF4-FFF2-40B4-BE49-F238E27FC236}">
                <a16:creationId xmlns:a16="http://schemas.microsoft.com/office/drawing/2014/main" id="{221ED7C9-CB9F-4BD7-8F36-95F5E2396DF0}"/>
              </a:ext>
            </a:extLst>
          </p:cNvPr>
          <p:cNvSpPr txBox="1"/>
          <p:nvPr/>
        </p:nvSpPr>
        <p:spPr>
          <a:xfrm>
            <a:off x="7636779" y="2554412"/>
            <a:ext cx="3833768" cy="707886"/>
          </a:xfrm>
          <a:prstGeom prst="rect">
            <a:avLst/>
          </a:prstGeom>
          <a:noFill/>
        </p:spPr>
        <p:txBody>
          <a:bodyPr wrap="square" rtlCol="0">
            <a:spAutoFit/>
          </a:bodyPr>
          <a:lstStyle/>
          <a:p>
            <a:r>
              <a:rPr lang="en-IN" sz="2000" u="sng" dirty="0"/>
              <a:t>Pie chart of </a:t>
            </a:r>
            <a:r>
              <a:rPr lang="en-IN" sz="2000" u="sng" dirty="0" err="1"/>
              <a:t>Area_type</a:t>
            </a:r>
            <a:r>
              <a:rPr lang="en-IN" sz="2000" u="sng" dirty="0"/>
              <a:t> VS </a:t>
            </a:r>
            <a:r>
              <a:rPr lang="en-IN" sz="2000" u="sng" dirty="0" err="1"/>
              <a:t>Value_counts</a:t>
            </a:r>
            <a:r>
              <a:rPr lang="en-IN" sz="2000" u="sng" dirty="0"/>
              <a:t> in percentage</a:t>
            </a:r>
          </a:p>
        </p:txBody>
      </p:sp>
    </p:spTree>
    <p:extLst>
      <p:ext uri="{BB962C8B-B14F-4D97-AF65-F5344CB8AC3E}">
        <p14:creationId xmlns:p14="http://schemas.microsoft.com/office/powerpoint/2010/main" val="335216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2202C-8932-4184-955B-9D8D8A7FF93B}"/>
              </a:ext>
            </a:extLst>
          </p:cNvPr>
          <p:cNvPicPr>
            <a:picLocks noChangeAspect="1"/>
          </p:cNvPicPr>
          <p:nvPr/>
        </p:nvPicPr>
        <p:blipFill>
          <a:blip r:embed="rId2"/>
          <a:stretch>
            <a:fillRect/>
          </a:stretch>
        </p:blipFill>
        <p:spPr>
          <a:xfrm>
            <a:off x="770433" y="403239"/>
            <a:ext cx="5325567" cy="4311374"/>
          </a:xfrm>
          <a:prstGeom prst="rect">
            <a:avLst/>
          </a:prstGeom>
        </p:spPr>
      </p:pic>
      <p:sp>
        <p:nvSpPr>
          <p:cNvPr id="5" name="TextBox 4">
            <a:extLst>
              <a:ext uri="{FF2B5EF4-FFF2-40B4-BE49-F238E27FC236}">
                <a16:creationId xmlns:a16="http://schemas.microsoft.com/office/drawing/2014/main" id="{A92ED70B-D00B-4A6B-856F-43180767D1FE}"/>
              </a:ext>
            </a:extLst>
          </p:cNvPr>
          <p:cNvSpPr txBox="1"/>
          <p:nvPr/>
        </p:nvSpPr>
        <p:spPr>
          <a:xfrm>
            <a:off x="479614" y="4915949"/>
            <a:ext cx="5616386" cy="1477328"/>
          </a:xfrm>
          <a:prstGeom prst="rect">
            <a:avLst/>
          </a:prstGeom>
          <a:noFill/>
        </p:spPr>
        <p:txBody>
          <a:bodyPr wrap="square" rtlCol="0">
            <a:spAutoFit/>
          </a:bodyPr>
          <a:lstStyle/>
          <a:p>
            <a:r>
              <a:rPr lang="en-IN" dirty="0">
                <a:latin typeface="Comic Sans MS" panose="030F0702030302020204" pitchFamily="66" charset="0"/>
              </a:rPr>
              <a:t>The above graph shows the value counts of Bedrooms and we can say that 2BHK gets the highest score. But here you can see that they are termed as BHK ,RK and Bedroom which are same and converted to BHK in the future.</a:t>
            </a:r>
          </a:p>
        </p:txBody>
      </p:sp>
      <p:sp>
        <p:nvSpPr>
          <p:cNvPr id="6" name="TextBox 5">
            <a:extLst>
              <a:ext uri="{FF2B5EF4-FFF2-40B4-BE49-F238E27FC236}">
                <a16:creationId xmlns:a16="http://schemas.microsoft.com/office/drawing/2014/main" id="{441AEFA2-D86A-4D6C-A5A3-95C122B842FC}"/>
              </a:ext>
            </a:extLst>
          </p:cNvPr>
          <p:cNvSpPr txBox="1"/>
          <p:nvPr/>
        </p:nvSpPr>
        <p:spPr>
          <a:xfrm>
            <a:off x="7703114" y="2235760"/>
            <a:ext cx="2650921" cy="707886"/>
          </a:xfrm>
          <a:prstGeom prst="rect">
            <a:avLst/>
          </a:prstGeom>
          <a:noFill/>
        </p:spPr>
        <p:txBody>
          <a:bodyPr wrap="square" rtlCol="0">
            <a:spAutoFit/>
          </a:bodyPr>
          <a:lstStyle/>
          <a:p>
            <a:r>
              <a:rPr lang="en-IN" sz="2000" u="sng" dirty="0"/>
              <a:t>Bar plot of BHK VS </a:t>
            </a:r>
            <a:r>
              <a:rPr lang="en-IN" sz="2000" u="sng" dirty="0" err="1"/>
              <a:t>value_counts</a:t>
            </a:r>
            <a:endParaRPr lang="en-IN" sz="2000" u="sng" dirty="0"/>
          </a:p>
        </p:txBody>
      </p:sp>
    </p:spTree>
    <p:extLst>
      <p:ext uri="{BB962C8B-B14F-4D97-AF65-F5344CB8AC3E}">
        <p14:creationId xmlns:p14="http://schemas.microsoft.com/office/powerpoint/2010/main" val="36140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52D66-0D79-418F-8756-61BD5AF6404C}"/>
              </a:ext>
            </a:extLst>
          </p:cNvPr>
          <p:cNvPicPr>
            <a:picLocks noChangeAspect="1"/>
          </p:cNvPicPr>
          <p:nvPr/>
        </p:nvPicPr>
        <p:blipFill>
          <a:blip r:embed="rId2"/>
          <a:stretch>
            <a:fillRect/>
          </a:stretch>
        </p:blipFill>
        <p:spPr>
          <a:xfrm>
            <a:off x="566738" y="570706"/>
            <a:ext cx="6993996" cy="4395788"/>
          </a:xfrm>
          <a:prstGeom prst="rect">
            <a:avLst/>
          </a:prstGeom>
        </p:spPr>
      </p:pic>
      <p:sp>
        <p:nvSpPr>
          <p:cNvPr id="4" name="TextBox 3">
            <a:extLst>
              <a:ext uri="{FF2B5EF4-FFF2-40B4-BE49-F238E27FC236}">
                <a16:creationId xmlns:a16="http://schemas.microsoft.com/office/drawing/2014/main" id="{6A3A5FB5-A466-4C01-B35A-04F5D4636FC9}"/>
              </a:ext>
            </a:extLst>
          </p:cNvPr>
          <p:cNvSpPr txBox="1"/>
          <p:nvPr/>
        </p:nvSpPr>
        <p:spPr>
          <a:xfrm>
            <a:off x="762000" y="5469467"/>
            <a:ext cx="6798734" cy="923330"/>
          </a:xfrm>
          <a:prstGeom prst="rect">
            <a:avLst/>
          </a:prstGeom>
          <a:noFill/>
        </p:spPr>
        <p:txBody>
          <a:bodyPr wrap="square" rtlCol="0">
            <a:spAutoFit/>
          </a:bodyPr>
          <a:lstStyle/>
          <a:p>
            <a:r>
              <a:rPr lang="en-IN" dirty="0">
                <a:latin typeface="Comic Sans MS" panose="030F0702030302020204" pitchFamily="66" charset="0"/>
              </a:rPr>
              <a:t>In the above heatmap, we can detect that ‘location’, ’size’, ’society’, ‘bath’, ‘balcony’. But among all ‘society’ has the highest null values which has to be treated</a:t>
            </a:r>
            <a:r>
              <a:rPr lang="en-IN" dirty="0"/>
              <a:t>.</a:t>
            </a:r>
          </a:p>
        </p:txBody>
      </p:sp>
      <p:sp>
        <p:nvSpPr>
          <p:cNvPr id="5" name="TextBox 4">
            <a:extLst>
              <a:ext uri="{FF2B5EF4-FFF2-40B4-BE49-F238E27FC236}">
                <a16:creationId xmlns:a16="http://schemas.microsoft.com/office/drawing/2014/main" id="{BF3FD06F-059B-4E68-AFA6-A42985EF2FCC}"/>
              </a:ext>
            </a:extLst>
          </p:cNvPr>
          <p:cNvSpPr txBox="1"/>
          <p:nvPr/>
        </p:nvSpPr>
        <p:spPr>
          <a:xfrm>
            <a:off x="9000066" y="2583934"/>
            <a:ext cx="1972733" cy="400110"/>
          </a:xfrm>
          <a:prstGeom prst="rect">
            <a:avLst/>
          </a:prstGeom>
          <a:noFill/>
        </p:spPr>
        <p:txBody>
          <a:bodyPr wrap="square" rtlCol="0">
            <a:spAutoFit/>
          </a:bodyPr>
          <a:lstStyle/>
          <a:p>
            <a:r>
              <a:rPr lang="en-IN" sz="2000" u="sng" dirty="0"/>
              <a:t>Heatmap</a:t>
            </a:r>
          </a:p>
        </p:txBody>
      </p:sp>
    </p:spTree>
    <p:extLst>
      <p:ext uri="{BB962C8B-B14F-4D97-AF65-F5344CB8AC3E}">
        <p14:creationId xmlns:p14="http://schemas.microsoft.com/office/powerpoint/2010/main" val="352922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4A88F-163F-404D-92DC-AD18963D85B8}"/>
              </a:ext>
            </a:extLst>
          </p:cNvPr>
          <p:cNvPicPr>
            <a:picLocks noChangeAspect="1"/>
          </p:cNvPicPr>
          <p:nvPr/>
        </p:nvPicPr>
        <p:blipFill>
          <a:blip r:embed="rId2"/>
          <a:stretch>
            <a:fillRect/>
          </a:stretch>
        </p:blipFill>
        <p:spPr>
          <a:xfrm>
            <a:off x="574675" y="470958"/>
            <a:ext cx="6884458" cy="4295775"/>
          </a:xfrm>
          <a:prstGeom prst="rect">
            <a:avLst/>
          </a:prstGeom>
        </p:spPr>
      </p:pic>
      <p:sp>
        <p:nvSpPr>
          <p:cNvPr id="4" name="TextBox 3">
            <a:extLst>
              <a:ext uri="{FF2B5EF4-FFF2-40B4-BE49-F238E27FC236}">
                <a16:creationId xmlns:a16="http://schemas.microsoft.com/office/drawing/2014/main" id="{7BC279DF-932C-4E07-AEFD-E2AB28EFE296}"/>
              </a:ext>
            </a:extLst>
          </p:cNvPr>
          <p:cNvSpPr txBox="1"/>
          <p:nvPr/>
        </p:nvSpPr>
        <p:spPr>
          <a:xfrm>
            <a:off x="8314267" y="2353733"/>
            <a:ext cx="2565400" cy="707886"/>
          </a:xfrm>
          <a:prstGeom prst="rect">
            <a:avLst/>
          </a:prstGeom>
          <a:noFill/>
        </p:spPr>
        <p:txBody>
          <a:bodyPr wrap="square" rtlCol="0">
            <a:spAutoFit/>
          </a:bodyPr>
          <a:lstStyle/>
          <a:p>
            <a:r>
              <a:rPr lang="en-IN" sz="2000" u="sng" dirty="0"/>
              <a:t>Box plot of </a:t>
            </a:r>
            <a:r>
              <a:rPr lang="en-IN" sz="2000" u="sng" dirty="0" err="1"/>
              <a:t>Area_type</a:t>
            </a:r>
            <a:r>
              <a:rPr lang="en-IN" sz="2000" u="sng" dirty="0"/>
              <a:t> VS Price</a:t>
            </a:r>
          </a:p>
        </p:txBody>
      </p:sp>
      <p:sp>
        <p:nvSpPr>
          <p:cNvPr id="5" name="TextBox 4">
            <a:extLst>
              <a:ext uri="{FF2B5EF4-FFF2-40B4-BE49-F238E27FC236}">
                <a16:creationId xmlns:a16="http://schemas.microsoft.com/office/drawing/2014/main" id="{31C97A6F-31D6-492D-9DC7-3E2E246FA284}"/>
              </a:ext>
            </a:extLst>
          </p:cNvPr>
          <p:cNvSpPr txBox="1"/>
          <p:nvPr/>
        </p:nvSpPr>
        <p:spPr>
          <a:xfrm>
            <a:off x="574675" y="5164667"/>
            <a:ext cx="6884458" cy="923330"/>
          </a:xfrm>
          <a:prstGeom prst="rect">
            <a:avLst/>
          </a:prstGeom>
          <a:noFill/>
        </p:spPr>
        <p:txBody>
          <a:bodyPr wrap="square" rtlCol="0">
            <a:spAutoFit/>
          </a:bodyPr>
          <a:lstStyle/>
          <a:p>
            <a:r>
              <a:rPr lang="en-IN" dirty="0">
                <a:latin typeface="Comic Sans MS" panose="030F0702030302020204" pitchFamily="66" charset="0"/>
              </a:rPr>
              <a:t>The above figure shows the outliers of ‘</a:t>
            </a:r>
            <a:r>
              <a:rPr lang="en-IN" dirty="0" err="1">
                <a:latin typeface="Comic Sans MS" panose="030F0702030302020204" pitchFamily="66" charset="0"/>
              </a:rPr>
              <a:t>area_type</a:t>
            </a:r>
            <a:r>
              <a:rPr lang="en-IN" dirty="0">
                <a:latin typeface="Comic Sans MS" panose="030F0702030302020204" pitchFamily="66" charset="0"/>
              </a:rPr>
              <a:t>’ with respect to ‘price’ and we can say that ‘super built up area’ and ‘plot area’ has the maximum outliers compare with others.</a:t>
            </a:r>
          </a:p>
        </p:txBody>
      </p:sp>
    </p:spTree>
    <p:extLst>
      <p:ext uri="{BB962C8B-B14F-4D97-AF65-F5344CB8AC3E}">
        <p14:creationId xmlns:p14="http://schemas.microsoft.com/office/powerpoint/2010/main" val="116279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8EC4A2-2FEC-4727-8A4C-7C1A2A8D4BF1}"/>
              </a:ext>
            </a:extLst>
          </p:cNvPr>
          <p:cNvPicPr>
            <a:picLocks noChangeAspect="1"/>
          </p:cNvPicPr>
          <p:nvPr/>
        </p:nvPicPr>
        <p:blipFill>
          <a:blip r:embed="rId2"/>
          <a:stretch>
            <a:fillRect/>
          </a:stretch>
        </p:blipFill>
        <p:spPr>
          <a:xfrm>
            <a:off x="590550" y="511175"/>
            <a:ext cx="7368117" cy="4204758"/>
          </a:xfrm>
          <a:prstGeom prst="rect">
            <a:avLst/>
          </a:prstGeom>
        </p:spPr>
      </p:pic>
      <p:sp>
        <p:nvSpPr>
          <p:cNvPr id="4" name="TextBox 3">
            <a:extLst>
              <a:ext uri="{FF2B5EF4-FFF2-40B4-BE49-F238E27FC236}">
                <a16:creationId xmlns:a16="http://schemas.microsoft.com/office/drawing/2014/main" id="{19BE7676-B967-4E57-A8F4-BC415F475C58}"/>
              </a:ext>
            </a:extLst>
          </p:cNvPr>
          <p:cNvSpPr txBox="1"/>
          <p:nvPr/>
        </p:nvSpPr>
        <p:spPr>
          <a:xfrm>
            <a:off x="590550" y="5215466"/>
            <a:ext cx="7368118" cy="646331"/>
          </a:xfrm>
          <a:prstGeom prst="rect">
            <a:avLst/>
          </a:prstGeom>
          <a:noFill/>
        </p:spPr>
        <p:txBody>
          <a:bodyPr wrap="square" rtlCol="0">
            <a:spAutoFit/>
          </a:bodyPr>
          <a:lstStyle/>
          <a:p>
            <a:r>
              <a:rPr lang="en-IN" dirty="0">
                <a:latin typeface="Comic Sans MS" panose="030F0702030302020204" pitchFamily="66" charset="0"/>
              </a:rPr>
              <a:t>The above box plot shows that the maximum outliers ranges from ‘3’ to ‘8’ “bath”  with respect to “price”.</a:t>
            </a:r>
          </a:p>
        </p:txBody>
      </p:sp>
      <p:sp>
        <p:nvSpPr>
          <p:cNvPr id="5" name="TextBox 4">
            <a:extLst>
              <a:ext uri="{FF2B5EF4-FFF2-40B4-BE49-F238E27FC236}">
                <a16:creationId xmlns:a16="http://schemas.microsoft.com/office/drawing/2014/main" id="{97A9F641-0952-460D-BBB0-CEDBDACD1F71}"/>
              </a:ext>
            </a:extLst>
          </p:cNvPr>
          <p:cNvSpPr txBox="1"/>
          <p:nvPr/>
        </p:nvSpPr>
        <p:spPr>
          <a:xfrm>
            <a:off x="8331200" y="2428888"/>
            <a:ext cx="3270250" cy="400110"/>
          </a:xfrm>
          <a:prstGeom prst="rect">
            <a:avLst/>
          </a:prstGeom>
          <a:noFill/>
        </p:spPr>
        <p:txBody>
          <a:bodyPr wrap="square" rtlCol="0">
            <a:spAutoFit/>
          </a:bodyPr>
          <a:lstStyle/>
          <a:p>
            <a:r>
              <a:rPr lang="en-IN" sz="2000" u="sng" dirty="0"/>
              <a:t>Box plot of bath VS price</a:t>
            </a:r>
          </a:p>
        </p:txBody>
      </p:sp>
    </p:spTree>
    <p:extLst>
      <p:ext uri="{BB962C8B-B14F-4D97-AF65-F5344CB8AC3E}">
        <p14:creationId xmlns:p14="http://schemas.microsoft.com/office/powerpoint/2010/main" val="61074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42F32-3C3E-462E-BF75-05B35266AAAC}"/>
              </a:ext>
            </a:extLst>
          </p:cNvPr>
          <p:cNvPicPr>
            <a:picLocks noChangeAspect="1"/>
          </p:cNvPicPr>
          <p:nvPr/>
        </p:nvPicPr>
        <p:blipFill>
          <a:blip r:embed="rId2"/>
          <a:stretch>
            <a:fillRect/>
          </a:stretch>
        </p:blipFill>
        <p:spPr>
          <a:xfrm>
            <a:off x="566000" y="601131"/>
            <a:ext cx="7316467" cy="4191001"/>
          </a:xfrm>
          <a:prstGeom prst="rect">
            <a:avLst/>
          </a:prstGeom>
        </p:spPr>
      </p:pic>
      <p:sp>
        <p:nvSpPr>
          <p:cNvPr id="4" name="TextBox 3">
            <a:extLst>
              <a:ext uri="{FF2B5EF4-FFF2-40B4-BE49-F238E27FC236}">
                <a16:creationId xmlns:a16="http://schemas.microsoft.com/office/drawing/2014/main" id="{E178C77C-F975-4998-89A0-E41FD93832A1}"/>
              </a:ext>
            </a:extLst>
          </p:cNvPr>
          <p:cNvSpPr txBox="1"/>
          <p:nvPr/>
        </p:nvSpPr>
        <p:spPr>
          <a:xfrm>
            <a:off x="566001" y="5240867"/>
            <a:ext cx="7308000" cy="646331"/>
          </a:xfrm>
          <a:prstGeom prst="rect">
            <a:avLst/>
          </a:prstGeom>
          <a:noFill/>
        </p:spPr>
        <p:txBody>
          <a:bodyPr wrap="square" rtlCol="0">
            <a:spAutoFit/>
          </a:bodyPr>
          <a:lstStyle/>
          <a:p>
            <a:r>
              <a:rPr lang="en-IN" dirty="0">
                <a:latin typeface="Comic Sans MS" panose="030F0702030302020204" pitchFamily="66" charset="0"/>
              </a:rPr>
              <a:t>The above box plot shows that from ‘2’ to ‘10’ BHK we are having the maximum outliers with respect to price.</a:t>
            </a:r>
          </a:p>
        </p:txBody>
      </p:sp>
      <p:sp>
        <p:nvSpPr>
          <p:cNvPr id="5" name="TextBox 4">
            <a:extLst>
              <a:ext uri="{FF2B5EF4-FFF2-40B4-BE49-F238E27FC236}">
                <a16:creationId xmlns:a16="http://schemas.microsoft.com/office/drawing/2014/main" id="{08D04C8B-D2C0-4383-BF50-8EDAC9DE802E}"/>
              </a:ext>
            </a:extLst>
          </p:cNvPr>
          <p:cNvSpPr txBox="1"/>
          <p:nvPr/>
        </p:nvSpPr>
        <p:spPr>
          <a:xfrm>
            <a:off x="8449733" y="2495088"/>
            <a:ext cx="3251200" cy="400110"/>
          </a:xfrm>
          <a:prstGeom prst="rect">
            <a:avLst/>
          </a:prstGeom>
          <a:noFill/>
        </p:spPr>
        <p:txBody>
          <a:bodyPr wrap="square" rtlCol="0">
            <a:spAutoFit/>
          </a:bodyPr>
          <a:lstStyle/>
          <a:p>
            <a:r>
              <a:rPr lang="en-IN" sz="2000" u="sng" dirty="0"/>
              <a:t>Box plot of BHK VS price</a:t>
            </a:r>
          </a:p>
        </p:txBody>
      </p:sp>
    </p:spTree>
    <p:extLst>
      <p:ext uri="{BB962C8B-B14F-4D97-AF65-F5344CB8AC3E}">
        <p14:creationId xmlns:p14="http://schemas.microsoft.com/office/powerpoint/2010/main" val="19514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D6776-6E40-4B24-97F6-16D699CD9FC9}"/>
              </a:ext>
            </a:extLst>
          </p:cNvPr>
          <p:cNvPicPr>
            <a:picLocks noChangeAspect="1"/>
          </p:cNvPicPr>
          <p:nvPr/>
        </p:nvPicPr>
        <p:blipFill>
          <a:blip r:embed="rId2"/>
          <a:stretch>
            <a:fillRect/>
          </a:stretch>
        </p:blipFill>
        <p:spPr>
          <a:xfrm>
            <a:off x="585258" y="569383"/>
            <a:ext cx="7221008" cy="4155017"/>
          </a:xfrm>
          <a:prstGeom prst="rect">
            <a:avLst/>
          </a:prstGeom>
        </p:spPr>
      </p:pic>
      <p:sp>
        <p:nvSpPr>
          <p:cNvPr id="5" name="TextBox 4">
            <a:extLst>
              <a:ext uri="{FF2B5EF4-FFF2-40B4-BE49-F238E27FC236}">
                <a16:creationId xmlns:a16="http://schemas.microsoft.com/office/drawing/2014/main" id="{3AF117D6-E917-41DE-A47F-619A95C29885}"/>
              </a:ext>
            </a:extLst>
          </p:cNvPr>
          <p:cNvSpPr txBox="1"/>
          <p:nvPr/>
        </p:nvSpPr>
        <p:spPr>
          <a:xfrm>
            <a:off x="584200" y="5308600"/>
            <a:ext cx="7255933" cy="646331"/>
          </a:xfrm>
          <a:prstGeom prst="rect">
            <a:avLst/>
          </a:prstGeom>
          <a:noFill/>
        </p:spPr>
        <p:txBody>
          <a:bodyPr wrap="square" rtlCol="0">
            <a:spAutoFit/>
          </a:bodyPr>
          <a:lstStyle/>
          <a:p>
            <a:r>
              <a:rPr lang="en-IN" dirty="0">
                <a:latin typeface="Comic Sans MS" panose="030F0702030302020204" pitchFamily="66" charset="0"/>
              </a:rPr>
              <a:t>The above bar plot shows us the value counts of each location with respect to price.</a:t>
            </a:r>
          </a:p>
        </p:txBody>
      </p:sp>
      <p:sp>
        <p:nvSpPr>
          <p:cNvPr id="6" name="TextBox 5">
            <a:extLst>
              <a:ext uri="{FF2B5EF4-FFF2-40B4-BE49-F238E27FC236}">
                <a16:creationId xmlns:a16="http://schemas.microsoft.com/office/drawing/2014/main" id="{E70C51BD-A6D7-40CF-97A7-2C29D19DC9A8}"/>
              </a:ext>
            </a:extLst>
          </p:cNvPr>
          <p:cNvSpPr txBox="1"/>
          <p:nvPr/>
        </p:nvSpPr>
        <p:spPr>
          <a:xfrm>
            <a:off x="8558742" y="2323725"/>
            <a:ext cx="3048000" cy="707886"/>
          </a:xfrm>
          <a:prstGeom prst="rect">
            <a:avLst/>
          </a:prstGeom>
          <a:noFill/>
        </p:spPr>
        <p:txBody>
          <a:bodyPr wrap="square" rtlCol="0">
            <a:spAutoFit/>
          </a:bodyPr>
          <a:lstStyle/>
          <a:p>
            <a:r>
              <a:rPr lang="en-IN" sz="2000" u="sng" dirty="0"/>
              <a:t>Bar plot of location VS Price</a:t>
            </a:r>
          </a:p>
        </p:txBody>
      </p:sp>
    </p:spTree>
    <p:extLst>
      <p:ext uri="{BB962C8B-B14F-4D97-AF65-F5344CB8AC3E}">
        <p14:creationId xmlns:p14="http://schemas.microsoft.com/office/powerpoint/2010/main" val="100602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30EB2-7A5F-4B52-9186-B0E1CF2BE15C}"/>
              </a:ext>
            </a:extLst>
          </p:cNvPr>
          <p:cNvSpPr txBox="1"/>
          <p:nvPr/>
        </p:nvSpPr>
        <p:spPr>
          <a:xfrm>
            <a:off x="2456391" y="2890391"/>
            <a:ext cx="7279217" cy="1077218"/>
          </a:xfrm>
          <a:prstGeom prst="rect">
            <a:avLst/>
          </a:prstGeom>
          <a:noFill/>
        </p:spPr>
        <p:txBody>
          <a:bodyPr wrap="square" rtlCol="0">
            <a:spAutoFit/>
          </a:bodyPr>
          <a:lstStyle/>
          <a:p>
            <a:r>
              <a:rPr lang="en-IN" sz="3200" dirty="0"/>
              <a:t>After treating all the outliers, we are going for the “Model Building” part.</a:t>
            </a:r>
          </a:p>
        </p:txBody>
      </p:sp>
    </p:spTree>
    <p:extLst>
      <p:ext uri="{BB962C8B-B14F-4D97-AF65-F5344CB8AC3E}">
        <p14:creationId xmlns:p14="http://schemas.microsoft.com/office/powerpoint/2010/main" val="140865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A2BAC4-CCAF-4C0B-B294-A4F00FA0829C}"/>
              </a:ext>
            </a:extLst>
          </p:cNvPr>
          <p:cNvPicPr>
            <a:picLocks noChangeAspect="1"/>
          </p:cNvPicPr>
          <p:nvPr/>
        </p:nvPicPr>
        <p:blipFill>
          <a:blip r:embed="rId2"/>
          <a:stretch>
            <a:fillRect/>
          </a:stretch>
        </p:blipFill>
        <p:spPr>
          <a:xfrm>
            <a:off x="526522" y="1063626"/>
            <a:ext cx="7398279" cy="4566708"/>
          </a:xfrm>
          <a:prstGeom prst="rect">
            <a:avLst/>
          </a:prstGeom>
        </p:spPr>
      </p:pic>
      <p:sp>
        <p:nvSpPr>
          <p:cNvPr id="4" name="TextBox 3">
            <a:extLst>
              <a:ext uri="{FF2B5EF4-FFF2-40B4-BE49-F238E27FC236}">
                <a16:creationId xmlns:a16="http://schemas.microsoft.com/office/drawing/2014/main" id="{F0579295-1742-4135-83D6-A2D3BB094492}"/>
              </a:ext>
            </a:extLst>
          </p:cNvPr>
          <p:cNvSpPr txBox="1"/>
          <p:nvPr/>
        </p:nvSpPr>
        <p:spPr>
          <a:xfrm>
            <a:off x="8314266" y="3054592"/>
            <a:ext cx="3242734" cy="584775"/>
          </a:xfrm>
          <a:prstGeom prst="rect">
            <a:avLst/>
          </a:prstGeom>
          <a:noFill/>
        </p:spPr>
        <p:txBody>
          <a:bodyPr wrap="square" rtlCol="0">
            <a:spAutoFit/>
          </a:bodyPr>
          <a:lstStyle/>
          <a:p>
            <a:r>
              <a:rPr lang="en-IN" sz="3200" u="sng" dirty="0"/>
              <a:t>Random Forest</a:t>
            </a:r>
          </a:p>
        </p:txBody>
      </p:sp>
    </p:spTree>
    <p:extLst>
      <p:ext uri="{BB962C8B-B14F-4D97-AF65-F5344CB8AC3E}">
        <p14:creationId xmlns:p14="http://schemas.microsoft.com/office/powerpoint/2010/main" val="390824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08942-8EB9-4FCC-887E-F8C0D8501573}"/>
              </a:ext>
            </a:extLst>
          </p:cNvPr>
          <p:cNvSpPr txBox="1"/>
          <p:nvPr/>
        </p:nvSpPr>
        <p:spPr>
          <a:xfrm>
            <a:off x="1883833" y="2151727"/>
            <a:ext cx="8424333" cy="3046988"/>
          </a:xfrm>
          <a:prstGeom prst="rect">
            <a:avLst/>
          </a:prstGeom>
          <a:noFill/>
        </p:spPr>
        <p:txBody>
          <a:bodyPr wrap="square">
            <a:spAutoFit/>
          </a:bodyPr>
          <a:lstStyle/>
          <a:p>
            <a:r>
              <a:rPr lang="en-IN" sz="3200" dirty="0"/>
              <a:t>From building model using “Random Forest” we got the best “RMSE”=8.01 and “r2_score for train”=99.7%.So we can conclude that our “House Price Prediction” is very much accurate as per predicted.</a:t>
            </a:r>
          </a:p>
        </p:txBody>
      </p:sp>
    </p:spTree>
    <p:extLst>
      <p:ext uri="{BB962C8B-B14F-4D97-AF65-F5344CB8AC3E}">
        <p14:creationId xmlns:p14="http://schemas.microsoft.com/office/powerpoint/2010/main" val="33082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38FB-9B46-4480-ADD1-476AEEBA02E3}"/>
              </a:ext>
            </a:extLst>
          </p:cNvPr>
          <p:cNvSpPr>
            <a:spLocks noGrp="1"/>
          </p:cNvSpPr>
          <p:nvPr>
            <p:ph type="title"/>
          </p:nvPr>
        </p:nvSpPr>
        <p:spPr/>
        <p:txBody>
          <a:bodyPr/>
          <a:lstStyle/>
          <a:p>
            <a:pPr algn="ctr"/>
            <a:r>
              <a:rPr lang="en-IN" u="sng" dirty="0">
                <a:solidFill>
                  <a:schemeClr val="bg2">
                    <a:lumMod val="10000"/>
                  </a:schemeClr>
                </a:solidFill>
              </a:rPr>
              <a:t>About the dataset</a:t>
            </a:r>
          </a:p>
        </p:txBody>
      </p:sp>
      <p:sp>
        <p:nvSpPr>
          <p:cNvPr id="3" name="Content Placeholder 2">
            <a:extLst>
              <a:ext uri="{FF2B5EF4-FFF2-40B4-BE49-F238E27FC236}">
                <a16:creationId xmlns:a16="http://schemas.microsoft.com/office/drawing/2014/main" id="{B038DCAA-A2CA-4203-9BF9-174A330D11CF}"/>
              </a:ext>
            </a:extLst>
          </p:cNvPr>
          <p:cNvSpPr>
            <a:spLocks noGrp="1"/>
          </p:cNvSpPr>
          <p:nvPr>
            <p:ph idx="1"/>
          </p:nvPr>
        </p:nvSpPr>
        <p:spPr/>
        <p:txBody>
          <a:bodyPr>
            <a:normAutofit fontScale="92500" lnSpcReduction="20000"/>
          </a:bodyPr>
          <a:lstStyle/>
          <a:p>
            <a:pPr algn="l" fontAlgn="base"/>
            <a:r>
              <a:rPr lang="en-US" b="0" i="0" dirty="0">
                <a:effectLst/>
                <a:latin typeface="Comic Sans MS" panose="030F0702030302020204" pitchFamily="66" charset="0"/>
              </a:rPr>
              <a:t>What are the things that a potential home buyer considers before purchasing a house? The location, the size of the property, vicinity to offices, schools, parks, restaurants, hospitals or the stereotypical white picket fence? What about the most important factor — the price?</a:t>
            </a:r>
          </a:p>
          <a:p>
            <a:pPr algn="l" fontAlgn="base"/>
            <a:r>
              <a:rPr lang="en-US" b="0" i="0" dirty="0">
                <a:effectLst/>
                <a:latin typeface="Comic Sans MS" panose="030F0702030302020204" pitchFamily="66" charset="0"/>
              </a:rPr>
              <a:t>Now with the lingering impact of demonetization, the enforcement of the Real Estate (Regulation and Development) Act (RERA), and the lack of trust in property developers in the city, housing units sold across India in 2017 dropped by 7 percent. In fact, the property prices in Bengaluru fell by almost 5 percent in the second half of 2017, said a study published by property consultancy Knight Frank.</a:t>
            </a:r>
            <a:br>
              <a:rPr lang="en-US" b="0" i="0" dirty="0">
                <a:effectLst/>
                <a:latin typeface="Comic Sans MS" panose="030F0702030302020204" pitchFamily="66" charset="0"/>
              </a:rPr>
            </a:br>
            <a:r>
              <a:rPr lang="en-US" b="0" i="0" dirty="0">
                <a:effectLst/>
                <a:latin typeface="Comic Sans MS" panose="030F0702030302020204" pitchFamily="66" charset="0"/>
              </a:rPr>
              <a:t>For example, for a potential homeowner, over 9,000 apartment projects and flats for sale are available in the range of ₹42-52 lakh, followed by over 7,100 apartments that are in the ₹52-62 lakh budget segment, says a report by property website </a:t>
            </a:r>
            <a:r>
              <a:rPr lang="en-US" b="0" i="0" dirty="0" err="1">
                <a:effectLst/>
                <a:latin typeface="Comic Sans MS" panose="030F0702030302020204" pitchFamily="66" charset="0"/>
              </a:rPr>
              <a:t>Makaan</a:t>
            </a:r>
            <a:r>
              <a:rPr lang="en-US" b="0" i="0" dirty="0">
                <a:effectLst/>
                <a:latin typeface="Comic Sans MS" panose="030F0702030302020204" pitchFamily="66" charset="0"/>
              </a:rPr>
              <a:t>. According to the study, there are over 5,000 projects in the ₹15-25 lakh budget segment followed by those in the ₹34-43 lakh budget category.</a:t>
            </a:r>
          </a:p>
          <a:p>
            <a:pPr algn="l" fontAlgn="base"/>
            <a:r>
              <a:rPr lang="en-US" b="0" i="0" dirty="0">
                <a:effectLst/>
                <a:latin typeface="Comic Sans MS" panose="030F0702030302020204" pitchFamily="66" charset="0"/>
              </a:rPr>
              <a:t>Buying a home, especially in a city like Bengaluru, is a tricky choice. While the major factors are usually the same for all metros, there are others to be considered for the Silicon Valley of India. With its help millennial crowd, vibrant culture, great climate and a slew of job opportunities, it is difficult to ascertain the price of a house in Bengaluru.</a:t>
            </a:r>
          </a:p>
          <a:p>
            <a:endParaRPr lang="en-IN" dirty="0"/>
          </a:p>
        </p:txBody>
      </p:sp>
    </p:spTree>
    <p:extLst>
      <p:ext uri="{BB962C8B-B14F-4D97-AF65-F5344CB8AC3E}">
        <p14:creationId xmlns:p14="http://schemas.microsoft.com/office/powerpoint/2010/main" val="28991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53CD7-CF57-46E7-BEC0-CA5A1FD90A68}"/>
              </a:ext>
            </a:extLst>
          </p:cNvPr>
          <p:cNvSpPr txBox="1"/>
          <p:nvPr/>
        </p:nvSpPr>
        <p:spPr>
          <a:xfrm>
            <a:off x="3573991" y="2875002"/>
            <a:ext cx="5044017" cy="1107996"/>
          </a:xfrm>
          <a:prstGeom prst="rect">
            <a:avLst/>
          </a:prstGeom>
          <a:noFill/>
        </p:spPr>
        <p:txBody>
          <a:bodyPr wrap="square" rtlCol="0">
            <a:spAutoFit/>
          </a:bodyPr>
          <a:lstStyle/>
          <a:p>
            <a:r>
              <a:rPr lang="en-IN" sz="6600" dirty="0">
                <a:latin typeface="Arial Black" panose="020B0A04020102020204" pitchFamily="34" charset="0"/>
              </a:rPr>
              <a:t>Thank You</a:t>
            </a:r>
          </a:p>
        </p:txBody>
      </p:sp>
    </p:spTree>
    <p:extLst>
      <p:ext uri="{BB962C8B-B14F-4D97-AF65-F5344CB8AC3E}">
        <p14:creationId xmlns:p14="http://schemas.microsoft.com/office/powerpoint/2010/main" val="233230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E3CB-013C-4AEF-BE12-A9E30C9DB34D}"/>
              </a:ext>
            </a:extLst>
          </p:cNvPr>
          <p:cNvSpPr>
            <a:spLocks noGrp="1"/>
          </p:cNvSpPr>
          <p:nvPr>
            <p:ph type="title"/>
          </p:nvPr>
        </p:nvSpPr>
        <p:spPr>
          <a:xfrm>
            <a:off x="1066800" y="642594"/>
            <a:ext cx="10058400" cy="573810"/>
          </a:xfrm>
        </p:spPr>
        <p:txBody>
          <a:bodyPr>
            <a:normAutofit fontScale="90000"/>
          </a:bodyPr>
          <a:lstStyle/>
          <a:p>
            <a:r>
              <a:rPr lang="en-IN" u="sng" dirty="0"/>
              <a:t>Features</a:t>
            </a:r>
            <a:r>
              <a:rPr lang="en-IN" dirty="0"/>
              <a:t>:</a:t>
            </a:r>
          </a:p>
        </p:txBody>
      </p:sp>
      <p:sp>
        <p:nvSpPr>
          <p:cNvPr id="3" name="Content Placeholder 2">
            <a:extLst>
              <a:ext uri="{FF2B5EF4-FFF2-40B4-BE49-F238E27FC236}">
                <a16:creationId xmlns:a16="http://schemas.microsoft.com/office/drawing/2014/main" id="{93CD3669-CF0B-4714-81C9-23B5995CE3E0}"/>
              </a:ext>
            </a:extLst>
          </p:cNvPr>
          <p:cNvSpPr>
            <a:spLocks noGrp="1"/>
          </p:cNvSpPr>
          <p:nvPr>
            <p:ph idx="1"/>
          </p:nvPr>
        </p:nvSpPr>
        <p:spPr>
          <a:xfrm>
            <a:off x="756407" y="1216404"/>
            <a:ext cx="10058400" cy="4818636"/>
          </a:xfrm>
        </p:spPr>
        <p:txBody>
          <a:bodyPr/>
          <a:lstStyle/>
          <a:p>
            <a:pPr>
              <a:buFont typeface="Wingdings" panose="05000000000000000000" pitchFamily="2" charset="2"/>
              <a:buChar char="§"/>
            </a:pPr>
            <a:r>
              <a:rPr lang="en-IN" dirty="0"/>
              <a:t>Area type:</a:t>
            </a:r>
          </a:p>
        </p:txBody>
      </p:sp>
      <p:pic>
        <p:nvPicPr>
          <p:cNvPr id="5" name="Picture 4">
            <a:extLst>
              <a:ext uri="{FF2B5EF4-FFF2-40B4-BE49-F238E27FC236}">
                <a16:creationId xmlns:a16="http://schemas.microsoft.com/office/drawing/2014/main" id="{FDD5987C-3360-4A48-86B6-22DA96123608}"/>
              </a:ext>
            </a:extLst>
          </p:cNvPr>
          <p:cNvPicPr>
            <a:picLocks noChangeAspect="1"/>
          </p:cNvPicPr>
          <p:nvPr/>
        </p:nvPicPr>
        <p:blipFill>
          <a:blip r:embed="rId2"/>
          <a:srcRect/>
          <a:stretch/>
        </p:blipFill>
        <p:spPr>
          <a:xfrm>
            <a:off x="2418283" y="1581322"/>
            <a:ext cx="6844736" cy="28336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FFF447BC-A6C9-472F-B8D6-816566CB6D89}"/>
              </a:ext>
            </a:extLst>
          </p:cNvPr>
          <p:cNvPicPr>
            <a:picLocks noChangeAspect="1"/>
          </p:cNvPicPr>
          <p:nvPr/>
        </p:nvPicPr>
        <p:blipFill>
          <a:blip r:embed="rId3"/>
          <a:stretch>
            <a:fillRect/>
          </a:stretch>
        </p:blipFill>
        <p:spPr>
          <a:xfrm>
            <a:off x="1279743" y="3556932"/>
            <a:ext cx="4104516" cy="737774"/>
          </a:xfrm>
          <a:prstGeom prst="rect">
            <a:avLst/>
          </a:prstGeom>
        </p:spPr>
      </p:pic>
      <p:sp>
        <p:nvSpPr>
          <p:cNvPr id="15" name="TextBox 14">
            <a:extLst>
              <a:ext uri="{FF2B5EF4-FFF2-40B4-BE49-F238E27FC236}">
                <a16:creationId xmlns:a16="http://schemas.microsoft.com/office/drawing/2014/main" id="{BD42FBB9-4EAA-4335-B099-7791FDD83277}"/>
              </a:ext>
            </a:extLst>
          </p:cNvPr>
          <p:cNvSpPr txBox="1"/>
          <p:nvPr/>
        </p:nvSpPr>
        <p:spPr>
          <a:xfrm>
            <a:off x="1105268" y="4894060"/>
            <a:ext cx="2759978"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u="sng" dirty="0">
                <a:effectLst/>
                <a:latin typeface="Open Sans" panose="020B0606030504020204" pitchFamily="34" charset="0"/>
              </a:rPr>
              <a:t>Carpet Area:</a:t>
            </a:r>
          </a:p>
          <a:p>
            <a:r>
              <a:rPr lang="en-US" sz="1600" b="0" i="0" dirty="0">
                <a:effectLst/>
                <a:latin typeface="Comic Sans MS" panose="030F0702030302020204" pitchFamily="66" charset="0"/>
              </a:rPr>
              <a:t>An area that can be  covered by carpet 	or net usable area is 	called Carpet area</a:t>
            </a:r>
            <a:r>
              <a:rPr lang="en-US" sz="1600" b="0" i="0" dirty="0">
                <a:effectLst/>
                <a:latin typeface="Open Sans" panose="020B0606030504020204" pitchFamily="34" charset="0"/>
              </a:rPr>
              <a:t>.</a:t>
            </a:r>
            <a:endParaRPr lang="en-IN" sz="1600" dirty="0"/>
          </a:p>
        </p:txBody>
      </p:sp>
      <p:sp>
        <p:nvSpPr>
          <p:cNvPr id="17" name="TextBox 16">
            <a:extLst>
              <a:ext uri="{FF2B5EF4-FFF2-40B4-BE49-F238E27FC236}">
                <a16:creationId xmlns:a16="http://schemas.microsoft.com/office/drawing/2014/main" id="{9AF3432A-0174-431F-A49D-36719FC61BCD}"/>
              </a:ext>
            </a:extLst>
          </p:cNvPr>
          <p:cNvSpPr txBox="1"/>
          <p:nvPr/>
        </p:nvSpPr>
        <p:spPr>
          <a:xfrm>
            <a:off x="5021646" y="4944505"/>
            <a:ext cx="2405618" cy="1569660"/>
          </a:xfrm>
          <a:prstGeom prst="rect">
            <a:avLst/>
          </a:prstGeom>
          <a:noFill/>
        </p:spPr>
        <p:txBody>
          <a:bodyPr wrap="square" rtlCol="0">
            <a:spAutoFit/>
          </a:bodyPr>
          <a:lstStyle/>
          <a:p>
            <a:pPr marL="285750" indent="-285750">
              <a:buFont typeface="Arial" panose="020B0604020202020204" pitchFamily="34" charset="0"/>
              <a:buChar char="•"/>
            </a:pPr>
            <a:r>
              <a:rPr lang="en-IN" sz="1600" u="sng" dirty="0"/>
              <a:t>Built Up Area:</a:t>
            </a:r>
          </a:p>
          <a:p>
            <a:r>
              <a:rPr lang="en-US" sz="1600" b="0" i="0" dirty="0">
                <a:effectLst/>
                <a:latin typeface="Comic Sans MS" panose="030F0702030302020204" pitchFamily="66" charset="0"/>
              </a:rPr>
              <a:t>The Built-Up </a:t>
            </a:r>
            <a:r>
              <a:rPr lang="en-US" sz="1600" dirty="0">
                <a:latin typeface="Comic Sans MS" panose="030F0702030302020204" pitchFamily="66" charset="0"/>
              </a:rPr>
              <a:t>A</a:t>
            </a:r>
            <a:r>
              <a:rPr lang="en-US" sz="1600" b="0" i="0" dirty="0">
                <a:effectLst/>
                <a:latin typeface="Comic Sans MS" panose="030F0702030302020204" pitchFamily="66" charset="0"/>
              </a:rPr>
              <a:t>rea of a premise is measured from the external perimeter wall surfaces</a:t>
            </a:r>
            <a:r>
              <a:rPr lang="en-US" sz="1600" b="0" i="0" dirty="0">
                <a:effectLst/>
                <a:latin typeface="Open Sans" panose="020B0606030504020204" pitchFamily="34" charset="0"/>
              </a:rPr>
              <a:t>.</a:t>
            </a:r>
            <a:endParaRPr lang="en-IN" sz="1600" dirty="0"/>
          </a:p>
        </p:txBody>
      </p:sp>
      <p:sp>
        <p:nvSpPr>
          <p:cNvPr id="18" name="TextBox 17">
            <a:extLst>
              <a:ext uri="{FF2B5EF4-FFF2-40B4-BE49-F238E27FC236}">
                <a16:creationId xmlns:a16="http://schemas.microsoft.com/office/drawing/2014/main" id="{451112F8-3016-42AF-8E83-86E7AA3A6800}"/>
              </a:ext>
            </a:extLst>
          </p:cNvPr>
          <p:cNvSpPr txBox="1"/>
          <p:nvPr/>
        </p:nvSpPr>
        <p:spPr>
          <a:xfrm>
            <a:off x="8409189" y="4830298"/>
            <a:ext cx="2405618" cy="1323439"/>
          </a:xfrm>
          <a:prstGeom prst="rect">
            <a:avLst/>
          </a:prstGeom>
          <a:noFill/>
        </p:spPr>
        <p:txBody>
          <a:bodyPr wrap="square" rtlCol="0">
            <a:spAutoFit/>
          </a:bodyPr>
          <a:lstStyle/>
          <a:p>
            <a:pPr marL="285750" indent="-285750">
              <a:buFont typeface="Arial" panose="020B0604020202020204" pitchFamily="34" charset="0"/>
              <a:buChar char="•"/>
            </a:pPr>
            <a:r>
              <a:rPr lang="en-IN" sz="1600" u="sng" dirty="0"/>
              <a:t>Super Built Up Area:</a:t>
            </a:r>
          </a:p>
          <a:p>
            <a:r>
              <a:rPr lang="en-IN" sz="1600" dirty="0">
                <a:latin typeface="Comic Sans MS" panose="030F0702030302020204" pitchFamily="66" charset="0"/>
              </a:rPr>
              <a:t>Super Built Up Area is nothing but the combination of built up area and common areas</a:t>
            </a:r>
          </a:p>
        </p:txBody>
      </p:sp>
    </p:spTree>
    <p:extLst>
      <p:ext uri="{BB962C8B-B14F-4D97-AF65-F5344CB8AC3E}">
        <p14:creationId xmlns:p14="http://schemas.microsoft.com/office/powerpoint/2010/main" val="156780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425A6-CA62-4144-AF21-2FBCE2DA6C57}"/>
              </a:ext>
            </a:extLst>
          </p:cNvPr>
          <p:cNvPicPr>
            <a:picLocks noChangeAspect="1"/>
          </p:cNvPicPr>
          <p:nvPr/>
        </p:nvPicPr>
        <p:blipFill>
          <a:blip r:embed="rId2"/>
          <a:stretch>
            <a:fillRect/>
          </a:stretch>
        </p:blipFill>
        <p:spPr>
          <a:xfrm>
            <a:off x="1412999" y="2138144"/>
            <a:ext cx="9820093" cy="4106062"/>
          </a:xfrm>
          <a:prstGeom prst="rect">
            <a:avLst/>
          </a:prstGeom>
        </p:spPr>
      </p:pic>
      <p:sp>
        <p:nvSpPr>
          <p:cNvPr id="7" name="TextBox 6">
            <a:extLst>
              <a:ext uri="{FF2B5EF4-FFF2-40B4-BE49-F238E27FC236}">
                <a16:creationId xmlns:a16="http://schemas.microsoft.com/office/drawing/2014/main" id="{1E53F7E1-3503-43FB-AD35-809609E7CDD8}"/>
              </a:ext>
            </a:extLst>
          </p:cNvPr>
          <p:cNvSpPr txBox="1"/>
          <p:nvPr/>
        </p:nvSpPr>
        <p:spPr>
          <a:xfrm>
            <a:off x="5693616" y="5790479"/>
            <a:ext cx="1583700" cy="369332"/>
          </a:xfrm>
          <a:prstGeom prst="rect">
            <a:avLst/>
          </a:prstGeom>
          <a:noFill/>
        </p:spPr>
        <p:txBody>
          <a:bodyPr wrap="square" rtlCol="0">
            <a:spAutoFit/>
          </a:bodyPr>
          <a:lstStyle/>
          <a:p>
            <a:r>
              <a:rPr lang="en-IN" dirty="0">
                <a:solidFill>
                  <a:schemeClr val="bg1"/>
                </a:solidFill>
                <a:latin typeface="Arial Black" panose="020B0A04020102020204" pitchFamily="34" charset="0"/>
              </a:rPr>
              <a:t>Plot Area</a:t>
            </a:r>
          </a:p>
        </p:txBody>
      </p:sp>
      <p:sp>
        <p:nvSpPr>
          <p:cNvPr id="11" name="TextBox 10">
            <a:extLst>
              <a:ext uri="{FF2B5EF4-FFF2-40B4-BE49-F238E27FC236}">
                <a16:creationId xmlns:a16="http://schemas.microsoft.com/office/drawing/2014/main" id="{C30246C9-0E65-4554-B488-E48A8B4A4063}"/>
              </a:ext>
            </a:extLst>
          </p:cNvPr>
          <p:cNvSpPr txBox="1"/>
          <p:nvPr/>
        </p:nvSpPr>
        <p:spPr>
          <a:xfrm>
            <a:off x="1412999" y="613794"/>
            <a:ext cx="9387281" cy="646331"/>
          </a:xfrm>
          <a:prstGeom prst="rect">
            <a:avLst/>
          </a:prstGeom>
          <a:noFill/>
        </p:spPr>
        <p:txBody>
          <a:bodyPr wrap="square" rtlCol="0">
            <a:spAutoFit/>
          </a:bodyPr>
          <a:lstStyle/>
          <a:p>
            <a:pPr marL="285750" indent="-285750">
              <a:buFont typeface="Arial" panose="020B0604020202020204" pitchFamily="34" charset="0"/>
              <a:buChar char="•"/>
            </a:pPr>
            <a:r>
              <a:rPr lang="en-IN" dirty="0"/>
              <a:t>Plot Area</a:t>
            </a:r>
            <a:r>
              <a:rPr lang="en-IN" u="sng" dirty="0"/>
              <a:t>:</a:t>
            </a:r>
          </a:p>
          <a:p>
            <a:r>
              <a:rPr lang="en-IN" b="0" i="0" dirty="0">
                <a:effectLst/>
                <a:latin typeface="Roboto" panose="020B0604020202020204" pitchFamily="2" charset="0"/>
              </a:rPr>
              <a:t>	</a:t>
            </a:r>
            <a:r>
              <a:rPr lang="en-US" b="0" i="0" dirty="0">
                <a:effectLst/>
                <a:latin typeface="Roboto" panose="020B0604020202020204" pitchFamily="2" charset="0"/>
              </a:rPr>
              <a:t> </a:t>
            </a:r>
            <a:r>
              <a:rPr lang="en-US" sz="1700" b="0" i="0" dirty="0">
                <a:effectLst/>
                <a:latin typeface="Comic Sans MS" panose="030F0702030302020204" pitchFamily="66" charset="0"/>
              </a:rPr>
              <a:t>The area which is surrounded by a boundary line (fencing) is called as Plot Area</a:t>
            </a:r>
            <a:r>
              <a:rPr lang="en-US" sz="1700" b="0" i="0" dirty="0">
                <a:effectLst/>
                <a:latin typeface="Roboto" panose="020B0604020202020204" pitchFamily="2" charset="0"/>
              </a:rPr>
              <a:t>.</a:t>
            </a:r>
            <a:endParaRPr lang="en-IN" sz="1700" dirty="0"/>
          </a:p>
        </p:txBody>
      </p:sp>
    </p:spTree>
    <p:extLst>
      <p:ext uri="{BB962C8B-B14F-4D97-AF65-F5344CB8AC3E}">
        <p14:creationId xmlns:p14="http://schemas.microsoft.com/office/powerpoint/2010/main" val="51746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BBE2B-445F-450D-98AB-9EC8B90C4819}"/>
              </a:ext>
            </a:extLst>
          </p:cNvPr>
          <p:cNvSpPr txBox="1"/>
          <p:nvPr/>
        </p:nvSpPr>
        <p:spPr>
          <a:xfrm>
            <a:off x="760601" y="1166842"/>
            <a:ext cx="10670797" cy="4524315"/>
          </a:xfrm>
          <a:prstGeom prst="rect">
            <a:avLst/>
          </a:prstGeom>
          <a:noFill/>
        </p:spPr>
        <p:txBody>
          <a:bodyPr wrap="square" rtlCol="0">
            <a:spAutoFit/>
          </a:bodyPr>
          <a:lstStyle/>
          <a:p>
            <a:pPr marL="285750" indent="-285750">
              <a:buFont typeface="Arial" panose="020B0604020202020204" pitchFamily="34" charset="0"/>
              <a:buChar char="•"/>
            </a:pPr>
            <a:r>
              <a:rPr lang="en-IN" u="sng" dirty="0"/>
              <a:t>Availability:</a:t>
            </a:r>
            <a:r>
              <a:rPr lang="en-IN" dirty="0"/>
              <a:t>		</a:t>
            </a:r>
            <a:r>
              <a:rPr lang="en-IN" dirty="0">
                <a:latin typeface="Comic Sans MS" panose="030F0702030302020204" pitchFamily="66" charset="0"/>
              </a:rPr>
              <a:t>The availability of the houses at their locations and shows when it could 					be accessed.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Location:</a:t>
            </a:r>
            <a:r>
              <a:rPr lang="en-IN" dirty="0"/>
              <a:t>			</a:t>
            </a:r>
            <a:r>
              <a:rPr lang="en-IN" dirty="0">
                <a:latin typeface="Comic Sans MS" panose="030F0702030302020204" pitchFamily="66" charset="0"/>
              </a:rPr>
              <a:t>Location gives the exact area location around Bangalore</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Size:</a:t>
            </a:r>
            <a:r>
              <a:rPr lang="en-IN" dirty="0"/>
              <a:t> 				</a:t>
            </a:r>
            <a:r>
              <a:rPr lang="en-IN" dirty="0">
                <a:latin typeface="Comic Sans MS" panose="030F0702030302020204" pitchFamily="66" charset="0"/>
              </a:rPr>
              <a:t>Size shows the number of bedrooms in BHK.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Society:</a:t>
            </a:r>
            <a:r>
              <a:rPr lang="en-IN" dirty="0"/>
              <a:t>			</a:t>
            </a:r>
            <a:r>
              <a:rPr lang="en-IN" dirty="0">
                <a:latin typeface="Comic Sans MS" panose="030F0702030302020204" pitchFamily="66" charset="0"/>
              </a:rPr>
              <a:t>The locality name of the houses.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Total </a:t>
            </a:r>
            <a:r>
              <a:rPr lang="en-IN" u="sng" dirty="0" err="1"/>
              <a:t>sqft</a:t>
            </a:r>
            <a:r>
              <a:rPr lang="en-IN" u="sng" dirty="0"/>
              <a:t>:</a:t>
            </a:r>
            <a:r>
              <a:rPr lang="en-IN" dirty="0"/>
              <a:t>	        	</a:t>
            </a:r>
            <a:r>
              <a:rPr lang="en-IN" dirty="0">
                <a:latin typeface="Comic Sans MS" panose="030F0702030302020204" pitchFamily="66" charset="0"/>
              </a:rPr>
              <a:t>The dimension of the houses in square feet.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Bath:</a:t>
            </a:r>
            <a:r>
              <a:rPr lang="en-IN" dirty="0"/>
              <a:t>				</a:t>
            </a:r>
            <a:r>
              <a:rPr lang="en-IN" dirty="0">
                <a:latin typeface="Comic Sans MS" panose="030F0702030302020204" pitchFamily="66" charset="0"/>
              </a:rPr>
              <a:t>Number of bathrooms availability</a:t>
            </a:r>
            <a:r>
              <a:rPr lang="en-IN" dirty="0"/>
              <a:t>.</a:t>
            </a:r>
          </a:p>
          <a:p>
            <a:pPr marL="285750" indent="-285750">
              <a:buFont typeface="Arial" panose="020B0604020202020204" pitchFamily="34" charset="0"/>
              <a:buChar char="•"/>
            </a:pPr>
            <a:endParaRPr lang="en-IN" u="sng" dirty="0"/>
          </a:p>
          <a:p>
            <a:pPr marL="285750" indent="-285750">
              <a:buFont typeface="Arial" panose="020B0604020202020204" pitchFamily="34" charset="0"/>
              <a:buChar char="•"/>
            </a:pPr>
            <a:r>
              <a:rPr lang="en-IN" u="sng" dirty="0"/>
              <a:t>Balcony:</a:t>
            </a:r>
            <a:r>
              <a:rPr lang="en-IN" dirty="0"/>
              <a:t>		       </a:t>
            </a:r>
            <a:r>
              <a:rPr lang="en-IN" dirty="0">
                <a:latin typeface="Comic Sans MS" panose="030F0702030302020204" pitchFamily="66" charset="0"/>
              </a:rPr>
              <a:t>Number of balconies availability</a:t>
            </a:r>
            <a:r>
              <a:rPr lang="en-IN" dirty="0"/>
              <a:t>.</a:t>
            </a:r>
            <a:endParaRPr lang="en-IN" u="sng" dirty="0"/>
          </a:p>
          <a:p>
            <a:pPr marL="285750" indent="-285750">
              <a:buFont typeface="Arial" panose="020B0604020202020204" pitchFamily="34" charset="0"/>
              <a:buChar char="•"/>
            </a:pPr>
            <a:endParaRPr lang="en-IN" u="sng" dirty="0"/>
          </a:p>
          <a:p>
            <a:pPr marL="285750" indent="-285750">
              <a:buFont typeface="Arial" panose="020B0604020202020204" pitchFamily="34" charset="0"/>
              <a:buChar char="•"/>
            </a:pPr>
            <a:r>
              <a:rPr lang="en-IN" u="sng" dirty="0"/>
              <a:t>Price:</a:t>
            </a:r>
            <a:r>
              <a:rPr lang="en-IN" dirty="0"/>
              <a:t>				</a:t>
            </a:r>
            <a:r>
              <a:rPr lang="en-IN" dirty="0">
                <a:latin typeface="Comic Sans MS" panose="030F0702030302020204" pitchFamily="66" charset="0"/>
              </a:rPr>
              <a:t>Houses price range in lakhs.</a:t>
            </a:r>
            <a:endParaRPr lang="en-IN" u="sng" dirty="0">
              <a:latin typeface="Comic Sans MS" panose="030F0702030302020204" pitchFamily="66" charset="0"/>
            </a:endParaRPr>
          </a:p>
        </p:txBody>
      </p:sp>
      <p:pic>
        <p:nvPicPr>
          <p:cNvPr id="3" name="Picture 2">
            <a:extLst>
              <a:ext uri="{FF2B5EF4-FFF2-40B4-BE49-F238E27FC236}">
                <a16:creationId xmlns:a16="http://schemas.microsoft.com/office/drawing/2014/main" id="{E43CCAB7-5D4E-4AC0-B917-E5A8710ECC8C}"/>
              </a:ext>
            </a:extLst>
          </p:cNvPr>
          <p:cNvPicPr>
            <a:picLocks noChangeAspect="1"/>
          </p:cNvPicPr>
          <p:nvPr/>
        </p:nvPicPr>
        <p:blipFill>
          <a:blip r:embed="rId2"/>
          <a:stretch>
            <a:fillRect/>
          </a:stretch>
        </p:blipFill>
        <p:spPr>
          <a:xfrm>
            <a:off x="8791045" y="3428999"/>
            <a:ext cx="2466975" cy="1847850"/>
          </a:xfrm>
          <a:prstGeom prst="rect">
            <a:avLst/>
          </a:prstGeom>
        </p:spPr>
      </p:pic>
    </p:spTree>
    <p:extLst>
      <p:ext uri="{BB962C8B-B14F-4D97-AF65-F5344CB8AC3E}">
        <p14:creationId xmlns:p14="http://schemas.microsoft.com/office/powerpoint/2010/main" val="164673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DFA72-62EA-40E8-B8BC-DE83A5D06D67}"/>
              </a:ext>
            </a:extLst>
          </p:cNvPr>
          <p:cNvPicPr>
            <a:picLocks noChangeAspect="1"/>
          </p:cNvPicPr>
          <p:nvPr/>
        </p:nvPicPr>
        <p:blipFill>
          <a:blip r:embed="rId2"/>
          <a:stretch>
            <a:fillRect/>
          </a:stretch>
        </p:blipFill>
        <p:spPr>
          <a:xfrm>
            <a:off x="1066800" y="1126067"/>
            <a:ext cx="10337800" cy="4865769"/>
          </a:xfrm>
          <a:prstGeom prst="rect">
            <a:avLst/>
          </a:prstGeom>
        </p:spPr>
      </p:pic>
      <p:sp>
        <p:nvSpPr>
          <p:cNvPr id="6" name="TextBox 5">
            <a:extLst>
              <a:ext uri="{FF2B5EF4-FFF2-40B4-BE49-F238E27FC236}">
                <a16:creationId xmlns:a16="http://schemas.microsoft.com/office/drawing/2014/main" id="{0206FC64-08CE-4124-8DE3-DB1550573161}"/>
              </a:ext>
            </a:extLst>
          </p:cNvPr>
          <p:cNvSpPr txBox="1"/>
          <p:nvPr/>
        </p:nvSpPr>
        <p:spPr>
          <a:xfrm>
            <a:off x="3107888" y="342944"/>
            <a:ext cx="5976224" cy="523220"/>
          </a:xfrm>
          <a:prstGeom prst="rect">
            <a:avLst/>
          </a:prstGeom>
          <a:noFill/>
        </p:spPr>
        <p:txBody>
          <a:bodyPr wrap="square" rtlCol="0">
            <a:spAutoFit/>
          </a:bodyPr>
          <a:lstStyle/>
          <a:p>
            <a:r>
              <a:rPr lang="en-IN" sz="2800" u="sng" dirty="0"/>
              <a:t>BANGALORE_HOUSE_PRICE DATA</a:t>
            </a:r>
          </a:p>
        </p:txBody>
      </p:sp>
    </p:spTree>
    <p:extLst>
      <p:ext uri="{BB962C8B-B14F-4D97-AF65-F5344CB8AC3E}">
        <p14:creationId xmlns:p14="http://schemas.microsoft.com/office/powerpoint/2010/main" val="342288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BF61FA-35AD-406A-8FC6-89F241AD0E75}"/>
              </a:ext>
            </a:extLst>
          </p:cNvPr>
          <p:cNvPicPr>
            <a:picLocks noChangeAspect="1"/>
          </p:cNvPicPr>
          <p:nvPr/>
        </p:nvPicPr>
        <p:blipFill>
          <a:blip r:embed="rId2"/>
          <a:stretch>
            <a:fillRect/>
          </a:stretch>
        </p:blipFill>
        <p:spPr>
          <a:xfrm>
            <a:off x="657217" y="433319"/>
            <a:ext cx="5577964" cy="4926082"/>
          </a:xfrm>
          <a:prstGeom prst="rect">
            <a:avLst/>
          </a:prstGeom>
        </p:spPr>
      </p:pic>
      <p:sp>
        <p:nvSpPr>
          <p:cNvPr id="7" name="TextBox 6">
            <a:extLst>
              <a:ext uri="{FF2B5EF4-FFF2-40B4-BE49-F238E27FC236}">
                <a16:creationId xmlns:a16="http://schemas.microsoft.com/office/drawing/2014/main" id="{BDA55B08-758A-48FE-A2AA-BE1691235DB6}"/>
              </a:ext>
            </a:extLst>
          </p:cNvPr>
          <p:cNvSpPr txBox="1"/>
          <p:nvPr/>
        </p:nvSpPr>
        <p:spPr>
          <a:xfrm>
            <a:off x="657217" y="5585135"/>
            <a:ext cx="7704353" cy="923330"/>
          </a:xfrm>
          <a:prstGeom prst="rect">
            <a:avLst/>
          </a:prstGeom>
          <a:noFill/>
        </p:spPr>
        <p:txBody>
          <a:bodyPr wrap="none" rtlCol="0">
            <a:spAutoFit/>
          </a:bodyPr>
          <a:lstStyle/>
          <a:p>
            <a:r>
              <a:rPr lang="en-IN" dirty="0">
                <a:latin typeface="Comic Sans MS" panose="030F0702030302020204" pitchFamily="66" charset="0"/>
              </a:rPr>
              <a:t>So the above graph represents the count of each area_type.</a:t>
            </a:r>
          </a:p>
          <a:p>
            <a:r>
              <a:rPr lang="en-IN" dirty="0">
                <a:latin typeface="Comic Sans MS" panose="030F0702030302020204" pitchFamily="66" charset="0"/>
              </a:rPr>
              <a:t>As we can see that the “Super built up Area” has the maximum counts</a:t>
            </a:r>
          </a:p>
          <a:p>
            <a:r>
              <a:rPr lang="en-IN" dirty="0">
                <a:latin typeface="Comic Sans MS" panose="030F0702030302020204" pitchFamily="66" charset="0"/>
              </a:rPr>
              <a:t>That mean max of house are provided as “Super built up Area</a:t>
            </a:r>
            <a:r>
              <a:rPr lang="en-IN" dirty="0"/>
              <a:t>” .</a:t>
            </a:r>
          </a:p>
        </p:txBody>
      </p:sp>
      <p:sp>
        <p:nvSpPr>
          <p:cNvPr id="8" name="TextBox 7">
            <a:extLst>
              <a:ext uri="{FF2B5EF4-FFF2-40B4-BE49-F238E27FC236}">
                <a16:creationId xmlns:a16="http://schemas.microsoft.com/office/drawing/2014/main" id="{F0BE80DD-3814-4D56-9E6B-7B0E22AA639C}"/>
              </a:ext>
            </a:extLst>
          </p:cNvPr>
          <p:cNvSpPr txBox="1"/>
          <p:nvPr/>
        </p:nvSpPr>
        <p:spPr>
          <a:xfrm>
            <a:off x="7607197" y="2727083"/>
            <a:ext cx="4108817" cy="400110"/>
          </a:xfrm>
          <a:prstGeom prst="rect">
            <a:avLst/>
          </a:prstGeom>
          <a:noFill/>
        </p:spPr>
        <p:txBody>
          <a:bodyPr wrap="none" rtlCol="0">
            <a:spAutoFit/>
          </a:bodyPr>
          <a:lstStyle/>
          <a:p>
            <a:r>
              <a:rPr lang="en-IN" sz="2000" u="sng" dirty="0"/>
              <a:t>Bar plot of </a:t>
            </a:r>
            <a:r>
              <a:rPr lang="en-IN" sz="2000" u="sng" dirty="0" err="1"/>
              <a:t>Area_type</a:t>
            </a:r>
            <a:r>
              <a:rPr lang="en-IN" sz="2000" u="sng" dirty="0"/>
              <a:t> VS counts</a:t>
            </a:r>
          </a:p>
        </p:txBody>
      </p:sp>
    </p:spTree>
    <p:extLst>
      <p:ext uri="{BB962C8B-B14F-4D97-AF65-F5344CB8AC3E}">
        <p14:creationId xmlns:p14="http://schemas.microsoft.com/office/powerpoint/2010/main" val="39061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9583A-C50D-45CC-82CF-672C882945CD}"/>
              </a:ext>
            </a:extLst>
          </p:cNvPr>
          <p:cNvPicPr>
            <a:picLocks noChangeAspect="1"/>
          </p:cNvPicPr>
          <p:nvPr/>
        </p:nvPicPr>
        <p:blipFill>
          <a:blip r:embed="rId2"/>
          <a:stretch>
            <a:fillRect/>
          </a:stretch>
        </p:blipFill>
        <p:spPr>
          <a:xfrm>
            <a:off x="695908" y="428149"/>
            <a:ext cx="7271226" cy="4812717"/>
          </a:xfrm>
          <a:prstGeom prst="rect">
            <a:avLst/>
          </a:prstGeom>
        </p:spPr>
      </p:pic>
      <p:sp>
        <p:nvSpPr>
          <p:cNvPr id="5" name="TextBox 4">
            <a:extLst>
              <a:ext uri="{FF2B5EF4-FFF2-40B4-BE49-F238E27FC236}">
                <a16:creationId xmlns:a16="http://schemas.microsoft.com/office/drawing/2014/main" id="{1B2DF922-E17A-4535-82F9-9B9BF68B7FBC}"/>
              </a:ext>
            </a:extLst>
          </p:cNvPr>
          <p:cNvSpPr txBox="1"/>
          <p:nvPr/>
        </p:nvSpPr>
        <p:spPr>
          <a:xfrm>
            <a:off x="695907" y="5588000"/>
            <a:ext cx="9956572" cy="646331"/>
          </a:xfrm>
          <a:prstGeom prst="rect">
            <a:avLst/>
          </a:prstGeom>
          <a:noFill/>
        </p:spPr>
        <p:txBody>
          <a:bodyPr wrap="none" rtlCol="0">
            <a:spAutoFit/>
          </a:bodyPr>
          <a:lstStyle/>
          <a:p>
            <a:r>
              <a:rPr lang="en-IN" dirty="0">
                <a:latin typeface="Comic Sans MS" panose="030F0702030302020204" pitchFamily="66" charset="0"/>
              </a:rPr>
              <a:t>The above graph represents the Number of Bathroom counts,</a:t>
            </a:r>
          </a:p>
          <a:p>
            <a:r>
              <a:rPr lang="en-IN" dirty="0">
                <a:latin typeface="Comic Sans MS" panose="030F0702030302020204" pitchFamily="66" charset="0"/>
              </a:rPr>
              <a:t>We can conclude that maximum of the house  for sale are having a average of 2 Bathrooms</a:t>
            </a:r>
          </a:p>
        </p:txBody>
      </p:sp>
      <p:sp>
        <p:nvSpPr>
          <p:cNvPr id="6" name="TextBox 5">
            <a:extLst>
              <a:ext uri="{FF2B5EF4-FFF2-40B4-BE49-F238E27FC236}">
                <a16:creationId xmlns:a16="http://schemas.microsoft.com/office/drawing/2014/main" id="{83E01DF1-2EC3-4192-AFA0-3D4AB4225A6D}"/>
              </a:ext>
            </a:extLst>
          </p:cNvPr>
          <p:cNvSpPr txBox="1"/>
          <p:nvPr/>
        </p:nvSpPr>
        <p:spPr>
          <a:xfrm>
            <a:off x="8636001" y="2542119"/>
            <a:ext cx="3098800" cy="1015663"/>
          </a:xfrm>
          <a:prstGeom prst="rect">
            <a:avLst/>
          </a:prstGeom>
          <a:noFill/>
        </p:spPr>
        <p:txBody>
          <a:bodyPr wrap="square" rtlCol="0">
            <a:spAutoFit/>
          </a:bodyPr>
          <a:lstStyle/>
          <a:p>
            <a:r>
              <a:rPr lang="en-IN" sz="2000" u="sng" dirty="0"/>
              <a:t>Bar plot of Number of Bathroom   VS  </a:t>
            </a:r>
            <a:r>
              <a:rPr lang="en-IN" sz="2000" u="sng" dirty="0" err="1"/>
              <a:t>Value_counts</a:t>
            </a:r>
            <a:r>
              <a:rPr lang="en-IN" sz="2000" u="sng" dirty="0"/>
              <a:t> </a:t>
            </a:r>
          </a:p>
        </p:txBody>
      </p:sp>
    </p:spTree>
    <p:extLst>
      <p:ext uri="{BB962C8B-B14F-4D97-AF65-F5344CB8AC3E}">
        <p14:creationId xmlns:p14="http://schemas.microsoft.com/office/powerpoint/2010/main" val="142820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7C8F57-18EA-4C47-A2A1-CEF236379AF7}"/>
              </a:ext>
            </a:extLst>
          </p:cNvPr>
          <p:cNvPicPr>
            <a:picLocks noChangeAspect="1"/>
          </p:cNvPicPr>
          <p:nvPr/>
        </p:nvPicPr>
        <p:blipFill>
          <a:blip r:embed="rId2"/>
          <a:stretch>
            <a:fillRect/>
          </a:stretch>
        </p:blipFill>
        <p:spPr>
          <a:xfrm>
            <a:off x="668970" y="567267"/>
            <a:ext cx="7061097" cy="4470400"/>
          </a:xfrm>
          <a:prstGeom prst="rect">
            <a:avLst/>
          </a:prstGeom>
        </p:spPr>
      </p:pic>
      <p:sp>
        <p:nvSpPr>
          <p:cNvPr id="4" name="TextBox 3">
            <a:extLst>
              <a:ext uri="{FF2B5EF4-FFF2-40B4-BE49-F238E27FC236}">
                <a16:creationId xmlns:a16="http://schemas.microsoft.com/office/drawing/2014/main" id="{1D6A259F-699B-4CA1-8B25-EB8313D30B74}"/>
              </a:ext>
            </a:extLst>
          </p:cNvPr>
          <p:cNvSpPr txBox="1"/>
          <p:nvPr/>
        </p:nvSpPr>
        <p:spPr>
          <a:xfrm>
            <a:off x="668970" y="5661336"/>
            <a:ext cx="8468985" cy="646331"/>
          </a:xfrm>
          <a:prstGeom prst="rect">
            <a:avLst/>
          </a:prstGeom>
          <a:noFill/>
        </p:spPr>
        <p:txBody>
          <a:bodyPr wrap="none" rtlCol="0">
            <a:spAutoFit/>
          </a:bodyPr>
          <a:lstStyle/>
          <a:p>
            <a:r>
              <a:rPr lang="en-IN" dirty="0">
                <a:latin typeface="Comic Sans MS" panose="030F0702030302020204" pitchFamily="66" charset="0"/>
              </a:rPr>
              <a:t>The above  Graph represents the area_type with respect to price in lakhs</a:t>
            </a:r>
          </a:p>
          <a:p>
            <a:r>
              <a:rPr lang="en-IN" dirty="0">
                <a:latin typeface="Comic Sans MS" panose="030F0702030302020204" pitchFamily="66" charset="0"/>
              </a:rPr>
              <a:t>As we can see that the Carpet Area has the Min Cost as compared to others.</a:t>
            </a:r>
          </a:p>
        </p:txBody>
      </p:sp>
      <p:sp>
        <p:nvSpPr>
          <p:cNvPr id="6" name="TextBox 5">
            <a:extLst>
              <a:ext uri="{FF2B5EF4-FFF2-40B4-BE49-F238E27FC236}">
                <a16:creationId xmlns:a16="http://schemas.microsoft.com/office/drawing/2014/main" id="{9575F262-9DA2-494F-8F8E-E99C682277BD}"/>
              </a:ext>
            </a:extLst>
          </p:cNvPr>
          <p:cNvSpPr txBox="1"/>
          <p:nvPr/>
        </p:nvSpPr>
        <p:spPr>
          <a:xfrm>
            <a:off x="8763000" y="2462367"/>
            <a:ext cx="3115733" cy="1015663"/>
          </a:xfrm>
          <a:prstGeom prst="rect">
            <a:avLst/>
          </a:prstGeom>
          <a:noFill/>
        </p:spPr>
        <p:txBody>
          <a:bodyPr wrap="square" rtlCol="0">
            <a:spAutoFit/>
          </a:bodyPr>
          <a:lstStyle/>
          <a:p>
            <a:r>
              <a:rPr lang="en-IN" sz="2000" u="sng" dirty="0"/>
              <a:t>Scatter plot of </a:t>
            </a:r>
            <a:r>
              <a:rPr lang="en-IN" sz="2000" u="sng" dirty="0" err="1"/>
              <a:t>Area_type</a:t>
            </a:r>
            <a:r>
              <a:rPr lang="en-IN" sz="2000" u="sng" dirty="0"/>
              <a:t> VS Price (lakhs)</a:t>
            </a:r>
          </a:p>
        </p:txBody>
      </p:sp>
    </p:spTree>
    <p:extLst>
      <p:ext uri="{BB962C8B-B14F-4D97-AF65-F5344CB8AC3E}">
        <p14:creationId xmlns:p14="http://schemas.microsoft.com/office/powerpoint/2010/main" val="420025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1599</TotalTime>
  <Words>974</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Century Gothic</vt:lpstr>
      <vt:lpstr>Comic Sans MS</vt:lpstr>
      <vt:lpstr>Garamond</vt:lpstr>
      <vt:lpstr>Open Sans</vt:lpstr>
      <vt:lpstr>Roboto</vt:lpstr>
      <vt:lpstr>Wingdings</vt:lpstr>
      <vt:lpstr>Savon</vt:lpstr>
      <vt:lpstr>Bangalore house prices</vt:lpstr>
      <vt:lpstr>About the dataset</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house prices</dc:title>
  <dc:creator>Rakshith M Gowda</dc:creator>
  <cp:lastModifiedBy>ABHISHEK MOHAPATRA</cp:lastModifiedBy>
  <cp:revision>59</cp:revision>
  <dcterms:created xsi:type="dcterms:W3CDTF">2022-04-27T05:44:35Z</dcterms:created>
  <dcterms:modified xsi:type="dcterms:W3CDTF">2022-04-28T19:36:38Z</dcterms:modified>
</cp:coreProperties>
</file>