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73" r:id="rId6"/>
    <p:sldId id="260" r:id="rId7"/>
    <p:sldId id="261" r:id="rId8"/>
    <p:sldId id="262" r:id="rId9"/>
    <p:sldId id="263" r:id="rId10"/>
    <p:sldId id="271" r:id="rId11"/>
    <p:sldId id="272" r:id="rId12"/>
    <p:sldId id="265" r:id="rId13"/>
    <p:sldId id="266" r:id="rId14"/>
    <p:sldId id="267" r:id="rId15"/>
    <p:sldId id="264" r:id="rId16"/>
    <p:sldId id="268" r:id="rId17"/>
    <p:sldId id="269" r:id="rId18"/>
    <p:sldId id="270" r:id="rId19"/>
  </p:sldIdLst>
  <p:sldSz cx="9144000" cy="5143500" type="screen16x9"/>
  <p:notesSz cx="6858000" cy="9144000"/>
  <p:embeddedFontLst>
    <p:embeddedFont>
      <p:font typeface="Palatino Linotype" panose="02040502050505030304" pitchFamily="18"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Segoe Script" panose="030B0504020000000003" pitchFamily="66"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48"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 Neralgi" userId="671e0fa56973a48f" providerId="LiveId" clId="{0FE92762-12CB-40DA-BBCA-6D1DF99BB760}"/>
    <pc:docChg chg="undo redo custSel addSld modSld">
      <pc:chgData name="Chandan Neralgi" userId="671e0fa56973a48f" providerId="LiveId" clId="{0FE92762-12CB-40DA-BBCA-6D1DF99BB760}" dt="2023-06-07T16:17:55.386" v="240" actId="14100"/>
      <pc:docMkLst>
        <pc:docMk/>
      </pc:docMkLst>
      <pc:sldChg chg="addSp delSp modSp new mod">
        <pc:chgData name="Chandan Neralgi" userId="671e0fa56973a48f" providerId="LiveId" clId="{0FE92762-12CB-40DA-BBCA-6D1DF99BB760}" dt="2023-06-07T16:17:55.386" v="240" actId="14100"/>
        <pc:sldMkLst>
          <pc:docMk/>
          <pc:sldMk cId="172019153" sldId="273"/>
        </pc:sldMkLst>
        <pc:spChg chg="mod">
          <ac:chgData name="Chandan Neralgi" userId="671e0fa56973a48f" providerId="LiveId" clId="{0FE92762-12CB-40DA-BBCA-6D1DF99BB760}" dt="2023-06-07T16:02:21.092" v="105" actId="1076"/>
          <ac:spMkLst>
            <pc:docMk/>
            <pc:sldMk cId="172019153" sldId="273"/>
            <ac:spMk id="2" creationId="{F1D401D2-01D3-56E9-2772-4C7944554009}"/>
          </ac:spMkLst>
        </pc:spChg>
        <pc:spChg chg="mod">
          <ac:chgData name="Chandan Neralgi" userId="671e0fa56973a48f" providerId="LiveId" clId="{0FE92762-12CB-40DA-BBCA-6D1DF99BB760}" dt="2023-06-07T16:17:34.222" v="234" actId="14100"/>
          <ac:spMkLst>
            <pc:docMk/>
            <pc:sldMk cId="172019153" sldId="273"/>
            <ac:spMk id="3" creationId="{E4F2AC9C-B66C-16B3-4B45-58FAA315286D}"/>
          </ac:spMkLst>
        </pc:spChg>
        <pc:spChg chg="add del mod">
          <ac:chgData name="Chandan Neralgi" userId="671e0fa56973a48f" providerId="LiveId" clId="{0FE92762-12CB-40DA-BBCA-6D1DF99BB760}" dt="2023-06-07T16:05:53.300" v="141" actId="767"/>
          <ac:spMkLst>
            <pc:docMk/>
            <pc:sldMk cId="172019153" sldId="273"/>
            <ac:spMk id="4" creationId="{42431529-53D3-0226-87FA-73DA116EE928}"/>
          </ac:spMkLst>
        </pc:spChg>
        <pc:spChg chg="add del mod">
          <ac:chgData name="Chandan Neralgi" userId="671e0fa56973a48f" providerId="LiveId" clId="{0FE92762-12CB-40DA-BBCA-6D1DF99BB760}" dt="2023-06-07T16:07:00.335" v="153" actId="767"/>
          <ac:spMkLst>
            <pc:docMk/>
            <pc:sldMk cId="172019153" sldId="273"/>
            <ac:spMk id="5" creationId="{D925DB09-169F-4136-2216-2747CE14A9DC}"/>
          </ac:spMkLst>
        </pc:spChg>
        <pc:spChg chg="add del mod">
          <ac:chgData name="Chandan Neralgi" userId="671e0fa56973a48f" providerId="LiveId" clId="{0FE92762-12CB-40DA-BBCA-6D1DF99BB760}" dt="2023-06-07T16:13:30.864" v="211" actId="478"/>
          <ac:spMkLst>
            <pc:docMk/>
            <pc:sldMk cId="172019153" sldId="273"/>
            <ac:spMk id="6" creationId="{167E3A5D-01D6-F5CB-7400-2C3966DCF0FE}"/>
          </ac:spMkLst>
        </pc:spChg>
        <pc:picChg chg="add mod">
          <ac:chgData name="Chandan Neralgi" userId="671e0fa56973a48f" providerId="LiveId" clId="{0FE92762-12CB-40DA-BBCA-6D1DF99BB760}" dt="2023-06-07T16:17:55.386" v="240" actId="14100"/>
          <ac:picMkLst>
            <pc:docMk/>
            <pc:sldMk cId="172019153" sldId="273"/>
            <ac:picMk id="7" creationId="{24F7E0C1-F269-51F9-F029-1CDFBBFFE8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4f6e5de6f3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4f6e5de6f3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f6e5de6f3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f6e5de6f3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f6e5de6f3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f6e5de6f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f6e5de6f3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f6e5de6f3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f6e5de6f3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f6e5de6f3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f6e5de6f3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4f6e5de6f3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f6e5de6f3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f6e5de6f3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4f6e5de6f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4f6e5de6f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f6e5de6f3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f6e5de6f3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f6e5de6f3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f6e5de6f3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f6e5de6f3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f6e5de6f3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f6e5de6f3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4f6e5de6f3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f6e5de6f3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f6e5de6f3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f6e5de6f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f6e5de6f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170985" y="451928"/>
            <a:ext cx="8829475" cy="4447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effectLst>
                  <a:outerShdw blurRad="38100" dist="38100" dir="2700000" algn="tl">
                    <a:srgbClr val="000000">
                      <a:alpha val="43137"/>
                    </a:srgbClr>
                  </a:outerShdw>
                </a:effectLst>
                <a:latin typeface="Palatino Linotype" panose="02040502050505030304" pitchFamily="18" charset="0"/>
              </a:rPr>
              <a:t>Detecting Parkinson's Disease with Machine Learning</a:t>
            </a:r>
            <a:endParaRPr dirty="0">
              <a:effectLst>
                <a:outerShdw blurRad="38100" dist="38100" dir="2700000" algn="tl">
                  <a:srgbClr val="000000">
                    <a:alpha val="43137"/>
                  </a:srgbClr>
                </a:outerShdw>
              </a:effectLst>
              <a:latin typeface="Palatino Linotype" panose="02040502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DB34-31C6-E84E-1E59-7D042B3EDF88}"/>
              </a:ext>
            </a:extLst>
          </p:cNvPr>
          <p:cNvSpPr>
            <a:spLocks noGrp="1"/>
          </p:cNvSpPr>
          <p:nvPr>
            <p:ph type="title"/>
          </p:nvPr>
        </p:nvSpPr>
        <p:spPr>
          <a:xfrm>
            <a:off x="311700" y="244320"/>
            <a:ext cx="8520600" cy="607800"/>
          </a:xfrm>
        </p:spPr>
        <p:txBody>
          <a:bodyPr>
            <a:normAutofit fontScale="90000"/>
          </a:bodyPr>
          <a:lstStyle/>
          <a:p>
            <a:pPr algn="ctr"/>
            <a:r>
              <a:rPr lang="en-US" dirty="0"/>
              <a:t>Dataflow Diagram</a:t>
            </a:r>
            <a:endParaRPr lang="en-IN" dirty="0"/>
          </a:p>
        </p:txBody>
      </p:sp>
      <p:pic>
        <p:nvPicPr>
          <p:cNvPr id="7" name="Picture 6">
            <a:extLst>
              <a:ext uri="{FF2B5EF4-FFF2-40B4-BE49-F238E27FC236}">
                <a16:creationId xmlns:a16="http://schemas.microsoft.com/office/drawing/2014/main" id="{CDB0C65D-B37B-2429-1CDE-5885AD9FB9B9}"/>
              </a:ext>
            </a:extLst>
          </p:cNvPr>
          <p:cNvPicPr>
            <a:picLocks noChangeAspect="1"/>
          </p:cNvPicPr>
          <p:nvPr/>
        </p:nvPicPr>
        <p:blipFill>
          <a:blip r:embed="rId2"/>
          <a:stretch>
            <a:fillRect/>
          </a:stretch>
        </p:blipFill>
        <p:spPr>
          <a:xfrm>
            <a:off x="311700" y="1149460"/>
            <a:ext cx="3262763" cy="3141920"/>
          </a:xfrm>
          <a:prstGeom prst="rect">
            <a:avLst/>
          </a:prstGeom>
        </p:spPr>
      </p:pic>
      <p:pic>
        <p:nvPicPr>
          <p:cNvPr id="9" name="Picture 8">
            <a:extLst>
              <a:ext uri="{FF2B5EF4-FFF2-40B4-BE49-F238E27FC236}">
                <a16:creationId xmlns:a16="http://schemas.microsoft.com/office/drawing/2014/main" id="{7EC46E0D-67F0-05F5-810C-1C6D41F7FA38}"/>
              </a:ext>
            </a:extLst>
          </p:cNvPr>
          <p:cNvPicPr>
            <a:picLocks noChangeAspect="1"/>
          </p:cNvPicPr>
          <p:nvPr/>
        </p:nvPicPr>
        <p:blipFill>
          <a:blip r:embed="rId3"/>
          <a:stretch>
            <a:fillRect/>
          </a:stretch>
        </p:blipFill>
        <p:spPr>
          <a:xfrm>
            <a:off x="3753879" y="1149460"/>
            <a:ext cx="5223866" cy="2686560"/>
          </a:xfrm>
          <a:prstGeom prst="rect">
            <a:avLst/>
          </a:prstGeom>
        </p:spPr>
      </p:pic>
    </p:spTree>
    <p:extLst>
      <p:ext uri="{BB962C8B-B14F-4D97-AF65-F5344CB8AC3E}">
        <p14:creationId xmlns:p14="http://schemas.microsoft.com/office/powerpoint/2010/main" val="68195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4A704-BB20-D649-71BE-B661407236C9}"/>
              </a:ext>
            </a:extLst>
          </p:cNvPr>
          <p:cNvSpPr>
            <a:spLocks noGrp="1"/>
          </p:cNvSpPr>
          <p:nvPr>
            <p:ph type="title"/>
          </p:nvPr>
        </p:nvSpPr>
        <p:spPr>
          <a:xfrm>
            <a:off x="311700" y="278249"/>
            <a:ext cx="8007110" cy="607800"/>
          </a:xfrm>
        </p:spPr>
        <p:txBody>
          <a:bodyPr>
            <a:normAutofit fontScale="90000"/>
          </a:bodyPr>
          <a:lstStyle/>
          <a:p>
            <a:pPr algn="r"/>
            <a:r>
              <a:rPr lang="en-US" dirty="0"/>
              <a:t>Proposed Architecture</a:t>
            </a:r>
            <a:endParaRPr lang="en-IN" dirty="0"/>
          </a:p>
        </p:txBody>
      </p:sp>
      <p:pic>
        <p:nvPicPr>
          <p:cNvPr id="5" name="Picture 4">
            <a:extLst>
              <a:ext uri="{FF2B5EF4-FFF2-40B4-BE49-F238E27FC236}">
                <a16:creationId xmlns:a16="http://schemas.microsoft.com/office/drawing/2014/main" id="{37292407-8A10-F0E2-7A4E-94430934C7ED}"/>
              </a:ext>
            </a:extLst>
          </p:cNvPr>
          <p:cNvPicPr>
            <a:picLocks noChangeAspect="1"/>
          </p:cNvPicPr>
          <p:nvPr/>
        </p:nvPicPr>
        <p:blipFill>
          <a:blip r:embed="rId2"/>
          <a:stretch>
            <a:fillRect/>
          </a:stretch>
        </p:blipFill>
        <p:spPr>
          <a:xfrm>
            <a:off x="542693" y="278249"/>
            <a:ext cx="3910361" cy="4478201"/>
          </a:xfrm>
          <a:prstGeom prst="rect">
            <a:avLst/>
          </a:prstGeom>
        </p:spPr>
      </p:pic>
    </p:spTree>
    <p:extLst>
      <p:ext uri="{BB962C8B-B14F-4D97-AF65-F5344CB8AC3E}">
        <p14:creationId xmlns:p14="http://schemas.microsoft.com/office/powerpoint/2010/main" val="1621581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body" idx="1"/>
          </p:nvPr>
        </p:nvSpPr>
        <p:spPr>
          <a:xfrm>
            <a:off x="241280" y="291121"/>
            <a:ext cx="8520600" cy="34164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2500" b="1" dirty="0">
                <a:solidFill>
                  <a:schemeClr val="dk1"/>
                </a:solidFill>
              </a:rPr>
              <a:t>Future Directions</a:t>
            </a:r>
            <a:endParaRPr sz="2500" b="1" dirty="0">
              <a:solidFill>
                <a:schemeClr val="dk1"/>
              </a:solidFill>
            </a:endParaRPr>
          </a:p>
          <a:p>
            <a:pPr marL="0" lvl="0" indent="0" algn="l" rtl="0">
              <a:spcBef>
                <a:spcPts val="1200"/>
              </a:spcBef>
              <a:spcAft>
                <a:spcPts val="0"/>
              </a:spcAft>
              <a:buClr>
                <a:schemeClr val="dk1"/>
              </a:buClr>
              <a:buSzPts val="1100"/>
              <a:buFont typeface="Arial"/>
              <a:buNone/>
            </a:pPr>
            <a:r>
              <a:rPr lang="en" sz="1900" dirty="0">
                <a:solidFill>
                  <a:schemeClr val="dk1"/>
                </a:solidFill>
              </a:rPr>
              <a:t>Machine learning has the potential to revolutionize Parkinson's disease diagnosis and treatment. In the future, machine learning models could be used to develop personalized treatment plans based on individual patient characteristics and disease progression.</a:t>
            </a:r>
            <a:endParaRPr sz="1900" dirty="0">
              <a:solidFill>
                <a:schemeClr val="dk1"/>
              </a:solidFill>
            </a:endParaRPr>
          </a:p>
          <a:p>
            <a:pPr marL="0" lvl="0" indent="0" algn="l" rtl="0">
              <a:spcBef>
                <a:spcPts val="1200"/>
              </a:spcBef>
              <a:spcAft>
                <a:spcPts val="0"/>
              </a:spcAft>
              <a:buClr>
                <a:schemeClr val="dk1"/>
              </a:buClr>
              <a:buSzPts val="1100"/>
              <a:buFont typeface="Arial"/>
              <a:buNone/>
            </a:pPr>
            <a:r>
              <a:rPr lang="en" sz="1900" dirty="0">
                <a:solidFill>
                  <a:schemeClr val="dk1"/>
                </a:solidFill>
              </a:rPr>
              <a:t>Additionally, machine learning could be used to identify new biomarkers or targets for drug development, leading to more effective treatments and potentially a cure for Parkinson's disease.</a:t>
            </a:r>
            <a:endParaRPr sz="1900" dirty="0">
              <a:solidFill>
                <a:schemeClr val="dk1"/>
              </a:solidFill>
            </a:endParaRPr>
          </a:p>
          <a:p>
            <a:pPr marL="0" lvl="0" indent="0" algn="l" rtl="0">
              <a:spcBef>
                <a:spcPts val="1200"/>
              </a:spcBef>
              <a:spcAft>
                <a:spcPts val="1200"/>
              </a:spcAft>
              <a:buNone/>
            </a:pPr>
            <a:endParaRPr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body" idx="1"/>
          </p:nvPr>
        </p:nvSpPr>
        <p:spPr>
          <a:xfrm>
            <a:off x="311700" y="223624"/>
            <a:ext cx="8520600" cy="40842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2500" b="1" dirty="0">
                <a:solidFill>
                  <a:schemeClr val="dk1"/>
                </a:solidFill>
              </a:rPr>
              <a:t>Challenges and Limitations</a:t>
            </a:r>
            <a:endParaRPr sz="2500" b="1" dirty="0">
              <a:solidFill>
                <a:schemeClr val="dk1"/>
              </a:solidFill>
            </a:endParaRPr>
          </a:p>
          <a:p>
            <a:pPr marL="0" lvl="0" indent="0" algn="l" rtl="0">
              <a:spcBef>
                <a:spcPts val="1200"/>
              </a:spcBef>
              <a:spcAft>
                <a:spcPts val="0"/>
              </a:spcAft>
              <a:buClr>
                <a:schemeClr val="dk1"/>
              </a:buClr>
              <a:buSzPts val="1100"/>
              <a:buFont typeface="Arial"/>
              <a:buNone/>
            </a:pPr>
            <a:r>
              <a:rPr lang="en" sz="1900" dirty="0">
                <a:solidFill>
                  <a:schemeClr val="dk1"/>
                </a:solidFill>
              </a:rPr>
              <a:t>While machine learning shows great promise for Parkinson's disease diagnosis, there are also several challenges and limitations to consider. One challenge is the need for large amounts of high-quality data to train the models.</a:t>
            </a:r>
            <a:endParaRPr sz="1900" dirty="0">
              <a:solidFill>
                <a:schemeClr val="dk1"/>
              </a:solidFill>
            </a:endParaRPr>
          </a:p>
          <a:p>
            <a:pPr marL="0" lvl="0" indent="0" algn="l" rtl="0">
              <a:spcBef>
                <a:spcPts val="1200"/>
              </a:spcBef>
              <a:spcAft>
                <a:spcPts val="0"/>
              </a:spcAft>
              <a:buClr>
                <a:schemeClr val="dk1"/>
              </a:buClr>
              <a:buSzPts val="1100"/>
              <a:buFont typeface="Arial"/>
              <a:buNone/>
            </a:pPr>
            <a:r>
              <a:rPr lang="en" sz="1900" dirty="0">
                <a:solidFill>
                  <a:schemeClr val="dk1"/>
                </a:solidFill>
              </a:rPr>
              <a:t>Another challenge is the potential for bias in the data or models, which could lead to inaccurate or unfair predictions. Additionally, machine learning models may not be able to capture the full complexity of Parkinson's disease and may not be suitable for all patients.</a:t>
            </a:r>
            <a:endParaRPr sz="1900" dirty="0">
              <a:solidFill>
                <a:schemeClr val="dk1"/>
              </a:solidFill>
            </a:endParaRPr>
          </a:p>
          <a:p>
            <a:pPr marL="0" lvl="0" indent="0" algn="l" rtl="0">
              <a:spcBef>
                <a:spcPts val="1200"/>
              </a:spcBef>
              <a:spcAft>
                <a:spcPts val="1200"/>
              </a:spcAft>
              <a:buNone/>
            </a:pPr>
            <a:endParaRPr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body" idx="1"/>
          </p:nvPr>
        </p:nvSpPr>
        <p:spPr>
          <a:xfrm>
            <a:off x="245950" y="281525"/>
            <a:ext cx="8520600" cy="41829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2600" b="1">
                <a:solidFill>
                  <a:schemeClr val="dk1"/>
                </a:solidFill>
              </a:rPr>
              <a:t>Ethical Considerations</a:t>
            </a:r>
            <a:endParaRPr sz="2600" b="1">
              <a:solidFill>
                <a:schemeClr val="dk1"/>
              </a:solidFill>
            </a:endParaRPr>
          </a:p>
          <a:p>
            <a:pPr marL="0" lvl="0" indent="0" algn="l" rtl="0">
              <a:spcBef>
                <a:spcPts val="1200"/>
              </a:spcBef>
              <a:spcAft>
                <a:spcPts val="0"/>
              </a:spcAft>
              <a:buClr>
                <a:schemeClr val="dk1"/>
              </a:buClr>
              <a:buSzPts val="1100"/>
              <a:buFont typeface="Arial"/>
              <a:buNone/>
            </a:pPr>
            <a:r>
              <a:rPr lang="en" sz="2000">
                <a:solidFill>
                  <a:schemeClr val="dk1"/>
                </a:solidFill>
              </a:rPr>
              <a:t>As with any new technology, there are also ethical considerations to take into account when using machine learning for Parkinson's disease diagnosis. One important consideration is the need for transparency and accountability in the development and use of these tools.</a:t>
            </a:r>
            <a:endParaRPr sz="2000">
              <a:solidFill>
                <a:schemeClr val="dk1"/>
              </a:solidFill>
            </a:endParaRPr>
          </a:p>
          <a:p>
            <a:pPr marL="0" lvl="0" indent="0" algn="l" rtl="0">
              <a:spcBef>
                <a:spcPts val="1200"/>
              </a:spcBef>
              <a:spcAft>
                <a:spcPts val="0"/>
              </a:spcAft>
              <a:buClr>
                <a:schemeClr val="dk1"/>
              </a:buClr>
              <a:buSzPts val="1100"/>
              <a:buFont typeface="Arial"/>
              <a:buNone/>
            </a:pPr>
            <a:r>
              <a:rPr lang="en" sz="2000">
                <a:solidFill>
                  <a:schemeClr val="dk1"/>
                </a:solidFill>
              </a:rPr>
              <a:t>Patients and healthcare professionals should be informed about how the models work, what data is being used, and how the predictions are made. Additionally, safeguards should be put in place to prevent misuse or discrimination based on the predictions.</a:t>
            </a:r>
            <a:endParaRPr sz="2000">
              <a:solidFill>
                <a:schemeClr val="dk1"/>
              </a:solidFill>
            </a:endParaRPr>
          </a:p>
          <a:p>
            <a:pPr marL="0" lvl="0" indent="0" algn="l" rtl="0">
              <a:spcBef>
                <a:spcPts val="1200"/>
              </a:spcBef>
              <a:spcAft>
                <a:spcPts val="1200"/>
              </a:spcAft>
              <a:buNone/>
            </a:pP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body" idx="1"/>
          </p:nvPr>
        </p:nvSpPr>
        <p:spPr>
          <a:xfrm>
            <a:off x="256123" y="0"/>
            <a:ext cx="8520600" cy="46428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2600" b="1" dirty="0">
                <a:solidFill>
                  <a:schemeClr val="dk1"/>
                </a:solidFill>
              </a:rPr>
              <a:t>Results</a:t>
            </a:r>
            <a:endParaRPr sz="2600" b="1" dirty="0">
              <a:solidFill>
                <a:schemeClr val="dk1"/>
              </a:solidFill>
            </a:endParaRPr>
          </a:p>
          <a:p>
            <a:pPr marL="0" lvl="0" indent="0" algn="l" rtl="0">
              <a:spcBef>
                <a:spcPts val="1200"/>
              </a:spcBef>
              <a:spcAft>
                <a:spcPts val="0"/>
              </a:spcAft>
              <a:buClr>
                <a:schemeClr val="dk1"/>
              </a:buClr>
              <a:buSzPts val="1100"/>
              <a:buFont typeface="Arial"/>
              <a:buNone/>
            </a:pPr>
            <a:r>
              <a:rPr lang="en" sz="2000" dirty="0">
                <a:solidFill>
                  <a:schemeClr val="dk1"/>
                </a:solidFill>
              </a:rPr>
              <a:t>The results of machine learning models for Parkinson's disease diagnosis have been promising. Studies have shown that machine learning can accurately predict whether someone has the disease with high sensitivity and specificity.</a:t>
            </a:r>
            <a:endParaRPr sz="2000" dirty="0">
              <a:solidFill>
                <a:schemeClr val="dk1"/>
              </a:solidFill>
            </a:endParaRPr>
          </a:p>
          <a:p>
            <a:pPr marL="0" lvl="0" indent="0" algn="l" rtl="0">
              <a:spcBef>
                <a:spcPts val="1200"/>
              </a:spcBef>
              <a:spcAft>
                <a:spcPts val="0"/>
              </a:spcAft>
              <a:buClr>
                <a:schemeClr val="dk1"/>
              </a:buClr>
              <a:buSzPts val="1100"/>
              <a:buFont typeface="Arial"/>
              <a:buNone/>
            </a:pPr>
            <a:r>
              <a:rPr lang="en" sz="2000" dirty="0">
                <a:solidFill>
                  <a:schemeClr val="dk1"/>
                </a:solidFill>
              </a:rPr>
              <a:t>For example, one study found that a machine learning algorithm trained on clinical assessments and imaging tests could predict Parkinson's disease with 95% accuracy. This is much higher than current diagnostic methods and has the potential to improve early detection and treatment of the disease.</a:t>
            </a:r>
            <a:endParaRPr sz="2000" dirty="0">
              <a:solidFill>
                <a:schemeClr val="dk1"/>
              </a:solidFill>
            </a:endParaRPr>
          </a:p>
          <a:p>
            <a:pPr marL="0" lvl="0" indent="0" algn="l" rtl="0">
              <a:spcBef>
                <a:spcPts val="1200"/>
              </a:spcBef>
              <a:spcAft>
                <a:spcPts val="1200"/>
              </a:spcAft>
              <a:buNone/>
            </a:pPr>
            <a:endParaRPr sz="2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body" idx="1"/>
          </p:nvPr>
        </p:nvSpPr>
        <p:spPr>
          <a:xfrm>
            <a:off x="311700" y="0"/>
            <a:ext cx="8520600" cy="41799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Clr>
                <a:schemeClr val="dk1"/>
              </a:buClr>
              <a:buSzPts val="1100"/>
              <a:buFont typeface="Arial"/>
              <a:buNone/>
            </a:pPr>
            <a:r>
              <a:rPr lang="en" sz="2500" b="1" dirty="0">
                <a:solidFill>
                  <a:schemeClr val="dk1"/>
                </a:solidFill>
              </a:rPr>
              <a:t>Conclusion</a:t>
            </a:r>
            <a:endParaRPr sz="2500" b="1" dirty="0">
              <a:solidFill>
                <a:schemeClr val="dk1"/>
              </a:solidFill>
            </a:endParaRPr>
          </a:p>
          <a:p>
            <a:pPr marL="0" lvl="0" indent="0" algn="l" rtl="0">
              <a:spcBef>
                <a:spcPts val="1200"/>
              </a:spcBef>
              <a:spcAft>
                <a:spcPts val="0"/>
              </a:spcAft>
              <a:buClr>
                <a:schemeClr val="dk1"/>
              </a:buClr>
              <a:buSzPts val="1100"/>
              <a:buFont typeface="Arial"/>
              <a:buNone/>
            </a:pPr>
            <a:r>
              <a:rPr lang="en" sz="1900" dirty="0">
                <a:solidFill>
                  <a:schemeClr val="dk1"/>
                </a:solidFill>
              </a:rPr>
              <a:t>In conclusion, machine learning has the potential to improve Parkinson's disease diagnosis and treatment by analyzing large amounts of data and identifying patterns that may not be apparent to healthcare professionals. While there are challenges and limitations to consider, the results so far have been promising.</a:t>
            </a:r>
            <a:endParaRPr sz="1900" dirty="0">
              <a:solidFill>
                <a:schemeClr val="dk1"/>
              </a:solidFill>
            </a:endParaRPr>
          </a:p>
          <a:p>
            <a:pPr marL="0" lvl="0" indent="0" algn="l" rtl="0">
              <a:spcBef>
                <a:spcPts val="1200"/>
              </a:spcBef>
              <a:spcAft>
                <a:spcPts val="0"/>
              </a:spcAft>
              <a:buClr>
                <a:schemeClr val="dk1"/>
              </a:buClr>
              <a:buSzPts val="1100"/>
              <a:buFont typeface="Arial"/>
              <a:buNone/>
            </a:pPr>
            <a:r>
              <a:rPr lang="en" sz="1900" dirty="0">
                <a:solidFill>
                  <a:schemeClr val="dk1"/>
                </a:solidFill>
              </a:rPr>
              <a:t>By continuing to develop and refine machine learning models for Parkinson's disease diagnosis, we can improve early detection and treatment of the disease and ultimately improve the lives of millions of people worldwide.</a:t>
            </a:r>
            <a:endParaRPr sz="1900" dirty="0">
              <a:solidFill>
                <a:schemeClr val="dk1"/>
              </a:solidFill>
            </a:endParaRPr>
          </a:p>
          <a:p>
            <a:pPr marL="0" lvl="0" indent="0" algn="l" rtl="0">
              <a:spcBef>
                <a:spcPts val="1200"/>
              </a:spcBef>
              <a:spcAft>
                <a:spcPts val="1200"/>
              </a:spcAft>
              <a:buNone/>
            </a:pPr>
            <a:endParaRPr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body" idx="1"/>
          </p:nvPr>
        </p:nvSpPr>
        <p:spPr>
          <a:xfrm>
            <a:off x="311700" y="323175"/>
            <a:ext cx="8520600" cy="42456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Clr>
                <a:schemeClr val="dk1"/>
              </a:buClr>
              <a:buSzPts val="1100"/>
              <a:buFont typeface="Arial"/>
              <a:buNone/>
            </a:pPr>
            <a:r>
              <a:rPr lang="en" sz="2400" b="1">
                <a:solidFill>
                  <a:schemeClr val="dk1"/>
                </a:solidFill>
              </a:rPr>
              <a:t>References</a:t>
            </a:r>
            <a:endParaRPr sz="2400" b="1">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1. Postuma RB, Berg D, Stern M, et al. MDS clinical diagnostic criteria for Parkinson's disease. Mov Disord. 2015;30(12):1591-1601.</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2. Fahn S. Description of Parkinson's disease as a clinical syndrome. Ann N Y Acad Sci. 2003;991:1-14.</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3. Litvan I, Bhatia KP, Burn DJ, et al. Movement Disorders Society Scientific Issues Committee report: SIC Task Force appraisal of clinical diagnostic criteria for Parkinsonian disorders. Mov Disord. 2003;18(5):467-486.</a:t>
            </a:r>
            <a:endParaRPr>
              <a:solidFill>
                <a:schemeClr val="dk1"/>
              </a:solidFill>
            </a:endParaRPr>
          </a:p>
          <a:p>
            <a:pPr marL="0" lvl="0" indent="0" algn="l" rtl="0">
              <a:spcBef>
                <a:spcPts val="1200"/>
              </a:spcBef>
              <a:spcAft>
                <a:spcPts val="1200"/>
              </a:spcAft>
              <a:buNone/>
            </a:pP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3436-03CA-0601-8505-5DCB8FB34303}"/>
              </a:ext>
            </a:extLst>
          </p:cNvPr>
          <p:cNvSpPr>
            <a:spLocks noGrp="1"/>
          </p:cNvSpPr>
          <p:nvPr>
            <p:ph type="title"/>
          </p:nvPr>
        </p:nvSpPr>
        <p:spPr>
          <a:xfrm>
            <a:off x="490250" y="526350"/>
            <a:ext cx="8155662" cy="4090800"/>
          </a:xfrm>
        </p:spPr>
        <p:txBody>
          <a:bodyPr>
            <a:normAutofit/>
          </a:bodyPr>
          <a:lstStyle/>
          <a:p>
            <a:pPr algn="ctr"/>
            <a:r>
              <a:rPr lang="en-US" sz="6000" i="1" dirty="0">
                <a:effectLst>
                  <a:outerShdw blurRad="38100" dist="38100" dir="2700000" algn="tl">
                    <a:srgbClr val="000000">
                      <a:alpha val="43137"/>
                    </a:srgbClr>
                  </a:outerShdw>
                </a:effectLst>
                <a:latin typeface="Segoe Script" panose="030B0504020000000003" pitchFamily="66" charset="0"/>
              </a:rPr>
              <a:t>Thank You</a:t>
            </a:r>
            <a:endParaRPr lang="en-IN" sz="6000" i="1" dirty="0">
              <a:effectLst>
                <a:outerShdw blurRad="38100" dist="38100" dir="2700000" algn="tl">
                  <a:srgbClr val="000000">
                    <a:alpha val="43137"/>
                  </a:srgbClr>
                </a:outerShdw>
              </a:effectLst>
              <a:latin typeface="Segoe Script" panose="030B0504020000000003" pitchFamily="66" charset="0"/>
            </a:endParaRPr>
          </a:p>
        </p:txBody>
      </p:sp>
    </p:spTree>
    <p:extLst>
      <p:ext uri="{BB962C8B-B14F-4D97-AF65-F5344CB8AC3E}">
        <p14:creationId xmlns:p14="http://schemas.microsoft.com/office/powerpoint/2010/main" val="17974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p:nvPr/>
        </p:nvSpPr>
        <p:spPr>
          <a:xfrm>
            <a:off x="264104" y="0"/>
            <a:ext cx="5742686" cy="518908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Clr>
                <a:schemeClr val="dk1"/>
              </a:buClr>
              <a:buSzPts val="1100"/>
              <a:buFont typeface="Arial"/>
              <a:buNone/>
            </a:pPr>
            <a:r>
              <a:rPr lang="en" sz="2400" b="1" dirty="0">
                <a:solidFill>
                  <a:schemeClr val="dk1"/>
                </a:solidFill>
              </a:rPr>
              <a:t>Introduction</a:t>
            </a:r>
            <a:endParaRPr sz="24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dirty="0">
                <a:solidFill>
                  <a:schemeClr val="dk1"/>
                </a:solidFill>
              </a:rPr>
              <a:t>Parkinson's disease is a neurodegenerative disorder that affects millions of people worldwide. It is characterized by tremors, stiffness, and difficulty with movement. The disease can have a significant impact on a person's quality of life, and there is currently no cure.</a:t>
            </a:r>
            <a:endParaRPr sz="17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700" dirty="0">
                <a:solidFill>
                  <a:schemeClr val="dk1"/>
                </a:solidFill>
              </a:rPr>
              <a:t>In this presentation, we will explore how machine learning can be used to improve Parkinson's disease diagnosis. By analyzing large amounts of data, machine learning algorithms can identify patterns and make accurate predictions about whether someone has the disease. This has the potential to revolutionize the way Parkinson's disease is diagnosed and treated.</a:t>
            </a:r>
            <a:endParaRPr sz="1700" dirty="0">
              <a:solidFill>
                <a:schemeClr val="dk1"/>
              </a:solidFill>
            </a:endParaRPr>
          </a:p>
          <a:p>
            <a:pPr marL="0" lvl="0" indent="0" algn="l" rtl="0">
              <a:spcBef>
                <a:spcPts val="1200"/>
              </a:spcBef>
              <a:spcAft>
                <a:spcPts val="0"/>
              </a:spcAft>
              <a:buNone/>
            </a:pPr>
            <a:endParaRPr sz="1800" dirty="0"/>
          </a:p>
        </p:txBody>
      </p:sp>
      <p:pic>
        <p:nvPicPr>
          <p:cNvPr id="2" name="Picture 1">
            <a:extLst>
              <a:ext uri="{FF2B5EF4-FFF2-40B4-BE49-F238E27FC236}">
                <a16:creationId xmlns:a16="http://schemas.microsoft.com/office/drawing/2014/main" id="{B7BE034E-CD1C-C741-6553-A4697C823590}"/>
              </a:ext>
            </a:extLst>
          </p:cNvPr>
          <p:cNvPicPr>
            <a:picLocks noChangeAspect="1"/>
          </p:cNvPicPr>
          <p:nvPr/>
        </p:nvPicPr>
        <p:blipFill>
          <a:blip r:embed="rId3"/>
          <a:stretch>
            <a:fillRect/>
          </a:stretch>
        </p:blipFill>
        <p:spPr>
          <a:xfrm>
            <a:off x="5890409" y="929267"/>
            <a:ext cx="3201551" cy="23275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body" idx="1"/>
          </p:nvPr>
        </p:nvSpPr>
        <p:spPr>
          <a:xfrm>
            <a:off x="244793" y="69065"/>
            <a:ext cx="8527500" cy="416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Clr>
                <a:schemeClr val="dk1"/>
              </a:buClr>
              <a:buSzPts val="1100"/>
              <a:buFont typeface="Arial"/>
              <a:buNone/>
            </a:pPr>
            <a:r>
              <a:rPr lang="en" sz="2300" b="1" dirty="0">
                <a:solidFill>
                  <a:schemeClr val="dk1"/>
                </a:solidFill>
              </a:rPr>
              <a:t>The Challenge of Diagnosis</a:t>
            </a:r>
            <a:endParaRPr sz="2300" b="1"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Diagnosing Parkinson's disease can be challenging, as symptoms can vary widely between individuals and may not appear until the disease has progressed significantly. Current diagnostic methods, such as clinical assessments and imaging tests, also have limitations and may not provide a definitive diagnosis.</a:t>
            </a:r>
            <a:endParaRPr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For example, clinical assessments rely on subjective observations by healthcare professionals and may miss early or mild symptoms. Imaging tests, such as MRI and PET scans, can detect changes in the brain associated with Parkinson's disease but are expensive and not widely available. As a result, many people with Parkinson's disease may go undiagnosed or misdiagnosed for years.</a:t>
            </a:r>
            <a:endParaRPr dirty="0">
              <a:solidFill>
                <a:schemeClr val="dk1"/>
              </a:solidFill>
            </a:endParaRPr>
          </a:p>
          <a:p>
            <a:pPr marL="0" lvl="0" indent="0" algn="l" rtl="0">
              <a:spcBef>
                <a:spcPts val="1200"/>
              </a:spcBef>
              <a:spcAft>
                <a:spcPts val="1200"/>
              </a:spcAft>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body" idx="1"/>
          </p:nvPr>
        </p:nvSpPr>
        <p:spPr>
          <a:xfrm>
            <a:off x="185319" y="0"/>
            <a:ext cx="8705919" cy="42456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2400" b="1" dirty="0">
                <a:solidFill>
                  <a:schemeClr val="dk1"/>
                </a:solidFill>
              </a:rPr>
              <a:t>Machine Learning and Parkinson's Disease</a:t>
            </a:r>
            <a:endParaRPr sz="2400" b="1"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Machine learning is a type of artificial intelligence that allows computers to learn from data without being explicitly programmed. In the context of Parkinson's disease, machine learning algorithms can be trained on large datasets of patient information to identify patterns and make accurate predictions about who has the disease.</a:t>
            </a:r>
            <a:endParaRPr dirty="0">
              <a:solidFill>
                <a:schemeClr val="dk1"/>
              </a:solidFill>
            </a:endParaRPr>
          </a:p>
          <a:p>
            <a:pPr marL="0" lvl="0" indent="0" algn="l" rtl="0">
              <a:spcBef>
                <a:spcPts val="1200"/>
              </a:spcBef>
              <a:spcAft>
                <a:spcPts val="0"/>
              </a:spcAft>
              <a:buClr>
                <a:schemeClr val="dk1"/>
              </a:buClr>
              <a:buSzPts val="1100"/>
              <a:buFont typeface="Arial"/>
              <a:buNone/>
            </a:pPr>
            <a:r>
              <a:rPr lang="en" dirty="0">
                <a:solidFill>
                  <a:schemeClr val="dk1"/>
                </a:solidFill>
              </a:rPr>
              <a:t>For example, machine learning can analyze data from clinical assessments, imaging tests, and other sources to identify common features or biomarkers associated with Parkinson's disease. These biomarkers can then be used to develop diagnostic tools that are more accurate and efficient than current methods.</a:t>
            </a:r>
            <a:endParaRPr dirty="0">
              <a:solidFill>
                <a:schemeClr val="dk1"/>
              </a:solidFill>
            </a:endParaRPr>
          </a:p>
          <a:p>
            <a:pPr marL="0" lvl="0" indent="0" algn="l" rtl="0">
              <a:spcBef>
                <a:spcPts val="1200"/>
              </a:spcBef>
              <a:spcAft>
                <a:spcPts val="1200"/>
              </a:spcAft>
              <a:buNone/>
            </a:pPr>
            <a:endParaRPr sz="2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01D2-01D3-56E9-2772-4C7944554009}"/>
              </a:ext>
            </a:extLst>
          </p:cNvPr>
          <p:cNvSpPr>
            <a:spLocks noGrp="1"/>
          </p:cNvSpPr>
          <p:nvPr>
            <p:ph type="title"/>
          </p:nvPr>
        </p:nvSpPr>
        <p:spPr>
          <a:xfrm>
            <a:off x="311700" y="92306"/>
            <a:ext cx="8520600" cy="607800"/>
          </a:xfrm>
        </p:spPr>
        <p:txBody>
          <a:bodyPr>
            <a:normAutofit fontScale="90000"/>
          </a:bodyPr>
          <a:lstStyle/>
          <a:p>
            <a:pPr algn="ctr"/>
            <a:r>
              <a:rPr lang="en-IN" dirty="0"/>
              <a:t>Significance of Early Detection of Parkinson’s Disease</a:t>
            </a:r>
          </a:p>
        </p:txBody>
      </p:sp>
      <p:sp>
        <p:nvSpPr>
          <p:cNvPr id="3" name="Text Placeholder 2">
            <a:extLst>
              <a:ext uri="{FF2B5EF4-FFF2-40B4-BE49-F238E27FC236}">
                <a16:creationId xmlns:a16="http://schemas.microsoft.com/office/drawing/2014/main" id="{E4F2AC9C-B66C-16B3-4B45-58FAA315286D}"/>
              </a:ext>
            </a:extLst>
          </p:cNvPr>
          <p:cNvSpPr>
            <a:spLocks noGrp="1"/>
          </p:cNvSpPr>
          <p:nvPr>
            <p:ph type="body" idx="1"/>
          </p:nvPr>
        </p:nvSpPr>
        <p:spPr>
          <a:xfrm>
            <a:off x="311700" y="603460"/>
            <a:ext cx="6661529" cy="4447734"/>
          </a:xfrm>
        </p:spPr>
        <p:txBody>
          <a:bodyPr>
            <a:normAutofit fontScale="92500" lnSpcReduction="10000"/>
          </a:bodyPr>
          <a:lstStyle/>
          <a:p>
            <a:r>
              <a:rPr lang="en-US" dirty="0">
                <a:solidFill>
                  <a:schemeClr val="accent6">
                    <a:lumMod val="50000"/>
                  </a:schemeClr>
                </a:solidFill>
              </a:rPr>
              <a:t>Timely treatment can be initiated, helping manage symptoms and slowing down disease progression.</a:t>
            </a:r>
          </a:p>
          <a:p>
            <a:r>
              <a:rPr lang="en-US" dirty="0">
                <a:solidFill>
                  <a:schemeClr val="accent6">
                    <a:lumMod val="50000"/>
                  </a:schemeClr>
                </a:solidFill>
              </a:rPr>
              <a:t>Early detection allows for proactive monitoring and adjustment of treatment plans, leading to better patient outcomes.</a:t>
            </a:r>
          </a:p>
          <a:p>
            <a:r>
              <a:rPr lang="en-US" dirty="0">
                <a:solidFill>
                  <a:schemeClr val="accent6">
                    <a:lumMod val="50000"/>
                  </a:schemeClr>
                </a:solidFill>
              </a:rPr>
              <a:t>Intervention in the early stages may delay or mitigate the onset of motor symptoms associated with Parkinson's disease.</a:t>
            </a:r>
          </a:p>
          <a:p>
            <a:r>
              <a:rPr lang="en-US" dirty="0">
                <a:solidFill>
                  <a:schemeClr val="accent6">
                    <a:lumMod val="50000"/>
                  </a:schemeClr>
                </a:solidFill>
              </a:rPr>
              <a:t>Early diagnosis provides access to support groups, educational resources, and specialized care services.</a:t>
            </a:r>
          </a:p>
          <a:p>
            <a:r>
              <a:rPr lang="en-US" dirty="0">
                <a:solidFill>
                  <a:schemeClr val="accent6">
                    <a:lumMod val="50000"/>
                  </a:schemeClr>
                </a:solidFill>
              </a:rPr>
              <a:t>Non-motor symptoms can be identified and managed more effectively, improving overall quality of life.</a:t>
            </a:r>
          </a:p>
          <a:p>
            <a:r>
              <a:rPr lang="en-US" dirty="0">
                <a:solidFill>
                  <a:schemeClr val="accent6">
                    <a:lumMod val="50000"/>
                  </a:schemeClr>
                </a:solidFill>
              </a:rPr>
              <a:t>Early detection contributes to research efforts and the development of novel therapies.</a:t>
            </a:r>
          </a:p>
          <a:p>
            <a:r>
              <a:rPr lang="en-US" dirty="0">
                <a:solidFill>
                  <a:schemeClr val="accent6">
                    <a:lumMod val="50000"/>
                  </a:schemeClr>
                </a:solidFill>
              </a:rPr>
              <a:t>Diagnosing Parkinson's disease requires a comprehensive evaluation by a healthcare professional with expertise in movement disorders.</a:t>
            </a:r>
            <a:endParaRPr lang="en-IN" dirty="0">
              <a:solidFill>
                <a:schemeClr val="accent6">
                  <a:lumMod val="50000"/>
                </a:schemeClr>
              </a:solidFill>
            </a:endParaRPr>
          </a:p>
        </p:txBody>
      </p:sp>
      <p:pic>
        <p:nvPicPr>
          <p:cNvPr id="7" name="Picture 6">
            <a:extLst>
              <a:ext uri="{FF2B5EF4-FFF2-40B4-BE49-F238E27FC236}">
                <a16:creationId xmlns:a16="http://schemas.microsoft.com/office/drawing/2014/main" id="{24F7E0C1-F269-51F9-F029-1CDFBBFFE8AE}"/>
              </a:ext>
            </a:extLst>
          </p:cNvPr>
          <p:cNvPicPr>
            <a:picLocks noChangeAspect="1"/>
          </p:cNvPicPr>
          <p:nvPr/>
        </p:nvPicPr>
        <p:blipFill>
          <a:blip r:embed="rId2"/>
          <a:stretch>
            <a:fillRect/>
          </a:stretch>
        </p:blipFill>
        <p:spPr>
          <a:xfrm>
            <a:off x="7018232" y="700106"/>
            <a:ext cx="2125768" cy="3180518"/>
          </a:xfrm>
          <a:prstGeom prst="rect">
            <a:avLst/>
          </a:prstGeom>
        </p:spPr>
      </p:pic>
    </p:spTree>
    <p:extLst>
      <p:ext uri="{BB962C8B-B14F-4D97-AF65-F5344CB8AC3E}">
        <p14:creationId xmlns:p14="http://schemas.microsoft.com/office/powerpoint/2010/main" val="17201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p:nvPr/>
        </p:nvSpPr>
        <p:spPr>
          <a:xfrm>
            <a:off x="449949" y="56728"/>
            <a:ext cx="8240568" cy="462678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Clr>
                <a:schemeClr val="dk1"/>
              </a:buClr>
              <a:buSzPts val="1100"/>
              <a:buFont typeface="Arial"/>
              <a:buNone/>
            </a:pPr>
            <a:r>
              <a:rPr lang="en" sz="2600" b="1" dirty="0">
                <a:solidFill>
                  <a:schemeClr val="dk1"/>
                </a:solidFill>
              </a:rPr>
              <a:t>Data Collection</a:t>
            </a:r>
            <a:endParaRPr sz="2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2000" dirty="0">
                <a:solidFill>
                  <a:schemeClr val="dk1"/>
                </a:solidFill>
              </a:rPr>
              <a:t>Data collection is a crucial step in using machine learning for Parkinson's disease diagnosis. The more data that is available, the more accurate and reliable the machine learning models will be.</a:t>
            </a:r>
            <a:endParaRPr sz="20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2000" dirty="0">
                <a:solidFill>
                  <a:schemeClr val="dk1"/>
                </a:solidFill>
              </a:rPr>
              <a:t>There are several types of data that can be used for machine learning, including clinical assessments, imaging tests, genetic data, and wearable sensor data. Each type of data provides different insights into the disease and can be used to develop more comprehensive diagnostic tools.</a:t>
            </a:r>
            <a:endParaRPr sz="2000" dirty="0">
              <a:solidFill>
                <a:schemeClr val="dk1"/>
              </a:solidFill>
            </a:endParaRPr>
          </a:p>
          <a:p>
            <a:pPr marL="0" lvl="0" indent="0" algn="l" rtl="0">
              <a:spcBef>
                <a:spcPts val="1200"/>
              </a:spcBef>
              <a:spcAft>
                <a:spcPts val="0"/>
              </a:spcAft>
              <a:buNone/>
            </a:pPr>
            <a:endParaRPr sz="2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body" idx="1"/>
          </p:nvPr>
        </p:nvSpPr>
        <p:spPr>
          <a:xfrm>
            <a:off x="311700" y="289359"/>
            <a:ext cx="8520600" cy="34164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2300" b="1" dirty="0">
                <a:solidFill>
                  <a:schemeClr val="dk1"/>
                </a:solidFill>
              </a:rPr>
              <a:t>Feature Extraction</a:t>
            </a:r>
            <a:endParaRPr sz="2300" b="1" dirty="0">
              <a:solidFill>
                <a:schemeClr val="dk1"/>
              </a:solidFill>
            </a:endParaRPr>
          </a:p>
          <a:p>
            <a:pPr marL="0" lvl="0" indent="0" algn="l" rtl="0">
              <a:spcBef>
                <a:spcPts val="1200"/>
              </a:spcBef>
              <a:spcAft>
                <a:spcPts val="0"/>
              </a:spcAft>
              <a:buClr>
                <a:schemeClr val="dk1"/>
              </a:buClr>
              <a:buSzPts val="1100"/>
              <a:buFont typeface="Arial"/>
              <a:buNone/>
            </a:pPr>
            <a:r>
              <a:rPr lang="en" sz="1700" dirty="0">
                <a:solidFill>
                  <a:schemeClr val="dk1"/>
                </a:solidFill>
              </a:rPr>
              <a:t>Feature extraction is the process of identifying relevant features or biomarkers in the data that can be used to make predictions about whether someone has Parkinson's disease. This involves analyzing the data to identify patterns or correlations that are associated with the disease.</a:t>
            </a:r>
            <a:endParaRPr sz="1700" dirty="0">
              <a:solidFill>
                <a:schemeClr val="dk1"/>
              </a:solidFill>
            </a:endParaRPr>
          </a:p>
          <a:p>
            <a:pPr marL="0" lvl="0" indent="0" algn="l" rtl="0">
              <a:spcBef>
                <a:spcPts val="1200"/>
              </a:spcBef>
              <a:spcAft>
                <a:spcPts val="0"/>
              </a:spcAft>
              <a:buClr>
                <a:schemeClr val="dk1"/>
              </a:buClr>
              <a:buSzPts val="1100"/>
              <a:buFont typeface="Arial"/>
              <a:buNone/>
            </a:pPr>
            <a:r>
              <a:rPr lang="en" sz="1700" dirty="0">
                <a:solidFill>
                  <a:schemeClr val="dk1"/>
                </a:solidFill>
              </a:rPr>
              <a:t>For example, feature extraction can identify changes in brain activity, movement patterns, or genetic markers that are more common in people with Parkinson's disease than in healthy individuals. These features can then be used to train machine learning models to make accurate predictions about whether someone has the disease.</a:t>
            </a:r>
            <a:endParaRPr sz="1700" dirty="0">
              <a:solidFill>
                <a:schemeClr val="dk1"/>
              </a:solidFill>
            </a:endParaRPr>
          </a:p>
          <a:p>
            <a:pPr marL="0" lvl="0" indent="0" algn="l" rtl="0">
              <a:spcBef>
                <a:spcPts val="1200"/>
              </a:spcBef>
              <a:spcAft>
                <a:spcPts val="1200"/>
              </a:spcAft>
              <a:buNone/>
            </a:pP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428020" y="219496"/>
            <a:ext cx="7794145" cy="449196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Clr>
                <a:schemeClr val="dk1"/>
              </a:buClr>
              <a:buSzPts val="1100"/>
              <a:buFont typeface="Arial"/>
              <a:buNone/>
            </a:pPr>
            <a:r>
              <a:rPr lang="en" sz="2400" b="1" dirty="0">
                <a:solidFill>
                  <a:schemeClr val="dk1"/>
                </a:solidFill>
              </a:rPr>
              <a:t>Model Training</a:t>
            </a:r>
            <a:endParaRPr sz="24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dirty="0">
                <a:solidFill>
                  <a:schemeClr val="dk1"/>
                </a:solidFill>
              </a:rPr>
              <a:t>Model training is the process of using the data to train machine learning algorithms to make accurate predictions about Parkinson's disease. There are several types of machine learning models that can be used for this purpose, including decision trees, neural networks, and support vector machines.</a:t>
            </a:r>
            <a:endParaRPr sz="18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dirty="0">
                <a:solidFill>
                  <a:schemeClr val="dk1"/>
                </a:solidFill>
              </a:rPr>
              <a:t>Each type of model has its own strengths and weaknesses, and the choice of model depends on the specific data and research question. Once the model is trained, it can be tested on new data to evaluate its accuracy and performance.</a:t>
            </a:r>
            <a:endParaRPr sz="1800" dirty="0">
              <a:solidFill>
                <a:schemeClr val="dk1"/>
              </a:solidFill>
            </a:endParaRPr>
          </a:p>
          <a:p>
            <a:pPr marL="0" lvl="0" indent="0" algn="l" rtl="0">
              <a:spcBef>
                <a:spcPts val="1200"/>
              </a:spcBef>
              <a:spcAft>
                <a:spcPts val="0"/>
              </a:spcAft>
              <a:buNone/>
            </a:pPr>
            <a:endParaRPr sz="2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body" idx="1"/>
          </p:nvPr>
        </p:nvSpPr>
        <p:spPr>
          <a:xfrm>
            <a:off x="311700" y="297975"/>
            <a:ext cx="8520600" cy="42156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2500" b="1">
                <a:solidFill>
                  <a:schemeClr val="dk1"/>
                </a:solidFill>
              </a:rPr>
              <a:t>Model Evaluation</a:t>
            </a:r>
            <a:endParaRPr sz="2500" b="1">
              <a:solidFill>
                <a:schemeClr val="dk1"/>
              </a:solidFill>
            </a:endParaRPr>
          </a:p>
          <a:p>
            <a:pPr marL="0" lvl="0" indent="0" algn="l" rtl="0">
              <a:spcBef>
                <a:spcPts val="1200"/>
              </a:spcBef>
              <a:spcAft>
                <a:spcPts val="0"/>
              </a:spcAft>
              <a:buClr>
                <a:schemeClr val="dk1"/>
              </a:buClr>
              <a:buSzPts val="1100"/>
              <a:buFont typeface="Arial"/>
              <a:buNone/>
            </a:pPr>
            <a:r>
              <a:rPr lang="en" sz="1900">
                <a:solidFill>
                  <a:schemeClr val="dk1"/>
                </a:solidFill>
              </a:rPr>
              <a:t>Model evaluation is the process of testing the accuracy and performance of machine learning models for Parkinson's disease diagnosis. There are several metrics that can be used to evaluate models, including sensitivity, specificity, and area under the curve.</a:t>
            </a:r>
            <a:endParaRPr sz="1900">
              <a:solidFill>
                <a:schemeClr val="dk1"/>
              </a:solidFill>
            </a:endParaRPr>
          </a:p>
          <a:p>
            <a:pPr marL="0" lvl="0" indent="0" algn="l" rtl="0">
              <a:spcBef>
                <a:spcPts val="1200"/>
              </a:spcBef>
              <a:spcAft>
                <a:spcPts val="0"/>
              </a:spcAft>
              <a:buClr>
                <a:schemeClr val="dk1"/>
              </a:buClr>
              <a:buSzPts val="1100"/>
              <a:buFont typeface="Arial"/>
              <a:buNone/>
            </a:pPr>
            <a:r>
              <a:rPr lang="en" sz="1900">
                <a:solidFill>
                  <a:schemeClr val="dk1"/>
                </a:solidFill>
              </a:rPr>
              <a:t>For example, sensitivity measures how well the model can correctly identify people with Parkinson's disease, while specificity measures how well the model can correctly identify people without the disease. The area under the curve provides an overall measure of the model's accuracy.</a:t>
            </a:r>
            <a:endParaRPr sz="1900">
              <a:solidFill>
                <a:schemeClr val="dk1"/>
              </a:solidFill>
            </a:endParaRPr>
          </a:p>
          <a:p>
            <a:pPr marL="0" lvl="0" indent="0" algn="l" rtl="0">
              <a:spcBef>
                <a:spcPts val="1200"/>
              </a:spcBef>
              <a:spcAft>
                <a:spcPts val="1200"/>
              </a:spcAft>
              <a:buNone/>
            </a:pPr>
            <a:endParaRPr sz="26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1346</Words>
  <Application>Microsoft Office PowerPoint</Application>
  <PresentationFormat>On-screen Show (16:9)</PresentationFormat>
  <Paragraphs>52</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Palatino Linotype</vt:lpstr>
      <vt:lpstr>Arial</vt:lpstr>
      <vt:lpstr>Segoe Script</vt:lpstr>
      <vt:lpstr>Roboto</vt:lpstr>
      <vt:lpstr>Geometric</vt:lpstr>
      <vt:lpstr>Detecting Parkinson's Disease with Machine Learning</vt:lpstr>
      <vt:lpstr>PowerPoint Presentation</vt:lpstr>
      <vt:lpstr>PowerPoint Presentation</vt:lpstr>
      <vt:lpstr>PowerPoint Presentation</vt:lpstr>
      <vt:lpstr>Significance of Early Detection of Parkinson’s Disease</vt:lpstr>
      <vt:lpstr>PowerPoint Presentation</vt:lpstr>
      <vt:lpstr>PowerPoint Presentation</vt:lpstr>
      <vt:lpstr>PowerPoint Presentation</vt:lpstr>
      <vt:lpstr>PowerPoint Presentation</vt:lpstr>
      <vt:lpstr>Dataflow Diagram</vt:lpstr>
      <vt:lpstr>Proposed Architecture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Parkinson's Disease with Machine Learning</dc:title>
  <cp:lastModifiedBy>Chandan Neralgi</cp:lastModifiedBy>
  <cp:revision>1</cp:revision>
  <dcterms:modified xsi:type="dcterms:W3CDTF">2023-06-07T16:18:07Z</dcterms:modified>
</cp:coreProperties>
</file>