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8"/>
  </p:notesMasterIdLst>
  <p:sldIdLst>
    <p:sldId id="272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8F22"/>
    <a:srgbClr val="CBFFFF"/>
    <a:srgbClr val="A3FDEC"/>
    <a:srgbClr val="FFFF99"/>
    <a:srgbClr val="00CC99"/>
    <a:srgbClr val="00CC66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C17AEA-B3CB-453D-8E39-0733CF6C54E6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EABAB-57F4-4B3C-8939-4C013077E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301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EABAB-57F4-4B3C-8939-4C013077E21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023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18EF-00A8-4359-8E03-90A63DA0C230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7526-A11E-449C-8E49-BC5F61718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452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18EF-00A8-4359-8E03-90A63DA0C230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7526-A11E-449C-8E49-BC5F61718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055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18EF-00A8-4359-8E03-90A63DA0C230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7526-A11E-449C-8E49-BC5F61718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515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18EF-00A8-4359-8E03-90A63DA0C230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7526-A11E-449C-8E49-BC5F61718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807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18EF-00A8-4359-8E03-90A63DA0C230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7526-A11E-449C-8E49-BC5F61718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678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18EF-00A8-4359-8E03-90A63DA0C230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7526-A11E-449C-8E49-BC5F61718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38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18EF-00A8-4359-8E03-90A63DA0C230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7526-A11E-449C-8E49-BC5F61718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0707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18EF-00A8-4359-8E03-90A63DA0C230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7526-A11E-449C-8E49-BC5F61718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096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18EF-00A8-4359-8E03-90A63DA0C230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7526-A11E-449C-8E49-BC5F61718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688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18EF-00A8-4359-8E03-90A63DA0C230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08C7526-A11E-449C-8E49-BC5F61718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692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18EF-00A8-4359-8E03-90A63DA0C230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7526-A11E-449C-8E49-BC5F61718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24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18EF-00A8-4359-8E03-90A63DA0C230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7526-A11E-449C-8E49-BC5F61718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91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18EF-00A8-4359-8E03-90A63DA0C230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7526-A11E-449C-8E49-BC5F61718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5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18EF-00A8-4359-8E03-90A63DA0C230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7526-A11E-449C-8E49-BC5F61718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197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18EF-00A8-4359-8E03-90A63DA0C230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7526-A11E-449C-8E49-BC5F61718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7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18EF-00A8-4359-8E03-90A63DA0C230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7526-A11E-449C-8E49-BC5F61718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216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18EF-00A8-4359-8E03-90A63DA0C230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7526-A11E-449C-8E49-BC5F61718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978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F818EF-00A8-4359-8E03-90A63DA0C230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08C7526-A11E-449C-8E49-BC5F61718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2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5A70-52B0-4529-A89D-5D4744BC9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23488"/>
            <a:ext cx="12192001" cy="1856141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BASAVESHWAR ENGINEERING COLLEGE(AUTONOMOUS)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BAGALKOT-587103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9C16F-3B90-4A46-9E1C-640901F55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6474" y="2170454"/>
            <a:ext cx="10308509" cy="8836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>
                <a:solidFill>
                  <a:srgbClr val="EB8F22"/>
                </a:solidFill>
                <a:latin typeface="Bahnschrift Light SemiCondensed" panose="020B0502040204020203" pitchFamily="34" charset="0"/>
                <a:cs typeface="Arial" panose="020B0604020202020204" pitchFamily="34" charset="0"/>
              </a:rPr>
              <a:t>DEPARTMENT OF COMPUTER SCIENCE AND ENGINEERING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7A4705-0BEB-46C6-8DD5-180E3956529D}"/>
              </a:ext>
            </a:extLst>
          </p:cNvPr>
          <p:cNvSpPr txBox="1"/>
          <p:nvPr/>
        </p:nvSpPr>
        <p:spPr>
          <a:xfrm>
            <a:off x="5898520" y="3723516"/>
            <a:ext cx="6309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Under the guidance of Prof. Savita S Hanji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71E85D-70E4-436E-A6B8-4CB5662D3B4D}"/>
              </a:ext>
            </a:extLst>
          </p:cNvPr>
          <p:cNvSpPr txBox="1"/>
          <p:nvPr/>
        </p:nvSpPr>
        <p:spPr>
          <a:xfrm>
            <a:off x="6095999" y="4918630"/>
            <a:ext cx="59861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2BA18CS001  Abhishek </a:t>
            </a:r>
            <a:r>
              <a:rPr lang="en-IN" sz="2800" dirty="0" err="1"/>
              <a:t>Batakurki</a:t>
            </a:r>
            <a:endParaRPr lang="en-IN" sz="2800" dirty="0"/>
          </a:p>
          <a:p>
            <a:r>
              <a:rPr lang="en-IN" sz="2800" dirty="0"/>
              <a:t>2BA18CS002  Abhishek Gujjar</a:t>
            </a:r>
          </a:p>
          <a:p>
            <a:r>
              <a:rPr lang="en-IN" sz="2800" dirty="0"/>
              <a:t>2BA18CS003  </a:t>
            </a:r>
            <a:r>
              <a:rPr lang="en-IN" sz="2800" dirty="0" err="1"/>
              <a:t>Adish</a:t>
            </a:r>
            <a:r>
              <a:rPr lang="en-IN" sz="2800" dirty="0"/>
              <a:t> </a:t>
            </a:r>
            <a:r>
              <a:rPr lang="en-IN" sz="2800" dirty="0" err="1"/>
              <a:t>Khemalapur</a:t>
            </a:r>
            <a:endParaRPr lang="en-IN" sz="2800" dirty="0"/>
          </a:p>
          <a:p>
            <a:r>
              <a:rPr lang="en-IN" sz="2800" dirty="0"/>
              <a:t>2BA18CS004  Aditi </a:t>
            </a:r>
            <a:r>
              <a:rPr lang="en-IN" sz="2800" dirty="0" err="1"/>
              <a:t>Singri</a:t>
            </a:r>
            <a:endParaRPr lang="en-IN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7EC22E-1263-4D9E-AA0B-120ED05E4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92" y="318328"/>
            <a:ext cx="1161391" cy="16942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6C755F-2E24-4B9A-9BD1-8EDD4D445D2C}"/>
              </a:ext>
            </a:extLst>
          </p:cNvPr>
          <p:cNvSpPr txBox="1"/>
          <p:nvPr/>
        </p:nvSpPr>
        <p:spPr>
          <a:xfrm>
            <a:off x="938254" y="4246736"/>
            <a:ext cx="73856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AIRLINE MANAGEMENT </a:t>
            </a:r>
          </a:p>
          <a:p>
            <a:r>
              <a:rPr lang="en-IN" sz="32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46185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A0D5A4-05C8-4EBC-A192-401307913757}"/>
              </a:ext>
            </a:extLst>
          </p:cNvPr>
          <p:cNvSpPr/>
          <p:nvPr/>
        </p:nvSpPr>
        <p:spPr>
          <a:xfrm>
            <a:off x="5181599" y="3174476"/>
            <a:ext cx="2149312" cy="5090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LEG_FLIGHT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7D4D5D6-837B-4BDC-B653-AFE67FB59441}"/>
              </a:ext>
            </a:extLst>
          </p:cNvPr>
          <p:cNvSpPr/>
          <p:nvPr/>
        </p:nvSpPr>
        <p:spPr>
          <a:xfrm>
            <a:off x="1643015" y="2726267"/>
            <a:ext cx="2359056" cy="95725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u="sng" dirty="0" err="1"/>
              <a:t>Flight_ID</a:t>
            </a:r>
            <a:endParaRPr lang="en-IN" sz="2400" b="1" u="sng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27DE137-A021-4699-94FA-76B633DFB09E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540793" y="3683523"/>
            <a:ext cx="2715462" cy="140016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B93C5978-C64A-463D-8E46-55BA9F514723}"/>
              </a:ext>
            </a:extLst>
          </p:cNvPr>
          <p:cNvSpPr/>
          <p:nvPr/>
        </p:nvSpPr>
        <p:spPr>
          <a:xfrm>
            <a:off x="2606382" y="760150"/>
            <a:ext cx="2359056" cy="82894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 err="1"/>
              <a:t>Dep_time</a:t>
            </a:r>
            <a:endParaRPr lang="en-IN" sz="2400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DB7929-9FD0-49D3-9846-139BED5F4C7A}"/>
              </a:ext>
            </a:extLst>
          </p:cNvPr>
          <p:cNvSpPr/>
          <p:nvPr/>
        </p:nvSpPr>
        <p:spPr>
          <a:xfrm>
            <a:off x="8923554" y="3174475"/>
            <a:ext cx="2359056" cy="95725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Flight_</a:t>
            </a:r>
          </a:p>
          <a:p>
            <a:pPr algn="ctr"/>
            <a:r>
              <a:rPr lang="en-IN" sz="2400" b="1" dirty="0"/>
              <a:t>name</a:t>
            </a:r>
            <a:endParaRPr lang="en-IN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EE786D2-F286-4E73-9FBE-EC25E2BF8159}"/>
              </a:ext>
            </a:extLst>
          </p:cNvPr>
          <p:cNvSpPr/>
          <p:nvPr/>
        </p:nvSpPr>
        <p:spPr>
          <a:xfrm>
            <a:off x="2117365" y="5060401"/>
            <a:ext cx="2848073" cy="9043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 err="1"/>
              <a:t>airport_ID</a:t>
            </a:r>
            <a:endParaRPr lang="en-IN" sz="2400" b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383E39-9900-4FDF-B5F1-6470837E0A9B}"/>
              </a:ext>
            </a:extLst>
          </p:cNvPr>
          <p:cNvCxnSpPr>
            <a:cxnSpLocks/>
            <a:endCxn id="5" idx="6"/>
          </p:cNvCxnSpPr>
          <p:nvPr/>
        </p:nvCxnSpPr>
        <p:spPr>
          <a:xfrm flipH="1" flipV="1">
            <a:off x="4002071" y="3204894"/>
            <a:ext cx="1189352" cy="22410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F2D5F3-92F3-46B5-9232-998F76812253}"/>
              </a:ext>
            </a:extLst>
          </p:cNvPr>
          <p:cNvCxnSpPr>
            <a:cxnSpLocks/>
            <a:stCxn id="4" idx="0"/>
            <a:endCxn id="7" idx="4"/>
          </p:cNvCxnSpPr>
          <p:nvPr/>
        </p:nvCxnSpPr>
        <p:spPr>
          <a:xfrm flipH="1" flipV="1">
            <a:off x="3785910" y="1589092"/>
            <a:ext cx="2470345" cy="158538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8A688F-1D15-4E77-A1AB-FCBB43D840E5}"/>
              </a:ext>
            </a:extLst>
          </p:cNvPr>
          <p:cNvCxnSpPr>
            <a:cxnSpLocks/>
            <a:stCxn id="4" idx="3"/>
            <a:endCxn id="8" idx="2"/>
          </p:cNvCxnSpPr>
          <p:nvPr/>
        </p:nvCxnSpPr>
        <p:spPr>
          <a:xfrm>
            <a:off x="7330911" y="3429000"/>
            <a:ext cx="1592643" cy="22410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8BC1C71-4322-41EB-B033-DB19B5CE893E}"/>
              </a:ext>
            </a:extLst>
          </p:cNvPr>
          <p:cNvSpPr/>
          <p:nvPr/>
        </p:nvSpPr>
        <p:spPr>
          <a:xfrm>
            <a:off x="7788708" y="5153312"/>
            <a:ext cx="2359056" cy="95725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 err="1"/>
              <a:t>Arri_time</a:t>
            </a:r>
            <a:endParaRPr lang="en-IN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C651D84-19A5-427C-821C-BBF6BE6CDBFC}"/>
              </a:ext>
            </a:extLst>
          </p:cNvPr>
          <p:cNvSpPr/>
          <p:nvPr/>
        </p:nvSpPr>
        <p:spPr>
          <a:xfrm>
            <a:off x="8923554" y="999071"/>
            <a:ext cx="2359056" cy="95725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 err="1"/>
              <a:t>C_name</a:t>
            </a:r>
            <a:endParaRPr lang="en-IN" b="1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F787A3-9FAC-49FB-A9CE-54E4A244B2BF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>
            <a:off x="6256255" y="3683523"/>
            <a:ext cx="2711981" cy="146978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1BCABEB-6E5B-487A-8F8E-2AB19A115DD0}"/>
              </a:ext>
            </a:extLst>
          </p:cNvPr>
          <p:cNvCxnSpPr>
            <a:cxnSpLocks/>
            <a:stCxn id="4" idx="0"/>
            <a:endCxn id="14" idx="4"/>
          </p:cNvCxnSpPr>
          <p:nvPr/>
        </p:nvCxnSpPr>
        <p:spPr>
          <a:xfrm flipV="1">
            <a:off x="6256255" y="1956324"/>
            <a:ext cx="3846827" cy="121815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A3E03E30-576A-4B35-AC53-053994EC0FDA}"/>
              </a:ext>
            </a:extLst>
          </p:cNvPr>
          <p:cNvSpPr/>
          <p:nvPr/>
        </p:nvSpPr>
        <p:spPr>
          <a:xfrm>
            <a:off x="5320627" y="5631938"/>
            <a:ext cx="2359056" cy="95725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 err="1"/>
              <a:t>Max_seats</a:t>
            </a:r>
            <a:endParaRPr lang="en-IN" b="1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0B638E8-4F62-4459-82A3-3FFA1D17BE3E}"/>
              </a:ext>
            </a:extLst>
          </p:cNvPr>
          <p:cNvCxnSpPr>
            <a:cxnSpLocks/>
            <a:stCxn id="4" idx="2"/>
            <a:endCxn id="19" idx="0"/>
          </p:cNvCxnSpPr>
          <p:nvPr/>
        </p:nvCxnSpPr>
        <p:spPr>
          <a:xfrm>
            <a:off x="6256255" y="3683523"/>
            <a:ext cx="243900" cy="194841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091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93728-23A2-48CF-93E5-A2B28C399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552700"/>
            <a:ext cx="10018713" cy="1752599"/>
          </a:xfrm>
        </p:spPr>
        <p:txBody>
          <a:bodyPr/>
          <a:lstStyle/>
          <a:p>
            <a:r>
              <a:rPr lang="en-US" b="1" i="1" dirty="0">
                <a:latin typeface="Algerian" panose="04020705040A02060702" pitchFamily="82" charset="0"/>
              </a:rPr>
              <a:t>AN ER DIAGRAM FOR AN AIRLINE </a:t>
            </a:r>
            <a:br>
              <a:rPr lang="en-US" b="1" i="1" dirty="0">
                <a:latin typeface="Algerian" panose="04020705040A02060702" pitchFamily="82" charset="0"/>
              </a:rPr>
            </a:br>
            <a:r>
              <a:rPr lang="en-US" b="1" i="1" dirty="0">
                <a:latin typeface="Algerian" panose="04020705040A02060702" pitchFamily="82" charset="0"/>
              </a:rPr>
              <a:t>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3816827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752C8A-708D-4BA1-A415-4C3DC77DD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622" y="182864"/>
            <a:ext cx="9165611" cy="651112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58ED143-78BC-416C-85CC-85CB64A6AFB1}"/>
              </a:ext>
            </a:extLst>
          </p:cNvPr>
          <p:cNvCxnSpPr>
            <a:cxnSpLocks/>
          </p:cNvCxnSpPr>
          <p:nvPr/>
        </p:nvCxnSpPr>
        <p:spPr>
          <a:xfrm>
            <a:off x="7188451" y="615636"/>
            <a:ext cx="5069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CEBA4A-A6E2-4E4E-9C41-D597A80DD120}"/>
              </a:ext>
            </a:extLst>
          </p:cNvPr>
          <p:cNvCxnSpPr>
            <a:cxnSpLocks/>
          </p:cNvCxnSpPr>
          <p:nvPr/>
        </p:nvCxnSpPr>
        <p:spPr>
          <a:xfrm>
            <a:off x="9162107" y="860079"/>
            <a:ext cx="2806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06161A-3A8A-4CC8-8EA4-6894F5BF09FA}"/>
              </a:ext>
            </a:extLst>
          </p:cNvPr>
          <p:cNvCxnSpPr>
            <a:cxnSpLocks/>
          </p:cNvCxnSpPr>
          <p:nvPr/>
        </p:nvCxnSpPr>
        <p:spPr>
          <a:xfrm>
            <a:off x="2326741" y="1837853"/>
            <a:ext cx="4224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1C0B432-DD5F-4FDB-B60E-35E06C6CB7A8}"/>
              </a:ext>
            </a:extLst>
          </p:cNvPr>
          <p:cNvCxnSpPr>
            <a:cxnSpLocks/>
          </p:cNvCxnSpPr>
          <p:nvPr/>
        </p:nvCxnSpPr>
        <p:spPr>
          <a:xfrm>
            <a:off x="2519961" y="3332747"/>
            <a:ext cx="4338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F91643E-1DF7-450E-9195-3283C9F6F036}"/>
              </a:ext>
            </a:extLst>
          </p:cNvPr>
          <p:cNvCxnSpPr>
            <a:cxnSpLocks/>
          </p:cNvCxnSpPr>
          <p:nvPr/>
        </p:nvCxnSpPr>
        <p:spPr>
          <a:xfrm>
            <a:off x="9162107" y="6388768"/>
            <a:ext cx="2806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1FF75F-2240-4957-8848-FB1E0F36BA26}"/>
              </a:ext>
            </a:extLst>
          </p:cNvPr>
          <p:cNvCxnSpPr>
            <a:cxnSpLocks/>
          </p:cNvCxnSpPr>
          <p:nvPr/>
        </p:nvCxnSpPr>
        <p:spPr>
          <a:xfrm>
            <a:off x="2953773" y="6436895"/>
            <a:ext cx="5113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4A42FD43-BE1A-4D46-A6F0-91CCEB5DF9E8}"/>
              </a:ext>
            </a:extLst>
          </p:cNvPr>
          <p:cNvSpPr/>
          <p:nvPr/>
        </p:nvSpPr>
        <p:spPr>
          <a:xfrm>
            <a:off x="2749236" y="4715303"/>
            <a:ext cx="1050876" cy="470920"/>
          </a:xfrm>
          <a:prstGeom prst="ellipse">
            <a:avLst/>
          </a:prstGeom>
          <a:solidFill>
            <a:srgbClr val="CB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c_</a:t>
            </a:r>
            <a:r>
              <a:rPr lang="en-US" sz="1000" dirty="0" err="1">
                <a:solidFill>
                  <a:schemeClr val="bg2">
                    <a:lumMod val="25000"/>
                  </a:schemeClr>
                </a:solidFill>
              </a:rPr>
              <a:t>name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C40DC7F-67E3-4D17-958A-21024F2D7D76}"/>
              </a:ext>
            </a:extLst>
          </p:cNvPr>
          <p:cNvSpPr/>
          <p:nvPr/>
        </p:nvSpPr>
        <p:spPr>
          <a:xfrm>
            <a:off x="3916907" y="4715303"/>
            <a:ext cx="1050877" cy="470920"/>
          </a:xfrm>
          <a:prstGeom prst="ellipse">
            <a:avLst/>
          </a:prstGeom>
          <a:solidFill>
            <a:srgbClr val="CB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2">
                    <a:lumMod val="25000"/>
                  </a:schemeClr>
                </a:solidFill>
              </a:rPr>
              <a:t>Flight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050" dirty="0">
                <a:solidFill>
                  <a:schemeClr val="bg2">
                    <a:lumMod val="25000"/>
                  </a:schemeClr>
                </a:solidFill>
              </a:rPr>
              <a:t>ID</a:t>
            </a:r>
            <a:endParaRPr 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C7AA18-812F-41C8-83C0-A27C3CDBEE5D}"/>
              </a:ext>
            </a:extLst>
          </p:cNvPr>
          <p:cNvSpPr/>
          <p:nvPr/>
        </p:nvSpPr>
        <p:spPr>
          <a:xfrm>
            <a:off x="9442764" y="2634018"/>
            <a:ext cx="984126" cy="532236"/>
          </a:xfrm>
          <a:prstGeom prst="ellipse">
            <a:avLst/>
          </a:prstGeom>
          <a:solidFill>
            <a:srgbClr val="CB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Flight_no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CF6F8A-81F1-4131-B601-46B6C7F830BB}"/>
              </a:ext>
            </a:extLst>
          </p:cNvPr>
          <p:cNvCxnSpPr>
            <a:endCxn id="6" idx="1"/>
          </p:cNvCxnSpPr>
          <p:nvPr/>
        </p:nvCxnSpPr>
        <p:spPr>
          <a:xfrm>
            <a:off x="8775510" y="2169994"/>
            <a:ext cx="811376" cy="5419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787339-D06B-45D5-8A39-C941BE6B74A1}"/>
              </a:ext>
            </a:extLst>
          </p:cNvPr>
          <p:cNvCxnSpPr>
            <a:cxnSpLocks/>
          </p:cNvCxnSpPr>
          <p:nvPr/>
        </p:nvCxnSpPr>
        <p:spPr>
          <a:xfrm flipV="1">
            <a:off x="4148919" y="5186223"/>
            <a:ext cx="122830" cy="109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6A9EB63-2D04-492F-96B8-76E0D2C94868}"/>
              </a:ext>
            </a:extLst>
          </p:cNvPr>
          <p:cNvCxnSpPr>
            <a:cxnSpLocks/>
          </p:cNvCxnSpPr>
          <p:nvPr/>
        </p:nvCxnSpPr>
        <p:spPr>
          <a:xfrm flipH="1" flipV="1">
            <a:off x="3465095" y="5186223"/>
            <a:ext cx="122830" cy="109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772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097DD-8AC7-463D-A895-426A8B43A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017" y="202442"/>
            <a:ext cx="9513966" cy="1206631"/>
          </a:xfrm>
        </p:spPr>
        <p:txBody>
          <a:bodyPr>
            <a:normAutofit/>
          </a:bodyPr>
          <a:lstStyle/>
          <a:p>
            <a:r>
              <a:rPr lang="en-IN" sz="4800" dirty="0"/>
              <a:t>QUERIES ABOUT THE AIRPORT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327EF-B1B8-4E4A-8852-7AA13BC37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8544" y="1847655"/>
            <a:ext cx="9689186" cy="5010346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Create table AIRPORT</a:t>
            </a:r>
          </a:p>
          <a:p>
            <a:pPr marL="0" indent="0">
              <a:buNone/>
            </a:pPr>
            <a:r>
              <a:rPr lang="en-IN" dirty="0"/>
              <a:t>(</a:t>
            </a:r>
          </a:p>
          <a:p>
            <a:pPr marL="0" indent="0">
              <a:buNone/>
            </a:pPr>
            <a:r>
              <a:rPr lang="en-IN" dirty="0" err="1"/>
              <a:t>Airport_id</a:t>
            </a:r>
            <a:r>
              <a:rPr lang="en-IN" dirty="0"/>
              <a:t> int PRIMARY KEY,</a:t>
            </a:r>
          </a:p>
          <a:p>
            <a:pPr marL="0" indent="0">
              <a:buNone/>
            </a:pPr>
            <a:r>
              <a:rPr lang="en-IN" dirty="0" err="1"/>
              <a:t>Airport_name</a:t>
            </a:r>
            <a:r>
              <a:rPr lang="en-IN" dirty="0"/>
              <a:t> varchar(20) NOT NULL,</a:t>
            </a:r>
          </a:p>
          <a:p>
            <a:pPr marL="0" indent="0">
              <a:buNone/>
            </a:pPr>
            <a:r>
              <a:rPr lang="en-IN" dirty="0"/>
              <a:t>City varchar(20) NOT NULL,</a:t>
            </a:r>
          </a:p>
          <a:p>
            <a:pPr marL="0" indent="0">
              <a:buNone/>
            </a:pP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Insert into Airport values(12,’Delhi </a:t>
            </a:r>
            <a:r>
              <a:rPr lang="en-IN" dirty="0" err="1"/>
              <a:t>Airport’,’Delhi</a:t>
            </a:r>
            <a:r>
              <a:rPr lang="en-IN" dirty="0"/>
              <a:t>’);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3EE892-5216-4BAD-8A6C-DBD4D1046549}"/>
              </a:ext>
            </a:extLst>
          </p:cNvPr>
          <p:cNvSpPr txBox="1"/>
          <p:nvPr/>
        </p:nvSpPr>
        <p:spPr>
          <a:xfrm>
            <a:off x="1668544" y="1555267"/>
            <a:ext cx="9596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6"/>
                </a:solidFill>
              </a:rPr>
              <a:t>CREATING AIRPORT TABLE AND INSERTING VALUES</a:t>
            </a:r>
          </a:p>
        </p:txBody>
      </p:sp>
    </p:spTree>
    <p:extLst>
      <p:ext uri="{BB962C8B-B14F-4D97-AF65-F5344CB8AC3E}">
        <p14:creationId xmlns:p14="http://schemas.microsoft.com/office/powerpoint/2010/main" val="3780175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83B5E-785E-49D3-9EA1-74E1E994B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611" y="167327"/>
            <a:ext cx="8250777" cy="1001598"/>
          </a:xfrm>
        </p:spPr>
        <p:txBody>
          <a:bodyPr/>
          <a:lstStyle/>
          <a:p>
            <a:r>
              <a:rPr lang="en-IN" dirty="0"/>
              <a:t>QUERIES ABOUT PASSENGERS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97B29-7FE7-4B70-9959-85BB9AF98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1311" y="1784627"/>
            <a:ext cx="10018713" cy="48123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Create table passengers   (</a:t>
            </a:r>
          </a:p>
          <a:p>
            <a:pPr marL="0" indent="0">
              <a:buNone/>
            </a:pPr>
            <a:r>
              <a:rPr lang="en-IN" dirty="0" err="1"/>
              <a:t>P_name</a:t>
            </a:r>
            <a:r>
              <a:rPr lang="en-IN" dirty="0"/>
              <a:t> varchar(20) NOT NULL,</a:t>
            </a:r>
          </a:p>
          <a:p>
            <a:pPr marL="0" indent="0">
              <a:buNone/>
            </a:pPr>
            <a:r>
              <a:rPr lang="en-IN" dirty="0" err="1"/>
              <a:t>P_id</a:t>
            </a:r>
            <a:r>
              <a:rPr lang="en-IN" dirty="0"/>
              <a:t> int PRIMARY KEY,</a:t>
            </a:r>
          </a:p>
          <a:p>
            <a:pPr marL="0" indent="0">
              <a:buNone/>
            </a:pPr>
            <a:r>
              <a:rPr lang="en-IN" dirty="0" err="1"/>
              <a:t>P_age</a:t>
            </a:r>
            <a:r>
              <a:rPr lang="en-IN" dirty="0"/>
              <a:t> int 	NOT NULL,</a:t>
            </a:r>
          </a:p>
          <a:p>
            <a:pPr marL="0" indent="0">
              <a:buNone/>
            </a:pPr>
            <a:r>
              <a:rPr lang="en-IN" dirty="0" err="1"/>
              <a:t>P_address</a:t>
            </a:r>
            <a:r>
              <a:rPr lang="en-IN" dirty="0"/>
              <a:t> varchar(30) NOT NULL,</a:t>
            </a:r>
          </a:p>
          <a:p>
            <a:pPr marL="0" indent="0">
              <a:buNone/>
            </a:pPr>
            <a:r>
              <a:rPr lang="en-IN" dirty="0" err="1"/>
              <a:t>Country_name</a:t>
            </a:r>
            <a:r>
              <a:rPr lang="en-IN" dirty="0"/>
              <a:t> varchar(30),</a:t>
            </a:r>
          </a:p>
          <a:p>
            <a:pPr marL="0" indent="0">
              <a:buNone/>
            </a:pPr>
            <a:r>
              <a:rPr lang="en-IN" dirty="0" err="1"/>
              <a:t>Flight_no</a:t>
            </a:r>
            <a:r>
              <a:rPr lang="en-IN" dirty="0"/>
              <a:t> int PRIMARY KEY,</a:t>
            </a:r>
          </a:p>
          <a:p>
            <a:pPr marL="0" indent="0">
              <a:buNone/>
            </a:pP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Insert into passengers values(‘</a:t>
            </a:r>
            <a:r>
              <a:rPr lang="en-IN" dirty="0" err="1"/>
              <a:t>Naman</a:t>
            </a:r>
            <a:r>
              <a:rPr lang="en-IN" dirty="0"/>
              <a:t> SK’,011,34,’sector 69 Navanagar </a:t>
            </a:r>
            <a:r>
              <a:rPr lang="en-IN" dirty="0" err="1"/>
              <a:t>Bengaluru’,’INDIA</a:t>
            </a:r>
            <a:r>
              <a:rPr lang="en-IN" dirty="0"/>
              <a:t>’, 185422);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225CB6-5E06-47E6-A79E-B3DFEFA6C412}"/>
              </a:ext>
            </a:extLst>
          </p:cNvPr>
          <p:cNvSpPr txBox="1"/>
          <p:nvPr/>
        </p:nvSpPr>
        <p:spPr>
          <a:xfrm>
            <a:off x="1970611" y="1322962"/>
            <a:ext cx="8778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6">
                    <a:lumMod val="50000"/>
                  </a:schemeClr>
                </a:solidFill>
              </a:rPr>
              <a:t>CREATING PASSENGERS TABLE AND INSERTING ELEMENTS</a:t>
            </a:r>
          </a:p>
        </p:txBody>
      </p:sp>
    </p:spTree>
    <p:extLst>
      <p:ext uri="{BB962C8B-B14F-4D97-AF65-F5344CB8AC3E}">
        <p14:creationId xmlns:p14="http://schemas.microsoft.com/office/powerpoint/2010/main" val="500363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89CF5-2001-44F2-A0F7-EC185EB73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423" y="367646"/>
            <a:ext cx="10294070" cy="66364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1. QUERY TO PRINT ALL DETAILS OF PASSENGERS</a:t>
            </a:r>
            <a:r>
              <a:rPr lang="en-IN" dirty="0">
                <a:sym typeface="Wingdings" panose="05000000000000000000" pitchFamily="2" charset="2"/>
              </a:rPr>
              <a:t>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SELECT  * </a:t>
            </a:r>
          </a:p>
          <a:p>
            <a:pPr marL="0" indent="0">
              <a:buNone/>
            </a:pPr>
            <a:r>
              <a:rPr lang="en-IN" dirty="0"/>
              <a:t>FROM passengers;</a:t>
            </a:r>
          </a:p>
          <a:p>
            <a:pPr marL="0" indent="0">
              <a:buNone/>
            </a:pPr>
            <a:r>
              <a:rPr lang="en-IN" dirty="0"/>
              <a:t>2. QUERY TO PRINT ONLY AIRPORT_ID</a:t>
            </a:r>
            <a:r>
              <a:rPr lang="en-IN" dirty="0">
                <a:sym typeface="Wingdings" panose="05000000000000000000" pitchFamily="2" charset="2"/>
              </a:rPr>
              <a:t></a:t>
            </a:r>
          </a:p>
          <a:p>
            <a:pPr marL="0" indent="0">
              <a:buNone/>
            </a:pPr>
            <a:r>
              <a:rPr lang="en-IN" dirty="0"/>
              <a:t>SELECT </a:t>
            </a:r>
            <a:r>
              <a:rPr lang="en-IN" dirty="0" err="1"/>
              <a:t>airport_id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FROM airport;</a:t>
            </a:r>
          </a:p>
          <a:p>
            <a:pPr marL="0" indent="0">
              <a:buNone/>
            </a:pPr>
            <a:r>
              <a:rPr lang="en-IN" dirty="0"/>
              <a:t>3. QUERY TO RETRIVE THE INFORMATION OF FLIGHT AND ALSO THE COMPANY</a:t>
            </a:r>
            <a:r>
              <a:rPr lang="en-IN" dirty="0">
                <a:sym typeface="Wingdings" panose="05000000000000000000" pitchFamily="2" charset="2"/>
              </a:rPr>
              <a:t>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SELECT *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FROM flight f, </a:t>
            </a:r>
            <a:r>
              <a:rPr lang="en-IN" dirty="0" err="1">
                <a:sym typeface="Wingdings" panose="05000000000000000000" pitchFamily="2" charset="2"/>
              </a:rPr>
              <a:t>Airline_company</a:t>
            </a:r>
            <a:r>
              <a:rPr lang="en-IN" dirty="0">
                <a:sym typeface="Wingdings" panose="05000000000000000000" pitchFamily="2" charset="2"/>
              </a:rPr>
              <a:t> a,</a:t>
            </a:r>
          </a:p>
          <a:p>
            <a:pPr marL="0" indent="0">
              <a:buNone/>
            </a:pPr>
            <a:r>
              <a:rPr lang="en-IN" dirty="0"/>
              <a:t>WHERE </a:t>
            </a:r>
            <a:r>
              <a:rPr lang="en-IN" dirty="0" err="1"/>
              <a:t>f.c_name</a:t>
            </a:r>
            <a:r>
              <a:rPr lang="en-IN" dirty="0"/>
              <a:t> =</a:t>
            </a:r>
            <a:r>
              <a:rPr lang="en-IN" dirty="0" err="1"/>
              <a:t>a.c_name</a:t>
            </a:r>
            <a:r>
              <a:rPr lang="en-IN" dirty="0"/>
              <a:t>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944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A8232-FE1F-4D2A-B46D-F62AEF0A9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552700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en-IN" sz="1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9936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D6A9F-0EAD-4B1A-9572-46708D131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101" y="84056"/>
            <a:ext cx="5809234" cy="982744"/>
          </a:xfrm>
        </p:spPr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5A6B4-6191-4B18-ADD3-10ACCD8E3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  <a:p>
            <a:r>
              <a:rPr lang="en-IN" dirty="0"/>
              <a:t>Requirement specification </a:t>
            </a:r>
          </a:p>
          <a:p>
            <a:r>
              <a:rPr lang="en-IN" dirty="0"/>
              <a:t>Preliminary design of entity types for the airline management system </a:t>
            </a:r>
          </a:p>
          <a:p>
            <a:r>
              <a:rPr lang="en-IN" dirty="0"/>
              <a:t>ER model</a:t>
            </a:r>
          </a:p>
          <a:p>
            <a:r>
              <a:rPr lang="en-IN" dirty="0"/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49371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57380-2588-4A78-964C-C78C1323C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6A0A3-7379-4C44-82CD-CDA53E09A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project is about efficient and effective airline management system which helps in managing and storing the large data.</a:t>
            </a:r>
          </a:p>
          <a:p>
            <a:r>
              <a:rPr lang="en-IN" dirty="0"/>
              <a:t>The airline management system provides information about the employees who works in the airport.</a:t>
            </a:r>
          </a:p>
          <a:p>
            <a:r>
              <a:rPr lang="en-IN" dirty="0"/>
              <a:t>It provides facilities for the passengers to enquire and to reserve the seats.</a:t>
            </a:r>
          </a:p>
        </p:txBody>
      </p:sp>
    </p:spTree>
    <p:extLst>
      <p:ext uri="{BB962C8B-B14F-4D97-AF65-F5344CB8AC3E}">
        <p14:creationId xmlns:p14="http://schemas.microsoft.com/office/powerpoint/2010/main" val="2039897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991F5-8224-44F2-9B44-DC64EAEB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-433633"/>
            <a:ext cx="10018713" cy="1752599"/>
          </a:xfrm>
        </p:spPr>
        <p:txBody>
          <a:bodyPr/>
          <a:lstStyle/>
          <a:p>
            <a:r>
              <a:rPr lang="en-IN" dirty="0"/>
              <a:t>REQUIREMENT 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80073-FEA3-4747-9BCD-EE5C21E2A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27523"/>
            <a:ext cx="10211551" cy="6066149"/>
          </a:xfrm>
        </p:spPr>
        <p:txBody>
          <a:bodyPr>
            <a:normAutofit/>
          </a:bodyPr>
          <a:lstStyle/>
          <a:p>
            <a:r>
              <a:rPr lang="en-IN" dirty="0"/>
              <a:t>An airport has </a:t>
            </a:r>
            <a:r>
              <a:rPr lang="en-IN" dirty="0" err="1"/>
              <a:t>Airport_id,Airport_name,city</a:t>
            </a:r>
            <a:r>
              <a:rPr lang="en-IN" dirty="0"/>
              <a:t> where </a:t>
            </a:r>
            <a:r>
              <a:rPr lang="en-IN" dirty="0" err="1"/>
              <a:t>Airport_id</a:t>
            </a:r>
            <a:r>
              <a:rPr lang="en-IN" dirty="0"/>
              <a:t> is PRIMARY KEY.</a:t>
            </a:r>
          </a:p>
          <a:p>
            <a:r>
              <a:rPr lang="en-IN" dirty="0"/>
              <a:t>The employee entity has </a:t>
            </a:r>
            <a:r>
              <a:rPr lang="en-IN" dirty="0" err="1"/>
              <a:t>emp_id,emp_name</a:t>
            </a:r>
            <a:r>
              <a:rPr lang="en-IN" dirty="0"/>
              <a:t>  ,</a:t>
            </a:r>
            <a:r>
              <a:rPr lang="en-IN" dirty="0" err="1"/>
              <a:t>emp_age,airport_name,salary,job,emp_address</a:t>
            </a:r>
            <a:r>
              <a:rPr lang="en-IN" dirty="0"/>
              <a:t> where </a:t>
            </a:r>
            <a:r>
              <a:rPr lang="en-IN" dirty="0" err="1"/>
              <a:t>emp_id</a:t>
            </a:r>
            <a:r>
              <a:rPr lang="en-IN" dirty="0"/>
              <a:t> has PRIMARY KEY.</a:t>
            </a:r>
          </a:p>
          <a:p>
            <a:r>
              <a:rPr lang="en-IN" dirty="0"/>
              <a:t>The database will store passengers details as </a:t>
            </a:r>
            <a:r>
              <a:rPr lang="en-IN" dirty="0" err="1"/>
              <a:t>p_id</a:t>
            </a:r>
            <a:r>
              <a:rPr lang="en-IN" dirty="0"/>
              <a:t>, </a:t>
            </a:r>
            <a:r>
              <a:rPr lang="en-IN" dirty="0" err="1"/>
              <a:t>p_name</a:t>
            </a:r>
            <a:r>
              <a:rPr lang="en-IN" dirty="0"/>
              <a:t> ,</a:t>
            </a:r>
            <a:r>
              <a:rPr lang="en-IN" dirty="0" err="1"/>
              <a:t>p_age</a:t>
            </a:r>
            <a:r>
              <a:rPr lang="en-IN" dirty="0"/>
              <a:t> , , </a:t>
            </a:r>
            <a:r>
              <a:rPr lang="en-IN" dirty="0" err="1"/>
              <a:t>flight_name</a:t>
            </a:r>
            <a:r>
              <a:rPr lang="en-IN" dirty="0"/>
              <a:t>, </a:t>
            </a:r>
            <a:r>
              <a:rPr lang="en-IN" dirty="0" err="1"/>
              <a:t>p_address,country_name</a:t>
            </a:r>
            <a:r>
              <a:rPr lang="en-IN" dirty="0"/>
              <a:t> where </a:t>
            </a:r>
            <a:r>
              <a:rPr lang="en-IN" dirty="0" err="1"/>
              <a:t>p_id</a:t>
            </a:r>
            <a:r>
              <a:rPr lang="en-IN" dirty="0"/>
              <a:t> is PRIMARY KEY.</a:t>
            </a:r>
          </a:p>
          <a:p>
            <a:r>
              <a:rPr lang="en-IN" dirty="0"/>
              <a:t>The Airline Companies has attributes called </a:t>
            </a:r>
            <a:r>
              <a:rPr lang="en-IN" dirty="0" err="1"/>
              <a:t>c_id</a:t>
            </a:r>
            <a:r>
              <a:rPr lang="en-IN" dirty="0"/>
              <a:t> ,</a:t>
            </a:r>
            <a:r>
              <a:rPr lang="en-IN" dirty="0" err="1"/>
              <a:t>c_name,city</a:t>
            </a:r>
            <a:r>
              <a:rPr lang="en-IN" dirty="0"/>
              <a:t>, country where </a:t>
            </a:r>
            <a:r>
              <a:rPr lang="en-IN" dirty="0" err="1"/>
              <a:t>c_id</a:t>
            </a:r>
            <a:r>
              <a:rPr lang="en-IN" dirty="0"/>
              <a:t> is a PRIMAR Y KEY.</a:t>
            </a:r>
          </a:p>
          <a:p>
            <a:r>
              <a:rPr lang="en-IN" dirty="0"/>
              <a:t>The ticket entity has </a:t>
            </a:r>
            <a:r>
              <a:rPr lang="en-IN" dirty="0" err="1"/>
              <a:t>order_no</a:t>
            </a:r>
            <a:r>
              <a:rPr lang="en-IN" dirty="0"/>
              <a:t>, </a:t>
            </a:r>
            <a:r>
              <a:rPr lang="en-IN" dirty="0" err="1"/>
              <a:t>flight_name,seat_class</a:t>
            </a:r>
            <a:r>
              <a:rPr lang="en-IN" dirty="0"/>
              <a:t>, price, </a:t>
            </a:r>
            <a:r>
              <a:rPr lang="en-IN" dirty="0" err="1"/>
              <a:t>passengers_name</a:t>
            </a:r>
            <a:r>
              <a:rPr lang="en-IN" dirty="0"/>
              <a:t> where </a:t>
            </a:r>
            <a:r>
              <a:rPr lang="en-IN" dirty="0" err="1"/>
              <a:t>order_no</a:t>
            </a:r>
            <a:r>
              <a:rPr lang="en-IN" dirty="0"/>
              <a:t> is UNIQUE constraint.</a:t>
            </a:r>
          </a:p>
          <a:p>
            <a:r>
              <a:rPr lang="en-IN" dirty="0"/>
              <a:t>The flight time entity has </a:t>
            </a:r>
            <a:r>
              <a:rPr lang="en-IN" dirty="0" err="1"/>
              <a:t>flight_no</a:t>
            </a:r>
            <a:r>
              <a:rPr lang="en-IN" dirty="0"/>
              <a:t>, </a:t>
            </a:r>
            <a:r>
              <a:rPr lang="en-IN" dirty="0" err="1"/>
              <a:t>airport_name</a:t>
            </a:r>
            <a:r>
              <a:rPr lang="en-IN" dirty="0"/>
              <a:t>, </a:t>
            </a:r>
            <a:r>
              <a:rPr lang="en-IN" dirty="0" err="1"/>
              <a:t>airport_arrival,c_name,Flight_name</a:t>
            </a:r>
            <a:r>
              <a:rPr lang="en-IN" dirty="0"/>
              <a:t>, </a:t>
            </a:r>
            <a:r>
              <a:rPr lang="en-IN" dirty="0" err="1"/>
              <a:t>departure_hours</a:t>
            </a:r>
            <a:r>
              <a:rPr lang="en-IN" dirty="0"/>
              <a:t> where </a:t>
            </a:r>
            <a:r>
              <a:rPr lang="en-IN" dirty="0" err="1"/>
              <a:t>flight_no</a:t>
            </a:r>
            <a:r>
              <a:rPr lang="en-IN" dirty="0"/>
              <a:t> is PRIMARY KEY.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7200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9861C-A3F6-4B4F-9BC9-D47BFA18B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242" y="0"/>
            <a:ext cx="10922758" cy="1715678"/>
          </a:xfrm>
        </p:spPr>
        <p:txBody>
          <a:bodyPr>
            <a:normAutofit/>
          </a:bodyPr>
          <a:lstStyle/>
          <a:p>
            <a:r>
              <a:rPr lang="en-IN" sz="3600" dirty="0"/>
              <a:t>PRELIMINARY DESIGN OF ENTITY TYPES FOR THE AIRLINE MANAGEMENT SYSTEM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6AE0B6A-1423-4F89-A038-E96994C71B8D}"/>
              </a:ext>
            </a:extLst>
          </p:cNvPr>
          <p:cNvCxnSpPr>
            <a:cxnSpLocks/>
          </p:cNvCxnSpPr>
          <p:nvPr/>
        </p:nvCxnSpPr>
        <p:spPr>
          <a:xfrm>
            <a:off x="1719618" y="1593130"/>
            <a:ext cx="1004475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530E208-D52F-43B6-AC53-5036E6118B3E}"/>
              </a:ext>
            </a:extLst>
          </p:cNvPr>
          <p:cNvSpPr/>
          <p:nvPr/>
        </p:nvSpPr>
        <p:spPr>
          <a:xfrm>
            <a:off x="5427744" y="3391294"/>
            <a:ext cx="2149312" cy="5090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AIRPORT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28CA7F-4842-4C3A-A759-7C586CFEEF94}"/>
              </a:ext>
            </a:extLst>
          </p:cNvPr>
          <p:cNvCxnSpPr>
            <a:cxnSpLocks/>
          </p:cNvCxnSpPr>
          <p:nvPr/>
        </p:nvCxnSpPr>
        <p:spPr>
          <a:xfrm flipV="1">
            <a:off x="6599813" y="2743201"/>
            <a:ext cx="0" cy="64809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F8631E5B-E578-4ED8-B512-A4031DAEAD20}"/>
              </a:ext>
            </a:extLst>
          </p:cNvPr>
          <p:cNvSpPr/>
          <p:nvPr/>
        </p:nvSpPr>
        <p:spPr>
          <a:xfrm>
            <a:off x="5471736" y="2083323"/>
            <a:ext cx="2149312" cy="648093"/>
          </a:xfrm>
          <a:prstGeom prst="ellipse">
            <a:avLst/>
          </a:prstGeom>
          <a:solidFill>
            <a:srgbClr val="A3FD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u="sng" dirty="0" err="1"/>
              <a:t>Airport_id</a:t>
            </a:r>
            <a:endParaRPr lang="en-IN" sz="2400" b="1" u="sng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0C9B786-E383-49DA-B7D0-2B8B7DC170A2}"/>
              </a:ext>
            </a:extLst>
          </p:cNvPr>
          <p:cNvSpPr/>
          <p:nvPr/>
        </p:nvSpPr>
        <p:spPr>
          <a:xfrm>
            <a:off x="2624054" y="3900341"/>
            <a:ext cx="2149312" cy="820220"/>
          </a:xfrm>
          <a:prstGeom prst="ellipse">
            <a:avLst/>
          </a:prstGeom>
          <a:solidFill>
            <a:srgbClr val="A3FD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Airport_</a:t>
            </a:r>
          </a:p>
          <a:p>
            <a:pPr algn="ctr"/>
            <a:r>
              <a:rPr lang="en-IN" sz="2400" b="1" dirty="0"/>
              <a:t>address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3C7B05F-59EA-4E38-B00B-2EDB7B038A6E}"/>
              </a:ext>
            </a:extLst>
          </p:cNvPr>
          <p:cNvSpPr/>
          <p:nvPr/>
        </p:nvSpPr>
        <p:spPr>
          <a:xfrm>
            <a:off x="8073533" y="3900341"/>
            <a:ext cx="3017799" cy="820220"/>
          </a:xfrm>
          <a:prstGeom prst="ellipse">
            <a:avLst/>
          </a:prstGeom>
          <a:solidFill>
            <a:srgbClr val="A3FD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 err="1"/>
              <a:t>Airport_name</a:t>
            </a:r>
            <a:endParaRPr lang="en-IN" sz="2400" b="1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51F9437-6A7D-41CE-9931-99C2767C3633}"/>
              </a:ext>
            </a:extLst>
          </p:cNvPr>
          <p:cNvCxnSpPr>
            <a:cxnSpLocks/>
            <a:endCxn id="22" idx="7"/>
          </p:cNvCxnSpPr>
          <p:nvPr/>
        </p:nvCxnSpPr>
        <p:spPr>
          <a:xfrm flipH="1">
            <a:off x="4458607" y="3681599"/>
            <a:ext cx="969138" cy="33886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EC09739-E2AE-4EFE-998C-57AA179F5A6A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577056" y="3645818"/>
            <a:ext cx="1150857" cy="32907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A6BF688-9289-40B2-A693-89181F4B94A6}"/>
              </a:ext>
            </a:extLst>
          </p:cNvPr>
          <p:cNvSpPr/>
          <p:nvPr/>
        </p:nvSpPr>
        <p:spPr>
          <a:xfrm>
            <a:off x="5525157" y="5104616"/>
            <a:ext cx="2149312" cy="820220"/>
          </a:xfrm>
          <a:prstGeom prst="ellipse">
            <a:avLst/>
          </a:prstGeom>
          <a:solidFill>
            <a:srgbClr val="A3FD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C_ID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D39945-458A-4070-913A-DFB2AE0ACC41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6502400" y="3900341"/>
            <a:ext cx="97413" cy="12042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03DB8F9-1A40-42AC-B43A-4B9C8AD3213E}"/>
              </a:ext>
            </a:extLst>
          </p:cNvPr>
          <p:cNvSpPr/>
          <p:nvPr/>
        </p:nvSpPr>
        <p:spPr>
          <a:xfrm>
            <a:off x="2349235" y="2441806"/>
            <a:ext cx="2149312" cy="820220"/>
          </a:xfrm>
          <a:prstGeom prst="ellipse">
            <a:avLst/>
          </a:prstGeom>
          <a:solidFill>
            <a:srgbClr val="A3FD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Airport_</a:t>
            </a:r>
          </a:p>
          <a:p>
            <a:pPr algn="ctr"/>
            <a:r>
              <a:rPr lang="en-IN" sz="2400" b="1" dirty="0"/>
              <a:t>Helpline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038492F-E4B9-41BC-831E-8FC6D8AF1F8B}"/>
              </a:ext>
            </a:extLst>
          </p:cNvPr>
          <p:cNvCxnSpPr>
            <a:cxnSpLocks/>
          </p:cNvCxnSpPr>
          <p:nvPr/>
        </p:nvCxnSpPr>
        <p:spPr>
          <a:xfrm flipH="1" flipV="1">
            <a:off x="4401133" y="2999425"/>
            <a:ext cx="1026611" cy="39931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49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841171-D54F-46DE-9E96-BC52B8BDE5B7}"/>
              </a:ext>
            </a:extLst>
          </p:cNvPr>
          <p:cNvSpPr/>
          <p:nvPr/>
        </p:nvSpPr>
        <p:spPr>
          <a:xfrm>
            <a:off x="5247588" y="2759694"/>
            <a:ext cx="2149312" cy="5090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EMPLOYEE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CC5847C-7349-4A78-8BE6-A79D1AD9665E}"/>
              </a:ext>
            </a:extLst>
          </p:cNvPr>
          <p:cNvSpPr/>
          <p:nvPr/>
        </p:nvSpPr>
        <p:spPr>
          <a:xfrm>
            <a:off x="5015467" y="1270301"/>
            <a:ext cx="2381429" cy="811881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Airport_ID</a:t>
            </a:r>
            <a:endParaRPr lang="en-IN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EA9735-8EFC-4DA5-91F6-63873E1C5D76}"/>
              </a:ext>
            </a:extLst>
          </p:cNvPr>
          <p:cNvCxnSpPr>
            <a:cxnSpLocks/>
            <a:endCxn id="14" idx="6"/>
          </p:cNvCxnSpPr>
          <p:nvPr/>
        </p:nvCxnSpPr>
        <p:spPr>
          <a:xfrm flipH="1">
            <a:off x="4156240" y="3252572"/>
            <a:ext cx="1091348" cy="35038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2564558-A692-4251-89D7-D0FE318D44C5}"/>
              </a:ext>
            </a:extLst>
          </p:cNvPr>
          <p:cNvSpPr/>
          <p:nvPr/>
        </p:nvSpPr>
        <p:spPr>
          <a:xfrm>
            <a:off x="2212940" y="1663473"/>
            <a:ext cx="2149312" cy="833156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Emp_address</a:t>
            </a:r>
            <a:endParaRPr lang="en-IN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1BF42E-A101-4F38-83B9-16E6659E7A34}"/>
              </a:ext>
            </a:extLst>
          </p:cNvPr>
          <p:cNvSpPr/>
          <p:nvPr/>
        </p:nvSpPr>
        <p:spPr>
          <a:xfrm>
            <a:off x="7609004" y="1270301"/>
            <a:ext cx="2149312" cy="677113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job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1A7D13F-0F10-4A0E-A8A2-AD7C22E45E4D}"/>
              </a:ext>
            </a:extLst>
          </p:cNvPr>
          <p:cNvSpPr/>
          <p:nvPr/>
        </p:nvSpPr>
        <p:spPr>
          <a:xfrm>
            <a:off x="8553255" y="2162670"/>
            <a:ext cx="2149312" cy="750994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salary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19DDF8B-6AD9-45B5-9689-E9A8E3D2BDC1}"/>
              </a:ext>
            </a:extLst>
          </p:cNvPr>
          <p:cNvSpPr/>
          <p:nvPr/>
        </p:nvSpPr>
        <p:spPr>
          <a:xfrm>
            <a:off x="8524974" y="3289161"/>
            <a:ext cx="2149312" cy="783999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Emp_DOB</a:t>
            </a:r>
            <a:endParaRPr lang="en-IN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5BC1D4D-AFAB-4D31-97BE-DB86F527FF67}"/>
              </a:ext>
            </a:extLst>
          </p:cNvPr>
          <p:cNvSpPr/>
          <p:nvPr/>
        </p:nvSpPr>
        <p:spPr>
          <a:xfrm>
            <a:off x="4268977" y="4388918"/>
            <a:ext cx="2149312" cy="847108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Emp_name</a:t>
            </a:r>
            <a:endParaRPr lang="en-IN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B9D2D63-FCDD-414D-95EB-AA797E43E9C4}"/>
              </a:ext>
            </a:extLst>
          </p:cNvPr>
          <p:cNvSpPr/>
          <p:nvPr/>
        </p:nvSpPr>
        <p:spPr>
          <a:xfrm>
            <a:off x="2006928" y="3217702"/>
            <a:ext cx="2149312" cy="770499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u="sng" dirty="0" err="1"/>
              <a:t>emp_id</a:t>
            </a:r>
            <a:endParaRPr lang="en-IN" b="1" u="sng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928381F-DBC5-47B9-B3AE-ECCF77137CD0}"/>
              </a:ext>
            </a:extLst>
          </p:cNvPr>
          <p:cNvCxnSpPr>
            <a:cxnSpLocks/>
            <a:endCxn id="9" idx="6"/>
          </p:cNvCxnSpPr>
          <p:nvPr/>
        </p:nvCxnSpPr>
        <p:spPr>
          <a:xfrm flipH="1" flipV="1">
            <a:off x="4362252" y="2080051"/>
            <a:ext cx="945003" cy="69020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DCD62DB-933F-4DD9-831B-11E7CC459C49}"/>
              </a:ext>
            </a:extLst>
          </p:cNvPr>
          <p:cNvCxnSpPr>
            <a:cxnSpLocks/>
            <a:endCxn id="5" idx="4"/>
          </p:cNvCxnSpPr>
          <p:nvPr/>
        </p:nvCxnSpPr>
        <p:spPr>
          <a:xfrm flipV="1">
            <a:off x="6091038" y="2082182"/>
            <a:ext cx="115144" cy="66851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8505BC2-49BA-4D6F-9CC1-DA9BA7198D54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7414179" y="1947414"/>
            <a:ext cx="1269481" cy="81188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90EDE19-1C19-46AD-9939-EEFCCBC5D0C7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7396896" y="2538167"/>
            <a:ext cx="1156359" cy="46021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0634567-0DBA-4F41-9945-63E3F3374751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7411699" y="3252572"/>
            <a:ext cx="1113275" cy="42858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F664331-AA66-421D-9AD4-8D079DF4C455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343633" y="3303611"/>
            <a:ext cx="95373" cy="108530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42925958-310B-4B74-939B-B62C0DC374B6}"/>
              </a:ext>
            </a:extLst>
          </p:cNvPr>
          <p:cNvSpPr/>
          <p:nvPr/>
        </p:nvSpPr>
        <p:spPr>
          <a:xfrm>
            <a:off x="6817817" y="4198441"/>
            <a:ext cx="1957893" cy="654216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Emp_</a:t>
            </a:r>
          </a:p>
          <a:p>
            <a:pPr algn="ctr"/>
            <a:r>
              <a:rPr lang="en-IN" b="1" dirty="0" err="1"/>
              <a:t>contactinfo</a:t>
            </a:r>
            <a:endParaRPr lang="en-IN" b="1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C4BDDE5-9219-4973-9A70-B79E68C3D319}"/>
              </a:ext>
            </a:extLst>
          </p:cNvPr>
          <p:cNvCxnSpPr>
            <a:cxnSpLocks/>
          </p:cNvCxnSpPr>
          <p:nvPr/>
        </p:nvCxnSpPr>
        <p:spPr>
          <a:xfrm>
            <a:off x="6626399" y="3277739"/>
            <a:ext cx="382839" cy="107389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8FBB7041-B560-4CF1-97C4-21A53FA05FA3}"/>
              </a:ext>
            </a:extLst>
          </p:cNvPr>
          <p:cNvSpPr/>
          <p:nvPr/>
        </p:nvSpPr>
        <p:spPr>
          <a:xfrm>
            <a:off x="9413324" y="4896784"/>
            <a:ext cx="1700751" cy="425924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Emp_mail</a:t>
            </a:r>
            <a:endParaRPr lang="en-IN" b="1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DA195DF-7D49-4A66-9F8A-58AAC72A6A6B}"/>
              </a:ext>
            </a:extLst>
          </p:cNvPr>
          <p:cNvSpPr/>
          <p:nvPr/>
        </p:nvSpPr>
        <p:spPr>
          <a:xfrm>
            <a:off x="7109389" y="5687278"/>
            <a:ext cx="2392836" cy="528163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Emp_phoneNo</a:t>
            </a:r>
            <a:endParaRPr lang="en-IN" b="1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786B2F3-BFEC-4C21-BF5F-CEBF170C9B1A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8305807" y="4821470"/>
            <a:ext cx="84055" cy="86580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CE7758E-D8CE-4FC3-A328-716D3DA73472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8307233" y="4785398"/>
            <a:ext cx="1355160" cy="17376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756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B9C114-ABE6-4975-A1A1-364AE3A66EE7}"/>
              </a:ext>
            </a:extLst>
          </p:cNvPr>
          <p:cNvSpPr/>
          <p:nvPr/>
        </p:nvSpPr>
        <p:spPr>
          <a:xfrm>
            <a:off x="5021344" y="3429000"/>
            <a:ext cx="2149312" cy="50904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PASSENGERS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4921E7D-3B97-47C6-B4B5-BEF238386A94}"/>
              </a:ext>
            </a:extLst>
          </p:cNvPr>
          <p:cNvSpPr/>
          <p:nvPr/>
        </p:nvSpPr>
        <p:spPr>
          <a:xfrm>
            <a:off x="1527142" y="3294403"/>
            <a:ext cx="2359056" cy="643643"/>
          </a:xfrm>
          <a:prstGeom prst="ellipse">
            <a:avLst/>
          </a:prstGeom>
          <a:solidFill>
            <a:srgbClr val="99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P_Passport</a:t>
            </a:r>
            <a:endParaRPr lang="en-IN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C8FDEDF-7FB1-4300-BF78-8726B4EE712B}"/>
              </a:ext>
            </a:extLst>
          </p:cNvPr>
          <p:cNvCxnSpPr>
            <a:cxnSpLocks/>
            <a:endCxn id="5" idx="6"/>
          </p:cNvCxnSpPr>
          <p:nvPr/>
        </p:nvCxnSpPr>
        <p:spPr>
          <a:xfrm flipH="1" flipV="1">
            <a:off x="3886198" y="3616225"/>
            <a:ext cx="1135148" cy="6729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DF38B337-F4A9-4A2A-89A2-A5ED2D39077F}"/>
              </a:ext>
            </a:extLst>
          </p:cNvPr>
          <p:cNvSpPr/>
          <p:nvPr/>
        </p:nvSpPr>
        <p:spPr>
          <a:xfrm>
            <a:off x="7782610" y="1579295"/>
            <a:ext cx="2149312" cy="730142"/>
          </a:xfrm>
          <a:prstGeom prst="ellipse">
            <a:avLst/>
          </a:prstGeom>
          <a:solidFill>
            <a:srgbClr val="99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P_DOB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D544777-5F6F-4FE4-AFB3-9B8CEF6BA448}"/>
              </a:ext>
            </a:extLst>
          </p:cNvPr>
          <p:cNvSpPr/>
          <p:nvPr/>
        </p:nvSpPr>
        <p:spPr>
          <a:xfrm>
            <a:off x="7829744" y="4961467"/>
            <a:ext cx="2149312" cy="949133"/>
          </a:xfrm>
          <a:prstGeom prst="ellipse">
            <a:avLst/>
          </a:prstGeom>
          <a:solidFill>
            <a:srgbClr val="99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p_address</a:t>
            </a:r>
            <a:endParaRPr lang="en-IN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BE4F40-9648-4164-B04B-58568A12346F}"/>
              </a:ext>
            </a:extLst>
          </p:cNvPr>
          <p:cNvSpPr/>
          <p:nvPr/>
        </p:nvSpPr>
        <p:spPr>
          <a:xfrm>
            <a:off x="8515546" y="3200401"/>
            <a:ext cx="2149312" cy="737646"/>
          </a:xfrm>
          <a:prstGeom prst="ellipse">
            <a:avLst/>
          </a:prstGeom>
          <a:solidFill>
            <a:srgbClr val="99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P_name</a:t>
            </a:r>
            <a:endParaRPr lang="en-IN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D43DA46-74A1-4998-9F33-1182219EC50F}"/>
              </a:ext>
            </a:extLst>
          </p:cNvPr>
          <p:cNvSpPr/>
          <p:nvPr/>
        </p:nvSpPr>
        <p:spPr>
          <a:xfrm>
            <a:off x="2814160" y="5304573"/>
            <a:ext cx="2149312" cy="643643"/>
          </a:xfrm>
          <a:prstGeom prst="ellipse">
            <a:avLst/>
          </a:prstGeom>
          <a:solidFill>
            <a:srgbClr val="99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u="sng" dirty="0" err="1"/>
              <a:t>P_id</a:t>
            </a:r>
            <a:endParaRPr lang="en-IN" b="1" u="sng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72D5D47-1986-445E-8B39-3D3968E18654}"/>
              </a:ext>
            </a:extLst>
          </p:cNvPr>
          <p:cNvCxnSpPr>
            <a:cxnSpLocks/>
            <a:endCxn id="7" idx="4"/>
          </p:cNvCxnSpPr>
          <p:nvPr/>
        </p:nvCxnSpPr>
        <p:spPr>
          <a:xfrm flipV="1">
            <a:off x="7192662" y="2309437"/>
            <a:ext cx="1664604" cy="111956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622585-95E9-4AA8-B6B3-3558876891E5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7170656" y="3569224"/>
            <a:ext cx="1344890" cy="11429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7822D96-0B33-4845-9DB0-311A734CD5E3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6655451" y="3938045"/>
            <a:ext cx="1489052" cy="116241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4B22CB6-43E8-48CB-8029-8555D9D18C36}"/>
              </a:ext>
            </a:extLst>
          </p:cNvPr>
          <p:cNvCxnSpPr>
            <a:cxnSpLocks/>
          </p:cNvCxnSpPr>
          <p:nvPr/>
        </p:nvCxnSpPr>
        <p:spPr>
          <a:xfrm flipH="1">
            <a:off x="4475962" y="3952184"/>
            <a:ext cx="917276" cy="147250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1948746-C78B-4081-80E4-9ECCC283534E}"/>
              </a:ext>
            </a:extLst>
          </p:cNvPr>
          <p:cNvSpPr/>
          <p:nvPr/>
        </p:nvSpPr>
        <p:spPr>
          <a:xfrm>
            <a:off x="1857736" y="1388665"/>
            <a:ext cx="2149312" cy="730142"/>
          </a:xfrm>
          <a:prstGeom prst="ellipse">
            <a:avLst/>
          </a:prstGeom>
          <a:solidFill>
            <a:srgbClr val="99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Flight_no</a:t>
            </a:r>
            <a:endParaRPr lang="en-IN" b="1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CDB6A0-A9B4-4F48-9A26-BCF45758F619}"/>
              </a:ext>
            </a:extLst>
          </p:cNvPr>
          <p:cNvCxnSpPr>
            <a:cxnSpLocks/>
            <a:endCxn id="17" idx="5"/>
          </p:cNvCxnSpPr>
          <p:nvPr/>
        </p:nvCxnSpPr>
        <p:spPr>
          <a:xfrm flipH="1" flipV="1">
            <a:off x="3692289" y="2011880"/>
            <a:ext cx="1335226" cy="144343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673ECD85-9227-4CBF-9841-9B7D12A8B649}"/>
              </a:ext>
            </a:extLst>
          </p:cNvPr>
          <p:cNvSpPr/>
          <p:nvPr/>
        </p:nvSpPr>
        <p:spPr>
          <a:xfrm>
            <a:off x="5209752" y="5609509"/>
            <a:ext cx="2149312" cy="643643"/>
          </a:xfrm>
          <a:prstGeom prst="ellipse">
            <a:avLst/>
          </a:prstGeom>
          <a:solidFill>
            <a:srgbClr val="99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u="sng" dirty="0" err="1"/>
              <a:t>P_EmaiI_ID</a:t>
            </a:r>
            <a:endParaRPr lang="en-IN" b="1" u="sng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4EF0779-D645-4909-9661-C88741AE9330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6284408" y="3951656"/>
            <a:ext cx="0" cy="165785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836F03D6-8306-450B-BF62-C3203DB6BADB}"/>
              </a:ext>
            </a:extLst>
          </p:cNvPr>
          <p:cNvSpPr/>
          <p:nvPr/>
        </p:nvSpPr>
        <p:spPr>
          <a:xfrm>
            <a:off x="5064039" y="1305612"/>
            <a:ext cx="2149312" cy="643643"/>
          </a:xfrm>
          <a:prstGeom prst="ellipse">
            <a:avLst/>
          </a:prstGeom>
          <a:solidFill>
            <a:srgbClr val="99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u="sng" dirty="0" err="1"/>
              <a:t>P_Seat_No</a:t>
            </a:r>
            <a:endParaRPr lang="en-IN" b="1" u="sng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1F68721-3BCD-4D94-8380-631BD22ED1F2}"/>
              </a:ext>
            </a:extLst>
          </p:cNvPr>
          <p:cNvCxnSpPr>
            <a:cxnSpLocks/>
          </p:cNvCxnSpPr>
          <p:nvPr/>
        </p:nvCxnSpPr>
        <p:spPr>
          <a:xfrm flipV="1">
            <a:off x="6185682" y="1944366"/>
            <a:ext cx="0" cy="144937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999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97BAB2D-0A74-4D3F-8749-F787BEFBBB1C}"/>
              </a:ext>
            </a:extLst>
          </p:cNvPr>
          <p:cNvCxnSpPr>
            <a:cxnSpLocks/>
          </p:cNvCxnSpPr>
          <p:nvPr/>
        </p:nvCxnSpPr>
        <p:spPr>
          <a:xfrm flipV="1">
            <a:off x="6316747" y="1751027"/>
            <a:ext cx="0" cy="142344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58DE5F1-B232-456C-B600-2BC84FD6192C}"/>
              </a:ext>
            </a:extLst>
          </p:cNvPr>
          <p:cNvSpPr/>
          <p:nvPr/>
        </p:nvSpPr>
        <p:spPr>
          <a:xfrm>
            <a:off x="5206736" y="3221828"/>
            <a:ext cx="2149312" cy="6688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AIRLINE COMPANY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1BAAF6-6322-4674-B097-06146F0AB510}"/>
              </a:ext>
            </a:extLst>
          </p:cNvPr>
          <p:cNvSpPr/>
          <p:nvPr/>
        </p:nvSpPr>
        <p:spPr>
          <a:xfrm>
            <a:off x="5076727" y="812800"/>
            <a:ext cx="2359056" cy="938228"/>
          </a:xfrm>
          <a:prstGeom prst="ellipse">
            <a:avLst/>
          </a:prstGeom>
          <a:solidFill>
            <a:srgbClr val="00CC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 err="1"/>
              <a:t>C_address</a:t>
            </a:r>
            <a:endParaRPr lang="en-IN" sz="24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D4B36DD-3821-40E8-9B18-158871E18886}"/>
              </a:ext>
            </a:extLst>
          </p:cNvPr>
          <p:cNvSpPr/>
          <p:nvPr/>
        </p:nvSpPr>
        <p:spPr>
          <a:xfrm>
            <a:off x="1823694" y="2760134"/>
            <a:ext cx="2359056" cy="923388"/>
          </a:xfrm>
          <a:prstGeom prst="ellipse">
            <a:avLst/>
          </a:prstGeom>
          <a:solidFill>
            <a:srgbClr val="00CC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 err="1"/>
              <a:t>No_of</a:t>
            </a:r>
            <a:r>
              <a:rPr lang="en-IN" sz="2400" b="1" dirty="0"/>
              <a:t>_</a:t>
            </a:r>
          </a:p>
          <a:p>
            <a:pPr algn="ctr"/>
            <a:r>
              <a:rPr lang="en-IN" sz="2400" b="1" dirty="0"/>
              <a:t>flights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1529056-6BA9-453D-88F7-C197591A0A58}"/>
              </a:ext>
            </a:extLst>
          </p:cNvPr>
          <p:cNvSpPr/>
          <p:nvPr/>
        </p:nvSpPr>
        <p:spPr>
          <a:xfrm>
            <a:off x="8491196" y="2760135"/>
            <a:ext cx="2359056" cy="923388"/>
          </a:xfrm>
          <a:prstGeom prst="ellipse">
            <a:avLst/>
          </a:prstGeom>
          <a:solidFill>
            <a:srgbClr val="00CC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 err="1"/>
              <a:t>c_name</a:t>
            </a:r>
            <a:endParaRPr lang="en-IN" sz="2400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6CCB66A-3793-4CFD-B0E4-D57C0E084DBD}"/>
              </a:ext>
            </a:extLst>
          </p:cNvPr>
          <p:cNvSpPr/>
          <p:nvPr/>
        </p:nvSpPr>
        <p:spPr>
          <a:xfrm>
            <a:off x="4971855" y="5106970"/>
            <a:ext cx="2359056" cy="751962"/>
          </a:xfrm>
          <a:prstGeom prst="ellipse">
            <a:avLst/>
          </a:prstGeom>
          <a:solidFill>
            <a:srgbClr val="00CC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u="sng" dirty="0" err="1"/>
              <a:t>c_id</a:t>
            </a:r>
            <a:endParaRPr lang="en-IN" sz="2400" b="1" u="sng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AE00513-0181-4762-BB78-EFDA97056646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7330911" y="3221829"/>
            <a:ext cx="1160285" cy="20717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097A10-8CFE-4E3E-A201-64A672250027}"/>
              </a:ext>
            </a:extLst>
          </p:cNvPr>
          <p:cNvCxnSpPr>
            <a:cxnSpLocks/>
            <a:endCxn id="7" idx="6"/>
          </p:cNvCxnSpPr>
          <p:nvPr/>
        </p:nvCxnSpPr>
        <p:spPr>
          <a:xfrm flipH="1" flipV="1">
            <a:off x="4182750" y="3221828"/>
            <a:ext cx="998850" cy="20717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16F5147-2F1C-4E43-9F85-E951D194396E}"/>
              </a:ext>
            </a:extLst>
          </p:cNvPr>
          <p:cNvCxnSpPr>
            <a:cxnSpLocks/>
          </p:cNvCxnSpPr>
          <p:nvPr/>
        </p:nvCxnSpPr>
        <p:spPr>
          <a:xfrm>
            <a:off x="6248797" y="3683521"/>
            <a:ext cx="7458" cy="142344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406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EFD0C4-3828-490A-972B-B40F71A90058}"/>
              </a:ext>
            </a:extLst>
          </p:cNvPr>
          <p:cNvSpPr/>
          <p:nvPr/>
        </p:nvSpPr>
        <p:spPr>
          <a:xfrm>
            <a:off x="5181599" y="3174476"/>
            <a:ext cx="2149312" cy="509047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TICKETS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7D2B731-8C86-4C1C-B986-7BF5FAA4ADC8}"/>
              </a:ext>
            </a:extLst>
          </p:cNvPr>
          <p:cNvSpPr/>
          <p:nvPr/>
        </p:nvSpPr>
        <p:spPr>
          <a:xfrm>
            <a:off x="5076727" y="5106968"/>
            <a:ext cx="2359056" cy="751961"/>
          </a:xfrm>
          <a:prstGeom prst="ellipse">
            <a:avLst/>
          </a:prstGeom>
          <a:solidFill>
            <a:srgbClr val="A3FD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 err="1"/>
              <a:t>Seat_No</a:t>
            </a:r>
            <a:endParaRPr lang="en-IN" sz="24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2F0D4F2-A89B-4891-A4BE-8FBC853E38A1}"/>
              </a:ext>
            </a:extLst>
          </p:cNvPr>
          <p:cNvCxnSpPr>
            <a:cxnSpLocks/>
          </p:cNvCxnSpPr>
          <p:nvPr/>
        </p:nvCxnSpPr>
        <p:spPr>
          <a:xfrm>
            <a:off x="6248797" y="3683521"/>
            <a:ext cx="7458" cy="142344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EB92FCF-341B-486C-BBA7-55497CBED109}"/>
              </a:ext>
            </a:extLst>
          </p:cNvPr>
          <p:cNvSpPr/>
          <p:nvPr/>
        </p:nvSpPr>
        <p:spPr>
          <a:xfrm>
            <a:off x="2072893" y="1502302"/>
            <a:ext cx="2359056" cy="794074"/>
          </a:xfrm>
          <a:prstGeom prst="ellipse">
            <a:avLst/>
          </a:prstGeom>
          <a:solidFill>
            <a:srgbClr val="A3FD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u="sng" dirty="0" err="1"/>
              <a:t>Order</a:t>
            </a:r>
            <a:r>
              <a:rPr lang="en-IN" sz="2400" b="1" dirty="0" err="1"/>
              <a:t>_</a:t>
            </a:r>
            <a:r>
              <a:rPr lang="en-IN" sz="2400" b="1" u="sng" dirty="0" err="1"/>
              <a:t>no</a:t>
            </a:r>
            <a:endParaRPr lang="en-IN" sz="2400" b="1" u="sng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295C1EA-9FB0-4526-BACB-F37E923FEEB1}"/>
              </a:ext>
            </a:extLst>
          </p:cNvPr>
          <p:cNvSpPr/>
          <p:nvPr/>
        </p:nvSpPr>
        <p:spPr>
          <a:xfrm>
            <a:off x="1027498" y="2889448"/>
            <a:ext cx="2817264" cy="1079100"/>
          </a:xfrm>
          <a:prstGeom prst="ellipse">
            <a:avLst/>
          </a:prstGeom>
          <a:solidFill>
            <a:srgbClr val="A3FD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 err="1"/>
              <a:t>Flight_ID</a:t>
            </a:r>
            <a:endParaRPr lang="en-IN" sz="24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0962CF7-3494-4034-BEC8-D09D0B4D93B0}"/>
              </a:ext>
            </a:extLst>
          </p:cNvPr>
          <p:cNvSpPr/>
          <p:nvPr/>
        </p:nvSpPr>
        <p:spPr>
          <a:xfrm>
            <a:off x="8842736" y="2889448"/>
            <a:ext cx="2359056" cy="794074"/>
          </a:xfrm>
          <a:prstGeom prst="ellipse">
            <a:avLst/>
          </a:prstGeom>
          <a:solidFill>
            <a:srgbClr val="A3FD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price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50D666-5793-46DD-A18A-A6FF2771C714}"/>
              </a:ext>
            </a:extLst>
          </p:cNvPr>
          <p:cNvCxnSpPr>
            <a:cxnSpLocks/>
            <a:stCxn id="4" idx="1"/>
            <a:endCxn id="10" idx="6"/>
          </p:cNvCxnSpPr>
          <p:nvPr/>
        </p:nvCxnSpPr>
        <p:spPr>
          <a:xfrm flipH="1" flipV="1">
            <a:off x="3844762" y="3428998"/>
            <a:ext cx="1336837" cy="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94A3AA5-EA92-4952-ACB7-44289BCB9D84}"/>
              </a:ext>
            </a:extLst>
          </p:cNvPr>
          <p:cNvCxnSpPr>
            <a:cxnSpLocks/>
            <a:endCxn id="9" idx="5"/>
          </p:cNvCxnSpPr>
          <p:nvPr/>
        </p:nvCxnSpPr>
        <p:spPr>
          <a:xfrm flipH="1" flipV="1">
            <a:off x="4086473" y="2180087"/>
            <a:ext cx="1766590" cy="99438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BB9BFB7-C94D-43F0-A16A-7F1B64AD6461}"/>
              </a:ext>
            </a:extLst>
          </p:cNvPr>
          <p:cNvCxnSpPr>
            <a:cxnSpLocks/>
          </p:cNvCxnSpPr>
          <p:nvPr/>
        </p:nvCxnSpPr>
        <p:spPr>
          <a:xfrm flipV="1">
            <a:off x="6880978" y="1933482"/>
            <a:ext cx="971550" cy="124099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81A17A3-2B65-4786-AD48-E399F6FDA5F1}"/>
              </a:ext>
            </a:extLst>
          </p:cNvPr>
          <p:cNvCxnSpPr>
            <a:cxnSpLocks/>
            <a:stCxn id="4" idx="3"/>
            <a:endCxn id="11" idx="2"/>
          </p:cNvCxnSpPr>
          <p:nvPr/>
        </p:nvCxnSpPr>
        <p:spPr>
          <a:xfrm flipV="1">
            <a:off x="7330911" y="3286485"/>
            <a:ext cx="1511825" cy="14251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959F178-5F9B-41A1-8E1B-5B965D197F0C}"/>
              </a:ext>
            </a:extLst>
          </p:cNvPr>
          <p:cNvSpPr/>
          <p:nvPr/>
        </p:nvSpPr>
        <p:spPr>
          <a:xfrm>
            <a:off x="6713455" y="1117608"/>
            <a:ext cx="2835898" cy="794075"/>
          </a:xfrm>
          <a:prstGeom prst="ellipse">
            <a:avLst/>
          </a:prstGeom>
          <a:solidFill>
            <a:srgbClr val="A3FD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 err="1"/>
              <a:t>Passenger_ID</a:t>
            </a:r>
            <a:endParaRPr lang="en-IN" sz="24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48B4469-6EC3-4AC7-BA81-ECDBE4D33BB9}"/>
              </a:ext>
            </a:extLst>
          </p:cNvPr>
          <p:cNvSpPr/>
          <p:nvPr/>
        </p:nvSpPr>
        <p:spPr>
          <a:xfrm>
            <a:off x="2291894" y="4615144"/>
            <a:ext cx="2329224" cy="682702"/>
          </a:xfrm>
          <a:prstGeom prst="ellipse">
            <a:avLst/>
          </a:prstGeom>
          <a:solidFill>
            <a:srgbClr val="A3FD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 err="1"/>
              <a:t>Seat_class</a:t>
            </a:r>
            <a:endParaRPr lang="en-IN" sz="2400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0D60B7B-1F10-45AD-B0C6-9765D5B2286C}"/>
              </a:ext>
            </a:extLst>
          </p:cNvPr>
          <p:cNvCxnSpPr>
            <a:cxnSpLocks/>
            <a:endCxn id="13" idx="7"/>
          </p:cNvCxnSpPr>
          <p:nvPr/>
        </p:nvCxnSpPr>
        <p:spPr>
          <a:xfrm flipH="1">
            <a:off x="4280011" y="3683521"/>
            <a:ext cx="1044170" cy="103160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907950D5-0BD8-4E5D-B00C-8480311FCDCB}"/>
              </a:ext>
            </a:extLst>
          </p:cNvPr>
          <p:cNvSpPr/>
          <p:nvPr/>
        </p:nvSpPr>
        <p:spPr>
          <a:xfrm>
            <a:off x="7820517" y="4803802"/>
            <a:ext cx="2079589" cy="751961"/>
          </a:xfrm>
          <a:prstGeom prst="ellipse">
            <a:avLst/>
          </a:prstGeom>
          <a:solidFill>
            <a:srgbClr val="A3FD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Borading</a:t>
            </a:r>
            <a:r>
              <a:rPr lang="en-IN" b="1" dirty="0"/>
              <a:t>_</a:t>
            </a:r>
          </a:p>
          <a:p>
            <a:pPr algn="ctr"/>
            <a:r>
              <a:rPr lang="en-IN" b="1" dirty="0" err="1"/>
              <a:t>Airport_ID</a:t>
            </a:r>
            <a:endParaRPr lang="en-IN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FF35919-3AC4-418F-9891-BDCC91719379}"/>
              </a:ext>
            </a:extLst>
          </p:cNvPr>
          <p:cNvCxnSpPr>
            <a:cxnSpLocks/>
          </p:cNvCxnSpPr>
          <p:nvPr/>
        </p:nvCxnSpPr>
        <p:spPr>
          <a:xfrm>
            <a:off x="7312298" y="3683521"/>
            <a:ext cx="1687747" cy="112028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70DFC2B5-A2C0-40D1-A7FB-E4AA7BFD7EF0}"/>
              </a:ext>
            </a:extLst>
          </p:cNvPr>
          <p:cNvSpPr/>
          <p:nvPr/>
        </p:nvSpPr>
        <p:spPr>
          <a:xfrm>
            <a:off x="4299018" y="1020922"/>
            <a:ext cx="2359056" cy="751961"/>
          </a:xfrm>
          <a:prstGeom prst="ellipse">
            <a:avLst/>
          </a:prstGeom>
          <a:solidFill>
            <a:srgbClr val="A3FD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Destin_</a:t>
            </a:r>
          </a:p>
          <a:p>
            <a:pPr algn="ctr"/>
            <a:r>
              <a:rPr lang="en-IN" sz="2400" b="1" dirty="0" err="1"/>
              <a:t>airport_id</a:t>
            </a:r>
            <a:endParaRPr lang="en-IN" sz="2400" b="1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2233A7F-6697-40CE-B7F7-213E528BE6C3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660193" y="1761956"/>
            <a:ext cx="596062" cy="141252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2941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535</TotalTime>
  <Words>666</Words>
  <Application>Microsoft Office PowerPoint</Application>
  <PresentationFormat>Widescreen</PresentationFormat>
  <Paragraphs>119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Algerian</vt:lpstr>
      <vt:lpstr>Arial</vt:lpstr>
      <vt:lpstr>Bahnschrift Light SemiCondensed</vt:lpstr>
      <vt:lpstr>Calibri</vt:lpstr>
      <vt:lpstr>Corbel</vt:lpstr>
      <vt:lpstr>Courier New</vt:lpstr>
      <vt:lpstr>Times New Roman</vt:lpstr>
      <vt:lpstr>Parallax</vt:lpstr>
      <vt:lpstr>BASAVESHWAR ENGINEERING COLLEGE(AUTONOMOUS) BAGALKOT-587103</vt:lpstr>
      <vt:lpstr>OVERVIEW</vt:lpstr>
      <vt:lpstr>INTRODUCTION</vt:lpstr>
      <vt:lpstr>REQUIREMENT  SPECIFICATION</vt:lpstr>
      <vt:lpstr>PRELIMINARY DESIGN OF ENTITY TYPES FOR THE AIRLINE MANAGEMENT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 ER DIAGRAM FOR AN AIRLINE  MANAGEMENT SYSTEM</vt:lpstr>
      <vt:lpstr>PowerPoint Presentation</vt:lpstr>
      <vt:lpstr>QUERIES ABOUT THE AIRPORT</vt:lpstr>
      <vt:lpstr>QUERIES ABOUT PASSENGERS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Management System</dc:title>
  <dc:creator>Abhishek Gujjar</dc:creator>
  <cp:lastModifiedBy>Abhishek Gujjar</cp:lastModifiedBy>
  <cp:revision>123</cp:revision>
  <dcterms:created xsi:type="dcterms:W3CDTF">2020-02-17T09:59:33Z</dcterms:created>
  <dcterms:modified xsi:type="dcterms:W3CDTF">2020-02-29T06:03:56Z</dcterms:modified>
</cp:coreProperties>
</file>