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9" r:id="rId3"/>
    <p:sldId id="260" r:id="rId4"/>
    <p:sldId id="261" r:id="rId5"/>
    <p:sldId id="263" r:id="rId6"/>
    <p:sldId id="264" r:id="rId7"/>
    <p:sldId id="265"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7" r:id="rId28"/>
    <p:sldId id="28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78215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33171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49825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486406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907223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010393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293800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53044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134683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667092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58515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38252071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660109-FF03-7D64-9855-2B21CD44EA95}"/>
              </a:ext>
            </a:extLst>
          </p:cNvPr>
          <p:cNvPicPr>
            <a:picLocks noChangeAspect="1"/>
          </p:cNvPicPr>
          <p:nvPr/>
        </p:nvPicPr>
        <p:blipFill rotWithShape="1">
          <a:blip r:embed="rId2">
            <a:duotone>
              <a:prstClr val="black"/>
              <a:schemeClr val="bg1">
                <a:tint val="45000"/>
                <a:satMod val="400000"/>
              </a:schemeClr>
            </a:duotone>
            <a:alphaModFix amt="10000"/>
          </a:blip>
          <a:srcRect t="2198" b="18015"/>
          <a:stretch/>
        </p:blipFill>
        <p:spPr>
          <a:xfrm>
            <a:off x="42113" y="1823"/>
            <a:ext cx="12003954" cy="7006431"/>
          </a:xfrm>
          <a:prstGeom prst="rect">
            <a:avLst/>
          </a:prstGeom>
        </p:spPr>
      </p:pic>
      <p:sp>
        <p:nvSpPr>
          <p:cNvPr id="2" name="Title 1"/>
          <p:cNvSpPr>
            <a:spLocks noGrp="1"/>
          </p:cNvSpPr>
          <p:nvPr>
            <p:ph type="ctrTitle"/>
          </p:nvPr>
        </p:nvSpPr>
        <p:spPr>
          <a:xfrm>
            <a:off x="732568" y="2082237"/>
            <a:ext cx="7535980" cy="2242698"/>
          </a:xfrm>
        </p:spPr>
        <p:txBody>
          <a:bodyPr anchor="b">
            <a:normAutofit fontScale="90000"/>
          </a:bodyPr>
          <a:lstStyle/>
          <a:p>
            <a:pPr algn="l"/>
            <a:r>
              <a:rPr lang="en-US" sz="8000" b="1">
                <a:solidFill>
                  <a:srgbClr val="FF0000"/>
                </a:solidFill>
                <a:cs typeface="Calibri Light"/>
              </a:rPr>
              <a:t>CAPSTONE PROJECT</a:t>
            </a:r>
            <a:br>
              <a:rPr lang="en-US" sz="8000">
                <a:solidFill>
                  <a:srgbClr val="FF0000"/>
                </a:solidFill>
                <a:cs typeface="Calibri Light"/>
              </a:rPr>
            </a:br>
            <a:r>
              <a:rPr lang="en-US" sz="8000">
                <a:ea typeface="+mj-lt"/>
                <a:cs typeface="+mj-lt"/>
              </a:rPr>
              <a:t>Seoul Bike Sharing Demand Prediction</a:t>
            </a:r>
            <a:endParaRPr lang="en-US" sz="8000">
              <a:solidFill>
                <a:srgbClr val="FF0000"/>
              </a:solidFill>
              <a:cs typeface="Calibri Light"/>
            </a:endParaRPr>
          </a:p>
          <a:p>
            <a:pPr algn="l"/>
            <a:endParaRPr lang="en-US" sz="8000">
              <a:cs typeface="Calibri Light"/>
            </a:endParaRPr>
          </a:p>
        </p:txBody>
      </p:sp>
      <p:sp>
        <p:nvSpPr>
          <p:cNvPr id="3" name="Subtitle 2"/>
          <p:cNvSpPr>
            <a:spLocks noGrp="1"/>
          </p:cNvSpPr>
          <p:nvPr>
            <p:ph type="subTitle" idx="1"/>
          </p:nvPr>
        </p:nvSpPr>
        <p:spPr>
          <a:xfrm>
            <a:off x="732567" y="3198422"/>
            <a:ext cx="10530318" cy="2819136"/>
          </a:xfrm>
        </p:spPr>
        <p:txBody>
          <a:bodyPr anchor="t">
            <a:normAutofit fontScale="92500" lnSpcReduction="20000"/>
          </a:bodyPr>
          <a:lstStyle/>
          <a:p>
            <a:pPr algn="l"/>
            <a:endParaRPr lang="en-US" sz="2200">
              <a:solidFill>
                <a:schemeClr val="tx2"/>
              </a:solidFill>
            </a:endParaRPr>
          </a:p>
          <a:p>
            <a:pPr algn="l"/>
            <a:r>
              <a:rPr lang="en-US" sz="2800" b="1" dirty="0">
                <a:solidFill>
                  <a:srgbClr val="C00000"/>
                </a:solidFill>
                <a:cs typeface="Calibri"/>
              </a:rPr>
              <a:t>TEAM MEMBERS</a:t>
            </a:r>
          </a:p>
          <a:p>
            <a:pPr algn="l"/>
            <a:r>
              <a:rPr lang="en-US" sz="2800" b="1" dirty="0">
                <a:solidFill>
                  <a:schemeClr val="tx2"/>
                </a:solidFill>
                <a:cs typeface="Calibri"/>
              </a:rPr>
              <a:t>AMITHA K </a:t>
            </a:r>
          </a:p>
          <a:p>
            <a:pPr algn="l"/>
            <a:r>
              <a:rPr lang="en-US" sz="2800" b="1" dirty="0">
                <a:solidFill>
                  <a:schemeClr val="tx2"/>
                </a:solidFill>
                <a:cs typeface="Calibri"/>
              </a:rPr>
              <a:t>APOORVA VISHWAKARMA</a:t>
            </a:r>
          </a:p>
          <a:p>
            <a:pPr algn="l"/>
            <a:r>
              <a:rPr lang="en-US" sz="2800" b="1" dirty="0">
                <a:solidFill>
                  <a:schemeClr val="tx2"/>
                </a:solidFill>
                <a:cs typeface="Calibri"/>
              </a:rPr>
              <a:t>ABHISHEK P SADAWARTE</a:t>
            </a:r>
          </a:p>
          <a:p>
            <a:pPr algn="l"/>
            <a:r>
              <a:rPr lang="en-US" sz="2800" b="1" dirty="0">
                <a:solidFill>
                  <a:schemeClr val="tx2"/>
                </a:solidFill>
                <a:cs typeface="Calibri"/>
              </a:rPr>
              <a:t>MOHD KHALID</a:t>
            </a:r>
          </a:p>
          <a:p>
            <a:pPr algn="l"/>
            <a:r>
              <a:rPr lang="en-US" sz="2800" b="1" dirty="0">
                <a:solidFill>
                  <a:schemeClr val="tx2"/>
                </a:solidFill>
                <a:cs typeface="Calibri"/>
              </a:rPr>
              <a:t>SHASHANK KUMAR YADAV</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9BD73-B70C-7A7A-E853-D6B7E495444E}"/>
              </a:ext>
            </a:extLst>
          </p:cNvPr>
          <p:cNvSpPr>
            <a:spLocks noGrp="1"/>
          </p:cNvSpPr>
          <p:nvPr>
            <p:ph type="title"/>
          </p:nvPr>
        </p:nvSpPr>
        <p:spPr>
          <a:xfrm>
            <a:off x="838200" y="365125"/>
            <a:ext cx="10515600" cy="617225"/>
          </a:xfrm>
        </p:spPr>
        <p:txBody>
          <a:bodyPr>
            <a:normAutofit fontScale="90000"/>
          </a:bodyPr>
          <a:lstStyle/>
          <a:p>
            <a:r>
              <a:rPr lang="en-US" b="1" dirty="0">
                <a:solidFill>
                  <a:srgbClr val="FF0000"/>
                </a:solidFill>
                <a:cs typeface="Calibri Light"/>
              </a:rPr>
              <a:t>Observations</a:t>
            </a:r>
            <a:r>
              <a:rPr lang="en-US" dirty="0">
                <a:cs typeface="Calibri Light"/>
              </a:rPr>
              <a:t> </a:t>
            </a:r>
          </a:p>
        </p:txBody>
      </p:sp>
      <p:sp>
        <p:nvSpPr>
          <p:cNvPr id="3" name="Content Placeholder 2">
            <a:extLst>
              <a:ext uri="{FF2B5EF4-FFF2-40B4-BE49-F238E27FC236}">
                <a16:creationId xmlns:a16="http://schemas.microsoft.com/office/drawing/2014/main" id="{DAC9F2CA-36EB-FF00-C64F-F980E2E416B2}"/>
              </a:ext>
            </a:extLst>
          </p:cNvPr>
          <p:cNvSpPr>
            <a:spLocks noGrp="1"/>
          </p:cNvSpPr>
          <p:nvPr>
            <p:ph idx="1"/>
          </p:nvPr>
        </p:nvSpPr>
        <p:spPr>
          <a:xfrm>
            <a:off x="838200" y="988499"/>
            <a:ext cx="10515600" cy="5188464"/>
          </a:xfrm>
        </p:spPr>
        <p:txBody>
          <a:bodyPr vert="horz" lIns="91440" tIns="45720" rIns="91440" bIns="45720" rtlCol="0" anchor="t">
            <a:normAutofit/>
          </a:bodyPr>
          <a:lstStyle/>
          <a:p>
            <a:pPr marL="0" indent="0">
              <a:buNone/>
            </a:pPr>
            <a:r>
              <a:rPr lang="en-US" dirty="0">
                <a:ea typeface="+mn-lt"/>
                <a:cs typeface="+mn-lt"/>
              </a:rPr>
              <a:t>From all these point plot we have observed a lot from every column .</a:t>
            </a:r>
            <a:endParaRPr lang="en-US" dirty="0">
              <a:cs typeface="Calibri"/>
            </a:endParaRPr>
          </a:p>
          <a:p>
            <a:pPr marL="0" indent="0">
              <a:buNone/>
            </a:pPr>
            <a:r>
              <a:rPr lang="en-US" b="1" u="sng" dirty="0">
                <a:ea typeface="+mn-lt"/>
                <a:cs typeface="+mn-lt"/>
              </a:rPr>
              <a:t>Season</a:t>
            </a:r>
            <a:endParaRPr lang="en-US" b="1" u="sng" dirty="0">
              <a:cs typeface="Calibri" panose="020F0502020204030204"/>
            </a:endParaRPr>
          </a:p>
          <a:p>
            <a:r>
              <a:rPr lang="en-US" dirty="0">
                <a:ea typeface="+mn-lt"/>
                <a:cs typeface="+mn-lt"/>
              </a:rPr>
              <a:t>In the season column, we are able to understand that the demand is low in the winter season.</a:t>
            </a:r>
            <a:endParaRPr lang="en-US" dirty="0"/>
          </a:p>
          <a:p>
            <a:pPr marL="0" indent="0">
              <a:buNone/>
            </a:pPr>
            <a:r>
              <a:rPr lang="en-US" b="1" u="sng" dirty="0">
                <a:ea typeface="+mn-lt"/>
                <a:cs typeface="+mn-lt"/>
              </a:rPr>
              <a:t>Holiday</a:t>
            </a:r>
            <a:endParaRPr lang="en-US" b="1" u="sng" dirty="0">
              <a:cs typeface="Calibri"/>
            </a:endParaRPr>
          </a:p>
          <a:p>
            <a:r>
              <a:rPr lang="en-US" dirty="0">
                <a:ea typeface="+mn-lt"/>
                <a:cs typeface="+mn-lt"/>
              </a:rPr>
              <a:t>In the Holiday column, The demand is low during holidays, but in no holidays the demand is high, it may be because people use bikes to go to their    work.</a:t>
            </a:r>
            <a:endParaRPr lang="en-US" dirty="0"/>
          </a:p>
          <a:p>
            <a:pPr marL="0" indent="0">
              <a:buNone/>
            </a:pPr>
            <a:r>
              <a:rPr lang="en-US" b="1" u="sng" dirty="0">
                <a:ea typeface="+mn-lt"/>
                <a:cs typeface="+mn-lt"/>
              </a:rPr>
              <a:t>Functioning</a:t>
            </a:r>
            <a:r>
              <a:rPr lang="en-US" b="1" dirty="0">
                <a:ea typeface="+mn-lt"/>
                <a:cs typeface="+mn-lt"/>
              </a:rPr>
              <a:t> Day</a:t>
            </a:r>
            <a:endParaRPr lang="en-US" b="1" dirty="0">
              <a:cs typeface="Calibri" panose="020F0502020204030204"/>
            </a:endParaRPr>
          </a:p>
          <a:p>
            <a:r>
              <a:rPr lang="en-US" dirty="0">
                <a:ea typeface="+mn-lt"/>
                <a:cs typeface="+mn-lt"/>
              </a:rPr>
              <a:t>In the Functioning Day column, If there is no Functioning Day then there is no demand</a:t>
            </a:r>
            <a:endParaRPr lang="en-US" dirty="0"/>
          </a:p>
          <a:p>
            <a:endParaRPr lang="en-US" dirty="0">
              <a:cs typeface="Calibri"/>
            </a:endParaRPr>
          </a:p>
        </p:txBody>
      </p:sp>
    </p:spTree>
    <p:extLst>
      <p:ext uri="{BB962C8B-B14F-4D97-AF65-F5344CB8AC3E}">
        <p14:creationId xmlns:p14="http://schemas.microsoft.com/office/powerpoint/2010/main" val="3828009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20B95-62C5-28E5-64F6-584CAF1B9435}"/>
              </a:ext>
            </a:extLst>
          </p:cNvPr>
          <p:cNvSpPr>
            <a:spLocks noGrp="1"/>
          </p:cNvSpPr>
          <p:nvPr>
            <p:ph type="title"/>
          </p:nvPr>
        </p:nvSpPr>
        <p:spPr>
          <a:xfrm>
            <a:off x="838200" y="365125"/>
            <a:ext cx="10515600" cy="381113"/>
          </a:xfrm>
        </p:spPr>
        <p:txBody>
          <a:bodyPr>
            <a:normAutofit fontScale="90000"/>
          </a:bodyPr>
          <a:lstStyle/>
          <a:p>
            <a:r>
              <a:rPr lang="en-US" b="1" dirty="0">
                <a:solidFill>
                  <a:srgbClr val="FF0000"/>
                </a:solidFill>
                <a:cs typeface="Calibri Light"/>
              </a:rPr>
              <a:t>Observations</a:t>
            </a:r>
            <a:endParaRPr lang="en-US" b="1" dirty="0">
              <a:solidFill>
                <a:srgbClr val="000000"/>
              </a:solidFill>
              <a:cs typeface="Calibri Light" panose="020F0302020204030204"/>
            </a:endParaRPr>
          </a:p>
        </p:txBody>
      </p:sp>
      <p:sp>
        <p:nvSpPr>
          <p:cNvPr id="3" name="Content Placeholder 2">
            <a:extLst>
              <a:ext uri="{FF2B5EF4-FFF2-40B4-BE49-F238E27FC236}">
                <a16:creationId xmlns:a16="http://schemas.microsoft.com/office/drawing/2014/main" id="{D310DF31-8B93-1853-90BC-CD4915D205CF}"/>
              </a:ext>
            </a:extLst>
          </p:cNvPr>
          <p:cNvSpPr>
            <a:spLocks noGrp="1"/>
          </p:cNvSpPr>
          <p:nvPr>
            <p:ph idx="1"/>
          </p:nvPr>
        </p:nvSpPr>
        <p:spPr>
          <a:xfrm>
            <a:off x="838200" y="977766"/>
            <a:ext cx="10515600" cy="5199197"/>
          </a:xfrm>
        </p:spPr>
        <p:txBody>
          <a:bodyPr vert="horz" lIns="91440" tIns="45720" rIns="91440" bIns="45720" rtlCol="0" anchor="t">
            <a:normAutofit fontScale="92500" lnSpcReduction="10000"/>
          </a:bodyPr>
          <a:lstStyle/>
          <a:p>
            <a:pPr marL="0" indent="0">
              <a:buNone/>
            </a:pPr>
            <a:r>
              <a:rPr lang="en-US" b="1" u="sng" dirty="0">
                <a:ea typeface="+mn-lt"/>
                <a:cs typeface="+mn-lt"/>
              </a:rPr>
              <a:t>Days</a:t>
            </a:r>
            <a:r>
              <a:rPr lang="en-US" b="1" dirty="0">
                <a:ea typeface="+mn-lt"/>
                <a:cs typeface="+mn-lt"/>
              </a:rPr>
              <a:t> </a:t>
            </a:r>
            <a:r>
              <a:rPr lang="en-US" b="1" u="sng" dirty="0">
                <a:ea typeface="+mn-lt"/>
                <a:cs typeface="+mn-lt"/>
              </a:rPr>
              <a:t>of</a:t>
            </a:r>
            <a:r>
              <a:rPr lang="en-US" b="1" dirty="0">
                <a:ea typeface="+mn-lt"/>
                <a:cs typeface="+mn-lt"/>
              </a:rPr>
              <a:t> </a:t>
            </a:r>
            <a:r>
              <a:rPr lang="en-US" b="1" u="sng" dirty="0">
                <a:ea typeface="+mn-lt"/>
                <a:cs typeface="+mn-lt"/>
              </a:rPr>
              <a:t>week</a:t>
            </a:r>
            <a:endParaRPr lang="en-US" b="1" u="sng" dirty="0">
              <a:cs typeface="Calibri" panose="020F0502020204030204"/>
            </a:endParaRPr>
          </a:p>
          <a:p>
            <a:r>
              <a:rPr lang="en-US" dirty="0">
                <a:ea typeface="+mn-lt"/>
                <a:cs typeface="+mn-lt"/>
              </a:rPr>
              <a:t>In the Days of week column, We can observe from this column that the pattern of weekdays and weekends is different, in the weekend the demand becomes high in the afternoon. While the demand for office timings is high during weekdays, we can further change this column to weekdays and weekends.</a:t>
            </a:r>
            <a:endParaRPr lang="en-US" dirty="0"/>
          </a:p>
          <a:p>
            <a:pPr marL="0" indent="0">
              <a:buNone/>
            </a:pPr>
            <a:r>
              <a:rPr lang="en-US" b="1" dirty="0">
                <a:ea typeface="+mn-lt"/>
                <a:cs typeface="+mn-lt"/>
              </a:rPr>
              <a:t> </a:t>
            </a:r>
            <a:r>
              <a:rPr lang="en-US" b="1" u="sng" dirty="0">
                <a:ea typeface="+mn-lt"/>
                <a:cs typeface="+mn-lt"/>
              </a:rPr>
              <a:t>Month</a:t>
            </a:r>
            <a:endParaRPr lang="en-US" b="1" u="sng" dirty="0">
              <a:cs typeface="Calibri" panose="020F0502020204030204"/>
            </a:endParaRPr>
          </a:p>
          <a:p>
            <a:r>
              <a:rPr lang="en-US" dirty="0">
                <a:ea typeface="+mn-lt"/>
                <a:cs typeface="+mn-lt"/>
              </a:rPr>
              <a:t>In the month column, We can clearly see that the demand is low in December January &amp; February, It is cold in these months and we have already seen in season column that demand is less in winters.</a:t>
            </a:r>
            <a:endParaRPr lang="en-US" dirty="0"/>
          </a:p>
          <a:p>
            <a:pPr marL="0" indent="0">
              <a:buNone/>
            </a:pPr>
            <a:r>
              <a:rPr lang="en-US" b="1" u="sng" dirty="0">
                <a:ea typeface="+mn-lt"/>
                <a:cs typeface="+mn-lt"/>
              </a:rPr>
              <a:t>Year</a:t>
            </a:r>
            <a:endParaRPr lang="en-US" b="1" u="sng" dirty="0">
              <a:cs typeface="Calibri" panose="020F0502020204030204"/>
            </a:endParaRPr>
          </a:p>
          <a:p>
            <a:r>
              <a:rPr lang="en-US" dirty="0">
                <a:ea typeface="+mn-lt"/>
                <a:cs typeface="+mn-lt"/>
              </a:rPr>
              <a:t>The demand was less in 2017 and higher in 2018, it may be because it was new in 2017 and people did not know much about it.</a:t>
            </a:r>
            <a:endParaRPr lang="en-US" dirty="0"/>
          </a:p>
          <a:p>
            <a:endParaRPr lang="en-US" dirty="0">
              <a:cs typeface="Calibri"/>
            </a:endParaRPr>
          </a:p>
        </p:txBody>
      </p:sp>
    </p:spTree>
    <p:extLst>
      <p:ext uri="{BB962C8B-B14F-4D97-AF65-F5344CB8AC3E}">
        <p14:creationId xmlns:p14="http://schemas.microsoft.com/office/powerpoint/2010/main" val="506648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37D640-1959-AEDA-2EBD-672EA545F16A}"/>
              </a:ext>
            </a:extLst>
          </p:cNvPr>
          <p:cNvSpPr>
            <a:spLocks noGrp="1"/>
          </p:cNvSpPr>
          <p:nvPr>
            <p:ph type="title"/>
          </p:nvPr>
        </p:nvSpPr>
        <p:spPr>
          <a:xfrm>
            <a:off x="1116498" y="655128"/>
            <a:ext cx="4613919" cy="1499616"/>
          </a:xfrm>
        </p:spPr>
        <p:txBody>
          <a:bodyPr vert="horz" lIns="91440" tIns="45720" rIns="91440" bIns="45720" rtlCol="0" anchor="b">
            <a:normAutofit/>
          </a:bodyPr>
          <a:lstStyle/>
          <a:p>
            <a:r>
              <a:rPr lang="en-US" sz="4200" b="1" dirty="0">
                <a:solidFill>
                  <a:srgbClr val="FF0000"/>
                </a:solidFill>
              </a:rPr>
              <a:t>Visualization of value counts</a:t>
            </a:r>
          </a:p>
        </p:txBody>
      </p:sp>
      <p:sp>
        <p:nvSpPr>
          <p:cNvPr id="13" name="Rectangle 12">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1F49CE81-B2F4-47B2-9D4A-886DCE0A84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16" name="Rectangle 64">
              <a:extLst>
                <a:ext uri="{FF2B5EF4-FFF2-40B4-BE49-F238E27FC236}">
                  <a16:creationId xmlns:a16="http://schemas.microsoft.com/office/drawing/2014/main" id="{4BE32177-3EAD-42DA-997C-8DAE1BFEE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66">
              <a:extLst>
                <a:ext uri="{FF2B5EF4-FFF2-40B4-BE49-F238E27FC236}">
                  <a16:creationId xmlns:a16="http://schemas.microsoft.com/office/drawing/2014/main" id="{A0DEE160-9825-4DB5-8188-911AC13EA7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4">
              <a:extLst>
                <a:ext uri="{FF2B5EF4-FFF2-40B4-BE49-F238E27FC236}">
                  <a16:creationId xmlns:a16="http://schemas.microsoft.com/office/drawing/2014/main" id="{9C5FEDB5-0AEE-40E4-9CA6-6718B956D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6">
              <a:extLst>
                <a:ext uri="{FF2B5EF4-FFF2-40B4-BE49-F238E27FC236}">
                  <a16:creationId xmlns:a16="http://schemas.microsoft.com/office/drawing/2014/main" id="{1A11DF2D-1D4B-45DA-906B-2A1F84C99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4">
              <a:extLst>
                <a:ext uri="{FF2B5EF4-FFF2-40B4-BE49-F238E27FC236}">
                  <a16:creationId xmlns:a16="http://schemas.microsoft.com/office/drawing/2014/main" id="{B6A5BAC0-9806-4124-A584-7F924A658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6">
              <a:extLst>
                <a:ext uri="{FF2B5EF4-FFF2-40B4-BE49-F238E27FC236}">
                  <a16:creationId xmlns:a16="http://schemas.microsoft.com/office/drawing/2014/main" id="{A8F6BFA3-38BE-4F0A-94D9-EF0E6EA01A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4">
              <a:extLst>
                <a:ext uri="{FF2B5EF4-FFF2-40B4-BE49-F238E27FC236}">
                  <a16:creationId xmlns:a16="http://schemas.microsoft.com/office/drawing/2014/main" id="{BE6BCF21-959F-419E-BCA4-B20AF92EF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6">
              <a:extLst>
                <a:ext uri="{FF2B5EF4-FFF2-40B4-BE49-F238E27FC236}">
                  <a16:creationId xmlns:a16="http://schemas.microsoft.com/office/drawing/2014/main" id="{54B6E037-E222-42EB-9AEB-C45EF2090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4">
              <a:extLst>
                <a:ext uri="{FF2B5EF4-FFF2-40B4-BE49-F238E27FC236}">
                  <a16:creationId xmlns:a16="http://schemas.microsoft.com/office/drawing/2014/main" id="{A0494426-372E-42B8-87E1-170F1B596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6">
              <a:extLst>
                <a:ext uri="{FF2B5EF4-FFF2-40B4-BE49-F238E27FC236}">
                  <a16:creationId xmlns:a16="http://schemas.microsoft.com/office/drawing/2014/main" id="{14DB5AB5-5D73-4375-8CF4-DF4B7A5D7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4">
              <a:extLst>
                <a:ext uri="{FF2B5EF4-FFF2-40B4-BE49-F238E27FC236}">
                  <a16:creationId xmlns:a16="http://schemas.microsoft.com/office/drawing/2014/main" id="{009B2A6E-6D36-4A9A-AFAA-CF4D85914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6">
              <a:extLst>
                <a:ext uri="{FF2B5EF4-FFF2-40B4-BE49-F238E27FC236}">
                  <a16:creationId xmlns:a16="http://schemas.microsoft.com/office/drawing/2014/main" id="{85DC0718-B29F-47A6-931F-F0EF9FA99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4">
              <a:extLst>
                <a:ext uri="{FF2B5EF4-FFF2-40B4-BE49-F238E27FC236}">
                  <a16:creationId xmlns:a16="http://schemas.microsoft.com/office/drawing/2014/main" id="{AAED958D-AFCC-4BEF-818A-EFF7E41D17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6">
              <a:extLst>
                <a:ext uri="{FF2B5EF4-FFF2-40B4-BE49-F238E27FC236}">
                  <a16:creationId xmlns:a16="http://schemas.microsoft.com/office/drawing/2014/main" id="{C216DD5A-D1AE-429E-937E-456A50345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4">
              <a:extLst>
                <a:ext uri="{FF2B5EF4-FFF2-40B4-BE49-F238E27FC236}">
                  <a16:creationId xmlns:a16="http://schemas.microsoft.com/office/drawing/2014/main" id="{A845B253-9DEE-45AC-AADA-FAA6812C39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6">
              <a:extLst>
                <a:ext uri="{FF2B5EF4-FFF2-40B4-BE49-F238E27FC236}">
                  <a16:creationId xmlns:a16="http://schemas.microsoft.com/office/drawing/2014/main" id="{CE7B6CBF-757B-4B55-84CB-062B712D3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4">
              <a:extLst>
                <a:ext uri="{FF2B5EF4-FFF2-40B4-BE49-F238E27FC236}">
                  <a16:creationId xmlns:a16="http://schemas.microsoft.com/office/drawing/2014/main" id="{2CC28C7A-EF33-43D3-90CD-DCAC92546A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6">
              <a:extLst>
                <a:ext uri="{FF2B5EF4-FFF2-40B4-BE49-F238E27FC236}">
                  <a16:creationId xmlns:a16="http://schemas.microsoft.com/office/drawing/2014/main" id="{BC0C9DCF-F15B-4B7A-A16B-37B4335E6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4">
              <a:extLst>
                <a:ext uri="{FF2B5EF4-FFF2-40B4-BE49-F238E27FC236}">
                  <a16:creationId xmlns:a16="http://schemas.microsoft.com/office/drawing/2014/main" id="{94991FD1-406A-4958-87D4-8DFA9FEA4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6">
              <a:extLst>
                <a:ext uri="{FF2B5EF4-FFF2-40B4-BE49-F238E27FC236}">
                  <a16:creationId xmlns:a16="http://schemas.microsoft.com/office/drawing/2014/main" id="{5CD32F69-27AD-4088-877C-E2A40F8B0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4" descr="Chart, box and whisker chart&#10;&#10;Description automatically generated">
            <a:extLst>
              <a:ext uri="{FF2B5EF4-FFF2-40B4-BE49-F238E27FC236}">
                <a16:creationId xmlns:a16="http://schemas.microsoft.com/office/drawing/2014/main" id="{C511EFED-42F3-F63A-6E5A-67D466B0F57B}"/>
              </a:ext>
            </a:extLst>
          </p:cNvPr>
          <p:cNvPicPr>
            <a:picLocks noGrp="1" noChangeAspect="1"/>
          </p:cNvPicPr>
          <p:nvPr>
            <p:ph idx="1"/>
          </p:nvPr>
        </p:nvPicPr>
        <p:blipFill>
          <a:blip r:embed="rId2"/>
          <a:stretch>
            <a:fillRect/>
          </a:stretch>
        </p:blipFill>
        <p:spPr>
          <a:xfrm>
            <a:off x="6479837" y="653505"/>
            <a:ext cx="5586942" cy="2398691"/>
          </a:xfrm>
          <a:prstGeom prst="rect">
            <a:avLst/>
          </a:prstGeom>
        </p:spPr>
      </p:pic>
      <p:sp>
        <p:nvSpPr>
          <p:cNvPr id="37" name="Rectangle 36">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Chart, bar chart&#10;&#10;Description automatically generated">
            <a:extLst>
              <a:ext uri="{FF2B5EF4-FFF2-40B4-BE49-F238E27FC236}">
                <a16:creationId xmlns:a16="http://schemas.microsoft.com/office/drawing/2014/main" id="{6E0F1901-C998-5DB4-2668-D5A29EB9F9E4}"/>
              </a:ext>
            </a:extLst>
          </p:cNvPr>
          <p:cNvPicPr>
            <a:picLocks noChangeAspect="1"/>
          </p:cNvPicPr>
          <p:nvPr/>
        </p:nvPicPr>
        <p:blipFill>
          <a:blip r:embed="rId3"/>
          <a:stretch>
            <a:fillRect/>
          </a:stretch>
        </p:blipFill>
        <p:spPr>
          <a:xfrm>
            <a:off x="749204" y="3608715"/>
            <a:ext cx="5586942" cy="2440594"/>
          </a:xfrm>
          <a:prstGeom prst="rect">
            <a:avLst/>
          </a:prstGeom>
        </p:spPr>
      </p:pic>
      <p:pic>
        <p:nvPicPr>
          <p:cNvPr id="5" name="Picture 5" descr="Chart, box and whisker chart&#10;&#10;Description automatically generated">
            <a:extLst>
              <a:ext uri="{FF2B5EF4-FFF2-40B4-BE49-F238E27FC236}">
                <a16:creationId xmlns:a16="http://schemas.microsoft.com/office/drawing/2014/main" id="{350B938A-E9F9-5CEE-8A80-CE59039E5752}"/>
              </a:ext>
            </a:extLst>
          </p:cNvPr>
          <p:cNvPicPr>
            <a:picLocks noChangeAspect="1"/>
          </p:cNvPicPr>
          <p:nvPr/>
        </p:nvPicPr>
        <p:blipFill>
          <a:blip r:embed="rId4"/>
          <a:stretch>
            <a:fillRect/>
          </a:stretch>
        </p:blipFill>
        <p:spPr>
          <a:xfrm>
            <a:off x="6479838" y="3604967"/>
            <a:ext cx="5586942" cy="2448090"/>
          </a:xfrm>
          <a:prstGeom prst="rect">
            <a:avLst/>
          </a:prstGeom>
        </p:spPr>
      </p:pic>
    </p:spTree>
    <p:extLst>
      <p:ext uri="{BB962C8B-B14F-4D97-AF65-F5344CB8AC3E}">
        <p14:creationId xmlns:p14="http://schemas.microsoft.com/office/powerpoint/2010/main" val="2107122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2F6961-CB05-BBC0-A5D9-2DCA5FC1ED59}"/>
              </a:ext>
            </a:extLst>
          </p:cNvPr>
          <p:cNvSpPr>
            <a:spLocks noGrp="1"/>
          </p:cNvSpPr>
          <p:nvPr>
            <p:ph type="title"/>
          </p:nvPr>
        </p:nvSpPr>
        <p:spPr>
          <a:xfrm>
            <a:off x="1116498" y="655128"/>
            <a:ext cx="4613919" cy="1499616"/>
          </a:xfrm>
        </p:spPr>
        <p:txBody>
          <a:bodyPr vert="horz" lIns="91440" tIns="45720" rIns="91440" bIns="45720" rtlCol="0" anchor="b">
            <a:normAutofit/>
          </a:bodyPr>
          <a:lstStyle/>
          <a:p>
            <a:r>
              <a:rPr lang="en-US" b="1" dirty="0">
                <a:solidFill>
                  <a:srgbClr val="FF0000"/>
                </a:solidFill>
                <a:cs typeface="Calibri Light"/>
              </a:rPr>
              <a:t>Visualization </a:t>
            </a:r>
            <a:r>
              <a:rPr lang="en-US" b="1" dirty="0">
                <a:solidFill>
                  <a:srgbClr val="FF0000"/>
                </a:solidFill>
                <a:ea typeface="+mj-lt"/>
                <a:cs typeface="+mj-lt"/>
              </a:rPr>
              <a:t>of        value counts</a:t>
            </a:r>
            <a:endParaRPr lang="en-US" dirty="0">
              <a:solidFill>
                <a:srgbClr val="FF0000"/>
              </a:solidFill>
              <a:cs typeface="Calibri Light" panose="020F0302020204030204"/>
            </a:endParaRPr>
          </a:p>
        </p:txBody>
      </p:sp>
      <p:sp>
        <p:nvSpPr>
          <p:cNvPr id="13" name="Rectangle 12">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1F49CE81-B2F4-47B2-9D4A-886DCE0A84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16" name="Rectangle 64">
              <a:extLst>
                <a:ext uri="{FF2B5EF4-FFF2-40B4-BE49-F238E27FC236}">
                  <a16:creationId xmlns:a16="http://schemas.microsoft.com/office/drawing/2014/main" id="{4BE32177-3EAD-42DA-997C-8DAE1BFEE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66">
              <a:extLst>
                <a:ext uri="{FF2B5EF4-FFF2-40B4-BE49-F238E27FC236}">
                  <a16:creationId xmlns:a16="http://schemas.microsoft.com/office/drawing/2014/main" id="{A0DEE160-9825-4DB5-8188-911AC13EA7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4">
              <a:extLst>
                <a:ext uri="{FF2B5EF4-FFF2-40B4-BE49-F238E27FC236}">
                  <a16:creationId xmlns:a16="http://schemas.microsoft.com/office/drawing/2014/main" id="{9C5FEDB5-0AEE-40E4-9CA6-6718B956D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6">
              <a:extLst>
                <a:ext uri="{FF2B5EF4-FFF2-40B4-BE49-F238E27FC236}">
                  <a16:creationId xmlns:a16="http://schemas.microsoft.com/office/drawing/2014/main" id="{1A11DF2D-1D4B-45DA-906B-2A1F84C99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4">
              <a:extLst>
                <a:ext uri="{FF2B5EF4-FFF2-40B4-BE49-F238E27FC236}">
                  <a16:creationId xmlns:a16="http://schemas.microsoft.com/office/drawing/2014/main" id="{B6A5BAC0-9806-4124-A584-7F924A658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6">
              <a:extLst>
                <a:ext uri="{FF2B5EF4-FFF2-40B4-BE49-F238E27FC236}">
                  <a16:creationId xmlns:a16="http://schemas.microsoft.com/office/drawing/2014/main" id="{A8F6BFA3-38BE-4F0A-94D9-EF0E6EA01A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4">
              <a:extLst>
                <a:ext uri="{FF2B5EF4-FFF2-40B4-BE49-F238E27FC236}">
                  <a16:creationId xmlns:a16="http://schemas.microsoft.com/office/drawing/2014/main" id="{BE6BCF21-959F-419E-BCA4-B20AF92EF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6">
              <a:extLst>
                <a:ext uri="{FF2B5EF4-FFF2-40B4-BE49-F238E27FC236}">
                  <a16:creationId xmlns:a16="http://schemas.microsoft.com/office/drawing/2014/main" id="{54B6E037-E222-42EB-9AEB-C45EF2090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4">
              <a:extLst>
                <a:ext uri="{FF2B5EF4-FFF2-40B4-BE49-F238E27FC236}">
                  <a16:creationId xmlns:a16="http://schemas.microsoft.com/office/drawing/2014/main" id="{A0494426-372E-42B8-87E1-170F1B596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6">
              <a:extLst>
                <a:ext uri="{FF2B5EF4-FFF2-40B4-BE49-F238E27FC236}">
                  <a16:creationId xmlns:a16="http://schemas.microsoft.com/office/drawing/2014/main" id="{14DB5AB5-5D73-4375-8CF4-DF4B7A5D7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4">
              <a:extLst>
                <a:ext uri="{FF2B5EF4-FFF2-40B4-BE49-F238E27FC236}">
                  <a16:creationId xmlns:a16="http://schemas.microsoft.com/office/drawing/2014/main" id="{009B2A6E-6D36-4A9A-AFAA-CF4D85914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6">
              <a:extLst>
                <a:ext uri="{FF2B5EF4-FFF2-40B4-BE49-F238E27FC236}">
                  <a16:creationId xmlns:a16="http://schemas.microsoft.com/office/drawing/2014/main" id="{85DC0718-B29F-47A6-931F-F0EF9FA99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4">
              <a:extLst>
                <a:ext uri="{FF2B5EF4-FFF2-40B4-BE49-F238E27FC236}">
                  <a16:creationId xmlns:a16="http://schemas.microsoft.com/office/drawing/2014/main" id="{AAED958D-AFCC-4BEF-818A-EFF7E41D17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6">
              <a:extLst>
                <a:ext uri="{FF2B5EF4-FFF2-40B4-BE49-F238E27FC236}">
                  <a16:creationId xmlns:a16="http://schemas.microsoft.com/office/drawing/2014/main" id="{C216DD5A-D1AE-429E-937E-456A50345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4">
              <a:extLst>
                <a:ext uri="{FF2B5EF4-FFF2-40B4-BE49-F238E27FC236}">
                  <a16:creationId xmlns:a16="http://schemas.microsoft.com/office/drawing/2014/main" id="{A845B253-9DEE-45AC-AADA-FAA6812C39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6">
              <a:extLst>
                <a:ext uri="{FF2B5EF4-FFF2-40B4-BE49-F238E27FC236}">
                  <a16:creationId xmlns:a16="http://schemas.microsoft.com/office/drawing/2014/main" id="{CE7B6CBF-757B-4B55-84CB-062B712D3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4">
              <a:extLst>
                <a:ext uri="{FF2B5EF4-FFF2-40B4-BE49-F238E27FC236}">
                  <a16:creationId xmlns:a16="http://schemas.microsoft.com/office/drawing/2014/main" id="{2CC28C7A-EF33-43D3-90CD-DCAC92546A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6">
              <a:extLst>
                <a:ext uri="{FF2B5EF4-FFF2-40B4-BE49-F238E27FC236}">
                  <a16:creationId xmlns:a16="http://schemas.microsoft.com/office/drawing/2014/main" id="{BC0C9DCF-F15B-4B7A-A16B-37B4335E6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4">
              <a:extLst>
                <a:ext uri="{FF2B5EF4-FFF2-40B4-BE49-F238E27FC236}">
                  <a16:creationId xmlns:a16="http://schemas.microsoft.com/office/drawing/2014/main" id="{94991FD1-406A-4958-87D4-8DFA9FEA4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6">
              <a:extLst>
                <a:ext uri="{FF2B5EF4-FFF2-40B4-BE49-F238E27FC236}">
                  <a16:creationId xmlns:a16="http://schemas.microsoft.com/office/drawing/2014/main" id="{5CD32F69-27AD-4088-877C-E2A40F8B0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5" descr="Chart, bar chart&#10;&#10;Description automatically generated">
            <a:extLst>
              <a:ext uri="{FF2B5EF4-FFF2-40B4-BE49-F238E27FC236}">
                <a16:creationId xmlns:a16="http://schemas.microsoft.com/office/drawing/2014/main" id="{8D48DD8D-72A2-68EE-248A-918013CA3C9E}"/>
              </a:ext>
            </a:extLst>
          </p:cNvPr>
          <p:cNvPicPr>
            <a:picLocks noChangeAspect="1"/>
          </p:cNvPicPr>
          <p:nvPr/>
        </p:nvPicPr>
        <p:blipFill>
          <a:blip r:embed="rId2"/>
          <a:stretch>
            <a:fillRect/>
          </a:stretch>
        </p:blipFill>
        <p:spPr>
          <a:xfrm>
            <a:off x="6479837" y="632554"/>
            <a:ext cx="5586942" cy="2601580"/>
          </a:xfrm>
          <a:prstGeom prst="rect">
            <a:avLst/>
          </a:prstGeom>
        </p:spPr>
      </p:pic>
      <p:sp>
        <p:nvSpPr>
          <p:cNvPr id="37" name="Rectangle 36">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a:extLst>
              <a:ext uri="{FF2B5EF4-FFF2-40B4-BE49-F238E27FC236}">
                <a16:creationId xmlns:a16="http://schemas.microsoft.com/office/drawing/2014/main" id="{EF7BCB73-1737-7370-7F66-84A9DC3379DE}"/>
              </a:ext>
            </a:extLst>
          </p:cNvPr>
          <p:cNvPicPr>
            <a:picLocks noChangeAspect="1"/>
          </p:cNvPicPr>
          <p:nvPr/>
        </p:nvPicPr>
        <p:blipFill>
          <a:blip r:embed="rId3"/>
          <a:stretch>
            <a:fillRect/>
          </a:stretch>
        </p:blipFill>
        <p:spPr>
          <a:xfrm>
            <a:off x="749204" y="3575338"/>
            <a:ext cx="5586942" cy="2571742"/>
          </a:xfrm>
          <a:prstGeom prst="rect">
            <a:avLst/>
          </a:prstGeom>
        </p:spPr>
      </p:pic>
      <p:pic>
        <p:nvPicPr>
          <p:cNvPr id="4" name="Picture 4" descr="Chart, waterfall chart&#10;&#10;Description automatically generated">
            <a:extLst>
              <a:ext uri="{FF2B5EF4-FFF2-40B4-BE49-F238E27FC236}">
                <a16:creationId xmlns:a16="http://schemas.microsoft.com/office/drawing/2014/main" id="{581F13DE-8FE3-CA8E-A028-8237F2947115}"/>
              </a:ext>
            </a:extLst>
          </p:cNvPr>
          <p:cNvPicPr>
            <a:picLocks noGrp="1" noChangeAspect="1"/>
          </p:cNvPicPr>
          <p:nvPr>
            <p:ph idx="1"/>
          </p:nvPr>
        </p:nvPicPr>
        <p:blipFill>
          <a:blip r:embed="rId4"/>
          <a:stretch>
            <a:fillRect/>
          </a:stretch>
        </p:blipFill>
        <p:spPr>
          <a:xfrm>
            <a:off x="6479838" y="3533588"/>
            <a:ext cx="5586942" cy="2515721"/>
          </a:xfrm>
          <a:prstGeom prst="rect">
            <a:avLst/>
          </a:prstGeom>
        </p:spPr>
      </p:pic>
    </p:spTree>
    <p:extLst>
      <p:ext uri="{BB962C8B-B14F-4D97-AF65-F5344CB8AC3E}">
        <p14:creationId xmlns:p14="http://schemas.microsoft.com/office/powerpoint/2010/main" val="16391202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106AB-03E1-1629-DFC8-4B127E693BB9}"/>
              </a:ext>
            </a:extLst>
          </p:cNvPr>
          <p:cNvSpPr>
            <a:spLocks noGrp="1"/>
          </p:cNvSpPr>
          <p:nvPr>
            <p:ph type="title"/>
          </p:nvPr>
        </p:nvSpPr>
        <p:spPr/>
        <p:txBody>
          <a:bodyPr>
            <a:normAutofit/>
          </a:bodyPr>
          <a:lstStyle/>
          <a:p>
            <a:r>
              <a:rPr lang="en-US" b="1" dirty="0">
                <a:solidFill>
                  <a:srgbClr val="FF0000"/>
                </a:solidFill>
                <a:cs typeface="Calibri Light"/>
              </a:rPr>
              <a:t>Key findings</a:t>
            </a:r>
            <a:r>
              <a:rPr lang="en-US" dirty="0">
                <a:cs typeface="Calibri Light"/>
              </a:rPr>
              <a:t> </a:t>
            </a:r>
            <a:endParaRPr lang="en-US" dirty="0"/>
          </a:p>
        </p:txBody>
      </p:sp>
      <p:sp>
        <p:nvSpPr>
          <p:cNvPr id="3" name="Content Placeholder 2">
            <a:extLst>
              <a:ext uri="{FF2B5EF4-FFF2-40B4-BE49-F238E27FC236}">
                <a16:creationId xmlns:a16="http://schemas.microsoft.com/office/drawing/2014/main" id="{1B5BC4F5-47A8-7FD8-222F-48E3380F21BB}"/>
              </a:ext>
            </a:extLst>
          </p:cNvPr>
          <p:cNvSpPr>
            <a:spLocks noGrp="1"/>
          </p:cNvSpPr>
          <p:nvPr>
            <p:ph idx="1"/>
          </p:nvPr>
        </p:nvSpPr>
        <p:spPr/>
        <p:txBody>
          <a:bodyPr vert="horz" lIns="91440" tIns="45720" rIns="91440" bIns="45720" rtlCol="0" anchor="t">
            <a:normAutofit/>
          </a:bodyPr>
          <a:lstStyle/>
          <a:p>
            <a:r>
              <a:rPr lang="en-US" dirty="0">
                <a:cs typeface="Calibri"/>
              </a:rPr>
              <a:t>We can see that there is less demand in winter season and high demand in summer season and other seasons.</a:t>
            </a:r>
          </a:p>
          <a:p>
            <a:r>
              <a:rPr lang="en-US" dirty="0">
                <a:cs typeface="Calibri"/>
              </a:rPr>
              <a:t>There is high demand during evening time and low demand at night.</a:t>
            </a:r>
          </a:p>
          <a:p>
            <a:r>
              <a:rPr lang="en-US" dirty="0">
                <a:cs typeface="Calibri"/>
              </a:rPr>
              <a:t>There is low demand during holidays .</a:t>
            </a:r>
          </a:p>
          <a:p>
            <a:r>
              <a:rPr lang="en-US" dirty="0">
                <a:cs typeface="Calibri"/>
              </a:rPr>
              <a:t>Also there is high demand during functional days compared to nonfunctional days .</a:t>
            </a:r>
          </a:p>
          <a:p>
            <a:r>
              <a:rPr lang="en-US" dirty="0">
                <a:cs typeface="Calibri"/>
              </a:rPr>
              <a:t>We can see that there is less demand if rented bike in the month of December , January , February i.e. winter months and high demand during summer seasons.</a:t>
            </a:r>
          </a:p>
          <a:p>
            <a:endParaRPr lang="en-US" dirty="0">
              <a:cs typeface="Calibri"/>
            </a:endParaRPr>
          </a:p>
        </p:txBody>
      </p:sp>
    </p:spTree>
    <p:extLst>
      <p:ext uri="{BB962C8B-B14F-4D97-AF65-F5344CB8AC3E}">
        <p14:creationId xmlns:p14="http://schemas.microsoft.com/office/powerpoint/2010/main" val="2489583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Chart, histogram&#10;&#10;Description automatically generated">
            <a:extLst>
              <a:ext uri="{FF2B5EF4-FFF2-40B4-BE49-F238E27FC236}">
                <a16:creationId xmlns:a16="http://schemas.microsoft.com/office/drawing/2014/main" id="{7C462C77-0D23-0108-CABE-C2AD9E3D136A}"/>
              </a:ext>
            </a:extLst>
          </p:cNvPr>
          <p:cNvPicPr>
            <a:picLocks noGrp="1" noChangeAspect="1"/>
          </p:cNvPicPr>
          <p:nvPr>
            <p:ph idx="1"/>
          </p:nvPr>
        </p:nvPicPr>
        <p:blipFill>
          <a:blip r:embed="rId2"/>
          <a:stretch>
            <a:fillRect/>
          </a:stretch>
        </p:blipFill>
        <p:spPr>
          <a:xfrm>
            <a:off x="4081530" y="269472"/>
            <a:ext cx="7186613" cy="3289300"/>
          </a:xfrm>
        </p:spPr>
      </p:pic>
      <p:pic>
        <p:nvPicPr>
          <p:cNvPr id="7" name="Picture 7" descr="Chart, histogram&#10;&#10;Description automatically generated">
            <a:extLst>
              <a:ext uri="{FF2B5EF4-FFF2-40B4-BE49-F238E27FC236}">
                <a16:creationId xmlns:a16="http://schemas.microsoft.com/office/drawing/2014/main" id="{B48D7B25-9B4C-F3BE-2661-1EC284A3A073}"/>
              </a:ext>
            </a:extLst>
          </p:cNvPr>
          <p:cNvPicPr>
            <a:picLocks noChangeAspect="1"/>
          </p:cNvPicPr>
          <p:nvPr/>
        </p:nvPicPr>
        <p:blipFill>
          <a:blip r:embed="rId3"/>
          <a:stretch>
            <a:fillRect/>
          </a:stretch>
        </p:blipFill>
        <p:spPr>
          <a:xfrm>
            <a:off x="2847305" y="4630738"/>
            <a:ext cx="3305845" cy="2067908"/>
          </a:xfrm>
          <a:prstGeom prst="rect">
            <a:avLst/>
          </a:prstGeom>
        </p:spPr>
      </p:pic>
      <p:pic>
        <p:nvPicPr>
          <p:cNvPr id="6" name="Picture 6" descr="Chart, line chart&#10;&#10;Description automatically generated">
            <a:extLst>
              <a:ext uri="{FF2B5EF4-FFF2-40B4-BE49-F238E27FC236}">
                <a16:creationId xmlns:a16="http://schemas.microsoft.com/office/drawing/2014/main" id="{8A6A5FC8-8E97-1DC4-AE29-ACF841A89532}"/>
              </a:ext>
            </a:extLst>
          </p:cNvPr>
          <p:cNvPicPr>
            <a:picLocks noChangeAspect="1"/>
          </p:cNvPicPr>
          <p:nvPr/>
        </p:nvPicPr>
        <p:blipFill>
          <a:blip r:embed="rId4"/>
          <a:stretch>
            <a:fillRect/>
          </a:stretch>
        </p:blipFill>
        <p:spPr>
          <a:xfrm>
            <a:off x="6203950" y="4630738"/>
            <a:ext cx="2217738" cy="1992782"/>
          </a:xfrm>
          <a:prstGeom prst="rect">
            <a:avLst/>
          </a:prstGeom>
        </p:spPr>
      </p:pic>
      <p:pic>
        <p:nvPicPr>
          <p:cNvPr id="5" name="Picture 5" descr="Chart, line chart&#10;&#10;Description automatically generated">
            <a:extLst>
              <a:ext uri="{FF2B5EF4-FFF2-40B4-BE49-F238E27FC236}">
                <a16:creationId xmlns:a16="http://schemas.microsoft.com/office/drawing/2014/main" id="{FE537BDD-98C5-9FC7-F6B1-3264DF2E6DEB}"/>
              </a:ext>
            </a:extLst>
          </p:cNvPr>
          <p:cNvPicPr>
            <a:picLocks noChangeAspect="1"/>
          </p:cNvPicPr>
          <p:nvPr/>
        </p:nvPicPr>
        <p:blipFill>
          <a:blip r:embed="rId5"/>
          <a:stretch>
            <a:fillRect/>
          </a:stretch>
        </p:blipFill>
        <p:spPr>
          <a:xfrm>
            <a:off x="8474075" y="4630738"/>
            <a:ext cx="4607842" cy="2067908"/>
          </a:xfrm>
          <a:prstGeom prst="rect">
            <a:avLst/>
          </a:prstGeom>
        </p:spPr>
      </p:pic>
      <p:sp>
        <p:nvSpPr>
          <p:cNvPr id="2" name="Title 1">
            <a:extLst>
              <a:ext uri="{FF2B5EF4-FFF2-40B4-BE49-F238E27FC236}">
                <a16:creationId xmlns:a16="http://schemas.microsoft.com/office/drawing/2014/main" id="{3F8E3B0C-A28E-7946-EE33-0B8D30D81331}"/>
              </a:ext>
            </a:extLst>
          </p:cNvPr>
          <p:cNvSpPr>
            <a:spLocks noGrp="1"/>
          </p:cNvSpPr>
          <p:nvPr>
            <p:ph type="title"/>
          </p:nvPr>
        </p:nvSpPr>
        <p:spPr>
          <a:xfrm>
            <a:off x="640080" y="1806054"/>
            <a:ext cx="2752354" cy="2977584"/>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a:solidFill>
                  <a:schemeClr val="bg1"/>
                </a:solidFill>
                <a:latin typeface="+mj-lt"/>
                <a:ea typeface="+mj-ea"/>
                <a:cs typeface="+mj-cs"/>
              </a:rPr>
              <a:t>Distribution of numerical features</a:t>
            </a:r>
          </a:p>
        </p:txBody>
      </p:sp>
    </p:spTree>
    <p:extLst>
      <p:ext uri="{BB962C8B-B14F-4D97-AF65-F5344CB8AC3E}">
        <p14:creationId xmlns:p14="http://schemas.microsoft.com/office/powerpoint/2010/main" val="38474041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28F64C6-FE22-4FC1-A763-DFCC51481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261224" y="4577975"/>
            <a:ext cx="7539349" cy="1899827"/>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4160621-7E7A-2180-E145-8EA3C53FFB7A}"/>
              </a:ext>
            </a:extLst>
          </p:cNvPr>
          <p:cNvSpPr>
            <a:spLocks noGrp="1"/>
          </p:cNvSpPr>
          <p:nvPr>
            <p:ph type="title"/>
          </p:nvPr>
        </p:nvSpPr>
        <p:spPr>
          <a:xfrm>
            <a:off x="5419129" y="4945863"/>
            <a:ext cx="6013859" cy="658116"/>
          </a:xfrm>
        </p:spPr>
        <p:txBody>
          <a:bodyPr vert="horz" lIns="91440" tIns="45720" rIns="91440" bIns="45720" rtlCol="0" anchor="b">
            <a:normAutofit fontScale="90000"/>
          </a:bodyPr>
          <a:lstStyle/>
          <a:p>
            <a:r>
              <a:rPr lang="en-US" sz="4000" dirty="0">
                <a:solidFill>
                  <a:srgbClr val="FFFFFF"/>
                </a:solidFill>
                <a:cs typeface="Calibri Light"/>
              </a:rPr>
              <a:t>Distribution of numerical feature</a:t>
            </a:r>
            <a:endParaRPr lang="en-US" sz="4000" kern="1200" dirty="0">
              <a:solidFill>
                <a:srgbClr val="FFFFFF"/>
              </a:solidFill>
              <a:latin typeface="+mj-lt"/>
              <a:cs typeface="Calibri Light"/>
            </a:endParaRPr>
          </a:p>
        </p:txBody>
      </p:sp>
      <p:pic>
        <p:nvPicPr>
          <p:cNvPr id="6" name="Picture 6" descr="Chart&#10;&#10;Description automatically generated">
            <a:extLst>
              <a:ext uri="{FF2B5EF4-FFF2-40B4-BE49-F238E27FC236}">
                <a16:creationId xmlns:a16="http://schemas.microsoft.com/office/drawing/2014/main" id="{19B10845-9637-3422-26A9-E585658579BA}"/>
              </a:ext>
            </a:extLst>
          </p:cNvPr>
          <p:cNvPicPr>
            <a:picLocks noChangeAspect="1"/>
          </p:cNvPicPr>
          <p:nvPr/>
        </p:nvPicPr>
        <p:blipFill>
          <a:blip r:embed="rId2"/>
          <a:stretch>
            <a:fillRect/>
          </a:stretch>
        </p:blipFill>
        <p:spPr>
          <a:xfrm>
            <a:off x="307840" y="548717"/>
            <a:ext cx="3793472" cy="2734367"/>
          </a:xfrm>
          <a:prstGeom prst="rect">
            <a:avLst/>
          </a:prstGeom>
        </p:spPr>
      </p:pic>
      <p:pic>
        <p:nvPicPr>
          <p:cNvPr id="5" name="Picture 5" descr="Chart&#10;&#10;Description automatically generated">
            <a:extLst>
              <a:ext uri="{FF2B5EF4-FFF2-40B4-BE49-F238E27FC236}">
                <a16:creationId xmlns:a16="http://schemas.microsoft.com/office/drawing/2014/main" id="{4632468B-E87A-C62D-777A-30E7FD1B15E2}"/>
              </a:ext>
            </a:extLst>
          </p:cNvPr>
          <p:cNvPicPr>
            <a:picLocks noChangeAspect="1"/>
          </p:cNvPicPr>
          <p:nvPr/>
        </p:nvPicPr>
        <p:blipFill>
          <a:blip r:embed="rId3"/>
          <a:stretch>
            <a:fillRect/>
          </a:stretch>
        </p:blipFill>
        <p:spPr>
          <a:xfrm>
            <a:off x="4194959" y="547270"/>
            <a:ext cx="3797570" cy="1902916"/>
          </a:xfrm>
          <a:prstGeom prst="rect">
            <a:avLst/>
          </a:prstGeom>
        </p:spPr>
      </p:pic>
      <p:pic>
        <p:nvPicPr>
          <p:cNvPr id="8" name="Picture 8" descr="Chart, scatter chart&#10;&#10;Description automatically generated">
            <a:extLst>
              <a:ext uri="{FF2B5EF4-FFF2-40B4-BE49-F238E27FC236}">
                <a16:creationId xmlns:a16="http://schemas.microsoft.com/office/drawing/2014/main" id="{F8D88CDC-86B6-ECB0-2EF0-E598222F6D1F}"/>
              </a:ext>
            </a:extLst>
          </p:cNvPr>
          <p:cNvPicPr>
            <a:picLocks noChangeAspect="1"/>
          </p:cNvPicPr>
          <p:nvPr/>
        </p:nvPicPr>
        <p:blipFill>
          <a:blip r:embed="rId4"/>
          <a:stretch>
            <a:fillRect/>
          </a:stretch>
        </p:blipFill>
        <p:spPr>
          <a:xfrm>
            <a:off x="4190180" y="2594152"/>
            <a:ext cx="3794760" cy="1669694"/>
          </a:xfrm>
          <a:prstGeom prst="rect">
            <a:avLst/>
          </a:prstGeom>
        </p:spPr>
      </p:pic>
      <p:pic>
        <p:nvPicPr>
          <p:cNvPr id="7" name="Picture 7" descr="Graphical user interface, application, table, Excel&#10;&#10;Description automatically generated">
            <a:extLst>
              <a:ext uri="{FF2B5EF4-FFF2-40B4-BE49-F238E27FC236}">
                <a16:creationId xmlns:a16="http://schemas.microsoft.com/office/drawing/2014/main" id="{AA0D6EC5-C7F3-75DF-9BF1-1931F4599903}"/>
              </a:ext>
            </a:extLst>
          </p:cNvPr>
          <p:cNvPicPr>
            <a:picLocks noChangeAspect="1"/>
          </p:cNvPicPr>
          <p:nvPr/>
        </p:nvPicPr>
        <p:blipFill>
          <a:blip r:embed="rId5"/>
          <a:stretch>
            <a:fillRect/>
          </a:stretch>
        </p:blipFill>
        <p:spPr>
          <a:xfrm>
            <a:off x="8032514" y="546199"/>
            <a:ext cx="3776520" cy="1902276"/>
          </a:xfrm>
          <a:prstGeom prst="rect">
            <a:avLst/>
          </a:prstGeom>
        </p:spPr>
      </p:pic>
      <p:cxnSp>
        <p:nvCxnSpPr>
          <p:cNvPr id="15" name="Straight Connector 14">
            <a:extLst>
              <a:ext uri="{FF2B5EF4-FFF2-40B4-BE49-F238E27FC236}">
                <a16:creationId xmlns:a16="http://schemas.microsoft.com/office/drawing/2014/main" id="{5C34627B-48E6-4F4D-B843-97717A86B4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19934" y="5694097"/>
            <a:ext cx="5486400" cy="0"/>
          </a:xfrm>
          <a:prstGeom prst="line">
            <a:avLst/>
          </a:prstGeom>
          <a:ln w="1587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4" descr="Graphical user interface, chart, application&#10;&#10;Description automatically generated">
            <a:extLst>
              <a:ext uri="{FF2B5EF4-FFF2-40B4-BE49-F238E27FC236}">
                <a16:creationId xmlns:a16="http://schemas.microsoft.com/office/drawing/2014/main" id="{386A81C0-ACF6-5705-CFA4-B179AADEBAAA}"/>
              </a:ext>
            </a:extLst>
          </p:cNvPr>
          <p:cNvPicPr>
            <a:picLocks noGrp="1" noChangeAspect="1"/>
          </p:cNvPicPr>
          <p:nvPr>
            <p:ph idx="1"/>
          </p:nvPr>
        </p:nvPicPr>
        <p:blipFill>
          <a:blip r:embed="rId6"/>
          <a:stretch>
            <a:fillRect/>
          </a:stretch>
        </p:blipFill>
        <p:spPr>
          <a:xfrm>
            <a:off x="-57061" y="4653213"/>
            <a:ext cx="3794760" cy="1669694"/>
          </a:xfrm>
          <a:prstGeom prst="rect">
            <a:avLst/>
          </a:prstGeom>
        </p:spPr>
      </p:pic>
    </p:spTree>
    <p:extLst>
      <p:ext uri="{BB962C8B-B14F-4D97-AF65-F5344CB8AC3E}">
        <p14:creationId xmlns:p14="http://schemas.microsoft.com/office/powerpoint/2010/main" val="22511142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FEDDF-2013-695A-8693-9FC5FE1B7A37}"/>
              </a:ext>
            </a:extLst>
          </p:cNvPr>
          <p:cNvSpPr>
            <a:spLocks noGrp="1"/>
          </p:cNvSpPr>
          <p:nvPr>
            <p:ph type="title"/>
          </p:nvPr>
        </p:nvSpPr>
        <p:spPr/>
        <p:txBody>
          <a:bodyPr/>
          <a:lstStyle/>
          <a:p>
            <a:r>
              <a:rPr lang="en-US" b="1" dirty="0">
                <a:solidFill>
                  <a:srgbClr val="FF0000"/>
                </a:solidFill>
                <a:ea typeface="Calibri Light"/>
                <a:cs typeface="Calibri Light"/>
              </a:rPr>
              <a:t>Key Observation</a:t>
            </a:r>
          </a:p>
        </p:txBody>
      </p:sp>
      <p:sp>
        <p:nvSpPr>
          <p:cNvPr id="3" name="Content Placeholder 2">
            <a:extLst>
              <a:ext uri="{FF2B5EF4-FFF2-40B4-BE49-F238E27FC236}">
                <a16:creationId xmlns:a16="http://schemas.microsoft.com/office/drawing/2014/main" id="{861E51AA-79E7-0EAD-1F95-B8195B75CA19}"/>
              </a:ext>
            </a:extLst>
          </p:cNvPr>
          <p:cNvSpPr>
            <a:spLocks noGrp="1"/>
          </p:cNvSpPr>
          <p:nvPr>
            <p:ph idx="1"/>
          </p:nvPr>
        </p:nvSpPr>
        <p:spPr>
          <a:xfrm>
            <a:off x="838200" y="1558212"/>
            <a:ext cx="10515600" cy="4618751"/>
          </a:xfrm>
        </p:spPr>
        <p:txBody>
          <a:bodyPr vert="horz" lIns="91440" tIns="45720" rIns="91440" bIns="45720" rtlCol="0" anchor="t">
            <a:normAutofit/>
          </a:bodyPr>
          <a:lstStyle/>
          <a:p>
            <a:pPr marL="0" indent="0">
              <a:buNone/>
            </a:pPr>
            <a:r>
              <a:rPr lang="en-US" dirty="0">
                <a:ea typeface="+mn-lt"/>
                <a:cs typeface="+mn-lt"/>
              </a:rPr>
              <a:t>In Distplot plots we observe that some of our columns is right skewed and some are left skewed we have to remember this things when we apply algorithms</a:t>
            </a:r>
            <a:endParaRPr lang="en-US" dirty="0"/>
          </a:p>
          <a:p>
            <a:pPr marL="0" indent="0">
              <a:buNone/>
            </a:pPr>
            <a:r>
              <a:rPr lang="en-US" b="1" u="sng" dirty="0">
                <a:ea typeface="+mn-lt"/>
                <a:cs typeface="+mn-lt"/>
              </a:rPr>
              <a:t>Right</a:t>
            </a:r>
            <a:r>
              <a:rPr lang="en-US" b="1" dirty="0">
                <a:ea typeface="+mn-lt"/>
                <a:cs typeface="+mn-lt"/>
              </a:rPr>
              <a:t> </a:t>
            </a:r>
            <a:r>
              <a:rPr lang="en-US" b="1" u="sng" dirty="0">
                <a:ea typeface="+mn-lt"/>
                <a:cs typeface="+mn-lt"/>
              </a:rPr>
              <a:t>skewed</a:t>
            </a:r>
            <a:r>
              <a:rPr lang="en-US" b="1" dirty="0">
                <a:ea typeface="+mn-lt"/>
                <a:cs typeface="+mn-lt"/>
              </a:rPr>
              <a:t> </a:t>
            </a:r>
            <a:r>
              <a:rPr lang="en-US" b="1" u="sng" dirty="0">
                <a:ea typeface="+mn-lt"/>
                <a:cs typeface="+mn-lt"/>
              </a:rPr>
              <a:t>columns</a:t>
            </a:r>
            <a:r>
              <a:rPr lang="en-US" b="1" dirty="0">
                <a:ea typeface="+mn-lt"/>
                <a:cs typeface="+mn-lt"/>
              </a:rPr>
              <a:t> </a:t>
            </a:r>
            <a:r>
              <a:rPr lang="en-US" b="1" u="sng" dirty="0">
                <a:ea typeface="+mn-lt"/>
                <a:cs typeface="+mn-lt"/>
              </a:rPr>
              <a:t>are - </a:t>
            </a:r>
            <a:r>
              <a:rPr lang="en-US" dirty="0">
                <a:ea typeface="+mn-lt"/>
                <a:cs typeface="+mn-lt"/>
              </a:rPr>
              <a:t>Rented Bike Count (Its also our Dependent      variable), Wind speed (m/s), Solar Radiation (MJ/m2), Rainfall(mm), Snowfall (cm).</a:t>
            </a:r>
          </a:p>
          <a:p>
            <a:pPr marL="0" indent="0">
              <a:buNone/>
            </a:pPr>
            <a:r>
              <a:rPr lang="en-US" b="1" u="sng" dirty="0">
                <a:ea typeface="+mn-lt"/>
                <a:cs typeface="+mn-lt"/>
              </a:rPr>
              <a:t>Left</a:t>
            </a:r>
            <a:r>
              <a:rPr lang="en-US" b="1" dirty="0">
                <a:ea typeface="+mn-lt"/>
                <a:cs typeface="+mn-lt"/>
              </a:rPr>
              <a:t> </a:t>
            </a:r>
            <a:r>
              <a:rPr lang="en-US" b="1" u="sng" dirty="0">
                <a:ea typeface="+mn-lt"/>
                <a:cs typeface="+mn-lt"/>
              </a:rPr>
              <a:t>skewed</a:t>
            </a:r>
            <a:r>
              <a:rPr lang="en-US" b="1" dirty="0">
                <a:ea typeface="+mn-lt"/>
                <a:cs typeface="+mn-lt"/>
              </a:rPr>
              <a:t> </a:t>
            </a:r>
            <a:r>
              <a:rPr lang="en-US" b="1" u="sng" dirty="0">
                <a:ea typeface="+mn-lt"/>
                <a:cs typeface="+mn-lt"/>
              </a:rPr>
              <a:t>columns</a:t>
            </a:r>
            <a:r>
              <a:rPr lang="en-US" b="1" dirty="0">
                <a:ea typeface="+mn-lt"/>
                <a:cs typeface="+mn-lt"/>
              </a:rPr>
              <a:t> </a:t>
            </a:r>
            <a:r>
              <a:rPr lang="en-US" b="1" u="sng" dirty="0">
                <a:ea typeface="+mn-lt"/>
                <a:cs typeface="+mn-lt"/>
              </a:rPr>
              <a:t>are -</a:t>
            </a:r>
            <a:r>
              <a:rPr lang="en-US" dirty="0">
                <a:ea typeface="+mn-lt"/>
                <a:cs typeface="+mn-lt"/>
              </a:rPr>
              <a:t> Visibility (10m), Dew point temperature(°C)</a:t>
            </a:r>
            <a:endParaRPr lang="en-US" dirty="0">
              <a:ea typeface="Calibri" panose="020F0502020204030204"/>
              <a:cs typeface="Calibri" panose="020F0502020204030204"/>
            </a:endParaRPr>
          </a:p>
          <a:p>
            <a:pPr marL="0" indent="0">
              <a:buNone/>
            </a:pPr>
            <a:r>
              <a:rPr lang="en-US" dirty="0">
                <a:ea typeface="+mn-lt"/>
                <a:cs typeface="+mn-lt"/>
              </a:rPr>
              <a:t>From Histogram we are coming to know that the features which are skewed, their mean and the median are also skewed, which was understood by looking at the graph that this would happen.</a:t>
            </a:r>
            <a:endParaRPr lang="en-US" dirty="0">
              <a:ea typeface="Calibri"/>
              <a:cs typeface="Calibri"/>
            </a:endParaRPr>
          </a:p>
          <a:p>
            <a:endParaRPr lang="en-US" dirty="0">
              <a:ea typeface="Calibri"/>
              <a:cs typeface="Calibri"/>
            </a:endParaRPr>
          </a:p>
        </p:txBody>
      </p:sp>
    </p:spTree>
    <p:extLst>
      <p:ext uri="{BB962C8B-B14F-4D97-AF65-F5344CB8AC3E}">
        <p14:creationId xmlns:p14="http://schemas.microsoft.com/office/powerpoint/2010/main" val="23386145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Slide Background Fill">
            <a:extLst>
              <a:ext uri="{FF2B5EF4-FFF2-40B4-BE49-F238E27FC236}">
                <a16:creationId xmlns:a16="http://schemas.microsoft.com/office/drawing/2014/main" id="{7D07B7BC-3270-4CF3-A7AA-0937908AD5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108BB4D4-D71A-48F5-B2D2-45D2D78F4C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651279" y="598259"/>
            <a:chExt cx="10889442" cy="5680742"/>
          </a:xfrm>
        </p:grpSpPr>
        <p:sp>
          <p:nvSpPr>
            <p:cNvPr id="14" name="Color">
              <a:extLst>
                <a:ext uri="{FF2B5EF4-FFF2-40B4-BE49-F238E27FC236}">
                  <a16:creationId xmlns:a16="http://schemas.microsoft.com/office/drawing/2014/main" id="{F287CCC2-896F-4F04-A017-737FB703FD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lor">
              <a:extLst>
                <a:ext uri="{FF2B5EF4-FFF2-40B4-BE49-F238E27FC236}">
                  <a16:creationId xmlns:a16="http://schemas.microsoft.com/office/drawing/2014/main" id="{821DD70C-9C59-4A01-BF0B-C027B5BCAF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4" descr="Chart&#10;&#10;Description automatically generated">
            <a:extLst>
              <a:ext uri="{FF2B5EF4-FFF2-40B4-BE49-F238E27FC236}">
                <a16:creationId xmlns:a16="http://schemas.microsoft.com/office/drawing/2014/main" id="{2227F81D-1CD4-ECA4-2896-CA5C966F42C8}"/>
              </a:ext>
            </a:extLst>
          </p:cNvPr>
          <p:cNvPicPr>
            <a:picLocks noChangeAspect="1"/>
          </p:cNvPicPr>
          <p:nvPr/>
        </p:nvPicPr>
        <p:blipFill>
          <a:blip r:embed="rId2"/>
          <a:stretch>
            <a:fillRect/>
          </a:stretch>
        </p:blipFill>
        <p:spPr>
          <a:xfrm>
            <a:off x="651279" y="3026038"/>
            <a:ext cx="10893346" cy="3828638"/>
          </a:xfrm>
          <a:prstGeom prst="rect">
            <a:avLst/>
          </a:prstGeom>
        </p:spPr>
      </p:pic>
      <p:grpSp>
        <p:nvGrpSpPr>
          <p:cNvPr id="17" name="Group 16">
            <a:extLst>
              <a:ext uri="{FF2B5EF4-FFF2-40B4-BE49-F238E27FC236}">
                <a16:creationId xmlns:a16="http://schemas.microsoft.com/office/drawing/2014/main" id="{E27AF472-EAE3-4572-AB69-B92BD10DB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8" name="Freeform: Shape 17">
              <a:extLst>
                <a:ext uri="{FF2B5EF4-FFF2-40B4-BE49-F238E27FC236}">
                  <a16:creationId xmlns:a16="http://schemas.microsoft.com/office/drawing/2014/main" id="{BF4DB9D2-6215-420C-874C-82EADF8C6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1F003139-C97C-44FA-B139-32E4DFDCE9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5CE4DD6E-8CEA-45EE-B630-DBC2214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A4372F7F-AA3C-470B-AA61-7C35B7722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34B605BF-D199-43DD-9328-E99F2ADFC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E5D42A77-7336-4A35-8922-8098A16AA2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7401EE7D-B85D-4C10-AB8C-71884EFB1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BEB679E8-7597-2FED-188C-ADE3FD9E15E2}"/>
              </a:ext>
            </a:extLst>
          </p:cNvPr>
          <p:cNvSpPr>
            <a:spLocks noGrp="1"/>
          </p:cNvSpPr>
          <p:nvPr>
            <p:ph type="title"/>
          </p:nvPr>
        </p:nvSpPr>
        <p:spPr>
          <a:xfrm>
            <a:off x="786384" y="576072"/>
            <a:ext cx="6653742" cy="2773213"/>
          </a:xfrm>
        </p:spPr>
        <p:txBody>
          <a:bodyPr anchor="ctr">
            <a:normAutofit/>
          </a:bodyPr>
          <a:lstStyle/>
          <a:p>
            <a:r>
              <a:rPr lang="en-US" sz="3600" b="1" dirty="0">
                <a:solidFill>
                  <a:schemeClr val="bg2">
                    <a:lumMod val="10000"/>
                  </a:schemeClr>
                </a:solidFill>
                <a:ea typeface="Calibri Light"/>
                <a:cs typeface="Calibri Light"/>
              </a:rPr>
              <a:t>Normalize the dependent variable</a:t>
            </a:r>
            <a:br>
              <a:rPr lang="en-US" sz="3000" dirty="0">
                <a:ea typeface="Calibri Light"/>
                <a:cs typeface="Calibri Light"/>
              </a:rPr>
            </a:br>
            <a:r>
              <a:rPr lang="en-US" sz="3000" dirty="0">
                <a:solidFill>
                  <a:schemeClr val="bg1"/>
                </a:solidFill>
                <a:ea typeface="+mj-lt"/>
                <a:cs typeface="+mj-lt"/>
              </a:rPr>
              <a:t>Our data in green plot is normalized to some extent: so we will go with square root on our dependent variable</a:t>
            </a:r>
            <a:endParaRPr lang="en-US" sz="3000" dirty="0">
              <a:solidFill>
                <a:schemeClr val="bg1"/>
              </a:solidFill>
              <a:ea typeface="Calibri Light"/>
              <a:cs typeface="Calibri Light"/>
            </a:endParaRPr>
          </a:p>
          <a:p>
            <a:endParaRPr lang="en-US" sz="3000">
              <a:solidFill>
                <a:schemeClr val="bg1"/>
              </a:solidFill>
              <a:ea typeface="Calibri Light"/>
              <a:cs typeface="Calibri Light"/>
            </a:endParaRPr>
          </a:p>
        </p:txBody>
      </p:sp>
      <p:sp>
        <p:nvSpPr>
          <p:cNvPr id="25" name="Content Placeholder 7">
            <a:extLst>
              <a:ext uri="{FF2B5EF4-FFF2-40B4-BE49-F238E27FC236}">
                <a16:creationId xmlns:a16="http://schemas.microsoft.com/office/drawing/2014/main" id="{2B823C72-02A9-1785-6245-8486A1B6BB22}"/>
              </a:ext>
            </a:extLst>
          </p:cNvPr>
          <p:cNvSpPr>
            <a:spLocks noGrp="1"/>
          </p:cNvSpPr>
          <p:nvPr>
            <p:ph idx="1"/>
          </p:nvPr>
        </p:nvSpPr>
        <p:spPr>
          <a:xfrm flipH="1">
            <a:off x="11163868" y="-647421"/>
            <a:ext cx="130118" cy="2767499"/>
          </a:xfrm>
        </p:spPr>
        <p:txBody>
          <a:bodyPr anchor="ctr">
            <a:normAutofit/>
          </a:bodyPr>
          <a:lstStyle/>
          <a:p>
            <a:endParaRPr lang="en-US" sz="1800">
              <a:solidFill>
                <a:schemeClr val="bg1"/>
              </a:solidFill>
            </a:endParaRPr>
          </a:p>
        </p:txBody>
      </p:sp>
    </p:spTree>
    <p:extLst>
      <p:ext uri="{BB962C8B-B14F-4D97-AF65-F5344CB8AC3E}">
        <p14:creationId xmlns:p14="http://schemas.microsoft.com/office/powerpoint/2010/main" val="1345537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2AC420E-F79A-4FB7-8013-94B1E8B63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CD1EA40-7116-4FCB-9369-70F29FAA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592824" cy="323398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503468-D042-AA5F-90A5-95CF524A40F7}"/>
              </a:ext>
            </a:extLst>
          </p:cNvPr>
          <p:cNvSpPr>
            <a:spLocks noGrp="1"/>
          </p:cNvSpPr>
          <p:nvPr>
            <p:ph type="title"/>
          </p:nvPr>
        </p:nvSpPr>
        <p:spPr>
          <a:xfrm>
            <a:off x="1316901" y="76042"/>
            <a:ext cx="4779099" cy="1446293"/>
          </a:xfrm>
        </p:spPr>
        <p:txBody>
          <a:bodyPr>
            <a:normAutofit/>
          </a:bodyPr>
          <a:lstStyle/>
          <a:p>
            <a:r>
              <a:rPr lang="en-US" b="1" dirty="0">
                <a:solidFill>
                  <a:srgbClr val="FF0000"/>
                </a:solidFill>
                <a:cs typeface="Calibri Light"/>
              </a:rPr>
              <a:t>Correlation Analysis</a:t>
            </a:r>
            <a:r>
              <a:rPr lang="en-US" dirty="0">
                <a:cs typeface="Calibri Light"/>
              </a:rPr>
              <a:t> </a:t>
            </a:r>
            <a:endParaRPr lang="en-US" dirty="0"/>
          </a:p>
        </p:txBody>
      </p:sp>
      <p:sp>
        <p:nvSpPr>
          <p:cNvPr id="13" name="Rectangle 12">
            <a:extLst>
              <a:ext uri="{FF2B5EF4-FFF2-40B4-BE49-F238E27FC236}">
                <a16:creationId xmlns:a16="http://schemas.microsoft.com/office/drawing/2014/main" id="{BF647E38-F93D-4661-8D77-CE13EEB65B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8E8872B6-836E-4281-A971-D133C61875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16" name="Rectangle 64">
              <a:extLst>
                <a:ext uri="{FF2B5EF4-FFF2-40B4-BE49-F238E27FC236}">
                  <a16:creationId xmlns:a16="http://schemas.microsoft.com/office/drawing/2014/main" id="{0B655FA0-F08E-419A-83F5-23E3ADA5A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66">
              <a:extLst>
                <a:ext uri="{FF2B5EF4-FFF2-40B4-BE49-F238E27FC236}">
                  <a16:creationId xmlns:a16="http://schemas.microsoft.com/office/drawing/2014/main" id="{AD8E9261-7E3D-4B22-9B39-8CC1D4F43F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4">
              <a:extLst>
                <a:ext uri="{FF2B5EF4-FFF2-40B4-BE49-F238E27FC236}">
                  <a16:creationId xmlns:a16="http://schemas.microsoft.com/office/drawing/2014/main" id="{632485D7-A2AD-470C-BD26-EABCF63F9C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6">
              <a:extLst>
                <a:ext uri="{FF2B5EF4-FFF2-40B4-BE49-F238E27FC236}">
                  <a16:creationId xmlns:a16="http://schemas.microsoft.com/office/drawing/2014/main" id="{22BD4173-4E70-447E-9DFE-F4E5CB830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4">
              <a:extLst>
                <a:ext uri="{FF2B5EF4-FFF2-40B4-BE49-F238E27FC236}">
                  <a16:creationId xmlns:a16="http://schemas.microsoft.com/office/drawing/2014/main" id="{037F912F-356C-4A91-B15E-7A1D626E6D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6">
              <a:extLst>
                <a:ext uri="{FF2B5EF4-FFF2-40B4-BE49-F238E27FC236}">
                  <a16:creationId xmlns:a16="http://schemas.microsoft.com/office/drawing/2014/main" id="{49B3E584-4770-448C-AEA7-2CEE9F850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4">
              <a:extLst>
                <a:ext uri="{FF2B5EF4-FFF2-40B4-BE49-F238E27FC236}">
                  <a16:creationId xmlns:a16="http://schemas.microsoft.com/office/drawing/2014/main" id="{BB0DAED8-C4B6-4A57-9196-B117598652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6">
              <a:extLst>
                <a:ext uri="{FF2B5EF4-FFF2-40B4-BE49-F238E27FC236}">
                  <a16:creationId xmlns:a16="http://schemas.microsoft.com/office/drawing/2014/main" id="{72B27AFA-86A5-4FB9-9FE1-33E250396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4">
              <a:extLst>
                <a:ext uri="{FF2B5EF4-FFF2-40B4-BE49-F238E27FC236}">
                  <a16:creationId xmlns:a16="http://schemas.microsoft.com/office/drawing/2014/main" id="{655899FB-5538-4E4C-B95A-D3BA49BBD3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6">
              <a:extLst>
                <a:ext uri="{FF2B5EF4-FFF2-40B4-BE49-F238E27FC236}">
                  <a16:creationId xmlns:a16="http://schemas.microsoft.com/office/drawing/2014/main" id="{885694C0-F226-4392-885A-1056B163F3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4">
              <a:extLst>
                <a:ext uri="{FF2B5EF4-FFF2-40B4-BE49-F238E27FC236}">
                  <a16:creationId xmlns:a16="http://schemas.microsoft.com/office/drawing/2014/main" id="{483E3282-BB58-46D8-BB45-F7F2DBCCF1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6">
              <a:extLst>
                <a:ext uri="{FF2B5EF4-FFF2-40B4-BE49-F238E27FC236}">
                  <a16:creationId xmlns:a16="http://schemas.microsoft.com/office/drawing/2014/main" id="{402E8DFE-1141-4DAF-AB0C-A74CC0EFDA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4">
              <a:extLst>
                <a:ext uri="{FF2B5EF4-FFF2-40B4-BE49-F238E27FC236}">
                  <a16:creationId xmlns:a16="http://schemas.microsoft.com/office/drawing/2014/main" id="{B261BAA8-8B84-4751-80F6-9153C68F2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6">
              <a:extLst>
                <a:ext uri="{FF2B5EF4-FFF2-40B4-BE49-F238E27FC236}">
                  <a16:creationId xmlns:a16="http://schemas.microsoft.com/office/drawing/2014/main" id="{10FB8389-B4B0-4276-A6EB-5535937738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4">
              <a:extLst>
                <a:ext uri="{FF2B5EF4-FFF2-40B4-BE49-F238E27FC236}">
                  <a16:creationId xmlns:a16="http://schemas.microsoft.com/office/drawing/2014/main" id="{7E496AA7-168D-4B53-A954-31C3A61C22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6">
              <a:extLst>
                <a:ext uri="{FF2B5EF4-FFF2-40B4-BE49-F238E27FC236}">
                  <a16:creationId xmlns:a16="http://schemas.microsoft.com/office/drawing/2014/main" id="{E0223324-6476-4A1F-B26F-77CB4E5AA0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4">
              <a:extLst>
                <a:ext uri="{FF2B5EF4-FFF2-40B4-BE49-F238E27FC236}">
                  <a16:creationId xmlns:a16="http://schemas.microsoft.com/office/drawing/2014/main" id="{81E2E8B6-2216-47C5-A3C2-1DBAD819E3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6">
              <a:extLst>
                <a:ext uri="{FF2B5EF4-FFF2-40B4-BE49-F238E27FC236}">
                  <a16:creationId xmlns:a16="http://schemas.microsoft.com/office/drawing/2014/main" id="{9A0ABF1C-7928-4DD3-B9A6-6B59959971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4">
              <a:extLst>
                <a:ext uri="{FF2B5EF4-FFF2-40B4-BE49-F238E27FC236}">
                  <a16:creationId xmlns:a16="http://schemas.microsoft.com/office/drawing/2014/main" id="{8D1F42DA-9F6E-477D-B3BB-92EC089DBC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6">
              <a:extLst>
                <a:ext uri="{FF2B5EF4-FFF2-40B4-BE49-F238E27FC236}">
                  <a16:creationId xmlns:a16="http://schemas.microsoft.com/office/drawing/2014/main" id="{9457FA40-677B-4BAA-BF89-253A485DD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Rectangle 36">
            <a:extLst>
              <a:ext uri="{FF2B5EF4-FFF2-40B4-BE49-F238E27FC236}">
                <a16:creationId xmlns:a16="http://schemas.microsoft.com/office/drawing/2014/main" id="{D6C80E47-971C-437F-B030-191115B01D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33984"/>
            <a:ext cx="606971"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91774EB1-576B-BB32-CFA7-D62D30406FF6}"/>
              </a:ext>
            </a:extLst>
          </p:cNvPr>
          <p:cNvPicPr>
            <a:picLocks noChangeAspect="1"/>
          </p:cNvPicPr>
          <p:nvPr/>
        </p:nvPicPr>
        <p:blipFill>
          <a:blip r:embed="rId2"/>
          <a:stretch>
            <a:fillRect/>
          </a:stretch>
        </p:blipFill>
        <p:spPr>
          <a:xfrm>
            <a:off x="654818" y="1424462"/>
            <a:ext cx="5931544" cy="5369869"/>
          </a:xfrm>
          <a:prstGeom prst="rect">
            <a:avLst/>
          </a:prstGeom>
        </p:spPr>
      </p:pic>
      <p:sp>
        <p:nvSpPr>
          <p:cNvPr id="3" name="Content Placeholder 2">
            <a:extLst>
              <a:ext uri="{FF2B5EF4-FFF2-40B4-BE49-F238E27FC236}">
                <a16:creationId xmlns:a16="http://schemas.microsoft.com/office/drawing/2014/main" id="{600123B8-04F0-C7D0-A0A0-C913783B0CAC}"/>
              </a:ext>
            </a:extLst>
          </p:cNvPr>
          <p:cNvSpPr>
            <a:spLocks noGrp="1"/>
          </p:cNvSpPr>
          <p:nvPr>
            <p:ph idx="1"/>
          </p:nvPr>
        </p:nvSpPr>
        <p:spPr>
          <a:xfrm>
            <a:off x="7169101" y="521207"/>
            <a:ext cx="4496426" cy="5957789"/>
          </a:xfrm>
        </p:spPr>
        <p:txBody>
          <a:bodyPr vert="horz" lIns="91440" tIns="45720" rIns="91440" bIns="45720" rtlCol="0" anchor="ctr">
            <a:noAutofit/>
          </a:bodyPr>
          <a:lstStyle/>
          <a:p>
            <a:pPr marL="0" indent="0">
              <a:buNone/>
            </a:pPr>
            <a:r>
              <a:rPr lang="en-US" sz="2000" dirty="0">
                <a:ea typeface="+mn-lt"/>
                <a:cs typeface="+mn-lt"/>
              </a:rPr>
              <a:t>From the correlation graph with</a:t>
            </a:r>
            <a:endParaRPr lang="en-US" sz="2000" dirty="0">
              <a:cs typeface="Calibri" panose="020F0502020204030204"/>
            </a:endParaRPr>
          </a:p>
          <a:p>
            <a:pPr marL="0" indent="0">
              <a:buNone/>
            </a:pPr>
            <a:r>
              <a:rPr lang="en-US" sz="2000" dirty="0">
                <a:ea typeface="+mn-lt"/>
                <a:cs typeface="+mn-lt"/>
              </a:rPr>
              <a:t>Heat map we saw that dew point</a:t>
            </a:r>
            <a:endParaRPr lang="en-US" sz="2000" dirty="0">
              <a:cs typeface="Calibri" panose="020F0502020204030204"/>
            </a:endParaRPr>
          </a:p>
          <a:p>
            <a:pPr marL="0" indent="0">
              <a:buNone/>
            </a:pPr>
            <a:r>
              <a:rPr lang="en-US" sz="2000" dirty="0">
                <a:ea typeface="+mn-lt"/>
                <a:cs typeface="+mn-lt"/>
              </a:rPr>
              <a:t>temp and temperature is highly</a:t>
            </a:r>
            <a:endParaRPr lang="en-US" sz="2000" dirty="0">
              <a:cs typeface="Calibri" panose="020F0502020204030204"/>
            </a:endParaRPr>
          </a:p>
          <a:p>
            <a:pPr marL="0" indent="0">
              <a:buNone/>
            </a:pPr>
            <a:r>
              <a:rPr lang="en-US" sz="2000" dirty="0">
                <a:ea typeface="+mn-lt"/>
                <a:cs typeface="+mn-lt"/>
              </a:rPr>
              <a:t>correlated. Then we checked VIF and</a:t>
            </a:r>
            <a:endParaRPr lang="en-US" sz="2000" dirty="0">
              <a:cs typeface="Calibri" panose="020F0502020204030204"/>
            </a:endParaRPr>
          </a:p>
          <a:p>
            <a:pPr marL="0" indent="0">
              <a:buNone/>
            </a:pPr>
            <a:r>
              <a:rPr lang="en-US" sz="2000" dirty="0">
                <a:ea typeface="+mn-lt"/>
                <a:cs typeface="+mn-lt"/>
              </a:rPr>
              <a:t>concluded that these two features are</a:t>
            </a:r>
            <a:endParaRPr lang="en-US" sz="2000" dirty="0">
              <a:cs typeface="Calibri" panose="020F0502020204030204"/>
            </a:endParaRPr>
          </a:p>
          <a:p>
            <a:pPr marL="0" indent="0">
              <a:buNone/>
            </a:pPr>
            <a:r>
              <a:rPr lang="en-US" sz="2000" dirty="0">
                <a:ea typeface="+mn-lt"/>
                <a:cs typeface="+mn-lt"/>
              </a:rPr>
              <a:t>affecting VIF score also so we</a:t>
            </a:r>
            <a:endParaRPr lang="en-US" sz="2000" dirty="0">
              <a:cs typeface="Calibri" panose="020F0502020204030204"/>
            </a:endParaRPr>
          </a:p>
          <a:p>
            <a:pPr marL="0" indent="0">
              <a:buNone/>
            </a:pPr>
            <a:r>
              <a:rPr lang="en-US" sz="2000" dirty="0">
                <a:ea typeface="+mn-lt"/>
                <a:cs typeface="+mn-lt"/>
              </a:rPr>
              <a:t>decided to drop one of these feature</a:t>
            </a:r>
            <a:endParaRPr lang="en-US" sz="2000" dirty="0">
              <a:cs typeface="Calibri" panose="020F0502020204030204"/>
            </a:endParaRPr>
          </a:p>
          <a:p>
            <a:pPr marL="0" indent="0">
              <a:buNone/>
            </a:pPr>
            <a:r>
              <a:rPr lang="en-US" sz="2000" dirty="0">
                <a:ea typeface="+mn-lt"/>
                <a:cs typeface="+mn-lt"/>
              </a:rPr>
              <a:t>and to do this we checked which</a:t>
            </a:r>
            <a:endParaRPr lang="en-US" sz="2000" dirty="0">
              <a:cs typeface="Calibri" panose="020F0502020204030204"/>
            </a:endParaRPr>
          </a:p>
          <a:p>
            <a:pPr marL="0" indent="0">
              <a:buNone/>
            </a:pPr>
            <a:r>
              <a:rPr lang="en-US" sz="2000" dirty="0">
                <a:ea typeface="+mn-lt"/>
                <a:cs typeface="+mn-lt"/>
              </a:rPr>
              <a:t>feature is least correlated with</a:t>
            </a:r>
            <a:endParaRPr lang="en-US" sz="2000" dirty="0">
              <a:cs typeface="Calibri" panose="020F0502020204030204"/>
            </a:endParaRPr>
          </a:p>
          <a:p>
            <a:pPr marL="0" indent="0">
              <a:buNone/>
            </a:pPr>
            <a:r>
              <a:rPr lang="en-US" sz="2000" dirty="0">
                <a:ea typeface="+mn-lt"/>
                <a:cs typeface="+mn-lt"/>
              </a:rPr>
              <a:t>Dependent variable and we identified</a:t>
            </a:r>
            <a:endParaRPr lang="en-US" sz="2000" dirty="0">
              <a:cs typeface="Calibri" panose="020F0502020204030204"/>
            </a:endParaRPr>
          </a:p>
          <a:p>
            <a:pPr marL="0" indent="0">
              <a:buNone/>
            </a:pPr>
            <a:r>
              <a:rPr lang="en-US" sz="2000" dirty="0">
                <a:ea typeface="+mn-lt"/>
                <a:cs typeface="+mn-lt"/>
              </a:rPr>
              <a:t>it to be Dew point temperature and</a:t>
            </a:r>
            <a:endParaRPr lang="en-US" sz="2000" dirty="0">
              <a:cs typeface="Calibri" panose="020F0502020204030204"/>
            </a:endParaRPr>
          </a:p>
          <a:p>
            <a:pPr marL="0" indent="0">
              <a:buNone/>
            </a:pPr>
            <a:r>
              <a:rPr lang="en-US" sz="2000" dirty="0">
                <a:ea typeface="+mn-lt"/>
                <a:cs typeface="+mn-lt"/>
              </a:rPr>
              <a:t>therefore we dropped the Dew point temperature.</a:t>
            </a:r>
            <a:endParaRPr lang="en-US" sz="2000" dirty="0">
              <a:cs typeface="Calibri" panose="020F0502020204030204"/>
            </a:endParaRPr>
          </a:p>
        </p:txBody>
      </p:sp>
    </p:spTree>
    <p:extLst>
      <p:ext uri="{BB962C8B-B14F-4D97-AF65-F5344CB8AC3E}">
        <p14:creationId xmlns:p14="http://schemas.microsoft.com/office/powerpoint/2010/main" val="1502964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5D772-CAE5-73D7-97D8-C129D2A8A5EE}"/>
              </a:ext>
            </a:extLst>
          </p:cNvPr>
          <p:cNvSpPr>
            <a:spLocks noGrp="1"/>
          </p:cNvSpPr>
          <p:nvPr>
            <p:ph type="title"/>
          </p:nvPr>
        </p:nvSpPr>
        <p:spPr>
          <a:xfrm>
            <a:off x="640080" y="325369"/>
            <a:ext cx="4368602" cy="1956841"/>
          </a:xfrm>
        </p:spPr>
        <p:txBody>
          <a:bodyPr anchor="b">
            <a:normAutofit/>
          </a:bodyPr>
          <a:lstStyle/>
          <a:p>
            <a:r>
              <a:rPr lang="en-US" sz="5400" b="1" dirty="0">
                <a:solidFill>
                  <a:srgbClr val="FF0000"/>
                </a:solidFill>
                <a:cs typeface="Calibri Light"/>
              </a:rPr>
              <a:t>CONTENT</a:t>
            </a:r>
            <a:endParaRPr lang="en-US" sz="5400" b="1" dirty="0">
              <a:solidFill>
                <a:srgbClr val="FF0000"/>
              </a:solidFill>
            </a:endParaRPr>
          </a:p>
        </p:txBody>
      </p:sp>
      <p:sp>
        <p:nvSpPr>
          <p:cNvPr id="30" name="Content Placeholder 2">
            <a:extLst>
              <a:ext uri="{FF2B5EF4-FFF2-40B4-BE49-F238E27FC236}">
                <a16:creationId xmlns:a16="http://schemas.microsoft.com/office/drawing/2014/main" id="{88E897F1-8189-8640-2A74-143E6741B405}"/>
              </a:ext>
            </a:extLst>
          </p:cNvPr>
          <p:cNvSpPr>
            <a:spLocks noGrp="1"/>
          </p:cNvSpPr>
          <p:nvPr>
            <p:ph idx="1"/>
          </p:nvPr>
        </p:nvSpPr>
        <p:spPr>
          <a:xfrm>
            <a:off x="640080" y="2872899"/>
            <a:ext cx="4243589" cy="3320668"/>
          </a:xfrm>
        </p:spPr>
        <p:txBody>
          <a:bodyPr vert="horz" lIns="91440" tIns="45720" rIns="91440" bIns="45720" rtlCol="0" anchor="t">
            <a:normAutofit/>
          </a:bodyPr>
          <a:lstStyle/>
          <a:p>
            <a:r>
              <a:rPr lang="en-US" sz="2000">
                <a:cs typeface="Calibri"/>
              </a:rPr>
              <a:t>INTRODUCTION</a:t>
            </a:r>
          </a:p>
          <a:p>
            <a:r>
              <a:rPr lang="en-US" sz="2000">
                <a:cs typeface="Calibri"/>
              </a:rPr>
              <a:t>PROBLEM STATEMENT</a:t>
            </a:r>
          </a:p>
          <a:p>
            <a:r>
              <a:rPr lang="en-US" sz="2000">
                <a:cs typeface="Calibri"/>
              </a:rPr>
              <a:t>DATA SUMMARY</a:t>
            </a:r>
          </a:p>
          <a:p>
            <a:r>
              <a:rPr lang="en-US" sz="2000">
                <a:cs typeface="Calibri"/>
              </a:rPr>
              <a:t>EXPLORATORY DATA ANALYSIS</a:t>
            </a:r>
          </a:p>
          <a:p>
            <a:r>
              <a:rPr lang="en-US" sz="2000">
                <a:cs typeface="Calibri"/>
              </a:rPr>
              <a:t>CHALLENGES FACED</a:t>
            </a:r>
          </a:p>
          <a:p>
            <a:r>
              <a:rPr lang="en-US" sz="2000">
                <a:cs typeface="Calibri"/>
              </a:rPr>
              <a:t>CONCLUSION</a:t>
            </a:r>
          </a:p>
          <a:p>
            <a:r>
              <a:rPr lang="en-US" sz="2000">
                <a:cs typeface="Calibri"/>
              </a:rPr>
              <a:t>Q AND A</a:t>
            </a:r>
          </a:p>
        </p:txBody>
      </p:sp>
      <p:pic>
        <p:nvPicPr>
          <p:cNvPr id="31" name="Picture 4" descr="Magnifying glass showing decling performance">
            <a:extLst>
              <a:ext uri="{FF2B5EF4-FFF2-40B4-BE49-F238E27FC236}">
                <a16:creationId xmlns:a16="http://schemas.microsoft.com/office/drawing/2014/main" id="{09C5A0D6-CA1C-FA6A-BF66-9A7B3339DF9C}"/>
              </a:ext>
            </a:extLst>
          </p:cNvPr>
          <p:cNvPicPr>
            <a:picLocks noChangeAspect="1"/>
          </p:cNvPicPr>
          <p:nvPr/>
        </p:nvPicPr>
        <p:blipFill rotWithShape="1">
          <a:blip r:embed="rId2"/>
          <a:srcRect l="18543" r="14603" b="-3"/>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9283035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F2865-BBA9-3B86-389F-FA2397F43867}"/>
              </a:ext>
            </a:extLst>
          </p:cNvPr>
          <p:cNvSpPr>
            <a:spLocks noGrp="1"/>
          </p:cNvSpPr>
          <p:nvPr>
            <p:ph type="title"/>
          </p:nvPr>
        </p:nvSpPr>
        <p:spPr>
          <a:xfrm>
            <a:off x="838200" y="365125"/>
            <a:ext cx="10515600" cy="692213"/>
          </a:xfrm>
        </p:spPr>
        <p:txBody>
          <a:bodyPr>
            <a:normAutofit fontScale="90000"/>
          </a:bodyPr>
          <a:lstStyle/>
          <a:p>
            <a:r>
              <a:rPr lang="en-US" b="1" dirty="0">
                <a:solidFill>
                  <a:srgbClr val="FF0000"/>
                </a:solidFill>
                <a:cs typeface="Calibri Light"/>
              </a:rPr>
              <a:t>List Of Models</a:t>
            </a:r>
            <a:endParaRPr lang="en-US" b="1" dirty="0">
              <a:solidFill>
                <a:srgbClr val="FF0000"/>
              </a:solidFill>
            </a:endParaRPr>
          </a:p>
        </p:txBody>
      </p:sp>
      <p:sp>
        <p:nvSpPr>
          <p:cNvPr id="3" name="Content Placeholder 2">
            <a:extLst>
              <a:ext uri="{FF2B5EF4-FFF2-40B4-BE49-F238E27FC236}">
                <a16:creationId xmlns:a16="http://schemas.microsoft.com/office/drawing/2014/main" id="{250C3E6D-A5CF-0DBB-A45E-069AD17D8310}"/>
              </a:ext>
            </a:extLst>
          </p:cNvPr>
          <p:cNvSpPr>
            <a:spLocks noGrp="1"/>
          </p:cNvSpPr>
          <p:nvPr>
            <p:ph idx="1"/>
          </p:nvPr>
        </p:nvSpPr>
        <p:spPr>
          <a:xfrm>
            <a:off x="838200" y="1182379"/>
            <a:ext cx="10515600" cy="4994584"/>
          </a:xfrm>
        </p:spPr>
        <p:txBody>
          <a:bodyPr vert="horz" lIns="91440" tIns="45720" rIns="91440" bIns="45720" rtlCol="0" anchor="t">
            <a:normAutofit/>
          </a:bodyPr>
          <a:lstStyle/>
          <a:p>
            <a:r>
              <a:rPr lang="en-US" sz="3200" dirty="0">
                <a:ea typeface="+mn-lt"/>
                <a:cs typeface="+mn-lt"/>
              </a:rPr>
              <a:t>Linear Regression with regularizations (Lasso Ridge)</a:t>
            </a:r>
            <a:endParaRPr lang="en-US" sz="3200" dirty="0">
              <a:cs typeface="Calibri" panose="020F0502020204030204"/>
            </a:endParaRPr>
          </a:p>
          <a:p>
            <a:r>
              <a:rPr lang="en-US" sz="3200" dirty="0">
                <a:ea typeface="+mn-lt"/>
                <a:cs typeface="+mn-lt"/>
              </a:rPr>
              <a:t>Polynomial Regression</a:t>
            </a:r>
            <a:endParaRPr lang="en-US" sz="3200" dirty="0">
              <a:cs typeface="Calibri"/>
            </a:endParaRPr>
          </a:p>
          <a:p>
            <a:r>
              <a:rPr lang="en-US" sz="3200" dirty="0">
                <a:ea typeface="+mn-lt"/>
                <a:cs typeface="+mn-lt"/>
              </a:rPr>
              <a:t>Decision tree</a:t>
            </a:r>
            <a:endParaRPr lang="en-US" sz="3200" dirty="0">
              <a:cs typeface="Calibri"/>
            </a:endParaRPr>
          </a:p>
          <a:p>
            <a:r>
              <a:rPr lang="en-US" sz="3200" dirty="0">
                <a:ea typeface="+mn-lt"/>
                <a:cs typeface="+mn-lt"/>
              </a:rPr>
              <a:t>Random Forest</a:t>
            </a:r>
            <a:endParaRPr lang="en-US" sz="3200" dirty="0">
              <a:cs typeface="Calibri"/>
            </a:endParaRPr>
          </a:p>
          <a:p>
            <a:r>
              <a:rPr lang="en-US" sz="3200" dirty="0">
                <a:ea typeface="+mn-lt"/>
                <a:cs typeface="+mn-lt"/>
              </a:rPr>
              <a:t>Gradient Boosting Regressor</a:t>
            </a:r>
            <a:endParaRPr lang="en-US" sz="3200" dirty="0">
              <a:cs typeface="Calibri"/>
            </a:endParaRPr>
          </a:p>
          <a:p>
            <a:r>
              <a:rPr lang="en-US" sz="3200" dirty="0">
                <a:ea typeface="+mn-lt"/>
                <a:cs typeface="+mn-lt"/>
              </a:rPr>
              <a:t>Extreme Gradient Boosting</a:t>
            </a:r>
            <a:endParaRPr lang="en-US" sz="3200" dirty="0">
              <a:cs typeface="Calibri"/>
            </a:endParaRPr>
          </a:p>
          <a:p>
            <a:r>
              <a:rPr lang="en-US" sz="3200" dirty="0">
                <a:cs typeface="Calibri"/>
              </a:rPr>
              <a:t>Ada boost</a:t>
            </a:r>
          </a:p>
          <a:p>
            <a:pPr marL="0" indent="0">
              <a:buNone/>
            </a:pPr>
            <a:endParaRPr lang="en-US" dirty="0">
              <a:cs typeface="Calibri"/>
            </a:endParaRPr>
          </a:p>
        </p:txBody>
      </p:sp>
    </p:spTree>
    <p:extLst>
      <p:ext uri="{BB962C8B-B14F-4D97-AF65-F5344CB8AC3E}">
        <p14:creationId xmlns:p14="http://schemas.microsoft.com/office/powerpoint/2010/main" val="31894095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711A0E-A428-4ED1-96CB-33D69FD84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874" y="2043803"/>
            <a:ext cx="10190252" cy="80683"/>
          </a:xfrm>
          <a:prstGeom prst="rect">
            <a:avLst/>
          </a:prstGeom>
          <a:solidFill>
            <a:schemeClr val="tx1">
              <a:lumMod val="50000"/>
              <a:lumOff val="5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5">
            <a:extLst>
              <a:ext uri="{FF2B5EF4-FFF2-40B4-BE49-F238E27FC236}">
                <a16:creationId xmlns:a16="http://schemas.microsoft.com/office/drawing/2014/main" id="{BC7D4C8C-3AE7-23B7-AF1F-572BC221AC75}"/>
              </a:ext>
            </a:extLst>
          </p:cNvPr>
          <p:cNvPicPr>
            <a:picLocks noGrp="1" noChangeAspect="1"/>
          </p:cNvPicPr>
          <p:nvPr>
            <p:ph idx="1"/>
          </p:nvPr>
        </p:nvPicPr>
        <p:blipFill>
          <a:blip r:embed="rId2"/>
          <a:stretch>
            <a:fillRect/>
          </a:stretch>
        </p:blipFill>
        <p:spPr>
          <a:xfrm>
            <a:off x="1000125" y="2393950"/>
            <a:ext cx="10190163" cy="3595688"/>
          </a:xfrm>
        </p:spPr>
      </p:pic>
      <p:sp>
        <p:nvSpPr>
          <p:cNvPr id="4" name="TextBox 3">
            <a:extLst>
              <a:ext uri="{FF2B5EF4-FFF2-40B4-BE49-F238E27FC236}">
                <a16:creationId xmlns:a16="http://schemas.microsoft.com/office/drawing/2014/main" id="{F8B1C39E-51E8-0466-C35E-E00901B734C1}"/>
              </a:ext>
            </a:extLst>
          </p:cNvPr>
          <p:cNvSpPr txBox="1"/>
          <p:nvPr/>
        </p:nvSpPr>
        <p:spPr>
          <a:xfrm>
            <a:off x="1000124" y="6034088"/>
            <a:ext cx="10190163" cy="719138"/>
          </a:xfrm>
          <a:prstGeom prst="rect">
            <a:avLst/>
          </a:prstGeom>
          <a:solidFill>
            <a:srgbClr val="000000">
              <a:alpha val="50000"/>
            </a:srgbClr>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300" dirty="0">
              <a:solidFill>
                <a:srgbClr val="FFFFFF"/>
              </a:solidFill>
              <a:latin typeface="Courier New"/>
              <a:cs typeface="Courier New"/>
            </a:endParaRPr>
          </a:p>
        </p:txBody>
      </p:sp>
      <p:sp>
        <p:nvSpPr>
          <p:cNvPr id="2" name="Title 1">
            <a:extLst>
              <a:ext uri="{FF2B5EF4-FFF2-40B4-BE49-F238E27FC236}">
                <a16:creationId xmlns:a16="http://schemas.microsoft.com/office/drawing/2014/main" id="{308A6181-B3E6-CD14-D3F6-80EC531CA25C}"/>
              </a:ext>
            </a:extLst>
          </p:cNvPr>
          <p:cNvSpPr>
            <a:spLocks noGrp="1"/>
          </p:cNvSpPr>
          <p:nvPr>
            <p:ph type="title"/>
          </p:nvPr>
        </p:nvSpPr>
        <p:spPr>
          <a:xfrm>
            <a:off x="870204" y="606564"/>
            <a:ext cx="10451592" cy="1325563"/>
          </a:xfrm>
        </p:spPr>
        <p:txBody>
          <a:bodyPr vert="horz" lIns="91440" tIns="45720" rIns="91440" bIns="45720" rtlCol="0" anchor="ctr">
            <a:normAutofit/>
          </a:bodyPr>
          <a:lstStyle/>
          <a:p>
            <a:r>
              <a:rPr lang="en-US" sz="3200" b="1" kern="1200" dirty="0">
                <a:solidFill>
                  <a:srgbClr val="FF0000"/>
                </a:solidFill>
                <a:latin typeface="+mj-lt"/>
                <a:ea typeface="+mj-ea"/>
                <a:cs typeface="+mj-cs"/>
              </a:rPr>
              <a:t>Creating Data Frame of all Evaluation Matrix with  </a:t>
            </a:r>
            <a:r>
              <a:rPr lang="en-US" sz="3200" b="1" dirty="0">
                <a:solidFill>
                  <a:srgbClr val="FF0000"/>
                </a:solidFill>
              </a:rPr>
              <a:t> </a:t>
            </a:r>
            <a:r>
              <a:rPr lang="en-US" sz="3200" b="1" kern="1200" dirty="0">
                <a:solidFill>
                  <a:srgbClr val="FF0000"/>
                </a:solidFill>
                <a:latin typeface="+mj-lt"/>
                <a:ea typeface="+mj-ea"/>
                <a:cs typeface="+mj-cs"/>
              </a:rPr>
              <a:t>respect to </a:t>
            </a:r>
            <a:r>
              <a:rPr lang="en-US" sz="3200" b="1" dirty="0">
                <a:solidFill>
                  <a:srgbClr val="FF0000"/>
                </a:solidFill>
              </a:rPr>
              <a:t>  </a:t>
            </a:r>
            <a:r>
              <a:rPr lang="en-US" sz="3200" b="1" kern="1200" dirty="0">
                <a:solidFill>
                  <a:srgbClr val="FF0000"/>
                </a:solidFill>
                <a:latin typeface="+mj-lt"/>
                <a:ea typeface="+mj-ea"/>
                <a:cs typeface="+mj-cs"/>
              </a:rPr>
              <a:t>models</a:t>
            </a:r>
            <a:endParaRPr lang="en-US" sz="3200" b="1" kern="1200" dirty="0">
              <a:solidFill>
                <a:srgbClr val="FF0000"/>
              </a:solidFill>
              <a:latin typeface="+mj-lt"/>
              <a:cs typeface="Calibri Light"/>
            </a:endParaRPr>
          </a:p>
          <a:p>
            <a:endParaRPr lang="en-US" sz="3200" kern="1200" dirty="0">
              <a:latin typeface="+mj-lt"/>
              <a:cs typeface="Calibri Light"/>
            </a:endParaRPr>
          </a:p>
        </p:txBody>
      </p:sp>
    </p:spTree>
    <p:extLst>
      <p:ext uri="{BB962C8B-B14F-4D97-AF65-F5344CB8AC3E}">
        <p14:creationId xmlns:p14="http://schemas.microsoft.com/office/powerpoint/2010/main" val="23868747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C18AA-BBC4-0516-4760-51A657173A70}"/>
              </a:ext>
            </a:extLst>
          </p:cNvPr>
          <p:cNvSpPr>
            <a:spLocks noGrp="1"/>
          </p:cNvSpPr>
          <p:nvPr>
            <p:ph type="title"/>
          </p:nvPr>
        </p:nvSpPr>
        <p:spPr>
          <a:xfrm>
            <a:off x="4965430" y="629268"/>
            <a:ext cx="6586491" cy="1286160"/>
          </a:xfrm>
        </p:spPr>
        <p:txBody>
          <a:bodyPr anchor="b">
            <a:normAutofit/>
          </a:bodyPr>
          <a:lstStyle/>
          <a:p>
            <a:r>
              <a:rPr lang="en-US" b="1" dirty="0">
                <a:solidFill>
                  <a:srgbClr val="FF0000"/>
                </a:solidFill>
                <a:ea typeface="+mj-lt"/>
                <a:cs typeface="+mj-lt"/>
              </a:rPr>
              <a:t>Model Validation Selection</a:t>
            </a:r>
            <a:endParaRPr lang="en-US" b="1">
              <a:solidFill>
                <a:srgbClr val="FF0000"/>
              </a:solidFill>
              <a:cs typeface="Calibri Light"/>
            </a:endParaRPr>
          </a:p>
        </p:txBody>
      </p:sp>
      <p:sp>
        <p:nvSpPr>
          <p:cNvPr id="3" name="Content Placeholder 2">
            <a:extLst>
              <a:ext uri="{FF2B5EF4-FFF2-40B4-BE49-F238E27FC236}">
                <a16:creationId xmlns:a16="http://schemas.microsoft.com/office/drawing/2014/main" id="{D405A361-F711-9350-C9E3-931EA868B227}"/>
              </a:ext>
            </a:extLst>
          </p:cNvPr>
          <p:cNvSpPr>
            <a:spLocks noGrp="1"/>
          </p:cNvSpPr>
          <p:nvPr>
            <p:ph idx="1"/>
          </p:nvPr>
        </p:nvSpPr>
        <p:spPr>
          <a:xfrm>
            <a:off x="4965431" y="2438400"/>
            <a:ext cx="6586489" cy="3785419"/>
          </a:xfrm>
        </p:spPr>
        <p:txBody>
          <a:bodyPr vert="horz" lIns="91440" tIns="45720" rIns="91440" bIns="45720" rtlCol="0" anchor="t">
            <a:normAutofit/>
          </a:bodyPr>
          <a:lstStyle/>
          <a:p>
            <a:r>
              <a:rPr lang="en-US" sz="2000" b="1" dirty="0">
                <a:ea typeface="+mn-lt"/>
                <a:cs typeface="+mn-lt"/>
              </a:rPr>
              <a:t>Observation 1</a:t>
            </a:r>
            <a:r>
              <a:rPr lang="en-US" sz="2000" dirty="0">
                <a:ea typeface="+mn-lt"/>
                <a:cs typeface="+mn-lt"/>
              </a:rPr>
              <a:t> - As seen in the Model Evaluation Matrices table, Linear Regression is not giving great result.</a:t>
            </a:r>
          </a:p>
          <a:p>
            <a:endParaRPr lang="en-US" sz="2000" dirty="0">
              <a:cs typeface="Calibri" panose="020F0502020204030204"/>
            </a:endParaRPr>
          </a:p>
          <a:p>
            <a:pPr>
              <a:lnSpc>
                <a:spcPct val="100000"/>
              </a:lnSpc>
            </a:pPr>
            <a:r>
              <a:rPr lang="en-US" sz="2000" b="1" dirty="0">
                <a:ea typeface="+mn-lt"/>
                <a:cs typeface="+mn-lt"/>
              </a:rPr>
              <a:t>Observation 2</a:t>
            </a:r>
            <a:r>
              <a:rPr lang="en-US" sz="2000" dirty="0">
                <a:ea typeface="+mn-lt"/>
                <a:cs typeface="+mn-lt"/>
              </a:rPr>
              <a:t> - Random forest , ADA-boost and XG-         boost  have performed equally</a:t>
            </a:r>
            <a:r>
              <a:rPr lang="en-US" sz="2000" dirty="0">
                <a:cs typeface="Calibri" panose="020F0502020204030204"/>
              </a:rPr>
              <a:t> </a:t>
            </a:r>
            <a:r>
              <a:rPr lang="en-US" sz="2000" dirty="0">
                <a:ea typeface="+mn-lt"/>
                <a:cs typeface="+mn-lt"/>
              </a:rPr>
              <a:t>good in terms of adjusted R squared.</a:t>
            </a:r>
          </a:p>
          <a:p>
            <a:pPr marL="0" indent="0">
              <a:lnSpc>
                <a:spcPct val="100000"/>
              </a:lnSpc>
              <a:buNone/>
            </a:pPr>
            <a:r>
              <a:rPr lang="en-US" sz="2000" dirty="0">
                <a:ea typeface="+mn-lt"/>
                <a:cs typeface="+mn-lt"/>
              </a:rPr>
              <a:t>  </a:t>
            </a:r>
            <a:endParaRPr lang="en-US" sz="2000" dirty="0">
              <a:cs typeface="Calibri" panose="020F0502020204030204"/>
            </a:endParaRPr>
          </a:p>
          <a:p>
            <a:r>
              <a:rPr lang="en-US" sz="2000" b="1" dirty="0">
                <a:ea typeface="+mn-lt"/>
                <a:cs typeface="+mn-lt"/>
              </a:rPr>
              <a:t>Observation 3 - </a:t>
            </a:r>
            <a:r>
              <a:rPr lang="en-US" sz="2000" dirty="0">
                <a:ea typeface="+mn-lt"/>
                <a:cs typeface="+mn-lt"/>
              </a:rPr>
              <a:t>We are getting the best results from Random forest and Gradient_Boosting </a:t>
            </a:r>
            <a:endParaRPr lang="en-US" sz="2000" dirty="0">
              <a:cs typeface="Calibri" panose="020F0502020204030204"/>
            </a:endParaRPr>
          </a:p>
        </p:txBody>
      </p:sp>
      <p:pic>
        <p:nvPicPr>
          <p:cNvPr id="5" name="Picture 4" descr="Question mark on green pastel background">
            <a:extLst>
              <a:ext uri="{FF2B5EF4-FFF2-40B4-BE49-F238E27FC236}">
                <a16:creationId xmlns:a16="http://schemas.microsoft.com/office/drawing/2014/main" id="{17F8E65B-92B4-FA78-8827-5BB86581FC1A}"/>
              </a:ext>
            </a:extLst>
          </p:cNvPr>
          <p:cNvPicPr>
            <a:picLocks noChangeAspect="1"/>
          </p:cNvPicPr>
          <p:nvPr/>
        </p:nvPicPr>
        <p:blipFill rotWithShape="1">
          <a:blip r:embed="rId2"/>
          <a:srcRect l="44832" r="4475" b="4"/>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54888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68469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3DE00D9-85EA-0128-E87A-443BE904739D}"/>
              </a:ext>
            </a:extLst>
          </p:cNvPr>
          <p:cNvSpPr>
            <a:spLocks noGrp="1"/>
          </p:cNvSpPr>
          <p:nvPr>
            <p:ph type="title"/>
          </p:nvPr>
        </p:nvSpPr>
        <p:spPr>
          <a:xfrm>
            <a:off x="643467" y="321734"/>
            <a:ext cx="10905066" cy="1135737"/>
          </a:xfrm>
        </p:spPr>
        <p:txBody>
          <a:bodyPr>
            <a:normAutofit/>
          </a:bodyPr>
          <a:lstStyle/>
          <a:p>
            <a:r>
              <a:rPr lang="en-US" sz="3600" b="1" dirty="0">
                <a:solidFill>
                  <a:srgbClr val="FF0000"/>
                </a:solidFill>
                <a:cs typeface="Calibri Light"/>
              </a:rPr>
              <a:t>Challenges Faced</a:t>
            </a:r>
            <a:endParaRPr lang="en-US" sz="3600" b="1" dirty="0">
              <a:solidFill>
                <a:srgbClr val="FF0000"/>
              </a:solidFill>
            </a:endParaRPr>
          </a:p>
        </p:txBody>
      </p:sp>
      <p:sp>
        <p:nvSpPr>
          <p:cNvPr id="3" name="Content Placeholder 2">
            <a:extLst>
              <a:ext uri="{FF2B5EF4-FFF2-40B4-BE49-F238E27FC236}">
                <a16:creationId xmlns:a16="http://schemas.microsoft.com/office/drawing/2014/main" id="{0311D257-9358-34AE-0AF3-753CC986EE9E}"/>
              </a:ext>
            </a:extLst>
          </p:cNvPr>
          <p:cNvSpPr>
            <a:spLocks noGrp="1"/>
          </p:cNvSpPr>
          <p:nvPr>
            <p:ph idx="1"/>
          </p:nvPr>
        </p:nvSpPr>
        <p:spPr>
          <a:xfrm>
            <a:off x="643467" y="1782981"/>
            <a:ext cx="10905066" cy="4393982"/>
          </a:xfrm>
        </p:spPr>
        <p:txBody>
          <a:bodyPr vert="horz" lIns="91440" tIns="45720" rIns="91440" bIns="45720" rtlCol="0" anchor="t">
            <a:normAutofit/>
          </a:bodyPr>
          <a:lstStyle/>
          <a:p>
            <a:r>
              <a:rPr lang="en-US" dirty="0">
                <a:ea typeface="+mn-lt"/>
                <a:cs typeface="+mn-lt"/>
              </a:rPr>
              <a:t>Reading the dataset and understanding of columns.</a:t>
            </a:r>
            <a:endParaRPr lang="en-US">
              <a:cs typeface="Calibri" panose="020F0502020204030204"/>
            </a:endParaRPr>
          </a:p>
          <a:p>
            <a:r>
              <a:rPr lang="en-US" dirty="0">
                <a:ea typeface="+mn-lt"/>
                <a:cs typeface="+mn-lt"/>
              </a:rPr>
              <a:t>For understanding some questions we had to understand the business model of bike sharing , that how they work .</a:t>
            </a:r>
            <a:endParaRPr lang="en-US">
              <a:cs typeface="Calibri"/>
            </a:endParaRPr>
          </a:p>
          <a:p>
            <a:r>
              <a:rPr lang="en-US" dirty="0">
                <a:ea typeface="+mn-lt"/>
                <a:cs typeface="+mn-lt"/>
              </a:rPr>
              <a:t>Handling of Nan values , null values and duplicated,</a:t>
            </a:r>
            <a:endParaRPr lang="en-US">
              <a:cs typeface="Calibri"/>
            </a:endParaRPr>
          </a:p>
          <a:p>
            <a:r>
              <a:rPr lang="en-US" dirty="0">
                <a:ea typeface="+mn-lt"/>
                <a:cs typeface="+mn-lt"/>
              </a:rPr>
              <a:t>Converting date column type from object to date and then split it into three column i.e. Week , month and day column .</a:t>
            </a:r>
          </a:p>
          <a:p>
            <a:r>
              <a:rPr lang="en-US" dirty="0"/>
              <a:t>When we observe the data we realize that Hour column is a numerical column but it is a time stamp so we have to treat Hour as a categorical feature.</a:t>
            </a:r>
            <a:endParaRPr lang="en-US">
              <a:cs typeface="Calibri"/>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721487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FFBB0-BFBF-9050-3789-562669598D9C}"/>
              </a:ext>
            </a:extLst>
          </p:cNvPr>
          <p:cNvSpPr>
            <a:spLocks noGrp="1"/>
          </p:cNvSpPr>
          <p:nvPr>
            <p:ph type="title"/>
          </p:nvPr>
        </p:nvSpPr>
        <p:spPr>
          <a:xfrm>
            <a:off x="838200" y="365125"/>
            <a:ext cx="10515600" cy="781278"/>
          </a:xfrm>
        </p:spPr>
        <p:txBody>
          <a:bodyPr>
            <a:normAutofit/>
          </a:bodyPr>
          <a:lstStyle/>
          <a:p>
            <a:r>
              <a:rPr lang="en-US" b="1" dirty="0">
                <a:solidFill>
                  <a:srgbClr val="FF0000"/>
                </a:solidFill>
                <a:cs typeface="Calibri Light"/>
              </a:rPr>
              <a:t>Challenges Faced</a:t>
            </a:r>
            <a:endParaRPr lang="en-US" b="1" dirty="0">
              <a:solidFill>
                <a:srgbClr val="FF0000"/>
              </a:solidFill>
            </a:endParaRPr>
          </a:p>
        </p:txBody>
      </p:sp>
      <p:sp>
        <p:nvSpPr>
          <p:cNvPr id="3" name="Content Placeholder 2">
            <a:extLst>
              <a:ext uri="{FF2B5EF4-FFF2-40B4-BE49-F238E27FC236}">
                <a16:creationId xmlns:a16="http://schemas.microsoft.com/office/drawing/2014/main" id="{3A536393-C7F4-19CC-481A-A09D3E2B8DF3}"/>
              </a:ext>
            </a:extLst>
          </p:cNvPr>
          <p:cNvSpPr>
            <a:spLocks noGrp="1"/>
          </p:cNvSpPr>
          <p:nvPr>
            <p:ph idx="1"/>
          </p:nvPr>
        </p:nvSpPr>
        <p:spPr>
          <a:xfrm>
            <a:off x="838200" y="1400092"/>
            <a:ext cx="10515600" cy="4776871"/>
          </a:xfrm>
        </p:spPr>
        <p:txBody>
          <a:bodyPr vert="horz" lIns="91440" tIns="45720" rIns="91440" bIns="45720" rtlCol="0" anchor="t">
            <a:normAutofit/>
          </a:bodyPr>
          <a:lstStyle/>
          <a:p>
            <a:r>
              <a:rPr lang="en-US" dirty="0">
                <a:ea typeface="+mn-lt"/>
                <a:cs typeface="+mn-lt"/>
              </a:rPr>
              <a:t>we observe that some of our columns is right skewed and some are left skewed so we treated them with log , square and square root.</a:t>
            </a:r>
          </a:p>
          <a:p>
            <a:r>
              <a:rPr lang="en-US" dirty="0">
                <a:ea typeface="+mn-lt"/>
                <a:cs typeface="+mn-lt"/>
              </a:rPr>
              <a:t>regression plots shows that some of our features are positive linear and some are negative linear in relation to our target variable</a:t>
            </a:r>
          </a:p>
          <a:p>
            <a:r>
              <a:rPr lang="en-US" dirty="0">
                <a:ea typeface="+mn-lt"/>
                <a:cs typeface="+mn-lt"/>
              </a:rPr>
              <a:t>From heatmap we are able to see that there is multicollinearity in temperature(°C) and dev point temperature(°C) column so we had to drop dew point temperature because temperature column was important.</a:t>
            </a:r>
          </a:p>
          <a:p>
            <a:r>
              <a:rPr lang="en-US" dirty="0">
                <a:cs typeface="Calibri"/>
              </a:rPr>
              <a:t>Designing multiple visualizations to summarize the information in the dataset and successfully communicate the results and trend to the reader.</a:t>
            </a:r>
            <a:endParaRPr lang="en-US" dirty="0">
              <a:ea typeface="+mn-lt"/>
              <a:cs typeface="+mn-lt"/>
            </a:endParaRPr>
          </a:p>
          <a:p>
            <a:endParaRPr lang="en-US" dirty="0">
              <a:cs typeface="Calibri"/>
            </a:endParaRPr>
          </a:p>
        </p:txBody>
      </p:sp>
    </p:spTree>
    <p:extLst>
      <p:ext uri="{BB962C8B-B14F-4D97-AF65-F5344CB8AC3E}">
        <p14:creationId xmlns:p14="http://schemas.microsoft.com/office/powerpoint/2010/main" val="32619641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26D1B-AA06-3BB9-2346-2CADF505B2CB}"/>
              </a:ext>
            </a:extLst>
          </p:cNvPr>
          <p:cNvSpPr>
            <a:spLocks noGrp="1"/>
          </p:cNvSpPr>
          <p:nvPr>
            <p:ph type="title"/>
          </p:nvPr>
        </p:nvSpPr>
        <p:spPr>
          <a:xfrm>
            <a:off x="838200" y="365125"/>
            <a:ext cx="10515600" cy="1177122"/>
          </a:xfrm>
        </p:spPr>
        <p:txBody>
          <a:bodyPr/>
          <a:lstStyle/>
          <a:p>
            <a:r>
              <a:rPr lang="en-US" b="1" dirty="0">
                <a:solidFill>
                  <a:srgbClr val="FF0000"/>
                </a:solidFill>
                <a:cs typeface="Calibri Light"/>
              </a:rPr>
              <a:t>Conclusions</a:t>
            </a:r>
            <a:endParaRPr lang="en-US" b="1" dirty="0">
              <a:solidFill>
                <a:srgbClr val="FF0000"/>
              </a:solidFill>
            </a:endParaRPr>
          </a:p>
        </p:txBody>
      </p:sp>
      <p:sp>
        <p:nvSpPr>
          <p:cNvPr id="3" name="Content Placeholder 2">
            <a:extLst>
              <a:ext uri="{FF2B5EF4-FFF2-40B4-BE49-F238E27FC236}">
                <a16:creationId xmlns:a16="http://schemas.microsoft.com/office/drawing/2014/main" id="{B63BA66B-5012-B13C-5C1E-385B127F3D9E}"/>
              </a:ext>
            </a:extLst>
          </p:cNvPr>
          <p:cNvSpPr>
            <a:spLocks noGrp="1"/>
          </p:cNvSpPr>
          <p:nvPr>
            <p:ph idx="1"/>
          </p:nvPr>
        </p:nvSpPr>
        <p:spPr>
          <a:xfrm>
            <a:off x="838200" y="1614196"/>
            <a:ext cx="10515600" cy="4562767"/>
          </a:xfrm>
        </p:spPr>
        <p:txBody>
          <a:bodyPr vert="horz" lIns="91440" tIns="45720" rIns="91440" bIns="45720" rtlCol="0" anchor="t">
            <a:normAutofit lnSpcReduction="10000"/>
          </a:bodyPr>
          <a:lstStyle/>
          <a:p>
            <a:pPr marL="342900" lvl="0" indent="-342900" algn="just">
              <a:spcBef>
                <a:spcPts val="600"/>
              </a:spcBef>
              <a:buFont typeface="Symbol" panose="05050102010706020507" pitchFamily="18" charset="2"/>
              <a:buChar char=""/>
            </a:pPr>
            <a:r>
              <a:rPr lang="en-US" dirty="0">
                <a:effectLst/>
                <a:latin typeface="Calibri" panose="020F0502020204030204" pitchFamily="34" charset="0"/>
                <a:ea typeface="Calibri" panose="020F0502020204030204" pitchFamily="34" charset="0"/>
                <a:cs typeface="Mangal" panose="02040503050203030202" pitchFamily="18" charset="0"/>
              </a:rPr>
              <a:t>In holidays or non-working days there is demand in rented bikes.</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buFont typeface="Symbol" panose="05050102010706020507" pitchFamily="18" charset="2"/>
              <a:buChar char=""/>
            </a:pPr>
            <a:r>
              <a:rPr lang="en-US" dirty="0">
                <a:effectLst/>
                <a:latin typeface="Calibri" panose="020F0502020204030204" pitchFamily="34" charset="0"/>
                <a:ea typeface="Calibri" panose="020F0502020204030204" pitchFamily="34" charset="0"/>
                <a:cs typeface="Mangal" panose="02040503050203030202" pitchFamily="18" charset="0"/>
              </a:rPr>
              <a:t>There is a surge of high demand in the morning 8AM and in evening 6PM as the people might be going to their office at morning 8AM and returning from their office at the 6PM.</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buFont typeface="Symbol" panose="05050102010706020507" pitchFamily="18" charset="2"/>
              <a:buChar char=""/>
            </a:pPr>
            <a:r>
              <a:rPr lang="en-US" dirty="0">
                <a:effectLst/>
                <a:latin typeface="Calibri" panose="020F0502020204030204" pitchFamily="34" charset="0"/>
                <a:ea typeface="Calibri" panose="020F0502020204030204" pitchFamily="34" charset="0"/>
                <a:cs typeface="Mangal" panose="02040503050203030202" pitchFamily="18" charset="0"/>
              </a:rPr>
              <a:t>People preferred more rented bikes in the morning compared with evening.</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spcAft>
                <a:spcPts val="600"/>
              </a:spcAft>
              <a:buFont typeface="Symbol" panose="05050102010706020507" pitchFamily="18" charset="2"/>
              <a:buChar char=""/>
            </a:pPr>
            <a:r>
              <a:rPr lang="en-US" dirty="0">
                <a:effectLst/>
                <a:latin typeface="Calibri" panose="020F0502020204030204" pitchFamily="34" charset="0"/>
                <a:ea typeface="Calibri" panose="020F0502020204030204" pitchFamily="34" charset="0"/>
                <a:cs typeface="Mangal" panose="02040503050203030202" pitchFamily="18" charset="0"/>
              </a:rPr>
              <a:t>When the rainfall was less, people have booked more bikes except some few cases.</a:t>
            </a:r>
          </a:p>
          <a:p>
            <a:pPr marL="342900" lvl="0" indent="-342900" algn="just">
              <a:spcAft>
                <a:spcPts val="600"/>
              </a:spcAft>
              <a:buFont typeface="Symbol" panose="05050102010706020507" pitchFamily="18" charset="2"/>
              <a:buChar char=""/>
            </a:pPr>
            <a:r>
              <a:rPr lang="en-US" dirty="0">
                <a:effectLst/>
                <a:latin typeface="Calibri" panose="020F0502020204030204" pitchFamily="34" charset="0"/>
                <a:ea typeface="Calibri" panose="020F0502020204030204" pitchFamily="34" charset="0"/>
                <a:cs typeface="Mangal" panose="02040503050203030202" pitchFamily="18" charset="0"/>
              </a:rPr>
              <a:t>The temperature, Hour are the most important features that positively drive the total rented bikes count</a:t>
            </a:r>
            <a:r>
              <a:rPr lang="en-US" sz="2400" dirty="0">
                <a:effectLst/>
                <a:latin typeface="Calibri" panose="020F0502020204030204" pitchFamily="34" charset="0"/>
                <a:ea typeface="Calibri" panose="020F0502020204030204" pitchFamily="34" charset="0"/>
                <a:cs typeface="Mangal" panose="02040503050203030202" pitchFamily="18" charset="0"/>
              </a:rPr>
              <a:t>.</a:t>
            </a:r>
            <a:endParaRPr lang="en-US" sz="2400" dirty="0">
              <a:cs typeface="Calibri" panose="020F0502020204030204"/>
            </a:endParaRPr>
          </a:p>
          <a:p>
            <a:endParaRPr lang="en-US" sz="2400" dirty="0">
              <a:cs typeface="Calibri" panose="020F0502020204030204"/>
            </a:endParaRPr>
          </a:p>
          <a:p>
            <a:pPr marL="0" indent="0">
              <a:buNone/>
            </a:pPr>
            <a:endParaRPr lang="en-US" dirty="0">
              <a:cs typeface="Calibri" panose="020F0502020204030204"/>
            </a:endParaRPr>
          </a:p>
        </p:txBody>
      </p:sp>
    </p:spTree>
    <p:extLst>
      <p:ext uri="{BB962C8B-B14F-4D97-AF65-F5344CB8AC3E}">
        <p14:creationId xmlns:p14="http://schemas.microsoft.com/office/powerpoint/2010/main" val="20142444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531DC-CBFA-297B-2CB9-83C163B0104E}"/>
              </a:ext>
            </a:extLst>
          </p:cNvPr>
          <p:cNvSpPr>
            <a:spLocks noGrp="1"/>
          </p:cNvSpPr>
          <p:nvPr>
            <p:ph type="title"/>
          </p:nvPr>
        </p:nvSpPr>
        <p:spPr/>
        <p:txBody>
          <a:bodyPr/>
          <a:lstStyle/>
          <a:p>
            <a:r>
              <a:rPr lang="en-US" b="1" dirty="0">
                <a:solidFill>
                  <a:srgbClr val="FF0000"/>
                </a:solidFill>
                <a:cs typeface="Calibri Light"/>
              </a:rPr>
              <a:t>Conclusions</a:t>
            </a:r>
            <a:r>
              <a:rPr lang="en-US" dirty="0">
                <a:cs typeface="Calibri Light"/>
              </a:rPr>
              <a:t> </a:t>
            </a:r>
            <a:endParaRPr lang="en-US" dirty="0"/>
          </a:p>
        </p:txBody>
      </p:sp>
      <p:sp>
        <p:nvSpPr>
          <p:cNvPr id="3" name="Content Placeholder 2">
            <a:extLst>
              <a:ext uri="{FF2B5EF4-FFF2-40B4-BE49-F238E27FC236}">
                <a16:creationId xmlns:a16="http://schemas.microsoft.com/office/drawing/2014/main" id="{09A03FDF-9355-BB72-3537-FF371038670D}"/>
              </a:ext>
            </a:extLst>
          </p:cNvPr>
          <p:cNvSpPr>
            <a:spLocks noGrp="1"/>
          </p:cNvSpPr>
          <p:nvPr>
            <p:ph idx="1"/>
          </p:nvPr>
        </p:nvSpPr>
        <p:spPr/>
        <p:txBody>
          <a:bodyPr vert="horz" lIns="91440" tIns="45720" rIns="91440" bIns="45720" rtlCol="0" anchor="t">
            <a:normAutofit fontScale="92500"/>
          </a:bodyPr>
          <a:lstStyle/>
          <a:p>
            <a:pPr marL="342900" lvl="0" indent="-342900" algn="just">
              <a:spcBef>
                <a:spcPts val="600"/>
              </a:spcBef>
              <a:buFont typeface="Symbol" panose="05050102010706020507" pitchFamily="18" charset="2"/>
              <a:buChar char=""/>
            </a:pPr>
            <a:r>
              <a:rPr lang="en-US" sz="3000" dirty="0">
                <a:effectLst/>
                <a:latin typeface="Calibri" panose="020F0502020204030204" pitchFamily="34" charset="0"/>
                <a:ea typeface="Calibri" panose="020F0502020204030204" pitchFamily="34" charset="0"/>
                <a:cs typeface="Mangal" panose="02040503050203030202" pitchFamily="18" charset="0"/>
              </a:rPr>
              <a:t>It is observed that highest number of rental bikes counts in Autumn and summer seasons and the lowest in winter season.</a:t>
            </a:r>
            <a:endParaRPr lang="en-IN" sz="30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buFont typeface="Symbol" panose="05050102010706020507" pitchFamily="18" charset="2"/>
              <a:buChar char=""/>
            </a:pPr>
            <a:r>
              <a:rPr lang="en-US" sz="3000" dirty="0">
                <a:effectLst/>
                <a:latin typeface="Calibri" panose="020F0502020204030204" pitchFamily="34" charset="0"/>
                <a:ea typeface="Calibri" panose="020F0502020204030204" pitchFamily="34" charset="0"/>
                <a:cs typeface="Mangal" panose="02040503050203030202" pitchFamily="18" charset="0"/>
              </a:rPr>
              <a:t>We observed that the highest number of rental bikes counts on a clear day or little windy day and the lowest on a snowy and rainy day.</a:t>
            </a:r>
            <a:endParaRPr lang="en-IN" sz="30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buFont typeface="Symbol" panose="05050102010706020507" pitchFamily="18" charset="2"/>
              <a:buChar char=""/>
            </a:pPr>
            <a:r>
              <a:rPr lang="en-US" sz="3000" dirty="0">
                <a:effectLst/>
                <a:latin typeface="Calibri" panose="020F0502020204030204" pitchFamily="34" charset="0"/>
                <a:ea typeface="Calibri" panose="020F0502020204030204" pitchFamily="34" charset="0"/>
                <a:cs typeface="Mangal" panose="02040503050203030202" pitchFamily="18" charset="0"/>
              </a:rPr>
              <a:t>In the given dataset there was no strong relationship present between dependent variable "Rented bike count" and independent variables.</a:t>
            </a:r>
            <a:endParaRPr lang="en-IN" sz="30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spcAft>
                <a:spcPts val="600"/>
              </a:spcAft>
              <a:buFont typeface="Symbol" panose="05050102010706020507" pitchFamily="18" charset="2"/>
              <a:buChar char=""/>
            </a:pPr>
            <a:r>
              <a:rPr lang="en-US" sz="3000" dirty="0">
                <a:effectLst/>
                <a:latin typeface="Calibri" panose="020F0502020204030204" pitchFamily="34" charset="0"/>
                <a:ea typeface="Calibri" panose="020F0502020204030204" pitchFamily="34" charset="0"/>
                <a:cs typeface="Mangal" panose="02040503050203030202" pitchFamily="18" charset="0"/>
              </a:rPr>
              <a:t>Out of all models we apply Decision tree and Random Forest model are most accurate and the reason is there are no specific relation between features.</a:t>
            </a:r>
            <a:endParaRPr lang="en-IN" sz="30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8501640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6B7EB-9031-43CE-DB05-18E0CB1C5F6A}"/>
              </a:ext>
            </a:extLst>
          </p:cNvPr>
          <p:cNvSpPr>
            <a:spLocks noGrp="1"/>
          </p:cNvSpPr>
          <p:nvPr>
            <p:ph type="ctrTitle"/>
          </p:nvPr>
        </p:nvSpPr>
        <p:spPr>
          <a:xfrm>
            <a:off x="681135" y="569168"/>
            <a:ext cx="9986865" cy="1129004"/>
          </a:xfrm>
        </p:spPr>
        <p:txBody>
          <a:bodyPr>
            <a:normAutofit/>
          </a:bodyPr>
          <a:lstStyle/>
          <a:p>
            <a:pPr algn="l"/>
            <a:r>
              <a:rPr lang="en-US" sz="4400" b="1" dirty="0">
                <a:solidFill>
                  <a:srgbClr val="FF0000"/>
                </a:solidFill>
              </a:rPr>
              <a:t>Conclusions</a:t>
            </a:r>
            <a:endParaRPr lang="en-IN" sz="4400" b="1" dirty="0">
              <a:solidFill>
                <a:srgbClr val="FF0000"/>
              </a:solidFill>
            </a:endParaRPr>
          </a:p>
        </p:txBody>
      </p:sp>
      <p:sp>
        <p:nvSpPr>
          <p:cNvPr id="3" name="Subtitle 2">
            <a:extLst>
              <a:ext uri="{FF2B5EF4-FFF2-40B4-BE49-F238E27FC236}">
                <a16:creationId xmlns:a16="http://schemas.microsoft.com/office/drawing/2014/main" id="{B066004B-9E4B-75F1-8F83-3CE8334B5EC8}"/>
              </a:ext>
            </a:extLst>
          </p:cNvPr>
          <p:cNvSpPr>
            <a:spLocks noGrp="1"/>
          </p:cNvSpPr>
          <p:nvPr>
            <p:ph type="subTitle" idx="1"/>
          </p:nvPr>
        </p:nvSpPr>
        <p:spPr>
          <a:xfrm>
            <a:off x="786881" y="1961761"/>
            <a:ext cx="9144000" cy="4028492"/>
          </a:xfrm>
        </p:spPr>
        <p:txBody>
          <a:bodyPr>
            <a:normAutofit/>
          </a:bodyPr>
          <a:lstStyle/>
          <a:p>
            <a:pPr marL="342900" lvl="0" indent="-342900" algn="just">
              <a:spcBef>
                <a:spcPts val="600"/>
              </a:spcBef>
              <a:buFont typeface="Symbol" panose="05050102010706020507" pitchFamily="18" charset="2"/>
              <a:buChar char=""/>
            </a:pPr>
            <a:r>
              <a:rPr lang="en-US" sz="2800" dirty="0">
                <a:effectLst/>
                <a:latin typeface="Calibri" panose="020F0502020204030204" pitchFamily="34" charset="0"/>
                <a:ea typeface="Calibri" panose="020F0502020204030204" pitchFamily="34" charset="0"/>
                <a:cs typeface="Mangal" panose="02040503050203030202" pitchFamily="18" charset="0"/>
              </a:rPr>
              <a:t>Random Forest worked best in predicting the count of rented bikes as its R2 score is maximum from the tried model.</a:t>
            </a:r>
            <a:endParaRPr lang="en-IN" sz="2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spcAft>
                <a:spcPts val="600"/>
              </a:spcAft>
              <a:buFont typeface="Symbol" panose="05050102010706020507" pitchFamily="18" charset="2"/>
              <a:buChar char=""/>
            </a:pPr>
            <a:r>
              <a:rPr lang="en-US" sz="2800" dirty="0">
                <a:effectLst/>
                <a:latin typeface="Calibri" panose="020F0502020204030204" pitchFamily="34" charset="0"/>
                <a:ea typeface="Calibri" panose="020F0502020204030204" pitchFamily="34" charset="0"/>
                <a:cs typeface="Mangal" panose="02040503050203030202" pitchFamily="18" charset="0"/>
              </a:rPr>
              <a:t>We are getting best results using Gradient Boost Regressor.</a:t>
            </a:r>
          </a:p>
          <a:p>
            <a:pPr marL="342900" indent="-342900" algn="just">
              <a:spcAft>
                <a:spcPts val="600"/>
              </a:spcAft>
              <a:buFont typeface="Symbol" panose="05050102010706020507" pitchFamily="18" charset="2"/>
              <a:buChar char=""/>
            </a:pPr>
            <a:r>
              <a:rPr lang="en-US" sz="2800" dirty="0">
                <a:cs typeface="Calibri"/>
              </a:rPr>
              <a:t>When we compare the RMSE and Adjusted R2 of all the models, Gradient-Boosting gives the highest score where R2 score is 0.8399 and Training score is 0.99 so this model is the best for predicting the bike rental count on daily basis.</a:t>
            </a:r>
            <a:endParaRPr lang="en-US" sz="2800" dirty="0">
              <a:ea typeface="+mn-lt"/>
              <a:cs typeface="+mn-lt"/>
            </a:endParaRPr>
          </a:p>
          <a:p>
            <a:pPr marL="342900" lvl="0" indent="-342900" algn="just">
              <a:spcAft>
                <a:spcPts val="600"/>
              </a:spcAft>
              <a:buFont typeface="Symbol" panose="05050102010706020507" pitchFamily="18" charset="2"/>
              <a:buChar char=""/>
            </a:pPr>
            <a:endParaRPr lang="en-IN" sz="2800" dirty="0">
              <a:effectLst/>
              <a:latin typeface="Calibri" panose="020F0502020204030204" pitchFamily="34" charset="0"/>
              <a:ea typeface="Calibri" panose="020F0502020204030204" pitchFamily="34" charset="0"/>
              <a:cs typeface="Mangal" panose="02040503050203030202" pitchFamily="18" charset="0"/>
            </a:endParaRPr>
          </a:p>
          <a:p>
            <a:pPr algn="l"/>
            <a:endParaRPr lang="en-IN" dirty="0"/>
          </a:p>
        </p:txBody>
      </p:sp>
    </p:spTree>
    <p:extLst>
      <p:ext uri="{BB962C8B-B14F-4D97-AF65-F5344CB8AC3E}">
        <p14:creationId xmlns:p14="http://schemas.microsoft.com/office/powerpoint/2010/main" val="851598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4116C-F411-6F25-12CD-2F7BA3ABCD63}"/>
              </a:ext>
            </a:extLst>
          </p:cNvPr>
          <p:cNvSpPr>
            <a:spLocks noGrp="1"/>
          </p:cNvSpPr>
          <p:nvPr>
            <p:ph type="title"/>
          </p:nvPr>
        </p:nvSpPr>
        <p:spPr>
          <a:xfrm>
            <a:off x="838200" y="365125"/>
            <a:ext cx="10515600" cy="5125666"/>
          </a:xfrm>
        </p:spPr>
        <p:txBody>
          <a:bodyPr>
            <a:normAutofit/>
          </a:bodyPr>
          <a:lstStyle/>
          <a:p>
            <a:r>
              <a:rPr lang="en-US" sz="6000" b="1" dirty="0">
                <a:solidFill>
                  <a:srgbClr val="FF0000"/>
                </a:solidFill>
                <a:cs typeface="Calibri Light"/>
              </a:rPr>
              <a:t>THANK YOU</a:t>
            </a:r>
          </a:p>
        </p:txBody>
      </p:sp>
    </p:spTree>
    <p:extLst>
      <p:ext uri="{BB962C8B-B14F-4D97-AF65-F5344CB8AC3E}">
        <p14:creationId xmlns:p14="http://schemas.microsoft.com/office/powerpoint/2010/main" val="632375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DAE70-A29C-ADBD-9266-F0777E075AAA}"/>
              </a:ext>
            </a:extLst>
          </p:cNvPr>
          <p:cNvSpPr>
            <a:spLocks noGrp="1"/>
          </p:cNvSpPr>
          <p:nvPr>
            <p:ph type="title"/>
          </p:nvPr>
        </p:nvSpPr>
        <p:spPr>
          <a:xfrm>
            <a:off x="4965430" y="103381"/>
            <a:ext cx="6586491" cy="813935"/>
          </a:xfrm>
        </p:spPr>
        <p:txBody>
          <a:bodyPr anchor="b">
            <a:normAutofit/>
          </a:bodyPr>
          <a:lstStyle/>
          <a:p>
            <a:r>
              <a:rPr lang="en-US" b="1" dirty="0">
                <a:solidFill>
                  <a:srgbClr val="FF0000"/>
                </a:solidFill>
                <a:cs typeface="Calibri Light"/>
              </a:rPr>
              <a:t>INTRODUCTION</a:t>
            </a:r>
            <a:endParaRPr lang="en-US" b="1" dirty="0">
              <a:solidFill>
                <a:srgbClr val="FF0000"/>
              </a:solidFill>
            </a:endParaRPr>
          </a:p>
        </p:txBody>
      </p:sp>
      <p:sp>
        <p:nvSpPr>
          <p:cNvPr id="28" name="Content Placeholder 2">
            <a:extLst>
              <a:ext uri="{FF2B5EF4-FFF2-40B4-BE49-F238E27FC236}">
                <a16:creationId xmlns:a16="http://schemas.microsoft.com/office/drawing/2014/main" id="{8DFDC5BF-3B80-3CCC-FAB8-A54C28C4AC6E}"/>
              </a:ext>
            </a:extLst>
          </p:cNvPr>
          <p:cNvSpPr>
            <a:spLocks noGrp="1"/>
          </p:cNvSpPr>
          <p:nvPr>
            <p:ph idx="1"/>
          </p:nvPr>
        </p:nvSpPr>
        <p:spPr>
          <a:xfrm>
            <a:off x="4965431" y="1032458"/>
            <a:ext cx="6586489" cy="5620656"/>
          </a:xfrm>
        </p:spPr>
        <p:txBody>
          <a:bodyPr vert="horz" lIns="91440" tIns="45720" rIns="91440" bIns="45720" rtlCol="0" anchor="t">
            <a:noAutofit/>
          </a:bodyPr>
          <a:lstStyle/>
          <a:p>
            <a:pPr marL="0" indent="0">
              <a:buNone/>
            </a:pPr>
            <a:r>
              <a:rPr lang="en-US" sz="2400" dirty="0">
                <a:ea typeface="+mn-lt"/>
                <a:cs typeface="+mn-lt"/>
              </a:rPr>
              <a:t>A </a:t>
            </a:r>
            <a:r>
              <a:rPr lang="en-US" sz="2400" b="1" dirty="0">
                <a:ea typeface="+mn-lt"/>
                <a:cs typeface="+mn-lt"/>
              </a:rPr>
              <a:t>Bicycle-sharing system</a:t>
            </a:r>
            <a:r>
              <a:rPr lang="en-US" sz="2400" dirty="0">
                <a:ea typeface="+mn-lt"/>
                <a:cs typeface="+mn-lt"/>
              </a:rPr>
              <a:t>, </a:t>
            </a:r>
            <a:r>
              <a:rPr lang="en-US" sz="2400" b="1" dirty="0">
                <a:ea typeface="+mn-lt"/>
                <a:cs typeface="+mn-lt"/>
              </a:rPr>
              <a:t>Bike share program</a:t>
            </a:r>
            <a:r>
              <a:rPr lang="en-US" sz="2400" dirty="0">
                <a:ea typeface="+mn-lt"/>
                <a:cs typeface="+mn-lt"/>
              </a:rPr>
              <a:t>, </a:t>
            </a:r>
            <a:r>
              <a:rPr lang="en-US" sz="2400" b="1" dirty="0">
                <a:ea typeface="+mn-lt"/>
                <a:cs typeface="+mn-lt"/>
              </a:rPr>
              <a:t>Public bicycle scheme </a:t>
            </a:r>
            <a:r>
              <a:rPr lang="en-US" sz="2400" dirty="0">
                <a:ea typeface="+mn-lt"/>
                <a:cs typeface="+mn-lt"/>
              </a:rPr>
              <a:t>or </a:t>
            </a:r>
            <a:r>
              <a:rPr lang="en-US" sz="2400" b="1" dirty="0">
                <a:ea typeface="+mn-lt"/>
                <a:cs typeface="+mn-lt"/>
              </a:rPr>
              <a:t>Public bike share</a:t>
            </a:r>
            <a:r>
              <a:rPr lang="en-US" sz="2400" dirty="0">
                <a:ea typeface="+mn-lt"/>
                <a:cs typeface="+mn-lt"/>
              </a:rPr>
              <a:t> (</a:t>
            </a:r>
            <a:r>
              <a:rPr lang="en-US" sz="2400" b="1" dirty="0">
                <a:ea typeface="+mn-lt"/>
                <a:cs typeface="+mn-lt"/>
              </a:rPr>
              <a:t>PBS</a:t>
            </a:r>
            <a:r>
              <a:rPr lang="en-US" sz="2400" dirty="0">
                <a:ea typeface="+mn-lt"/>
                <a:cs typeface="+mn-lt"/>
              </a:rPr>
              <a:t>) </a:t>
            </a:r>
            <a:r>
              <a:rPr lang="en-US" sz="2400" b="1" dirty="0">
                <a:ea typeface="+mn-lt"/>
                <a:cs typeface="+mn-lt"/>
              </a:rPr>
              <a:t>scheme</a:t>
            </a:r>
            <a:r>
              <a:rPr lang="en-US" sz="2400" dirty="0">
                <a:ea typeface="+mn-lt"/>
                <a:cs typeface="+mn-lt"/>
              </a:rPr>
              <a:t>, is a shared transport service where bicycles are available for shared use by individuals for a short-term at low or zero cost.</a:t>
            </a:r>
            <a:endParaRPr lang="en-US" sz="2400" dirty="0">
              <a:cs typeface="Calibri" panose="020F0502020204030204"/>
            </a:endParaRPr>
          </a:p>
          <a:p>
            <a:pPr marL="0" indent="0">
              <a:buNone/>
            </a:pPr>
            <a:r>
              <a:rPr lang="en-US" sz="2400" dirty="0">
                <a:ea typeface="+mn-lt"/>
                <a:cs typeface="+mn-lt"/>
              </a:rPr>
              <a:t>The programs themselves include both docking and dock less systems, where docking systems allow users to borrow a bike from a dock, i.e., a technology-enabled bicycle rack and return at another node or dock within the system and dock less systems, which offer a node-free system relying on smart technology. In either format, systems may incorporate </a:t>
            </a:r>
            <a:r>
              <a:rPr lang="en-US" sz="2400" dirty="0">
                <a:solidFill>
                  <a:schemeClr val="tx1">
                    <a:lumMod val="85000"/>
                    <a:lumOff val="15000"/>
                  </a:schemeClr>
                </a:solidFill>
                <a:ea typeface="+mn-lt"/>
                <a:cs typeface="+mn-lt"/>
              </a:rPr>
              <a:t>smartphone</a:t>
            </a:r>
            <a:r>
              <a:rPr lang="en-US" sz="2400" dirty="0">
                <a:ea typeface="+mn-lt"/>
                <a:cs typeface="+mn-lt"/>
              </a:rPr>
              <a:t> web mapping to locate available bikes and docks.</a:t>
            </a:r>
            <a:endParaRPr lang="en-US" sz="2400" dirty="0">
              <a:cs typeface="Calibri"/>
            </a:endParaRPr>
          </a:p>
        </p:txBody>
      </p:sp>
      <p:pic>
        <p:nvPicPr>
          <p:cNvPr id="30" name="Picture 29" descr="Red bicycle tires">
            <a:extLst>
              <a:ext uri="{FF2B5EF4-FFF2-40B4-BE49-F238E27FC236}">
                <a16:creationId xmlns:a16="http://schemas.microsoft.com/office/drawing/2014/main" id="{1D866EB7-8CE3-A289-A479-01F05308B273}"/>
              </a:ext>
            </a:extLst>
          </p:cNvPr>
          <p:cNvPicPr>
            <a:picLocks noChangeAspect="1"/>
          </p:cNvPicPr>
          <p:nvPr/>
        </p:nvPicPr>
        <p:blipFill rotWithShape="1">
          <a:blip r:embed="rId2"/>
          <a:srcRect l="52082" r="2802" b="4"/>
          <a:stretch/>
        </p:blipFill>
        <p:spPr>
          <a:xfrm>
            <a:off x="20" y="10"/>
            <a:ext cx="4635571" cy="6857990"/>
          </a:xfrm>
          <a:prstGeom prst="rect">
            <a:avLst/>
          </a:prstGeom>
          <a:effectLst/>
        </p:spPr>
      </p:pic>
    </p:spTree>
    <p:extLst>
      <p:ext uri="{BB962C8B-B14F-4D97-AF65-F5344CB8AC3E}">
        <p14:creationId xmlns:p14="http://schemas.microsoft.com/office/powerpoint/2010/main" val="195030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6ECA4-DC70-FA29-02BD-321B02A8D8CF}"/>
              </a:ext>
            </a:extLst>
          </p:cNvPr>
          <p:cNvSpPr>
            <a:spLocks noGrp="1"/>
          </p:cNvSpPr>
          <p:nvPr>
            <p:ph type="title"/>
          </p:nvPr>
        </p:nvSpPr>
        <p:spPr>
          <a:xfrm>
            <a:off x="4965430" y="629268"/>
            <a:ext cx="6586491" cy="1286160"/>
          </a:xfrm>
        </p:spPr>
        <p:txBody>
          <a:bodyPr anchor="b">
            <a:normAutofit/>
          </a:bodyPr>
          <a:lstStyle/>
          <a:p>
            <a:r>
              <a:rPr lang="en-US" b="1" dirty="0">
                <a:solidFill>
                  <a:srgbClr val="FF0000"/>
                </a:solidFill>
                <a:cs typeface="Calibri Light"/>
              </a:rPr>
              <a:t>PROBLEM STATEMENT</a:t>
            </a:r>
            <a:endParaRPr lang="en-US" b="1" dirty="0">
              <a:solidFill>
                <a:srgbClr val="FF0000"/>
              </a:solidFill>
            </a:endParaRPr>
          </a:p>
        </p:txBody>
      </p:sp>
      <p:sp>
        <p:nvSpPr>
          <p:cNvPr id="3" name="Content Placeholder 2">
            <a:extLst>
              <a:ext uri="{FF2B5EF4-FFF2-40B4-BE49-F238E27FC236}">
                <a16:creationId xmlns:a16="http://schemas.microsoft.com/office/drawing/2014/main" id="{00661A22-3CA9-3E0E-4B5A-20753E91A9F4}"/>
              </a:ext>
            </a:extLst>
          </p:cNvPr>
          <p:cNvSpPr>
            <a:spLocks noGrp="1"/>
          </p:cNvSpPr>
          <p:nvPr>
            <p:ph idx="1"/>
          </p:nvPr>
        </p:nvSpPr>
        <p:spPr>
          <a:xfrm>
            <a:off x="4965431" y="2438400"/>
            <a:ext cx="6586489" cy="3785419"/>
          </a:xfrm>
        </p:spPr>
        <p:txBody>
          <a:bodyPr vert="horz" lIns="91440" tIns="45720" rIns="91440" bIns="45720" rtlCol="0" anchor="t">
            <a:normAutofit/>
          </a:bodyPr>
          <a:lstStyle/>
          <a:p>
            <a:r>
              <a:rPr lang="en-US" sz="2400" dirty="0"/>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US" sz="2400" dirty="0">
              <a:cs typeface="Calibri"/>
            </a:endParaRPr>
          </a:p>
          <a:p>
            <a:endParaRPr lang="en-US" sz="2000" dirty="0">
              <a:cs typeface="Calibri"/>
            </a:endParaRPr>
          </a:p>
        </p:txBody>
      </p:sp>
      <p:pic>
        <p:nvPicPr>
          <p:cNvPr id="5" name="Picture 4" descr="Leaning bicycle on yellow painted wall">
            <a:extLst>
              <a:ext uri="{FF2B5EF4-FFF2-40B4-BE49-F238E27FC236}">
                <a16:creationId xmlns:a16="http://schemas.microsoft.com/office/drawing/2014/main" id="{A8147E30-0EF3-A26B-0030-29DB5BAC8495}"/>
              </a:ext>
            </a:extLst>
          </p:cNvPr>
          <p:cNvPicPr>
            <a:picLocks noChangeAspect="1"/>
          </p:cNvPicPr>
          <p:nvPr/>
        </p:nvPicPr>
        <p:blipFill rotWithShape="1">
          <a:blip r:embed="rId2"/>
          <a:srcRect l="42052" r="12895" b="-3"/>
          <a:stretch/>
        </p:blipFill>
        <p:spPr>
          <a:xfrm>
            <a:off x="20" y="10"/>
            <a:ext cx="4635571" cy="6857990"/>
          </a:xfrm>
          <a:prstGeom prst="rect">
            <a:avLst/>
          </a:prstGeom>
          <a:effectLst/>
        </p:spPr>
      </p:pic>
    </p:spTree>
    <p:extLst>
      <p:ext uri="{BB962C8B-B14F-4D97-AF65-F5344CB8AC3E}">
        <p14:creationId xmlns:p14="http://schemas.microsoft.com/office/powerpoint/2010/main" val="283005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F5A54-A4BE-FFFD-0479-024B6AD89AEA}"/>
              </a:ext>
            </a:extLst>
          </p:cNvPr>
          <p:cNvSpPr>
            <a:spLocks noGrp="1"/>
          </p:cNvSpPr>
          <p:nvPr>
            <p:ph type="title"/>
          </p:nvPr>
        </p:nvSpPr>
        <p:spPr>
          <a:xfrm>
            <a:off x="838200" y="365126"/>
            <a:ext cx="9808597" cy="1146176"/>
          </a:xfrm>
        </p:spPr>
        <p:txBody>
          <a:bodyPr>
            <a:normAutofit/>
          </a:bodyPr>
          <a:lstStyle/>
          <a:p>
            <a:r>
              <a:rPr lang="en-US" sz="3700" b="1" dirty="0">
                <a:solidFill>
                  <a:srgbClr val="FF0000"/>
                </a:solidFill>
                <a:cs typeface="Calibri Light"/>
              </a:rPr>
              <a:t>DATA</a:t>
            </a:r>
            <a:r>
              <a:rPr lang="en-US" sz="3700" b="1" dirty="0">
                <a:solidFill>
                  <a:schemeClr val="bg1"/>
                </a:solidFill>
                <a:cs typeface="Calibri Light"/>
              </a:rPr>
              <a:t> </a:t>
            </a:r>
            <a:r>
              <a:rPr lang="en-US" sz="3700" b="1" dirty="0">
                <a:solidFill>
                  <a:srgbClr val="FF0000"/>
                </a:solidFill>
                <a:cs typeface="Calibri Light"/>
              </a:rPr>
              <a:t>SUDMMARY</a:t>
            </a:r>
            <a:r>
              <a:rPr lang="en-US" sz="3700" b="1" dirty="0">
                <a:solidFill>
                  <a:schemeClr val="bg1"/>
                </a:solidFill>
                <a:cs typeface="Calibri Light"/>
              </a:rPr>
              <a:t> </a:t>
            </a:r>
            <a:br>
              <a:rPr lang="en-US" sz="3700" dirty="0">
                <a:cs typeface="Calibri Light"/>
              </a:rPr>
            </a:br>
            <a:endParaRPr lang="en-US" sz="3700">
              <a:solidFill>
                <a:schemeClr val="bg1"/>
              </a:solidFill>
              <a:cs typeface="Calibri Light"/>
            </a:endParaRPr>
          </a:p>
        </p:txBody>
      </p:sp>
      <p:sp>
        <p:nvSpPr>
          <p:cNvPr id="3" name="Content Placeholder 2">
            <a:extLst>
              <a:ext uri="{FF2B5EF4-FFF2-40B4-BE49-F238E27FC236}">
                <a16:creationId xmlns:a16="http://schemas.microsoft.com/office/drawing/2014/main" id="{2E2D5DA4-86DB-26B5-CF6E-6D54E746D5C6}"/>
              </a:ext>
            </a:extLst>
          </p:cNvPr>
          <p:cNvSpPr>
            <a:spLocks noGrp="1"/>
          </p:cNvSpPr>
          <p:nvPr>
            <p:ph idx="1"/>
          </p:nvPr>
        </p:nvSpPr>
        <p:spPr>
          <a:xfrm>
            <a:off x="838201" y="1204747"/>
            <a:ext cx="7315200" cy="4972216"/>
          </a:xfrm>
        </p:spPr>
        <p:txBody>
          <a:bodyPr vert="horz" lIns="91440" tIns="45720" rIns="91440" bIns="45720" rtlCol="0">
            <a:normAutofit/>
          </a:bodyPr>
          <a:lstStyle/>
          <a:p>
            <a:r>
              <a:rPr lang="en-US" sz="2200" dirty="0">
                <a:ea typeface="+mn-lt"/>
                <a:cs typeface="+mn-lt"/>
              </a:rPr>
              <a:t>The dataset contains weather information (Temperature, Humidity, Windspeed, Visibility, Dewpoint, Solar radiation, Snowfall, Rainfall ) the number  of bikes rented per hour and date information.</a:t>
            </a:r>
          </a:p>
          <a:p>
            <a:pPr marL="0" indent="0">
              <a:buNone/>
            </a:pPr>
            <a:endParaRPr lang="en-US" sz="2200" dirty="0">
              <a:cs typeface="Calibri"/>
            </a:endParaRPr>
          </a:p>
          <a:p>
            <a:pPr marL="0" indent="0">
              <a:buNone/>
            </a:pPr>
            <a:r>
              <a:rPr lang="en-US" sz="2200" dirty="0">
                <a:ea typeface="+mn-lt"/>
                <a:cs typeface="+mn-lt"/>
              </a:rPr>
              <a:t>The columns of the dataset are as follows:</a:t>
            </a:r>
          </a:p>
          <a:p>
            <a:r>
              <a:rPr lang="en-US" sz="2200" dirty="0">
                <a:ea typeface="+mn-lt"/>
                <a:cs typeface="+mn-lt"/>
              </a:rPr>
              <a:t>Date : year-month-day</a:t>
            </a:r>
            <a:endParaRPr lang="en-US" sz="2200" dirty="0">
              <a:cs typeface="Calibri"/>
            </a:endParaRPr>
          </a:p>
          <a:p>
            <a:r>
              <a:rPr lang="en-US" sz="2200" dirty="0">
                <a:ea typeface="+mn-lt"/>
                <a:cs typeface="+mn-lt"/>
              </a:rPr>
              <a:t>Rented Bike count - Count of bikes rented at each hour</a:t>
            </a:r>
            <a:endParaRPr lang="en-US" sz="2200" dirty="0">
              <a:cs typeface="Calibri"/>
            </a:endParaRPr>
          </a:p>
          <a:p>
            <a:r>
              <a:rPr lang="en-US" sz="2200" dirty="0">
                <a:ea typeface="+mn-lt"/>
                <a:cs typeface="+mn-lt"/>
              </a:rPr>
              <a:t>Hour - Hour of he day</a:t>
            </a:r>
            <a:endParaRPr lang="en-US" sz="2200" dirty="0">
              <a:cs typeface="Calibri"/>
            </a:endParaRPr>
          </a:p>
          <a:p>
            <a:r>
              <a:rPr lang="en-US" sz="2200" dirty="0">
                <a:ea typeface="+mn-lt"/>
                <a:cs typeface="+mn-lt"/>
              </a:rPr>
              <a:t>Temperature-Temperature in Celsius</a:t>
            </a:r>
            <a:endParaRPr lang="en-US" sz="2200" dirty="0">
              <a:cs typeface="Calibri"/>
            </a:endParaRPr>
          </a:p>
          <a:p>
            <a:r>
              <a:rPr lang="en-US" sz="2200" dirty="0">
                <a:ea typeface="+mn-lt"/>
                <a:cs typeface="+mn-lt"/>
              </a:rPr>
              <a:t>Humidity - %</a:t>
            </a:r>
            <a:endParaRPr lang="en-US" sz="2200" dirty="0">
              <a:cs typeface="Calibri"/>
            </a:endParaRPr>
          </a:p>
          <a:p>
            <a:endParaRPr lang="en-US" sz="2200" dirty="0">
              <a:cs typeface="Calibri"/>
            </a:endParaRPr>
          </a:p>
        </p:txBody>
      </p:sp>
    </p:spTree>
    <p:extLst>
      <p:ext uri="{BB962C8B-B14F-4D97-AF65-F5344CB8AC3E}">
        <p14:creationId xmlns:p14="http://schemas.microsoft.com/office/powerpoint/2010/main" val="2040659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72F0C-D529-29C6-1462-1C045DF8BAA9}"/>
              </a:ext>
            </a:extLst>
          </p:cNvPr>
          <p:cNvSpPr>
            <a:spLocks noGrp="1"/>
          </p:cNvSpPr>
          <p:nvPr>
            <p:ph type="title"/>
          </p:nvPr>
        </p:nvSpPr>
        <p:spPr>
          <a:xfrm>
            <a:off x="643467" y="321734"/>
            <a:ext cx="10905066" cy="1135737"/>
          </a:xfrm>
        </p:spPr>
        <p:txBody>
          <a:bodyPr>
            <a:normAutofit/>
          </a:bodyPr>
          <a:lstStyle/>
          <a:p>
            <a:r>
              <a:rPr lang="en-US" sz="3600" b="1" dirty="0">
                <a:solidFill>
                  <a:srgbClr val="FF0000"/>
                </a:solidFill>
                <a:cs typeface="Calibri Light"/>
              </a:rPr>
              <a:t>DATA SUMMARY</a:t>
            </a:r>
            <a:r>
              <a:rPr lang="en-US" sz="3600" dirty="0">
                <a:cs typeface="Calibri Light"/>
              </a:rPr>
              <a:t> </a:t>
            </a:r>
          </a:p>
        </p:txBody>
      </p:sp>
      <p:sp>
        <p:nvSpPr>
          <p:cNvPr id="3" name="Content Placeholder 2">
            <a:extLst>
              <a:ext uri="{FF2B5EF4-FFF2-40B4-BE49-F238E27FC236}">
                <a16:creationId xmlns:a16="http://schemas.microsoft.com/office/drawing/2014/main" id="{8513704B-FECB-720D-C231-706A60BCAD00}"/>
              </a:ext>
            </a:extLst>
          </p:cNvPr>
          <p:cNvSpPr>
            <a:spLocks noGrp="1"/>
          </p:cNvSpPr>
          <p:nvPr>
            <p:ph idx="1"/>
          </p:nvPr>
        </p:nvSpPr>
        <p:spPr>
          <a:xfrm>
            <a:off x="643467" y="1642188"/>
            <a:ext cx="10905066" cy="4534775"/>
          </a:xfrm>
        </p:spPr>
        <p:txBody>
          <a:bodyPr vert="horz" lIns="91440" tIns="45720" rIns="91440" bIns="45720" rtlCol="0">
            <a:normAutofit/>
          </a:bodyPr>
          <a:lstStyle/>
          <a:p>
            <a:r>
              <a:rPr lang="en-US" sz="2000" dirty="0">
                <a:ea typeface="+mn-lt"/>
                <a:cs typeface="+mn-lt"/>
              </a:rPr>
              <a:t> </a:t>
            </a:r>
            <a:r>
              <a:rPr lang="en-US" sz="2200" dirty="0">
                <a:ea typeface="+mn-lt"/>
                <a:cs typeface="+mn-lt"/>
              </a:rPr>
              <a:t>Windspeed - m/s</a:t>
            </a:r>
            <a:endParaRPr lang="en-US" sz="2200" dirty="0">
              <a:cs typeface="Calibri" panose="020F0502020204030204"/>
            </a:endParaRPr>
          </a:p>
          <a:p>
            <a:r>
              <a:rPr lang="en-US" sz="2200" dirty="0">
                <a:ea typeface="+mn-lt"/>
                <a:cs typeface="+mn-lt"/>
              </a:rPr>
              <a:t>Visibility - 10m</a:t>
            </a:r>
            <a:endParaRPr lang="en-US" sz="2200" dirty="0"/>
          </a:p>
          <a:p>
            <a:r>
              <a:rPr lang="en-US" sz="2200" dirty="0">
                <a:ea typeface="+mn-lt"/>
                <a:cs typeface="+mn-lt"/>
              </a:rPr>
              <a:t>Dew point temperature - Celsius</a:t>
            </a:r>
            <a:endParaRPr lang="en-US" sz="2200" dirty="0"/>
          </a:p>
          <a:p>
            <a:r>
              <a:rPr lang="en-US" sz="2200" dirty="0">
                <a:ea typeface="+mn-lt"/>
                <a:cs typeface="+mn-lt"/>
              </a:rPr>
              <a:t> Solar radiation - MJ/m2</a:t>
            </a:r>
            <a:endParaRPr lang="en-US" sz="2200" dirty="0"/>
          </a:p>
          <a:p>
            <a:r>
              <a:rPr lang="en-US" sz="2200" dirty="0">
                <a:ea typeface="+mn-lt"/>
                <a:cs typeface="+mn-lt"/>
              </a:rPr>
              <a:t>Rainfall - mm</a:t>
            </a:r>
            <a:endParaRPr lang="en-US" sz="2200" dirty="0"/>
          </a:p>
          <a:p>
            <a:r>
              <a:rPr lang="en-US" sz="2200" dirty="0">
                <a:ea typeface="+mn-lt"/>
                <a:cs typeface="+mn-lt"/>
              </a:rPr>
              <a:t> Snowfall - cm</a:t>
            </a:r>
            <a:endParaRPr lang="en-US" sz="2200" dirty="0"/>
          </a:p>
          <a:p>
            <a:r>
              <a:rPr lang="en-US" sz="2200" dirty="0">
                <a:ea typeface="+mn-lt"/>
                <a:cs typeface="+mn-lt"/>
              </a:rPr>
              <a:t> Seasons - Winter, Spring, Summer, Autumn</a:t>
            </a:r>
            <a:endParaRPr lang="en-US" sz="2200" dirty="0"/>
          </a:p>
          <a:p>
            <a:r>
              <a:rPr lang="en-US" sz="2200" dirty="0">
                <a:ea typeface="+mn-lt"/>
                <a:cs typeface="+mn-lt"/>
              </a:rPr>
              <a:t> Holiday - Holiday/No holiday</a:t>
            </a:r>
            <a:endParaRPr lang="en-US" sz="2200" dirty="0"/>
          </a:p>
          <a:p>
            <a:r>
              <a:rPr lang="en-US" sz="2200" dirty="0">
                <a:ea typeface="+mn-lt"/>
                <a:cs typeface="+mn-lt"/>
              </a:rPr>
              <a:t>Functional Day - </a:t>
            </a:r>
            <a:r>
              <a:rPr lang="en-US" sz="2200" dirty="0" err="1">
                <a:ea typeface="+mn-lt"/>
                <a:cs typeface="+mn-lt"/>
              </a:rPr>
              <a:t>NoFunc</a:t>
            </a:r>
            <a:r>
              <a:rPr lang="en-US" sz="2200" dirty="0">
                <a:ea typeface="+mn-lt"/>
                <a:cs typeface="+mn-lt"/>
              </a:rPr>
              <a:t>(Non Functional Hours), Fun(Functional hours)</a:t>
            </a:r>
            <a:endParaRPr lang="en-US" sz="2200" dirty="0"/>
          </a:p>
          <a:p>
            <a:endParaRPr lang="en-US" sz="2000" dirty="0">
              <a:cs typeface="Calibri"/>
            </a:endParaRPr>
          </a:p>
        </p:txBody>
      </p:sp>
    </p:spTree>
    <p:extLst>
      <p:ext uri="{BB962C8B-B14F-4D97-AF65-F5344CB8AC3E}">
        <p14:creationId xmlns:p14="http://schemas.microsoft.com/office/powerpoint/2010/main" val="2073575946"/>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330FE-6C08-B1F2-FD02-14D364DF6377}"/>
              </a:ext>
            </a:extLst>
          </p:cNvPr>
          <p:cNvSpPr>
            <a:spLocks noGrp="1"/>
          </p:cNvSpPr>
          <p:nvPr>
            <p:ph type="title"/>
          </p:nvPr>
        </p:nvSpPr>
        <p:spPr>
          <a:xfrm>
            <a:off x="7464614" y="1783959"/>
            <a:ext cx="4087306" cy="2889114"/>
          </a:xfrm>
        </p:spPr>
        <p:txBody>
          <a:bodyPr vert="horz" lIns="91440" tIns="45720" rIns="91440" bIns="45720" rtlCol="0" anchor="b">
            <a:normAutofit/>
          </a:bodyPr>
          <a:lstStyle/>
          <a:p>
            <a:r>
              <a:rPr lang="en-US" sz="5400" b="1" dirty="0">
                <a:solidFill>
                  <a:srgbClr val="FF0000"/>
                </a:solidFill>
              </a:rPr>
              <a:t>Exploratory Data Analysis</a:t>
            </a:r>
          </a:p>
        </p:txBody>
      </p:sp>
      <p:pic>
        <p:nvPicPr>
          <p:cNvPr id="6" name="Picture 3" descr="Pipette adding DNA sample to a petri dish">
            <a:extLst>
              <a:ext uri="{FF2B5EF4-FFF2-40B4-BE49-F238E27FC236}">
                <a16:creationId xmlns:a16="http://schemas.microsoft.com/office/drawing/2014/main" id="{09629348-0724-1BBF-B269-E3F64556ACF3}"/>
              </a:ext>
            </a:extLst>
          </p:cNvPr>
          <p:cNvPicPr>
            <a:picLocks noChangeAspect="1"/>
          </p:cNvPicPr>
          <p:nvPr/>
        </p:nvPicPr>
        <p:blipFill rotWithShape="1">
          <a:blip r:embed="rId2"/>
          <a:srcRect l="3047" r="20092" b="4"/>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3374537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9BBF97-205F-E720-57A4-05B66EC6EF0E}"/>
              </a:ext>
            </a:extLst>
          </p:cNvPr>
          <p:cNvSpPr>
            <a:spLocks noGrp="1"/>
          </p:cNvSpPr>
          <p:nvPr>
            <p:ph type="title"/>
          </p:nvPr>
        </p:nvSpPr>
        <p:spPr>
          <a:xfrm>
            <a:off x="1116498" y="655128"/>
            <a:ext cx="4613919" cy="1499616"/>
          </a:xfrm>
        </p:spPr>
        <p:txBody>
          <a:bodyPr vert="horz" lIns="91440" tIns="45720" rIns="91440" bIns="45720" rtlCol="0" anchor="b">
            <a:normAutofit/>
          </a:bodyPr>
          <a:lstStyle/>
          <a:p>
            <a:r>
              <a:rPr lang="en-US" sz="3300" b="1" dirty="0">
                <a:solidFill>
                  <a:srgbClr val="FF0000"/>
                </a:solidFill>
              </a:rPr>
              <a:t>Rented bike count ,hour with respect to different categorical features</a:t>
            </a:r>
            <a:endParaRPr lang="en-US" sz="3300" b="1" dirty="0">
              <a:solidFill>
                <a:srgbClr val="FF0000"/>
              </a:solidFill>
              <a:cs typeface="Calibri Light"/>
            </a:endParaRPr>
          </a:p>
        </p:txBody>
      </p:sp>
      <p:sp>
        <p:nvSpPr>
          <p:cNvPr id="22" name="Rectangle 21">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1F49CE81-B2F4-47B2-9D4A-886DCE0A84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25" name="Rectangle 64">
              <a:extLst>
                <a:ext uri="{FF2B5EF4-FFF2-40B4-BE49-F238E27FC236}">
                  <a16:creationId xmlns:a16="http://schemas.microsoft.com/office/drawing/2014/main" id="{4BE32177-3EAD-42DA-997C-8DAE1BFEE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6">
              <a:extLst>
                <a:ext uri="{FF2B5EF4-FFF2-40B4-BE49-F238E27FC236}">
                  <a16:creationId xmlns:a16="http://schemas.microsoft.com/office/drawing/2014/main" id="{A0DEE160-9825-4DB5-8188-911AC13EA7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4">
              <a:extLst>
                <a:ext uri="{FF2B5EF4-FFF2-40B4-BE49-F238E27FC236}">
                  <a16:creationId xmlns:a16="http://schemas.microsoft.com/office/drawing/2014/main" id="{9C5FEDB5-0AEE-40E4-9CA6-6718B956D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6">
              <a:extLst>
                <a:ext uri="{FF2B5EF4-FFF2-40B4-BE49-F238E27FC236}">
                  <a16:creationId xmlns:a16="http://schemas.microsoft.com/office/drawing/2014/main" id="{1A11DF2D-1D4B-45DA-906B-2A1F84C99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4">
              <a:extLst>
                <a:ext uri="{FF2B5EF4-FFF2-40B4-BE49-F238E27FC236}">
                  <a16:creationId xmlns:a16="http://schemas.microsoft.com/office/drawing/2014/main" id="{B6A5BAC0-9806-4124-A584-7F924A658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66">
              <a:extLst>
                <a:ext uri="{FF2B5EF4-FFF2-40B4-BE49-F238E27FC236}">
                  <a16:creationId xmlns:a16="http://schemas.microsoft.com/office/drawing/2014/main" id="{A8F6BFA3-38BE-4F0A-94D9-EF0E6EA01A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4">
              <a:extLst>
                <a:ext uri="{FF2B5EF4-FFF2-40B4-BE49-F238E27FC236}">
                  <a16:creationId xmlns:a16="http://schemas.microsoft.com/office/drawing/2014/main" id="{BE6BCF21-959F-419E-BCA4-B20AF92EF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66">
              <a:extLst>
                <a:ext uri="{FF2B5EF4-FFF2-40B4-BE49-F238E27FC236}">
                  <a16:creationId xmlns:a16="http://schemas.microsoft.com/office/drawing/2014/main" id="{54B6E037-E222-42EB-9AEB-C45EF2090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A0494426-372E-42B8-87E1-170F1B596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14DB5AB5-5D73-4375-8CF4-DF4B7A5D7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4">
              <a:extLst>
                <a:ext uri="{FF2B5EF4-FFF2-40B4-BE49-F238E27FC236}">
                  <a16:creationId xmlns:a16="http://schemas.microsoft.com/office/drawing/2014/main" id="{009B2A6E-6D36-4A9A-AFAA-CF4D85914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6">
              <a:extLst>
                <a:ext uri="{FF2B5EF4-FFF2-40B4-BE49-F238E27FC236}">
                  <a16:creationId xmlns:a16="http://schemas.microsoft.com/office/drawing/2014/main" id="{85DC0718-B29F-47A6-931F-F0EF9FA99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4">
              <a:extLst>
                <a:ext uri="{FF2B5EF4-FFF2-40B4-BE49-F238E27FC236}">
                  <a16:creationId xmlns:a16="http://schemas.microsoft.com/office/drawing/2014/main" id="{AAED958D-AFCC-4BEF-818A-EFF7E41D17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6">
              <a:extLst>
                <a:ext uri="{FF2B5EF4-FFF2-40B4-BE49-F238E27FC236}">
                  <a16:creationId xmlns:a16="http://schemas.microsoft.com/office/drawing/2014/main" id="{C216DD5A-D1AE-429E-937E-456A50345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4">
              <a:extLst>
                <a:ext uri="{FF2B5EF4-FFF2-40B4-BE49-F238E27FC236}">
                  <a16:creationId xmlns:a16="http://schemas.microsoft.com/office/drawing/2014/main" id="{A845B253-9DEE-45AC-AADA-FAA6812C39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6">
              <a:extLst>
                <a:ext uri="{FF2B5EF4-FFF2-40B4-BE49-F238E27FC236}">
                  <a16:creationId xmlns:a16="http://schemas.microsoft.com/office/drawing/2014/main" id="{CE7B6CBF-757B-4B55-84CB-062B712D3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64">
              <a:extLst>
                <a:ext uri="{FF2B5EF4-FFF2-40B4-BE49-F238E27FC236}">
                  <a16:creationId xmlns:a16="http://schemas.microsoft.com/office/drawing/2014/main" id="{2CC28C7A-EF33-43D3-90CD-DCAC92546A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66">
              <a:extLst>
                <a:ext uri="{FF2B5EF4-FFF2-40B4-BE49-F238E27FC236}">
                  <a16:creationId xmlns:a16="http://schemas.microsoft.com/office/drawing/2014/main" id="{BC0C9DCF-F15B-4B7A-A16B-37B4335E6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64">
              <a:extLst>
                <a:ext uri="{FF2B5EF4-FFF2-40B4-BE49-F238E27FC236}">
                  <a16:creationId xmlns:a16="http://schemas.microsoft.com/office/drawing/2014/main" id="{94991FD1-406A-4958-87D4-8DFA9FEA4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66">
              <a:extLst>
                <a:ext uri="{FF2B5EF4-FFF2-40B4-BE49-F238E27FC236}">
                  <a16:creationId xmlns:a16="http://schemas.microsoft.com/office/drawing/2014/main" id="{5CD32F69-27AD-4088-877C-E2A40F8B0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5" name="Picture 15" descr="Chart, line chart&#10;&#10;Description automatically generated">
            <a:extLst>
              <a:ext uri="{FF2B5EF4-FFF2-40B4-BE49-F238E27FC236}">
                <a16:creationId xmlns:a16="http://schemas.microsoft.com/office/drawing/2014/main" id="{95D413A4-4BCD-1A4B-B5B6-856CDD8A1EE4}"/>
              </a:ext>
            </a:extLst>
          </p:cNvPr>
          <p:cNvPicPr>
            <a:picLocks noChangeAspect="1"/>
          </p:cNvPicPr>
          <p:nvPr/>
        </p:nvPicPr>
        <p:blipFill>
          <a:blip r:embed="rId2"/>
          <a:stretch>
            <a:fillRect/>
          </a:stretch>
        </p:blipFill>
        <p:spPr>
          <a:xfrm>
            <a:off x="6479837" y="143697"/>
            <a:ext cx="5586942" cy="2989013"/>
          </a:xfrm>
          <a:prstGeom prst="rect">
            <a:avLst/>
          </a:prstGeom>
        </p:spPr>
      </p:pic>
      <p:sp>
        <p:nvSpPr>
          <p:cNvPr id="46" name="Rectangle 45">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4" descr="Chart, line chart&#10;&#10;Description automatically generated">
            <a:extLst>
              <a:ext uri="{FF2B5EF4-FFF2-40B4-BE49-F238E27FC236}">
                <a16:creationId xmlns:a16="http://schemas.microsoft.com/office/drawing/2014/main" id="{A8ADCA5B-DE59-D825-6BD2-D4CDC54948B8}"/>
              </a:ext>
            </a:extLst>
          </p:cNvPr>
          <p:cNvPicPr>
            <a:picLocks noChangeAspect="1"/>
          </p:cNvPicPr>
          <p:nvPr/>
        </p:nvPicPr>
        <p:blipFill>
          <a:blip r:embed="rId3"/>
          <a:stretch>
            <a:fillRect/>
          </a:stretch>
        </p:blipFill>
        <p:spPr>
          <a:xfrm>
            <a:off x="749204" y="3402495"/>
            <a:ext cx="5586942" cy="3282328"/>
          </a:xfrm>
          <a:prstGeom prst="rect">
            <a:avLst/>
          </a:prstGeom>
        </p:spPr>
      </p:pic>
      <p:pic>
        <p:nvPicPr>
          <p:cNvPr id="13" name="Picture 13" descr="Chart, line chart&#10;&#10;Description automatically generated">
            <a:extLst>
              <a:ext uri="{FF2B5EF4-FFF2-40B4-BE49-F238E27FC236}">
                <a16:creationId xmlns:a16="http://schemas.microsoft.com/office/drawing/2014/main" id="{0FA5BA5E-7A3A-9D63-61AB-AD97BCB3F73F}"/>
              </a:ext>
            </a:extLst>
          </p:cNvPr>
          <p:cNvPicPr>
            <a:picLocks noGrp="1" noChangeAspect="1"/>
          </p:cNvPicPr>
          <p:nvPr>
            <p:ph idx="1"/>
          </p:nvPr>
        </p:nvPicPr>
        <p:blipFill>
          <a:blip r:embed="rId4"/>
          <a:stretch>
            <a:fillRect/>
          </a:stretch>
        </p:blipFill>
        <p:spPr>
          <a:xfrm>
            <a:off x="6479838" y="3507251"/>
            <a:ext cx="5586942" cy="3072817"/>
          </a:xfrm>
          <a:prstGeom prst="rect">
            <a:avLst/>
          </a:prstGeom>
        </p:spPr>
      </p:pic>
    </p:spTree>
    <p:extLst>
      <p:ext uri="{BB962C8B-B14F-4D97-AF65-F5344CB8AC3E}">
        <p14:creationId xmlns:p14="http://schemas.microsoft.com/office/powerpoint/2010/main" val="3218996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E8F2AE-0B4D-678E-A554-7C35A4EC3DE8}"/>
              </a:ext>
            </a:extLst>
          </p:cNvPr>
          <p:cNvSpPr>
            <a:spLocks noGrp="1"/>
          </p:cNvSpPr>
          <p:nvPr>
            <p:ph type="title"/>
          </p:nvPr>
        </p:nvSpPr>
        <p:spPr>
          <a:xfrm>
            <a:off x="1116498" y="655128"/>
            <a:ext cx="4613919" cy="1499616"/>
          </a:xfrm>
        </p:spPr>
        <p:txBody>
          <a:bodyPr vert="horz" lIns="91440" tIns="45720" rIns="91440" bIns="45720" rtlCol="0" anchor="b">
            <a:normAutofit/>
          </a:bodyPr>
          <a:lstStyle/>
          <a:p>
            <a:r>
              <a:rPr lang="en-US" sz="4200" b="1" dirty="0">
                <a:solidFill>
                  <a:srgbClr val="FF0000"/>
                </a:solidFill>
                <a:cs typeface="Calibri Light"/>
              </a:rPr>
              <a:t>Rented bike count vs hour</a:t>
            </a:r>
            <a:r>
              <a:rPr lang="en-US" sz="4200" dirty="0">
                <a:cs typeface="Calibri Light"/>
              </a:rPr>
              <a:t> </a:t>
            </a:r>
            <a:endParaRPr lang="en-US" sz="4200" dirty="0"/>
          </a:p>
        </p:txBody>
      </p:sp>
      <p:sp>
        <p:nvSpPr>
          <p:cNvPr id="44" name="Rectangle 43">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a:extLst>
              <a:ext uri="{FF2B5EF4-FFF2-40B4-BE49-F238E27FC236}">
                <a16:creationId xmlns:a16="http://schemas.microsoft.com/office/drawing/2014/main" id="{1F49CE81-B2F4-47B2-9D4A-886DCE0A84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47" name="Rectangle 64">
              <a:extLst>
                <a:ext uri="{FF2B5EF4-FFF2-40B4-BE49-F238E27FC236}">
                  <a16:creationId xmlns:a16="http://schemas.microsoft.com/office/drawing/2014/main" id="{4BE32177-3EAD-42DA-997C-8DAE1BFEE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66">
              <a:extLst>
                <a:ext uri="{FF2B5EF4-FFF2-40B4-BE49-F238E27FC236}">
                  <a16:creationId xmlns:a16="http://schemas.microsoft.com/office/drawing/2014/main" id="{A0DEE160-9825-4DB5-8188-911AC13EA7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64">
              <a:extLst>
                <a:ext uri="{FF2B5EF4-FFF2-40B4-BE49-F238E27FC236}">
                  <a16:creationId xmlns:a16="http://schemas.microsoft.com/office/drawing/2014/main" id="{9C5FEDB5-0AEE-40E4-9CA6-6718B956D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66">
              <a:extLst>
                <a:ext uri="{FF2B5EF4-FFF2-40B4-BE49-F238E27FC236}">
                  <a16:creationId xmlns:a16="http://schemas.microsoft.com/office/drawing/2014/main" id="{1A11DF2D-1D4B-45DA-906B-2A1F84C99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64">
              <a:extLst>
                <a:ext uri="{FF2B5EF4-FFF2-40B4-BE49-F238E27FC236}">
                  <a16:creationId xmlns:a16="http://schemas.microsoft.com/office/drawing/2014/main" id="{B6A5BAC0-9806-4124-A584-7F924A658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66">
              <a:extLst>
                <a:ext uri="{FF2B5EF4-FFF2-40B4-BE49-F238E27FC236}">
                  <a16:creationId xmlns:a16="http://schemas.microsoft.com/office/drawing/2014/main" id="{A8F6BFA3-38BE-4F0A-94D9-EF0E6EA01A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64">
              <a:extLst>
                <a:ext uri="{FF2B5EF4-FFF2-40B4-BE49-F238E27FC236}">
                  <a16:creationId xmlns:a16="http://schemas.microsoft.com/office/drawing/2014/main" id="{BE6BCF21-959F-419E-BCA4-B20AF92EF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66">
              <a:extLst>
                <a:ext uri="{FF2B5EF4-FFF2-40B4-BE49-F238E27FC236}">
                  <a16:creationId xmlns:a16="http://schemas.microsoft.com/office/drawing/2014/main" id="{54B6E037-E222-42EB-9AEB-C45EF2090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64">
              <a:extLst>
                <a:ext uri="{FF2B5EF4-FFF2-40B4-BE49-F238E27FC236}">
                  <a16:creationId xmlns:a16="http://schemas.microsoft.com/office/drawing/2014/main" id="{A0494426-372E-42B8-87E1-170F1B596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66">
              <a:extLst>
                <a:ext uri="{FF2B5EF4-FFF2-40B4-BE49-F238E27FC236}">
                  <a16:creationId xmlns:a16="http://schemas.microsoft.com/office/drawing/2014/main" id="{14DB5AB5-5D73-4375-8CF4-DF4B7A5D7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64">
              <a:extLst>
                <a:ext uri="{FF2B5EF4-FFF2-40B4-BE49-F238E27FC236}">
                  <a16:creationId xmlns:a16="http://schemas.microsoft.com/office/drawing/2014/main" id="{009B2A6E-6D36-4A9A-AFAA-CF4D85914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66">
              <a:extLst>
                <a:ext uri="{FF2B5EF4-FFF2-40B4-BE49-F238E27FC236}">
                  <a16:creationId xmlns:a16="http://schemas.microsoft.com/office/drawing/2014/main" id="{85DC0718-B29F-47A6-931F-F0EF9FA99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64">
              <a:extLst>
                <a:ext uri="{FF2B5EF4-FFF2-40B4-BE49-F238E27FC236}">
                  <a16:creationId xmlns:a16="http://schemas.microsoft.com/office/drawing/2014/main" id="{AAED958D-AFCC-4BEF-818A-EFF7E41D17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66">
              <a:extLst>
                <a:ext uri="{FF2B5EF4-FFF2-40B4-BE49-F238E27FC236}">
                  <a16:creationId xmlns:a16="http://schemas.microsoft.com/office/drawing/2014/main" id="{C216DD5A-D1AE-429E-937E-456A50345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4">
              <a:extLst>
                <a:ext uri="{FF2B5EF4-FFF2-40B4-BE49-F238E27FC236}">
                  <a16:creationId xmlns:a16="http://schemas.microsoft.com/office/drawing/2014/main" id="{A845B253-9DEE-45AC-AADA-FAA6812C39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6">
              <a:extLst>
                <a:ext uri="{FF2B5EF4-FFF2-40B4-BE49-F238E27FC236}">
                  <a16:creationId xmlns:a16="http://schemas.microsoft.com/office/drawing/2014/main" id="{CE7B6CBF-757B-4B55-84CB-062B712D3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4">
              <a:extLst>
                <a:ext uri="{FF2B5EF4-FFF2-40B4-BE49-F238E27FC236}">
                  <a16:creationId xmlns:a16="http://schemas.microsoft.com/office/drawing/2014/main" id="{2CC28C7A-EF33-43D3-90CD-DCAC92546A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6">
              <a:extLst>
                <a:ext uri="{FF2B5EF4-FFF2-40B4-BE49-F238E27FC236}">
                  <a16:creationId xmlns:a16="http://schemas.microsoft.com/office/drawing/2014/main" id="{BC0C9DCF-F15B-4B7A-A16B-37B4335E6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94991FD1-406A-4958-87D4-8DFA9FEA4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6">
              <a:extLst>
                <a:ext uri="{FF2B5EF4-FFF2-40B4-BE49-F238E27FC236}">
                  <a16:creationId xmlns:a16="http://schemas.microsoft.com/office/drawing/2014/main" id="{5CD32F69-27AD-4088-877C-E2A40F8B0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4" descr="Chart, line chart&#10;&#10;Description automatically generated">
            <a:extLst>
              <a:ext uri="{FF2B5EF4-FFF2-40B4-BE49-F238E27FC236}">
                <a16:creationId xmlns:a16="http://schemas.microsoft.com/office/drawing/2014/main" id="{E6237E8A-15FF-8110-2678-2B1DD7EC844E}"/>
              </a:ext>
            </a:extLst>
          </p:cNvPr>
          <p:cNvPicPr>
            <a:picLocks noGrp="1" noChangeAspect="1"/>
          </p:cNvPicPr>
          <p:nvPr>
            <p:ph idx="1"/>
          </p:nvPr>
        </p:nvPicPr>
        <p:blipFill rotWithShape="1">
          <a:blip r:embed="rId2"/>
          <a:srcRect l="12972" r="4039" b="1"/>
          <a:stretch/>
        </p:blipFill>
        <p:spPr>
          <a:xfrm>
            <a:off x="6810489" y="95044"/>
            <a:ext cx="4925638" cy="3086319"/>
          </a:xfrm>
          <a:prstGeom prst="rect">
            <a:avLst/>
          </a:prstGeom>
        </p:spPr>
      </p:pic>
      <p:sp>
        <p:nvSpPr>
          <p:cNvPr id="68" name="Rectangle 67">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Chart, histogram&#10;&#10;Description automatically generated">
            <a:extLst>
              <a:ext uri="{FF2B5EF4-FFF2-40B4-BE49-F238E27FC236}">
                <a16:creationId xmlns:a16="http://schemas.microsoft.com/office/drawing/2014/main" id="{9C223D97-904E-17F9-1746-717E0DEF0945}"/>
              </a:ext>
            </a:extLst>
          </p:cNvPr>
          <p:cNvPicPr>
            <a:picLocks noChangeAspect="1"/>
          </p:cNvPicPr>
          <p:nvPr/>
        </p:nvPicPr>
        <p:blipFill rotWithShape="1">
          <a:blip r:embed="rId3"/>
          <a:srcRect l="1914" r="-1" b="-1"/>
          <a:stretch/>
        </p:blipFill>
        <p:spPr>
          <a:xfrm>
            <a:off x="749204" y="3498631"/>
            <a:ext cx="5586942" cy="3090057"/>
          </a:xfrm>
          <a:prstGeom prst="rect">
            <a:avLst/>
          </a:prstGeom>
        </p:spPr>
      </p:pic>
      <p:pic>
        <p:nvPicPr>
          <p:cNvPr id="6" name="Picture 6" descr="Chart, line chart&#10;&#10;Description automatically generated">
            <a:extLst>
              <a:ext uri="{FF2B5EF4-FFF2-40B4-BE49-F238E27FC236}">
                <a16:creationId xmlns:a16="http://schemas.microsoft.com/office/drawing/2014/main" id="{65BD3ED0-F802-727A-707C-1F1D8AA0FEB1}"/>
              </a:ext>
            </a:extLst>
          </p:cNvPr>
          <p:cNvPicPr>
            <a:picLocks noChangeAspect="1"/>
          </p:cNvPicPr>
          <p:nvPr/>
        </p:nvPicPr>
        <p:blipFill rotWithShape="1">
          <a:blip r:embed="rId4"/>
          <a:srcRect l="12550" r="2203" b="2"/>
          <a:stretch/>
        </p:blipFill>
        <p:spPr>
          <a:xfrm>
            <a:off x="6520165" y="3315854"/>
            <a:ext cx="5506287" cy="3455611"/>
          </a:xfrm>
          <a:prstGeom prst="rect">
            <a:avLst/>
          </a:prstGeom>
        </p:spPr>
      </p:pic>
    </p:spTree>
    <p:extLst>
      <p:ext uri="{BB962C8B-B14F-4D97-AF65-F5344CB8AC3E}">
        <p14:creationId xmlns:p14="http://schemas.microsoft.com/office/powerpoint/2010/main" val="78291379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40</TotalTime>
  <Words>1516</Words>
  <Application>Microsoft Office PowerPoint</Application>
  <PresentationFormat>Widescreen</PresentationFormat>
  <Paragraphs>129</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Courier New</vt:lpstr>
      <vt:lpstr>Symbol</vt:lpstr>
      <vt:lpstr>Office Theme</vt:lpstr>
      <vt:lpstr>CAPSTONE PROJECT Seoul Bike Sharing Demand Prediction </vt:lpstr>
      <vt:lpstr>CONTENT</vt:lpstr>
      <vt:lpstr>INTRODUCTION</vt:lpstr>
      <vt:lpstr>PROBLEM STATEMENT</vt:lpstr>
      <vt:lpstr>DATA SUDMMARY  </vt:lpstr>
      <vt:lpstr>DATA SUMMARY </vt:lpstr>
      <vt:lpstr>Exploratory Data Analysis</vt:lpstr>
      <vt:lpstr>Rented bike count ,hour with respect to different categorical features</vt:lpstr>
      <vt:lpstr>Rented bike count vs hour </vt:lpstr>
      <vt:lpstr>Observations </vt:lpstr>
      <vt:lpstr>Observations</vt:lpstr>
      <vt:lpstr>Visualization of value counts</vt:lpstr>
      <vt:lpstr>Visualization of        value counts</vt:lpstr>
      <vt:lpstr>Key findings </vt:lpstr>
      <vt:lpstr>Distribution of numerical features</vt:lpstr>
      <vt:lpstr>Distribution of numerical feature</vt:lpstr>
      <vt:lpstr>Key Observation</vt:lpstr>
      <vt:lpstr>Normalize the dependent variable Our data in green plot is normalized to some extent: so we will go with square root on our dependent variable </vt:lpstr>
      <vt:lpstr>Correlation Analysis </vt:lpstr>
      <vt:lpstr>List Of Models</vt:lpstr>
      <vt:lpstr>Creating Data Frame of all Evaluation Matrix with   respect to   models </vt:lpstr>
      <vt:lpstr>Model Validation Selection</vt:lpstr>
      <vt:lpstr>Challenges Faced</vt:lpstr>
      <vt:lpstr>Challenges Faced</vt:lpstr>
      <vt:lpstr>Conclusions</vt:lpstr>
      <vt:lpstr>Conclusions </vt:lpstr>
      <vt:lpstr>Conclusions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Apoorva</dc:creator>
  <cp:lastModifiedBy>Apoorva Vishwakarma</cp:lastModifiedBy>
  <cp:revision>595</cp:revision>
  <dcterms:created xsi:type="dcterms:W3CDTF">2022-10-27T13:23:51Z</dcterms:created>
  <dcterms:modified xsi:type="dcterms:W3CDTF">2022-11-02T05:10:05Z</dcterms:modified>
</cp:coreProperties>
</file>