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97" r:id="rId5"/>
    <p:sldId id="260" r:id="rId6"/>
    <p:sldId id="261" r:id="rId7"/>
    <p:sldId id="262" r:id="rId8"/>
    <p:sldId id="299" r:id="rId9"/>
    <p:sldId id="263" r:id="rId10"/>
    <p:sldId id="348" r:id="rId11"/>
    <p:sldId id="349" r:id="rId12"/>
    <p:sldId id="350" r:id="rId13"/>
    <p:sldId id="336" r:id="rId14"/>
    <p:sldId id="337" r:id="rId15"/>
    <p:sldId id="339" r:id="rId16"/>
    <p:sldId id="340" r:id="rId17"/>
    <p:sldId id="341" r:id="rId18"/>
    <p:sldId id="342" r:id="rId19"/>
    <p:sldId id="343" r:id="rId20"/>
    <p:sldId id="351" r:id="rId21"/>
    <p:sldId id="301" r:id="rId22"/>
    <p:sldId id="344" r:id="rId23"/>
    <p:sldId id="302" r:id="rId24"/>
    <p:sldId id="303" r:id="rId25"/>
    <p:sldId id="304" r:id="rId26"/>
    <p:sldId id="305" r:id="rId27"/>
    <p:sldId id="306" r:id="rId28"/>
    <p:sldId id="307" r:id="rId29"/>
    <p:sldId id="345" r:id="rId30"/>
    <p:sldId id="346" r:id="rId31"/>
    <p:sldId id="347" r:id="rId32"/>
    <p:sldId id="288" r:id="rId33"/>
    <p:sldId id="289" r:id="rId34"/>
    <p:sldId id="334"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66" d="100"/>
          <a:sy n="66" d="100"/>
        </p:scale>
        <p:origin x="1099" y="4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12/17/2022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12/17/2022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12/17/2022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12/17/2022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12/17/2022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nhs.uk/conditions/atherosclerosi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nhs.uk/conditions/blood-clot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2"/>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4"/>
          <p:cNvSpPr>
            <a:spLocks noGrp="1" noRot="1" noChangeAspect="1" noMove="1" noResize="1" noEditPoints="1" noAdjustHandles="1" noChangeArrowheads="1" noChangeShapeType="1" noTextEdit="1"/>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6"/>
          <p:cNvCxnSpPr>
            <a:cxnSpLocks noGrp="1" noRot="1" noChangeAspect="1" noMove="1" noResize="1" noEditPoints="1" noAdjustHandles="1" noChangeArrowheads="1" noChangeShapeType="1"/>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1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81601" y="463228"/>
            <a:ext cx="6368142" cy="1622475"/>
          </a:xfrm>
        </p:spPr>
        <p:txBody>
          <a:bodyPr vert="horz" lIns="91440" tIns="45720" rIns="91440" bIns="45720" rtlCol="0" anchor="b">
            <a:normAutofit fontScale="90000"/>
          </a:bodyPr>
          <a:lstStyle/>
          <a:p>
            <a:r>
              <a:rPr lang="en-US" sz="6000" b="1" kern="1200" spc="-50" baseline="0" dirty="0">
                <a:ln w="15875">
                  <a:solidFill>
                    <a:srgbClr val="FFFFFF"/>
                  </a:solidFill>
                </a:ln>
                <a:solidFill>
                  <a:srgbClr val="FF0000"/>
                </a:solidFill>
                <a:latin typeface="+mj-lt"/>
                <a:ea typeface="+mj-ea"/>
                <a:cs typeface="+mj-cs"/>
              </a:rPr>
              <a:t>CAPSTONE PROJECT 3</a:t>
            </a:r>
            <a:br>
              <a:rPr lang="en-US" sz="4100" b="1" kern="1200" spc="-50" baseline="0" dirty="0">
                <a:ln w="15875">
                  <a:solidFill>
                    <a:srgbClr val="FFFFFF"/>
                  </a:solidFill>
                </a:ln>
                <a:solidFill>
                  <a:schemeClr val="tx1">
                    <a:lumMod val="75000"/>
                    <a:lumOff val="25000"/>
                  </a:schemeClr>
                </a:solidFill>
                <a:latin typeface="+mj-lt"/>
                <a:ea typeface="+mj-ea"/>
                <a:cs typeface="+mj-cs"/>
              </a:rPr>
            </a:br>
            <a:r>
              <a:rPr lang="en-US" sz="4100" b="1" kern="1200" spc="-50" baseline="0" dirty="0">
                <a:ln w="15875">
                  <a:solidFill>
                    <a:srgbClr val="FFFFFF"/>
                  </a:solidFill>
                </a:ln>
                <a:solidFill>
                  <a:schemeClr val="tx1">
                    <a:lumMod val="75000"/>
                    <a:lumOff val="25000"/>
                  </a:schemeClr>
                </a:solidFill>
                <a:latin typeface="+mj-lt"/>
                <a:ea typeface="+mj-ea"/>
                <a:cs typeface="+mj-cs"/>
              </a:rPr>
              <a:t>Cardiovascular Risk Prediction</a:t>
            </a:r>
          </a:p>
          <a:p>
            <a:endParaRPr lang="en-US" sz="4100" b="1" kern="1200" spc="-50" baseline="0" dirty="0">
              <a:ln w="15875">
                <a:solidFill>
                  <a:srgbClr val="FFFFFF"/>
                </a:solidFill>
              </a:ln>
              <a:solidFill>
                <a:schemeClr val="tx1">
                  <a:lumMod val="75000"/>
                  <a:lumOff val="25000"/>
                </a:schemeClr>
              </a:solidFill>
              <a:latin typeface="+mj-lt"/>
              <a:ea typeface="+mj-ea"/>
              <a:cs typeface="+mj-cs"/>
            </a:endParaRPr>
          </a:p>
        </p:txBody>
      </p:sp>
      <p:pic>
        <p:nvPicPr>
          <p:cNvPr id="8" name="Picture 4" descr="A picture of an electromagnetic radiation"/>
          <p:cNvPicPr>
            <a:picLocks noChangeAspect="1"/>
          </p:cNvPicPr>
          <p:nvPr/>
        </p:nvPicPr>
        <p:blipFill rotWithShape="1">
          <a:blip r:embed="rId2"/>
          <a:srcRect l="27261" r="27349" b="1"/>
          <a:stretch>
            <a:fillRect/>
          </a:stretch>
        </p:blipFill>
        <p:spPr>
          <a:xfrm>
            <a:off x="20" y="-12128"/>
            <a:ext cx="4654276" cy="6870127"/>
          </a:xfrm>
          <a:prstGeom prst="rect">
            <a:avLst/>
          </a:prstGeom>
        </p:spPr>
      </p:pic>
      <p:cxnSp>
        <p:nvCxnSpPr>
          <p:cNvPr id="23" name="Straight Connector 2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5181601" y="2198914"/>
            <a:ext cx="6368142" cy="3670180"/>
          </a:xfrm>
        </p:spPr>
        <p:txBody>
          <a:bodyPr vert="horz" lIns="0" tIns="45720" rIns="0" bIns="45720" rtlCol="0" anchor="t">
            <a:normAutofit/>
          </a:bodyPr>
          <a:lstStyle/>
          <a:p>
            <a:r>
              <a:rPr lang="en-US" b="1" dirty="0">
                <a:solidFill>
                  <a:srgbClr val="FF0000"/>
                </a:solidFill>
                <a:latin typeface="+mn-lt"/>
              </a:rPr>
              <a:t>TEAM MEMBERS</a:t>
            </a:r>
            <a:endParaRPr lang="en-US" dirty="0">
              <a:solidFill>
                <a:srgbClr val="FF0000"/>
              </a:solidFill>
              <a:latin typeface="+mn-lt"/>
              <a:ea typeface="Calibri" panose="020F0502020204030204"/>
              <a:cs typeface="Calibri" panose="020F0502020204030204"/>
            </a:endParaRPr>
          </a:p>
          <a:p>
            <a:r>
              <a:rPr lang="en-US" b="1" dirty="0">
                <a:solidFill>
                  <a:schemeClr val="tx1">
                    <a:lumMod val="75000"/>
                    <a:lumOff val="25000"/>
                  </a:schemeClr>
                </a:solidFill>
                <a:latin typeface="+mn-lt"/>
              </a:rPr>
              <a:t>AMITHA K</a:t>
            </a:r>
            <a:endParaRPr lang="en-US" b="1" dirty="0">
              <a:solidFill>
                <a:schemeClr val="tx1">
                  <a:lumMod val="75000"/>
                  <a:lumOff val="25000"/>
                </a:schemeClr>
              </a:solidFill>
              <a:latin typeface="+mn-lt"/>
              <a:ea typeface="Calibri" panose="020F0502020204030204"/>
              <a:cs typeface="Calibri" panose="020F0502020204030204"/>
            </a:endParaRPr>
          </a:p>
          <a:p>
            <a:r>
              <a:rPr lang="en-US" b="1" dirty="0">
                <a:solidFill>
                  <a:schemeClr val="tx1">
                    <a:lumMod val="75000"/>
                    <a:lumOff val="25000"/>
                  </a:schemeClr>
                </a:solidFill>
                <a:latin typeface="+mn-lt"/>
              </a:rPr>
              <a:t>APOORVA VISHWAKARMA</a:t>
            </a:r>
            <a:endParaRPr lang="en-US" b="1" dirty="0">
              <a:solidFill>
                <a:schemeClr val="tx1">
                  <a:lumMod val="75000"/>
                  <a:lumOff val="25000"/>
                </a:schemeClr>
              </a:solidFill>
              <a:latin typeface="+mn-lt"/>
              <a:ea typeface="Calibri" panose="020F0502020204030204"/>
              <a:cs typeface="Calibri" panose="020F0502020204030204"/>
            </a:endParaRPr>
          </a:p>
          <a:p>
            <a:r>
              <a:rPr lang="en-US" b="1" dirty="0">
                <a:solidFill>
                  <a:schemeClr val="tx1">
                    <a:lumMod val="75000"/>
                    <a:lumOff val="25000"/>
                  </a:schemeClr>
                </a:solidFill>
                <a:latin typeface="+mn-lt"/>
              </a:rPr>
              <a:t>ABHISHEK P SADAWARTE</a:t>
            </a:r>
            <a:endParaRPr lang="en-US" b="1" dirty="0">
              <a:solidFill>
                <a:schemeClr val="tx1">
                  <a:lumMod val="75000"/>
                  <a:lumOff val="25000"/>
                </a:schemeClr>
              </a:solidFill>
              <a:latin typeface="+mn-lt"/>
              <a:ea typeface="Calibri" panose="020F0502020204030204"/>
              <a:cs typeface="Calibri" panose="020F0502020204030204"/>
            </a:endParaRPr>
          </a:p>
          <a:p>
            <a:r>
              <a:rPr lang="en-US" b="1" dirty="0">
                <a:solidFill>
                  <a:schemeClr val="tx1">
                    <a:lumMod val="75000"/>
                    <a:lumOff val="25000"/>
                  </a:schemeClr>
                </a:solidFill>
                <a:latin typeface="+mn-lt"/>
              </a:rPr>
              <a:t>MOHD KHALID</a:t>
            </a:r>
            <a:endParaRPr lang="en-US" b="1" dirty="0">
              <a:solidFill>
                <a:schemeClr val="tx1">
                  <a:lumMod val="75000"/>
                  <a:lumOff val="25000"/>
                </a:schemeClr>
              </a:solidFill>
              <a:latin typeface="+mn-lt"/>
              <a:ea typeface="Calibri" panose="020F0502020204030204"/>
              <a:cs typeface="Calibri" panose="020F0502020204030204"/>
            </a:endParaRPr>
          </a:p>
          <a:p>
            <a:r>
              <a:rPr lang="en-US" b="1" dirty="0">
                <a:solidFill>
                  <a:schemeClr val="tx1">
                    <a:lumMod val="75000"/>
                    <a:lumOff val="25000"/>
                  </a:schemeClr>
                </a:solidFill>
                <a:latin typeface="+mn-lt"/>
              </a:rPr>
              <a:t>SHASHANK KUMAR YADAV</a:t>
            </a:r>
            <a:endParaRPr lang="en-US" b="1" dirty="0">
              <a:solidFill>
                <a:schemeClr val="tx1">
                  <a:lumMod val="75000"/>
                  <a:lumOff val="25000"/>
                </a:schemeClr>
              </a:solidFill>
              <a:latin typeface="+mn-lt"/>
              <a:ea typeface="Calibri" panose="020F0502020204030204"/>
              <a:cs typeface="Calibri" panose="020F0502020204030204"/>
            </a:endParaRPr>
          </a:p>
          <a:p>
            <a:pPr indent="-182880">
              <a:buFont typeface="Calibri" panose="020F0502020204030204" pitchFamily="34" charset="0"/>
              <a:buChar char=""/>
            </a:pPr>
            <a:endParaRPr lang="en-US" dirty="0">
              <a:solidFill>
                <a:schemeClr val="tx1">
                  <a:lumMod val="75000"/>
                  <a:lumOff val="25000"/>
                </a:schemeClr>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889000"/>
          </a:xfrm>
        </p:spPr>
        <p:txBody>
          <a:bodyPr/>
          <a:lstStyle/>
          <a:p>
            <a:endParaRPr lang="en-US"/>
          </a:p>
        </p:txBody>
      </p:sp>
      <p:pic>
        <p:nvPicPr>
          <p:cNvPr id="10" name="Content Placeholder 9" descr="Screenshot 2022-12-16 181800"/>
          <p:cNvPicPr>
            <a:picLocks noGrp="1" noChangeAspect="1"/>
          </p:cNvPicPr>
          <p:nvPr>
            <p:ph idx="1"/>
          </p:nvPr>
        </p:nvPicPr>
        <p:blipFill>
          <a:blip r:embed="rId2"/>
          <a:stretch>
            <a:fillRect/>
          </a:stretch>
        </p:blipFill>
        <p:spPr>
          <a:xfrm>
            <a:off x="344805" y="190500"/>
            <a:ext cx="10810875" cy="60826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022-12-16 180750"/>
          <p:cNvPicPr>
            <a:picLocks noGrp="1" noChangeAspect="1"/>
          </p:cNvPicPr>
          <p:nvPr>
            <p:ph idx="1"/>
          </p:nvPr>
        </p:nvPicPr>
        <p:blipFill>
          <a:blip r:embed="rId2"/>
          <a:stretch>
            <a:fillRect/>
          </a:stretch>
        </p:blipFill>
        <p:spPr>
          <a:xfrm>
            <a:off x="297815" y="387985"/>
            <a:ext cx="10857865" cy="56146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creenshot 2022-12-16 181841"/>
          <p:cNvPicPr>
            <a:picLocks noGrp="1" noChangeAspect="1"/>
          </p:cNvPicPr>
          <p:nvPr>
            <p:ph idx="1"/>
          </p:nvPr>
        </p:nvPicPr>
        <p:blipFill>
          <a:blip r:embed="rId2"/>
          <a:stretch>
            <a:fillRect/>
          </a:stretch>
        </p:blipFill>
        <p:spPr>
          <a:xfrm>
            <a:off x="478155" y="123190"/>
            <a:ext cx="10677525" cy="54489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793750"/>
          </a:xfrm>
        </p:spPr>
        <p:txBody>
          <a:bodyPr>
            <a:normAutofit fontScale="90000"/>
          </a:bodyPr>
          <a:lstStyle/>
          <a:p>
            <a:endParaRPr lang="en-US"/>
          </a:p>
        </p:txBody>
      </p:sp>
      <p:pic>
        <p:nvPicPr>
          <p:cNvPr id="4" name="Content Placeholder 3" descr="download (1)"/>
          <p:cNvPicPr>
            <a:picLocks noGrp="1" noChangeAspect="1"/>
          </p:cNvPicPr>
          <p:nvPr>
            <p:ph idx="1"/>
          </p:nvPr>
        </p:nvPicPr>
        <p:blipFill>
          <a:blip r:embed="rId2"/>
          <a:stretch>
            <a:fillRect/>
          </a:stretch>
        </p:blipFill>
        <p:spPr>
          <a:xfrm>
            <a:off x="1097915" y="0"/>
            <a:ext cx="10767060" cy="62782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736600"/>
          </a:xfrm>
        </p:spPr>
        <p:txBody>
          <a:bodyPr>
            <a:normAutofit fontScale="90000"/>
          </a:bodyPr>
          <a:lstStyle/>
          <a:p>
            <a:endParaRPr lang="en-US"/>
          </a:p>
        </p:txBody>
      </p:sp>
      <p:pic>
        <p:nvPicPr>
          <p:cNvPr id="4" name="Content Placeholder 3" descr="download (2)"/>
          <p:cNvPicPr>
            <a:picLocks noGrp="1" noChangeAspect="1"/>
          </p:cNvPicPr>
          <p:nvPr>
            <p:ph idx="1"/>
          </p:nvPr>
        </p:nvPicPr>
        <p:blipFill>
          <a:blip r:embed="rId2"/>
          <a:stretch>
            <a:fillRect/>
          </a:stretch>
        </p:blipFill>
        <p:spPr>
          <a:xfrm>
            <a:off x="617855" y="635"/>
            <a:ext cx="11416030" cy="62776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870585"/>
          </a:xfrm>
        </p:spPr>
        <p:txBody>
          <a:bodyPr/>
          <a:lstStyle/>
          <a:p>
            <a:endParaRPr lang="en-US"/>
          </a:p>
        </p:txBody>
      </p:sp>
      <p:pic>
        <p:nvPicPr>
          <p:cNvPr id="4" name="Content Placeholder 3" descr="download (4)"/>
          <p:cNvPicPr>
            <a:picLocks noGrp="1" noChangeAspect="1"/>
          </p:cNvPicPr>
          <p:nvPr>
            <p:ph idx="1"/>
          </p:nvPr>
        </p:nvPicPr>
        <p:blipFill>
          <a:blip r:embed="rId2"/>
          <a:stretch>
            <a:fillRect/>
          </a:stretch>
        </p:blipFill>
        <p:spPr>
          <a:xfrm>
            <a:off x="856615" y="104140"/>
            <a:ext cx="11025505" cy="62890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1012825"/>
          </a:xfrm>
        </p:spPr>
        <p:txBody>
          <a:bodyPr/>
          <a:lstStyle/>
          <a:p>
            <a:endParaRPr lang="en-US"/>
          </a:p>
        </p:txBody>
      </p:sp>
      <p:pic>
        <p:nvPicPr>
          <p:cNvPr id="4" name="Content Placeholder 3" descr="download (5)"/>
          <p:cNvPicPr>
            <a:picLocks noGrp="1" noChangeAspect="1"/>
          </p:cNvPicPr>
          <p:nvPr>
            <p:ph idx="1"/>
          </p:nvPr>
        </p:nvPicPr>
        <p:blipFill>
          <a:blip r:embed="rId2"/>
          <a:stretch>
            <a:fillRect/>
          </a:stretch>
        </p:blipFill>
        <p:spPr>
          <a:xfrm>
            <a:off x="422910" y="0"/>
            <a:ext cx="11587480" cy="62877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688975"/>
          </a:xfrm>
        </p:spPr>
        <p:txBody>
          <a:bodyPr>
            <a:normAutofit fontScale="90000"/>
          </a:bodyPr>
          <a:lstStyle/>
          <a:p>
            <a:endParaRPr lang="en-US"/>
          </a:p>
        </p:txBody>
      </p:sp>
      <p:pic>
        <p:nvPicPr>
          <p:cNvPr id="4" name="Content Placeholder 3" descr="download (6)"/>
          <p:cNvPicPr>
            <a:picLocks noGrp="1" noChangeAspect="1"/>
          </p:cNvPicPr>
          <p:nvPr>
            <p:ph idx="1"/>
          </p:nvPr>
        </p:nvPicPr>
        <p:blipFill>
          <a:blip r:embed="rId2"/>
          <a:stretch>
            <a:fillRect/>
          </a:stretch>
        </p:blipFill>
        <p:spPr>
          <a:xfrm>
            <a:off x="530860" y="0"/>
            <a:ext cx="10400030" cy="63646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679450"/>
          </a:xfrm>
        </p:spPr>
        <p:txBody>
          <a:bodyPr>
            <a:normAutofit fontScale="90000"/>
          </a:bodyPr>
          <a:lstStyle/>
          <a:p>
            <a:endParaRPr lang="en-US"/>
          </a:p>
        </p:txBody>
      </p:sp>
      <p:pic>
        <p:nvPicPr>
          <p:cNvPr id="4" name="Content Placeholder 3" descr="download (7)"/>
          <p:cNvPicPr>
            <a:picLocks noGrp="1" noChangeAspect="1"/>
          </p:cNvPicPr>
          <p:nvPr>
            <p:ph idx="1"/>
          </p:nvPr>
        </p:nvPicPr>
        <p:blipFill>
          <a:blip r:embed="rId2"/>
          <a:stretch>
            <a:fillRect/>
          </a:stretch>
        </p:blipFill>
        <p:spPr>
          <a:xfrm>
            <a:off x="389255" y="0"/>
            <a:ext cx="11158855" cy="63163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 (8)"/>
          <p:cNvPicPr>
            <a:picLocks noGrp="1" noChangeAspect="1"/>
          </p:cNvPicPr>
          <p:nvPr>
            <p:ph idx="1"/>
          </p:nvPr>
        </p:nvPicPr>
        <p:blipFill>
          <a:blip r:embed="rId2"/>
          <a:stretch>
            <a:fillRect/>
          </a:stretch>
        </p:blipFill>
        <p:spPr>
          <a:xfrm>
            <a:off x="1228725" y="287020"/>
            <a:ext cx="10403840" cy="55822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91235" y="286385"/>
            <a:ext cx="6750685" cy="641985"/>
          </a:xfrm>
        </p:spPr>
        <p:txBody>
          <a:bodyPr>
            <a:normAutofit fontScale="90000"/>
          </a:bodyPr>
          <a:lstStyle/>
          <a:p>
            <a:r>
              <a:rPr lang="en-US" sz="6000" b="1" dirty="0">
                <a:solidFill>
                  <a:schemeClr val="accent2"/>
                </a:solidFill>
                <a:ea typeface="Calibri Light" panose="020F0302020204030204"/>
                <a:cs typeface="Calibri Light" panose="020F0302020204030204"/>
              </a:rPr>
              <a:t>CONTENT</a:t>
            </a:r>
            <a:endParaRPr lang="en-US" sz="6000" b="1" dirty="0">
              <a:solidFill>
                <a:schemeClr val="accent2"/>
              </a:solidFill>
            </a:endParaRPr>
          </a:p>
        </p:txBody>
      </p:sp>
      <p:sp>
        <p:nvSpPr>
          <p:cNvPr id="3" name="Content Placeholder 2"/>
          <p:cNvSpPr>
            <a:spLocks noGrp="1"/>
          </p:cNvSpPr>
          <p:nvPr>
            <p:ph idx="1"/>
          </p:nvPr>
        </p:nvSpPr>
        <p:spPr>
          <a:xfrm>
            <a:off x="1043940" y="795655"/>
            <a:ext cx="6697980" cy="5073015"/>
          </a:xfrm>
        </p:spPr>
        <p:txBody>
          <a:bodyPr vert="horz" lIns="0" tIns="45720" rIns="0" bIns="45720" rtlCol="0" anchor="t">
            <a:normAutofit fontScale="60000"/>
          </a:bodyPr>
          <a:lstStyle/>
          <a:p>
            <a:endParaRPr lang="en-US" sz="2400" b="1" dirty="0">
              <a:ea typeface="Calibri" panose="020F0502020204030204"/>
              <a:cs typeface="Calibri" panose="020F0502020204030204"/>
            </a:endParaRPr>
          </a:p>
          <a:p>
            <a:r>
              <a:rPr lang="en-US" sz="2665" b="1" dirty="0">
                <a:ea typeface="Calibri" panose="020F0502020204030204"/>
                <a:cs typeface="Calibri" panose="020F0502020204030204"/>
              </a:rPr>
              <a:t>INTRODUCTION</a:t>
            </a:r>
          </a:p>
          <a:p>
            <a:r>
              <a:rPr lang="en-US" sz="2665" b="1" dirty="0">
                <a:ea typeface="Calibri" panose="020F0502020204030204"/>
                <a:cs typeface="Calibri" panose="020F0502020204030204"/>
              </a:rPr>
              <a:t>PROBLEM STATEMENT</a:t>
            </a:r>
          </a:p>
          <a:p>
            <a:r>
              <a:rPr lang="en-US" sz="2665" b="1" dirty="0">
                <a:ea typeface="Calibri" panose="020F0502020204030204"/>
                <a:cs typeface="Calibri" panose="020F0502020204030204"/>
              </a:rPr>
              <a:t>DATA SUMMARY </a:t>
            </a:r>
          </a:p>
          <a:p>
            <a:r>
              <a:rPr lang="en-US" sz="2665" b="1" dirty="0">
                <a:ea typeface="Calibri" panose="020F0502020204030204"/>
                <a:cs typeface="Calibri" panose="020F0502020204030204"/>
              </a:rPr>
              <a:t>METHODOLOGY</a:t>
            </a:r>
          </a:p>
          <a:p>
            <a:r>
              <a:rPr lang="en-US" sz="2665" b="1" dirty="0">
                <a:ea typeface="Calibri" panose="020F0502020204030204"/>
                <a:cs typeface="Calibri" panose="020F0502020204030204"/>
              </a:rPr>
              <a:t>EXPLORATORY DATA ANALYSIS </a:t>
            </a:r>
          </a:p>
          <a:p>
            <a:r>
              <a:rPr lang="en-US" sz="2665" b="1" dirty="0">
                <a:ea typeface="Calibri" panose="020F0502020204030204"/>
                <a:cs typeface="Calibri" panose="020F0502020204030204"/>
              </a:rPr>
              <a:t>FEATURE ENGINEERING</a:t>
            </a:r>
          </a:p>
          <a:p>
            <a:r>
              <a:rPr lang="en-US" sz="2665" b="1" dirty="0">
                <a:ea typeface="Calibri" panose="020F0502020204030204"/>
                <a:cs typeface="Calibri" panose="020F0502020204030204"/>
              </a:rPr>
              <a:t>BUILDING MODEL</a:t>
            </a:r>
          </a:p>
          <a:p>
            <a:r>
              <a:rPr lang="en-US" sz="2665" b="1" dirty="0">
                <a:ea typeface="Calibri" panose="020F0502020204030204"/>
                <a:cs typeface="Calibri" panose="020F0502020204030204"/>
              </a:rPr>
              <a:t>EVALUATION METRIC</a:t>
            </a:r>
          </a:p>
          <a:p>
            <a:r>
              <a:rPr lang="en-US" sz="2665" b="1">
                <a:ea typeface="+mj-lt"/>
                <a:cs typeface="+mj-lt"/>
                <a:sym typeface="+mn-ea"/>
              </a:rPr>
              <a:t>PRECISION AND RECALL</a:t>
            </a:r>
            <a:endParaRPr lang="en-US" sz="2665" b="1" dirty="0">
              <a:ea typeface="Calibri" panose="020F0502020204030204"/>
              <a:cs typeface="Calibri" panose="020F0502020204030204"/>
            </a:endParaRPr>
          </a:p>
          <a:p>
            <a:r>
              <a:rPr lang="en-US" sz="2665" b="1" dirty="0">
                <a:ea typeface="Calibri" panose="020F0502020204030204"/>
                <a:cs typeface="Calibri" panose="020F0502020204030204"/>
              </a:rPr>
              <a:t>CHALLENGES FACED</a:t>
            </a:r>
          </a:p>
          <a:p>
            <a:r>
              <a:rPr lang="en-US" sz="2665" b="1" dirty="0">
                <a:ea typeface="Calibri" panose="020F0502020204030204"/>
                <a:cs typeface="Calibri" panose="020F0502020204030204"/>
              </a:rPr>
              <a:t>CONCLUSION </a:t>
            </a:r>
          </a:p>
          <a:p>
            <a:r>
              <a:rPr lang="en-US" sz="2665" b="1" dirty="0">
                <a:ea typeface="Calibri" panose="020F0502020204030204"/>
                <a:cs typeface="Calibri" panose="020F0502020204030204"/>
              </a:rPr>
              <a:t>Q AND A</a:t>
            </a:r>
          </a:p>
        </p:txBody>
      </p:sp>
      <p:sp>
        <p:nvSpPr>
          <p:cNvPr id="10" name="Rectangle 9"/>
          <p:cNvSpPr>
            <a:spLocks noGrp="1" noRot="1" noChangeAspect="1" noMove="1" noResize="1" noEditPoints="1" noAdjustHandles="1" noChangeArrowheads="1" noChangeShapeType="1" noTextEdit="1"/>
          </p:cNvSpPr>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708025"/>
          </a:xfrm>
        </p:spPr>
        <p:txBody>
          <a:bodyPr>
            <a:normAutofit fontScale="90000"/>
          </a:bodyPr>
          <a:lstStyle/>
          <a:p>
            <a:r>
              <a:rPr b="1" dirty="0">
                <a:solidFill>
                  <a:srgbClr val="FF0000"/>
                </a:solidFill>
                <a:effectLst>
                  <a:outerShdw blurRad="38100" dist="19050" dir="2700000" algn="tl" rotWithShape="0">
                    <a:schemeClr val="dk1">
                      <a:alpha val="40000"/>
                    </a:schemeClr>
                  </a:outerShdw>
                </a:effectLst>
                <a:sym typeface="+mn-ea"/>
              </a:rPr>
              <a:t>Conclusions</a:t>
            </a:r>
            <a:r>
              <a:rPr b="1" spc="-53" dirty="0">
                <a:solidFill>
                  <a:srgbClr val="FF0000"/>
                </a:solidFill>
                <a:effectLst>
                  <a:outerShdw blurRad="38100" dist="19050" dir="2700000" algn="tl" rotWithShape="0">
                    <a:schemeClr val="dk1">
                      <a:alpha val="40000"/>
                    </a:schemeClr>
                  </a:outerShdw>
                </a:effectLst>
                <a:sym typeface="+mn-ea"/>
              </a:rPr>
              <a:t> </a:t>
            </a:r>
            <a:r>
              <a:rPr b="1" dirty="0">
                <a:solidFill>
                  <a:srgbClr val="FF0000"/>
                </a:solidFill>
                <a:effectLst>
                  <a:outerShdw blurRad="38100" dist="19050" dir="2700000" algn="tl" rotWithShape="0">
                    <a:schemeClr val="dk1">
                      <a:alpha val="40000"/>
                    </a:schemeClr>
                  </a:outerShdw>
                </a:effectLst>
                <a:sym typeface="+mn-ea"/>
              </a:rPr>
              <a:t>of</a:t>
            </a:r>
            <a:r>
              <a:rPr b="1" spc="-53" dirty="0">
                <a:solidFill>
                  <a:srgbClr val="FF0000"/>
                </a:solidFill>
                <a:effectLst>
                  <a:outerShdw blurRad="38100" dist="19050" dir="2700000" algn="tl" rotWithShape="0">
                    <a:schemeClr val="dk1">
                      <a:alpha val="40000"/>
                    </a:schemeClr>
                  </a:outerShdw>
                </a:effectLst>
                <a:sym typeface="+mn-ea"/>
              </a:rPr>
              <a:t> </a:t>
            </a:r>
            <a:r>
              <a:rPr b="1" spc="-7" dirty="0">
                <a:solidFill>
                  <a:srgbClr val="FF0000"/>
                </a:solidFill>
                <a:effectLst>
                  <a:outerShdw blurRad="38100" dist="19050" dir="2700000" algn="tl" rotWithShape="0">
                    <a:schemeClr val="dk1">
                      <a:alpha val="40000"/>
                    </a:schemeClr>
                  </a:outerShdw>
                </a:effectLst>
                <a:sym typeface="+mn-ea"/>
              </a:rPr>
              <a:t>EDA</a:t>
            </a:r>
            <a:endParaRPr lang="en-US" b="1" spc="-7" dirty="0">
              <a:solidFill>
                <a:srgbClr val="FF0000"/>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1097280" y="1461135"/>
            <a:ext cx="10058400" cy="4408170"/>
          </a:xfrm>
        </p:spPr>
        <p:txBody>
          <a:bodyPr>
            <a:noAutofit/>
          </a:bodyPr>
          <a:lstStyle/>
          <a:p>
            <a:r>
              <a:rPr lang="en-US"/>
              <a:t>Now, we can conclude from pie chart that,</a:t>
            </a:r>
          </a:p>
          <a:p>
            <a:r>
              <a:rPr lang="en-US"/>
              <a:t>(1) There are 85% of people are actually not at risk of Cardio Vascular Risk.</a:t>
            </a:r>
          </a:p>
          <a:p>
            <a:r>
              <a:rPr lang="en-US"/>
              <a:t>(2) There are only 3% of people who are under BP medication.</a:t>
            </a:r>
          </a:p>
          <a:p>
            <a:r>
              <a:rPr lang="en-US"/>
              <a:t>(3) There are only 1% of people who had stroke previously.</a:t>
            </a:r>
          </a:p>
          <a:p>
            <a:r>
              <a:rPr lang="en-US"/>
              <a:t>(4) There are 32% of people who are having Hyper Tension.</a:t>
            </a:r>
          </a:p>
          <a:p>
            <a:r>
              <a:rPr lang="en-US"/>
              <a:t>(5) There are 97% of the people who are non diabetic.</a:t>
            </a:r>
          </a:p>
          <a:p>
            <a:r>
              <a:rPr lang="en-US"/>
              <a:t>(6) There are 11%(least) of the people are having highest level education and 42%(highest) of the people are having basic education level.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495300"/>
            <a:ext cx="10058400" cy="861060"/>
          </a:xfrm>
        </p:spPr>
        <p:txBody>
          <a:bodyPr>
            <a:normAutofit fontScale="90000"/>
          </a:bodyPr>
          <a:lstStyle/>
          <a:p>
            <a:r>
              <a:rPr b="1" dirty="0">
                <a:solidFill>
                  <a:srgbClr val="FF0000"/>
                </a:solidFill>
                <a:effectLst>
                  <a:outerShdw blurRad="38100" dist="19050" dir="2700000" algn="tl" rotWithShape="0">
                    <a:schemeClr val="dk1">
                      <a:alpha val="40000"/>
                    </a:schemeClr>
                  </a:outerShdw>
                </a:effectLst>
                <a:sym typeface="+mn-ea"/>
              </a:rPr>
              <a:t>Conclusions</a:t>
            </a:r>
            <a:r>
              <a:rPr b="1" spc="-53" dirty="0">
                <a:solidFill>
                  <a:srgbClr val="FF0000"/>
                </a:solidFill>
                <a:effectLst>
                  <a:outerShdw blurRad="38100" dist="19050" dir="2700000" algn="tl" rotWithShape="0">
                    <a:schemeClr val="dk1">
                      <a:alpha val="40000"/>
                    </a:schemeClr>
                  </a:outerShdw>
                </a:effectLst>
                <a:sym typeface="+mn-ea"/>
              </a:rPr>
              <a:t> </a:t>
            </a:r>
            <a:r>
              <a:rPr b="1" dirty="0">
                <a:solidFill>
                  <a:srgbClr val="FF0000"/>
                </a:solidFill>
                <a:effectLst>
                  <a:outerShdw blurRad="38100" dist="19050" dir="2700000" algn="tl" rotWithShape="0">
                    <a:schemeClr val="dk1">
                      <a:alpha val="40000"/>
                    </a:schemeClr>
                  </a:outerShdw>
                </a:effectLst>
                <a:sym typeface="+mn-ea"/>
              </a:rPr>
              <a:t>of</a:t>
            </a:r>
            <a:r>
              <a:rPr b="1" spc="-53" dirty="0">
                <a:solidFill>
                  <a:srgbClr val="FF0000"/>
                </a:solidFill>
                <a:effectLst>
                  <a:outerShdw blurRad="38100" dist="19050" dir="2700000" algn="tl" rotWithShape="0">
                    <a:schemeClr val="dk1">
                      <a:alpha val="40000"/>
                    </a:schemeClr>
                  </a:outerShdw>
                </a:effectLst>
                <a:sym typeface="+mn-ea"/>
              </a:rPr>
              <a:t> </a:t>
            </a:r>
            <a:r>
              <a:rPr b="1" spc="-7" dirty="0">
                <a:solidFill>
                  <a:srgbClr val="FF0000"/>
                </a:solidFill>
                <a:effectLst>
                  <a:outerShdw blurRad="38100" dist="19050" dir="2700000" algn="tl" rotWithShape="0">
                    <a:schemeClr val="dk1">
                      <a:alpha val="40000"/>
                    </a:schemeClr>
                  </a:outerShdw>
                </a:effectLst>
                <a:sym typeface="+mn-ea"/>
              </a:rPr>
              <a:t>EDA</a:t>
            </a:r>
            <a:r>
              <a:rPr spc="-7" dirty="0">
                <a:solidFill>
                  <a:schemeClr val="tx1"/>
                </a:solidFill>
                <a:effectLst>
                  <a:outerShdw blurRad="38100" dist="19050" dir="2700000" algn="tl" rotWithShape="0">
                    <a:schemeClr val="dk1">
                      <a:alpha val="40000"/>
                    </a:schemeClr>
                  </a:outerShdw>
                </a:effectLst>
                <a:sym typeface="+mn-ea"/>
              </a:rPr>
              <a:t>:</a:t>
            </a:r>
            <a:br>
              <a:rPr spc="-7" dirty="0">
                <a:solidFill>
                  <a:schemeClr val="tx1"/>
                </a:solidFill>
                <a:effectLst>
                  <a:outerShdw blurRad="38100" dist="19050" dir="2700000" algn="tl" rotWithShape="0">
                    <a:schemeClr val="dk1">
                      <a:alpha val="40000"/>
                    </a:schemeClr>
                  </a:outerShdw>
                </a:effectLst>
                <a:sym typeface="+mn-ea"/>
              </a:rPr>
            </a:br>
            <a:endParaRPr lang="en-US"/>
          </a:p>
        </p:txBody>
      </p:sp>
      <p:sp>
        <p:nvSpPr>
          <p:cNvPr id="5" name="Content Placeholder 4"/>
          <p:cNvSpPr>
            <a:spLocks noGrp="1"/>
          </p:cNvSpPr>
          <p:nvPr>
            <p:ph idx="1"/>
          </p:nvPr>
        </p:nvSpPr>
        <p:spPr>
          <a:xfrm>
            <a:off x="1097280" y="894080"/>
            <a:ext cx="10058400" cy="4975225"/>
          </a:xfrm>
        </p:spPr>
        <p:txBody>
          <a:bodyPr>
            <a:noAutofit/>
          </a:bodyPr>
          <a:lstStyle/>
          <a:p>
            <a:r>
              <a:rPr lang="en-US"/>
              <a:t>We can conclude from here that,</a:t>
            </a:r>
          </a:p>
          <a:p>
            <a:r>
              <a:rPr lang="en-US"/>
              <a:t>(1) The people whoever already under the HyperTension, are at more risk of CVR</a:t>
            </a:r>
          </a:p>
          <a:p>
            <a:r>
              <a:rPr lang="en-US"/>
              <a:t>(2) But its not the same in case of people who were under the attack of stroke once before. The people who never got the stroke are at high risk of CVR.</a:t>
            </a:r>
          </a:p>
          <a:p>
            <a:r>
              <a:rPr lang="en-US"/>
              <a:t>(3) Whether people smoke or not smoke, they are at risk of CVR.</a:t>
            </a:r>
          </a:p>
          <a:p>
            <a:r>
              <a:rPr lang="en-US"/>
              <a:t>(4) Its shocking to see that the people who never got any medication barely comes under the risk of CVR. The people who are under BP medications are at high risk of CVR.</a:t>
            </a:r>
          </a:p>
          <a:p>
            <a:r>
              <a:rPr lang="en-US"/>
              <a:t>(5) When we compare males and females, males are at more risk of CVR.</a:t>
            </a:r>
          </a:p>
          <a:p>
            <a:r>
              <a:rPr lang="en-US"/>
              <a:t>(6) We can clearly see that, the people who had only basic education i.e., education 1 are at more risk of CVR. And its gradually decreasing with increase in education. It might be because that the people wo are educated are taking much precaustions to avoid CVR.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13472"/>
            <a:ext cx="10058400" cy="1450757"/>
          </a:xfrm>
        </p:spPr>
        <p:txBody>
          <a:bodyPr/>
          <a:lstStyle/>
          <a:p>
            <a:r>
              <a:rPr b="1" dirty="0">
                <a:solidFill>
                  <a:srgbClr val="FF0000"/>
                </a:solidFill>
                <a:effectLst>
                  <a:outerShdw blurRad="38100" dist="19050" dir="2700000" algn="tl" rotWithShape="0">
                    <a:schemeClr val="dk1">
                      <a:alpha val="40000"/>
                    </a:schemeClr>
                  </a:outerShdw>
                </a:effectLst>
                <a:sym typeface="+mn-ea"/>
              </a:rPr>
              <a:t>Conclusions</a:t>
            </a:r>
            <a:r>
              <a:rPr b="1" spc="-53" dirty="0">
                <a:solidFill>
                  <a:srgbClr val="FF0000"/>
                </a:solidFill>
                <a:effectLst>
                  <a:outerShdw blurRad="38100" dist="19050" dir="2700000" algn="tl" rotWithShape="0">
                    <a:schemeClr val="dk1">
                      <a:alpha val="40000"/>
                    </a:schemeClr>
                  </a:outerShdw>
                </a:effectLst>
                <a:sym typeface="+mn-ea"/>
              </a:rPr>
              <a:t> </a:t>
            </a:r>
            <a:r>
              <a:rPr b="1" dirty="0">
                <a:solidFill>
                  <a:srgbClr val="FF0000"/>
                </a:solidFill>
                <a:effectLst>
                  <a:outerShdw blurRad="38100" dist="19050" dir="2700000" algn="tl" rotWithShape="0">
                    <a:schemeClr val="dk1">
                      <a:alpha val="40000"/>
                    </a:schemeClr>
                  </a:outerShdw>
                </a:effectLst>
                <a:sym typeface="+mn-ea"/>
              </a:rPr>
              <a:t>of</a:t>
            </a:r>
            <a:r>
              <a:rPr b="1" spc="-53" dirty="0">
                <a:solidFill>
                  <a:srgbClr val="FF0000"/>
                </a:solidFill>
                <a:effectLst>
                  <a:outerShdw blurRad="38100" dist="19050" dir="2700000" algn="tl" rotWithShape="0">
                    <a:schemeClr val="dk1">
                      <a:alpha val="40000"/>
                    </a:schemeClr>
                  </a:outerShdw>
                </a:effectLst>
                <a:sym typeface="+mn-ea"/>
              </a:rPr>
              <a:t> </a:t>
            </a:r>
            <a:r>
              <a:rPr b="1" spc="-7" dirty="0">
                <a:solidFill>
                  <a:srgbClr val="FF0000"/>
                </a:solidFill>
                <a:effectLst>
                  <a:outerShdw blurRad="38100" dist="19050" dir="2700000" algn="tl" rotWithShape="0">
                    <a:schemeClr val="dk1">
                      <a:alpha val="40000"/>
                    </a:schemeClr>
                  </a:outerShdw>
                </a:effectLst>
                <a:sym typeface="+mn-ea"/>
              </a:rPr>
              <a:t>EDA</a:t>
            </a:r>
            <a:endParaRPr lang="en-US" b="1" spc="-7" dirty="0">
              <a:solidFill>
                <a:srgbClr val="FF0000"/>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1097280" y="1064895"/>
            <a:ext cx="10058400" cy="4804410"/>
          </a:xfrm>
        </p:spPr>
        <p:txBody>
          <a:bodyPr>
            <a:noAutofit/>
          </a:bodyPr>
          <a:lstStyle/>
          <a:p>
            <a:r>
              <a:rPr lang="en-US"/>
              <a:t>We tried plotting all numerical varables with the dependent variables. From here we can conclude that,</a:t>
            </a:r>
          </a:p>
          <a:p>
            <a:r>
              <a:rPr lang="en-US"/>
              <a:t>(1) The major people who are having Cardio Vasclar Risk(CVR) are at the age of 50-70.</a:t>
            </a:r>
          </a:p>
          <a:p>
            <a:r>
              <a:rPr lang="en-US"/>
              <a:t>(2) The cholestrol level of people is same for both kind of people who are at risk of CVR and not at risk of CVR. Instead fewer people who are not at risk of CVR are having high Cholestrol level.</a:t>
            </a:r>
          </a:p>
          <a:p>
            <a:r>
              <a:rPr lang="en-US"/>
              <a:t>(3) If we consider sysBP and diaBP together into consideration, then most of the people are having normal BP. So its hard to conclude to here about the CVR.</a:t>
            </a:r>
          </a:p>
          <a:p>
            <a:r>
              <a:rPr lang="en-US"/>
              <a:t>(4) Even though many people are having normal range of BMI, but the people whoevever are having high BMI, they are at risk of CVR.</a:t>
            </a:r>
          </a:p>
          <a:p>
            <a:r>
              <a:rPr lang="en-US"/>
              <a:t>(5) Many people are having normal heartrate range, so its not appropriate to come into conclusion about the CVR at this stage.</a:t>
            </a:r>
          </a:p>
          <a:p>
            <a:r>
              <a:rPr lang="en-US"/>
              <a:t>(6) In glucose level, we can see some outliers in both kind of people(whoa are at risk and not at risk). But the people who got high glucose level are coming into the category of CVR. So we can conclude that its even one of the factor which may contribute to CVR.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spc="-7" dirty="0">
                <a:solidFill>
                  <a:srgbClr val="FF0000"/>
                </a:solidFill>
                <a:sym typeface="+mn-ea"/>
              </a:rPr>
              <a:t>Treatment</a:t>
            </a:r>
            <a:r>
              <a:rPr b="1" spc="20" dirty="0">
                <a:solidFill>
                  <a:srgbClr val="FF0000"/>
                </a:solidFill>
                <a:sym typeface="+mn-ea"/>
              </a:rPr>
              <a:t> </a:t>
            </a:r>
            <a:r>
              <a:rPr b="1" spc="-7" dirty="0">
                <a:solidFill>
                  <a:srgbClr val="FF0000"/>
                </a:solidFill>
                <a:sym typeface="+mn-ea"/>
              </a:rPr>
              <a:t>of</a:t>
            </a:r>
            <a:r>
              <a:rPr b="1" spc="13" dirty="0">
                <a:solidFill>
                  <a:srgbClr val="FF0000"/>
                </a:solidFill>
                <a:sym typeface="+mn-ea"/>
              </a:rPr>
              <a:t> </a:t>
            </a:r>
            <a:r>
              <a:rPr b="1" spc="-7" dirty="0">
                <a:solidFill>
                  <a:srgbClr val="FF0000"/>
                </a:solidFill>
                <a:sym typeface="+mn-ea"/>
              </a:rPr>
              <a:t>Missing</a:t>
            </a:r>
            <a:r>
              <a:rPr b="1" spc="-27" dirty="0">
                <a:solidFill>
                  <a:srgbClr val="FF0000"/>
                </a:solidFill>
                <a:sym typeface="+mn-ea"/>
              </a:rPr>
              <a:t> </a:t>
            </a:r>
            <a:r>
              <a:rPr b="1" spc="-7" dirty="0">
                <a:solidFill>
                  <a:srgbClr val="FF0000"/>
                </a:solidFill>
                <a:sym typeface="+mn-ea"/>
              </a:rPr>
              <a:t>Values</a:t>
            </a:r>
            <a:r>
              <a:rPr b="1" spc="13" dirty="0">
                <a:solidFill>
                  <a:srgbClr val="FF0000"/>
                </a:solidFill>
                <a:sym typeface="+mn-ea"/>
              </a:rPr>
              <a:t> </a:t>
            </a:r>
            <a:r>
              <a:rPr b="1" dirty="0">
                <a:solidFill>
                  <a:srgbClr val="FF0000"/>
                </a:solidFill>
                <a:sym typeface="+mn-ea"/>
              </a:rPr>
              <a:t>and </a:t>
            </a:r>
            <a:r>
              <a:rPr b="1" spc="-7" dirty="0">
                <a:solidFill>
                  <a:srgbClr val="FF0000"/>
                </a:solidFill>
                <a:sym typeface="+mn-ea"/>
              </a:rPr>
              <a:t>Outliers</a:t>
            </a:r>
            <a:br>
              <a:rPr spc="-7" dirty="0"/>
            </a:br>
            <a:endParaRPr lang="en-US"/>
          </a:p>
        </p:txBody>
      </p:sp>
      <p:sp>
        <p:nvSpPr>
          <p:cNvPr id="3" name="Content Placeholder 2"/>
          <p:cNvSpPr>
            <a:spLocks noGrp="1"/>
          </p:cNvSpPr>
          <p:nvPr>
            <p:ph sz="half" idx="1"/>
          </p:nvPr>
        </p:nvSpPr>
        <p:spPr/>
        <p:txBody>
          <a:bodyPr>
            <a:normAutofit fontScale="90000"/>
          </a:bodyPr>
          <a:lstStyle/>
          <a:p>
            <a:pPr marL="17145">
              <a:spcBef>
                <a:spcPts val="135"/>
              </a:spcBef>
            </a:pPr>
            <a:r>
              <a:rPr b="1" dirty="0">
                <a:solidFill>
                  <a:srgbClr val="CC0000"/>
                </a:solidFill>
                <a:latin typeface="Times New Roman" panose="02020603050405020304"/>
                <a:cs typeface="Times New Roman" panose="02020603050405020304"/>
                <a:sym typeface="+mn-ea"/>
              </a:rPr>
              <a:t>Treatment</a:t>
            </a:r>
            <a:r>
              <a:rPr b="1" spc="-20" dirty="0">
                <a:solidFill>
                  <a:srgbClr val="CC0000"/>
                </a:solidFill>
                <a:latin typeface="Times New Roman" panose="02020603050405020304"/>
                <a:cs typeface="Times New Roman" panose="02020603050405020304"/>
                <a:sym typeface="+mn-ea"/>
              </a:rPr>
              <a:t> </a:t>
            </a:r>
            <a:r>
              <a:rPr b="1" dirty="0">
                <a:solidFill>
                  <a:srgbClr val="CC0000"/>
                </a:solidFill>
                <a:latin typeface="Times New Roman" panose="02020603050405020304"/>
                <a:cs typeface="Times New Roman" panose="02020603050405020304"/>
                <a:sym typeface="+mn-ea"/>
              </a:rPr>
              <a:t>of</a:t>
            </a:r>
            <a:r>
              <a:rPr b="1" spc="-20" dirty="0">
                <a:solidFill>
                  <a:srgbClr val="CC0000"/>
                </a:solidFill>
                <a:latin typeface="Times New Roman" panose="02020603050405020304"/>
                <a:cs typeface="Times New Roman" panose="02020603050405020304"/>
                <a:sym typeface="+mn-ea"/>
              </a:rPr>
              <a:t> </a:t>
            </a:r>
            <a:r>
              <a:rPr b="1" spc="-7" dirty="0">
                <a:solidFill>
                  <a:srgbClr val="CC0000"/>
                </a:solidFill>
                <a:latin typeface="Times New Roman" panose="02020603050405020304"/>
                <a:cs typeface="Times New Roman" panose="02020603050405020304"/>
                <a:sym typeface="+mn-ea"/>
              </a:rPr>
              <a:t>missing values</a:t>
            </a:r>
            <a:r>
              <a:rPr spc="-7" dirty="0">
                <a:latin typeface="Times New Roman" panose="02020603050405020304"/>
                <a:cs typeface="Times New Roman" panose="02020603050405020304"/>
                <a:sym typeface="+mn-ea"/>
              </a:rPr>
              <a:t>:</a:t>
            </a:r>
            <a:endParaRPr>
              <a:latin typeface="Times New Roman" panose="02020603050405020304"/>
              <a:cs typeface="Times New Roman" panose="02020603050405020304"/>
            </a:endParaRPr>
          </a:p>
          <a:p>
            <a:pPr marL="398780" indent="-382905">
              <a:buFont typeface="Arial MT"/>
              <a:buChar char="•"/>
              <a:tabLst>
                <a:tab pos="398145" algn="l"/>
                <a:tab pos="399415" algn="l"/>
              </a:tabLst>
            </a:pPr>
            <a:r>
              <a:rPr dirty="0">
                <a:latin typeface="Times New Roman" panose="02020603050405020304"/>
                <a:cs typeface="Times New Roman" panose="02020603050405020304"/>
                <a:sym typeface="+mn-ea"/>
              </a:rPr>
              <a:t>There</a:t>
            </a:r>
            <a:r>
              <a:rPr spc="113"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are</a:t>
            </a:r>
            <a:r>
              <a:rPr spc="12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6</a:t>
            </a:r>
            <a:r>
              <a:rPr spc="100"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columns</a:t>
            </a:r>
            <a:r>
              <a:rPr spc="113"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with</a:t>
            </a:r>
            <a:r>
              <a:rPr spc="127"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missing</a:t>
            </a:r>
            <a:endParaRPr>
              <a:latin typeface="Times New Roman" panose="02020603050405020304"/>
              <a:cs typeface="Times New Roman" panose="02020603050405020304"/>
            </a:endParaRPr>
          </a:p>
          <a:p>
            <a:pPr marL="398780"/>
            <a:r>
              <a:rPr dirty="0">
                <a:latin typeface="Times New Roman" panose="02020603050405020304"/>
                <a:cs typeface="Times New Roman" panose="02020603050405020304"/>
                <a:sym typeface="+mn-ea"/>
              </a:rPr>
              <a:t>values.</a:t>
            </a:r>
            <a:endParaRPr>
              <a:latin typeface="Times New Roman" panose="02020603050405020304"/>
              <a:cs typeface="Times New Roman" panose="02020603050405020304"/>
            </a:endParaRPr>
          </a:p>
          <a:p>
            <a:pPr marL="398780" marR="6985" indent="-382905" algn="just">
              <a:buFont typeface="Arial MT"/>
              <a:buChar char="•"/>
              <a:tabLst>
                <a:tab pos="399415" algn="l"/>
              </a:tabLst>
            </a:pPr>
            <a:r>
              <a:rPr spc="-7" dirty="0">
                <a:latin typeface="Times New Roman" panose="02020603050405020304"/>
                <a:cs typeface="Times New Roman" panose="02020603050405020304"/>
                <a:sym typeface="+mn-ea"/>
              </a:rPr>
              <a:t>All the missing </a:t>
            </a:r>
            <a:r>
              <a:rPr dirty="0">
                <a:latin typeface="Times New Roman" panose="02020603050405020304"/>
                <a:cs typeface="Times New Roman" panose="02020603050405020304"/>
                <a:sym typeface="+mn-ea"/>
              </a:rPr>
              <a:t>values are treated </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with mean and </a:t>
            </a:r>
            <a:r>
              <a:rPr spc="-7" dirty="0">
                <a:latin typeface="Times New Roman" panose="02020603050405020304"/>
                <a:cs typeface="Times New Roman" panose="02020603050405020304"/>
                <a:sym typeface="+mn-ea"/>
              </a:rPr>
              <a:t>mode</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except the </a:t>
            </a:r>
            <a:r>
              <a:rPr dirty="0">
                <a:latin typeface="Times New Roman" panose="02020603050405020304"/>
                <a:cs typeface="Times New Roman" panose="02020603050405020304"/>
                <a:sym typeface="+mn-ea"/>
              </a:rPr>
              <a:t> ‘glucose’</a:t>
            </a:r>
            <a:r>
              <a:rPr spc="-13"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column.</a:t>
            </a:r>
            <a:endParaRPr>
              <a:latin typeface="Times New Roman" panose="02020603050405020304"/>
              <a:cs typeface="Times New Roman" panose="02020603050405020304"/>
            </a:endParaRPr>
          </a:p>
          <a:p>
            <a:pPr marL="398780" marR="6985" indent="-382905" algn="just">
              <a:spcBef>
                <a:spcPts val="5"/>
              </a:spcBef>
              <a:buFont typeface="Arial MT"/>
              <a:buChar char="•"/>
              <a:tabLst>
                <a:tab pos="476250" algn="l"/>
              </a:tabLst>
            </a:pPr>
            <a:r>
              <a:rPr dirty="0">
                <a:sym typeface="+mn-ea"/>
              </a:rPr>
              <a:t>	</a:t>
            </a:r>
            <a:r>
              <a:rPr dirty="0">
                <a:latin typeface="Times New Roman" panose="02020603050405020304"/>
                <a:cs typeface="Times New Roman" panose="02020603050405020304"/>
                <a:sym typeface="+mn-ea"/>
              </a:rPr>
              <a:t>In </a:t>
            </a:r>
            <a:r>
              <a:rPr spc="-7" dirty="0">
                <a:latin typeface="Times New Roman" panose="02020603050405020304"/>
                <a:cs typeface="Times New Roman" panose="02020603050405020304"/>
                <a:sym typeface="+mn-ea"/>
              </a:rPr>
              <a:t>glucose column, there </a:t>
            </a:r>
            <a:r>
              <a:rPr dirty="0">
                <a:latin typeface="Times New Roman" panose="02020603050405020304"/>
                <a:cs typeface="Times New Roman" panose="02020603050405020304"/>
                <a:sym typeface="+mn-ea"/>
              </a:rPr>
              <a:t>are </a:t>
            </a:r>
            <a:r>
              <a:rPr spc="-13" dirty="0">
                <a:latin typeface="Times New Roman" panose="02020603050405020304"/>
                <a:cs typeface="Times New Roman" panose="02020603050405020304"/>
                <a:sym typeface="+mn-ea"/>
              </a:rPr>
              <a:t>9% </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of</a:t>
            </a:r>
            <a:r>
              <a:rPr spc="7"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missing</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values.</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So</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we</a:t>
            </a:r>
            <a:r>
              <a:rPr dirty="0">
                <a:latin typeface="Times New Roman" panose="02020603050405020304"/>
                <a:cs typeface="Times New Roman" panose="02020603050405020304"/>
                <a:sym typeface="+mn-ea"/>
              </a:rPr>
              <a:t> </a:t>
            </a:r>
            <a:r>
              <a:rPr spc="-13" dirty="0">
                <a:latin typeface="Times New Roman" panose="02020603050405020304"/>
                <a:cs typeface="Times New Roman" panose="02020603050405020304"/>
                <a:sym typeface="+mn-ea"/>
              </a:rPr>
              <a:t>try </a:t>
            </a:r>
            <a:r>
              <a:rPr spc="-579"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dealing</a:t>
            </a:r>
            <a:r>
              <a:rPr spc="7"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with</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this</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column</a:t>
            </a:r>
            <a:r>
              <a:rPr dirty="0">
                <a:latin typeface="Times New Roman" panose="02020603050405020304"/>
                <a:cs typeface="Times New Roman" panose="02020603050405020304"/>
                <a:sym typeface="+mn-ea"/>
              </a:rPr>
              <a:t> from </a:t>
            </a:r>
            <a:r>
              <a:rPr spc="7" dirty="0">
                <a:latin typeface="Times New Roman" panose="02020603050405020304"/>
                <a:cs typeface="Times New Roman" panose="02020603050405020304"/>
                <a:sym typeface="+mn-ea"/>
              </a:rPr>
              <a:t> </a:t>
            </a:r>
            <a:r>
              <a:rPr spc="-13" dirty="0">
                <a:latin typeface="Times New Roman" panose="02020603050405020304"/>
                <a:cs typeface="Times New Roman" panose="02020603050405020304"/>
                <a:sym typeface="+mn-ea"/>
              </a:rPr>
              <a:t>KNN</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imputation.</a:t>
            </a:r>
            <a:endParaRPr>
              <a:latin typeface="Times New Roman" panose="02020603050405020304"/>
              <a:cs typeface="Times New Roman" panose="02020603050405020304"/>
            </a:endParaRPr>
          </a:p>
          <a:p>
            <a:pPr marL="17145" algn="just"/>
            <a:r>
              <a:rPr b="1" dirty="0">
                <a:solidFill>
                  <a:srgbClr val="CC0000"/>
                </a:solidFill>
                <a:latin typeface="Times New Roman" panose="02020603050405020304"/>
                <a:cs typeface="Times New Roman" panose="02020603050405020304"/>
                <a:sym typeface="+mn-ea"/>
              </a:rPr>
              <a:t>Treatment</a:t>
            </a:r>
            <a:r>
              <a:rPr b="1" spc="-33" dirty="0">
                <a:solidFill>
                  <a:srgbClr val="CC0000"/>
                </a:solidFill>
                <a:latin typeface="Times New Roman" panose="02020603050405020304"/>
                <a:cs typeface="Times New Roman" panose="02020603050405020304"/>
                <a:sym typeface="+mn-ea"/>
              </a:rPr>
              <a:t> </a:t>
            </a:r>
            <a:r>
              <a:rPr b="1" dirty="0">
                <a:solidFill>
                  <a:srgbClr val="CC0000"/>
                </a:solidFill>
                <a:latin typeface="Times New Roman" panose="02020603050405020304"/>
                <a:cs typeface="Times New Roman" panose="02020603050405020304"/>
                <a:sym typeface="+mn-ea"/>
              </a:rPr>
              <a:t>of</a:t>
            </a:r>
            <a:r>
              <a:rPr b="1" spc="-40" dirty="0">
                <a:solidFill>
                  <a:srgbClr val="CC0000"/>
                </a:solidFill>
                <a:latin typeface="Times New Roman" panose="02020603050405020304"/>
                <a:cs typeface="Times New Roman" panose="02020603050405020304"/>
                <a:sym typeface="+mn-ea"/>
              </a:rPr>
              <a:t> </a:t>
            </a:r>
            <a:r>
              <a:rPr b="1" dirty="0">
                <a:solidFill>
                  <a:srgbClr val="CC0000"/>
                </a:solidFill>
                <a:latin typeface="Times New Roman" panose="02020603050405020304"/>
                <a:cs typeface="Times New Roman" panose="02020603050405020304"/>
                <a:sym typeface="+mn-ea"/>
              </a:rPr>
              <a:t>Outliers</a:t>
            </a:r>
            <a:r>
              <a:rPr b="1" spc="-40" dirty="0">
                <a:solidFill>
                  <a:srgbClr val="CC0000"/>
                </a:solidFill>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t>
            </a:r>
            <a:endParaRPr>
              <a:latin typeface="Times New Roman" panose="02020603050405020304"/>
              <a:cs typeface="Times New Roman" panose="02020603050405020304"/>
            </a:endParaRPr>
          </a:p>
          <a:p>
            <a:pPr marL="17145" marR="6985" algn="just"/>
            <a:r>
              <a:rPr dirty="0">
                <a:latin typeface="Times New Roman" panose="02020603050405020304"/>
                <a:cs typeface="Times New Roman" panose="02020603050405020304"/>
                <a:sym typeface="+mn-ea"/>
              </a:rPr>
              <a:t>Outliers </a:t>
            </a:r>
            <a:r>
              <a:rPr spc="-7" dirty="0">
                <a:latin typeface="Times New Roman" panose="02020603050405020304"/>
                <a:cs typeface="Times New Roman" panose="02020603050405020304"/>
                <a:sym typeface="+mn-ea"/>
              </a:rPr>
              <a:t>treatment in this </a:t>
            </a:r>
            <a:r>
              <a:rPr dirty="0">
                <a:latin typeface="Times New Roman" panose="02020603050405020304"/>
                <a:cs typeface="Times New Roman" panose="02020603050405020304"/>
                <a:sym typeface="+mn-ea"/>
              </a:rPr>
              <a:t>data </a:t>
            </a:r>
            <a:r>
              <a:rPr spc="-7" dirty="0">
                <a:latin typeface="Times New Roman" panose="02020603050405020304"/>
                <a:cs typeface="Times New Roman" panose="02020603050405020304"/>
                <a:sym typeface="+mn-ea"/>
              </a:rPr>
              <a:t>set is </a:t>
            </a:r>
            <a:r>
              <a:rPr dirty="0">
                <a:latin typeface="Times New Roman" panose="02020603050405020304"/>
                <a:cs typeface="Times New Roman" panose="02020603050405020304"/>
                <a:sym typeface="+mn-ea"/>
              </a:rPr>
              <a:t> treated</a:t>
            </a:r>
            <a:r>
              <a:rPr spc="-20"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by</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z</a:t>
            </a:r>
            <a:r>
              <a:rPr spc="-13"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score.</a:t>
            </a:r>
            <a:endParaRPr>
              <a:latin typeface="Times New Roman" panose="02020603050405020304"/>
              <a:cs typeface="Times New Roman" panose="02020603050405020304"/>
            </a:endParaRPr>
          </a:p>
          <a:p>
            <a:endParaRPr lang="en-US"/>
          </a:p>
        </p:txBody>
      </p:sp>
      <p:pic>
        <p:nvPicPr>
          <p:cNvPr id="5" name="object 3"/>
          <p:cNvPicPr>
            <a:picLocks noGrp="1" noChangeAspect="1"/>
          </p:cNvPicPr>
          <p:nvPr>
            <p:ph sz="half" idx="2"/>
          </p:nvPr>
        </p:nvPicPr>
        <p:blipFill>
          <a:blip r:embed="rId2" cstate="print"/>
          <a:stretch>
            <a:fillRect/>
          </a:stretch>
        </p:blipFill>
        <p:spPr>
          <a:xfrm>
            <a:off x="6452870" y="1845945"/>
            <a:ext cx="5480685" cy="40233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b="1" spc="-7" dirty="0">
                <a:solidFill>
                  <a:srgbClr val="FF0000"/>
                </a:solidFill>
                <a:sym typeface="+mn-ea"/>
              </a:rPr>
              <a:t>Feature</a:t>
            </a:r>
            <a:r>
              <a:rPr b="1" spc="-60" dirty="0">
                <a:solidFill>
                  <a:srgbClr val="FF0000"/>
                </a:solidFill>
                <a:sym typeface="+mn-ea"/>
              </a:rPr>
              <a:t> </a:t>
            </a:r>
            <a:r>
              <a:rPr b="1" spc="-7" dirty="0">
                <a:solidFill>
                  <a:srgbClr val="FF0000"/>
                </a:solidFill>
                <a:sym typeface="+mn-ea"/>
              </a:rPr>
              <a:t>Engineering</a:t>
            </a:r>
            <a:br>
              <a:rPr spc="-7" dirty="0"/>
            </a:br>
            <a:endParaRPr lang="en-US"/>
          </a:p>
        </p:txBody>
      </p:sp>
      <p:sp>
        <p:nvSpPr>
          <p:cNvPr id="6" name="Content Placeholder 5"/>
          <p:cNvSpPr>
            <a:spLocks noGrp="1"/>
          </p:cNvSpPr>
          <p:nvPr>
            <p:ph idx="1"/>
          </p:nvPr>
        </p:nvSpPr>
        <p:spPr>
          <a:xfrm>
            <a:off x="1097280" y="1308735"/>
            <a:ext cx="10058400" cy="4560570"/>
          </a:xfrm>
        </p:spPr>
        <p:txBody>
          <a:bodyPr>
            <a:noAutofit/>
          </a:bodyPr>
          <a:lstStyle/>
          <a:p>
            <a:pPr marL="473075" marR="6985" indent="-457200" algn="just">
              <a:lnSpc>
                <a:spcPct val="115000"/>
              </a:lnSpc>
              <a:spcBef>
                <a:spcPts val="135"/>
              </a:spcBef>
              <a:buFont typeface="Arial MT"/>
              <a:buChar char="●"/>
              <a:tabLst>
                <a:tab pos="473710" algn="l"/>
              </a:tabLst>
            </a:pPr>
            <a:r>
              <a:rPr sz="1900" dirty="0">
                <a:solidFill>
                  <a:srgbClr val="202020"/>
                </a:solidFill>
                <a:latin typeface="Times New Roman" panose="02020603050405020304"/>
                <a:cs typeface="Times New Roman" panose="02020603050405020304"/>
                <a:sym typeface="+mn-ea"/>
              </a:rPr>
              <a:t>Feature </a:t>
            </a:r>
            <a:r>
              <a:rPr sz="1900" spc="-7" dirty="0">
                <a:solidFill>
                  <a:srgbClr val="202020"/>
                </a:solidFill>
                <a:latin typeface="Times New Roman" panose="02020603050405020304"/>
                <a:cs typeface="Times New Roman" panose="02020603050405020304"/>
                <a:sym typeface="+mn-ea"/>
              </a:rPr>
              <a:t>engineering is the process </a:t>
            </a:r>
            <a:r>
              <a:rPr sz="1900" dirty="0">
                <a:solidFill>
                  <a:srgbClr val="202020"/>
                </a:solidFill>
                <a:latin typeface="Times New Roman" panose="02020603050405020304"/>
                <a:cs typeface="Times New Roman" panose="02020603050405020304"/>
                <a:sym typeface="+mn-ea"/>
              </a:rPr>
              <a:t>of selecting, </a:t>
            </a:r>
            <a:r>
              <a:rPr sz="1900" spc="-7" dirty="0">
                <a:solidFill>
                  <a:srgbClr val="202020"/>
                </a:solidFill>
                <a:latin typeface="Times New Roman" panose="02020603050405020304"/>
                <a:cs typeface="Times New Roman" panose="02020603050405020304"/>
                <a:sym typeface="+mn-ea"/>
              </a:rPr>
              <a:t>manipulating, and transforming raw </a:t>
            </a:r>
            <a:r>
              <a:rPr sz="1900" dirty="0">
                <a:solidFill>
                  <a:srgbClr val="202020"/>
                </a:solidFill>
                <a:latin typeface="Times New Roman" panose="02020603050405020304"/>
                <a:cs typeface="Times New Roman" panose="02020603050405020304"/>
                <a:sym typeface="+mn-ea"/>
              </a:rPr>
              <a:t> data</a:t>
            </a:r>
            <a:r>
              <a:rPr sz="1900" spc="-2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into</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features</a:t>
            </a:r>
            <a:r>
              <a:rPr sz="1900" spc="-20"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that</a:t>
            </a:r>
            <a:r>
              <a:rPr sz="1900" spc="-20"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can</a:t>
            </a:r>
            <a:r>
              <a:rPr sz="1900" spc="-20"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be</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used</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in</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supervised</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learning.</a:t>
            </a:r>
            <a:endParaRPr sz="1900" dirty="0">
              <a:latin typeface="Times New Roman" panose="02020603050405020304"/>
              <a:cs typeface="Times New Roman" panose="02020603050405020304"/>
            </a:endParaRPr>
          </a:p>
          <a:p>
            <a:pPr>
              <a:spcBef>
                <a:spcPts val="65"/>
              </a:spcBef>
              <a:buClr>
                <a:srgbClr val="202020"/>
              </a:buClr>
              <a:buFont typeface="Arial MT"/>
              <a:buChar char="●"/>
            </a:pPr>
            <a:endParaRPr sz="1900" dirty="0">
              <a:latin typeface="Times New Roman" panose="02020603050405020304"/>
              <a:cs typeface="Times New Roman" panose="02020603050405020304"/>
            </a:endParaRPr>
          </a:p>
          <a:p>
            <a:pPr marL="474345" indent="-457200" algn="just">
              <a:buFont typeface="Arial MT"/>
              <a:buChar char="●"/>
              <a:tabLst>
                <a:tab pos="473710" algn="l"/>
              </a:tabLst>
            </a:pPr>
            <a:r>
              <a:rPr sz="1900" dirty="0">
                <a:solidFill>
                  <a:srgbClr val="202020"/>
                </a:solidFill>
                <a:latin typeface="Times New Roman" panose="02020603050405020304"/>
                <a:cs typeface="Times New Roman" panose="02020603050405020304"/>
                <a:sym typeface="+mn-ea"/>
              </a:rPr>
              <a:t>Feature</a:t>
            </a:r>
            <a:r>
              <a:rPr sz="1900" spc="-2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Engineering</a:t>
            </a:r>
            <a:r>
              <a:rPr sz="1900" spc="-13"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consists</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of</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various </a:t>
            </a:r>
            <a:r>
              <a:rPr sz="1900" spc="-7" dirty="0">
                <a:solidFill>
                  <a:srgbClr val="202020"/>
                </a:solidFill>
                <a:latin typeface="Times New Roman" panose="02020603050405020304"/>
                <a:cs typeface="Times New Roman" panose="02020603050405020304"/>
                <a:sym typeface="+mn-ea"/>
              </a:rPr>
              <a:t>process</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a:t>
            </a:r>
            <a:endParaRPr sz="1900" dirty="0">
              <a:latin typeface="Times New Roman" panose="02020603050405020304"/>
              <a:cs typeface="Times New Roman" panose="02020603050405020304"/>
            </a:endParaRPr>
          </a:p>
          <a:p>
            <a:pPr marL="904240" lvl="1" indent="-431800" algn="just">
              <a:spcBef>
                <a:spcPts val="435"/>
              </a:spcBef>
              <a:buAutoNum type="arabicParenBoth"/>
              <a:tabLst>
                <a:tab pos="904875" algn="l"/>
              </a:tabLst>
            </a:pPr>
            <a:r>
              <a:rPr sz="1900" dirty="0">
                <a:solidFill>
                  <a:srgbClr val="202020"/>
                </a:solidFill>
                <a:latin typeface="Times New Roman" panose="02020603050405020304"/>
                <a:cs typeface="Times New Roman" panose="02020603050405020304"/>
                <a:sym typeface="+mn-ea"/>
              </a:rPr>
              <a:t>Feature</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Creation</a:t>
            </a:r>
            <a:r>
              <a:rPr sz="1900" spc="-20"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(2)</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Transformation</a:t>
            </a:r>
            <a:r>
              <a:rPr sz="1900" dirty="0">
                <a:solidFill>
                  <a:srgbClr val="202020"/>
                </a:solidFill>
                <a:latin typeface="Times New Roman" panose="02020603050405020304"/>
                <a:cs typeface="Times New Roman" panose="02020603050405020304"/>
                <a:sym typeface="+mn-ea"/>
              </a:rPr>
              <a:t> (3)</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Feature Selection</a:t>
            </a:r>
            <a:endParaRPr sz="1900" dirty="0">
              <a:latin typeface="Times New Roman" panose="02020603050405020304"/>
              <a:cs typeface="Times New Roman" panose="02020603050405020304"/>
            </a:endParaRPr>
          </a:p>
          <a:p>
            <a:pPr marL="474345" indent="-457200" algn="just">
              <a:spcBef>
                <a:spcPts val="435"/>
              </a:spcBef>
              <a:buAutoNum type="arabicParenBoth"/>
              <a:tabLst>
                <a:tab pos="473710" algn="l"/>
              </a:tabLst>
            </a:pPr>
            <a:r>
              <a:rPr sz="1900" b="1" dirty="0">
                <a:solidFill>
                  <a:srgbClr val="202020"/>
                </a:solidFill>
                <a:latin typeface="Times New Roman" panose="02020603050405020304"/>
                <a:cs typeface="Times New Roman" panose="02020603050405020304"/>
                <a:sym typeface="+mn-ea"/>
              </a:rPr>
              <a:t>Feature</a:t>
            </a:r>
            <a:r>
              <a:rPr sz="1900" b="1" spc="287" dirty="0">
                <a:solidFill>
                  <a:srgbClr val="202020"/>
                </a:solidFill>
                <a:latin typeface="Times New Roman" panose="02020603050405020304"/>
                <a:cs typeface="Times New Roman" panose="02020603050405020304"/>
                <a:sym typeface="+mn-ea"/>
              </a:rPr>
              <a:t> </a:t>
            </a:r>
            <a:r>
              <a:rPr sz="1900" b="1" spc="-7" dirty="0">
                <a:solidFill>
                  <a:srgbClr val="202020"/>
                </a:solidFill>
                <a:latin typeface="Times New Roman" panose="02020603050405020304"/>
                <a:cs typeface="Times New Roman" panose="02020603050405020304"/>
                <a:sym typeface="+mn-ea"/>
              </a:rPr>
              <a:t>Creation</a:t>
            </a:r>
            <a:r>
              <a:rPr sz="1900" spc="-7" dirty="0">
                <a:solidFill>
                  <a:srgbClr val="202020"/>
                </a:solidFill>
                <a:latin typeface="Times New Roman" panose="02020603050405020304"/>
                <a:cs typeface="Times New Roman" panose="02020603050405020304"/>
                <a:sym typeface="+mn-ea"/>
              </a:rPr>
              <a:t>:</a:t>
            </a:r>
            <a:r>
              <a:rPr sz="1900" spc="28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Creating</a:t>
            </a:r>
            <a:r>
              <a:rPr sz="1900" spc="28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features</a:t>
            </a:r>
            <a:r>
              <a:rPr sz="1900" spc="28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involves</a:t>
            </a:r>
            <a:r>
              <a:rPr sz="1900" spc="280"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creating</a:t>
            </a:r>
            <a:r>
              <a:rPr sz="1900" spc="26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new</a:t>
            </a:r>
            <a:r>
              <a:rPr sz="1900" spc="28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variables</a:t>
            </a:r>
            <a:r>
              <a:rPr sz="1900" spc="28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which</a:t>
            </a:r>
            <a:r>
              <a:rPr sz="1900" spc="272"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will</a:t>
            </a:r>
            <a:r>
              <a:rPr sz="1900" spc="272"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be</a:t>
            </a:r>
            <a:endParaRPr sz="1900" dirty="0">
              <a:latin typeface="Times New Roman" panose="02020603050405020304"/>
              <a:cs typeface="Times New Roman" panose="02020603050405020304"/>
            </a:endParaRPr>
          </a:p>
          <a:p>
            <a:pPr marL="473075" algn="just">
              <a:spcBef>
                <a:spcPts val="435"/>
              </a:spcBef>
            </a:pPr>
            <a:r>
              <a:rPr sz="1900" spc="-7" dirty="0">
                <a:solidFill>
                  <a:srgbClr val="202020"/>
                </a:solidFill>
                <a:latin typeface="Times New Roman" panose="02020603050405020304"/>
                <a:cs typeface="Times New Roman" panose="02020603050405020304"/>
                <a:sym typeface="+mn-ea"/>
              </a:rPr>
              <a:t>most</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helpful</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for</a:t>
            </a:r>
            <a:r>
              <a:rPr sz="1900" spc="-2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our</a:t>
            </a:r>
            <a:r>
              <a:rPr sz="1900" spc="-13"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model.</a:t>
            </a:r>
            <a:endParaRPr sz="1900" dirty="0">
              <a:latin typeface="Times New Roman" panose="02020603050405020304"/>
              <a:cs typeface="Times New Roman" panose="02020603050405020304"/>
            </a:endParaRPr>
          </a:p>
          <a:p>
            <a:pPr marL="473075" marR="10160" indent="-457200" algn="just">
              <a:lnSpc>
                <a:spcPct val="115000"/>
              </a:lnSpc>
              <a:buAutoNum type="arabicParenBoth" startAt="2"/>
              <a:tabLst>
                <a:tab pos="473710" algn="l"/>
              </a:tabLst>
            </a:pPr>
            <a:r>
              <a:rPr sz="1900" b="1" spc="-7" dirty="0">
                <a:solidFill>
                  <a:srgbClr val="202020"/>
                </a:solidFill>
                <a:latin typeface="Times New Roman" panose="02020603050405020304"/>
                <a:cs typeface="Times New Roman" panose="02020603050405020304"/>
                <a:sym typeface="+mn-ea"/>
              </a:rPr>
              <a:t>Transformations</a:t>
            </a:r>
            <a:r>
              <a:rPr sz="1900" spc="-7" dirty="0">
                <a:solidFill>
                  <a:srgbClr val="202020"/>
                </a:solidFill>
                <a:latin typeface="Times New Roman" panose="02020603050405020304"/>
                <a:cs typeface="Times New Roman" panose="02020603050405020304"/>
                <a:sym typeface="+mn-ea"/>
              </a:rPr>
              <a:t>:</a:t>
            </a:r>
            <a:r>
              <a:rPr sz="1900" dirty="0">
                <a:solidFill>
                  <a:srgbClr val="202020"/>
                </a:solidFill>
                <a:latin typeface="Times New Roman" panose="02020603050405020304"/>
                <a:cs typeface="Times New Roman" panose="02020603050405020304"/>
                <a:sym typeface="+mn-ea"/>
              </a:rPr>
              <a:t> Feature</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transformation</a:t>
            </a:r>
            <a:r>
              <a:rPr sz="19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is</a:t>
            </a:r>
            <a:r>
              <a:rPr sz="19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simply</a:t>
            </a:r>
            <a:r>
              <a:rPr sz="1900" dirty="0">
                <a:solidFill>
                  <a:srgbClr val="202020"/>
                </a:solidFill>
                <a:latin typeface="Times New Roman" panose="02020603050405020304"/>
                <a:cs typeface="Times New Roman" panose="02020603050405020304"/>
                <a:sym typeface="+mn-ea"/>
              </a:rPr>
              <a:t> a</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function</a:t>
            </a:r>
            <a:r>
              <a:rPr sz="1900" dirty="0">
                <a:solidFill>
                  <a:srgbClr val="202020"/>
                </a:solidFill>
                <a:latin typeface="Times New Roman" panose="02020603050405020304"/>
                <a:cs typeface="Times New Roman" panose="02020603050405020304"/>
                <a:sym typeface="+mn-ea"/>
              </a:rPr>
              <a:t> that</a:t>
            </a:r>
            <a:r>
              <a:rPr sz="1900" spc="6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transforms </a:t>
            </a:r>
            <a:r>
              <a:rPr sz="1900" dirty="0">
                <a:solidFill>
                  <a:srgbClr val="202020"/>
                </a:solidFill>
                <a:latin typeface="Times New Roman" panose="02020603050405020304"/>
                <a:cs typeface="Times New Roman" panose="02020603050405020304"/>
                <a:sym typeface="+mn-ea"/>
              </a:rPr>
              <a:t> features</a:t>
            </a:r>
            <a:r>
              <a:rPr sz="1900" spc="-3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from</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one</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representation</a:t>
            </a:r>
            <a:r>
              <a:rPr sz="1900" spc="-2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to</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another(Normal</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distribution).</a:t>
            </a:r>
            <a:r>
              <a:rPr sz="1900" spc="-2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We</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have used</a:t>
            </a:r>
            <a:endParaRPr sz="1900" dirty="0">
              <a:latin typeface="Times New Roman" panose="02020603050405020304"/>
              <a:cs typeface="Times New Roman" panose="02020603050405020304"/>
            </a:endParaRPr>
          </a:p>
          <a:p>
            <a:pPr marL="473075" algn="just">
              <a:spcBef>
                <a:spcPts val="435"/>
              </a:spcBef>
            </a:pPr>
            <a:r>
              <a:rPr sz="1900" spc="-7" dirty="0">
                <a:solidFill>
                  <a:srgbClr val="202020"/>
                </a:solidFill>
                <a:latin typeface="Times New Roman" panose="02020603050405020304"/>
                <a:cs typeface="Times New Roman" panose="02020603050405020304"/>
                <a:sym typeface="+mn-ea"/>
              </a:rPr>
              <a:t>Box-cox </a:t>
            </a:r>
            <a:r>
              <a:rPr sz="1900" dirty="0">
                <a:solidFill>
                  <a:srgbClr val="202020"/>
                </a:solidFill>
                <a:latin typeface="Times New Roman" panose="02020603050405020304"/>
                <a:cs typeface="Times New Roman" panose="02020603050405020304"/>
                <a:sym typeface="+mn-ea"/>
              </a:rPr>
              <a:t>and log</a:t>
            </a:r>
            <a:r>
              <a:rPr sz="1900" spc="13"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transformation</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to</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convert</a:t>
            </a:r>
            <a:r>
              <a:rPr sz="1900" spc="-13"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columns</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to</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Normal</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distribution.</a:t>
            </a:r>
            <a:endParaRPr sz="1900" dirty="0">
              <a:latin typeface="Times New Roman" panose="02020603050405020304"/>
              <a:cs typeface="Times New Roman" panose="02020603050405020304"/>
            </a:endParaRPr>
          </a:p>
          <a:p>
            <a:pPr marL="473075" marR="7620" indent="-457200" algn="just">
              <a:lnSpc>
                <a:spcPct val="115000"/>
              </a:lnSpc>
            </a:pPr>
            <a:r>
              <a:rPr sz="1900" b="1" dirty="0">
                <a:solidFill>
                  <a:srgbClr val="202020"/>
                </a:solidFill>
                <a:latin typeface="Times New Roman" panose="02020603050405020304"/>
                <a:cs typeface="Times New Roman" panose="02020603050405020304"/>
                <a:sym typeface="+mn-ea"/>
              </a:rPr>
              <a:t>(1) Feature </a:t>
            </a:r>
            <a:r>
              <a:rPr sz="1900" b="1" spc="-7" dirty="0">
                <a:solidFill>
                  <a:srgbClr val="202020"/>
                </a:solidFill>
                <a:latin typeface="Times New Roman" panose="02020603050405020304"/>
                <a:cs typeface="Times New Roman" panose="02020603050405020304"/>
                <a:sym typeface="+mn-ea"/>
              </a:rPr>
              <a:t>Selection</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Feature </a:t>
            </a:r>
            <a:r>
              <a:rPr sz="1900" spc="-7" dirty="0">
                <a:solidFill>
                  <a:srgbClr val="202020"/>
                </a:solidFill>
                <a:latin typeface="Times New Roman" panose="02020603050405020304"/>
                <a:cs typeface="Times New Roman" panose="02020603050405020304"/>
                <a:sym typeface="+mn-ea"/>
              </a:rPr>
              <a:t>extraction is </a:t>
            </a:r>
            <a:r>
              <a:rPr sz="1900" dirty="0">
                <a:solidFill>
                  <a:srgbClr val="202020"/>
                </a:solidFill>
                <a:latin typeface="Times New Roman" panose="02020603050405020304"/>
                <a:cs typeface="Times New Roman" panose="02020603050405020304"/>
                <a:sym typeface="+mn-ea"/>
              </a:rPr>
              <a:t>the </a:t>
            </a:r>
            <a:r>
              <a:rPr sz="1900" spc="-7" dirty="0">
                <a:solidFill>
                  <a:srgbClr val="202020"/>
                </a:solidFill>
                <a:latin typeface="Times New Roman" panose="02020603050405020304"/>
                <a:cs typeface="Times New Roman" panose="02020603050405020304"/>
                <a:sym typeface="+mn-ea"/>
              </a:rPr>
              <a:t>process </a:t>
            </a:r>
            <a:r>
              <a:rPr sz="1900" dirty="0">
                <a:solidFill>
                  <a:srgbClr val="202020"/>
                </a:solidFill>
                <a:latin typeface="Times New Roman" panose="02020603050405020304"/>
                <a:cs typeface="Times New Roman" panose="02020603050405020304"/>
                <a:sym typeface="+mn-ea"/>
              </a:rPr>
              <a:t>of </a:t>
            </a:r>
            <a:r>
              <a:rPr sz="1900" spc="-7" dirty="0">
                <a:solidFill>
                  <a:srgbClr val="202020"/>
                </a:solidFill>
                <a:latin typeface="Times New Roman" panose="02020603050405020304"/>
                <a:cs typeface="Times New Roman" panose="02020603050405020304"/>
                <a:sym typeface="+mn-ea"/>
              </a:rPr>
              <a:t>extracting features </a:t>
            </a:r>
            <a:r>
              <a:rPr sz="1900" dirty="0">
                <a:solidFill>
                  <a:srgbClr val="202020"/>
                </a:solidFill>
                <a:latin typeface="Times New Roman" panose="02020603050405020304"/>
                <a:cs typeface="Times New Roman" panose="02020603050405020304"/>
                <a:sym typeface="+mn-ea"/>
              </a:rPr>
              <a:t>from a data </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set</a:t>
            </a:r>
            <a:r>
              <a:rPr sz="1900" dirty="0">
                <a:solidFill>
                  <a:srgbClr val="202020"/>
                </a:solidFill>
                <a:latin typeface="Times New Roman" panose="02020603050405020304"/>
                <a:cs typeface="Times New Roman" panose="02020603050405020304"/>
                <a:sym typeface="+mn-ea"/>
              </a:rPr>
              <a:t> to</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identify</a:t>
            </a:r>
            <a:r>
              <a:rPr sz="1900" dirty="0">
                <a:solidFill>
                  <a:srgbClr val="202020"/>
                </a:solidFill>
                <a:latin typeface="Times New Roman" panose="02020603050405020304"/>
                <a:cs typeface="Times New Roman" panose="02020603050405020304"/>
                <a:sym typeface="+mn-ea"/>
              </a:rPr>
              <a:t> useful</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information.</a:t>
            </a:r>
            <a:r>
              <a:rPr sz="19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We</a:t>
            </a:r>
            <a:r>
              <a:rPr sz="1900" dirty="0">
                <a:solidFill>
                  <a:srgbClr val="202020"/>
                </a:solidFill>
                <a:latin typeface="Times New Roman" panose="02020603050405020304"/>
                <a:cs typeface="Times New Roman" panose="02020603050405020304"/>
                <a:sym typeface="+mn-ea"/>
              </a:rPr>
              <a:t> have</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used</a:t>
            </a:r>
            <a:r>
              <a:rPr sz="19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f-regression</a:t>
            </a:r>
            <a:r>
              <a:rPr sz="1900" dirty="0">
                <a:solidFill>
                  <a:srgbClr val="202020"/>
                </a:solidFill>
                <a:latin typeface="Times New Roman" panose="02020603050405020304"/>
                <a:cs typeface="Times New Roman" panose="02020603050405020304"/>
                <a:sym typeface="+mn-ea"/>
              </a:rPr>
              <a:t> to</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do</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the</a:t>
            </a:r>
            <a:r>
              <a:rPr sz="19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feature </a:t>
            </a:r>
            <a:r>
              <a:rPr sz="1900" dirty="0">
                <a:solidFill>
                  <a:srgbClr val="202020"/>
                </a:solidFill>
                <a:latin typeface="Times New Roman" panose="02020603050405020304"/>
                <a:cs typeface="Times New Roman" panose="02020603050405020304"/>
                <a:sym typeface="+mn-ea"/>
              </a:rPr>
              <a:t> selection.</a:t>
            </a:r>
            <a:endParaRPr sz="1900" dirty="0">
              <a:latin typeface="Times New Roman" panose="02020603050405020304"/>
              <a:cs typeface="Times New Roman" panose="02020603050405020304"/>
            </a:endParaRPr>
          </a:p>
          <a:p>
            <a:endParaRPr lang="en-US" sz="1300" dirty="0">
              <a:latin typeface="Times New Roman" panose="02020603050405020304"/>
              <a:cs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spc="-7" dirty="0">
                <a:solidFill>
                  <a:srgbClr val="FF0000"/>
                </a:solidFill>
                <a:sym typeface="+mn-ea"/>
              </a:rPr>
              <a:t>Feature</a:t>
            </a:r>
            <a:r>
              <a:rPr b="1" spc="-60" dirty="0">
                <a:solidFill>
                  <a:srgbClr val="FF0000"/>
                </a:solidFill>
                <a:sym typeface="+mn-ea"/>
              </a:rPr>
              <a:t> </a:t>
            </a:r>
            <a:r>
              <a:rPr b="1" spc="-7" dirty="0">
                <a:solidFill>
                  <a:srgbClr val="FF0000"/>
                </a:solidFill>
                <a:sym typeface="+mn-ea"/>
              </a:rPr>
              <a:t>Engineering</a:t>
            </a:r>
            <a:endParaRPr lang="en-US" b="1" spc="-7" dirty="0">
              <a:solidFill>
                <a:srgbClr val="FF0000"/>
              </a:solidFill>
              <a:sym typeface="+mn-ea"/>
            </a:endParaRPr>
          </a:p>
        </p:txBody>
      </p:sp>
      <p:sp>
        <p:nvSpPr>
          <p:cNvPr id="3" name="Content Placeholder 2"/>
          <p:cNvSpPr>
            <a:spLocks noGrp="1"/>
          </p:cNvSpPr>
          <p:nvPr>
            <p:ph idx="1"/>
          </p:nvPr>
        </p:nvSpPr>
        <p:spPr/>
        <p:txBody>
          <a:bodyPr/>
          <a:lstStyle/>
          <a:p>
            <a:pPr marL="17145" marR="6985" algn="just">
              <a:spcBef>
                <a:spcPts val="135"/>
              </a:spcBef>
              <a:buSzPct val="94000"/>
              <a:buFont typeface="Arial MT"/>
              <a:buChar char="•"/>
              <a:tabLst>
                <a:tab pos="125095" algn="l"/>
              </a:tabLst>
            </a:pPr>
            <a:r>
              <a:rPr dirty="0">
                <a:latin typeface="Times New Roman" panose="02020603050405020304"/>
                <a:cs typeface="Times New Roman" panose="02020603050405020304"/>
                <a:sym typeface="+mn-ea"/>
              </a:rPr>
              <a:t>After the </a:t>
            </a:r>
            <a:r>
              <a:rPr spc="-7" dirty="0">
                <a:latin typeface="Times New Roman" panose="02020603050405020304"/>
                <a:cs typeface="Times New Roman" panose="02020603050405020304"/>
                <a:sym typeface="+mn-ea"/>
              </a:rPr>
              <a:t>process </a:t>
            </a:r>
            <a:r>
              <a:rPr dirty="0">
                <a:latin typeface="Times New Roman" panose="02020603050405020304"/>
                <a:cs typeface="Times New Roman" panose="02020603050405020304"/>
                <a:sym typeface="+mn-ea"/>
              </a:rPr>
              <a:t>of </a:t>
            </a:r>
            <a:r>
              <a:rPr spc="-7" dirty="0">
                <a:latin typeface="Times New Roman" panose="02020603050405020304"/>
                <a:cs typeface="Times New Roman" panose="02020603050405020304"/>
                <a:sym typeface="+mn-ea"/>
              </a:rPr>
              <a:t>feature creation, </a:t>
            </a:r>
            <a:r>
              <a:rPr dirty="0">
                <a:latin typeface="Times New Roman" panose="02020603050405020304"/>
                <a:cs typeface="Times New Roman" panose="02020603050405020304"/>
                <a:sym typeface="+mn-ea"/>
              </a:rPr>
              <a:t> feature</a:t>
            </a:r>
            <a:r>
              <a:rPr spc="573"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transformation</a:t>
            </a:r>
            <a:r>
              <a:rPr spc="573"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and</a:t>
            </a:r>
            <a:r>
              <a:rPr spc="56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feature </a:t>
            </a:r>
            <a:r>
              <a:rPr spc="-58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selection, </a:t>
            </a:r>
            <a:r>
              <a:rPr spc="-7" dirty="0">
                <a:latin typeface="Times New Roman" panose="02020603050405020304"/>
                <a:cs typeface="Times New Roman" panose="02020603050405020304"/>
                <a:sym typeface="+mn-ea"/>
              </a:rPr>
              <a:t>we </a:t>
            </a:r>
            <a:r>
              <a:rPr spc="-13" dirty="0">
                <a:latin typeface="Times New Roman" panose="02020603050405020304"/>
                <a:cs typeface="Times New Roman" panose="02020603050405020304"/>
                <a:sym typeface="+mn-ea"/>
              </a:rPr>
              <a:t>use </a:t>
            </a:r>
            <a:r>
              <a:rPr spc="-7" dirty="0">
                <a:latin typeface="Times New Roman" panose="02020603050405020304"/>
                <a:cs typeface="Times New Roman" panose="02020603050405020304"/>
                <a:sym typeface="+mn-ea"/>
              </a:rPr>
              <a:t>the </a:t>
            </a:r>
            <a:r>
              <a:rPr b="1" spc="-7" dirty="0">
                <a:latin typeface="Times New Roman" panose="02020603050405020304"/>
                <a:cs typeface="Times New Roman" panose="02020603050405020304"/>
                <a:sym typeface="+mn-ea"/>
              </a:rPr>
              <a:t>one hot encoding </a:t>
            </a:r>
            <a:r>
              <a:rPr b="1" spc="-579"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to</a:t>
            </a:r>
            <a:r>
              <a:rPr spc="-2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encode</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all</a:t>
            </a:r>
            <a:r>
              <a:rPr spc="-20"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categorical</a:t>
            </a:r>
            <a:r>
              <a:rPr spc="-2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variables.</a:t>
            </a:r>
            <a:endParaRPr>
              <a:latin typeface="Times New Roman" panose="02020603050405020304"/>
              <a:cs typeface="Times New Roman" panose="02020603050405020304"/>
            </a:endParaRPr>
          </a:p>
          <a:p>
            <a:pPr>
              <a:spcBef>
                <a:spcPts val="40"/>
              </a:spcBef>
              <a:buFont typeface="Arial MT"/>
              <a:buChar char="•"/>
            </a:pPr>
            <a:endParaRPr>
              <a:latin typeface="Times New Roman" panose="02020603050405020304"/>
              <a:cs typeface="Times New Roman" panose="02020603050405020304"/>
            </a:endParaRPr>
          </a:p>
          <a:p>
            <a:pPr marL="17145" marR="6985" algn="just">
              <a:spcBef>
                <a:spcPts val="5"/>
              </a:spcBef>
              <a:buSzPct val="94000"/>
              <a:buFont typeface="Arial MT"/>
              <a:buChar char="•"/>
              <a:tabLst>
                <a:tab pos="125095" algn="l"/>
              </a:tabLst>
            </a:pPr>
            <a:r>
              <a:rPr dirty="0">
                <a:latin typeface="Times New Roman" panose="02020603050405020304"/>
                <a:cs typeface="Times New Roman" panose="02020603050405020304"/>
                <a:sym typeface="+mn-ea"/>
              </a:rPr>
              <a:t>Later </a:t>
            </a:r>
            <a:r>
              <a:rPr spc="-7" dirty="0">
                <a:latin typeface="Times New Roman" panose="02020603050405020304"/>
                <a:cs typeface="Times New Roman" panose="02020603050405020304"/>
                <a:sym typeface="+mn-ea"/>
              </a:rPr>
              <a:t>we carry out the standardization </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technique</a:t>
            </a:r>
            <a:r>
              <a:rPr dirty="0">
                <a:latin typeface="Times New Roman" panose="02020603050405020304"/>
                <a:cs typeface="Times New Roman" panose="02020603050405020304"/>
                <a:sym typeface="+mn-ea"/>
              </a:rPr>
              <a:t> of</a:t>
            </a:r>
            <a:r>
              <a:rPr spc="7" dirty="0">
                <a:latin typeface="Times New Roman" panose="02020603050405020304"/>
                <a:cs typeface="Times New Roman" panose="02020603050405020304"/>
                <a:sym typeface="+mn-ea"/>
              </a:rPr>
              <a:t> </a:t>
            </a:r>
            <a:r>
              <a:rPr b="1" dirty="0">
                <a:latin typeface="Times New Roman" panose="02020603050405020304"/>
                <a:cs typeface="Times New Roman" panose="02020603050405020304"/>
                <a:sym typeface="+mn-ea"/>
              </a:rPr>
              <a:t>minmax</a:t>
            </a:r>
            <a:r>
              <a:rPr b="1" spc="7" dirty="0">
                <a:latin typeface="Times New Roman" panose="02020603050405020304"/>
                <a:cs typeface="Times New Roman" panose="02020603050405020304"/>
                <a:sym typeface="+mn-ea"/>
              </a:rPr>
              <a:t> </a:t>
            </a:r>
            <a:r>
              <a:rPr b="1" dirty="0">
                <a:latin typeface="Times New Roman" panose="02020603050405020304"/>
                <a:cs typeface="Times New Roman" panose="02020603050405020304"/>
                <a:sym typeface="+mn-ea"/>
              </a:rPr>
              <a:t>scaler</a:t>
            </a:r>
            <a:r>
              <a:rPr b="1"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to </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normalize</a:t>
            </a:r>
            <a:r>
              <a:rPr spc="-2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the</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data.</a:t>
            </a:r>
            <a:endParaRPr>
              <a:latin typeface="Times New Roman" panose="02020603050405020304"/>
              <a:cs typeface="Times New Roman" panose="02020603050405020304"/>
            </a:endParaRPr>
          </a:p>
          <a:p>
            <a:pPr>
              <a:spcBef>
                <a:spcPts val="40"/>
              </a:spcBef>
              <a:buFont typeface="Arial MT"/>
              <a:buChar char="•"/>
            </a:pPr>
            <a:endParaRPr>
              <a:latin typeface="Times New Roman" panose="02020603050405020304"/>
              <a:cs typeface="Times New Roman" panose="02020603050405020304"/>
            </a:endParaRPr>
          </a:p>
          <a:p>
            <a:pPr marL="17145" marR="7620" algn="just">
              <a:spcBef>
                <a:spcPts val="5"/>
              </a:spcBef>
              <a:buSzPct val="94000"/>
              <a:buFont typeface="Arial MT"/>
              <a:buChar char="•"/>
              <a:tabLst>
                <a:tab pos="125095" algn="l"/>
              </a:tabLst>
            </a:pPr>
            <a:r>
              <a:rPr spc="-7" dirty="0">
                <a:latin typeface="Times New Roman" panose="02020603050405020304"/>
                <a:cs typeface="Times New Roman" panose="02020603050405020304"/>
                <a:sym typeface="+mn-ea"/>
              </a:rPr>
              <a:t>Now we </a:t>
            </a:r>
            <a:r>
              <a:rPr dirty="0">
                <a:latin typeface="Times New Roman" panose="02020603050405020304"/>
                <a:cs typeface="Times New Roman" panose="02020603050405020304"/>
                <a:sym typeface="+mn-ea"/>
              </a:rPr>
              <a:t>are all </a:t>
            </a:r>
            <a:r>
              <a:rPr spc="-13" dirty="0">
                <a:latin typeface="Times New Roman" panose="02020603050405020304"/>
                <a:cs typeface="Times New Roman" panose="02020603050405020304"/>
                <a:sym typeface="+mn-ea"/>
              </a:rPr>
              <a:t>set </a:t>
            </a:r>
            <a:r>
              <a:rPr spc="-7" dirty="0">
                <a:latin typeface="Times New Roman" panose="02020603050405020304"/>
                <a:cs typeface="Times New Roman" panose="02020603050405020304"/>
                <a:sym typeface="+mn-ea"/>
              </a:rPr>
              <a:t>with the dataset, </a:t>
            </a:r>
            <a:r>
              <a:rPr spc="-13" dirty="0">
                <a:latin typeface="Times New Roman" panose="02020603050405020304"/>
                <a:cs typeface="Times New Roman" panose="02020603050405020304"/>
                <a:sym typeface="+mn-ea"/>
              </a:rPr>
              <a:t>so </a:t>
            </a:r>
            <a:r>
              <a:rPr spc="-579"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at </a:t>
            </a:r>
            <a:r>
              <a:rPr spc="-7" dirty="0">
                <a:latin typeface="Times New Roman" panose="02020603050405020304"/>
                <a:cs typeface="Times New Roman" panose="02020603050405020304"/>
                <a:sym typeface="+mn-ea"/>
              </a:rPr>
              <a:t>last we </a:t>
            </a:r>
            <a:r>
              <a:rPr dirty="0">
                <a:latin typeface="Times New Roman" panose="02020603050405020304"/>
                <a:cs typeface="Times New Roman" panose="02020603050405020304"/>
                <a:sym typeface="+mn-ea"/>
              </a:rPr>
              <a:t>check the </a:t>
            </a:r>
            <a:r>
              <a:rPr b="1" spc="-7" dirty="0">
                <a:latin typeface="Times New Roman" panose="02020603050405020304"/>
                <a:cs typeface="Times New Roman" panose="02020603050405020304"/>
                <a:sym typeface="+mn-ea"/>
              </a:rPr>
              <a:t>multicollinearity </a:t>
            </a:r>
            <a:r>
              <a:rPr b="1"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of</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the</a:t>
            </a:r>
            <a:r>
              <a:rPr spc="7"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columns.</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We</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keep</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only</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those </a:t>
            </a:r>
            <a:r>
              <a:rPr spc="-579"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columns </a:t>
            </a:r>
            <a:r>
              <a:rPr dirty="0">
                <a:latin typeface="Times New Roman" panose="02020603050405020304"/>
                <a:cs typeface="Times New Roman" panose="02020603050405020304"/>
                <a:sym typeface="+mn-ea"/>
              </a:rPr>
              <a:t>which are having less or no </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correlation.</a:t>
            </a:r>
            <a:endParaRPr>
              <a:latin typeface="Times New Roman" panose="02020603050405020304"/>
              <a:cs typeface="Times New Roman" panose="02020603050405020304"/>
            </a:endParaRPr>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751205"/>
          </a:xfrm>
        </p:spPr>
        <p:txBody>
          <a:bodyPr>
            <a:normAutofit fontScale="90000"/>
          </a:bodyPr>
          <a:lstStyle/>
          <a:p>
            <a:r>
              <a:rPr b="1" spc="-7" dirty="0">
                <a:solidFill>
                  <a:srgbClr val="FF0000"/>
                </a:solidFill>
                <a:effectLst>
                  <a:outerShdw blurRad="38100" dist="19050" dir="2700000" algn="tl" rotWithShape="0">
                    <a:schemeClr val="dk1">
                      <a:alpha val="40000"/>
                    </a:schemeClr>
                  </a:outerShdw>
                </a:effectLst>
                <a:sym typeface="+mn-ea"/>
              </a:rPr>
              <a:t>Building</a:t>
            </a:r>
            <a:r>
              <a:rPr b="1" spc="-60" dirty="0">
                <a:solidFill>
                  <a:srgbClr val="FF0000"/>
                </a:solidFill>
                <a:effectLst>
                  <a:outerShdw blurRad="38100" dist="19050" dir="2700000" algn="tl" rotWithShape="0">
                    <a:schemeClr val="dk1">
                      <a:alpha val="40000"/>
                    </a:schemeClr>
                  </a:outerShdw>
                </a:effectLst>
                <a:sym typeface="+mn-ea"/>
              </a:rPr>
              <a:t> </a:t>
            </a:r>
            <a:r>
              <a:rPr b="1" spc="-7" dirty="0">
                <a:solidFill>
                  <a:srgbClr val="FF0000"/>
                </a:solidFill>
                <a:effectLst>
                  <a:outerShdw blurRad="38100" dist="19050" dir="2700000" algn="tl" rotWithShape="0">
                    <a:schemeClr val="dk1">
                      <a:alpha val="40000"/>
                    </a:schemeClr>
                  </a:outerShdw>
                </a:effectLst>
                <a:sym typeface="+mn-ea"/>
              </a:rPr>
              <a:t>model</a:t>
            </a:r>
            <a:endParaRPr lang="en-US" b="1" spc="-7" dirty="0">
              <a:solidFill>
                <a:srgbClr val="FF0000"/>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normAutofit fontScale="90000"/>
          </a:bodyPr>
          <a:lstStyle/>
          <a:p>
            <a:pPr marL="474345" marR="6985" indent="-457200">
              <a:lnSpc>
                <a:spcPct val="115000"/>
              </a:lnSpc>
              <a:spcBef>
                <a:spcPts val="135"/>
              </a:spcBef>
              <a:buClr>
                <a:srgbClr val="124F5C"/>
              </a:buClr>
              <a:buFont typeface="Wingdings" panose="05000000000000000000"/>
              <a:buChar char=""/>
              <a:tabLst>
                <a:tab pos="473075" algn="l"/>
                <a:tab pos="473710" algn="l"/>
              </a:tabLst>
            </a:pPr>
            <a:r>
              <a:rPr sz="2000" dirty="0">
                <a:solidFill>
                  <a:srgbClr val="202020"/>
                </a:solidFill>
                <a:latin typeface="Times New Roman" panose="02020603050405020304"/>
                <a:cs typeface="Times New Roman" panose="02020603050405020304"/>
                <a:sym typeface="+mn-ea"/>
              </a:rPr>
              <a:t>Before</a:t>
            </a:r>
            <a:r>
              <a:rPr sz="2000" spc="3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building</a:t>
            </a:r>
            <a:r>
              <a:rPr sz="2000" spc="4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the</a:t>
            </a:r>
            <a:r>
              <a:rPr sz="2000" spc="3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models,</a:t>
            </a:r>
            <a:r>
              <a:rPr sz="2000" spc="3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we</a:t>
            </a:r>
            <a:r>
              <a:rPr sz="2000" spc="5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perform</a:t>
            </a:r>
            <a:r>
              <a:rPr sz="2000" spc="3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the</a:t>
            </a:r>
            <a:r>
              <a:rPr sz="2000" spc="40"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train</a:t>
            </a:r>
            <a:r>
              <a:rPr sz="2000" spc="1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test</a:t>
            </a:r>
            <a:r>
              <a:rPr sz="2000" spc="20"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split.</a:t>
            </a:r>
            <a:r>
              <a:rPr sz="2000" spc="3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We</a:t>
            </a:r>
            <a:r>
              <a:rPr sz="2000" spc="5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have</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taken</a:t>
            </a:r>
            <a:r>
              <a:rPr sz="2000" spc="3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70%</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of</a:t>
            </a:r>
            <a:r>
              <a:rPr sz="2000" spc="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the </a:t>
            </a:r>
            <a:r>
              <a:rPr sz="2000" spc="-579"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data</a:t>
            </a:r>
            <a:r>
              <a:rPr sz="2000" spc="-27"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as</a:t>
            </a:r>
            <a:r>
              <a:rPr sz="2000" dirty="0">
                <a:solidFill>
                  <a:srgbClr val="202020"/>
                </a:solidFill>
                <a:latin typeface="Times New Roman" panose="02020603050405020304"/>
                <a:cs typeface="Times New Roman" panose="02020603050405020304"/>
                <a:sym typeface="+mn-ea"/>
              </a:rPr>
              <a:t> train</a:t>
            </a:r>
            <a:r>
              <a:rPr sz="2000" spc="-2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data and</a:t>
            </a:r>
            <a:r>
              <a:rPr sz="2000" spc="-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30%</a:t>
            </a:r>
            <a:r>
              <a:rPr sz="2000" spc="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of</a:t>
            </a:r>
            <a:r>
              <a:rPr sz="2000" spc="-1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the data </a:t>
            </a:r>
            <a:r>
              <a:rPr sz="2000" spc="-7" dirty="0">
                <a:solidFill>
                  <a:srgbClr val="202020"/>
                </a:solidFill>
                <a:latin typeface="Times New Roman" panose="02020603050405020304"/>
                <a:cs typeface="Times New Roman" panose="02020603050405020304"/>
                <a:sym typeface="+mn-ea"/>
              </a:rPr>
              <a:t>as</a:t>
            </a:r>
            <a:r>
              <a:rPr sz="2000" spc="-2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test</a:t>
            </a:r>
            <a:r>
              <a:rPr sz="2000" spc="-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data.</a:t>
            </a:r>
            <a:endParaRPr sz="2000">
              <a:latin typeface="Times New Roman" panose="02020603050405020304"/>
              <a:cs typeface="Times New Roman" panose="02020603050405020304"/>
            </a:endParaRPr>
          </a:p>
          <a:p>
            <a:pPr marL="474345" indent="-457200">
              <a:spcBef>
                <a:spcPts val="425"/>
              </a:spcBef>
              <a:buClr>
                <a:srgbClr val="124F5C"/>
              </a:buClr>
              <a:buFont typeface="Wingdings" panose="05000000000000000000"/>
              <a:buChar char=""/>
              <a:tabLst>
                <a:tab pos="473075" algn="l"/>
                <a:tab pos="473710" algn="l"/>
              </a:tabLst>
            </a:pPr>
            <a:r>
              <a:rPr sz="2000" dirty="0">
                <a:solidFill>
                  <a:srgbClr val="202020"/>
                </a:solidFill>
                <a:latin typeface="Times New Roman" panose="02020603050405020304"/>
                <a:cs typeface="Times New Roman" panose="02020603050405020304"/>
                <a:sym typeface="+mn-ea"/>
              </a:rPr>
              <a:t>There</a:t>
            </a:r>
            <a:r>
              <a:rPr sz="2000" spc="20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are</a:t>
            </a:r>
            <a:r>
              <a:rPr sz="2000" spc="227"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many</a:t>
            </a:r>
            <a:r>
              <a:rPr sz="2000" spc="21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classification</a:t>
            </a:r>
            <a:r>
              <a:rPr sz="2000" spc="20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models</a:t>
            </a:r>
            <a:r>
              <a:rPr sz="2000" spc="19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available</a:t>
            </a:r>
            <a:r>
              <a:rPr sz="2000" spc="227"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in</a:t>
            </a:r>
            <a:r>
              <a:rPr sz="2000" spc="21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supervised</a:t>
            </a:r>
            <a:r>
              <a:rPr sz="2000" spc="220"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machine</a:t>
            </a:r>
            <a:r>
              <a:rPr sz="2000" spc="20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learning.</a:t>
            </a:r>
            <a:r>
              <a:rPr sz="2000" spc="20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The</a:t>
            </a:r>
            <a:endParaRPr sz="2000">
              <a:latin typeface="Times New Roman" panose="02020603050405020304"/>
              <a:cs typeface="Times New Roman" panose="02020603050405020304"/>
            </a:endParaRPr>
          </a:p>
          <a:p>
            <a:pPr marL="474345">
              <a:spcBef>
                <a:spcPts val="440"/>
              </a:spcBef>
            </a:pPr>
            <a:r>
              <a:rPr sz="2000" spc="-7" dirty="0">
                <a:solidFill>
                  <a:srgbClr val="202020"/>
                </a:solidFill>
                <a:latin typeface="Times New Roman" panose="02020603050405020304"/>
                <a:cs typeface="Times New Roman" panose="02020603050405020304"/>
                <a:sym typeface="+mn-ea"/>
              </a:rPr>
              <a:t>models</a:t>
            </a:r>
            <a:r>
              <a:rPr sz="2000" spc="-2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which</a:t>
            </a:r>
            <a:r>
              <a:rPr sz="2000" spc="-1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we</a:t>
            </a:r>
            <a:r>
              <a:rPr sz="2000" dirty="0">
                <a:solidFill>
                  <a:srgbClr val="202020"/>
                </a:solidFill>
                <a:latin typeface="Times New Roman" panose="02020603050405020304"/>
                <a:cs typeface="Times New Roman" panose="02020603050405020304"/>
                <a:sym typeface="+mn-ea"/>
              </a:rPr>
              <a:t> have</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used</a:t>
            </a:r>
            <a:r>
              <a:rPr sz="2000" spc="-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are,</a:t>
            </a:r>
            <a:endParaRPr sz="2000">
              <a:latin typeface="Times New Roman" panose="02020603050405020304"/>
              <a:cs typeface="Times New Roman" panose="02020603050405020304"/>
            </a:endParaRPr>
          </a:p>
          <a:p>
            <a:pPr marL="904240" lvl="1" indent="-431165">
              <a:spcBef>
                <a:spcPts val="425"/>
              </a:spcBef>
              <a:buAutoNum type="arabicParenBoth"/>
              <a:tabLst>
                <a:tab pos="904875" algn="l"/>
              </a:tabLst>
            </a:pPr>
            <a:r>
              <a:rPr sz="2000" dirty="0">
                <a:solidFill>
                  <a:srgbClr val="202020"/>
                </a:solidFill>
                <a:latin typeface="Times New Roman" panose="02020603050405020304"/>
                <a:cs typeface="Times New Roman" panose="02020603050405020304"/>
                <a:sym typeface="+mn-ea"/>
              </a:rPr>
              <a:t>Logistic</a:t>
            </a:r>
            <a:r>
              <a:rPr sz="2000" spc="-5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regression</a:t>
            </a:r>
            <a:endParaRPr sz="2000">
              <a:latin typeface="Times New Roman" panose="02020603050405020304"/>
              <a:cs typeface="Times New Roman" panose="02020603050405020304"/>
            </a:endParaRPr>
          </a:p>
          <a:p>
            <a:pPr marL="904240" lvl="1" indent="-431165">
              <a:spcBef>
                <a:spcPts val="435"/>
              </a:spcBef>
              <a:buAutoNum type="arabicParenBoth"/>
              <a:tabLst>
                <a:tab pos="904875" algn="l"/>
              </a:tabLst>
            </a:pPr>
            <a:r>
              <a:rPr sz="2000" dirty="0">
                <a:solidFill>
                  <a:srgbClr val="202020"/>
                </a:solidFill>
                <a:latin typeface="Times New Roman" panose="02020603050405020304"/>
                <a:cs typeface="Times New Roman" panose="02020603050405020304"/>
                <a:sym typeface="+mn-ea"/>
              </a:rPr>
              <a:t>Decision</a:t>
            </a:r>
            <a:r>
              <a:rPr sz="2000" spc="-6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Tree</a:t>
            </a:r>
            <a:endParaRPr sz="2000">
              <a:latin typeface="Times New Roman" panose="02020603050405020304"/>
              <a:cs typeface="Times New Roman" panose="02020603050405020304"/>
            </a:endParaRPr>
          </a:p>
          <a:p>
            <a:pPr marL="904240" lvl="1" indent="-431165">
              <a:spcBef>
                <a:spcPts val="440"/>
              </a:spcBef>
              <a:buAutoNum type="arabicParenBoth"/>
              <a:tabLst>
                <a:tab pos="904875" algn="l"/>
              </a:tabLst>
            </a:pPr>
            <a:r>
              <a:rPr sz="2000" dirty="0">
                <a:solidFill>
                  <a:srgbClr val="202020"/>
                </a:solidFill>
                <a:latin typeface="Times New Roman" panose="02020603050405020304"/>
                <a:cs typeface="Times New Roman" panose="02020603050405020304"/>
                <a:sym typeface="+mn-ea"/>
              </a:rPr>
              <a:t>Random</a:t>
            </a:r>
            <a:r>
              <a:rPr sz="2000" spc="-47"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Forest</a:t>
            </a:r>
            <a:endParaRPr sz="2000">
              <a:latin typeface="Times New Roman" panose="02020603050405020304"/>
              <a:cs typeface="Times New Roman" panose="02020603050405020304"/>
            </a:endParaRPr>
          </a:p>
          <a:p>
            <a:pPr marL="904240" lvl="1" indent="-431165">
              <a:spcBef>
                <a:spcPts val="425"/>
              </a:spcBef>
              <a:buAutoNum type="arabicParenBoth"/>
              <a:tabLst>
                <a:tab pos="904875" algn="l"/>
              </a:tabLst>
            </a:pPr>
            <a:r>
              <a:rPr sz="2000" spc="-7" dirty="0">
                <a:solidFill>
                  <a:srgbClr val="202020"/>
                </a:solidFill>
                <a:latin typeface="Times New Roman" panose="02020603050405020304"/>
                <a:cs typeface="Times New Roman" panose="02020603050405020304"/>
                <a:sym typeface="+mn-ea"/>
              </a:rPr>
              <a:t>K</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a:t>
            </a:r>
            <a:r>
              <a:rPr sz="2000" spc="-2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nearest</a:t>
            </a:r>
            <a:r>
              <a:rPr sz="2000" spc="-4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neighbor</a:t>
            </a:r>
            <a:endParaRPr sz="2000">
              <a:latin typeface="Times New Roman" panose="02020603050405020304"/>
              <a:cs typeface="Times New Roman" panose="02020603050405020304"/>
            </a:endParaRPr>
          </a:p>
          <a:p>
            <a:pPr marL="904240" lvl="1" indent="-431165">
              <a:spcBef>
                <a:spcPts val="435"/>
              </a:spcBef>
              <a:buAutoNum type="arabicParenBoth"/>
              <a:tabLst>
                <a:tab pos="904875" algn="l"/>
              </a:tabLst>
            </a:pPr>
            <a:r>
              <a:rPr sz="2000" dirty="0">
                <a:solidFill>
                  <a:srgbClr val="202020"/>
                </a:solidFill>
                <a:latin typeface="Times New Roman" panose="02020603050405020304"/>
                <a:cs typeface="Times New Roman" panose="02020603050405020304"/>
                <a:sym typeface="+mn-ea"/>
              </a:rPr>
              <a:t>Naïve</a:t>
            </a:r>
            <a:r>
              <a:rPr sz="2000" spc="-4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Baye’s</a:t>
            </a:r>
            <a:endParaRPr sz="2000">
              <a:latin typeface="Times New Roman" panose="02020603050405020304"/>
              <a:cs typeface="Times New Roman" panose="02020603050405020304"/>
            </a:endParaRPr>
          </a:p>
          <a:p>
            <a:pPr marL="904240" lvl="1" indent="-431165">
              <a:spcBef>
                <a:spcPts val="435"/>
              </a:spcBef>
              <a:buAutoNum type="arabicParenBoth"/>
              <a:tabLst>
                <a:tab pos="904875" algn="l"/>
              </a:tabLst>
            </a:pPr>
            <a:r>
              <a:rPr sz="2000" spc="-7" dirty="0">
                <a:solidFill>
                  <a:srgbClr val="202020"/>
                </a:solidFill>
                <a:latin typeface="Times New Roman" panose="02020603050405020304"/>
                <a:cs typeface="Times New Roman" panose="02020603050405020304"/>
                <a:sym typeface="+mn-ea"/>
              </a:rPr>
              <a:t>Adaboost</a:t>
            </a:r>
            <a:endParaRPr sz="2000">
              <a:latin typeface="Times New Roman" panose="02020603050405020304"/>
              <a:cs typeface="Times New Roman" panose="02020603050405020304"/>
            </a:endParaRPr>
          </a:p>
          <a:p>
            <a:pPr marL="904240" lvl="1" indent="-431165">
              <a:spcBef>
                <a:spcPts val="435"/>
              </a:spcBef>
              <a:buAutoNum type="arabicParenBoth"/>
              <a:tabLst>
                <a:tab pos="904875" algn="l"/>
              </a:tabLst>
            </a:pPr>
            <a:r>
              <a:rPr sz="2000" dirty="0">
                <a:solidFill>
                  <a:srgbClr val="202020"/>
                </a:solidFill>
                <a:latin typeface="Times New Roman" panose="02020603050405020304"/>
                <a:cs typeface="Times New Roman" panose="02020603050405020304"/>
                <a:sym typeface="+mn-ea"/>
              </a:rPr>
              <a:t>Support</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Vector</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Machine</a:t>
            </a:r>
            <a:r>
              <a:rPr sz="2000" spc="-3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(SVM)</a:t>
            </a:r>
            <a:endParaRPr sz="2000">
              <a:latin typeface="Times New Roman" panose="02020603050405020304"/>
              <a:cs typeface="Times New Roman" panose="02020603050405020304"/>
            </a:endParaRPr>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944880"/>
          </a:xfrm>
        </p:spPr>
        <p:txBody>
          <a:bodyPr>
            <a:normAutofit fontScale="90000"/>
          </a:bodyPr>
          <a:lstStyle/>
          <a:p>
            <a:r>
              <a:rPr b="1" spc="-7" dirty="0">
                <a:solidFill>
                  <a:srgbClr val="FF0000"/>
                </a:solidFill>
                <a:sym typeface="+mn-ea"/>
              </a:rPr>
              <a:t>Classification</a:t>
            </a:r>
            <a:r>
              <a:rPr b="1" spc="-40" dirty="0">
                <a:solidFill>
                  <a:srgbClr val="FF0000"/>
                </a:solidFill>
                <a:sym typeface="+mn-ea"/>
              </a:rPr>
              <a:t> </a:t>
            </a:r>
            <a:r>
              <a:rPr b="1" spc="-7" dirty="0">
                <a:solidFill>
                  <a:srgbClr val="FF0000"/>
                </a:solidFill>
                <a:sym typeface="+mn-ea"/>
              </a:rPr>
              <a:t>Models</a:t>
            </a:r>
            <a:br>
              <a:rPr spc="-7" dirty="0"/>
            </a:br>
            <a:endParaRPr lang="en-US"/>
          </a:p>
        </p:txBody>
      </p:sp>
      <p:sp>
        <p:nvSpPr>
          <p:cNvPr id="3" name="Content Placeholder 2"/>
          <p:cNvSpPr>
            <a:spLocks noGrp="1"/>
          </p:cNvSpPr>
          <p:nvPr>
            <p:ph idx="1"/>
          </p:nvPr>
        </p:nvSpPr>
        <p:spPr>
          <a:xfrm>
            <a:off x="1097280" y="902970"/>
            <a:ext cx="10058400" cy="4966335"/>
          </a:xfrm>
        </p:spPr>
        <p:txBody>
          <a:bodyPr>
            <a:normAutofit/>
          </a:bodyPr>
          <a:lstStyle/>
          <a:p>
            <a:pPr marL="474345" indent="-457835" algn="just">
              <a:spcBef>
                <a:spcPts val="560"/>
              </a:spcBef>
              <a:buClr>
                <a:srgbClr val="124F5C"/>
              </a:buClr>
              <a:buAutoNum type="arabicPeriod"/>
              <a:tabLst>
                <a:tab pos="474345" algn="l"/>
              </a:tabLst>
            </a:pPr>
            <a:r>
              <a:rPr b="1" dirty="0">
                <a:solidFill>
                  <a:srgbClr val="202020"/>
                </a:solidFill>
                <a:latin typeface="Times New Roman" panose="02020603050405020304"/>
                <a:cs typeface="Times New Roman" panose="02020603050405020304"/>
                <a:sym typeface="+mn-ea"/>
              </a:rPr>
              <a:t>Logistic</a:t>
            </a:r>
            <a:r>
              <a:rPr b="1" spc="7" dirty="0">
                <a:solidFill>
                  <a:srgbClr val="202020"/>
                </a:solidFill>
                <a:latin typeface="Times New Roman" panose="02020603050405020304"/>
                <a:cs typeface="Times New Roman" panose="02020603050405020304"/>
                <a:sym typeface="+mn-ea"/>
              </a:rPr>
              <a:t> </a:t>
            </a:r>
            <a:r>
              <a:rPr b="1" spc="-7" dirty="0">
                <a:solidFill>
                  <a:srgbClr val="202020"/>
                </a:solidFill>
                <a:latin typeface="Times New Roman" panose="02020603050405020304"/>
                <a:cs typeface="Times New Roman" panose="02020603050405020304"/>
                <a:sym typeface="+mn-ea"/>
              </a:rPr>
              <a:t>regression</a:t>
            </a:r>
            <a:r>
              <a:rPr b="1"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Logistic</a:t>
            </a:r>
            <a:r>
              <a:rPr spc="-13"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regression</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is</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process</a:t>
            </a:r>
            <a:r>
              <a:rPr dirty="0">
                <a:solidFill>
                  <a:srgbClr val="202020"/>
                </a:solidFill>
                <a:latin typeface="Times New Roman" panose="02020603050405020304"/>
                <a:cs typeface="Times New Roman" panose="02020603050405020304"/>
                <a:sym typeface="+mn-ea"/>
              </a:rPr>
              <a:t> of</a:t>
            </a:r>
            <a:r>
              <a:rPr spc="20"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modeling</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the</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probability</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of</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a:t>
            </a:r>
            <a:endParaRPr dirty="0">
              <a:latin typeface="Times New Roman" panose="02020603050405020304"/>
              <a:cs typeface="Times New Roman" panose="02020603050405020304"/>
            </a:endParaRPr>
          </a:p>
          <a:p>
            <a:pPr marL="474345" algn="just">
              <a:spcBef>
                <a:spcPts val="435"/>
              </a:spcBef>
            </a:pPr>
            <a:r>
              <a:rPr dirty="0">
                <a:solidFill>
                  <a:srgbClr val="202020"/>
                </a:solidFill>
                <a:latin typeface="Times New Roman" panose="02020603050405020304"/>
                <a:cs typeface="Times New Roman" panose="02020603050405020304"/>
                <a:sym typeface="+mn-ea"/>
              </a:rPr>
              <a:t>discrete</a:t>
            </a:r>
            <a:r>
              <a:rPr spc="-2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outcome </a:t>
            </a:r>
            <a:r>
              <a:rPr dirty="0">
                <a:solidFill>
                  <a:srgbClr val="202020"/>
                </a:solidFill>
                <a:latin typeface="Times New Roman" panose="02020603050405020304"/>
                <a:cs typeface="Times New Roman" panose="02020603050405020304"/>
                <a:sym typeface="+mn-ea"/>
              </a:rPr>
              <a:t>given</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an</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input</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variable.</a:t>
            </a:r>
            <a:endParaRPr dirty="0">
              <a:latin typeface="Times New Roman" panose="02020603050405020304"/>
              <a:cs typeface="Times New Roman" panose="02020603050405020304"/>
            </a:endParaRPr>
          </a:p>
          <a:p>
            <a:pPr marL="474345" marR="165735" indent="-457835" algn="just">
              <a:lnSpc>
                <a:spcPct val="115000"/>
              </a:lnSpc>
              <a:buClr>
                <a:srgbClr val="124F5C"/>
              </a:buClr>
              <a:buAutoNum type="arabicPeriod" startAt="2"/>
              <a:tabLst>
                <a:tab pos="474345" algn="l"/>
              </a:tabLst>
            </a:pPr>
            <a:r>
              <a:rPr b="1" spc="-7" dirty="0">
                <a:solidFill>
                  <a:srgbClr val="202020"/>
                </a:solidFill>
                <a:latin typeface="Times New Roman" panose="02020603050405020304"/>
                <a:cs typeface="Times New Roman" panose="02020603050405020304"/>
                <a:sym typeface="+mn-ea"/>
              </a:rPr>
              <a:t>Decision </a:t>
            </a:r>
            <a:r>
              <a:rPr b="1" dirty="0">
                <a:solidFill>
                  <a:srgbClr val="202020"/>
                </a:solidFill>
                <a:latin typeface="Times New Roman" panose="02020603050405020304"/>
                <a:cs typeface="Times New Roman" panose="02020603050405020304"/>
                <a:sym typeface="+mn-ea"/>
              </a:rPr>
              <a:t>Tree </a:t>
            </a:r>
            <a:r>
              <a:rPr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A </a:t>
            </a:r>
            <a:r>
              <a:rPr dirty="0">
                <a:solidFill>
                  <a:srgbClr val="202020"/>
                </a:solidFill>
                <a:latin typeface="Times New Roman" panose="02020603050405020304"/>
                <a:cs typeface="Times New Roman" panose="02020603050405020304"/>
                <a:sym typeface="+mn-ea"/>
              </a:rPr>
              <a:t>decision tree </a:t>
            </a:r>
            <a:r>
              <a:rPr spc="-7" dirty="0">
                <a:solidFill>
                  <a:srgbClr val="202020"/>
                </a:solidFill>
                <a:latin typeface="Times New Roman" panose="02020603050405020304"/>
                <a:cs typeface="Times New Roman" panose="02020603050405020304"/>
                <a:sym typeface="+mn-ea"/>
              </a:rPr>
              <a:t>is </a:t>
            </a:r>
            <a:r>
              <a:rPr dirty="0">
                <a:solidFill>
                  <a:srgbClr val="202020"/>
                </a:solidFill>
                <a:latin typeface="Times New Roman" panose="02020603050405020304"/>
                <a:cs typeface="Times New Roman" panose="02020603050405020304"/>
                <a:sym typeface="+mn-ea"/>
              </a:rPr>
              <a:t>a mechanical </a:t>
            </a:r>
            <a:r>
              <a:rPr spc="-7" dirty="0">
                <a:solidFill>
                  <a:srgbClr val="202020"/>
                </a:solidFill>
                <a:latin typeface="Times New Roman" panose="02020603050405020304"/>
                <a:cs typeface="Times New Roman" panose="02020603050405020304"/>
                <a:sym typeface="+mn-ea"/>
              </a:rPr>
              <a:t>way </a:t>
            </a:r>
            <a:r>
              <a:rPr dirty="0">
                <a:solidFill>
                  <a:srgbClr val="202020"/>
                </a:solidFill>
                <a:latin typeface="Times New Roman" panose="02020603050405020304"/>
                <a:cs typeface="Times New Roman" panose="02020603050405020304"/>
                <a:sym typeface="+mn-ea"/>
              </a:rPr>
              <a:t>to </a:t>
            </a:r>
            <a:r>
              <a:rPr spc="-7" dirty="0">
                <a:solidFill>
                  <a:srgbClr val="202020"/>
                </a:solidFill>
                <a:latin typeface="Times New Roman" panose="02020603050405020304"/>
                <a:cs typeface="Times New Roman" panose="02020603050405020304"/>
                <a:sym typeface="+mn-ea"/>
              </a:rPr>
              <a:t>make </a:t>
            </a:r>
            <a:r>
              <a:rPr dirty="0">
                <a:solidFill>
                  <a:srgbClr val="202020"/>
                </a:solidFill>
                <a:latin typeface="Times New Roman" panose="02020603050405020304"/>
                <a:cs typeface="Times New Roman" panose="02020603050405020304"/>
                <a:sym typeface="+mn-ea"/>
              </a:rPr>
              <a:t>a decision by dividing </a:t>
            </a:r>
            <a:r>
              <a:rPr spc="-579"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the</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inputs</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into</a:t>
            </a:r>
            <a:r>
              <a:rPr spc="-20"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smaller</a:t>
            </a:r>
            <a:r>
              <a:rPr dirty="0">
                <a:solidFill>
                  <a:srgbClr val="202020"/>
                </a:solidFill>
                <a:latin typeface="Times New Roman" panose="02020603050405020304"/>
                <a:cs typeface="Times New Roman" panose="02020603050405020304"/>
                <a:sym typeface="+mn-ea"/>
              </a:rPr>
              <a:t> decisions.</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The</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tree </a:t>
            </a:r>
            <a:r>
              <a:rPr spc="-7" dirty="0">
                <a:solidFill>
                  <a:srgbClr val="202020"/>
                </a:solidFill>
                <a:latin typeface="Times New Roman" panose="02020603050405020304"/>
                <a:cs typeface="Times New Roman" panose="02020603050405020304"/>
                <a:sym typeface="+mn-ea"/>
              </a:rPr>
              <a:t>is</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divided into</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decision</a:t>
            </a:r>
            <a:r>
              <a:rPr spc="-2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nodes</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and leafs. It </a:t>
            </a:r>
            <a:r>
              <a:rPr spc="-579"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is</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based on</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the concept</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of</a:t>
            </a:r>
            <a:r>
              <a:rPr spc="13" dirty="0">
                <a:solidFill>
                  <a:srgbClr val="202020"/>
                </a:solidFill>
                <a:latin typeface="Times New Roman" panose="02020603050405020304"/>
                <a:cs typeface="Times New Roman" panose="02020603050405020304"/>
                <a:sym typeface="+mn-ea"/>
              </a:rPr>
              <a:t> </a:t>
            </a:r>
            <a:r>
              <a:rPr b="1" dirty="0">
                <a:solidFill>
                  <a:srgbClr val="202020"/>
                </a:solidFill>
                <a:latin typeface="Times New Roman" panose="02020603050405020304"/>
                <a:cs typeface="Times New Roman" panose="02020603050405020304"/>
                <a:sym typeface="+mn-ea"/>
              </a:rPr>
              <a:t>entropy</a:t>
            </a:r>
            <a:r>
              <a:rPr dirty="0">
                <a:solidFill>
                  <a:srgbClr val="202020"/>
                </a:solidFill>
                <a:latin typeface="Times New Roman" panose="02020603050405020304"/>
                <a:cs typeface="Times New Roman" panose="02020603050405020304"/>
                <a:sym typeface="+mn-ea"/>
              </a:rPr>
              <a:t>.</a:t>
            </a:r>
            <a:endParaRPr dirty="0">
              <a:latin typeface="Times New Roman" panose="02020603050405020304"/>
              <a:cs typeface="Times New Roman" panose="02020603050405020304"/>
            </a:endParaRPr>
          </a:p>
          <a:p>
            <a:pPr marL="474345" marR="921385" indent="-457835">
              <a:lnSpc>
                <a:spcPct val="115000"/>
              </a:lnSpc>
              <a:spcBef>
                <a:spcPts val="5"/>
              </a:spcBef>
              <a:buClr>
                <a:srgbClr val="124F5C"/>
              </a:buClr>
              <a:buAutoNum type="arabicPeriod" startAt="2"/>
              <a:tabLst>
                <a:tab pos="473710" algn="l"/>
                <a:tab pos="474345" algn="l"/>
              </a:tabLst>
            </a:pPr>
            <a:r>
              <a:rPr b="1" spc="-7" dirty="0">
                <a:solidFill>
                  <a:srgbClr val="202020"/>
                </a:solidFill>
                <a:latin typeface="Times New Roman" panose="02020603050405020304"/>
                <a:cs typeface="Times New Roman" panose="02020603050405020304"/>
                <a:sym typeface="+mn-ea"/>
              </a:rPr>
              <a:t>Random</a:t>
            </a:r>
            <a:r>
              <a:rPr b="1" dirty="0">
                <a:solidFill>
                  <a:srgbClr val="202020"/>
                </a:solidFill>
                <a:latin typeface="Times New Roman" panose="02020603050405020304"/>
                <a:cs typeface="Times New Roman" panose="02020603050405020304"/>
                <a:sym typeface="+mn-ea"/>
              </a:rPr>
              <a:t> Forest</a:t>
            </a:r>
            <a:r>
              <a:rPr b="1"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Random</a:t>
            </a:r>
            <a:r>
              <a:rPr spc="-20"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forests</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or</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random</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decision </a:t>
            </a:r>
            <a:r>
              <a:rPr spc="-7" dirty="0">
                <a:solidFill>
                  <a:srgbClr val="202020"/>
                </a:solidFill>
                <a:latin typeface="Times New Roman" panose="02020603050405020304"/>
                <a:cs typeface="Times New Roman" panose="02020603050405020304"/>
                <a:sym typeface="+mn-ea"/>
              </a:rPr>
              <a:t>forests</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are an</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ensemble </a:t>
            </a:r>
            <a:r>
              <a:rPr spc="-579"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learning </a:t>
            </a:r>
            <a:r>
              <a:rPr spc="-7" dirty="0">
                <a:solidFill>
                  <a:srgbClr val="202020"/>
                </a:solidFill>
                <a:latin typeface="Times New Roman" panose="02020603050405020304"/>
                <a:cs typeface="Times New Roman" panose="02020603050405020304"/>
                <a:sym typeface="+mn-ea"/>
              </a:rPr>
              <a:t>method </a:t>
            </a:r>
            <a:r>
              <a:rPr dirty="0">
                <a:solidFill>
                  <a:srgbClr val="202020"/>
                </a:solidFill>
                <a:latin typeface="Times New Roman" panose="02020603050405020304"/>
                <a:cs typeface="Times New Roman" panose="02020603050405020304"/>
                <a:sym typeface="+mn-ea"/>
              </a:rPr>
              <a:t>for classification, regression and other tasks that operates by </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constructing</a:t>
            </a:r>
            <a:r>
              <a:rPr spc="-3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 multitude of</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decision tree</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at training</a:t>
            </a:r>
            <a:r>
              <a:rPr spc="-33"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time.</a:t>
            </a:r>
            <a:endParaRPr dirty="0">
              <a:latin typeface="Times New Roman" panose="02020603050405020304"/>
              <a:cs typeface="Times New Roman" panose="02020603050405020304"/>
            </a:endParaRPr>
          </a:p>
          <a:p>
            <a:pPr marL="474345" indent="-457835">
              <a:spcBef>
                <a:spcPts val="435"/>
              </a:spcBef>
              <a:buClr>
                <a:srgbClr val="124F5C"/>
              </a:buClr>
              <a:buAutoNum type="arabicPeriod" startAt="2"/>
              <a:tabLst>
                <a:tab pos="473710" algn="l"/>
                <a:tab pos="474345" algn="l"/>
              </a:tabLst>
            </a:pPr>
            <a:r>
              <a:rPr b="1" dirty="0">
                <a:solidFill>
                  <a:srgbClr val="202020"/>
                </a:solidFill>
                <a:latin typeface="Times New Roman" panose="02020603050405020304"/>
                <a:cs typeface="Times New Roman" panose="02020603050405020304"/>
                <a:sym typeface="+mn-ea"/>
              </a:rPr>
              <a:t>K</a:t>
            </a:r>
            <a:r>
              <a:rPr b="1" spc="-7" dirty="0">
                <a:solidFill>
                  <a:srgbClr val="202020"/>
                </a:solidFill>
                <a:latin typeface="Times New Roman" panose="02020603050405020304"/>
                <a:cs typeface="Times New Roman" panose="02020603050405020304"/>
                <a:sym typeface="+mn-ea"/>
              </a:rPr>
              <a:t> </a:t>
            </a:r>
            <a:r>
              <a:rPr b="1" dirty="0">
                <a:solidFill>
                  <a:srgbClr val="202020"/>
                </a:solidFill>
                <a:latin typeface="Times New Roman" panose="02020603050405020304"/>
                <a:cs typeface="Times New Roman" panose="02020603050405020304"/>
                <a:sym typeface="+mn-ea"/>
              </a:rPr>
              <a:t>– </a:t>
            </a:r>
            <a:r>
              <a:rPr b="1" spc="-7" dirty="0">
                <a:solidFill>
                  <a:srgbClr val="202020"/>
                </a:solidFill>
                <a:latin typeface="Times New Roman" panose="02020603050405020304"/>
                <a:cs typeface="Times New Roman" panose="02020603050405020304"/>
                <a:sym typeface="+mn-ea"/>
              </a:rPr>
              <a:t>nearest</a:t>
            </a:r>
            <a:r>
              <a:rPr b="1" spc="-13" dirty="0">
                <a:solidFill>
                  <a:srgbClr val="202020"/>
                </a:solidFill>
                <a:latin typeface="Times New Roman" panose="02020603050405020304"/>
                <a:cs typeface="Times New Roman" panose="02020603050405020304"/>
                <a:sym typeface="+mn-ea"/>
              </a:rPr>
              <a:t> </a:t>
            </a:r>
            <a:r>
              <a:rPr b="1" spc="-7" dirty="0">
                <a:solidFill>
                  <a:srgbClr val="202020"/>
                </a:solidFill>
                <a:latin typeface="Times New Roman" panose="02020603050405020304"/>
                <a:cs typeface="Times New Roman" panose="02020603050405020304"/>
                <a:sym typeface="+mn-ea"/>
              </a:rPr>
              <a:t>neighbor</a:t>
            </a:r>
            <a:r>
              <a:rPr b="1"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K-NN</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algorithm</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stores</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all the</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available</a:t>
            </a:r>
            <a:r>
              <a:rPr spc="-4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data</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and</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classifies</a:t>
            </a:r>
            <a:r>
              <a:rPr spc="-2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a:t>
            </a:r>
            <a:endParaRPr dirty="0">
              <a:latin typeface="Times New Roman" panose="02020603050405020304"/>
              <a:cs typeface="Times New Roman" panose="02020603050405020304"/>
            </a:endParaRPr>
          </a:p>
          <a:p>
            <a:pPr marL="474345" marR="19685">
              <a:lnSpc>
                <a:spcPct val="115000"/>
              </a:lnSpc>
            </a:pPr>
            <a:r>
              <a:rPr spc="-7" dirty="0">
                <a:solidFill>
                  <a:srgbClr val="202020"/>
                </a:solidFill>
                <a:latin typeface="Times New Roman" panose="02020603050405020304"/>
                <a:cs typeface="Times New Roman" panose="02020603050405020304"/>
                <a:sym typeface="+mn-ea"/>
              </a:rPr>
              <a:t>new </a:t>
            </a:r>
            <a:r>
              <a:rPr dirty="0">
                <a:solidFill>
                  <a:srgbClr val="202020"/>
                </a:solidFill>
                <a:latin typeface="Times New Roman" panose="02020603050405020304"/>
                <a:cs typeface="Times New Roman" panose="02020603050405020304"/>
                <a:sym typeface="+mn-ea"/>
              </a:rPr>
              <a:t>data point based</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on the</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similarity.</a:t>
            </a:r>
            <a:r>
              <a:rPr spc="-6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This </a:t>
            </a:r>
            <a:r>
              <a:rPr spc="-7" dirty="0">
                <a:solidFill>
                  <a:srgbClr val="202020"/>
                </a:solidFill>
                <a:latin typeface="Times New Roman" panose="02020603050405020304"/>
                <a:cs typeface="Times New Roman" panose="02020603050405020304"/>
                <a:sym typeface="+mn-ea"/>
              </a:rPr>
              <a:t>means</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when</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new</a:t>
            </a:r>
            <a:r>
              <a:rPr dirty="0">
                <a:solidFill>
                  <a:srgbClr val="202020"/>
                </a:solidFill>
                <a:latin typeface="Times New Roman" panose="02020603050405020304"/>
                <a:cs typeface="Times New Roman" panose="02020603050405020304"/>
                <a:sym typeface="+mn-ea"/>
              </a:rPr>
              <a:t> data appears</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then it</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can </a:t>
            </a:r>
            <a:r>
              <a:rPr spc="-579"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be</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easily</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classified</a:t>
            </a:r>
            <a:r>
              <a:rPr spc="-2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into</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 well suite</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category</a:t>
            </a:r>
            <a:r>
              <a:rPr spc="-2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by</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using</a:t>
            </a:r>
            <a:r>
              <a:rPr spc="-7" dirty="0">
                <a:solidFill>
                  <a:srgbClr val="202020"/>
                </a:solidFill>
                <a:latin typeface="Times New Roman" panose="02020603050405020304"/>
                <a:cs typeface="Times New Roman" panose="02020603050405020304"/>
                <a:sym typeface="+mn-ea"/>
              </a:rPr>
              <a:t> </a:t>
            </a:r>
            <a:r>
              <a:rPr spc="13" dirty="0">
                <a:solidFill>
                  <a:srgbClr val="202020"/>
                </a:solidFill>
                <a:latin typeface="Times New Roman" panose="02020603050405020304"/>
                <a:cs typeface="Times New Roman" panose="02020603050405020304"/>
                <a:sym typeface="+mn-ea"/>
              </a:rPr>
              <a:t>K-</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NN </a:t>
            </a:r>
            <a:r>
              <a:rPr dirty="0">
                <a:solidFill>
                  <a:srgbClr val="202020"/>
                </a:solidFill>
                <a:latin typeface="Times New Roman" panose="02020603050405020304"/>
                <a:cs typeface="Times New Roman" panose="02020603050405020304"/>
                <a:sym typeface="+mn-ea"/>
              </a:rPr>
              <a:t>algorithm.</a:t>
            </a:r>
            <a:endParaRPr dirty="0">
              <a:latin typeface="Times New Roman" panose="02020603050405020304"/>
              <a:cs typeface="Times New Roman" panose="02020603050405020304"/>
            </a:endParaRP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609600"/>
          </a:xfrm>
        </p:spPr>
        <p:txBody>
          <a:bodyPr>
            <a:normAutofit fontScale="90000"/>
          </a:bodyPr>
          <a:lstStyle/>
          <a:p>
            <a:r>
              <a:rPr b="1" spc="-7" dirty="0">
                <a:solidFill>
                  <a:srgbClr val="FF0000"/>
                </a:solidFill>
                <a:sym typeface="+mn-ea"/>
              </a:rPr>
              <a:t>Classification</a:t>
            </a:r>
            <a:r>
              <a:rPr b="1" spc="-40" dirty="0">
                <a:solidFill>
                  <a:srgbClr val="FF0000"/>
                </a:solidFill>
                <a:sym typeface="+mn-ea"/>
              </a:rPr>
              <a:t> </a:t>
            </a:r>
            <a:r>
              <a:rPr b="1" spc="-7" dirty="0">
                <a:solidFill>
                  <a:srgbClr val="FF0000"/>
                </a:solidFill>
                <a:sym typeface="+mn-ea"/>
              </a:rPr>
              <a:t>Models</a:t>
            </a:r>
            <a:endParaRPr lang="en-US" b="1" spc="-7" dirty="0">
              <a:solidFill>
                <a:srgbClr val="FF0000"/>
              </a:solidFill>
              <a:sym typeface="+mn-ea"/>
            </a:endParaRPr>
          </a:p>
        </p:txBody>
      </p:sp>
      <p:sp>
        <p:nvSpPr>
          <p:cNvPr id="3" name="Content Placeholder 2"/>
          <p:cNvSpPr>
            <a:spLocks noGrp="1"/>
          </p:cNvSpPr>
          <p:nvPr>
            <p:ph idx="1"/>
          </p:nvPr>
        </p:nvSpPr>
        <p:spPr>
          <a:xfrm>
            <a:off x="1097280" y="1075055"/>
            <a:ext cx="10058400" cy="4794250"/>
          </a:xfrm>
        </p:spPr>
        <p:txBody>
          <a:bodyPr>
            <a:normAutofit/>
          </a:bodyPr>
          <a:lstStyle/>
          <a:p>
            <a:pPr marL="0" marR="6985" indent="0" algn="just">
              <a:lnSpc>
                <a:spcPct val="115000"/>
              </a:lnSpc>
              <a:buNone/>
              <a:tabLst>
                <a:tab pos="409575" algn="l"/>
              </a:tabLst>
            </a:pPr>
            <a:r>
              <a:rPr lang="en-US" b="1" spc="-7" dirty="0">
                <a:latin typeface="Times New Roman" panose="02020603050405020304"/>
                <a:cs typeface="Times New Roman" panose="02020603050405020304"/>
                <a:sym typeface="+mn-ea"/>
              </a:rPr>
              <a:t>5.</a:t>
            </a:r>
            <a:r>
              <a:rPr lang="en-IN" b="1" spc="-5" dirty="0">
                <a:solidFill>
                  <a:srgbClr val="202020"/>
                </a:solidFill>
                <a:latin typeface="Times New Roman" panose="02020603050405020304"/>
                <a:cs typeface="Times New Roman" panose="02020603050405020304"/>
                <a:sym typeface="+mn-ea"/>
              </a:rPr>
              <a:t> Naïve</a:t>
            </a:r>
            <a:r>
              <a:rPr lang="en-IN" b="1" dirty="0">
                <a:solidFill>
                  <a:srgbClr val="202020"/>
                </a:solidFill>
                <a:latin typeface="Times New Roman" panose="02020603050405020304"/>
                <a:cs typeface="Times New Roman" panose="02020603050405020304"/>
                <a:sym typeface="+mn-ea"/>
              </a:rPr>
              <a:t> Bayes</a:t>
            </a:r>
            <a:r>
              <a:rPr lang="en-IN" b="1" spc="-10" dirty="0">
                <a:solidFill>
                  <a:srgbClr val="202020"/>
                </a:solidFill>
                <a:latin typeface="Times New Roman" panose="02020603050405020304"/>
                <a:cs typeface="Times New Roman" panose="02020603050405020304"/>
                <a:sym typeface="+mn-ea"/>
              </a:rPr>
              <a:t> </a:t>
            </a:r>
            <a:r>
              <a:rPr lang="en-IN" b="1" dirty="0">
                <a:solidFill>
                  <a:srgbClr val="202020"/>
                </a:solidFill>
                <a:latin typeface="Times New Roman" panose="02020603050405020304"/>
                <a:cs typeface="Times New Roman" panose="02020603050405020304"/>
                <a:sym typeface="+mn-ea"/>
              </a:rPr>
              <a:t>classifiers</a:t>
            </a:r>
            <a:r>
              <a:rPr lang="en-IN" b="1" spc="-15" dirty="0">
                <a:solidFill>
                  <a:srgbClr val="202020"/>
                </a:solidFill>
                <a:latin typeface="Times New Roman" panose="02020603050405020304"/>
                <a:cs typeface="Times New Roman" panose="02020603050405020304"/>
                <a:sym typeface="+mn-ea"/>
              </a:rPr>
              <a:t> </a:t>
            </a:r>
            <a:r>
              <a:rPr lang="en-IN" dirty="0">
                <a:solidFill>
                  <a:srgbClr val="202020"/>
                </a:solidFill>
                <a:latin typeface="Times New Roman" panose="02020603050405020304"/>
                <a:cs typeface="Times New Roman" panose="02020603050405020304"/>
                <a:sym typeface="+mn-ea"/>
              </a:rPr>
              <a:t>:</a:t>
            </a:r>
            <a:r>
              <a:rPr lang="en-IN" spc="-5" dirty="0">
                <a:solidFill>
                  <a:srgbClr val="202020"/>
                </a:solidFill>
                <a:latin typeface="Times New Roman" panose="02020603050405020304"/>
                <a:cs typeface="Times New Roman" panose="02020603050405020304"/>
                <a:sym typeface="+mn-ea"/>
              </a:rPr>
              <a:t> Naïve Bayes classifiers are a family of simple “probabilistic </a:t>
            </a:r>
            <a:r>
              <a:rPr lang="en-IN" spc="-5" dirty="0" err="1">
                <a:solidFill>
                  <a:srgbClr val="202020"/>
                </a:solidFill>
                <a:latin typeface="Times New Roman" panose="02020603050405020304"/>
                <a:cs typeface="Times New Roman" panose="02020603050405020304"/>
                <a:sym typeface="+mn-ea"/>
              </a:rPr>
              <a:t>clasifiers</a:t>
            </a:r>
            <a:r>
              <a:rPr lang="en-IN" spc="-5" dirty="0">
                <a:solidFill>
                  <a:srgbClr val="202020"/>
                </a:solidFill>
                <a:latin typeface="Times New Roman" panose="02020603050405020304"/>
                <a:cs typeface="Times New Roman" panose="02020603050405020304"/>
                <a:sym typeface="+mn-ea"/>
              </a:rPr>
              <a:t>”  based on applying Bayes theorem with strong independence assumptions between the features.</a:t>
            </a:r>
            <a:endParaRPr lang="en-US" b="1" spc="-7" dirty="0">
              <a:latin typeface="Times New Roman" panose="02020603050405020304"/>
              <a:cs typeface="Times New Roman" panose="02020603050405020304"/>
            </a:endParaRPr>
          </a:p>
          <a:p>
            <a:pPr marL="0" marR="6985" indent="0" algn="just">
              <a:lnSpc>
                <a:spcPct val="115000"/>
              </a:lnSpc>
              <a:buNone/>
              <a:tabLst>
                <a:tab pos="409575" algn="l"/>
              </a:tabLst>
            </a:pPr>
            <a:r>
              <a:rPr lang="en-IN" b="1" spc="-7" dirty="0">
                <a:latin typeface="Times New Roman" panose="02020603050405020304"/>
                <a:cs typeface="Times New Roman" panose="02020603050405020304"/>
                <a:sym typeface="+mn-ea"/>
              </a:rPr>
              <a:t>6. </a:t>
            </a:r>
            <a:r>
              <a:rPr b="1" spc="-7" dirty="0" err="1">
                <a:latin typeface="Times New Roman" panose="02020603050405020304"/>
                <a:cs typeface="Times New Roman" panose="02020603050405020304"/>
                <a:sym typeface="+mn-ea"/>
              </a:rPr>
              <a:t>Adaboost</a:t>
            </a:r>
            <a:r>
              <a:rPr b="1" spc="-7" dirty="0">
                <a:latin typeface="Times New Roman" panose="02020603050405020304"/>
                <a:cs typeface="Times New Roman" panose="02020603050405020304"/>
                <a:sym typeface="+mn-ea"/>
              </a:rPr>
              <a:t> </a:t>
            </a:r>
            <a:r>
              <a:rPr b="1" dirty="0">
                <a:latin typeface="Times New Roman" panose="02020603050405020304"/>
                <a:cs typeface="Times New Roman" panose="02020603050405020304"/>
                <a:sym typeface="+mn-ea"/>
              </a:rPr>
              <a:t>classifiers </a:t>
            </a:r>
            <a:r>
              <a:rPr dirty="0">
                <a:sym typeface="+mn-ea"/>
              </a:rPr>
              <a:t>: </a:t>
            </a:r>
            <a:r>
              <a:rPr spc="-7" dirty="0">
                <a:latin typeface="Times New Roman" panose="02020603050405020304" pitchFamily="18" charset="0"/>
                <a:cs typeface="Times New Roman" panose="02020603050405020304" pitchFamily="18" charset="0"/>
                <a:sym typeface="+mn-ea"/>
              </a:rPr>
              <a:t>An AdaBoost</a:t>
            </a:r>
            <a:r>
              <a:rPr spc="58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classifier </a:t>
            </a:r>
            <a:r>
              <a:rPr dirty="0">
                <a:latin typeface="Times New Roman" panose="02020603050405020304" pitchFamily="18" charset="0"/>
                <a:cs typeface="Times New Roman" panose="02020603050405020304" pitchFamily="18" charset="0"/>
                <a:sym typeface="+mn-ea"/>
              </a:rPr>
              <a:t>is a </a:t>
            </a:r>
            <a:r>
              <a:rPr spc="-7" dirty="0">
                <a:latin typeface="Times New Roman" panose="02020603050405020304" pitchFamily="18" charset="0"/>
                <a:cs typeface="Times New Roman" panose="02020603050405020304" pitchFamily="18" charset="0"/>
                <a:sym typeface="+mn-ea"/>
              </a:rPr>
              <a:t>meta-estimator </a:t>
            </a:r>
            <a:r>
              <a:rPr dirty="0">
                <a:latin typeface="Times New Roman" panose="02020603050405020304" pitchFamily="18" charset="0"/>
                <a:cs typeface="Times New Roman" panose="02020603050405020304" pitchFamily="18" charset="0"/>
                <a:sym typeface="+mn-ea"/>
              </a:rPr>
              <a:t>that </a:t>
            </a:r>
            <a:r>
              <a:rPr spc="-7" dirty="0">
                <a:latin typeface="Times New Roman" panose="02020603050405020304" pitchFamily="18" charset="0"/>
                <a:cs typeface="Times New Roman" panose="02020603050405020304" pitchFamily="18" charset="0"/>
                <a:sym typeface="+mn-ea"/>
              </a:rPr>
              <a:t>begins </a:t>
            </a:r>
            <a:r>
              <a:rPr spc="-13" dirty="0">
                <a:latin typeface="Times New Roman" panose="02020603050405020304" pitchFamily="18" charset="0"/>
                <a:cs typeface="Times New Roman" panose="02020603050405020304" pitchFamily="18" charset="0"/>
                <a:sym typeface="+mn-ea"/>
              </a:rPr>
              <a:t>by </a:t>
            </a:r>
            <a:r>
              <a:rPr spc="-7" dirty="0">
                <a:latin typeface="Times New Roman" panose="02020603050405020304" pitchFamily="18" charset="0"/>
                <a:cs typeface="Times New Roman" panose="02020603050405020304" pitchFamily="18" charset="0"/>
                <a:sym typeface="+mn-ea"/>
              </a:rPr>
              <a:t>fitting </a:t>
            </a:r>
            <a:r>
              <a:rPr dirty="0">
                <a:latin typeface="Times New Roman" panose="02020603050405020304" pitchFamily="18" charset="0"/>
                <a:cs typeface="Times New Roman" panose="02020603050405020304" pitchFamily="18" charset="0"/>
                <a:sym typeface="+mn-ea"/>
              </a:rPr>
              <a:t> a </a:t>
            </a:r>
            <a:r>
              <a:rPr spc="-7" dirty="0">
                <a:latin typeface="Times New Roman" panose="02020603050405020304" pitchFamily="18" charset="0"/>
                <a:cs typeface="Times New Roman" panose="02020603050405020304" pitchFamily="18" charset="0"/>
                <a:sym typeface="+mn-ea"/>
              </a:rPr>
              <a:t>classifier </a:t>
            </a:r>
            <a:r>
              <a:rPr dirty="0">
                <a:latin typeface="Times New Roman" panose="02020603050405020304" pitchFamily="18" charset="0"/>
                <a:cs typeface="Times New Roman" panose="02020603050405020304" pitchFamily="18" charset="0"/>
                <a:sym typeface="+mn-ea"/>
              </a:rPr>
              <a:t>on </a:t>
            </a:r>
            <a:r>
              <a:rPr spc="-7" dirty="0">
                <a:latin typeface="Times New Roman" panose="02020603050405020304" pitchFamily="18" charset="0"/>
                <a:cs typeface="Times New Roman" panose="02020603050405020304" pitchFamily="18" charset="0"/>
                <a:sym typeface="+mn-ea"/>
              </a:rPr>
              <a:t>the original dataset </a:t>
            </a:r>
            <a:r>
              <a:rPr dirty="0">
                <a:latin typeface="Times New Roman" panose="02020603050405020304" pitchFamily="18" charset="0"/>
                <a:cs typeface="Times New Roman" panose="02020603050405020304" pitchFamily="18" charset="0"/>
                <a:sym typeface="+mn-ea"/>
              </a:rPr>
              <a:t>and </a:t>
            </a:r>
            <a:r>
              <a:rPr spc="-7" dirty="0">
                <a:latin typeface="Times New Roman" panose="02020603050405020304" pitchFamily="18" charset="0"/>
                <a:cs typeface="Times New Roman" panose="02020603050405020304" pitchFamily="18" charset="0"/>
                <a:sym typeface="+mn-ea"/>
              </a:rPr>
              <a:t>then fits additional copies </a:t>
            </a:r>
            <a:r>
              <a:rPr spc="-13" dirty="0">
                <a:latin typeface="Times New Roman" panose="02020603050405020304" pitchFamily="18" charset="0"/>
                <a:cs typeface="Times New Roman" panose="02020603050405020304" pitchFamily="18" charset="0"/>
                <a:sym typeface="+mn-ea"/>
              </a:rPr>
              <a:t>of </a:t>
            </a:r>
            <a:r>
              <a:rPr dirty="0">
                <a:latin typeface="Times New Roman" panose="02020603050405020304" pitchFamily="18" charset="0"/>
                <a:cs typeface="Times New Roman" panose="02020603050405020304" pitchFamily="18" charset="0"/>
                <a:sym typeface="+mn-ea"/>
              </a:rPr>
              <a:t>the </a:t>
            </a:r>
            <a:r>
              <a:rPr spc="-7" dirty="0">
                <a:latin typeface="Times New Roman" panose="02020603050405020304" pitchFamily="18" charset="0"/>
                <a:cs typeface="Times New Roman" panose="02020603050405020304" pitchFamily="18" charset="0"/>
                <a:sym typeface="+mn-ea"/>
              </a:rPr>
              <a:t>classifier </a:t>
            </a:r>
            <a:r>
              <a:rPr spc="-13" dirty="0">
                <a:latin typeface="Times New Roman" panose="02020603050405020304" pitchFamily="18" charset="0"/>
                <a:cs typeface="Times New Roman" panose="02020603050405020304" pitchFamily="18" charset="0"/>
                <a:sym typeface="+mn-ea"/>
              </a:rPr>
              <a:t>on </a:t>
            </a:r>
            <a:r>
              <a:rPr dirty="0">
                <a:latin typeface="Times New Roman" panose="02020603050405020304" pitchFamily="18" charset="0"/>
                <a:cs typeface="Times New Roman" panose="02020603050405020304" pitchFamily="18" charset="0"/>
                <a:sym typeface="+mn-ea"/>
              </a:rPr>
              <a:t>the </a:t>
            </a:r>
            <a:r>
              <a:rPr spc="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same </a:t>
            </a:r>
            <a:r>
              <a:rPr dirty="0">
                <a:latin typeface="Times New Roman" panose="02020603050405020304" pitchFamily="18" charset="0"/>
                <a:cs typeface="Times New Roman" panose="02020603050405020304" pitchFamily="18" charset="0"/>
                <a:sym typeface="+mn-ea"/>
              </a:rPr>
              <a:t>dataset </a:t>
            </a:r>
            <a:r>
              <a:rPr spc="-7" dirty="0">
                <a:latin typeface="Times New Roman" panose="02020603050405020304" pitchFamily="18" charset="0"/>
                <a:cs typeface="Times New Roman" panose="02020603050405020304" pitchFamily="18" charset="0"/>
                <a:sym typeface="+mn-ea"/>
              </a:rPr>
              <a:t>but </a:t>
            </a:r>
            <a:r>
              <a:rPr dirty="0">
                <a:latin typeface="Times New Roman" panose="02020603050405020304" pitchFamily="18" charset="0"/>
                <a:cs typeface="Times New Roman" panose="02020603050405020304" pitchFamily="18" charset="0"/>
                <a:sym typeface="+mn-ea"/>
              </a:rPr>
              <a:t>where the </a:t>
            </a:r>
            <a:r>
              <a:rPr spc="-7" dirty="0">
                <a:latin typeface="Times New Roman" panose="02020603050405020304" pitchFamily="18" charset="0"/>
                <a:cs typeface="Times New Roman" panose="02020603050405020304" pitchFamily="18" charset="0"/>
                <a:sym typeface="+mn-ea"/>
              </a:rPr>
              <a:t>weights </a:t>
            </a:r>
            <a:r>
              <a:rPr dirty="0">
                <a:latin typeface="Times New Roman" panose="02020603050405020304" pitchFamily="18" charset="0"/>
                <a:cs typeface="Times New Roman" panose="02020603050405020304" pitchFamily="18" charset="0"/>
                <a:sym typeface="+mn-ea"/>
              </a:rPr>
              <a:t>of </a:t>
            </a:r>
            <a:r>
              <a:rPr spc="-7" dirty="0">
                <a:latin typeface="Times New Roman" panose="02020603050405020304" pitchFamily="18" charset="0"/>
                <a:cs typeface="Times New Roman" panose="02020603050405020304" pitchFamily="18" charset="0"/>
                <a:sym typeface="+mn-ea"/>
              </a:rPr>
              <a:t>incorrectly classified </a:t>
            </a:r>
            <a:r>
              <a:rPr dirty="0">
                <a:latin typeface="Times New Roman" panose="02020603050405020304" pitchFamily="18" charset="0"/>
                <a:cs typeface="Times New Roman" panose="02020603050405020304" pitchFamily="18" charset="0"/>
                <a:sym typeface="+mn-ea"/>
              </a:rPr>
              <a:t>instances are </a:t>
            </a:r>
            <a:r>
              <a:rPr spc="-7" dirty="0">
                <a:latin typeface="Times New Roman" panose="02020603050405020304" pitchFamily="18" charset="0"/>
                <a:cs typeface="Times New Roman" panose="02020603050405020304" pitchFamily="18" charset="0"/>
                <a:sym typeface="+mn-ea"/>
              </a:rPr>
              <a:t>adjusted </a:t>
            </a:r>
            <a:r>
              <a:rPr dirty="0">
                <a:latin typeface="Times New Roman" panose="02020603050405020304" pitchFamily="18" charset="0"/>
                <a:cs typeface="Times New Roman" panose="02020603050405020304" pitchFamily="18" charset="0"/>
                <a:sym typeface="+mn-ea"/>
              </a:rPr>
              <a:t>such </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that</a:t>
            </a:r>
            <a:r>
              <a:rPr spc="-2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subsequent</a:t>
            </a:r>
            <a:r>
              <a:rPr spc="1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classifiers</a:t>
            </a:r>
            <a:r>
              <a:rPr spc="-2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focus</a:t>
            </a:r>
            <a:r>
              <a:rPr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more</a:t>
            </a:r>
            <a:r>
              <a:rPr spc="1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on</a:t>
            </a:r>
            <a:r>
              <a:rPr spc="-1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difficult</a:t>
            </a:r>
            <a:r>
              <a:rPr spc="-2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cases</a:t>
            </a:r>
            <a:r>
              <a:rPr spc="-7" dirty="0">
                <a:sym typeface="+mn-ea"/>
              </a:rPr>
              <a:t>.</a:t>
            </a:r>
            <a:endParaRPr spc="-7" dirty="0"/>
          </a:p>
          <a:p>
            <a:pPr marL="15875" marR="7620" indent="0" algn="just">
              <a:lnSpc>
                <a:spcPct val="115000"/>
              </a:lnSpc>
              <a:spcBef>
                <a:spcPts val="5"/>
              </a:spcBef>
              <a:buClr>
                <a:srgbClr val="202020"/>
              </a:buClr>
              <a:buNone/>
              <a:tabLst>
                <a:tab pos="844550" algn="l"/>
              </a:tabLst>
            </a:pPr>
            <a:endParaRPr lang="en-US" b="1" spc="-7" dirty="0">
              <a:latin typeface="Times New Roman" panose="02020603050405020304"/>
              <a:cs typeface="Times New Roman" panose="02020603050405020304"/>
            </a:endParaRPr>
          </a:p>
          <a:p>
            <a:pPr marL="15875" marR="7620" indent="0" algn="just">
              <a:lnSpc>
                <a:spcPct val="115000"/>
              </a:lnSpc>
              <a:spcBef>
                <a:spcPts val="5"/>
              </a:spcBef>
              <a:buClr>
                <a:srgbClr val="202020"/>
              </a:buClr>
              <a:buNone/>
              <a:tabLst>
                <a:tab pos="844550" algn="l"/>
              </a:tabLst>
            </a:pPr>
            <a:r>
              <a:rPr lang="en-US" b="1" spc="-7" dirty="0">
                <a:latin typeface="Times New Roman" panose="02020603050405020304"/>
                <a:cs typeface="Times New Roman" panose="02020603050405020304"/>
                <a:sym typeface="+mn-ea"/>
              </a:rPr>
              <a:t>7.</a:t>
            </a:r>
            <a:r>
              <a:rPr b="1" spc="-7" dirty="0">
                <a:latin typeface="Times New Roman" panose="02020603050405020304"/>
                <a:cs typeface="Times New Roman" panose="02020603050405020304"/>
                <a:sym typeface="+mn-ea"/>
              </a:rPr>
              <a:t>Support</a:t>
            </a:r>
            <a:r>
              <a:rPr b="1" dirty="0">
                <a:latin typeface="Times New Roman" panose="02020603050405020304"/>
                <a:cs typeface="Times New Roman" panose="02020603050405020304"/>
                <a:sym typeface="+mn-ea"/>
              </a:rPr>
              <a:t> Vector</a:t>
            </a:r>
            <a:r>
              <a:rPr b="1" spc="7" dirty="0">
                <a:latin typeface="Times New Roman" panose="02020603050405020304"/>
                <a:cs typeface="Times New Roman" panose="02020603050405020304"/>
                <a:sym typeface="+mn-ea"/>
              </a:rPr>
              <a:t> </a:t>
            </a:r>
            <a:r>
              <a:rPr b="1" spc="-7" dirty="0">
                <a:latin typeface="Times New Roman" panose="02020603050405020304"/>
                <a:cs typeface="Times New Roman" panose="02020603050405020304"/>
                <a:sym typeface="+mn-ea"/>
              </a:rPr>
              <a:t>Machine</a:t>
            </a:r>
            <a:r>
              <a:rPr b="1" dirty="0">
                <a:latin typeface="Times New Roman" panose="02020603050405020304"/>
                <a:cs typeface="Times New Roman" panose="02020603050405020304"/>
                <a:sym typeface="+mn-ea"/>
              </a:rPr>
              <a:t> </a:t>
            </a:r>
            <a:r>
              <a:rPr b="1" spc="-7" dirty="0">
                <a:latin typeface="Times New Roman" panose="02020603050405020304"/>
                <a:cs typeface="Times New Roman" panose="02020603050405020304"/>
                <a:sym typeface="+mn-ea"/>
              </a:rPr>
              <a:t>(SVM)</a:t>
            </a:r>
            <a:r>
              <a:rPr b="1" dirty="0">
                <a:latin typeface="Times New Roman" panose="02020603050405020304"/>
                <a:cs typeface="Times New Roman" panose="02020603050405020304"/>
                <a:sym typeface="+mn-ea"/>
              </a:rPr>
              <a:t> </a:t>
            </a:r>
            <a:r>
              <a:rPr dirty="0">
                <a:sym typeface="+mn-ea"/>
              </a:rPr>
              <a:t>:</a:t>
            </a:r>
            <a:r>
              <a:rPr spc="7" dirty="0">
                <a:sym typeface="+mn-ea"/>
              </a:rPr>
              <a:t> </a:t>
            </a:r>
            <a:r>
              <a:rPr spc="-7" dirty="0">
                <a:latin typeface="Times New Roman" panose="02020603050405020304" pitchFamily="18" charset="0"/>
                <a:cs typeface="Times New Roman" panose="02020603050405020304" pitchFamily="18" charset="0"/>
                <a:sym typeface="+mn-ea"/>
              </a:rPr>
              <a:t>“Support</a:t>
            </a:r>
            <a:r>
              <a:rPr dirty="0">
                <a:latin typeface="Times New Roman" panose="02020603050405020304" pitchFamily="18" charset="0"/>
                <a:cs typeface="Times New Roman" panose="02020603050405020304" pitchFamily="18" charset="0"/>
                <a:sym typeface="+mn-ea"/>
              </a:rPr>
              <a:t> Vector</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Machine”</a:t>
            </a:r>
            <a:r>
              <a:rPr spc="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(SVM)</a:t>
            </a:r>
            <a:r>
              <a:rPr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is</a:t>
            </a:r>
            <a:r>
              <a:rPr dirty="0">
                <a:latin typeface="Times New Roman" panose="02020603050405020304" pitchFamily="18" charset="0"/>
                <a:cs typeface="Times New Roman" panose="02020603050405020304" pitchFamily="18" charset="0"/>
                <a:sym typeface="+mn-ea"/>
              </a:rPr>
              <a:t> a </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supervised</a:t>
            </a:r>
            <a:r>
              <a:rPr spc="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machine</a:t>
            </a:r>
            <a:r>
              <a:rPr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learning</a:t>
            </a:r>
            <a:r>
              <a:rPr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algorithm</a:t>
            </a:r>
            <a:r>
              <a:rPr dirty="0">
                <a:latin typeface="Times New Roman" panose="02020603050405020304" pitchFamily="18" charset="0"/>
                <a:cs typeface="Times New Roman" panose="02020603050405020304" pitchFamily="18" charset="0"/>
                <a:sym typeface="+mn-ea"/>
              </a:rPr>
              <a:t> that</a:t>
            </a:r>
            <a:r>
              <a:rPr spc="7" dirty="0">
                <a:latin typeface="Times New Roman" panose="02020603050405020304" pitchFamily="18" charset="0"/>
                <a:cs typeface="Times New Roman" panose="02020603050405020304" pitchFamily="18" charset="0"/>
                <a:sym typeface="+mn-ea"/>
              </a:rPr>
              <a:t> </a:t>
            </a:r>
            <a:r>
              <a:rPr spc="-13" dirty="0">
                <a:latin typeface="Times New Roman" panose="02020603050405020304" pitchFamily="18" charset="0"/>
                <a:cs typeface="Times New Roman" panose="02020603050405020304" pitchFamily="18" charset="0"/>
                <a:sym typeface="+mn-ea"/>
              </a:rPr>
              <a:t>can</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be</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used</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for</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both</a:t>
            </a:r>
            <a:r>
              <a:rPr spc="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classification</a:t>
            </a:r>
            <a:r>
              <a:rPr dirty="0">
                <a:latin typeface="Times New Roman" panose="02020603050405020304" pitchFamily="18" charset="0"/>
                <a:cs typeface="Times New Roman" panose="02020603050405020304" pitchFamily="18" charset="0"/>
                <a:sym typeface="+mn-ea"/>
              </a:rPr>
              <a:t> or </a:t>
            </a:r>
            <a:r>
              <a:rPr spc="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regression challenges. Here we </a:t>
            </a:r>
            <a:r>
              <a:rPr dirty="0">
                <a:latin typeface="Times New Roman" panose="02020603050405020304" pitchFamily="18" charset="0"/>
                <a:cs typeface="Times New Roman" panose="02020603050405020304" pitchFamily="18" charset="0"/>
                <a:sym typeface="+mn-ea"/>
              </a:rPr>
              <a:t>plot </a:t>
            </a:r>
            <a:r>
              <a:rPr spc="-7" dirty="0">
                <a:latin typeface="Times New Roman" panose="02020603050405020304" pitchFamily="18" charset="0"/>
                <a:cs typeface="Times New Roman" panose="02020603050405020304" pitchFamily="18" charset="0"/>
                <a:sym typeface="+mn-ea"/>
              </a:rPr>
              <a:t>each data </a:t>
            </a:r>
            <a:r>
              <a:rPr dirty="0">
                <a:latin typeface="Times New Roman" panose="02020603050405020304" pitchFamily="18" charset="0"/>
                <a:cs typeface="Times New Roman" panose="02020603050405020304" pitchFamily="18" charset="0"/>
                <a:sym typeface="+mn-ea"/>
              </a:rPr>
              <a:t>item </a:t>
            </a:r>
            <a:r>
              <a:rPr spc="-7" dirty="0">
                <a:latin typeface="Times New Roman" panose="02020603050405020304" pitchFamily="18" charset="0"/>
                <a:cs typeface="Times New Roman" panose="02020603050405020304" pitchFamily="18" charset="0"/>
                <a:sym typeface="+mn-ea"/>
              </a:rPr>
              <a:t>as </a:t>
            </a:r>
            <a:r>
              <a:rPr dirty="0">
                <a:latin typeface="Times New Roman" panose="02020603050405020304" pitchFamily="18" charset="0"/>
                <a:cs typeface="Times New Roman" panose="02020603050405020304" pitchFamily="18" charset="0"/>
                <a:sym typeface="+mn-ea"/>
              </a:rPr>
              <a:t>a </a:t>
            </a:r>
            <a:r>
              <a:rPr spc="-7" dirty="0">
                <a:latin typeface="Times New Roman" panose="02020603050405020304" pitchFamily="18" charset="0"/>
                <a:cs typeface="Times New Roman" panose="02020603050405020304" pitchFamily="18" charset="0"/>
                <a:sym typeface="+mn-ea"/>
              </a:rPr>
              <a:t>point </a:t>
            </a:r>
            <a:r>
              <a:rPr dirty="0">
                <a:latin typeface="Times New Roman" panose="02020603050405020304" pitchFamily="18" charset="0"/>
                <a:cs typeface="Times New Roman" panose="02020603050405020304" pitchFamily="18" charset="0"/>
                <a:sym typeface="+mn-ea"/>
              </a:rPr>
              <a:t>in n-dimensional </a:t>
            </a:r>
            <a:r>
              <a:rPr spc="-7" dirty="0">
                <a:latin typeface="Times New Roman" panose="02020603050405020304" pitchFamily="18" charset="0"/>
                <a:cs typeface="Times New Roman" panose="02020603050405020304" pitchFamily="18" charset="0"/>
                <a:sym typeface="+mn-ea"/>
              </a:rPr>
              <a:t>space </a:t>
            </a:r>
            <a:r>
              <a:rPr dirty="0">
                <a:latin typeface="Times New Roman" panose="02020603050405020304" pitchFamily="18" charset="0"/>
                <a:cs typeface="Times New Roman" panose="02020603050405020304" pitchFamily="18" charset="0"/>
                <a:sym typeface="+mn-ea"/>
              </a:rPr>
              <a:t> with the </a:t>
            </a:r>
            <a:r>
              <a:rPr spc="-7" dirty="0">
                <a:latin typeface="Times New Roman" panose="02020603050405020304" pitchFamily="18" charset="0"/>
                <a:cs typeface="Times New Roman" panose="02020603050405020304" pitchFamily="18" charset="0"/>
                <a:sym typeface="+mn-ea"/>
              </a:rPr>
              <a:t>value of </a:t>
            </a:r>
            <a:r>
              <a:rPr dirty="0">
                <a:latin typeface="Times New Roman" panose="02020603050405020304" pitchFamily="18" charset="0"/>
                <a:cs typeface="Times New Roman" panose="02020603050405020304" pitchFamily="18" charset="0"/>
                <a:sym typeface="+mn-ea"/>
              </a:rPr>
              <a:t>each </a:t>
            </a:r>
            <a:r>
              <a:rPr spc="-7" dirty="0">
                <a:latin typeface="Times New Roman" panose="02020603050405020304" pitchFamily="18" charset="0"/>
                <a:cs typeface="Times New Roman" panose="02020603050405020304" pitchFamily="18" charset="0"/>
                <a:sym typeface="+mn-ea"/>
              </a:rPr>
              <a:t>feature </a:t>
            </a:r>
            <a:r>
              <a:rPr dirty="0">
                <a:latin typeface="Times New Roman" panose="02020603050405020304" pitchFamily="18" charset="0"/>
                <a:cs typeface="Times New Roman" panose="02020603050405020304" pitchFamily="18" charset="0"/>
                <a:sym typeface="+mn-ea"/>
              </a:rPr>
              <a:t>being </a:t>
            </a:r>
            <a:r>
              <a:rPr spc="-7" dirty="0">
                <a:latin typeface="Times New Roman" panose="02020603050405020304" pitchFamily="18" charset="0"/>
                <a:cs typeface="Times New Roman" panose="02020603050405020304" pitchFamily="18" charset="0"/>
                <a:sym typeface="+mn-ea"/>
              </a:rPr>
              <a:t>the value of </a:t>
            </a:r>
            <a:r>
              <a:rPr dirty="0">
                <a:latin typeface="Times New Roman" panose="02020603050405020304" pitchFamily="18" charset="0"/>
                <a:cs typeface="Times New Roman" panose="02020603050405020304" pitchFamily="18" charset="0"/>
                <a:sym typeface="+mn-ea"/>
              </a:rPr>
              <a:t>a </a:t>
            </a:r>
            <a:r>
              <a:rPr spc="-7" dirty="0">
                <a:latin typeface="Times New Roman" panose="02020603050405020304" pitchFamily="18" charset="0"/>
                <a:cs typeface="Times New Roman" panose="02020603050405020304" pitchFamily="18" charset="0"/>
                <a:sym typeface="+mn-ea"/>
              </a:rPr>
              <a:t>particular </a:t>
            </a:r>
            <a:r>
              <a:rPr dirty="0">
                <a:latin typeface="Times New Roman" panose="02020603050405020304" pitchFamily="18" charset="0"/>
                <a:cs typeface="Times New Roman" panose="02020603050405020304" pitchFamily="18" charset="0"/>
                <a:sym typeface="+mn-ea"/>
              </a:rPr>
              <a:t>coordinate. </a:t>
            </a:r>
            <a:r>
              <a:rPr spc="-7" dirty="0">
                <a:latin typeface="Times New Roman" panose="02020603050405020304" pitchFamily="18" charset="0"/>
                <a:cs typeface="Times New Roman" panose="02020603050405020304" pitchFamily="18" charset="0"/>
                <a:sym typeface="+mn-ea"/>
              </a:rPr>
              <a:t>Then, </a:t>
            </a:r>
            <a:r>
              <a:rPr spc="-13" dirty="0">
                <a:latin typeface="Times New Roman" panose="02020603050405020304" pitchFamily="18" charset="0"/>
                <a:cs typeface="Times New Roman" panose="02020603050405020304" pitchFamily="18" charset="0"/>
                <a:sym typeface="+mn-ea"/>
              </a:rPr>
              <a:t>we </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perform </a:t>
            </a:r>
            <a:r>
              <a:rPr spc="-7" dirty="0">
                <a:latin typeface="Times New Roman" panose="02020603050405020304" pitchFamily="18" charset="0"/>
                <a:cs typeface="Times New Roman" panose="02020603050405020304" pitchFamily="18" charset="0"/>
                <a:sym typeface="+mn-ea"/>
              </a:rPr>
              <a:t>classification </a:t>
            </a:r>
            <a:r>
              <a:rPr spc="-13" dirty="0">
                <a:latin typeface="Times New Roman" panose="02020603050405020304" pitchFamily="18" charset="0"/>
                <a:cs typeface="Times New Roman" panose="02020603050405020304" pitchFamily="18" charset="0"/>
                <a:sym typeface="+mn-ea"/>
              </a:rPr>
              <a:t>by </a:t>
            </a:r>
            <a:r>
              <a:rPr spc="-7" dirty="0">
                <a:latin typeface="Times New Roman" panose="02020603050405020304" pitchFamily="18" charset="0"/>
                <a:cs typeface="Times New Roman" panose="02020603050405020304" pitchFamily="18" charset="0"/>
                <a:sym typeface="+mn-ea"/>
              </a:rPr>
              <a:t>finding </a:t>
            </a:r>
            <a:r>
              <a:rPr dirty="0">
                <a:latin typeface="Times New Roman" panose="02020603050405020304" pitchFamily="18" charset="0"/>
                <a:cs typeface="Times New Roman" panose="02020603050405020304" pitchFamily="18" charset="0"/>
                <a:sym typeface="+mn-ea"/>
              </a:rPr>
              <a:t>the </a:t>
            </a:r>
            <a:r>
              <a:rPr spc="-7" dirty="0">
                <a:latin typeface="Times New Roman" panose="02020603050405020304" pitchFamily="18" charset="0"/>
                <a:cs typeface="Times New Roman" panose="02020603050405020304" pitchFamily="18" charset="0"/>
                <a:sym typeface="+mn-ea"/>
              </a:rPr>
              <a:t>hyper-plane that differentiates the two </a:t>
            </a:r>
            <a:r>
              <a:rPr dirty="0">
                <a:latin typeface="Times New Roman" panose="02020603050405020304" pitchFamily="18" charset="0"/>
                <a:cs typeface="Times New Roman" panose="02020603050405020304" pitchFamily="18" charset="0"/>
                <a:sym typeface="+mn-ea"/>
              </a:rPr>
              <a:t>classes </a:t>
            </a:r>
            <a:r>
              <a:rPr spc="-7" dirty="0">
                <a:latin typeface="Times New Roman" panose="02020603050405020304" pitchFamily="18" charset="0"/>
                <a:cs typeface="Times New Roman" panose="02020603050405020304" pitchFamily="18" charset="0"/>
                <a:sym typeface="+mn-ea"/>
              </a:rPr>
              <a:t>very </a:t>
            </a:r>
            <a:r>
              <a:rPr spc="-579"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well.</a:t>
            </a:r>
            <a:endParaRPr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669925"/>
          </a:xfrm>
        </p:spPr>
        <p:txBody>
          <a:bodyPr>
            <a:normAutofit fontScale="90000"/>
          </a:bodyPr>
          <a:lstStyle/>
          <a:p>
            <a:r>
              <a:rPr lang="en-US" b="1">
                <a:solidFill>
                  <a:srgbClr val="FF0000"/>
                </a:solidFill>
              </a:rPr>
              <a:t>Evaluation Metric</a:t>
            </a:r>
          </a:p>
        </p:txBody>
      </p:sp>
      <p:sp>
        <p:nvSpPr>
          <p:cNvPr id="4" name="Content Placeholder 3"/>
          <p:cNvSpPr>
            <a:spLocks noGrp="1"/>
          </p:cNvSpPr>
          <p:nvPr>
            <p:ph sz="half" idx="1"/>
          </p:nvPr>
        </p:nvSpPr>
        <p:spPr/>
        <p:txBody>
          <a:bodyPr>
            <a:noAutofit/>
          </a:bodyPr>
          <a:lstStyle/>
          <a:p>
            <a:r>
              <a:rPr lang="en-US"/>
              <a:t>Here we are getting a view of all scores of evaluation metric that is train and test accuracy, Precision, Recall and F1 score.</a:t>
            </a:r>
          </a:p>
          <a:p>
            <a:r>
              <a:rPr lang="en-US"/>
              <a:t>From here we can conclude that,</a:t>
            </a:r>
          </a:p>
          <a:p>
            <a:endParaRPr lang="en-US"/>
          </a:p>
          <a:p>
            <a:r>
              <a:rPr lang="en-US"/>
              <a:t>(1) precision is always more. Its because we have very few amount of class '1' in the dependent variable. So its hard for the model to learn from the data to predict the target variable as '1'. So we try not to consider the value of precision into consideration.</a:t>
            </a:r>
          </a:p>
          <a:p>
            <a:endParaRPr lang="en-US" sz="1900"/>
          </a:p>
          <a:p>
            <a:endParaRPr lang="en-US" sz="1900"/>
          </a:p>
        </p:txBody>
      </p:sp>
      <p:pic>
        <p:nvPicPr>
          <p:cNvPr id="6" name="Content Placeholder 5" descr="Screenshot 2022-12-16 174540"/>
          <p:cNvPicPr>
            <a:picLocks noGrp="1" noChangeAspect="1"/>
          </p:cNvPicPr>
          <p:nvPr>
            <p:ph sz="half" idx="2"/>
          </p:nvPr>
        </p:nvPicPr>
        <p:blipFill>
          <a:blip r:embed="rId2"/>
          <a:stretch>
            <a:fillRect/>
          </a:stretch>
        </p:blipFill>
        <p:spPr>
          <a:xfrm>
            <a:off x="6217920" y="1845310"/>
            <a:ext cx="5775960" cy="39230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634946"/>
            <a:ext cx="6368142" cy="1450757"/>
          </a:xfrm>
        </p:spPr>
        <p:txBody>
          <a:bodyPr>
            <a:normAutofit/>
          </a:bodyPr>
          <a:lstStyle/>
          <a:p>
            <a:r>
              <a:rPr lang="en-US" b="1" dirty="0">
                <a:ea typeface="Calibri Light" panose="020F0302020204030204"/>
                <a:cs typeface="Calibri Light" panose="020F0302020204030204"/>
              </a:rPr>
              <a:t>INTRODUCTION </a:t>
            </a:r>
            <a:endParaRPr lang="en-US" b="1" dirty="0"/>
          </a:p>
        </p:txBody>
      </p:sp>
      <p:pic>
        <p:nvPicPr>
          <p:cNvPr id="4" name="Picture 4"/>
          <p:cNvPicPr>
            <a:picLocks noChangeAspect="1"/>
          </p:cNvPicPr>
          <p:nvPr/>
        </p:nvPicPr>
        <p:blipFill rotWithShape="1">
          <a:blip r:embed="rId2"/>
          <a:srcRect l="928" r="44875" b="-1"/>
          <a:stretch>
            <a:fillRect/>
          </a:stretch>
        </p:blipFill>
        <p:spPr>
          <a:xfrm>
            <a:off x="20" y="-12128"/>
            <a:ext cx="4654276" cy="6870127"/>
          </a:xfrm>
          <a:prstGeom prst="rect">
            <a:avLst/>
          </a:prstGeom>
        </p:spPr>
      </p:pic>
      <p:cxnSp>
        <p:nvCxnSpPr>
          <p:cNvPr id="13" name="Straight Connector 1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2198914"/>
            <a:ext cx="6368142" cy="3670180"/>
          </a:xfrm>
        </p:spPr>
        <p:txBody>
          <a:bodyPr vert="horz" lIns="0" tIns="45720" rIns="0" bIns="45720" rtlCol="0" anchor="t">
            <a:normAutofit/>
          </a:bodyPr>
          <a:lstStyle/>
          <a:p>
            <a:r>
              <a:rPr lang="en-US" sz="2800" b="1" dirty="0">
                <a:ea typeface="+mn-lt"/>
                <a:cs typeface="+mn-lt"/>
              </a:rPr>
              <a:t>Cardiovascular disease (CVD) is a general term for conditions affecting the heart or blood vessels.</a:t>
            </a:r>
            <a:endParaRPr lang="en-US" sz="2800" dirty="0">
              <a:ea typeface="Calibri" panose="020F0502020204030204"/>
              <a:cs typeface="Calibri" panose="020F0502020204030204"/>
            </a:endParaRPr>
          </a:p>
          <a:p>
            <a:r>
              <a:rPr lang="en-US" sz="2400" dirty="0">
                <a:ea typeface="+mn-lt"/>
                <a:cs typeface="+mn-lt"/>
              </a:rPr>
              <a:t>It's usually associated with a build-up of fatty deposits inside the arteries (</a:t>
            </a:r>
            <a:r>
              <a:rPr lang="en-US" sz="2400" dirty="0">
                <a:ea typeface="+mn-lt"/>
                <a:cs typeface="+mn-lt"/>
                <a:hlinkClick r:id="rId3"/>
              </a:rPr>
              <a:t>atherosclerosis</a:t>
            </a:r>
            <a:r>
              <a:rPr lang="en-US" sz="2400" dirty="0">
                <a:ea typeface="+mn-lt"/>
                <a:cs typeface="+mn-lt"/>
              </a:rPr>
              <a:t>) and an increased risk of </a:t>
            </a:r>
            <a:r>
              <a:rPr lang="en-US" sz="2400" dirty="0">
                <a:ea typeface="+mn-lt"/>
                <a:cs typeface="+mn-lt"/>
                <a:hlinkClick r:id="rId4"/>
              </a:rPr>
              <a:t>blood clots</a:t>
            </a:r>
            <a:r>
              <a:rPr lang="en-US" sz="2400" dirty="0">
                <a:ea typeface="+mn-lt"/>
                <a:cs typeface="+mn-lt"/>
              </a:rPr>
              <a:t>.</a:t>
            </a:r>
            <a:endParaRPr lang="en-US" sz="2400">
              <a:ea typeface="Calibri" panose="020F0502020204030204"/>
              <a:cs typeface="Calibri" panose="020F0502020204030204"/>
            </a:endParaRPr>
          </a:p>
          <a:p>
            <a:r>
              <a:rPr lang="en-US" sz="2400" dirty="0">
                <a:ea typeface="+mn-lt"/>
                <a:cs typeface="+mn-lt"/>
              </a:rPr>
              <a:t>It can also be associated with damage to arteries in organs such as the brain, heart, kidneys and eyes.</a:t>
            </a:r>
            <a:endParaRPr lang="en-US" sz="2400" dirty="0"/>
          </a:p>
          <a:p>
            <a:endParaRPr lang="en-US" dirty="0">
              <a:ea typeface="Calibri" panose="020F0502020204030204"/>
              <a:cs typeface="Calibri" panose="020F050202020403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7280" y="866775"/>
            <a:ext cx="10058400" cy="432435"/>
          </a:xfrm>
        </p:spPr>
        <p:txBody>
          <a:bodyPr>
            <a:normAutofit fontScale="90000"/>
          </a:bodyPr>
          <a:lstStyle/>
          <a:p>
            <a:r>
              <a:rPr lang="en-US" b="1">
                <a:solidFill>
                  <a:srgbClr val="FF0000"/>
                </a:solidFill>
                <a:sym typeface="+mn-ea"/>
              </a:rPr>
              <a:t>Evaluation Metric</a:t>
            </a:r>
            <a:br>
              <a:rPr lang="en-US" b="1">
                <a:solidFill>
                  <a:srgbClr val="FF0000"/>
                </a:solidFill>
              </a:rPr>
            </a:br>
            <a:endParaRPr lang="en-US"/>
          </a:p>
        </p:txBody>
      </p:sp>
      <p:sp>
        <p:nvSpPr>
          <p:cNvPr id="6" name="Content Placeholder 5"/>
          <p:cNvSpPr>
            <a:spLocks noGrp="1"/>
          </p:cNvSpPr>
          <p:nvPr>
            <p:ph idx="1"/>
          </p:nvPr>
        </p:nvSpPr>
        <p:spPr>
          <a:xfrm>
            <a:off x="1097280" y="866775"/>
            <a:ext cx="10058400" cy="5002530"/>
          </a:xfrm>
        </p:spPr>
        <p:txBody>
          <a:bodyPr/>
          <a:lstStyle/>
          <a:p>
            <a:r>
              <a:rPr lang="en-US">
                <a:sym typeface="+mn-ea"/>
              </a:rPr>
              <a:t>(2) If we have a look into f1 score, its the same in all the models except decision tree, so we can not consider this to evaluate our model performance in here.</a:t>
            </a:r>
            <a:endParaRPr lang="en-US"/>
          </a:p>
          <a:p>
            <a:endParaRPr lang="en-US">
              <a:sym typeface="+mn-ea"/>
            </a:endParaRPr>
          </a:p>
          <a:p>
            <a:r>
              <a:rPr lang="en-US">
                <a:sym typeface="+mn-ea"/>
              </a:rPr>
              <a:t>3) So lets just consider, accuracy and recall of these models for evaluation.</a:t>
            </a:r>
            <a:endParaRPr lang="en-US"/>
          </a:p>
          <a:p>
            <a:endParaRPr lang="en-US"/>
          </a:p>
          <a:p>
            <a:r>
              <a:rPr lang="en-US">
                <a:sym typeface="+mn-ea"/>
              </a:rPr>
              <a:t>(4) First lets just consider recall, the more its near to 1, the more the performance of the model. We can see high recall in Adaboost, Naive Bayes and Random Forest models.</a:t>
            </a:r>
            <a:endParaRPr lang="en-US"/>
          </a:p>
          <a:p>
            <a:endParaRPr lang="en-US"/>
          </a:p>
          <a:p>
            <a:r>
              <a:rPr lang="en-US">
                <a:sym typeface="+mn-ea"/>
              </a:rPr>
              <a:t>(5) If we now have a look of these 3 models train and test accuracy, then Random forest is overfitting.</a:t>
            </a:r>
            <a:endParaRPr lang="en-US"/>
          </a:p>
          <a:p>
            <a:endParaRPr lang="en-US"/>
          </a:p>
          <a:p>
            <a:r>
              <a:rPr lang="en-US">
                <a:sym typeface="+mn-ea"/>
              </a:rPr>
              <a:t>(6) So from here, we can conclude that Naive Bayes and Adaboost is performing well.</a:t>
            </a:r>
            <a:endParaRPr lang="en-US"/>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9)"/>
          <p:cNvPicPr>
            <a:picLocks noGrp="1" noChangeAspect="1"/>
          </p:cNvPicPr>
          <p:nvPr>
            <p:ph idx="1"/>
          </p:nvPr>
        </p:nvPicPr>
        <p:blipFill>
          <a:blip r:embed="rId2"/>
          <a:stretch>
            <a:fillRect/>
          </a:stretch>
        </p:blipFill>
        <p:spPr>
          <a:xfrm>
            <a:off x="1097280" y="205740"/>
            <a:ext cx="10058400" cy="4207510"/>
          </a:xfrm>
          <a:prstGeom prst="rect">
            <a:avLst/>
          </a:prstGeom>
        </p:spPr>
      </p:pic>
      <p:sp>
        <p:nvSpPr>
          <p:cNvPr id="5" name="Text Box 4"/>
          <p:cNvSpPr txBox="1"/>
          <p:nvPr/>
        </p:nvSpPr>
        <p:spPr>
          <a:xfrm>
            <a:off x="1017905" y="5410200"/>
            <a:ext cx="11026775" cy="368300"/>
          </a:xfrm>
          <a:prstGeom prst="rect">
            <a:avLst/>
          </a:prstGeom>
          <a:noFill/>
        </p:spPr>
        <p:txBody>
          <a:bodyPr wrap="square" rtlCol="0">
            <a:spAutoFit/>
          </a:bodyPr>
          <a:lstStyle/>
          <a:p>
            <a:pPr algn="l"/>
            <a:r>
              <a:rPr lang="en-US"/>
              <a:t>We already had concluded that adaboost and naive bayes are performing well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634946"/>
            <a:ext cx="6368142" cy="753152"/>
          </a:xfrm>
        </p:spPr>
        <p:txBody>
          <a:bodyPr>
            <a:normAutofit fontScale="90000"/>
          </a:bodyPr>
          <a:lstStyle/>
          <a:p>
            <a:r>
              <a:rPr lang="en-US" b="1">
                <a:solidFill>
                  <a:srgbClr val="FF0000"/>
                </a:solidFill>
                <a:ea typeface="+mj-lt"/>
                <a:cs typeface="+mj-lt"/>
              </a:rPr>
              <a:t>Precision and Recall</a:t>
            </a:r>
          </a:p>
        </p:txBody>
      </p:sp>
      <p:pic>
        <p:nvPicPr>
          <p:cNvPr id="5" name="Picture 4" descr="Light bulb on yellow background with sketched light beams and cord"/>
          <p:cNvPicPr>
            <a:picLocks noChangeAspect="1"/>
          </p:cNvPicPr>
          <p:nvPr/>
        </p:nvPicPr>
        <p:blipFill rotWithShape="1">
          <a:blip r:embed="rId2"/>
          <a:srcRect l="50329" r="7988" b="-9"/>
          <a:stretch>
            <a:fillRect/>
          </a:stretch>
        </p:blipFill>
        <p:spPr>
          <a:xfrm>
            <a:off x="20" y="-12128"/>
            <a:ext cx="4654276" cy="6870127"/>
          </a:xfrm>
          <a:prstGeom prst="rect">
            <a:avLst/>
          </a:prstGeom>
        </p:spPr>
      </p:pic>
      <p:cxnSp>
        <p:nvCxnSpPr>
          <p:cNvPr id="13" name="Straight Connector 1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1436915"/>
            <a:ext cx="6368142" cy="5280038"/>
          </a:xfrm>
        </p:spPr>
        <p:txBody>
          <a:bodyPr vert="horz" lIns="0" tIns="45720" rIns="0" bIns="45720" rtlCol="0" anchor="t">
            <a:noAutofit/>
          </a:bodyPr>
          <a:lstStyle/>
          <a:p>
            <a:pPr marL="0" indent="0" algn="just">
              <a:buNone/>
            </a:pPr>
            <a:r>
              <a:rPr lang="en-US" sz="2400" dirty="0">
                <a:ea typeface="+mn-lt"/>
                <a:cs typeface="+mn-lt"/>
              </a:rPr>
              <a:t>Precision is the proportion of relevant results in the list of all returned search results.</a:t>
            </a:r>
            <a:endParaRPr lang="en-US" sz="2400" dirty="0">
              <a:cs typeface="Calibri" panose="020F0502020204030204"/>
            </a:endParaRPr>
          </a:p>
          <a:p>
            <a:pPr marL="0" indent="0" algn="just">
              <a:buNone/>
            </a:pPr>
            <a:endParaRPr lang="en-US" sz="2400" dirty="0">
              <a:cs typeface="Calibri" panose="020F0502020204030204"/>
            </a:endParaRPr>
          </a:p>
          <a:p>
            <a:pPr marL="0" indent="0" algn="just">
              <a:buNone/>
            </a:pPr>
            <a:r>
              <a:rPr lang="en-US" sz="2400" dirty="0">
                <a:ea typeface="+mn-lt"/>
                <a:cs typeface="+mn-lt"/>
              </a:rPr>
              <a:t>Recall is the ratio of the relevant results returned by the search engine to the total number of the relevant results that could have been returned.</a:t>
            </a:r>
            <a:endParaRPr lang="en-US" sz="2400" dirty="0">
              <a:cs typeface="Calibri" panose="020F0502020204030204"/>
            </a:endParaRPr>
          </a:p>
          <a:p>
            <a:pPr marL="0" indent="0" algn="just">
              <a:buNone/>
            </a:pPr>
            <a:endParaRPr lang="en-US" sz="2400" dirty="0">
              <a:cs typeface="Calibri" panose="020F0502020204030204"/>
            </a:endParaRPr>
          </a:p>
          <a:p>
            <a:pPr marL="0" indent="0" algn="just">
              <a:buNone/>
            </a:pPr>
            <a:r>
              <a:rPr lang="en-US" sz="2400" dirty="0">
                <a:ea typeface="+mn-lt"/>
                <a:cs typeface="+mn-lt"/>
              </a:rPr>
              <a:t>In this project we are giving more importance to recall because predicting that the person does not have a disease when he have one can risk that person's life.</a:t>
            </a:r>
            <a:endParaRPr lang="en-US" sz="2400">
              <a:cs typeface="Calibri" panose="020F05020202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119791"/>
            <a:ext cx="6368142" cy="1450757"/>
          </a:xfrm>
        </p:spPr>
        <p:txBody>
          <a:bodyPr>
            <a:normAutofit/>
          </a:bodyPr>
          <a:lstStyle/>
          <a:p>
            <a:r>
              <a:rPr lang="en-US" b="1" dirty="0">
                <a:solidFill>
                  <a:srgbClr val="FF0000"/>
                </a:solidFill>
                <a:ea typeface="+mj-lt"/>
                <a:cs typeface="+mj-lt"/>
              </a:rPr>
              <a:t>Challenges:</a:t>
            </a:r>
            <a:endParaRPr lang="en-US" b="1" dirty="0">
              <a:solidFill>
                <a:srgbClr val="FF0000"/>
              </a:solidFill>
            </a:endParaRPr>
          </a:p>
        </p:txBody>
      </p:sp>
      <p:pic>
        <p:nvPicPr>
          <p:cNvPr id="16" name="Picture 4" descr="The radiologic figure of a skeleton"/>
          <p:cNvPicPr>
            <a:picLocks noChangeAspect="1"/>
          </p:cNvPicPr>
          <p:nvPr/>
        </p:nvPicPr>
        <p:blipFill rotWithShape="1">
          <a:blip r:embed="rId2"/>
          <a:srcRect l="55108" r="5" b="5"/>
          <a:stretch>
            <a:fillRect/>
          </a:stretch>
        </p:blipFill>
        <p:spPr>
          <a:xfrm>
            <a:off x="20" y="-12128"/>
            <a:ext cx="4654276" cy="6870127"/>
          </a:xfrm>
          <a:prstGeom prst="rect">
            <a:avLst/>
          </a:prstGeom>
        </p:spPr>
      </p:pic>
      <p:cxnSp>
        <p:nvCxnSpPr>
          <p:cNvPr id="13" name="Straight Connector 1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1758886"/>
            <a:ext cx="6368142" cy="4775616"/>
          </a:xfrm>
        </p:spPr>
        <p:txBody>
          <a:bodyPr vert="horz" lIns="0" tIns="45720" rIns="0" bIns="45720" rtlCol="0" anchor="t">
            <a:normAutofit/>
          </a:bodyPr>
          <a:lstStyle/>
          <a:p>
            <a:pPr>
              <a:buFont typeface="Arial" panose="020B0604020202020204" pitchFamily="34" charset="0"/>
              <a:buChar char="•"/>
            </a:pPr>
            <a:r>
              <a:rPr lang="en-US" sz="2800" dirty="0">
                <a:ea typeface="+mn-lt"/>
                <a:cs typeface="+mn-lt"/>
              </a:rPr>
              <a:t>Less amount of data available made it difficult to predict properly.</a:t>
            </a:r>
            <a:endParaRPr lang="en-US"/>
          </a:p>
          <a:p>
            <a:pPr>
              <a:buFont typeface="Arial" panose="020B0604020202020204" pitchFamily="34" charset="0"/>
              <a:buChar char="•"/>
            </a:pPr>
            <a:r>
              <a:rPr lang="en-US" sz="2800" dirty="0">
                <a:ea typeface="+mn-lt"/>
                <a:cs typeface="+mn-lt"/>
              </a:rPr>
              <a:t>Missing relevant/Important features in our dataset like Chest pain location, chest pain type, Family history of coronary artery, Exercise, etc.</a:t>
            </a:r>
            <a:endParaRPr lang="en-US" sz="2800" dirty="0">
              <a:cs typeface="Calibri" panose="020F0502020204030204"/>
            </a:endParaRPr>
          </a:p>
          <a:p>
            <a:pPr>
              <a:buFont typeface="Arial" panose="020B0604020202020204" pitchFamily="34" charset="0"/>
              <a:buChar char="•"/>
            </a:pPr>
            <a:r>
              <a:rPr lang="en-US" sz="2800" dirty="0">
                <a:ea typeface="+mn-lt"/>
                <a:cs typeface="+mn-lt"/>
              </a:rPr>
              <a:t>The dataset was imbalanced and hence we were not able to apply some models properly.</a:t>
            </a:r>
            <a:endParaRPr lang="en-US" sz="2800" dirty="0">
              <a:cs typeface="Calibri" panose="020F0502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782320"/>
          </a:xfrm>
        </p:spPr>
        <p:txBody>
          <a:bodyPr>
            <a:normAutofit fontScale="90000"/>
          </a:bodyPr>
          <a:lstStyle/>
          <a:p>
            <a:r>
              <a:rPr lang="en-US" b="1" dirty="0">
                <a:solidFill>
                  <a:srgbClr val="FF0000"/>
                </a:solidFill>
                <a:cs typeface="Calibri Light" panose="020F0302020204030204"/>
                <a:sym typeface="+mn-ea"/>
              </a:rPr>
              <a:t>Conclusions</a:t>
            </a:r>
            <a:endParaRPr lang="en-US"/>
          </a:p>
        </p:txBody>
      </p:sp>
      <p:sp>
        <p:nvSpPr>
          <p:cNvPr id="3" name="Content Placeholder 2"/>
          <p:cNvSpPr>
            <a:spLocks noGrp="1"/>
          </p:cNvSpPr>
          <p:nvPr>
            <p:ph idx="1"/>
          </p:nvPr>
        </p:nvSpPr>
        <p:spPr>
          <a:xfrm>
            <a:off x="1201452" y="1759352"/>
            <a:ext cx="10058400" cy="2697842"/>
          </a:xfrm>
        </p:spPr>
        <p:txBody>
          <a:bodyPr>
            <a:normAutofit fontScale="97500"/>
          </a:bodyPr>
          <a:lstStyle/>
          <a:p>
            <a:pPr marL="457200" indent="-457200">
              <a:buFont typeface="+mj-lt"/>
              <a:buAutoNum type="arabicPeriod"/>
            </a:pPr>
            <a:r>
              <a:rPr lang="en-US" dirty="0"/>
              <a:t>The accuracy of some models were increased after hyper parameter tuning, still </a:t>
            </a:r>
            <a:r>
              <a:rPr lang="en-US" dirty="0" err="1"/>
              <a:t>Adaboost</a:t>
            </a:r>
            <a:r>
              <a:rPr lang="en-US" dirty="0"/>
              <a:t> and naive bayes are the best performing models.</a:t>
            </a:r>
          </a:p>
          <a:p>
            <a:pPr marL="457200" indent="-457200">
              <a:buFont typeface="+mj-lt"/>
              <a:buAutoNum type="arabicPeriod"/>
            </a:pPr>
            <a:r>
              <a:rPr lang="en-US" dirty="0"/>
              <a:t>Between those, if we compare Naive Bayes and </a:t>
            </a:r>
            <a:r>
              <a:rPr lang="en-US" dirty="0" err="1"/>
              <a:t>Adaboost</a:t>
            </a:r>
            <a:r>
              <a:rPr lang="en-US" dirty="0"/>
              <a:t> with accuracy and recall, Naive Bayes is the best performance model.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a:spLocks noGrp="1" noRot="1" noChangeAspect="1" noMove="1" noResize="1" noEditPoints="1" noAdjustHandles="1" noChangeArrowheads="1" noChangeShapeType="1" noTextEdit="1"/>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p:cNvCxnSpPr>
            <a:cxnSpLocks noGrp="1" noRot="1" noChangeAspect="1" noMove="1" noResize="1" noEditPoints="1" noAdjustHandles="1" noChangeArrowheads="1" noChangeShapeType="1"/>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b="1" dirty="0">
                <a:solidFill>
                  <a:srgbClr val="FF0000"/>
                </a:solidFill>
              </a:rPr>
              <a:t>THANK YOU</a:t>
            </a:r>
          </a:p>
        </p:txBody>
      </p:sp>
      <p:sp>
        <p:nvSpPr>
          <p:cNvPr id="15" name="Rectangle 14"/>
          <p:cNvSpPr>
            <a:spLocks noGrp="1" noRot="1" noChangeAspect="1" noMove="1" noResize="1" noEditPoints="1" noAdjustHandles="1" noChangeArrowheads="1" noChangeShapeType="1" noTextEdit="1"/>
          </p:cNvSpPr>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474980"/>
          </a:xfrm>
        </p:spPr>
        <p:txBody>
          <a:bodyPr>
            <a:normAutofit fontScale="90000"/>
          </a:bodyPr>
          <a:lstStyle/>
          <a:p>
            <a:r>
              <a:rPr lang="en-US" sz="3110" b="1">
                <a:solidFill>
                  <a:schemeClr val="accent1"/>
                </a:solidFill>
                <a:effectLst>
                  <a:outerShdw blurRad="38100" dist="25400" dir="5400000" algn="ctr" rotWithShape="0">
                    <a:srgbClr val="6E747A">
                      <a:alpha val="43000"/>
                    </a:srgbClr>
                  </a:outerShdw>
                </a:effectLst>
              </a:rPr>
              <a:t>INTRODUCTION</a:t>
            </a:r>
          </a:p>
        </p:txBody>
      </p:sp>
      <p:sp>
        <p:nvSpPr>
          <p:cNvPr id="3" name="Content Placeholder 2"/>
          <p:cNvSpPr>
            <a:spLocks noGrp="1"/>
          </p:cNvSpPr>
          <p:nvPr>
            <p:ph idx="1"/>
          </p:nvPr>
        </p:nvSpPr>
        <p:spPr>
          <a:xfrm>
            <a:off x="1097280" y="918210"/>
            <a:ext cx="10058400" cy="5331460"/>
          </a:xfrm>
        </p:spPr>
        <p:txBody>
          <a:bodyPr>
            <a:normAutofit lnSpcReduction="10000"/>
          </a:bodyPr>
          <a:lstStyle/>
          <a:p>
            <a:pPr marL="307340" indent="0" algn="just">
              <a:buNone/>
            </a:pPr>
            <a:r>
              <a:rPr lang="en-US" b="1" dirty="0">
                <a:solidFill>
                  <a:srgbClr val="202124"/>
                </a:solidFill>
                <a:effectLst/>
                <a:latin typeface="Times New Roman" panose="02020603050405020304" pitchFamily="18" charset="0"/>
                <a:cs typeface="Times New Roman" panose="02020603050405020304" pitchFamily="18" charset="0"/>
                <a:sym typeface="+mn-ea"/>
              </a:rPr>
              <a:t>What are the main causes of coronary heart disease?</a:t>
            </a:r>
            <a:endParaRPr lang="en-IN" b="1" spc="-7" dirty="0">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Smoking. Smoking is a major risk factor for coronary heart disease.</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High blood pressure. High blood pressure (hypertension) puts a strain on your heart and              can lead to CHD.</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High cholesterol.</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High lipoprotein (a)</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Lack of regular exercise.</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Diabetes.</a:t>
            </a:r>
            <a:endParaRPr dirty="0">
              <a:latin typeface="Times New Roman" panose="02020603050405020304" pitchFamily="18" charset="0"/>
              <a:cs typeface="Times New Roman" panose="02020603050405020304" pitchFamily="18" charset="0"/>
            </a:endParaRPr>
          </a:p>
          <a:p>
            <a:pPr marL="398780" marR="6985" indent="-382905" algn="just">
              <a:buFont typeface="Arial MT"/>
              <a:buChar char="•"/>
              <a:tabLst>
                <a:tab pos="398145" algn="l"/>
                <a:tab pos="399415" algn="l"/>
              </a:tabLst>
            </a:pPr>
            <a:r>
              <a:rPr dirty="0">
                <a:latin typeface="Times New Roman" panose="02020603050405020304" pitchFamily="18" charset="0"/>
                <a:cs typeface="Times New Roman" panose="02020603050405020304" pitchFamily="18" charset="0"/>
                <a:sym typeface="+mn-ea"/>
              </a:rPr>
              <a:t>Machine</a:t>
            </a:r>
            <a:r>
              <a:rPr spc="6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Learning</a:t>
            </a:r>
            <a:r>
              <a:rPr spc="6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is</a:t>
            </a:r>
            <a:r>
              <a:rPr spc="4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one</a:t>
            </a:r>
            <a:r>
              <a:rPr spc="6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of</a:t>
            </a:r>
            <a:r>
              <a:rPr spc="5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the</a:t>
            </a:r>
            <a:r>
              <a:rPr spc="4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slanting</a:t>
            </a:r>
            <a:r>
              <a:rPr spc="53"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innovations</a:t>
            </a:r>
            <a:r>
              <a:rPr spc="6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utilized</a:t>
            </a:r>
            <a:r>
              <a:rPr spc="6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in</a:t>
            </a:r>
            <a:r>
              <a:rPr spc="53"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numerous</a:t>
            </a:r>
            <a:r>
              <a:rPr spc="6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circles</a:t>
            </a:r>
            <a:r>
              <a:rPr spc="4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far</a:t>
            </a:r>
            <a:r>
              <a:rPr spc="6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and </a:t>
            </a:r>
            <a:r>
              <a:rPr spc="-579"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wide</a:t>
            </a:r>
            <a:r>
              <a:rPr spc="-1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including</a:t>
            </a:r>
            <a:r>
              <a:rPr spc="-2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the medicinal</a:t>
            </a:r>
            <a:r>
              <a:rPr spc="-1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services application</a:t>
            </a:r>
            <a:r>
              <a:rPr spc="-3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for</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predicting</a:t>
            </a:r>
            <a:r>
              <a:rPr spc="-13"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illnesses.</a:t>
            </a:r>
            <a:endParaRPr dirty="0">
              <a:latin typeface="Times New Roman" panose="02020603050405020304" pitchFamily="18" charset="0"/>
              <a:cs typeface="Times New Roman" panose="02020603050405020304" pitchFamily="18" charset="0"/>
            </a:endParaRPr>
          </a:p>
          <a:p>
            <a:pPr marL="398780" indent="-382905" algn="just">
              <a:buFont typeface="Arial MT"/>
              <a:buChar char="•"/>
              <a:tabLst>
                <a:tab pos="398145" algn="l"/>
                <a:tab pos="399415" algn="l"/>
              </a:tabLst>
            </a:pPr>
            <a:r>
              <a:rPr spc="-7" dirty="0">
                <a:latin typeface="Times New Roman" panose="02020603050405020304" pitchFamily="18" charset="0"/>
                <a:cs typeface="Times New Roman" panose="02020603050405020304" pitchFamily="18" charset="0"/>
                <a:sym typeface="+mn-ea"/>
              </a:rPr>
              <a:t>In</a:t>
            </a:r>
            <a:r>
              <a:rPr spc="-2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this</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project,</a:t>
            </a:r>
            <a:r>
              <a:rPr spc="-2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data </a:t>
            </a:r>
            <a:r>
              <a:rPr spc="-7" dirty="0">
                <a:latin typeface="Times New Roman" panose="02020603050405020304" pitchFamily="18" charset="0"/>
                <a:cs typeface="Times New Roman" panose="02020603050405020304" pitchFamily="18" charset="0"/>
                <a:sym typeface="+mn-ea"/>
              </a:rPr>
              <a:t>of</a:t>
            </a:r>
            <a:r>
              <a:rPr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Framingham</a:t>
            </a:r>
            <a:r>
              <a:rPr spc="60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city</a:t>
            </a:r>
            <a:r>
              <a:rPr spc="-3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is given.</a:t>
            </a:r>
            <a:endParaRPr dirty="0">
              <a:latin typeface="Times New Roman" panose="02020603050405020304" pitchFamily="18" charset="0"/>
              <a:cs typeface="Times New Roman" panose="02020603050405020304" pitchFamily="18" charset="0"/>
            </a:endParaRPr>
          </a:p>
          <a:p>
            <a:pPr marL="398780" marR="7620" indent="-382905" algn="just">
              <a:spcBef>
                <a:spcPts val="5"/>
              </a:spcBef>
              <a:buFont typeface="Arial MT"/>
              <a:buChar char="•"/>
              <a:tabLst>
                <a:tab pos="398145" algn="l"/>
                <a:tab pos="399415" algn="l"/>
              </a:tabLst>
            </a:pPr>
            <a:r>
              <a:rPr dirty="0">
                <a:latin typeface="Times New Roman" panose="02020603050405020304" pitchFamily="18" charset="0"/>
                <a:cs typeface="Times New Roman" panose="02020603050405020304" pitchFamily="18" charset="0"/>
                <a:sym typeface="+mn-ea"/>
              </a:rPr>
              <a:t>The</a:t>
            </a:r>
            <a:r>
              <a:rPr spc="373"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Framingham</a:t>
            </a:r>
            <a:r>
              <a:rPr spc="36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Heart</a:t>
            </a:r>
            <a:r>
              <a:rPr spc="38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Study</a:t>
            </a:r>
            <a:r>
              <a:rPr spc="367" dirty="0">
                <a:latin typeface="Times New Roman" panose="02020603050405020304" pitchFamily="18" charset="0"/>
                <a:cs typeface="Times New Roman" panose="02020603050405020304" pitchFamily="18" charset="0"/>
                <a:sym typeface="+mn-ea"/>
              </a:rPr>
              <a:t> </a:t>
            </a:r>
            <a:r>
              <a:rPr spc="-13" dirty="0">
                <a:latin typeface="Times New Roman" panose="02020603050405020304" pitchFamily="18" charset="0"/>
                <a:cs typeface="Times New Roman" panose="02020603050405020304" pitchFamily="18" charset="0"/>
                <a:sym typeface="+mn-ea"/>
              </a:rPr>
              <a:t>is</a:t>
            </a:r>
            <a:r>
              <a:rPr spc="36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a</a:t>
            </a:r>
            <a:r>
              <a:rPr spc="38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long-term,</a:t>
            </a:r>
            <a:r>
              <a:rPr spc="38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ongoing</a:t>
            </a:r>
            <a:r>
              <a:rPr spc="38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cardiovascular</a:t>
            </a:r>
            <a:r>
              <a:rPr spc="36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cohort</a:t>
            </a:r>
            <a:r>
              <a:rPr spc="380" dirty="0">
                <a:latin typeface="Times New Roman" panose="02020603050405020304" pitchFamily="18" charset="0"/>
                <a:cs typeface="Times New Roman" panose="02020603050405020304" pitchFamily="18" charset="0"/>
                <a:sym typeface="+mn-ea"/>
              </a:rPr>
              <a:t> </a:t>
            </a:r>
            <a:r>
              <a:rPr spc="-13" dirty="0">
                <a:latin typeface="Times New Roman" panose="02020603050405020304" pitchFamily="18" charset="0"/>
                <a:cs typeface="Times New Roman" panose="02020603050405020304" pitchFamily="18" charset="0"/>
                <a:sym typeface="+mn-ea"/>
              </a:rPr>
              <a:t>study</a:t>
            </a:r>
            <a:r>
              <a:rPr spc="387" dirty="0">
                <a:latin typeface="Times New Roman" panose="02020603050405020304" pitchFamily="18" charset="0"/>
                <a:cs typeface="Times New Roman" panose="02020603050405020304" pitchFamily="18" charset="0"/>
                <a:sym typeface="+mn-ea"/>
              </a:rPr>
              <a:t> </a:t>
            </a:r>
            <a:r>
              <a:rPr spc="-20" dirty="0">
                <a:latin typeface="Times New Roman" panose="02020603050405020304" pitchFamily="18" charset="0"/>
                <a:cs typeface="Times New Roman" panose="02020603050405020304" pitchFamily="18" charset="0"/>
                <a:sym typeface="+mn-ea"/>
              </a:rPr>
              <a:t>of </a:t>
            </a:r>
            <a:r>
              <a:rPr spc="-579"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residents</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of</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the city</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of</a:t>
            </a:r>
            <a:r>
              <a:rPr spc="-13"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Framingham,</a:t>
            </a:r>
            <a:r>
              <a:rPr spc="2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Massachusetts.</a:t>
            </a:r>
            <a:endParaRPr dirty="0">
              <a:latin typeface="Times New Roman" panose="02020603050405020304" pitchFamily="18" charset="0"/>
              <a:cs typeface="Times New Roman" panose="02020603050405020304" pitchFamily="18" charset="0"/>
            </a:endParaRPr>
          </a:p>
          <a:p>
            <a:pPr algn="just"/>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634946"/>
            <a:ext cx="6368142" cy="1450757"/>
          </a:xfrm>
        </p:spPr>
        <p:txBody>
          <a:bodyPr>
            <a:normAutofit/>
          </a:bodyPr>
          <a:lstStyle/>
          <a:p>
            <a:r>
              <a:rPr lang="en-US" b="1" dirty="0">
                <a:solidFill>
                  <a:srgbClr val="FF0000"/>
                </a:solidFill>
                <a:ea typeface="Calibri Light" panose="020F0302020204030204"/>
                <a:cs typeface="Calibri Light" panose="020F0302020204030204"/>
              </a:rPr>
              <a:t>PROBLEM STATEMENT</a:t>
            </a:r>
            <a:endParaRPr lang="en-US" b="1" dirty="0">
              <a:solidFill>
                <a:srgbClr val="FF0000"/>
              </a:solidFill>
            </a:endParaRPr>
          </a:p>
        </p:txBody>
      </p:sp>
      <p:pic>
        <p:nvPicPr>
          <p:cNvPr id="5" name="Picture 4" descr="Many question marks on black background"/>
          <p:cNvPicPr>
            <a:picLocks noChangeAspect="1"/>
          </p:cNvPicPr>
          <p:nvPr/>
        </p:nvPicPr>
        <p:blipFill rotWithShape="1">
          <a:blip r:embed="rId2"/>
          <a:srcRect l="58753" r="-6" b="-6"/>
          <a:stretch>
            <a:fillRect/>
          </a:stretch>
        </p:blipFill>
        <p:spPr>
          <a:xfrm>
            <a:off x="20" y="-12128"/>
            <a:ext cx="4654276" cy="6870127"/>
          </a:xfrm>
          <a:prstGeom prst="rect">
            <a:avLst/>
          </a:prstGeom>
        </p:spPr>
      </p:pic>
      <p:cxnSp>
        <p:nvCxnSpPr>
          <p:cNvPr id="13" name="Straight Connector 1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2198914"/>
            <a:ext cx="6368142" cy="3670180"/>
          </a:xfrm>
        </p:spPr>
        <p:txBody>
          <a:bodyPr vert="horz" lIns="0" tIns="45720" rIns="0" bIns="45720" rtlCol="0" anchor="t">
            <a:normAutofit fontScale="92500" lnSpcReduction="10000"/>
          </a:bodyPr>
          <a:lstStyle/>
          <a:p>
            <a:r>
              <a:rPr lang="en-US" sz="2800" dirty="0">
                <a:ea typeface="+mn-lt"/>
                <a:cs typeface="+mn-lt"/>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Variables Each attribute is a potential risk factor. There are both demographic, behavioral, and medical risk factors.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64391"/>
          </a:xfrm>
        </p:spPr>
        <p:txBody>
          <a:bodyPr/>
          <a:lstStyle/>
          <a:p>
            <a:r>
              <a:rPr lang="en-US" b="1" dirty="0">
                <a:solidFill>
                  <a:srgbClr val="FF0000"/>
                </a:solidFill>
                <a:ea typeface="Calibri Light" panose="020F0302020204030204"/>
                <a:cs typeface="Calibri Light" panose="020F0302020204030204"/>
              </a:rPr>
              <a:t>DATA SUMMARY</a:t>
            </a:r>
            <a:endParaRPr lang="en-US" b="1" dirty="0">
              <a:solidFill>
                <a:srgbClr val="FF0000"/>
              </a:solidFill>
            </a:endParaRPr>
          </a:p>
        </p:txBody>
      </p:sp>
      <p:sp>
        <p:nvSpPr>
          <p:cNvPr id="3" name="Content Placeholder 2"/>
          <p:cNvSpPr>
            <a:spLocks noGrp="1"/>
          </p:cNvSpPr>
          <p:nvPr>
            <p:ph idx="1"/>
          </p:nvPr>
        </p:nvSpPr>
        <p:spPr>
          <a:xfrm>
            <a:off x="1097280" y="1427172"/>
            <a:ext cx="10058400" cy="4796091"/>
          </a:xfrm>
        </p:spPr>
        <p:txBody>
          <a:bodyPr vert="horz" lIns="0" tIns="45720" rIns="0" bIns="45720" rtlCol="0" anchor="t">
            <a:normAutofit lnSpcReduction="10000"/>
          </a:bodyPr>
          <a:lstStyle/>
          <a:p>
            <a:r>
              <a:rPr lang="en-US" dirty="0"/>
              <a:t>Demographic:</a:t>
            </a:r>
            <a:endParaRPr lang="en-US" dirty="0">
              <a:ea typeface="Calibri" panose="020F0502020204030204"/>
              <a:cs typeface="Calibri" panose="020F0502020204030204"/>
            </a:endParaRPr>
          </a:p>
          <a:p>
            <a:r>
              <a:rPr lang="en-US" dirty="0">
                <a:ea typeface="+mn-lt"/>
                <a:cs typeface="+mn-lt"/>
              </a:rPr>
              <a:t>• Sex: male or female("M" or "F")</a:t>
            </a:r>
            <a:endParaRPr lang="en-US" dirty="0"/>
          </a:p>
          <a:p>
            <a:r>
              <a:rPr lang="en-US" dirty="0">
                <a:ea typeface="+mn-lt"/>
                <a:cs typeface="+mn-lt"/>
              </a:rPr>
              <a:t>• Age: Age of the patient;(Continuous - Although the recorded ages have been truncated to whole numbers, the concept of age is continuous) Behavioral</a:t>
            </a:r>
            <a:endParaRPr lang="en-US" dirty="0"/>
          </a:p>
          <a:p>
            <a:r>
              <a:rPr lang="en-US" dirty="0">
                <a:ea typeface="+mn-lt"/>
                <a:cs typeface="+mn-lt"/>
              </a:rPr>
              <a:t>• </a:t>
            </a:r>
            <a:r>
              <a:rPr lang="en-US" dirty="0" err="1">
                <a:ea typeface="+mn-lt"/>
                <a:cs typeface="+mn-lt"/>
              </a:rPr>
              <a:t>is_smoking</a:t>
            </a:r>
            <a:r>
              <a:rPr lang="en-US" dirty="0">
                <a:ea typeface="+mn-lt"/>
                <a:cs typeface="+mn-lt"/>
              </a:rPr>
              <a:t>: whether or not the patient is a current smoker ("YES" or "NO")</a:t>
            </a:r>
            <a:endParaRPr lang="en-US" dirty="0"/>
          </a:p>
          <a:p>
            <a:r>
              <a:rPr lang="en-US" dirty="0">
                <a:ea typeface="+mn-lt"/>
                <a:cs typeface="+mn-lt"/>
              </a:rPr>
              <a:t>• Cigs Per Day: the number of cigarettes that the person smoked on average in one day.(can be considered continuous as one can have any number of cigarettes, even half a cigarette.) Medical( history)</a:t>
            </a:r>
            <a:endParaRPr lang="en-US" dirty="0"/>
          </a:p>
          <a:p>
            <a:r>
              <a:rPr lang="en-US" dirty="0">
                <a:ea typeface="+mn-lt"/>
                <a:cs typeface="+mn-lt"/>
              </a:rPr>
              <a:t>• BP Meds: whether or not the patient was on blood pressure medication (Nominal)</a:t>
            </a:r>
            <a:endParaRPr lang="en-US" dirty="0"/>
          </a:p>
          <a:p>
            <a:r>
              <a:rPr lang="en-US" dirty="0">
                <a:ea typeface="+mn-lt"/>
                <a:cs typeface="+mn-lt"/>
              </a:rPr>
              <a:t>• Prevalent Stroke: whether or not the patient had previously had a stroke (Nominal)</a:t>
            </a:r>
            <a:endParaRPr lang="en-US" dirty="0"/>
          </a:p>
          <a:p>
            <a:r>
              <a:rPr lang="en-US" dirty="0">
                <a:ea typeface="+mn-lt"/>
                <a:cs typeface="+mn-lt"/>
              </a:rPr>
              <a:t>• Prevalent </a:t>
            </a:r>
            <a:r>
              <a:rPr lang="en-US" dirty="0" err="1">
                <a:ea typeface="+mn-lt"/>
                <a:cs typeface="+mn-lt"/>
              </a:rPr>
              <a:t>Hyp</a:t>
            </a:r>
            <a:r>
              <a:rPr lang="en-US" dirty="0">
                <a:ea typeface="+mn-lt"/>
                <a:cs typeface="+mn-lt"/>
              </a:rPr>
              <a:t>: whether or not the patient was hypertensive (Nominal)</a:t>
            </a:r>
            <a:endParaRPr lang="en-US" dirty="0"/>
          </a:p>
          <a:p>
            <a:r>
              <a:rPr lang="en-US" dirty="0">
                <a:ea typeface="+mn-lt"/>
                <a:cs typeface="+mn-lt"/>
              </a:rPr>
              <a:t>• Diabetes: whether or not the patient had diabetes (Nominal)</a:t>
            </a:r>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1956"/>
            <a:ext cx="10058400" cy="796081"/>
          </a:xfrm>
        </p:spPr>
        <p:txBody>
          <a:bodyPr/>
          <a:lstStyle/>
          <a:p>
            <a:r>
              <a:rPr lang="en-US" b="1" dirty="0">
                <a:solidFill>
                  <a:srgbClr val="FF0000"/>
                </a:solidFill>
                <a:ea typeface="Calibri Light" panose="020F0302020204030204"/>
                <a:cs typeface="Calibri Light" panose="020F0302020204030204"/>
              </a:rPr>
              <a:t>DATA SUMMARY</a:t>
            </a:r>
            <a:endParaRPr lang="en-US" b="1" dirty="0">
              <a:solidFill>
                <a:srgbClr val="FF0000"/>
              </a:solidFill>
            </a:endParaRPr>
          </a:p>
        </p:txBody>
      </p:sp>
      <p:sp>
        <p:nvSpPr>
          <p:cNvPr id="3" name="Content Placeholder 2"/>
          <p:cNvSpPr>
            <a:spLocks noGrp="1"/>
          </p:cNvSpPr>
          <p:nvPr>
            <p:ph idx="1"/>
          </p:nvPr>
        </p:nvSpPr>
        <p:spPr>
          <a:xfrm>
            <a:off x="1000688" y="869087"/>
            <a:ext cx="10058400" cy="4914148"/>
          </a:xfrm>
        </p:spPr>
        <p:txBody>
          <a:bodyPr vert="horz" lIns="0" tIns="45720" rIns="0" bIns="45720" rtlCol="0" anchor="t">
            <a:noAutofit/>
          </a:bodyPr>
          <a:lstStyle/>
          <a:p>
            <a:r>
              <a:rPr lang="en-US" sz="2400" dirty="0">
                <a:ea typeface="+mn-lt"/>
                <a:cs typeface="+mn-lt"/>
              </a:rPr>
              <a:t> Medical(current)</a:t>
            </a:r>
            <a:endParaRPr lang="en-US" sz="2400" dirty="0">
              <a:ea typeface="Calibri" panose="020F0502020204030204"/>
              <a:cs typeface="Calibri" panose="020F0502020204030204"/>
            </a:endParaRPr>
          </a:p>
          <a:p>
            <a:r>
              <a:rPr lang="en-US" sz="2400" dirty="0">
                <a:ea typeface="+mn-lt"/>
                <a:cs typeface="+mn-lt"/>
              </a:rPr>
              <a:t>• Tot Chol: total cholesterol level (Continuous)</a:t>
            </a:r>
            <a:endParaRPr lang="en-US" sz="2400" dirty="0">
              <a:ea typeface="Calibri" panose="020F0502020204030204"/>
              <a:cs typeface="Calibri" panose="020F0502020204030204"/>
            </a:endParaRPr>
          </a:p>
          <a:p>
            <a:r>
              <a:rPr lang="en-US" sz="2400" dirty="0">
                <a:ea typeface="+mn-lt"/>
                <a:cs typeface="+mn-lt"/>
              </a:rPr>
              <a:t>• Sys BP: systolic blood pressure (Continuous)</a:t>
            </a:r>
            <a:endParaRPr lang="en-US" sz="2400" dirty="0">
              <a:ea typeface="Calibri" panose="020F0502020204030204"/>
              <a:cs typeface="Calibri" panose="020F0502020204030204"/>
            </a:endParaRPr>
          </a:p>
          <a:p>
            <a:r>
              <a:rPr lang="en-US" sz="2400" dirty="0">
                <a:ea typeface="+mn-lt"/>
                <a:cs typeface="+mn-lt"/>
              </a:rPr>
              <a:t>• </a:t>
            </a:r>
            <a:r>
              <a:rPr lang="en-US" sz="2400" dirty="0" err="1">
                <a:ea typeface="+mn-lt"/>
                <a:cs typeface="+mn-lt"/>
              </a:rPr>
              <a:t>Dia</a:t>
            </a:r>
            <a:r>
              <a:rPr lang="en-US" sz="2400" dirty="0">
                <a:ea typeface="+mn-lt"/>
                <a:cs typeface="+mn-lt"/>
              </a:rPr>
              <a:t> BP: diastolic blood pressure (Continuous)</a:t>
            </a:r>
            <a:endParaRPr lang="en-US" sz="2400" dirty="0">
              <a:ea typeface="Calibri" panose="020F0502020204030204"/>
              <a:cs typeface="Calibri" panose="020F0502020204030204"/>
            </a:endParaRPr>
          </a:p>
          <a:p>
            <a:r>
              <a:rPr lang="en-US" sz="2400" dirty="0">
                <a:ea typeface="+mn-lt"/>
                <a:cs typeface="+mn-lt"/>
              </a:rPr>
              <a:t>• BMI: Body Mass Index (Continuous)</a:t>
            </a:r>
            <a:endParaRPr lang="en-US" sz="2400" dirty="0">
              <a:ea typeface="Calibri" panose="020F0502020204030204"/>
              <a:cs typeface="Calibri" panose="020F0502020204030204"/>
            </a:endParaRPr>
          </a:p>
          <a:p>
            <a:r>
              <a:rPr lang="en-US" sz="2400" dirty="0">
                <a:ea typeface="+mn-lt"/>
                <a:cs typeface="+mn-lt"/>
              </a:rPr>
              <a:t>• Heart Rate: heart rate (Continuous - In medical research, variables such as heart rate though in fact discrete, yet are considered continuous because of large number of possible values.)</a:t>
            </a:r>
            <a:endParaRPr lang="en-US" sz="2400" dirty="0">
              <a:ea typeface="Calibri" panose="020F0502020204030204"/>
              <a:cs typeface="Calibri" panose="020F0502020204030204"/>
            </a:endParaRPr>
          </a:p>
          <a:p>
            <a:r>
              <a:rPr lang="en-US" sz="2400" dirty="0">
                <a:ea typeface="+mn-lt"/>
                <a:cs typeface="+mn-lt"/>
              </a:rPr>
              <a:t>• Glucose: glucose level (Continuous) Predict variable (desired target)</a:t>
            </a:r>
            <a:endParaRPr lang="en-US" sz="2400" dirty="0">
              <a:ea typeface="Calibri" panose="020F0502020204030204"/>
              <a:cs typeface="Calibri" panose="020F0502020204030204"/>
            </a:endParaRPr>
          </a:p>
          <a:p>
            <a:r>
              <a:rPr lang="en-US" sz="2400" dirty="0">
                <a:ea typeface="+mn-lt"/>
                <a:cs typeface="+mn-lt"/>
              </a:rPr>
              <a:t>• 10-year risk of coronary heart disease CHD(binary: “1”, means “Yes”, “0” means “No”) - DV</a:t>
            </a:r>
            <a:endParaRPr lang="en-US" sz="2400" dirty="0"/>
          </a:p>
          <a:p>
            <a:endParaRPr lang="en-US" dirty="0">
              <a:ea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spc="-7" dirty="0">
                <a:solidFill>
                  <a:schemeClr val="accent1"/>
                </a:solidFill>
                <a:effectLst>
                  <a:outerShdw blurRad="38100" dist="25400" dir="5400000" algn="ctr" rotWithShape="0">
                    <a:srgbClr val="6E747A">
                      <a:alpha val="43000"/>
                    </a:srgbClr>
                  </a:outerShdw>
                </a:effectLst>
                <a:sym typeface="+mn-ea"/>
              </a:rPr>
              <a:t>Methodology</a:t>
            </a:r>
            <a:br>
              <a:rPr spc="-7" dirty="0"/>
            </a:br>
            <a:endParaRPr lang="en-US"/>
          </a:p>
        </p:txBody>
      </p:sp>
      <p:pic>
        <p:nvPicPr>
          <p:cNvPr id="4" name="object 3"/>
          <p:cNvPicPr>
            <a:picLocks noGrp="1" noChangeAspect="1"/>
          </p:cNvPicPr>
          <p:nvPr>
            <p:ph idx="1"/>
          </p:nvPr>
        </p:nvPicPr>
        <p:blipFill>
          <a:blip r:embed="rId2" cstate="print"/>
          <a:stretch>
            <a:fillRect/>
          </a:stretch>
        </p:blipFill>
        <p:spPr>
          <a:xfrm>
            <a:off x="1958975" y="2511425"/>
            <a:ext cx="8334375" cy="36664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634946"/>
            <a:ext cx="6368142" cy="1450757"/>
          </a:xfrm>
        </p:spPr>
        <p:txBody>
          <a:bodyPr>
            <a:normAutofit/>
          </a:bodyPr>
          <a:lstStyle/>
          <a:p>
            <a:r>
              <a:rPr lang="en-US" b="1" dirty="0">
                <a:solidFill>
                  <a:srgbClr val="FF0000"/>
                </a:solidFill>
                <a:ea typeface="Calibri Light" panose="020F0302020204030204"/>
                <a:cs typeface="Calibri Light" panose="020F0302020204030204"/>
              </a:rPr>
              <a:t>EXPLORATORY DATA ANALYSIS</a:t>
            </a:r>
            <a:endParaRPr lang="en-US" dirty="0">
              <a:solidFill>
                <a:srgbClr val="404040"/>
              </a:solidFill>
              <a:ea typeface="Calibri Light" panose="020F0302020204030204"/>
              <a:cs typeface="Calibri Light" panose="020F0302020204030204"/>
            </a:endParaRPr>
          </a:p>
        </p:txBody>
      </p:sp>
      <p:pic>
        <p:nvPicPr>
          <p:cNvPr id="5" name="Picture 4" descr="Pipette adding DNA sample to a petri dish"/>
          <p:cNvPicPr>
            <a:picLocks noChangeAspect="1"/>
          </p:cNvPicPr>
          <p:nvPr/>
        </p:nvPicPr>
        <p:blipFill rotWithShape="1">
          <a:blip r:embed="rId2"/>
          <a:srcRect l="16073" r="33120" b="6"/>
          <a:stretch>
            <a:fillRect/>
          </a:stretch>
        </p:blipFill>
        <p:spPr>
          <a:xfrm>
            <a:off x="20" y="-12128"/>
            <a:ext cx="4654276" cy="6870127"/>
          </a:xfrm>
          <a:prstGeom prst="rect">
            <a:avLst/>
          </a:prstGeom>
        </p:spPr>
      </p:pic>
      <p:cxnSp>
        <p:nvCxnSpPr>
          <p:cNvPr id="13" name="Straight Connector 1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2198914"/>
            <a:ext cx="6368142" cy="3670180"/>
          </a:xfrm>
        </p:spPr>
        <p:txBody>
          <a:bodyPr vert="horz" lIns="0" tIns="45720" rIns="0" bIns="45720" rtlCol="0" anchor="t">
            <a:normAutofit/>
          </a:bodyPr>
          <a:lstStyle/>
          <a:p>
            <a:endParaRPr lang="en-US"/>
          </a:p>
          <a:p>
            <a:r>
              <a:rPr lang="en-US" sz="2800" dirty="0">
                <a:ea typeface="+mn-lt"/>
                <a:cs typeface="+mn-lt"/>
              </a:rPr>
              <a:t>Exploratory Data Analysis refers to the critical process of performing initial investigations on data so as to discover patterns, to spot anomalies, to test hypothesis and to check assumptions with the help of summary statistics and graphical representations.</a:t>
            </a:r>
            <a:endParaRPr lang="en-US" sz="2800" dirty="0">
              <a:ea typeface="Calibri" panose="020F0502020204030204"/>
              <a:cs typeface="Calibri" panose="020F0502020204030204"/>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640</TotalTime>
  <Words>2290</Words>
  <Application>Microsoft Office PowerPoint</Application>
  <PresentationFormat>Widescreen</PresentationFormat>
  <Paragraphs>162</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MT</vt:lpstr>
      <vt:lpstr>Calibri</vt:lpstr>
      <vt:lpstr>Calibri Light</vt:lpstr>
      <vt:lpstr>Times New Roman</vt:lpstr>
      <vt:lpstr>Wingdings</vt:lpstr>
      <vt:lpstr>Retrospect</vt:lpstr>
      <vt:lpstr>CAPSTONE PROJECT 3 Cardiovascular Risk Prediction </vt:lpstr>
      <vt:lpstr>CONTENT</vt:lpstr>
      <vt:lpstr>INTRODUCTION </vt:lpstr>
      <vt:lpstr>INTRODUCTION</vt:lpstr>
      <vt:lpstr>PROBLEM STATEMENT</vt:lpstr>
      <vt:lpstr>DATA SUMMARY</vt:lpstr>
      <vt:lpstr>DATA SUMMARY</vt:lpstr>
      <vt:lpstr>Methodology </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of EDA</vt:lpstr>
      <vt:lpstr>Conclusions of EDA: </vt:lpstr>
      <vt:lpstr>Conclusions of EDA</vt:lpstr>
      <vt:lpstr>Treatment of Missing Values and Outliers </vt:lpstr>
      <vt:lpstr>Feature Engineering </vt:lpstr>
      <vt:lpstr>Feature Engineering</vt:lpstr>
      <vt:lpstr>Building model</vt:lpstr>
      <vt:lpstr>Classification Models </vt:lpstr>
      <vt:lpstr>Classification Models</vt:lpstr>
      <vt:lpstr>Evaluation Metric</vt:lpstr>
      <vt:lpstr>Evaluation Metric </vt:lpstr>
      <vt:lpstr>PowerPoint Presentation</vt:lpstr>
      <vt:lpstr>Precision and Recall</vt:lpstr>
      <vt:lpstr>Challenges: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abhishek sadawarte</cp:lastModifiedBy>
  <cp:revision>583</cp:revision>
  <dcterms:created xsi:type="dcterms:W3CDTF">2022-11-10T08:57:00Z</dcterms:created>
  <dcterms:modified xsi:type="dcterms:W3CDTF">2022-12-18T04:41:53Z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CD0B430937D24E238FB29835030F10A1</vt:lpwstr>
  </property>
  <property fmtid="{D5CDD505-2E9C-101B-9397-08002B2CF9AE}" pid="3" name="KSOProductBuildVer">
    <vt:lpwstr>1033-11.2.0.11214</vt:lpwstr>
  </property>
</Properties>
</file>