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97" r:id="rId6"/>
    <p:sldId id="260" r:id="rId7"/>
    <p:sldId id="261" r:id="rId8"/>
    <p:sldId id="262" r:id="rId9"/>
    <p:sldId id="299" r:id="rId10"/>
    <p:sldId id="263" r:id="rId11"/>
    <p:sldId id="264" r:id="rId12"/>
    <p:sldId id="274" r:id="rId13"/>
    <p:sldId id="275" r:id="rId14"/>
    <p:sldId id="276" r:id="rId15"/>
    <p:sldId id="277" r:id="rId16"/>
    <p:sldId id="269" r:id="rId17"/>
    <p:sldId id="270" r:id="rId18"/>
    <p:sldId id="278" r:id="rId19"/>
    <p:sldId id="272" r:id="rId20"/>
    <p:sldId id="279" r:id="rId21"/>
    <p:sldId id="280" r:id="rId22"/>
    <p:sldId id="281" r:id="rId23"/>
    <p:sldId id="282" r:id="rId24"/>
    <p:sldId id="283" r:id="rId25"/>
    <p:sldId id="301" r:id="rId26"/>
    <p:sldId id="302" r:id="rId27"/>
    <p:sldId id="303" r:id="rId28"/>
    <p:sldId id="304" r:id="rId29"/>
    <p:sldId id="305" r:id="rId30"/>
    <p:sldId id="306" r:id="rId31"/>
    <p:sldId id="307" r:id="rId32"/>
    <p:sldId id="284" r:id="rId33"/>
    <p:sldId id="285" r:id="rId34"/>
    <p:sldId id="286" r:id="rId35"/>
    <p:sldId id="287" r:id="rId36"/>
    <p:sldId id="288" r:id="rId37"/>
    <p:sldId id="289" r:id="rId38"/>
    <p:sldId id="290" r:id="rId39"/>
    <p:sldId id="291" r:id="rId40"/>
    <p:sldId id="29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20EBB0C4-6273-4C6E-B9BD-2EDC30F1CD5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C9CAD897-D46E-4AD2-BD9B-49DD3E64087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nhs.uk/conditions/blood-clots/" TargetMode="External"/><Relationship Id="rId2" Type="http://schemas.openxmlformats.org/officeDocument/2006/relationships/hyperlink" Target="https://www.nhs.uk/conditions/atherosclerosis/" TargetMode="Externa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2"/>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4"/>
          <p:cNvSpPr>
            <a:spLocks noGrp="1" noRot="1" noChangeAspect="1" noMove="1" noResize="1" noEditPoints="1" noAdjustHandles="1" noChangeArrowheads="1" noChangeShapeType="1" noTextEdit="1"/>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6"/>
          <p:cNvCxnSpPr>
            <a:cxnSpLocks noGrp="1" noRot="1" noChangeAspect="1" noMove="1" noResize="1" noEditPoints="1" noAdjustHandles="1" noChangeArrowheads="1" noChangeShapeType="1"/>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1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81601" y="463228"/>
            <a:ext cx="6368142" cy="1622475"/>
          </a:xfrm>
        </p:spPr>
        <p:txBody>
          <a:bodyPr vert="horz" lIns="91440" tIns="45720" rIns="91440" bIns="45720" rtlCol="0" anchor="b">
            <a:normAutofit fontScale="90000"/>
          </a:bodyPr>
          <a:lstStyle/>
          <a:p>
            <a:r>
              <a:rPr lang="en-US" sz="6000" b="1" kern="1200" spc="-50" baseline="0" dirty="0">
                <a:ln w="15875">
                  <a:solidFill>
                    <a:srgbClr val="FFFFFF"/>
                  </a:solidFill>
                </a:ln>
                <a:solidFill>
                  <a:srgbClr val="FF0000"/>
                </a:solidFill>
                <a:latin typeface="+mj-lt"/>
                <a:ea typeface="+mj-ea"/>
                <a:cs typeface="+mj-cs"/>
              </a:rPr>
              <a:t>CAPSTONE PROJECT 3</a:t>
            </a:r>
            <a:br>
              <a:rPr lang="en-US" sz="4100" b="1" kern="1200" spc="-50" baseline="0" dirty="0">
                <a:ln w="15875">
                  <a:solidFill>
                    <a:srgbClr val="FFFFFF"/>
                  </a:solidFill>
                </a:ln>
                <a:solidFill>
                  <a:schemeClr val="tx1">
                    <a:lumMod val="75000"/>
                    <a:lumOff val="25000"/>
                  </a:schemeClr>
                </a:solidFill>
                <a:latin typeface="+mj-lt"/>
                <a:ea typeface="+mj-ea"/>
                <a:cs typeface="+mj-cs"/>
              </a:rPr>
            </a:br>
            <a:r>
              <a:rPr lang="en-US" sz="4100" b="1" kern="1200" spc="-50" baseline="0" dirty="0">
                <a:ln w="15875">
                  <a:solidFill>
                    <a:srgbClr val="FFFFFF"/>
                  </a:solidFill>
                </a:ln>
                <a:solidFill>
                  <a:schemeClr val="tx1">
                    <a:lumMod val="75000"/>
                    <a:lumOff val="25000"/>
                  </a:schemeClr>
                </a:solidFill>
                <a:latin typeface="+mj-lt"/>
                <a:ea typeface="+mj-ea"/>
                <a:cs typeface="+mj-cs"/>
              </a:rPr>
              <a:t>Cardiovascular Risk Prediction</a:t>
            </a:r>
            <a:endParaRPr lang="en-US" sz="4100" b="1" kern="1200" spc="-50" baseline="0" dirty="0">
              <a:ln w="15875">
                <a:solidFill>
                  <a:srgbClr val="FFFFFF"/>
                </a:solidFill>
              </a:ln>
              <a:solidFill>
                <a:schemeClr val="tx1">
                  <a:lumMod val="75000"/>
                  <a:lumOff val="25000"/>
                </a:schemeClr>
              </a:solidFill>
              <a:latin typeface="+mj-lt"/>
              <a:ea typeface="+mj-ea"/>
              <a:cs typeface="+mj-cs"/>
            </a:endParaRPr>
          </a:p>
          <a:p>
            <a:endParaRPr lang="en-US" sz="4100" b="1" kern="1200" spc="-50" baseline="0" dirty="0">
              <a:ln w="15875">
                <a:solidFill>
                  <a:srgbClr val="FFFFFF"/>
                </a:solidFill>
              </a:ln>
              <a:solidFill>
                <a:schemeClr val="tx1">
                  <a:lumMod val="75000"/>
                  <a:lumOff val="25000"/>
                </a:schemeClr>
              </a:solidFill>
              <a:latin typeface="+mj-lt"/>
              <a:ea typeface="+mj-ea"/>
              <a:cs typeface="+mj-cs"/>
            </a:endParaRPr>
          </a:p>
        </p:txBody>
      </p:sp>
      <p:pic>
        <p:nvPicPr>
          <p:cNvPr id="8" name="Picture 4" descr="A picture of an electromagnetic radiation"/>
          <p:cNvPicPr>
            <a:picLocks noChangeAspect="1"/>
          </p:cNvPicPr>
          <p:nvPr/>
        </p:nvPicPr>
        <p:blipFill rotWithShape="1">
          <a:blip r:embed="rId1"/>
          <a:srcRect l="27261" r="27349" b="1"/>
          <a:stretch>
            <a:fillRect/>
          </a:stretch>
        </p:blipFill>
        <p:spPr>
          <a:xfrm>
            <a:off x="20" y="-12128"/>
            <a:ext cx="4654276" cy="6870127"/>
          </a:xfrm>
          <a:prstGeom prst="rect">
            <a:avLst/>
          </a:prstGeom>
        </p:spPr>
      </p:pic>
      <p:cxnSp>
        <p:nvCxnSpPr>
          <p:cNvPr id="23" name="Straight Connector 2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5181601" y="2198914"/>
            <a:ext cx="6368142" cy="3670180"/>
          </a:xfrm>
        </p:spPr>
        <p:txBody>
          <a:bodyPr vert="horz" lIns="0" tIns="45720" rIns="0" bIns="45720" rtlCol="0" anchor="t">
            <a:normAutofit/>
          </a:bodyPr>
          <a:lstStyle/>
          <a:p>
            <a:r>
              <a:rPr lang="en-US" b="1" dirty="0">
                <a:solidFill>
                  <a:srgbClr val="FF0000"/>
                </a:solidFill>
                <a:latin typeface="+mn-lt"/>
              </a:rPr>
              <a:t>TEAM MEMBERS</a:t>
            </a:r>
            <a:endParaRPr lang="en-US" dirty="0">
              <a:solidFill>
                <a:srgbClr val="FF0000"/>
              </a:solidFill>
              <a:latin typeface="+mn-lt"/>
              <a:ea typeface="Calibri" panose="020F0502020204030204"/>
              <a:cs typeface="Calibri" panose="020F0502020204030204"/>
            </a:endParaRPr>
          </a:p>
          <a:p>
            <a:r>
              <a:rPr lang="en-US" b="1" dirty="0">
                <a:solidFill>
                  <a:schemeClr val="tx1">
                    <a:lumMod val="75000"/>
                    <a:lumOff val="25000"/>
                  </a:schemeClr>
                </a:solidFill>
                <a:latin typeface="+mn-lt"/>
              </a:rPr>
              <a:t>AMITHA K</a:t>
            </a:r>
            <a:endParaRPr lang="en-US" b="1" dirty="0">
              <a:solidFill>
                <a:schemeClr val="tx1">
                  <a:lumMod val="75000"/>
                  <a:lumOff val="25000"/>
                </a:schemeClr>
              </a:solidFill>
              <a:latin typeface="+mn-lt"/>
              <a:ea typeface="Calibri" panose="020F0502020204030204"/>
              <a:cs typeface="Calibri" panose="020F0502020204030204"/>
            </a:endParaRPr>
          </a:p>
          <a:p>
            <a:r>
              <a:rPr lang="en-US" b="1" dirty="0">
                <a:solidFill>
                  <a:schemeClr val="tx1">
                    <a:lumMod val="75000"/>
                    <a:lumOff val="25000"/>
                  </a:schemeClr>
                </a:solidFill>
                <a:latin typeface="+mn-lt"/>
              </a:rPr>
              <a:t>APOORVA VISHWAKARMA</a:t>
            </a:r>
            <a:endParaRPr lang="en-US" b="1" dirty="0">
              <a:solidFill>
                <a:schemeClr val="tx1">
                  <a:lumMod val="75000"/>
                  <a:lumOff val="25000"/>
                </a:schemeClr>
              </a:solidFill>
              <a:latin typeface="+mn-lt"/>
              <a:ea typeface="Calibri" panose="020F0502020204030204"/>
              <a:cs typeface="Calibri" panose="020F0502020204030204"/>
            </a:endParaRPr>
          </a:p>
          <a:p>
            <a:r>
              <a:rPr lang="en-US" b="1" dirty="0">
                <a:solidFill>
                  <a:schemeClr val="tx1">
                    <a:lumMod val="75000"/>
                    <a:lumOff val="25000"/>
                  </a:schemeClr>
                </a:solidFill>
                <a:latin typeface="+mn-lt"/>
              </a:rPr>
              <a:t>ABHISHEK P SADAWARTE</a:t>
            </a:r>
            <a:endParaRPr lang="en-US" b="1" dirty="0">
              <a:solidFill>
                <a:schemeClr val="tx1">
                  <a:lumMod val="75000"/>
                  <a:lumOff val="25000"/>
                </a:schemeClr>
              </a:solidFill>
              <a:latin typeface="+mn-lt"/>
              <a:ea typeface="Calibri" panose="020F0502020204030204"/>
              <a:cs typeface="Calibri" panose="020F0502020204030204"/>
            </a:endParaRPr>
          </a:p>
          <a:p>
            <a:r>
              <a:rPr lang="en-US" b="1" dirty="0">
                <a:solidFill>
                  <a:schemeClr val="tx1">
                    <a:lumMod val="75000"/>
                    <a:lumOff val="25000"/>
                  </a:schemeClr>
                </a:solidFill>
                <a:latin typeface="+mn-lt"/>
              </a:rPr>
              <a:t>MOHD KHALID</a:t>
            </a:r>
            <a:endParaRPr lang="en-US" b="1" dirty="0">
              <a:solidFill>
                <a:schemeClr val="tx1">
                  <a:lumMod val="75000"/>
                  <a:lumOff val="25000"/>
                </a:schemeClr>
              </a:solidFill>
              <a:latin typeface="+mn-lt"/>
              <a:ea typeface="Calibri" panose="020F0502020204030204"/>
              <a:cs typeface="Calibri" panose="020F0502020204030204"/>
            </a:endParaRPr>
          </a:p>
          <a:p>
            <a:r>
              <a:rPr lang="en-US" b="1" dirty="0">
                <a:solidFill>
                  <a:schemeClr val="tx1">
                    <a:lumMod val="75000"/>
                    <a:lumOff val="25000"/>
                  </a:schemeClr>
                </a:solidFill>
                <a:latin typeface="+mn-lt"/>
              </a:rPr>
              <a:t>SHASHANK KUMAR YADAV</a:t>
            </a:r>
            <a:endParaRPr lang="en-US" b="1" dirty="0">
              <a:solidFill>
                <a:schemeClr val="tx1">
                  <a:lumMod val="75000"/>
                  <a:lumOff val="25000"/>
                </a:schemeClr>
              </a:solidFill>
              <a:latin typeface="+mn-lt"/>
              <a:ea typeface="Calibri" panose="020F0502020204030204"/>
              <a:cs typeface="Calibri" panose="020F0502020204030204"/>
            </a:endParaRPr>
          </a:p>
          <a:p>
            <a:pPr indent="-182880">
              <a:buFont typeface="Calibri" panose="020F0502020204030204" pitchFamily="34" charset="0"/>
              <a:buChar char=""/>
            </a:pPr>
            <a:endParaRPr lang="en-US" dirty="0">
              <a:solidFill>
                <a:schemeClr val="tx1">
                  <a:lumMod val="75000"/>
                  <a:lumOff val="25000"/>
                </a:schemeClr>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ea typeface="+mj-lt"/>
                <a:cs typeface="+mj-lt"/>
              </a:rPr>
              <a:t>Which gender is prone to coronary heart disease?</a:t>
            </a:r>
            <a:endParaRPr lang="en-US" sz="3600">
              <a:solidFill>
                <a:srgbClr val="FFFFFF"/>
              </a:solidFill>
            </a:endParaRPr>
          </a:p>
        </p:txBody>
      </p:sp>
      <p:sp>
        <p:nvSpPr>
          <p:cNvPr id="8" name="Content Placeholder 7"/>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15" name="Rectangle 14"/>
          <p:cNvSpPr>
            <a:spLocks noGrp="1" noRot="1" noChangeAspect="1" noMove="1" noResize="1" noEditPoints="1" noAdjustHandles="1" noChangeArrowheads="1" noChangeShapeType="1" noTextEdit="1"/>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hart, bar chart&#10;&#10;Description automatically generated"/>
          <p:cNvPicPr>
            <a:picLocks noChangeAspect="1"/>
          </p:cNvPicPr>
          <p:nvPr/>
        </p:nvPicPr>
        <p:blipFill>
          <a:blip r:embed="rId1"/>
          <a:stretch>
            <a:fillRect/>
          </a:stretch>
        </p:blipFill>
        <p:spPr>
          <a:xfrm>
            <a:off x="4742017" y="265351"/>
            <a:ext cx="7452758" cy="64346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Are diabetic patients at more risk of coronary heart disease ?</a:t>
            </a:r>
            <a:endParaRPr lang="en-US" dirty="0"/>
          </a:p>
        </p:txBody>
      </p:sp>
      <p:pic>
        <p:nvPicPr>
          <p:cNvPr id="4" name="Picture 4" descr="Chart, bar chart&#10;&#10;Description automatically generated"/>
          <p:cNvPicPr>
            <a:picLocks noGrp="1" noChangeAspect="1"/>
          </p:cNvPicPr>
          <p:nvPr>
            <p:ph idx="1"/>
          </p:nvPr>
        </p:nvPicPr>
        <p:blipFill>
          <a:blip r:embed="rId1"/>
          <a:stretch>
            <a:fillRect/>
          </a:stretch>
        </p:blipFill>
        <p:spPr>
          <a:xfrm>
            <a:off x="1834704" y="1845734"/>
            <a:ext cx="8583553" cy="439899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Are smokers at more risk of coronary heart disease ?</a:t>
            </a:r>
            <a:endParaRPr lang="en-US" dirty="0"/>
          </a:p>
        </p:txBody>
      </p:sp>
      <p:pic>
        <p:nvPicPr>
          <p:cNvPr id="4" name="Picture 4" descr="Chart, bar chart&#10;&#10;Description automatically generated"/>
          <p:cNvPicPr>
            <a:picLocks noGrp="1" noChangeAspect="1"/>
          </p:cNvPicPr>
          <p:nvPr>
            <p:ph idx="1"/>
          </p:nvPr>
        </p:nvPicPr>
        <p:blipFill>
          <a:blip r:embed="rId1"/>
          <a:stretch>
            <a:fillRect/>
          </a:stretch>
        </p:blipFill>
        <p:spPr>
          <a:xfrm>
            <a:off x="1097183" y="1845734"/>
            <a:ext cx="10659608" cy="439899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Are hypertensive patients at more risk of coronary heart disease ?</a:t>
            </a:r>
            <a:endParaRPr lang="en-US" dirty="0"/>
          </a:p>
        </p:txBody>
      </p:sp>
      <p:pic>
        <p:nvPicPr>
          <p:cNvPr id="4" name="Picture 4" descr="Chart, bar chart&#10;&#10;Description automatically generated"/>
          <p:cNvPicPr>
            <a:picLocks noGrp="1" noChangeAspect="1"/>
          </p:cNvPicPr>
          <p:nvPr>
            <p:ph idx="1"/>
          </p:nvPr>
        </p:nvPicPr>
        <p:blipFill>
          <a:blip r:embed="rId1"/>
          <a:stretch>
            <a:fillRect/>
          </a:stretch>
        </p:blipFill>
        <p:spPr>
          <a:xfrm>
            <a:off x="674973" y="1845734"/>
            <a:ext cx="10817155" cy="443119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083" y="393927"/>
            <a:ext cx="10058400" cy="1450757"/>
          </a:xfrm>
        </p:spPr>
        <p:txBody>
          <a:bodyPr>
            <a:normAutofit fontScale="90000"/>
          </a:bodyPr>
          <a:lstStyle/>
          <a:p>
            <a:r>
              <a:rPr lang="en-US" dirty="0">
                <a:ea typeface="+mj-lt"/>
                <a:cs typeface="+mj-lt"/>
              </a:rPr>
              <a:t>Are patients with blood pressure on medication at more risk of coronary heart disease ?</a:t>
            </a:r>
            <a:endParaRPr lang="en-US" dirty="0"/>
          </a:p>
        </p:txBody>
      </p:sp>
      <p:pic>
        <p:nvPicPr>
          <p:cNvPr id="4" name="Picture 4" descr="Chart, bar chart&#10;&#10;Description automatically generated"/>
          <p:cNvPicPr>
            <a:picLocks noGrp="1" noChangeAspect="1"/>
          </p:cNvPicPr>
          <p:nvPr>
            <p:ph idx="1"/>
          </p:nvPr>
        </p:nvPicPr>
        <p:blipFill>
          <a:blip r:embed="rId1"/>
          <a:stretch>
            <a:fillRect/>
          </a:stretch>
        </p:blipFill>
        <p:spPr>
          <a:xfrm>
            <a:off x="897907" y="1845734"/>
            <a:ext cx="11208413" cy="449558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2256" y="642257"/>
            <a:ext cx="3417677" cy="5226837"/>
          </a:xfrm>
        </p:spPr>
        <p:txBody>
          <a:bodyPr anchor="t">
            <a:normAutofit/>
          </a:bodyPr>
          <a:lstStyle/>
          <a:p>
            <a:r>
              <a:rPr lang="en-US" dirty="0">
                <a:latin typeface="Calibri Light" panose="020F0302020204030204"/>
                <a:cs typeface="Calibri Light" panose="020F0302020204030204"/>
              </a:rPr>
              <a:t>Which Age group is more vulnerable to coronary heart disease ?</a:t>
            </a:r>
            <a:endParaRPr lang="en-US" dirty="0"/>
          </a:p>
        </p:txBody>
      </p:sp>
      <p:sp>
        <p:nvSpPr>
          <p:cNvPr id="8" name="Content Placeholder 7"/>
          <p:cNvSpPr>
            <a:spLocks noGrp="1"/>
          </p:cNvSpPr>
          <p:nvPr>
            <p:ph idx="1"/>
          </p:nvPr>
        </p:nvSpPr>
        <p:spPr>
          <a:xfrm>
            <a:off x="4713512" y="642258"/>
            <a:ext cx="6847117" cy="3091682"/>
          </a:xfrm>
        </p:spPr>
        <p:txBody>
          <a:bodyPr>
            <a:normAutofit/>
          </a:bodyPr>
          <a:lstStyle/>
          <a:p>
            <a:endParaRPr lang="en-US"/>
          </a:p>
        </p:txBody>
      </p:sp>
      <p:pic>
        <p:nvPicPr>
          <p:cNvPr id="4" name="Picture 4" descr="Chart, box and whisker chart&#10;&#10;Description automatically generated"/>
          <p:cNvPicPr>
            <a:picLocks noChangeAspect="1"/>
          </p:cNvPicPr>
          <p:nvPr/>
        </p:nvPicPr>
        <p:blipFill>
          <a:blip r:embed="rId1"/>
          <a:stretch>
            <a:fillRect/>
          </a:stretch>
        </p:blipFill>
        <p:spPr>
          <a:xfrm>
            <a:off x="4241466" y="98627"/>
            <a:ext cx="7952193" cy="5596040"/>
          </a:xfrm>
          <a:prstGeom prst="rect">
            <a:avLst/>
          </a:prstGeom>
        </p:spPr>
      </p:pic>
      <p:sp>
        <p:nvSpPr>
          <p:cNvPr id="32" name="Rectangle 12"/>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4"/>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p:cNvSpPr>
            <a:spLocks noGrp="1" noRot="1" noChangeAspect="1" noMove="1" noResize="1" noEditPoints="1" noAdjustHandles="1" noChangeArrowheads="1" noChangeShapeType="1" noTextEdit="1"/>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2103875"/>
          </a:xfrm>
        </p:spPr>
        <p:txBody>
          <a:bodyPr>
            <a:normAutofit/>
          </a:bodyPr>
          <a:lstStyle/>
          <a:p>
            <a:r>
              <a:rPr lang="en-US" sz="3100">
                <a:solidFill>
                  <a:srgbClr val="FFFFFF"/>
                </a:solidFill>
                <a:ea typeface="+mj-lt"/>
                <a:cs typeface="+mj-lt"/>
              </a:rPr>
              <a:t>Are Total Cholestrol levels related to coronary heart disease ?</a:t>
            </a:r>
            <a:endParaRPr lang="en-US" sz="3100">
              <a:solidFill>
                <a:srgbClr val="FFFFFF"/>
              </a:solidFill>
            </a:endParaRPr>
          </a:p>
        </p:txBody>
      </p:sp>
      <p:sp>
        <p:nvSpPr>
          <p:cNvPr id="3" name="Content Placeholder 2"/>
          <p:cNvSpPr>
            <a:spLocks noGrp="1"/>
          </p:cNvSpPr>
          <p:nvPr>
            <p:ph idx="1"/>
          </p:nvPr>
        </p:nvSpPr>
        <p:spPr>
          <a:xfrm>
            <a:off x="492371" y="2653800"/>
            <a:ext cx="3084844" cy="3335519"/>
          </a:xfrm>
        </p:spPr>
        <p:txBody>
          <a:bodyPr vert="horz" lIns="0" tIns="45720" rIns="0" bIns="45720" rtlCol="0" anchor="t">
            <a:normAutofit/>
          </a:bodyPr>
          <a:lstStyle/>
          <a:p>
            <a:r>
              <a:rPr lang="en-US" sz="1800" dirty="0">
                <a:solidFill>
                  <a:srgbClr val="FFFFFF"/>
                </a:solidFill>
                <a:ea typeface="+mn-lt"/>
                <a:cs typeface="+mn-lt"/>
              </a:rPr>
              <a:t>This indicates that </a:t>
            </a:r>
            <a:r>
              <a:rPr lang="en-US" sz="1800" dirty="0" err="1">
                <a:solidFill>
                  <a:srgbClr val="FFFFFF"/>
                </a:solidFill>
                <a:ea typeface="+mn-lt"/>
                <a:cs typeface="+mn-lt"/>
              </a:rPr>
              <a:t>cholestrol</a:t>
            </a:r>
            <a:r>
              <a:rPr lang="en-US" sz="1800" dirty="0">
                <a:solidFill>
                  <a:srgbClr val="FFFFFF"/>
                </a:solidFill>
                <a:ea typeface="+mn-lt"/>
                <a:cs typeface="+mn-lt"/>
              </a:rPr>
              <a:t> level is not the sole deciding factor for predicting whether the person gets coronary heart disease or not. People with similar levels of </a:t>
            </a:r>
            <a:r>
              <a:rPr lang="en-US" sz="1800" dirty="0" err="1">
                <a:solidFill>
                  <a:srgbClr val="FFFFFF"/>
                </a:solidFill>
                <a:ea typeface="+mn-lt"/>
                <a:cs typeface="+mn-lt"/>
              </a:rPr>
              <a:t>cholestrol</a:t>
            </a:r>
            <a:r>
              <a:rPr lang="en-US" sz="1800" dirty="0">
                <a:solidFill>
                  <a:srgbClr val="FFFFFF"/>
                </a:solidFill>
                <a:ea typeface="+mn-lt"/>
                <a:cs typeface="+mn-lt"/>
              </a:rPr>
              <a:t> have got coronary heart disease as well as are free from coronary heart disease. Clearly, there is no direct correlation of coronary heart disease with the </a:t>
            </a:r>
            <a:r>
              <a:rPr lang="en-US" sz="1800" dirty="0" err="1">
                <a:solidFill>
                  <a:srgbClr val="FFFFFF"/>
                </a:solidFill>
                <a:ea typeface="+mn-lt"/>
                <a:cs typeface="+mn-lt"/>
              </a:rPr>
              <a:t>cholestrol</a:t>
            </a:r>
            <a:r>
              <a:rPr lang="en-US" sz="1800" dirty="0">
                <a:solidFill>
                  <a:srgbClr val="FFFFFF"/>
                </a:solidFill>
                <a:ea typeface="+mn-lt"/>
                <a:cs typeface="+mn-lt"/>
              </a:rPr>
              <a:t> level.</a:t>
            </a:r>
            <a:endParaRPr lang="en-US" sz="1800" dirty="0">
              <a:solidFill>
                <a:srgbClr val="FFFFFF"/>
              </a:solidFill>
            </a:endParaRPr>
          </a:p>
        </p:txBody>
      </p:sp>
      <p:sp>
        <p:nvSpPr>
          <p:cNvPr id="17" name="Rectangle 12"/>
          <p:cNvSpPr>
            <a:spLocks noGrp="1" noRot="1" noChangeAspect="1" noMove="1" noResize="1" noEditPoints="1" noAdjustHandles="1" noChangeArrowheads="1" noChangeShapeType="1" noTextEdit="1"/>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hart, box and whisker chart&#10;&#10;Description automatically generated"/>
          <p:cNvPicPr>
            <a:picLocks noChangeAspect="1"/>
          </p:cNvPicPr>
          <p:nvPr/>
        </p:nvPicPr>
        <p:blipFill>
          <a:blip r:embed="rId1"/>
          <a:stretch>
            <a:fillRect/>
          </a:stretch>
        </p:blipFill>
        <p:spPr>
          <a:xfrm>
            <a:off x="4473708" y="257790"/>
            <a:ext cx="7066391" cy="626729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Is Heart rate is responsible for CHD ?</a:t>
            </a:r>
            <a:endParaRPr lang="en-US" dirty="0"/>
          </a:p>
        </p:txBody>
      </p:sp>
      <p:pic>
        <p:nvPicPr>
          <p:cNvPr id="4" name="Picture 4" descr="Chart, waterfall chart&#10;&#10;Description automatically generated"/>
          <p:cNvPicPr>
            <a:picLocks noGrp="1" noChangeAspect="1"/>
          </p:cNvPicPr>
          <p:nvPr>
            <p:ph idx="1"/>
          </p:nvPr>
        </p:nvPicPr>
        <p:blipFill>
          <a:blip r:embed="rId1"/>
          <a:stretch>
            <a:fillRect/>
          </a:stretch>
        </p:blipFill>
        <p:spPr>
          <a:xfrm>
            <a:off x="880700" y="1845734"/>
            <a:ext cx="10792066" cy="432386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56560"/>
          </a:xfrm>
        </p:spPr>
        <p:txBody>
          <a:bodyPr>
            <a:normAutofit fontScale="90000"/>
          </a:bodyPr>
          <a:lstStyle/>
          <a:p>
            <a:r>
              <a:rPr lang="en-US" dirty="0">
                <a:ea typeface="+mj-lt"/>
                <a:cs typeface="+mj-lt"/>
              </a:rPr>
              <a:t>how much smoking affect CHD?</a:t>
            </a:r>
            <a:endParaRPr lang="en-US" dirty="0"/>
          </a:p>
        </p:txBody>
      </p:sp>
      <p:pic>
        <p:nvPicPr>
          <p:cNvPr id="4" name="Picture 4" descr="Chart, bar chart&#10;&#10;Description automatically generated"/>
          <p:cNvPicPr>
            <a:picLocks noGrp="1" noChangeAspect="1"/>
          </p:cNvPicPr>
          <p:nvPr>
            <p:ph idx="1"/>
          </p:nvPr>
        </p:nvPicPr>
        <p:blipFill>
          <a:blip r:embed="rId1"/>
          <a:stretch>
            <a:fillRect/>
          </a:stretch>
        </p:blipFill>
        <p:spPr>
          <a:xfrm>
            <a:off x="245488" y="1019340"/>
            <a:ext cx="11837110" cy="521465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Whether a person who had a stroke earlier more prone to CHD?</a:t>
            </a:r>
            <a:endParaRPr lang="en-US" dirty="0"/>
          </a:p>
        </p:txBody>
      </p:sp>
      <p:pic>
        <p:nvPicPr>
          <p:cNvPr id="4" name="Picture 4" descr="Chart, bar chart&#10;&#10;Description automatically generated"/>
          <p:cNvPicPr>
            <a:picLocks noGrp="1" noChangeAspect="1"/>
          </p:cNvPicPr>
          <p:nvPr>
            <p:ph idx="1"/>
          </p:nvPr>
        </p:nvPicPr>
        <p:blipFill>
          <a:blip r:embed="rId1"/>
          <a:stretch>
            <a:fillRect/>
          </a:stretch>
        </p:blipFill>
        <p:spPr>
          <a:xfrm>
            <a:off x="150779" y="1727678"/>
            <a:ext cx="11854811" cy="4388261"/>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90932" y="286603"/>
            <a:ext cx="6750987" cy="1450757"/>
          </a:xfrm>
        </p:spPr>
        <p:txBody>
          <a:bodyPr>
            <a:normAutofit/>
          </a:bodyPr>
          <a:lstStyle/>
          <a:p>
            <a:r>
              <a:rPr lang="en-US" sz="6000" b="1" dirty="0">
                <a:solidFill>
                  <a:schemeClr val="accent2"/>
                </a:solidFill>
                <a:ea typeface="Calibri Light" panose="020F0302020204030204"/>
                <a:cs typeface="Calibri Light" panose="020F0302020204030204"/>
              </a:rPr>
              <a:t>CONTENT</a:t>
            </a:r>
            <a:endParaRPr lang="en-US" sz="6000" b="1" dirty="0">
              <a:solidFill>
                <a:schemeClr val="accent2"/>
              </a:solidFill>
            </a:endParaRPr>
          </a:p>
        </p:txBody>
      </p:sp>
      <p:sp>
        <p:nvSpPr>
          <p:cNvPr id="3" name="Content Placeholder 2"/>
          <p:cNvSpPr>
            <a:spLocks noGrp="1"/>
          </p:cNvSpPr>
          <p:nvPr>
            <p:ph idx="1"/>
          </p:nvPr>
        </p:nvSpPr>
        <p:spPr>
          <a:xfrm>
            <a:off x="1044204" y="2023962"/>
            <a:ext cx="6697715" cy="3845131"/>
          </a:xfrm>
        </p:spPr>
        <p:txBody>
          <a:bodyPr vert="horz" lIns="0" tIns="45720" rIns="0" bIns="45720" rtlCol="0" anchor="t">
            <a:normAutofit fontScale="90000" lnSpcReduction="20000"/>
          </a:bodyPr>
          <a:lstStyle/>
          <a:p>
            <a:r>
              <a:rPr lang="en-US" sz="2400" dirty="0">
                <a:ea typeface="Calibri" panose="020F0502020204030204"/>
                <a:cs typeface="Calibri" panose="020F0502020204030204"/>
              </a:rPr>
              <a:t>INTRODUCTION</a:t>
            </a:r>
            <a:endParaRPr lang="en-US" sz="2400" dirty="0">
              <a:ea typeface="Calibri" panose="020F0502020204030204"/>
              <a:cs typeface="Calibri" panose="020F0502020204030204"/>
            </a:endParaRPr>
          </a:p>
          <a:p>
            <a:r>
              <a:rPr lang="en-US" sz="2400" dirty="0">
                <a:ea typeface="Calibri" panose="020F0502020204030204"/>
                <a:cs typeface="Calibri" panose="020F0502020204030204"/>
              </a:rPr>
              <a:t>PROBLEM STATEMENT</a:t>
            </a:r>
            <a:endParaRPr lang="en-US" sz="2400" dirty="0">
              <a:ea typeface="Calibri" panose="020F0502020204030204"/>
              <a:cs typeface="Calibri" panose="020F0502020204030204"/>
            </a:endParaRPr>
          </a:p>
          <a:p>
            <a:r>
              <a:rPr lang="en-US" sz="2400" dirty="0">
                <a:ea typeface="Calibri" panose="020F0502020204030204"/>
                <a:cs typeface="Calibri" panose="020F0502020204030204"/>
              </a:rPr>
              <a:t>DATA SUMMARY </a:t>
            </a:r>
            <a:endParaRPr lang="en-US" sz="2400" dirty="0">
              <a:ea typeface="Calibri" panose="020F0502020204030204"/>
              <a:cs typeface="Calibri" panose="020F0502020204030204"/>
            </a:endParaRPr>
          </a:p>
          <a:p>
            <a:r>
              <a:rPr lang="en-US" sz="2400" dirty="0">
                <a:ea typeface="Calibri" panose="020F0502020204030204"/>
                <a:cs typeface="Calibri" panose="020F0502020204030204"/>
              </a:rPr>
              <a:t>METHODOLOGY</a:t>
            </a:r>
            <a:endParaRPr lang="en-US" sz="2400" dirty="0">
              <a:ea typeface="Calibri" panose="020F0502020204030204"/>
              <a:cs typeface="Calibri" panose="020F0502020204030204"/>
            </a:endParaRPr>
          </a:p>
          <a:p>
            <a:r>
              <a:rPr lang="en-US" sz="2400" dirty="0">
                <a:ea typeface="Calibri" panose="020F0502020204030204"/>
                <a:cs typeface="Calibri" panose="020F0502020204030204"/>
              </a:rPr>
              <a:t>EXPLORATORY DATA ANALYSIS</a:t>
            </a:r>
            <a:endParaRPr lang="en-US" sz="2400" dirty="0">
              <a:ea typeface="Calibri" panose="020F0502020204030204"/>
              <a:cs typeface="Calibri" panose="020F0502020204030204"/>
            </a:endParaRPr>
          </a:p>
          <a:p>
            <a:r>
              <a:rPr lang="en-US" sz="2400" dirty="0">
                <a:ea typeface="Calibri" panose="020F0502020204030204"/>
                <a:cs typeface="Calibri" panose="020F0502020204030204"/>
              </a:rPr>
              <a:t>CONFUSION MATRIX</a:t>
            </a:r>
            <a:endParaRPr lang="en-US" sz="2400" dirty="0">
              <a:ea typeface="Calibri" panose="020F0502020204030204"/>
              <a:cs typeface="Calibri" panose="020F0502020204030204"/>
            </a:endParaRPr>
          </a:p>
          <a:p>
            <a:r>
              <a:rPr lang="en-US" sz="2400" dirty="0">
                <a:ea typeface="Calibri" panose="020F0502020204030204"/>
                <a:cs typeface="Calibri" panose="020F0502020204030204"/>
              </a:rPr>
              <a:t>CHALLENGES FACED</a:t>
            </a:r>
            <a:endParaRPr lang="en-US" sz="2400" dirty="0">
              <a:ea typeface="Calibri" panose="020F0502020204030204"/>
              <a:cs typeface="Calibri" panose="020F0502020204030204"/>
            </a:endParaRPr>
          </a:p>
          <a:p>
            <a:r>
              <a:rPr lang="en-US" sz="2400" dirty="0">
                <a:ea typeface="Calibri" panose="020F0502020204030204"/>
                <a:cs typeface="Calibri" panose="020F0502020204030204"/>
              </a:rPr>
              <a:t>CONCLUSION </a:t>
            </a:r>
            <a:endParaRPr lang="en-US" sz="2400" dirty="0">
              <a:ea typeface="Calibri" panose="020F0502020204030204"/>
              <a:cs typeface="Calibri" panose="020F0502020204030204"/>
            </a:endParaRPr>
          </a:p>
          <a:p>
            <a:r>
              <a:rPr lang="en-US" sz="2400" dirty="0">
                <a:ea typeface="Calibri" panose="020F0502020204030204"/>
                <a:cs typeface="Calibri" panose="020F0502020204030204"/>
              </a:rPr>
              <a:t>Q AND A</a:t>
            </a:r>
            <a:endParaRPr lang="en-US" sz="2400" dirty="0">
              <a:ea typeface="Calibri" panose="020F0502020204030204"/>
              <a:cs typeface="Calibri" panose="020F0502020204030204"/>
            </a:endParaRPr>
          </a:p>
        </p:txBody>
      </p:sp>
      <p:sp>
        <p:nvSpPr>
          <p:cNvPr id="10" name="Rectangle 9"/>
          <p:cNvSpPr>
            <a:spLocks noGrp="1" noRot="1" noChangeAspect="1" noMove="1" noResize="1" noEditPoints="1" noAdjustHandles="1" noChangeArrowheads="1" noChangeShapeType="1" noTextEdit="1"/>
          </p:cNvSpPr>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Are patients with systolic BP at risk of CHD?</a:t>
            </a:r>
            <a:endParaRPr lang="en-US" dirty="0"/>
          </a:p>
        </p:txBody>
      </p:sp>
      <p:pic>
        <p:nvPicPr>
          <p:cNvPr id="4" name="Picture 4" descr="Chart, box and whisker chart&#10;&#10;Description automatically generated"/>
          <p:cNvPicPr>
            <a:picLocks noGrp="1" noChangeAspect="1"/>
          </p:cNvPicPr>
          <p:nvPr>
            <p:ph idx="1"/>
          </p:nvPr>
        </p:nvPicPr>
        <p:blipFill>
          <a:blip r:embed="rId1"/>
          <a:stretch>
            <a:fillRect/>
          </a:stretch>
        </p:blipFill>
        <p:spPr>
          <a:xfrm>
            <a:off x="571269" y="1706213"/>
            <a:ext cx="11625577" cy="4624373"/>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Are patients with Diastolic BP at risk of CHD?</a:t>
            </a:r>
            <a:endParaRPr lang="en-US" dirty="0"/>
          </a:p>
        </p:txBody>
      </p:sp>
      <p:pic>
        <p:nvPicPr>
          <p:cNvPr id="4" name="Picture 4" descr="Chart, box and whisker chart&#10;&#10;Description automatically generated"/>
          <p:cNvPicPr>
            <a:picLocks noGrp="1" noChangeAspect="1"/>
          </p:cNvPicPr>
          <p:nvPr>
            <p:ph idx="1"/>
          </p:nvPr>
        </p:nvPicPr>
        <p:blipFill>
          <a:blip r:embed="rId1"/>
          <a:stretch>
            <a:fillRect/>
          </a:stretch>
        </p:blipFill>
        <p:spPr>
          <a:xfrm>
            <a:off x="1349552" y="1824269"/>
            <a:ext cx="10176335" cy="4238007"/>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Is patients BMI important to show the risk of CHD?</a:t>
            </a:r>
            <a:endParaRPr lang="en-US" dirty="0"/>
          </a:p>
        </p:txBody>
      </p:sp>
      <p:pic>
        <p:nvPicPr>
          <p:cNvPr id="4" name="Picture 4" descr="Chart, bar chart&#10;&#10;Description automatically generated"/>
          <p:cNvPicPr>
            <a:picLocks noGrp="1" noChangeAspect="1"/>
          </p:cNvPicPr>
          <p:nvPr>
            <p:ph idx="1"/>
          </p:nvPr>
        </p:nvPicPr>
        <p:blipFill>
          <a:blip r:embed="rId1"/>
          <a:stretch>
            <a:fillRect/>
          </a:stretch>
        </p:blipFill>
        <p:spPr>
          <a:xfrm>
            <a:off x="866213" y="1845734"/>
            <a:ext cx="10713717" cy="443119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Can patients Glucose levels show the risk of CHD?</a:t>
            </a:r>
            <a:endParaRPr lang="en-US" dirty="0"/>
          </a:p>
        </p:txBody>
      </p:sp>
      <p:pic>
        <p:nvPicPr>
          <p:cNvPr id="5" name="Picture 5" descr="Chart, bar chart, treemap chart&#10;&#10;Description automatically generated"/>
          <p:cNvPicPr>
            <a:picLocks noGrp="1" noChangeAspect="1"/>
          </p:cNvPicPr>
          <p:nvPr>
            <p:ph idx="1"/>
          </p:nvPr>
        </p:nvPicPr>
        <p:blipFill>
          <a:blip r:embed="rId1"/>
          <a:stretch>
            <a:fillRect/>
          </a:stretch>
        </p:blipFill>
        <p:spPr>
          <a:xfrm>
            <a:off x="1966595" y="1845945"/>
            <a:ext cx="8319135" cy="402336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dirty="0">
                <a:solidFill>
                  <a:schemeClr val="tx1"/>
                </a:solidFill>
                <a:effectLst>
                  <a:outerShdw blurRad="38100" dist="19050" dir="2700000" algn="tl" rotWithShape="0">
                    <a:schemeClr val="dk1">
                      <a:alpha val="40000"/>
                    </a:schemeClr>
                  </a:outerShdw>
                </a:effectLst>
                <a:sym typeface="+mn-ea"/>
              </a:rPr>
              <a:t>Conclusions</a:t>
            </a:r>
            <a:r>
              <a:rPr spc="-53" dirty="0">
                <a:solidFill>
                  <a:schemeClr val="tx1"/>
                </a:solidFill>
                <a:effectLst>
                  <a:outerShdw blurRad="38100" dist="19050" dir="2700000" algn="tl" rotWithShape="0">
                    <a:schemeClr val="dk1">
                      <a:alpha val="40000"/>
                    </a:schemeClr>
                  </a:outerShdw>
                </a:effectLst>
                <a:sym typeface="+mn-ea"/>
              </a:rPr>
              <a:t> </a:t>
            </a:r>
            <a:r>
              <a:rPr dirty="0">
                <a:solidFill>
                  <a:schemeClr val="tx1"/>
                </a:solidFill>
                <a:effectLst>
                  <a:outerShdw blurRad="38100" dist="19050" dir="2700000" algn="tl" rotWithShape="0">
                    <a:schemeClr val="dk1">
                      <a:alpha val="40000"/>
                    </a:schemeClr>
                  </a:outerShdw>
                </a:effectLst>
                <a:sym typeface="+mn-ea"/>
              </a:rPr>
              <a:t>of</a:t>
            </a:r>
            <a:r>
              <a:rPr spc="-53" dirty="0">
                <a:solidFill>
                  <a:schemeClr val="tx1"/>
                </a:solidFill>
                <a:effectLst>
                  <a:outerShdw blurRad="38100" dist="19050" dir="2700000" algn="tl" rotWithShape="0">
                    <a:schemeClr val="dk1">
                      <a:alpha val="40000"/>
                    </a:schemeClr>
                  </a:outerShdw>
                </a:effectLst>
                <a:sym typeface="+mn-ea"/>
              </a:rPr>
              <a:t> </a:t>
            </a:r>
            <a:r>
              <a:rPr spc="-7" dirty="0">
                <a:solidFill>
                  <a:schemeClr val="tx1"/>
                </a:solidFill>
                <a:effectLst>
                  <a:outerShdw blurRad="38100" dist="19050" dir="2700000" algn="tl" rotWithShape="0">
                    <a:schemeClr val="dk1">
                      <a:alpha val="40000"/>
                    </a:schemeClr>
                  </a:outerShdw>
                </a:effectLst>
                <a:sym typeface="+mn-ea"/>
              </a:rPr>
              <a:t>EDA:</a:t>
            </a:r>
            <a:br>
              <a:rPr spc="-7" dirty="0">
                <a:solidFill>
                  <a:schemeClr val="tx1"/>
                </a:solidFill>
                <a:effectLst>
                  <a:outerShdw blurRad="38100" dist="19050" dir="2700000" algn="tl" rotWithShape="0">
                    <a:schemeClr val="dk1">
                      <a:alpha val="40000"/>
                    </a:schemeClr>
                  </a:outerShdw>
                </a:effectLst>
                <a:sym typeface="+mn-ea"/>
              </a:rPr>
            </a:br>
            <a:endParaRPr lang="en-US"/>
          </a:p>
        </p:txBody>
      </p:sp>
      <p:sp>
        <p:nvSpPr>
          <p:cNvPr id="5" name="Content Placeholder 4"/>
          <p:cNvSpPr>
            <a:spLocks noGrp="1"/>
          </p:cNvSpPr>
          <p:nvPr>
            <p:ph sz="half" idx="1"/>
          </p:nvPr>
        </p:nvSpPr>
        <p:spPr/>
        <p:txBody>
          <a:bodyPr/>
          <a:p>
            <a:pPr marL="398780" marR="7620" indent="-382905" algn="just">
              <a:spcBef>
                <a:spcPts val="135"/>
              </a:spcBef>
              <a:buFont typeface="Arial MT"/>
              <a:buChar char="•"/>
              <a:tabLst>
                <a:tab pos="399415" algn="l"/>
              </a:tabLst>
            </a:pPr>
            <a:r>
              <a:rPr spc="-7" dirty="0">
                <a:latin typeface="Times New Roman" panose="02020603050405020304"/>
                <a:cs typeface="Times New Roman" panose="02020603050405020304"/>
                <a:sym typeface="+mn-ea"/>
              </a:rPr>
              <a:t>Slightly</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more males </a:t>
            </a:r>
            <a:r>
              <a:rPr dirty="0">
                <a:latin typeface="Times New Roman" panose="02020603050405020304"/>
                <a:cs typeface="Times New Roman" panose="02020603050405020304"/>
                <a:sym typeface="+mn-ea"/>
              </a:rPr>
              <a:t>are </a:t>
            </a:r>
            <a:r>
              <a:rPr spc="-7" dirty="0">
                <a:latin typeface="Times New Roman" panose="02020603050405020304"/>
                <a:cs typeface="Times New Roman" panose="02020603050405020304"/>
                <a:sym typeface="+mn-ea"/>
              </a:rPr>
              <a:t>suffering </a:t>
            </a:r>
            <a:r>
              <a:rPr dirty="0">
                <a:latin typeface="Times New Roman" panose="02020603050405020304"/>
                <a:cs typeface="Times New Roman" panose="02020603050405020304"/>
                <a:sym typeface="+mn-ea"/>
              </a:rPr>
              <a:t> from</a:t>
            </a:r>
            <a:r>
              <a:rPr spc="-13"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CHD </a:t>
            </a:r>
            <a:r>
              <a:rPr dirty="0">
                <a:latin typeface="Times New Roman" panose="02020603050405020304"/>
                <a:cs typeface="Times New Roman" panose="02020603050405020304"/>
                <a:sym typeface="+mn-ea"/>
              </a:rPr>
              <a:t>than</a:t>
            </a:r>
            <a:r>
              <a:rPr spc="-13"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females.</a:t>
            </a:r>
            <a:endParaRPr>
              <a:latin typeface="Times New Roman" panose="02020603050405020304"/>
              <a:cs typeface="Times New Roman" panose="02020603050405020304"/>
            </a:endParaRPr>
          </a:p>
          <a:p>
            <a:pPr marL="398780" marR="8255" indent="-382905" algn="just">
              <a:buFont typeface="Arial MT"/>
              <a:buChar char="•"/>
              <a:tabLst>
                <a:tab pos="399415" algn="l"/>
              </a:tabLst>
            </a:pPr>
            <a:r>
              <a:rPr dirty="0">
                <a:latin typeface="Times New Roman" panose="02020603050405020304"/>
                <a:cs typeface="Times New Roman" panose="02020603050405020304"/>
                <a:sym typeface="+mn-ea"/>
              </a:rPr>
              <a:t>The </a:t>
            </a:r>
            <a:r>
              <a:rPr spc="-7" dirty="0">
                <a:latin typeface="Times New Roman" panose="02020603050405020304"/>
                <a:cs typeface="Times New Roman" panose="02020603050405020304"/>
                <a:sym typeface="+mn-ea"/>
              </a:rPr>
              <a:t>people </a:t>
            </a:r>
            <a:r>
              <a:rPr dirty="0">
                <a:latin typeface="Times New Roman" panose="02020603050405020304"/>
                <a:cs typeface="Times New Roman" panose="02020603050405020304"/>
                <a:sym typeface="+mn-ea"/>
              </a:rPr>
              <a:t>who </a:t>
            </a:r>
            <a:r>
              <a:rPr spc="-7" dirty="0">
                <a:latin typeface="Times New Roman" panose="02020603050405020304"/>
                <a:cs typeface="Times New Roman" panose="02020603050405020304"/>
                <a:sym typeface="+mn-ea"/>
              </a:rPr>
              <a:t>has </a:t>
            </a:r>
            <a:r>
              <a:rPr dirty="0">
                <a:latin typeface="Times New Roman" panose="02020603050405020304"/>
                <a:cs typeface="Times New Roman" panose="02020603050405020304"/>
                <a:sym typeface="+mn-ea"/>
              </a:rPr>
              <a:t>high BMI are </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at</a:t>
            </a:r>
            <a:r>
              <a:rPr spc="-13"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risk</a:t>
            </a:r>
            <a:r>
              <a:rPr spc="-13"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of </a:t>
            </a:r>
            <a:r>
              <a:rPr spc="-7" dirty="0">
                <a:latin typeface="Times New Roman" panose="02020603050405020304"/>
                <a:cs typeface="Times New Roman" panose="02020603050405020304"/>
                <a:sym typeface="+mn-ea"/>
              </a:rPr>
              <a:t>CHD.</a:t>
            </a:r>
            <a:endParaRPr>
              <a:latin typeface="Times New Roman" panose="02020603050405020304"/>
              <a:cs typeface="Times New Roman" panose="02020603050405020304"/>
            </a:endParaRPr>
          </a:p>
          <a:p>
            <a:pPr marL="398780" marR="7620" indent="-382905" algn="just">
              <a:buFont typeface="Arial MT"/>
              <a:buChar char="•"/>
              <a:tabLst>
                <a:tab pos="399415" algn="l"/>
              </a:tabLst>
            </a:pPr>
            <a:r>
              <a:rPr dirty="0">
                <a:latin typeface="Times New Roman" panose="02020603050405020304"/>
                <a:cs typeface="Times New Roman" panose="02020603050405020304"/>
                <a:sym typeface="+mn-ea"/>
              </a:rPr>
              <a:t>The</a:t>
            </a:r>
            <a:r>
              <a:rPr spc="540"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people</a:t>
            </a:r>
            <a:r>
              <a:rPr spc="540"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with</a:t>
            </a:r>
            <a:r>
              <a:rPr spc="533"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hypertension</a:t>
            </a:r>
            <a:r>
              <a:rPr spc="527"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are </a:t>
            </a:r>
            <a:r>
              <a:rPr spc="-579"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at</a:t>
            </a:r>
            <a:r>
              <a:rPr spc="-13"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highrisk</a:t>
            </a:r>
            <a:r>
              <a:rPr spc="-13"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of</a:t>
            </a:r>
            <a:r>
              <a:rPr spc="-13"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CHD.</a:t>
            </a:r>
            <a:endParaRPr>
              <a:latin typeface="Times New Roman" panose="02020603050405020304"/>
              <a:cs typeface="Times New Roman" panose="02020603050405020304"/>
            </a:endParaRPr>
          </a:p>
          <a:p>
            <a:pPr marL="398780" marR="6985" indent="-382905" algn="just">
              <a:buFont typeface="Arial MT"/>
              <a:buChar char="•"/>
              <a:tabLst>
                <a:tab pos="399415" algn="l"/>
              </a:tabLst>
            </a:pPr>
            <a:r>
              <a:rPr dirty="0">
                <a:latin typeface="Times New Roman" panose="02020603050405020304"/>
                <a:cs typeface="Times New Roman" panose="02020603050405020304"/>
                <a:sym typeface="+mn-ea"/>
              </a:rPr>
              <a:t>The </a:t>
            </a:r>
            <a:r>
              <a:rPr spc="-7" dirty="0">
                <a:latin typeface="Times New Roman" panose="02020603050405020304"/>
                <a:cs typeface="Times New Roman" panose="02020603050405020304"/>
                <a:sym typeface="+mn-ea"/>
              </a:rPr>
              <a:t>percentage </a:t>
            </a:r>
            <a:r>
              <a:rPr dirty="0">
                <a:latin typeface="Times New Roman" panose="02020603050405020304"/>
                <a:cs typeface="Times New Roman" panose="02020603050405020304"/>
                <a:sym typeface="+mn-ea"/>
              </a:rPr>
              <a:t>of people who </a:t>
            </a:r>
            <a:r>
              <a:rPr spc="-7" dirty="0">
                <a:latin typeface="Times New Roman" panose="02020603050405020304"/>
                <a:cs typeface="Times New Roman" panose="02020603050405020304"/>
                <a:sym typeface="+mn-ea"/>
              </a:rPr>
              <a:t>have </a:t>
            </a:r>
            <a:r>
              <a:rPr spc="-579"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CHD</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is</a:t>
            </a:r>
            <a:r>
              <a:rPr dirty="0">
                <a:latin typeface="Times New Roman" panose="02020603050405020304"/>
                <a:cs typeface="Times New Roman" panose="02020603050405020304"/>
                <a:sym typeface="+mn-ea"/>
              </a:rPr>
              <a:t> almost</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equal</a:t>
            </a:r>
            <a:r>
              <a:rPr spc="7"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between </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smokers </a:t>
            </a:r>
            <a:r>
              <a:rPr dirty="0">
                <a:latin typeface="Times New Roman" panose="02020603050405020304"/>
                <a:cs typeface="Times New Roman" panose="02020603050405020304"/>
                <a:sym typeface="+mn-ea"/>
              </a:rPr>
              <a:t>and non</a:t>
            </a:r>
            <a:r>
              <a:rPr spc="-13"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smokers.</a:t>
            </a:r>
            <a:endParaRPr>
              <a:latin typeface="Times New Roman" panose="02020603050405020304"/>
              <a:cs typeface="Times New Roman" panose="02020603050405020304"/>
            </a:endParaRPr>
          </a:p>
          <a:p>
            <a:pPr marL="398780" marR="6985" indent="-382905" algn="just">
              <a:buFont typeface="Arial MT"/>
              <a:buChar char="•"/>
              <a:tabLst>
                <a:tab pos="399415" algn="l"/>
              </a:tabLst>
            </a:pPr>
            <a:r>
              <a:rPr dirty="0">
                <a:latin typeface="Times New Roman" panose="02020603050405020304"/>
                <a:cs typeface="Times New Roman" panose="02020603050405020304"/>
                <a:sym typeface="+mn-ea"/>
              </a:rPr>
              <a:t>The</a:t>
            </a:r>
            <a:r>
              <a:rPr spc="7"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uneducated</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people</a:t>
            </a:r>
            <a:r>
              <a:rPr dirty="0">
                <a:latin typeface="Times New Roman" panose="02020603050405020304"/>
                <a:cs typeface="Times New Roman" panose="02020603050405020304"/>
                <a:sym typeface="+mn-ea"/>
              </a:rPr>
              <a:t> or</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the </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people with </a:t>
            </a:r>
            <a:r>
              <a:rPr spc="-7" dirty="0">
                <a:latin typeface="Times New Roman" panose="02020603050405020304"/>
                <a:cs typeface="Times New Roman" panose="02020603050405020304"/>
                <a:sym typeface="+mn-ea"/>
              </a:rPr>
              <a:t>basic </a:t>
            </a:r>
            <a:r>
              <a:rPr dirty="0">
                <a:latin typeface="Times New Roman" panose="02020603050405020304"/>
                <a:cs typeface="Times New Roman" panose="02020603050405020304"/>
                <a:sym typeface="+mn-ea"/>
              </a:rPr>
              <a:t>education are </a:t>
            </a:r>
            <a:r>
              <a:rPr spc="-13" dirty="0">
                <a:latin typeface="Times New Roman" panose="02020603050405020304"/>
                <a:cs typeface="Times New Roman" panose="02020603050405020304"/>
                <a:sym typeface="+mn-ea"/>
              </a:rPr>
              <a:t>at </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high risk </a:t>
            </a:r>
            <a:r>
              <a:rPr spc="-7" dirty="0">
                <a:latin typeface="Times New Roman" panose="02020603050405020304"/>
                <a:cs typeface="Times New Roman" panose="02020603050405020304"/>
                <a:sym typeface="+mn-ea"/>
              </a:rPr>
              <a:t>of CHD compared </a:t>
            </a:r>
            <a:r>
              <a:rPr dirty="0">
                <a:latin typeface="Times New Roman" panose="02020603050405020304"/>
                <a:cs typeface="Times New Roman" panose="02020603050405020304"/>
                <a:sym typeface="+mn-ea"/>
              </a:rPr>
              <a:t>with </a:t>
            </a:r>
            <a:r>
              <a:rPr spc="7"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well </a:t>
            </a:r>
            <a:r>
              <a:rPr dirty="0">
                <a:latin typeface="Times New Roman" panose="02020603050405020304"/>
                <a:cs typeface="Times New Roman" panose="02020603050405020304"/>
                <a:sym typeface="+mn-ea"/>
              </a:rPr>
              <a:t>educated.</a:t>
            </a:r>
            <a:endParaRPr>
              <a:latin typeface="Times New Roman" panose="02020603050405020304"/>
              <a:cs typeface="Times New Roman" panose="02020603050405020304"/>
            </a:endParaRPr>
          </a:p>
          <a:p>
            <a:endParaRPr lang="en-US"/>
          </a:p>
        </p:txBody>
      </p:sp>
      <p:pic>
        <p:nvPicPr>
          <p:cNvPr id="8" name="object 3"/>
          <p:cNvPicPr>
            <a:picLocks noChangeAspect="1"/>
          </p:cNvPicPr>
          <p:nvPr>
            <p:ph sz="half" idx="2"/>
          </p:nvPr>
        </p:nvPicPr>
        <p:blipFill>
          <a:blip r:embed="rId1" cstate="print"/>
          <a:stretch>
            <a:fillRect/>
          </a:stretch>
        </p:blipFill>
        <p:spPr>
          <a:xfrm>
            <a:off x="6217920" y="1737360"/>
            <a:ext cx="5973445" cy="43167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spc="-7" dirty="0">
                <a:sym typeface="+mn-ea"/>
              </a:rPr>
              <a:t>Treatment</a:t>
            </a:r>
            <a:r>
              <a:rPr spc="20" dirty="0">
                <a:sym typeface="+mn-ea"/>
              </a:rPr>
              <a:t> </a:t>
            </a:r>
            <a:r>
              <a:rPr spc="-7" dirty="0">
                <a:sym typeface="+mn-ea"/>
              </a:rPr>
              <a:t>of</a:t>
            </a:r>
            <a:r>
              <a:rPr spc="13" dirty="0">
                <a:sym typeface="+mn-ea"/>
              </a:rPr>
              <a:t> </a:t>
            </a:r>
            <a:r>
              <a:rPr spc="-7" dirty="0">
                <a:sym typeface="+mn-ea"/>
              </a:rPr>
              <a:t>Missing</a:t>
            </a:r>
            <a:r>
              <a:rPr spc="-27" dirty="0">
                <a:sym typeface="+mn-ea"/>
              </a:rPr>
              <a:t> </a:t>
            </a:r>
            <a:r>
              <a:rPr spc="-7" dirty="0">
                <a:sym typeface="+mn-ea"/>
              </a:rPr>
              <a:t>Values</a:t>
            </a:r>
            <a:r>
              <a:rPr spc="13" dirty="0">
                <a:sym typeface="+mn-ea"/>
              </a:rPr>
              <a:t> </a:t>
            </a:r>
            <a:r>
              <a:rPr dirty="0">
                <a:sym typeface="+mn-ea"/>
              </a:rPr>
              <a:t>and </a:t>
            </a:r>
            <a:r>
              <a:rPr spc="-7" dirty="0">
                <a:sym typeface="+mn-ea"/>
              </a:rPr>
              <a:t>Outliers</a:t>
            </a:r>
            <a:br>
              <a:rPr spc="-7" dirty="0"/>
            </a:br>
            <a:endParaRPr lang="en-US"/>
          </a:p>
        </p:txBody>
      </p:sp>
      <p:sp>
        <p:nvSpPr>
          <p:cNvPr id="3" name="Content Placeholder 2"/>
          <p:cNvSpPr>
            <a:spLocks noGrp="1"/>
          </p:cNvSpPr>
          <p:nvPr>
            <p:ph sz="half" idx="1"/>
          </p:nvPr>
        </p:nvSpPr>
        <p:spPr/>
        <p:txBody>
          <a:bodyPr>
            <a:normAutofit fontScale="90000"/>
          </a:bodyPr>
          <a:p>
            <a:pPr marL="17145">
              <a:spcBef>
                <a:spcPts val="135"/>
              </a:spcBef>
            </a:pPr>
            <a:r>
              <a:rPr b="1" dirty="0">
                <a:solidFill>
                  <a:srgbClr val="CC0000"/>
                </a:solidFill>
                <a:latin typeface="Times New Roman" panose="02020603050405020304"/>
                <a:cs typeface="Times New Roman" panose="02020603050405020304"/>
                <a:sym typeface="+mn-ea"/>
              </a:rPr>
              <a:t>Treatment</a:t>
            </a:r>
            <a:r>
              <a:rPr b="1" spc="-20" dirty="0">
                <a:solidFill>
                  <a:srgbClr val="CC0000"/>
                </a:solidFill>
                <a:latin typeface="Times New Roman" panose="02020603050405020304"/>
                <a:cs typeface="Times New Roman" panose="02020603050405020304"/>
                <a:sym typeface="+mn-ea"/>
              </a:rPr>
              <a:t> </a:t>
            </a:r>
            <a:r>
              <a:rPr b="1" dirty="0">
                <a:solidFill>
                  <a:srgbClr val="CC0000"/>
                </a:solidFill>
                <a:latin typeface="Times New Roman" panose="02020603050405020304"/>
                <a:cs typeface="Times New Roman" panose="02020603050405020304"/>
                <a:sym typeface="+mn-ea"/>
              </a:rPr>
              <a:t>of</a:t>
            </a:r>
            <a:r>
              <a:rPr b="1" spc="-20" dirty="0">
                <a:solidFill>
                  <a:srgbClr val="CC0000"/>
                </a:solidFill>
                <a:latin typeface="Times New Roman" panose="02020603050405020304"/>
                <a:cs typeface="Times New Roman" panose="02020603050405020304"/>
                <a:sym typeface="+mn-ea"/>
              </a:rPr>
              <a:t> </a:t>
            </a:r>
            <a:r>
              <a:rPr b="1" spc="-7" dirty="0">
                <a:solidFill>
                  <a:srgbClr val="CC0000"/>
                </a:solidFill>
                <a:latin typeface="Times New Roman" panose="02020603050405020304"/>
                <a:cs typeface="Times New Roman" panose="02020603050405020304"/>
                <a:sym typeface="+mn-ea"/>
              </a:rPr>
              <a:t>missing values</a:t>
            </a:r>
            <a:r>
              <a:rPr spc="-7" dirty="0">
                <a:latin typeface="Times New Roman" panose="02020603050405020304"/>
                <a:cs typeface="Times New Roman" panose="02020603050405020304"/>
                <a:sym typeface="+mn-ea"/>
              </a:rPr>
              <a:t>:</a:t>
            </a:r>
            <a:endParaRPr>
              <a:latin typeface="Times New Roman" panose="02020603050405020304"/>
              <a:cs typeface="Times New Roman" panose="02020603050405020304"/>
            </a:endParaRPr>
          </a:p>
          <a:p>
            <a:pPr marL="398780" indent="-382905">
              <a:buFont typeface="Arial MT"/>
              <a:buChar char="•"/>
              <a:tabLst>
                <a:tab pos="398145" algn="l"/>
                <a:tab pos="399415" algn="l"/>
              </a:tabLst>
            </a:pPr>
            <a:r>
              <a:rPr dirty="0">
                <a:latin typeface="Times New Roman" panose="02020603050405020304"/>
                <a:cs typeface="Times New Roman" panose="02020603050405020304"/>
                <a:sym typeface="+mn-ea"/>
              </a:rPr>
              <a:t>There</a:t>
            </a:r>
            <a:r>
              <a:rPr spc="113"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are</a:t>
            </a:r>
            <a:r>
              <a:rPr spc="12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6</a:t>
            </a:r>
            <a:r>
              <a:rPr spc="100"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columns</a:t>
            </a:r>
            <a:r>
              <a:rPr spc="113"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with</a:t>
            </a:r>
            <a:r>
              <a:rPr spc="127"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missing</a:t>
            </a:r>
            <a:endParaRPr>
              <a:latin typeface="Times New Roman" panose="02020603050405020304"/>
              <a:cs typeface="Times New Roman" panose="02020603050405020304"/>
            </a:endParaRPr>
          </a:p>
          <a:p>
            <a:pPr marL="398780"/>
            <a:r>
              <a:rPr dirty="0">
                <a:latin typeface="Times New Roman" panose="02020603050405020304"/>
                <a:cs typeface="Times New Roman" panose="02020603050405020304"/>
                <a:sym typeface="+mn-ea"/>
              </a:rPr>
              <a:t>values.</a:t>
            </a:r>
            <a:endParaRPr>
              <a:latin typeface="Times New Roman" panose="02020603050405020304"/>
              <a:cs typeface="Times New Roman" panose="02020603050405020304"/>
            </a:endParaRPr>
          </a:p>
          <a:p>
            <a:pPr marL="398780" marR="6985" indent="-382905" algn="just">
              <a:buFont typeface="Arial MT"/>
              <a:buChar char="•"/>
              <a:tabLst>
                <a:tab pos="399415" algn="l"/>
              </a:tabLst>
            </a:pPr>
            <a:r>
              <a:rPr spc="-7" dirty="0">
                <a:latin typeface="Times New Roman" panose="02020603050405020304"/>
                <a:cs typeface="Times New Roman" panose="02020603050405020304"/>
                <a:sym typeface="+mn-ea"/>
              </a:rPr>
              <a:t>All the missing </a:t>
            </a:r>
            <a:r>
              <a:rPr dirty="0">
                <a:latin typeface="Times New Roman" panose="02020603050405020304"/>
                <a:cs typeface="Times New Roman" panose="02020603050405020304"/>
                <a:sym typeface="+mn-ea"/>
              </a:rPr>
              <a:t>values are treated </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with mean and </a:t>
            </a:r>
            <a:r>
              <a:rPr spc="-7" dirty="0">
                <a:latin typeface="Times New Roman" panose="02020603050405020304"/>
                <a:cs typeface="Times New Roman" panose="02020603050405020304"/>
                <a:sym typeface="+mn-ea"/>
              </a:rPr>
              <a:t>mode</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except the </a:t>
            </a:r>
            <a:r>
              <a:rPr dirty="0">
                <a:latin typeface="Times New Roman" panose="02020603050405020304"/>
                <a:cs typeface="Times New Roman" panose="02020603050405020304"/>
                <a:sym typeface="+mn-ea"/>
              </a:rPr>
              <a:t> ‘glucose’</a:t>
            </a:r>
            <a:r>
              <a:rPr spc="-13"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column.</a:t>
            </a:r>
            <a:endParaRPr>
              <a:latin typeface="Times New Roman" panose="02020603050405020304"/>
              <a:cs typeface="Times New Roman" panose="02020603050405020304"/>
            </a:endParaRPr>
          </a:p>
          <a:p>
            <a:pPr marL="398780" marR="6985" indent="-382905" algn="just">
              <a:spcBef>
                <a:spcPts val="5"/>
              </a:spcBef>
              <a:buFont typeface="Arial MT"/>
              <a:buChar char="•"/>
              <a:tabLst>
                <a:tab pos="476250" algn="l"/>
              </a:tabLst>
            </a:pPr>
            <a:r>
              <a:rPr dirty="0">
                <a:sym typeface="+mn-ea"/>
              </a:rPr>
              <a:t>	</a:t>
            </a:r>
            <a:r>
              <a:rPr dirty="0">
                <a:latin typeface="Times New Roman" panose="02020603050405020304"/>
                <a:cs typeface="Times New Roman" panose="02020603050405020304"/>
                <a:sym typeface="+mn-ea"/>
              </a:rPr>
              <a:t>In </a:t>
            </a:r>
            <a:r>
              <a:rPr spc="-7" dirty="0">
                <a:latin typeface="Times New Roman" panose="02020603050405020304"/>
                <a:cs typeface="Times New Roman" panose="02020603050405020304"/>
                <a:sym typeface="+mn-ea"/>
              </a:rPr>
              <a:t>glucose column, there </a:t>
            </a:r>
            <a:r>
              <a:rPr dirty="0">
                <a:latin typeface="Times New Roman" panose="02020603050405020304"/>
                <a:cs typeface="Times New Roman" panose="02020603050405020304"/>
                <a:sym typeface="+mn-ea"/>
              </a:rPr>
              <a:t>are </a:t>
            </a:r>
            <a:r>
              <a:rPr spc="-13" dirty="0">
                <a:latin typeface="Times New Roman" panose="02020603050405020304"/>
                <a:cs typeface="Times New Roman" panose="02020603050405020304"/>
                <a:sym typeface="+mn-ea"/>
              </a:rPr>
              <a:t>9% </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of</a:t>
            </a:r>
            <a:r>
              <a:rPr spc="7"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missing</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values.</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So</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we</a:t>
            </a:r>
            <a:r>
              <a:rPr dirty="0">
                <a:latin typeface="Times New Roman" panose="02020603050405020304"/>
                <a:cs typeface="Times New Roman" panose="02020603050405020304"/>
                <a:sym typeface="+mn-ea"/>
              </a:rPr>
              <a:t> </a:t>
            </a:r>
            <a:r>
              <a:rPr spc="-13" dirty="0">
                <a:latin typeface="Times New Roman" panose="02020603050405020304"/>
                <a:cs typeface="Times New Roman" panose="02020603050405020304"/>
                <a:sym typeface="+mn-ea"/>
              </a:rPr>
              <a:t>try </a:t>
            </a:r>
            <a:r>
              <a:rPr spc="-579"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dealing</a:t>
            </a:r>
            <a:r>
              <a:rPr spc="7"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with</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this</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column</a:t>
            </a:r>
            <a:r>
              <a:rPr dirty="0">
                <a:latin typeface="Times New Roman" panose="02020603050405020304"/>
                <a:cs typeface="Times New Roman" panose="02020603050405020304"/>
                <a:sym typeface="+mn-ea"/>
              </a:rPr>
              <a:t> from </a:t>
            </a:r>
            <a:r>
              <a:rPr spc="7" dirty="0">
                <a:latin typeface="Times New Roman" panose="02020603050405020304"/>
                <a:cs typeface="Times New Roman" panose="02020603050405020304"/>
                <a:sym typeface="+mn-ea"/>
              </a:rPr>
              <a:t> </a:t>
            </a:r>
            <a:r>
              <a:rPr spc="-13" dirty="0">
                <a:latin typeface="Times New Roman" panose="02020603050405020304"/>
                <a:cs typeface="Times New Roman" panose="02020603050405020304"/>
                <a:sym typeface="+mn-ea"/>
              </a:rPr>
              <a:t>KNN</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imputation.</a:t>
            </a:r>
            <a:endParaRPr>
              <a:latin typeface="Times New Roman" panose="02020603050405020304"/>
              <a:cs typeface="Times New Roman" panose="02020603050405020304"/>
            </a:endParaRPr>
          </a:p>
          <a:p>
            <a:pPr marL="17145" algn="just"/>
            <a:r>
              <a:rPr b="1" dirty="0">
                <a:solidFill>
                  <a:srgbClr val="CC0000"/>
                </a:solidFill>
                <a:latin typeface="Times New Roman" panose="02020603050405020304"/>
                <a:cs typeface="Times New Roman" panose="02020603050405020304"/>
                <a:sym typeface="+mn-ea"/>
              </a:rPr>
              <a:t>Treatment</a:t>
            </a:r>
            <a:r>
              <a:rPr b="1" spc="-33" dirty="0">
                <a:solidFill>
                  <a:srgbClr val="CC0000"/>
                </a:solidFill>
                <a:latin typeface="Times New Roman" panose="02020603050405020304"/>
                <a:cs typeface="Times New Roman" panose="02020603050405020304"/>
                <a:sym typeface="+mn-ea"/>
              </a:rPr>
              <a:t> </a:t>
            </a:r>
            <a:r>
              <a:rPr b="1" dirty="0">
                <a:solidFill>
                  <a:srgbClr val="CC0000"/>
                </a:solidFill>
                <a:latin typeface="Times New Roman" panose="02020603050405020304"/>
                <a:cs typeface="Times New Roman" panose="02020603050405020304"/>
                <a:sym typeface="+mn-ea"/>
              </a:rPr>
              <a:t>of</a:t>
            </a:r>
            <a:r>
              <a:rPr b="1" spc="-40" dirty="0">
                <a:solidFill>
                  <a:srgbClr val="CC0000"/>
                </a:solidFill>
                <a:latin typeface="Times New Roman" panose="02020603050405020304"/>
                <a:cs typeface="Times New Roman" panose="02020603050405020304"/>
                <a:sym typeface="+mn-ea"/>
              </a:rPr>
              <a:t> </a:t>
            </a:r>
            <a:r>
              <a:rPr b="1" dirty="0">
                <a:solidFill>
                  <a:srgbClr val="CC0000"/>
                </a:solidFill>
                <a:latin typeface="Times New Roman" panose="02020603050405020304"/>
                <a:cs typeface="Times New Roman" panose="02020603050405020304"/>
                <a:sym typeface="+mn-ea"/>
              </a:rPr>
              <a:t>Outliers</a:t>
            </a:r>
            <a:r>
              <a:rPr b="1" spc="-40" dirty="0">
                <a:solidFill>
                  <a:srgbClr val="CC0000"/>
                </a:solidFill>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t>
            </a:r>
            <a:endParaRPr>
              <a:latin typeface="Times New Roman" panose="02020603050405020304"/>
              <a:cs typeface="Times New Roman" panose="02020603050405020304"/>
            </a:endParaRPr>
          </a:p>
          <a:p>
            <a:pPr marL="17145" marR="6985" algn="just"/>
            <a:r>
              <a:rPr dirty="0">
                <a:latin typeface="Times New Roman" panose="02020603050405020304"/>
                <a:cs typeface="Times New Roman" panose="02020603050405020304"/>
                <a:sym typeface="+mn-ea"/>
              </a:rPr>
              <a:t>Outliers </a:t>
            </a:r>
            <a:r>
              <a:rPr spc="-7" dirty="0">
                <a:latin typeface="Times New Roman" panose="02020603050405020304"/>
                <a:cs typeface="Times New Roman" panose="02020603050405020304"/>
                <a:sym typeface="+mn-ea"/>
              </a:rPr>
              <a:t>treatment in this </a:t>
            </a:r>
            <a:r>
              <a:rPr dirty="0">
                <a:latin typeface="Times New Roman" panose="02020603050405020304"/>
                <a:cs typeface="Times New Roman" panose="02020603050405020304"/>
                <a:sym typeface="+mn-ea"/>
              </a:rPr>
              <a:t>data </a:t>
            </a:r>
            <a:r>
              <a:rPr spc="-7" dirty="0">
                <a:latin typeface="Times New Roman" panose="02020603050405020304"/>
                <a:cs typeface="Times New Roman" panose="02020603050405020304"/>
                <a:sym typeface="+mn-ea"/>
              </a:rPr>
              <a:t>set is </a:t>
            </a:r>
            <a:r>
              <a:rPr dirty="0">
                <a:latin typeface="Times New Roman" panose="02020603050405020304"/>
                <a:cs typeface="Times New Roman" panose="02020603050405020304"/>
                <a:sym typeface="+mn-ea"/>
              </a:rPr>
              <a:t> treated</a:t>
            </a:r>
            <a:r>
              <a:rPr spc="-20"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by</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z</a:t>
            </a:r>
            <a:r>
              <a:rPr spc="-13"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score.</a:t>
            </a:r>
            <a:endParaRPr>
              <a:latin typeface="Times New Roman" panose="02020603050405020304"/>
              <a:cs typeface="Times New Roman" panose="02020603050405020304"/>
            </a:endParaRPr>
          </a:p>
          <a:p>
            <a:endParaRPr lang="en-US"/>
          </a:p>
        </p:txBody>
      </p:sp>
      <p:pic>
        <p:nvPicPr>
          <p:cNvPr id="5" name="object 3"/>
          <p:cNvPicPr>
            <a:picLocks noChangeAspect="1"/>
          </p:cNvPicPr>
          <p:nvPr>
            <p:ph sz="half" idx="2"/>
          </p:nvPr>
        </p:nvPicPr>
        <p:blipFill>
          <a:blip r:embed="rId1" cstate="print"/>
          <a:stretch>
            <a:fillRect/>
          </a:stretch>
        </p:blipFill>
        <p:spPr>
          <a:xfrm>
            <a:off x="6452870" y="1845945"/>
            <a:ext cx="5480685" cy="40233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spc="-7" dirty="0">
                <a:sym typeface="+mn-ea"/>
              </a:rPr>
              <a:t>Feature</a:t>
            </a:r>
            <a:r>
              <a:rPr spc="-60" dirty="0">
                <a:sym typeface="+mn-ea"/>
              </a:rPr>
              <a:t> </a:t>
            </a:r>
            <a:r>
              <a:rPr spc="-7" dirty="0">
                <a:sym typeface="+mn-ea"/>
              </a:rPr>
              <a:t>Engineering</a:t>
            </a:r>
            <a:br>
              <a:rPr spc="-7" dirty="0"/>
            </a:br>
            <a:endParaRPr lang="en-US"/>
          </a:p>
        </p:txBody>
      </p:sp>
      <p:sp>
        <p:nvSpPr>
          <p:cNvPr id="6" name="Content Placeholder 5"/>
          <p:cNvSpPr>
            <a:spLocks noGrp="1"/>
          </p:cNvSpPr>
          <p:nvPr>
            <p:ph idx="1"/>
          </p:nvPr>
        </p:nvSpPr>
        <p:spPr>
          <a:xfrm>
            <a:off x="1097280" y="1308735"/>
            <a:ext cx="10058400" cy="4560570"/>
          </a:xfrm>
        </p:spPr>
        <p:txBody>
          <a:bodyPr>
            <a:noAutofit/>
          </a:bodyPr>
          <a:p>
            <a:pPr marL="473075" marR="6985" indent="-457200" algn="just">
              <a:lnSpc>
                <a:spcPct val="115000"/>
              </a:lnSpc>
              <a:spcBef>
                <a:spcPts val="135"/>
              </a:spcBef>
              <a:buFont typeface="Arial MT"/>
              <a:buChar char="●"/>
              <a:tabLst>
                <a:tab pos="473710" algn="l"/>
              </a:tabLst>
            </a:pPr>
            <a:r>
              <a:rPr sz="1900" dirty="0">
                <a:solidFill>
                  <a:srgbClr val="202020"/>
                </a:solidFill>
                <a:latin typeface="Times New Roman" panose="02020603050405020304"/>
                <a:cs typeface="Times New Roman" panose="02020603050405020304"/>
                <a:sym typeface="+mn-ea"/>
              </a:rPr>
              <a:t>Feature </a:t>
            </a:r>
            <a:r>
              <a:rPr sz="1900" spc="-7" dirty="0">
                <a:solidFill>
                  <a:srgbClr val="202020"/>
                </a:solidFill>
                <a:latin typeface="Times New Roman" panose="02020603050405020304"/>
                <a:cs typeface="Times New Roman" panose="02020603050405020304"/>
                <a:sym typeface="+mn-ea"/>
              </a:rPr>
              <a:t>engineering is the process </a:t>
            </a:r>
            <a:r>
              <a:rPr sz="1900" dirty="0">
                <a:solidFill>
                  <a:srgbClr val="202020"/>
                </a:solidFill>
                <a:latin typeface="Times New Roman" panose="02020603050405020304"/>
                <a:cs typeface="Times New Roman" panose="02020603050405020304"/>
                <a:sym typeface="+mn-ea"/>
              </a:rPr>
              <a:t>of selecting, </a:t>
            </a:r>
            <a:r>
              <a:rPr sz="1900" spc="-7" dirty="0">
                <a:solidFill>
                  <a:srgbClr val="202020"/>
                </a:solidFill>
                <a:latin typeface="Times New Roman" panose="02020603050405020304"/>
                <a:cs typeface="Times New Roman" panose="02020603050405020304"/>
                <a:sym typeface="+mn-ea"/>
              </a:rPr>
              <a:t>manipulating, and transforming raw </a:t>
            </a:r>
            <a:r>
              <a:rPr sz="1900" dirty="0">
                <a:solidFill>
                  <a:srgbClr val="202020"/>
                </a:solidFill>
                <a:latin typeface="Times New Roman" panose="02020603050405020304"/>
                <a:cs typeface="Times New Roman" panose="02020603050405020304"/>
                <a:sym typeface="+mn-ea"/>
              </a:rPr>
              <a:t> data</a:t>
            </a:r>
            <a:r>
              <a:rPr sz="1900" spc="-2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into</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features</a:t>
            </a:r>
            <a:r>
              <a:rPr sz="1900" spc="-20"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that</a:t>
            </a:r>
            <a:r>
              <a:rPr sz="1900" spc="-20"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can</a:t>
            </a:r>
            <a:r>
              <a:rPr sz="1900" spc="-20"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be</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used</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in</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supervised</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learning.</a:t>
            </a:r>
            <a:endParaRPr sz="1900" dirty="0">
              <a:latin typeface="Times New Roman" panose="02020603050405020304"/>
              <a:cs typeface="Times New Roman" panose="02020603050405020304"/>
            </a:endParaRPr>
          </a:p>
          <a:p>
            <a:pPr>
              <a:spcBef>
                <a:spcPts val="65"/>
              </a:spcBef>
              <a:buClr>
                <a:srgbClr val="202020"/>
              </a:buClr>
              <a:buFont typeface="Arial MT"/>
              <a:buChar char="●"/>
            </a:pPr>
            <a:endParaRPr sz="1900" dirty="0">
              <a:latin typeface="Times New Roman" panose="02020603050405020304"/>
              <a:cs typeface="Times New Roman" panose="02020603050405020304"/>
            </a:endParaRPr>
          </a:p>
          <a:p>
            <a:pPr marL="474345" indent="-457200" algn="just">
              <a:buFont typeface="Arial MT"/>
              <a:buChar char="●"/>
              <a:tabLst>
                <a:tab pos="473710" algn="l"/>
              </a:tabLst>
            </a:pPr>
            <a:r>
              <a:rPr sz="1900" dirty="0">
                <a:solidFill>
                  <a:srgbClr val="202020"/>
                </a:solidFill>
                <a:latin typeface="Times New Roman" panose="02020603050405020304"/>
                <a:cs typeface="Times New Roman" panose="02020603050405020304"/>
                <a:sym typeface="+mn-ea"/>
              </a:rPr>
              <a:t>Feature</a:t>
            </a:r>
            <a:r>
              <a:rPr sz="1900" spc="-2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Engineering</a:t>
            </a:r>
            <a:r>
              <a:rPr sz="1900" spc="-13"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consists</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of</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various </a:t>
            </a:r>
            <a:r>
              <a:rPr sz="1900" spc="-7" dirty="0">
                <a:solidFill>
                  <a:srgbClr val="202020"/>
                </a:solidFill>
                <a:latin typeface="Times New Roman" panose="02020603050405020304"/>
                <a:cs typeface="Times New Roman" panose="02020603050405020304"/>
                <a:sym typeface="+mn-ea"/>
              </a:rPr>
              <a:t>process</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a:t>
            </a:r>
            <a:endParaRPr sz="1900" dirty="0">
              <a:latin typeface="Times New Roman" panose="02020603050405020304"/>
              <a:cs typeface="Times New Roman" panose="02020603050405020304"/>
            </a:endParaRPr>
          </a:p>
          <a:p>
            <a:pPr marL="904240" lvl="1" indent="-431800" algn="just">
              <a:spcBef>
                <a:spcPts val="435"/>
              </a:spcBef>
              <a:buAutoNum type="arabicParenBoth"/>
              <a:tabLst>
                <a:tab pos="904875" algn="l"/>
              </a:tabLst>
            </a:pPr>
            <a:r>
              <a:rPr sz="1900" dirty="0">
                <a:solidFill>
                  <a:srgbClr val="202020"/>
                </a:solidFill>
                <a:latin typeface="Times New Roman" panose="02020603050405020304"/>
                <a:cs typeface="Times New Roman" panose="02020603050405020304"/>
                <a:sym typeface="+mn-ea"/>
              </a:rPr>
              <a:t>Feature</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Creation</a:t>
            </a:r>
            <a:r>
              <a:rPr sz="1900" spc="-20"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(2)</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Transformation</a:t>
            </a:r>
            <a:r>
              <a:rPr sz="1900" dirty="0">
                <a:solidFill>
                  <a:srgbClr val="202020"/>
                </a:solidFill>
                <a:latin typeface="Times New Roman" panose="02020603050405020304"/>
                <a:cs typeface="Times New Roman" panose="02020603050405020304"/>
                <a:sym typeface="+mn-ea"/>
              </a:rPr>
              <a:t> (3)</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Feature Selection</a:t>
            </a:r>
            <a:endParaRPr sz="1900" dirty="0">
              <a:latin typeface="Times New Roman" panose="02020603050405020304"/>
              <a:cs typeface="Times New Roman" panose="02020603050405020304"/>
            </a:endParaRPr>
          </a:p>
          <a:p>
            <a:pPr marL="474345" indent="-457200" algn="just">
              <a:spcBef>
                <a:spcPts val="435"/>
              </a:spcBef>
              <a:buAutoNum type="arabicParenBoth"/>
              <a:tabLst>
                <a:tab pos="473710" algn="l"/>
              </a:tabLst>
            </a:pPr>
            <a:r>
              <a:rPr sz="1900" b="1" dirty="0">
                <a:solidFill>
                  <a:srgbClr val="202020"/>
                </a:solidFill>
                <a:latin typeface="Times New Roman" panose="02020603050405020304"/>
                <a:cs typeface="Times New Roman" panose="02020603050405020304"/>
                <a:sym typeface="+mn-ea"/>
              </a:rPr>
              <a:t>Feature</a:t>
            </a:r>
            <a:r>
              <a:rPr sz="1900" b="1" spc="287" dirty="0">
                <a:solidFill>
                  <a:srgbClr val="202020"/>
                </a:solidFill>
                <a:latin typeface="Times New Roman" panose="02020603050405020304"/>
                <a:cs typeface="Times New Roman" panose="02020603050405020304"/>
                <a:sym typeface="+mn-ea"/>
              </a:rPr>
              <a:t> </a:t>
            </a:r>
            <a:r>
              <a:rPr sz="1900" b="1" spc="-7" dirty="0">
                <a:solidFill>
                  <a:srgbClr val="202020"/>
                </a:solidFill>
                <a:latin typeface="Times New Roman" panose="02020603050405020304"/>
                <a:cs typeface="Times New Roman" panose="02020603050405020304"/>
                <a:sym typeface="+mn-ea"/>
              </a:rPr>
              <a:t>Creation</a:t>
            </a:r>
            <a:r>
              <a:rPr sz="1900" spc="-7" dirty="0">
                <a:solidFill>
                  <a:srgbClr val="202020"/>
                </a:solidFill>
                <a:latin typeface="Times New Roman" panose="02020603050405020304"/>
                <a:cs typeface="Times New Roman" panose="02020603050405020304"/>
                <a:sym typeface="+mn-ea"/>
              </a:rPr>
              <a:t>:</a:t>
            </a:r>
            <a:r>
              <a:rPr sz="1900" spc="28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Creating</a:t>
            </a:r>
            <a:r>
              <a:rPr sz="1900" spc="28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features</a:t>
            </a:r>
            <a:r>
              <a:rPr sz="1900" spc="28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involves</a:t>
            </a:r>
            <a:r>
              <a:rPr sz="1900" spc="280"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creating</a:t>
            </a:r>
            <a:r>
              <a:rPr sz="1900" spc="26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new</a:t>
            </a:r>
            <a:r>
              <a:rPr sz="1900" spc="28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variables</a:t>
            </a:r>
            <a:r>
              <a:rPr sz="1900" spc="28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which</a:t>
            </a:r>
            <a:r>
              <a:rPr sz="1900" spc="272"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will</a:t>
            </a:r>
            <a:r>
              <a:rPr sz="1900" spc="272"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be</a:t>
            </a:r>
            <a:endParaRPr sz="1900" dirty="0">
              <a:latin typeface="Times New Roman" panose="02020603050405020304"/>
              <a:cs typeface="Times New Roman" panose="02020603050405020304"/>
            </a:endParaRPr>
          </a:p>
          <a:p>
            <a:pPr marL="473075" algn="just">
              <a:spcBef>
                <a:spcPts val="435"/>
              </a:spcBef>
            </a:pPr>
            <a:r>
              <a:rPr sz="1900" spc="-7" dirty="0">
                <a:solidFill>
                  <a:srgbClr val="202020"/>
                </a:solidFill>
                <a:latin typeface="Times New Roman" panose="02020603050405020304"/>
                <a:cs typeface="Times New Roman" panose="02020603050405020304"/>
                <a:sym typeface="+mn-ea"/>
              </a:rPr>
              <a:t>most</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helpful</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for</a:t>
            </a:r>
            <a:r>
              <a:rPr sz="1900" spc="-2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our</a:t>
            </a:r>
            <a:r>
              <a:rPr sz="1900" spc="-13"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model.</a:t>
            </a:r>
            <a:endParaRPr sz="1900" dirty="0">
              <a:latin typeface="Times New Roman" panose="02020603050405020304"/>
              <a:cs typeface="Times New Roman" panose="02020603050405020304"/>
            </a:endParaRPr>
          </a:p>
          <a:p>
            <a:pPr marL="473075" marR="10160" indent="-457200" algn="just">
              <a:lnSpc>
                <a:spcPct val="115000"/>
              </a:lnSpc>
              <a:buAutoNum type="arabicParenBoth" startAt="2"/>
              <a:tabLst>
                <a:tab pos="473710" algn="l"/>
              </a:tabLst>
            </a:pPr>
            <a:r>
              <a:rPr sz="1900" b="1" spc="-7" dirty="0">
                <a:solidFill>
                  <a:srgbClr val="202020"/>
                </a:solidFill>
                <a:latin typeface="Times New Roman" panose="02020603050405020304"/>
                <a:cs typeface="Times New Roman" panose="02020603050405020304"/>
                <a:sym typeface="+mn-ea"/>
              </a:rPr>
              <a:t>Transformations</a:t>
            </a:r>
            <a:r>
              <a:rPr sz="1900" spc="-7" dirty="0">
                <a:solidFill>
                  <a:srgbClr val="202020"/>
                </a:solidFill>
                <a:latin typeface="Times New Roman" panose="02020603050405020304"/>
                <a:cs typeface="Times New Roman" panose="02020603050405020304"/>
                <a:sym typeface="+mn-ea"/>
              </a:rPr>
              <a:t>:</a:t>
            </a:r>
            <a:r>
              <a:rPr sz="1900" dirty="0">
                <a:solidFill>
                  <a:srgbClr val="202020"/>
                </a:solidFill>
                <a:latin typeface="Times New Roman" panose="02020603050405020304"/>
                <a:cs typeface="Times New Roman" panose="02020603050405020304"/>
                <a:sym typeface="+mn-ea"/>
              </a:rPr>
              <a:t> Feature</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transformation</a:t>
            </a:r>
            <a:r>
              <a:rPr sz="19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is</a:t>
            </a:r>
            <a:r>
              <a:rPr sz="19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simply</a:t>
            </a:r>
            <a:r>
              <a:rPr sz="1900" dirty="0">
                <a:solidFill>
                  <a:srgbClr val="202020"/>
                </a:solidFill>
                <a:latin typeface="Times New Roman" panose="02020603050405020304"/>
                <a:cs typeface="Times New Roman" panose="02020603050405020304"/>
                <a:sym typeface="+mn-ea"/>
              </a:rPr>
              <a:t> a</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function</a:t>
            </a:r>
            <a:r>
              <a:rPr sz="1900" dirty="0">
                <a:solidFill>
                  <a:srgbClr val="202020"/>
                </a:solidFill>
                <a:latin typeface="Times New Roman" panose="02020603050405020304"/>
                <a:cs typeface="Times New Roman" panose="02020603050405020304"/>
                <a:sym typeface="+mn-ea"/>
              </a:rPr>
              <a:t> that</a:t>
            </a:r>
            <a:r>
              <a:rPr sz="1900" spc="6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transforms </a:t>
            </a:r>
            <a:r>
              <a:rPr sz="1900" dirty="0">
                <a:solidFill>
                  <a:srgbClr val="202020"/>
                </a:solidFill>
                <a:latin typeface="Times New Roman" panose="02020603050405020304"/>
                <a:cs typeface="Times New Roman" panose="02020603050405020304"/>
                <a:sym typeface="+mn-ea"/>
              </a:rPr>
              <a:t> features</a:t>
            </a:r>
            <a:r>
              <a:rPr sz="1900" spc="-3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from</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one</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representation</a:t>
            </a:r>
            <a:r>
              <a:rPr sz="1900" spc="-2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to</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another(Normal</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distribution).</a:t>
            </a:r>
            <a:r>
              <a:rPr sz="1900" spc="-2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We</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have used</a:t>
            </a:r>
            <a:endParaRPr sz="1900" dirty="0">
              <a:latin typeface="Times New Roman" panose="02020603050405020304"/>
              <a:cs typeface="Times New Roman" panose="02020603050405020304"/>
            </a:endParaRPr>
          </a:p>
          <a:p>
            <a:pPr marL="473075" algn="just">
              <a:spcBef>
                <a:spcPts val="435"/>
              </a:spcBef>
            </a:pPr>
            <a:r>
              <a:rPr sz="1900" spc="-7" dirty="0">
                <a:solidFill>
                  <a:srgbClr val="202020"/>
                </a:solidFill>
                <a:latin typeface="Times New Roman" panose="02020603050405020304"/>
                <a:cs typeface="Times New Roman" panose="02020603050405020304"/>
                <a:sym typeface="+mn-ea"/>
              </a:rPr>
              <a:t>Box-cox </a:t>
            </a:r>
            <a:r>
              <a:rPr sz="1900" dirty="0">
                <a:solidFill>
                  <a:srgbClr val="202020"/>
                </a:solidFill>
                <a:latin typeface="Times New Roman" panose="02020603050405020304"/>
                <a:cs typeface="Times New Roman" panose="02020603050405020304"/>
                <a:sym typeface="+mn-ea"/>
              </a:rPr>
              <a:t>and log</a:t>
            </a:r>
            <a:r>
              <a:rPr sz="1900" spc="13"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transformation</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to</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convert</a:t>
            </a:r>
            <a:r>
              <a:rPr sz="1900" spc="-13"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columns</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to</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Normal</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distribution.</a:t>
            </a:r>
            <a:endParaRPr sz="1900" dirty="0">
              <a:latin typeface="Times New Roman" panose="02020603050405020304"/>
              <a:cs typeface="Times New Roman" panose="02020603050405020304"/>
            </a:endParaRPr>
          </a:p>
          <a:p>
            <a:pPr marL="473075" marR="7620" indent="-457200" algn="just">
              <a:lnSpc>
                <a:spcPct val="115000"/>
              </a:lnSpc>
            </a:pPr>
            <a:r>
              <a:rPr sz="1900" b="1" dirty="0">
                <a:solidFill>
                  <a:srgbClr val="202020"/>
                </a:solidFill>
                <a:latin typeface="Times New Roman" panose="02020603050405020304"/>
                <a:cs typeface="Times New Roman" panose="02020603050405020304"/>
                <a:sym typeface="+mn-ea"/>
              </a:rPr>
              <a:t>(1) Feature </a:t>
            </a:r>
            <a:r>
              <a:rPr sz="1900" b="1" spc="-7" dirty="0">
                <a:solidFill>
                  <a:srgbClr val="202020"/>
                </a:solidFill>
                <a:latin typeface="Times New Roman" panose="02020603050405020304"/>
                <a:cs typeface="Times New Roman" panose="02020603050405020304"/>
                <a:sym typeface="+mn-ea"/>
              </a:rPr>
              <a:t>Selection</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Feature </a:t>
            </a:r>
            <a:r>
              <a:rPr sz="1900" spc="-7" dirty="0">
                <a:solidFill>
                  <a:srgbClr val="202020"/>
                </a:solidFill>
                <a:latin typeface="Times New Roman" panose="02020603050405020304"/>
                <a:cs typeface="Times New Roman" panose="02020603050405020304"/>
                <a:sym typeface="+mn-ea"/>
              </a:rPr>
              <a:t>extraction is </a:t>
            </a:r>
            <a:r>
              <a:rPr sz="1900" dirty="0">
                <a:solidFill>
                  <a:srgbClr val="202020"/>
                </a:solidFill>
                <a:latin typeface="Times New Roman" panose="02020603050405020304"/>
                <a:cs typeface="Times New Roman" panose="02020603050405020304"/>
                <a:sym typeface="+mn-ea"/>
              </a:rPr>
              <a:t>the </a:t>
            </a:r>
            <a:r>
              <a:rPr sz="1900" spc="-7" dirty="0">
                <a:solidFill>
                  <a:srgbClr val="202020"/>
                </a:solidFill>
                <a:latin typeface="Times New Roman" panose="02020603050405020304"/>
                <a:cs typeface="Times New Roman" panose="02020603050405020304"/>
                <a:sym typeface="+mn-ea"/>
              </a:rPr>
              <a:t>process </a:t>
            </a:r>
            <a:r>
              <a:rPr sz="1900" dirty="0">
                <a:solidFill>
                  <a:srgbClr val="202020"/>
                </a:solidFill>
                <a:latin typeface="Times New Roman" panose="02020603050405020304"/>
                <a:cs typeface="Times New Roman" panose="02020603050405020304"/>
                <a:sym typeface="+mn-ea"/>
              </a:rPr>
              <a:t>of </a:t>
            </a:r>
            <a:r>
              <a:rPr sz="1900" spc="-7" dirty="0">
                <a:solidFill>
                  <a:srgbClr val="202020"/>
                </a:solidFill>
                <a:latin typeface="Times New Roman" panose="02020603050405020304"/>
                <a:cs typeface="Times New Roman" panose="02020603050405020304"/>
                <a:sym typeface="+mn-ea"/>
              </a:rPr>
              <a:t>extracting features </a:t>
            </a:r>
            <a:r>
              <a:rPr sz="1900" dirty="0">
                <a:solidFill>
                  <a:srgbClr val="202020"/>
                </a:solidFill>
                <a:latin typeface="Times New Roman" panose="02020603050405020304"/>
                <a:cs typeface="Times New Roman" panose="02020603050405020304"/>
                <a:sym typeface="+mn-ea"/>
              </a:rPr>
              <a:t>from a data </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set</a:t>
            </a:r>
            <a:r>
              <a:rPr sz="1900" dirty="0">
                <a:solidFill>
                  <a:srgbClr val="202020"/>
                </a:solidFill>
                <a:latin typeface="Times New Roman" panose="02020603050405020304"/>
                <a:cs typeface="Times New Roman" panose="02020603050405020304"/>
                <a:sym typeface="+mn-ea"/>
              </a:rPr>
              <a:t> to</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identify</a:t>
            </a:r>
            <a:r>
              <a:rPr sz="1900" dirty="0">
                <a:solidFill>
                  <a:srgbClr val="202020"/>
                </a:solidFill>
                <a:latin typeface="Times New Roman" panose="02020603050405020304"/>
                <a:cs typeface="Times New Roman" panose="02020603050405020304"/>
                <a:sym typeface="+mn-ea"/>
              </a:rPr>
              <a:t> useful</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information.</a:t>
            </a:r>
            <a:r>
              <a:rPr sz="19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We</a:t>
            </a:r>
            <a:r>
              <a:rPr sz="1900" dirty="0">
                <a:solidFill>
                  <a:srgbClr val="202020"/>
                </a:solidFill>
                <a:latin typeface="Times New Roman" panose="02020603050405020304"/>
                <a:cs typeface="Times New Roman" panose="02020603050405020304"/>
                <a:sym typeface="+mn-ea"/>
              </a:rPr>
              <a:t> have</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used</a:t>
            </a:r>
            <a:r>
              <a:rPr sz="19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f-regression</a:t>
            </a:r>
            <a:r>
              <a:rPr sz="1900" dirty="0">
                <a:solidFill>
                  <a:srgbClr val="202020"/>
                </a:solidFill>
                <a:latin typeface="Times New Roman" panose="02020603050405020304"/>
                <a:cs typeface="Times New Roman" panose="02020603050405020304"/>
                <a:sym typeface="+mn-ea"/>
              </a:rPr>
              <a:t> to</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do</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the</a:t>
            </a:r>
            <a:r>
              <a:rPr sz="19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feature </a:t>
            </a:r>
            <a:r>
              <a:rPr sz="1900" dirty="0">
                <a:solidFill>
                  <a:srgbClr val="202020"/>
                </a:solidFill>
                <a:latin typeface="Times New Roman" panose="02020603050405020304"/>
                <a:cs typeface="Times New Roman" panose="02020603050405020304"/>
                <a:sym typeface="+mn-ea"/>
              </a:rPr>
              <a:t> selection.</a:t>
            </a:r>
            <a:endParaRPr sz="1900" dirty="0">
              <a:latin typeface="Times New Roman" panose="02020603050405020304"/>
              <a:cs typeface="Times New Roman" panose="02020603050405020304"/>
            </a:endParaRPr>
          </a:p>
          <a:p>
            <a:endParaRPr lang="en-US" sz="1300" dirty="0">
              <a:latin typeface="Times New Roman" panose="02020603050405020304"/>
              <a:cs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spc="-7" dirty="0">
                <a:sym typeface="+mn-ea"/>
              </a:rPr>
              <a:t>Feature</a:t>
            </a:r>
            <a:r>
              <a:rPr spc="-60" dirty="0">
                <a:sym typeface="+mn-ea"/>
              </a:rPr>
              <a:t> </a:t>
            </a:r>
            <a:r>
              <a:rPr spc="-7" dirty="0">
                <a:sym typeface="+mn-ea"/>
              </a:rPr>
              <a:t>Engineering</a:t>
            </a:r>
            <a:endParaRPr lang="en-US"/>
          </a:p>
        </p:txBody>
      </p:sp>
      <p:sp>
        <p:nvSpPr>
          <p:cNvPr id="3" name="Content Placeholder 2"/>
          <p:cNvSpPr>
            <a:spLocks noGrp="1"/>
          </p:cNvSpPr>
          <p:nvPr>
            <p:ph idx="1"/>
          </p:nvPr>
        </p:nvSpPr>
        <p:spPr/>
        <p:txBody>
          <a:bodyPr/>
          <a:p>
            <a:pPr marL="17145" marR="6985" algn="just">
              <a:spcBef>
                <a:spcPts val="135"/>
              </a:spcBef>
              <a:buSzPct val="94000"/>
              <a:buFont typeface="Arial MT"/>
              <a:buChar char="•"/>
              <a:tabLst>
                <a:tab pos="125095" algn="l"/>
              </a:tabLst>
            </a:pPr>
            <a:r>
              <a:rPr dirty="0">
                <a:latin typeface="Times New Roman" panose="02020603050405020304"/>
                <a:cs typeface="Times New Roman" panose="02020603050405020304"/>
                <a:sym typeface="+mn-ea"/>
              </a:rPr>
              <a:t>After the </a:t>
            </a:r>
            <a:r>
              <a:rPr spc="-7" dirty="0">
                <a:latin typeface="Times New Roman" panose="02020603050405020304"/>
                <a:cs typeface="Times New Roman" panose="02020603050405020304"/>
                <a:sym typeface="+mn-ea"/>
              </a:rPr>
              <a:t>process </a:t>
            </a:r>
            <a:r>
              <a:rPr dirty="0">
                <a:latin typeface="Times New Roman" panose="02020603050405020304"/>
                <a:cs typeface="Times New Roman" panose="02020603050405020304"/>
                <a:sym typeface="+mn-ea"/>
              </a:rPr>
              <a:t>of </a:t>
            </a:r>
            <a:r>
              <a:rPr spc="-7" dirty="0">
                <a:latin typeface="Times New Roman" panose="02020603050405020304"/>
                <a:cs typeface="Times New Roman" panose="02020603050405020304"/>
                <a:sym typeface="+mn-ea"/>
              </a:rPr>
              <a:t>feature creation, </a:t>
            </a:r>
            <a:r>
              <a:rPr dirty="0">
                <a:latin typeface="Times New Roman" panose="02020603050405020304"/>
                <a:cs typeface="Times New Roman" panose="02020603050405020304"/>
                <a:sym typeface="+mn-ea"/>
              </a:rPr>
              <a:t> feature</a:t>
            </a:r>
            <a:r>
              <a:rPr spc="573"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transformation</a:t>
            </a:r>
            <a:r>
              <a:rPr spc="573"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and</a:t>
            </a:r>
            <a:r>
              <a:rPr spc="56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feature </a:t>
            </a:r>
            <a:r>
              <a:rPr spc="-58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selection, </a:t>
            </a:r>
            <a:r>
              <a:rPr spc="-7" dirty="0">
                <a:latin typeface="Times New Roman" panose="02020603050405020304"/>
                <a:cs typeface="Times New Roman" panose="02020603050405020304"/>
                <a:sym typeface="+mn-ea"/>
              </a:rPr>
              <a:t>we </a:t>
            </a:r>
            <a:r>
              <a:rPr spc="-13" dirty="0">
                <a:latin typeface="Times New Roman" panose="02020603050405020304"/>
                <a:cs typeface="Times New Roman" panose="02020603050405020304"/>
                <a:sym typeface="+mn-ea"/>
              </a:rPr>
              <a:t>use </a:t>
            </a:r>
            <a:r>
              <a:rPr spc="-7" dirty="0">
                <a:latin typeface="Times New Roman" panose="02020603050405020304"/>
                <a:cs typeface="Times New Roman" panose="02020603050405020304"/>
                <a:sym typeface="+mn-ea"/>
              </a:rPr>
              <a:t>the </a:t>
            </a:r>
            <a:r>
              <a:rPr b="1" spc="-7" dirty="0">
                <a:latin typeface="Times New Roman" panose="02020603050405020304"/>
                <a:cs typeface="Times New Roman" panose="02020603050405020304"/>
                <a:sym typeface="+mn-ea"/>
              </a:rPr>
              <a:t>one hot encoding </a:t>
            </a:r>
            <a:r>
              <a:rPr b="1" spc="-579"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to</a:t>
            </a:r>
            <a:r>
              <a:rPr spc="-2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encode</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all</a:t>
            </a:r>
            <a:r>
              <a:rPr spc="-20"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categorical</a:t>
            </a:r>
            <a:r>
              <a:rPr spc="-2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variables.</a:t>
            </a:r>
            <a:endParaRPr>
              <a:latin typeface="Times New Roman" panose="02020603050405020304"/>
              <a:cs typeface="Times New Roman" panose="02020603050405020304"/>
            </a:endParaRPr>
          </a:p>
          <a:p>
            <a:pPr>
              <a:spcBef>
                <a:spcPts val="40"/>
              </a:spcBef>
              <a:buFont typeface="Arial MT"/>
              <a:buChar char="•"/>
            </a:pPr>
            <a:endParaRPr>
              <a:latin typeface="Times New Roman" panose="02020603050405020304"/>
              <a:cs typeface="Times New Roman" panose="02020603050405020304"/>
            </a:endParaRPr>
          </a:p>
          <a:p>
            <a:pPr marL="17145" marR="6985" algn="just">
              <a:spcBef>
                <a:spcPts val="5"/>
              </a:spcBef>
              <a:buSzPct val="94000"/>
              <a:buFont typeface="Arial MT"/>
              <a:buChar char="•"/>
              <a:tabLst>
                <a:tab pos="125095" algn="l"/>
              </a:tabLst>
            </a:pPr>
            <a:r>
              <a:rPr dirty="0">
                <a:latin typeface="Times New Roman" panose="02020603050405020304"/>
                <a:cs typeface="Times New Roman" panose="02020603050405020304"/>
                <a:sym typeface="+mn-ea"/>
              </a:rPr>
              <a:t>Later </a:t>
            </a:r>
            <a:r>
              <a:rPr spc="-7" dirty="0">
                <a:latin typeface="Times New Roman" panose="02020603050405020304"/>
                <a:cs typeface="Times New Roman" panose="02020603050405020304"/>
                <a:sym typeface="+mn-ea"/>
              </a:rPr>
              <a:t>we carry out the standardization </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technique</a:t>
            </a:r>
            <a:r>
              <a:rPr dirty="0">
                <a:latin typeface="Times New Roman" panose="02020603050405020304"/>
                <a:cs typeface="Times New Roman" panose="02020603050405020304"/>
                <a:sym typeface="+mn-ea"/>
              </a:rPr>
              <a:t> of</a:t>
            </a:r>
            <a:r>
              <a:rPr spc="7" dirty="0">
                <a:latin typeface="Times New Roman" panose="02020603050405020304"/>
                <a:cs typeface="Times New Roman" panose="02020603050405020304"/>
                <a:sym typeface="+mn-ea"/>
              </a:rPr>
              <a:t> </a:t>
            </a:r>
            <a:r>
              <a:rPr b="1" dirty="0">
                <a:latin typeface="Times New Roman" panose="02020603050405020304"/>
                <a:cs typeface="Times New Roman" panose="02020603050405020304"/>
                <a:sym typeface="+mn-ea"/>
              </a:rPr>
              <a:t>minmax</a:t>
            </a:r>
            <a:r>
              <a:rPr b="1" spc="7" dirty="0">
                <a:latin typeface="Times New Roman" panose="02020603050405020304"/>
                <a:cs typeface="Times New Roman" panose="02020603050405020304"/>
                <a:sym typeface="+mn-ea"/>
              </a:rPr>
              <a:t> </a:t>
            </a:r>
            <a:r>
              <a:rPr b="1" dirty="0">
                <a:latin typeface="Times New Roman" panose="02020603050405020304"/>
                <a:cs typeface="Times New Roman" panose="02020603050405020304"/>
                <a:sym typeface="+mn-ea"/>
              </a:rPr>
              <a:t>scaler</a:t>
            </a:r>
            <a:r>
              <a:rPr b="1"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to </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normalize</a:t>
            </a:r>
            <a:r>
              <a:rPr spc="-2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the</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data.</a:t>
            </a:r>
            <a:endParaRPr>
              <a:latin typeface="Times New Roman" panose="02020603050405020304"/>
              <a:cs typeface="Times New Roman" panose="02020603050405020304"/>
            </a:endParaRPr>
          </a:p>
          <a:p>
            <a:pPr>
              <a:spcBef>
                <a:spcPts val="40"/>
              </a:spcBef>
              <a:buFont typeface="Arial MT"/>
              <a:buChar char="•"/>
            </a:pPr>
            <a:endParaRPr>
              <a:latin typeface="Times New Roman" panose="02020603050405020304"/>
              <a:cs typeface="Times New Roman" panose="02020603050405020304"/>
            </a:endParaRPr>
          </a:p>
          <a:p>
            <a:pPr marL="17145" marR="7620" algn="just">
              <a:spcBef>
                <a:spcPts val="5"/>
              </a:spcBef>
              <a:buSzPct val="94000"/>
              <a:buFont typeface="Arial MT"/>
              <a:buChar char="•"/>
              <a:tabLst>
                <a:tab pos="125095" algn="l"/>
              </a:tabLst>
            </a:pPr>
            <a:r>
              <a:rPr spc="-7" dirty="0">
                <a:latin typeface="Times New Roman" panose="02020603050405020304"/>
                <a:cs typeface="Times New Roman" panose="02020603050405020304"/>
                <a:sym typeface="+mn-ea"/>
              </a:rPr>
              <a:t>Now we </a:t>
            </a:r>
            <a:r>
              <a:rPr dirty="0">
                <a:latin typeface="Times New Roman" panose="02020603050405020304"/>
                <a:cs typeface="Times New Roman" panose="02020603050405020304"/>
                <a:sym typeface="+mn-ea"/>
              </a:rPr>
              <a:t>are all </a:t>
            </a:r>
            <a:r>
              <a:rPr spc="-13" dirty="0">
                <a:latin typeface="Times New Roman" panose="02020603050405020304"/>
                <a:cs typeface="Times New Roman" panose="02020603050405020304"/>
                <a:sym typeface="+mn-ea"/>
              </a:rPr>
              <a:t>set </a:t>
            </a:r>
            <a:r>
              <a:rPr spc="-7" dirty="0">
                <a:latin typeface="Times New Roman" panose="02020603050405020304"/>
                <a:cs typeface="Times New Roman" panose="02020603050405020304"/>
                <a:sym typeface="+mn-ea"/>
              </a:rPr>
              <a:t>with the dataset, </a:t>
            </a:r>
            <a:r>
              <a:rPr spc="-13" dirty="0">
                <a:latin typeface="Times New Roman" panose="02020603050405020304"/>
                <a:cs typeface="Times New Roman" panose="02020603050405020304"/>
                <a:sym typeface="+mn-ea"/>
              </a:rPr>
              <a:t>so </a:t>
            </a:r>
            <a:r>
              <a:rPr spc="-579"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at </a:t>
            </a:r>
            <a:r>
              <a:rPr spc="-7" dirty="0">
                <a:latin typeface="Times New Roman" panose="02020603050405020304"/>
                <a:cs typeface="Times New Roman" panose="02020603050405020304"/>
                <a:sym typeface="+mn-ea"/>
              </a:rPr>
              <a:t>last we </a:t>
            </a:r>
            <a:r>
              <a:rPr dirty="0">
                <a:latin typeface="Times New Roman" panose="02020603050405020304"/>
                <a:cs typeface="Times New Roman" panose="02020603050405020304"/>
                <a:sym typeface="+mn-ea"/>
              </a:rPr>
              <a:t>check the </a:t>
            </a:r>
            <a:r>
              <a:rPr b="1" spc="-7" dirty="0">
                <a:latin typeface="Times New Roman" panose="02020603050405020304"/>
                <a:cs typeface="Times New Roman" panose="02020603050405020304"/>
                <a:sym typeface="+mn-ea"/>
              </a:rPr>
              <a:t>multicollinearity </a:t>
            </a:r>
            <a:r>
              <a:rPr b="1"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of</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the</a:t>
            </a:r>
            <a:r>
              <a:rPr spc="7"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columns.</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We</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keep</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only</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those </a:t>
            </a:r>
            <a:r>
              <a:rPr spc="-579"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columns </a:t>
            </a:r>
            <a:r>
              <a:rPr dirty="0">
                <a:latin typeface="Times New Roman" panose="02020603050405020304"/>
                <a:cs typeface="Times New Roman" panose="02020603050405020304"/>
                <a:sym typeface="+mn-ea"/>
              </a:rPr>
              <a:t>which are having less or no </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correlation.</a:t>
            </a:r>
            <a:endParaRPr>
              <a:latin typeface="Times New Roman" panose="02020603050405020304"/>
              <a:cs typeface="Times New Roman" panose="02020603050405020304"/>
            </a:endParaRP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97280" y="286385"/>
            <a:ext cx="10058400" cy="751205"/>
          </a:xfrm>
        </p:spPr>
        <p:txBody>
          <a:bodyPr>
            <a:normAutofit fontScale="90000"/>
          </a:bodyPr>
          <a:p>
            <a:r>
              <a:rPr spc="-7" dirty="0">
                <a:solidFill>
                  <a:schemeClr val="tx1"/>
                </a:solidFill>
                <a:effectLst>
                  <a:outerShdw blurRad="38100" dist="19050" dir="2700000" algn="tl" rotWithShape="0">
                    <a:schemeClr val="dk1">
                      <a:alpha val="40000"/>
                    </a:schemeClr>
                  </a:outerShdw>
                </a:effectLst>
                <a:sym typeface="+mn-ea"/>
              </a:rPr>
              <a:t>Building</a:t>
            </a:r>
            <a:r>
              <a:rPr spc="-60" dirty="0">
                <a:solidFill>
                  <a:schemeClr val="tx1"/>
                </a:solidFill>
                <a:effectLst>
                  <a:outerShdw blurRad="38100" dist="19050" dir="2700000" algn="tl" rotWithShape="0">
                    <a:schemeClr val="dk1">
                      <a:alpha val="40000"/>
                    </a:schemeClr>
                  </a:outerShdw>
                </a:effectLst>
                <a:sym typeface="+mn-ea"/>
              </a:rPr>
              <a:t> </a:t>
            </a:r>
            <a:r>
              <a:rPr spc="-7" dirty="0">
                <a:solidFill>
                  <a:schemeClr val="tx1"/>
                </a:solidFill>
                <a:effectLst>
                  <a:outerShdw blurRad="38100" dist="19050" dir="2700000" algn="tl" rotWithShape="0">
                    <a:schemeClr val="dk1">
                      <a:alpha val="40000"/>
                    </a:schemeClr>
                  </a:outerShdw>
                </a:effectLst>
                <a:sym typeface="+mn-ea"/>
              </a:rPr>
              <a:t>model</a:t>
            </a:r>
            <a:endParaRPr lang="en-US" spc="-7" dirty="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normAutofit fontScale="90000"/>
          </a:bodyPr>
          <a:p>
            <a:pPr marL="474345" marR="6985" indent="-457200">
              <a:lnSpc>
                <a:spcPct val="115000"/>
              </a:lnSpc>
              <a:spcBef>
                <a:spcPts val="135"/>
              </a:spcBef>
              <a:buClr>
                <a:srgbClr val="124F5C"/>
              </a:buClr>
              <a:buFont typeface="Wingdings" panose="05000000000000000000"/>
              <a:buChar char=""/>
              <a:tabLst>
                <a:tab pos="473075" algn="l"/>
                <a:tab pos="473710" algn="l"/>
              </a:tabLst>
            </a:pPr>
            <a:r>
              <a:rPr sz="2000" dirty="0">
                <a:solidFill>
                  <a:srgbClr val="202020"/>
                </a:solidFill>
                <a:latin typeface="Times New Roman" panose="02020603050405020304"/>
                <a:cs typeface="Times New Roman" panose="02020603050405020304"/>
                <a:sym typeface="+mn-ea"/>
              </a:rPr>
              <a:t>Before</a:t>
            </a:r>
            <a:r>
              <a:rPr sz="2000" spc="3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building</a:t>
            </a:r>
            <a:r>
              <a:rPr sz="2000" spc="4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the</a:t>
            </a:r>
            <a:r>
              <a:rPr sz="2000" spc="3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models,</a:t>
            </a:r>
            <a:r>
              <a:rPr sz="2000" spc="3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we</a:t>
            </a:r>
            <a:r>
              <a:rPr sz="2000" spc="5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perform</a:t>
            </a:r>
            <a:r>
              <a:rPr sz="2000" spc="3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the</a:t>
            </a:r>
            <a:r>
              <a:rPr sz="2000" spc="40"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train</a:t>
            </a:r>
            <a:r>
              <a:rPr sz="2000" spc="1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test</a:t>
            </a:r>
            <a:r>
              <a:rPr sz="2000" spc="20"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split.</a:t>
            </a:r>
            <a:r>
              <a:rPr sz="2000" spc="3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We</a:t>
            </a:r>
            <a:r>
              <a:rPr sz="2000" spc="5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have</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taken</a:t>
            </a:r>
            <a:r>
              <a:rPr sz="2000" spc="3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70%</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of</a:t>
            </a:r>
            <a:r>
              <a:rPr sz="2000" spc="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the </a:t>
            </a:r>
            <a:r>
              <a:rPr sz="2000" spc="-579"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data</a:t>
            </a:r>
            <a:r>
              <a:rPr sz="2000" spc="-27"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as</a:t>
            </a:r>
            <a:r>
              <a:rPr sz="2000" dirty="0">
                <a:solidFill>
                  <a:srgbClr val="202020"/>
                </a:solidFill>
                <a:latin typeface="Times New Roman" panose="02020603050405020304"/>
                <a:cs typeface="Times New Roman" panose="02020603050405020304"/>
                <a:sym typeface="+mn-ea"/>
              </a:rPr>
              <a:t> train</a:t>
            </a:r>
            <a:r>
              <a:rPr sz="2000" spc="-2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data and</a:t>
            </a:r>
            <a:r>
              <a:rPr sz="2000" spc="-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30%</a:t>
            </a:r>
            <a:r>
              <a:rPr sz="2000" spc="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of</a:t>
            </a:r>
            <a:r>
              <a:rPr sz="2000" spc="-1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the data </a:t>
            </a:r>
            <a:r>
              <a:rPr sz="2000" spc="-7" dirty="0">
                <a:solidFill>
                  <a:srgbClr val="202020"/>
                </a:solidFill>
                <a:latin typeface="Times New Roman" panose="02020603050405020304"/>
                <a:cs typeface="Times New Roman" panose="02020603050405020304"/>
                <a:sym typeface="+mn-ea"/>
              </a:rPr>
              <a:t>as</a:t>
            </a:r>
            <a:r>
              <a:rPr sz="2000" spc="-2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test</a:t>
            </a:r>
            <a:r>
              <a:rPr sz="2000" spc="-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data.</a:t>
            </a:r>
            <a:endParaRPr sz="2000">
              <a:latin typeface="Times New Roman" panose="02020603050405020304"/>
              <a:cs typeface="Times New Roman" panose="02020603050405020304"/>
            </a:endParaRPr>
          </a:p>
          <a:p>
            <a:pPr marL="474345" indent="-457200">
              <a:spcBef>
                <a:spcPts val="425"/>
              </a:spcBef>
              <a:buClr>
                <a:srgbClr val="124F5C"/>
              </a:buClr>
              <a:buFont typeface="Wingdings" panose="05000000000000000000"/>
              <a:buChar char=""/>
              <a:tabLst>
                <a:tab pos="473075" algn="l"/>
                <a:tab pos="473710" algn="l"/>
              </a:tabLst>
            </a:pPr>
            <a:r>
              <a:rPr sz="2000" dirty="0">
                <a:solidFill>
                  <a:srgbClr val="202020"/>
                </a:solidFill>
                <a:latin typeface="Times New Roman" panose="02020603050405020304"/>
                <a:cs typeface="Times New Roman" panose="02020603050405020304"/>
                <a:sym typeface="+mn-ea"/>
              </a:rPr>
              <a:t>There</a:t>
            </a:r>
            <a:r>
              <a:rPr sz="2000" spc="20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are</a:t>
            </a:r>
            <a:r>
              <a:rPr sz="2000" spc="227"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many</a:t>
            </a:r>
            <a:r>
              <a:rPr sz="2000" spc="21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classification</a:t>
            </a:r>
            <a:r>
              <a:rPr sz="2000" spc="20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models</a:t>
            </a:r>
            <a:r>
              <a:rPr sz="2000" spc="19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available</a:t>
            </a:r>
            <a:r>
              <a:rPr sz="2000" spc="227"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in</a:t>
            </a:r>
            <a:r>
              <a:rPr sz="2000" spc="21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supervised</a:t>
            </a:r>
            <a:r>
              <a:rPr sz="2000" spc="220"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machine</a:t>
            </a:r>
            <a:r>
              <a:rPr sz="2000" spc="20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learning.</a:t>
            </a:r>
            <a:r>
              <a:rPr sz="2000" spc="20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The</a:t>
            </a:r>
            <a:endParaRPr sz="2000">
              <a:latin typeface="Times New Roman" panose="02020603050405020304"/>
              <a:cs typeface="Times New Roman" panose="02020603050405020304"/>
            </a:endParaRPr>
          </a:p>
          <a:p>
            <a:pPr marL="474345">
              <a:spcBef>
                <a:spcPts val="440"/>
              </a:spcBef>
            </a:pPr>
            <a:r>
              <a:rPr sz="2000" spc="-7" dirty="0">
                <a:solidFill>
                  <a:srgbClr val="202020"/>
                </a:solidFill>
                <a:latin typeface="Times New Roman" panose="02020603050405020304"/>
                <a:cs typeface="Times New Roman" panose="02020603050405020304"/>
                <a:sym typeface="+mn-ea"/>
              </a:rPr>
              <a:t>models</a:t>
            </a:r>
            <a:r>
              <a:rPr sz="2000" spc="-2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which</a:t>
            </a:r>
            <a:r>
              <a:rPr sz="2000" spc="-1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we</a:t>
            </a:r>
            <a:r>
              <a:rPr sz="2000" dirty="0">
                <a:solidFill>
                  <a:srgbClr val="202020"/>
                </a:solidFill>
                <a:latin typeface="Times New Roman" panose="02020603050405020304"/>
                <a:cs typeface="Times New Roman" panose="02020603050405020304"/>
                <a:sym typeface="+mn-ea"/>
              </a:rPr>
              <a:t> have</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used</a:t>
            </a:r>
            <a:r>
              <a:rPr sz="2000" spc="-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are,</a:t>
            </a:r>
            <a:endParaRPr sz="2000">
              <a:latin typeface="Times New Roman" panose="02020603050405020304"/>
              <a:cs typeface="Times New Roman" panose="02020603050405020304"/>
            </a:endParaRPr>
          </a:p>
          <a:p>
            <a:pPr marL="904240" lvl="1" indent="-431165">
              <a:spcBef>
                <a:spcPts val="425"/>
              </a:spcBef>
              <a:buAutoNum type="arabicParenBoth"/>
              <a:tabLst>
                <a:tab pos="904875" algn="l"/>
              </a:tabLst>
            </a:pPr>
            <a:r>
              <a:rPr sz="2000" dirty="0">
                <a:solidFill>
                  <a:srgbClr val="202020"/>
                </a:solidFill>
                <a:latin typeface="Times New Roman" panose="02020603050405020304"/>
                <a:cs typeface="Times New Roman" panose="02020603050405020304"/>
                <a:sym typeface="+mn-ea"/>
              </a:rPr>
              <a:t>Logistic</a:t>
            </a:r>
            <a:r>
              <a:rPr sz="2000" spc="-5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regression</a:t>
            </a:r>
            <a:endParaRPr sz="2000">
              <a:latin typeface="Times New Roman" panose="02020603050405020304"/>
              <a:cs typeface="Times New Roman" panose="02020603050405020304"/>
            </a:endParaRPr>
          </a:p>
          <a:p>
            <a:pPr marL="904240" lvl="1" indent="-431165">
              <a:spcBef>
                <a:spcPts val="435"/>
              </a:spcBef>
              <a:buAutoNum type="arabicParenBoth"/>
              <a:tabLst>
                <a:tab pos="904875" algn="l"/>
              </a:tabLst>
            </a:pPr>
            <a:r>
              <a:rPr sz="2000" dirty="0">
                <a:solidFill>
                  <a:srgbClr val="202020"/>
                </a:solidFill>
                <a:latin typeface="Times New Roman" panose="02020603050405020304"/>
                <a:cs typeface="Times New Roman" panose="02020603050405020304"/>
                <a:sym typeface="+mn-ea"/>
              </a:rPr>
              <a:t>Decision</a:t>
            </a:r>
            <a:r>
              <a:rPr sz="2000" spc="-6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Tree</a:t>
            </a:r>
            <a:endParaRPr sz="2000">
              <a:latin typeface="Times New Roman" panose="02020603050405020304"/>
              <a:cs typeface="Times New Roman" panose="02020603050405020304"/>
            </a:endParaRPr>
          </a:p>
          <a:p>
            <a:pPr marL="904240" lvl="1" indent="-431165">
              <a:spcBef>
                <a:spcPts val="440"/>
              </a:spcBef>
              <a:buAutoNum type="arabicParenBoth"/>
              <a:tabLst>
                <a:tab pos="904875" algn="l"/>
              </a:tabLst>
            </a:pPr>
            <a:r>
              <a:rPr sz="2000" dirty="0">
                <a:solidFill>
                  <a:srgbClr val="202020"/>
                </a:solidFill>
                <a:latin typeface="Times New Roman" panose="02020603050405020304"/>
                <a:cs typeface="Times New Roman" panose="02020603050405020304"/>
                <a:sym typeface="+mn-ea"/>
              </a:rPr>
              <a:t>Random</a:t>
            </a:r>
            <a:r>
              <a:rPr sz="2000" spc="-47"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Forest</a:t>
            </a:r>
            <a:endParaRPr sz="2000">
              <a:latin typeface="Times New Roman" panose="02020603050405020304"/>
              <a:cs typeface="Times New Roman" panose="02020603050405020304"/>
            </a:endParaRPr>
          </a:p>
          <a:p>
            <a:pPr marL="904240" lvl="1" indent="-431165">
              <a:spcBef>
                <a:spcPts val="425"/>
              </a:spcBef>
              <a:buAutoNum type="arabicParenBoth"/>
              <a:tabLst>
                <a:tab pos="904875" algn="l"/>
              </a:tabLst>
            </a:pPr>
            <a:r>
              <a:rPr sz="2000" spc="-7" dirty="0">
                <a:solidFill>
                  <a:srgbClr val="202020"/>
                </a:solidFill>
                <a:latin typeface="Times New Roman" panose="02020603050405020304"/>
                <a:cs typeface="Times New Roman" panose="02020603050405020304"/>
                <a:sym typeface="+mn-ea"/>
              </a:rPr>
              <a:t>K</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a:t>
            </a:r>
            <a:r>
              <a:rPr sz="2000" spc="-2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nearest</a:t>
            </a:r>
            <a:r>
              <a:rPr sz="2000" spc="-4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neighbor</a:t>
            </a:r>
            <a:endParaRPr sz="2000">
              <a:latin typeface="Times New Roman" panose="02020603050405020304"/>
              <a:cs typeface="Times New Roman" panose="02020603050405020304"/>
            </a:endParaRPr>
          </a:p>
          <a:p>
            <a:pPr marL="904240" lvl="1" indent="-431165">
              <a:spcBef>
                <a:spcPts val="435"/>
              </a:spcBef>
              <a:buAutoNum type="arabicParenBoth"/>
              <a:tabLst>
                <a:tab pos="904875" algn="l"/>
              </a:tabLst>
            </a:pPr>
            <a:r>
              <a:rPr sz="2000" dirty="0">
                <a:solidFill>
                  <a:srgbClr val="202020"/>
                </a:solidFill>
                <a:latin typeface="Times New Roman" panose="02020603050405020304"/>
                <a:cs typeface="Times New Roman" panose="02020603050405020304"/>
                <a:sym typeface="+mn-ea"/>
              </a:rPr>
              <a:t>Naïve</a:t>
            </a:r>
            <a:r>
              <a:rPr sz="2000" spc="-4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Baye’s</a:t>
            </a:r>
            <a:endParaRPr sz="2000">
              <a:latin typeface="Times New Roman" panose="02020603050405020304"/>
              <a:cs typeface="Times New Roman" panose="02020603050405020304"/>
            </a:endParaRPr>
          </a:p>
          <a:p>
            <a:pPr marL="904240" lvl="1" indent="-431165">
              <a:spcBef>
                <a:spcPts val="435"/>
              </a:spcBef>
              <a:buAutoNum type="arabicParenBoth"/>
              <a:tabLst>
                <a:tab pos="904875" algn="l"/>
              </a:tabLst>
            </a:pPr>
            <a:r>
              <a:rPr sz="2000" spc="-7" dirty="0">
                <a:solidFill>
                  <a:srgbClr val="202020"/>
                </a:solidFill>
                <a:latin typeface="Times New Roman" panose="02020603050405020304"/>
                <a:cs typeface="Times New Roman" panose="02020603050405020304"/>
                <a:sym typeface="+mn-ea"/>
              </a:rPr>
              <a:t>Adaboost</a:t>
            </a:r>
            <a:endParaRPr sz="2000">
              <a:latin typeface="Times New Roman" panose="02020603050405020304"/>
              <a:cs typeface="Times New Roman" panose="02020603050405020304"/>
            </a:endParaRPr>
          </a:p>
          <a:p>
            <a:pPr marL="904240" lvl="1" indent="-431165">
              <a:spcBef>
                <a:spcPts val="435"/>
              </a:spcBef>
              <a:buAutoNum type="arabicParenBoth"/>
              <a:tabLst>
                <a:tab pos="904875" algn="l"/>
              </a:tabLst>
            </a:pPr>
            <a:r>
              <a:rPr sz="2000" dirty="0">
                <a:solidFill>
                  <a:srgbClr val="202020"/>
                </a:solidFill>
                <a:latin typeface="Times New Roman" panose="02020603050405020304"/>
                <a:cs typeface="Times New Roman" panose="02020603050405020304"/>
                <a:sym typeface="+mn-ea"/>
              </a:rPr>
              <a:t>Support</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Vector</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Machine</a:t>
            </a:r>
            <a:r>
              <a:rPr sz="2000" spc="-3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(SVM)</a:t>
            </a:r>
            <a:endParaRPr sz="2000">
              <a:latin typeface="Times New Roman" panose="02020603050405020304"/>
              <a:cs typeface="Times New Roman" panose="02020603050405020304"/>
            </a:endParaRPr>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97280" y="286385"/>
            <a:ext cx="10058400" cy="944880"/>
          </a:xfrm>
        </p:spPr>
        <p:txBody>
          <a:bodyPr>
            <a:normAutofit fontScale="90000"/>
          </a:bodyPr>
          <a:p>
            <a:r>
              <a:rPr spc="-7" dirty="0">
                <a:sym typeface="+mn-ea"/>
              </a:rPr>
              <a:t>Classification</a:t>
            </a:r>
            <a:r>
              <a:rPr spc="-40" dirty="0">
                <a:sym typeface="+mn-ea"/>
              </a:rPr>
              <a:t> </a:t>
            </a:r>
            <a:r>
              <a:rPr spc="-7" dirty="0">
                <a:sym typeface="+mn-ea"/>
              </a:rPr>
              <a:t>Models</a:t>
            </a:r>
            <a:br>
              <a:rPr spc="-7" dirty="0"/>
            </a:br>
            <a:endParaRPr lang="en-US"/>
          </a:p>
        </p:txBody>
      </p:sp>
      <p:sp>
        <p:nvSpPr>
          <p:cNvPr id="3" name="Content Placeholder 2"/>
          <p:cNvSpPr>
            <a:spLocks noGrp="1"/>
          </p:cNvSpPr>
          <p:nvPr>
            <p:ph idx="1"/>
          </p:nvPr>
        </p:nvSpPr>
        <p:spPr>
          <a:xfrm>
            <a:off x="1097280" y="902970"/>
            <a:ext cx="10058400" cy="4966335"/>
          </a:xfrm>
        </p:spPr>
        <p:txBody>
          <a:bodyPr>
            <a:normAutofit/>
          </a:bodyPr>
          <a:p>
            <a:pPr marL="474345" indent="-457835" algn="just">
              <a:spcBef>
                <a:spcPts val="560"/>
              </a:spcBef>
              <a:buClr>
                <a:srgbClr val="124F5C"/>
              </a:buClr>
              <a:buAutoNum type="arabicPeriod"/>
              <a:tabLst>
                <a:tab pos="474345" algn="l"/>
              </a:tabLst>
            </a:pPr>
            <a:r>
              <a:rPr b="1" dirty="0">
                <a:solidFill>
                  <a:srgbClr val="202020"/>
                </a:solidFill>
                <a:latin typeface="Times New Roman" panose="02020603050405020304"/>
                <a:cs typeface="Times New Roman" panose="02020603050405020304"/>
                <a:sym typeface="+mn-ea"/>
              </a:rPr>
              <a:t>Logistic</a:t>
            </a:r>
            <a:r>
              <a:rPr b="1" spc="7" dirty="0">
                <a:solidFill>
                  <a:srgbClr val="202020"/>
                </a:solidFill>
                <a:latin typeface="Times New Roman" panose="02020603050405020304"/>
                <a:cs typeface="Times New Roman" panose="02020603050405020304"/>
                <a:sym typeface="+mn-ea"/>
              </a:rPr>
              <a:t> </a:t>
            </a:r>
            <a:r>
              <a:rPr b="1" spc="-7" dirty="0">
                <a:solidFill>
                  <a:srgbClr val="202020"/>
                </a:solidFill>
                <a:latin typeface="Times New Roman" panose="02020603050405020304"/>
                <a:cs typeface="Times New Roman" panose="02020603050405020304"/>
                <a:sym typeface="+mn-ea"/>
              </a:rPr>
              <a:t>regression</a:t>
            </a:r>
            <a:r>
              <a:rPr b="1"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Logistic</a:t>
            </a:r>
            <a:r>
              <a:rPr spc="-13"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regression</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is</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process</a:t>
            </a:r>
            <a:r>
              <a:rPr dirty="0">
                <a:solidFill>
                  <a:srgbClr val="202020"/>
                </a:solidFill>
                <a:latin typeface="Times New Roman" panose="02020603050405020304"/>
                <a:cs typeface="Times New Roman" panose="02020603050405020304"/>
                <a:sym typeface="+mn-ea"/>
              </a:rPr>
              <a:t> of</a:t>
            </a:r>
            <a:r>
              <a:rPr spc="20"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modeling</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the</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probability</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of</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a:t>
            </a:r>
            <a:endParaRPr dirty="0">
              <a:latin typeface="Times New Roman" panose="02020603050405020304"/>
              <a:cs typeface="Times New Roman" panose="02020603050405020304"/>
            </a:endParaRPr>
          </a:p>
          <a:p>
            <a:pPr marL="474345" algn="just">
              <a:spcBef>
                <a:spcPts val="435"/>
              </a:spcBef>
            </a:pPr>
            <a:r>
              <a:rPr dirty="0">
                <a:solidFill>
                  <a:srgbClr val="202020"/>
                </a:solidFill>
                <a:latin typeface="Times New Roman" panose="02020603050405020304"/>
                <a:cs typeface="Times New Roman" panose="02020603050405020304"/>
                <a:sym typeface="+mn-ea"/>
              </a:rPr>
              <a:t>discrete</a:t>
            </a:r>
            <a:r>
              <a:rPr spc="-2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outcome </a:t>
            </a:r>
            <a:r>
              <a:rPr dirty="0">
                <a:solidFill>
                  <a:srgbClr val="202020"/>
                </a:solidFill>
                <a:latin typeface="Times New Roman" panose="02020603050405020304"/>
                <a:cs typeface="Times New Roman" panose="02020603050405020304"/>
                <a:sym typeface="+mn-ea"/>
              </a:rPr>
              <a:t>given</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an</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input</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variable.</a:t>
            </a:r>
            <a:endParaRPr dirty="0">
              <a:latin typeface="Times New Roman" panose="02020603050405020304"/>
              <a:cs typeface="Times New Roman" panose="02020603050405020304"/>
            </a:endParaRPr>
          </a:p>
          <a:p>
            <a:pPr marL="474345" marR="165735" indent="-457835" algn="just">
              <a:lnSpc>
                <a:spcPct val="115000"/>
              </a:lnSpc>
              <a:buClr>
                <a:srgbClr val="124F5C"/>
              </a:buClr>
              <a:buAutoNum type="arabicPeriod" startAt="2"/>
              <a:tabLst>
                <a:tab pos="474345" algn="l"/>
              </a:tabLst>
            </a:pPr>
            <a:r>
              <a:rPr b="1" spc="-7" dirty="0">
                <a:solidFill>
                  <a:srgbClr val="202020"/>
                </a:solidFill>
                <a:latin typeface="Times New Roman" panose="02020603050405020304"/>
                <a:cs typeface="Times New Roman" panose="02020603050405020304"/>
                <a:sym typeface="+mn-ea"/>
              </a:rPr>
              <a:t>Decision </a:t>
            </a:r>
            <a:r>
              <a:rPr b="1" dirty="0">
                <a:solidFill>
                  <a:srgbClr val="202020"/>
                </a:solidFill>
                <a:latin typeface="Times New Roman" panose="02020603050405020304"/>
                <a:cs typeface="Times New Roman" panose="02020603050405020304"/>
                <a:sym typeface="+mn-ea"/>
              </a:rPr>
              <a:t>Tree </a:t>
            </a:r>
            <a:r>
              <a:rPr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A </a:t>
            </a:r>
            <a:r>
              <a:rPr dirty="0">
                <a:solidFill>
                  <a:srgbClr val="202020"/>
                </a:solidFill>
                <a:latin typeface="Times New Roman" panose="02020603050405020304"/>
                <a:cs typeface="Times New Roman" panose="02020603050405020304"/>
                <a:sym typeface="+mn-ea"/>
              </a:rPr>
              <a:t>decision tree </a:t>
            </a:r>
            <a:r>
              <a:rPr spc="-7" dirty="0">
                <a:solidFill>
                  <a:srgbClr val="202020"/>
                </a:solidFill>
                <a:latin typeface="Times New Roman" panose="02020603050405020304"/>
                <a:cs typeface="Times New Roman" panose="02020603050405020304"/>
                <a:sym typeface="+mn-ea"/>
              </a:rPr>
              <a:t>is </a:t>
            </a:r>
            <a:r>
              <a:rPr dirty="0">
                <a:solidFill>
                  <a:srgbClr val="202020"/>
                </a:solidFill>
                <a:latin typeface="Times New Roman" panose="02020603050405020304"/>
                <a:cs typeface="Times New Roman" panose="02020603050405020304"/>
                <a:sym typeface="+mn-ea"/>
              </a:rPr>
              <a:t>a mechanical </a:t>
            </a:r>
            <a:r>
              <a:rPr spc="-7" dirty="0">
                <a:solidFill>
                  <a:srgbClr val="202020"/>
                </a:solidFill>
                <a:latin typeface="Times New Roman" panose="02020603050405020304"/>
                <a:cs typeface="Times New Roman" panose="02020603050405020304"/>
                <a:sym typeface="+mn-ea"/>
              </a:rPr>
              <a:t>way </a:t>
            </a:r>
            <a:r>
              <a:rPr dirty="0">
                <a:solidFill>
                  <a:srgbClr val="202020"/>
                </a:solidFill>
                <a:latin typeface="Times New Roman" panose="02020603050405020304"/>
                <a:cs typeface="Times New Roman" panose="02020603050405020304"/>
                <a:sym typeface="+mn-ea"/>
              </a:rPr>
              <a:t>to </a:t>
            </a:r>
            <a:r>
              <a:rPr spc="-7" dirty="0">
                <a:solidFill>
                  <a:srgbClr val="202020"/>
                </a:solidFill>
                <a:latin typeface="Times New Roman" panose="02020603050405020304"/>
                <a:cs typeface="Times New Roman" panose="02020603050405020304"/>
                <a:sym typeface="+mn-ea"/>
              </a:rPr>
              <a:t>make </a:t>
            </a:r>
            <a:r>
              <a:rPr dirty="0">
                <a:solidFill>
                  <a:srgbClr val="202020"/>
                </a:solidFill>
                <a:latin typeface="Times New Roman" panose="02020603050405020304"/>
                <a:cs typeface="Times New Roman" panose="02020603050405020304"/>
                <a:sym typeface="+mn-ea"/>
              </a:rPr>
              <a:t>a decision by dividing </a:t>
            </a:r>
            <a:r>
              <a:rPr spc="-579"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the</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inputs</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into</a:t>
            </a:r>
            <a:r>
              <a:rPr spc="-20"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smaller</a:t>
            </a:r>
            <a:r>
              <a:rPr dirty="0">
                <a:solidFill>
                  <a:srgbClr val="202020"/>
                </a:solidFill>
                <a:latin typeface="Times New Roman" panose="02020603050405020304"/>
                <a:cs typeface="Times New Roman" panose="02020603050405020304"/>
                <a:sym typeface="+mn-ea"/>
              </a:rPr>
              <a:t> decisions.</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The</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tree </a:t>
            </a:r>
            <a:r>
              <a:rPr spc="-7" dirty="0">
                <a:solidFill>
                  <a:srgbClr val="202020"/>
                </a:solidFill>
                <a:latin typeface="Times New Roman" panose="02020603050405020304"/>
                <a:cs typeface="Times New Roman" panose="02020603050405020304"/>
                <a:sym typeface="+mn-ea"/>
              </a:rPr>
              <a:t>is</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divided into</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decision</a:t>
            </a:r>
            <a:r>
              <a:rPr spc="-2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nodes</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and leafs. It </a:t>
            </a:r>
            <a:r>
              <a:rPr spc="-579"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is</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based on</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the concept</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of</a:t>
            </a:r>
            <a:r>
              <a:rPr spc="13" dirty="0">
                <a:solidFill>
                  <a:srgbClr val="202020"/>
                </a:solidFill>
                <a:latin typeface="Times New Roman" panose="02020603050405020304"/>
                <a:cs typeface="Times New Roman" panose="02020603050405020304"/>
                <a:sym typeface="+mn-ea"/>
              </a:rPr>
              <a:t> </a:t>
            </a:r>
            <a:r>
              <a:rPr b="1" dirty="0">
                <a:solidFill>
                  <a:srgbClr val="202020"/>
                </a:solidFill>
                <a:latin typeface="Times New Roman" panose="02020603050405020304"/>
                <a:cs typeface="Times New Roman" panose="02020603050405020304"/>
                <a:sym typeface="+mn-ea"/>
              </a:rPr>
              <a:t>entropy</a:t>
            </a:r>
            <a:r>
              <a:rPr dirty="0">
                <a:solidFill>
                  <a:srgbClr val="202020"/>
                </a:solidFill>
                <a:latin typeface="Times New Roman" panose="02020603050405020304"/>
                <a:cs typeface="Times New Roman" panose="02020603050405020304"/>
                <a:sym typeface="+mn-ea"/>
              </a:rPr>
              <a:t>.</a:t>
            </a:r>
            <a:endParaRPr dirty="0">
              <a:latin typeface="Times New Roman" panose="02020603050405020304"/>
              <a:cs typeface="Times New Roman" panose="02020603050405020304"/>
            </a:endParaRPr>
          </a:p>
          <a:p>
            <a:pPr marL="474345" marR="921385" indent="-457835">
              <a:lnSpc>
                <a:spcPct val="115000"/>
              </a:lnSpc>
              <a:spcBef>
                <a:spcPts val="5"/>
              </a:spcBef>
              <a:buClr>
                <a:srgbClr val="124F5C"/>
              </a:buClr>
              <a:buAutoNum type="arabicPeriod" startAt="2"/>
              <a:tabLst>
                <a:tab pos="473710" algn="l"/>
                <a:tab pos="474345" algn="l"/>
              </a:tabLst>
            </a:pPr>
            <a:r>
              <a:rPr b="1" spc="-7" dirty="0">
                <a:solidFill>
                  <a:srgbClr val="202020"/>
                </a:solidFill>
                <a:latin typeface="Times New Roman" panose="02020603050405020304"/>
                <a:cs typeface="Times New Roman" panose="02020603050405020304"/>
                <a:sym typeface="+mn-ea"/>
              </a:rPr>
              <a:t>Random</a:t>
            </a:r>
            <a:r>
              <a:rPr b="1" dirty="0">
                <a:solidFill>
                  <a:srgbClr val="202020"/>
                </a:solidFill>
                <a:latin typeface="Times New Roman" panose="02020603050405020304"/>
                <a:cs typeface="Times New Roman" panose="02020603050405020304"/>
                <a:sym typeface="+mn-ea"/>
              </a:rPr>
              <a:t> Forest</a:t>
            </a:r>
            <a:r>
              <a:rPr b="1"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Random</a:t>
            </a:r>
            <a:r>
              <a:rPr spc="-20"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forests</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or</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random</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decision </a:t>
            </a:r>
            <a:r>
              <a:rPr spc="-7" dirty="0">
                <a:solidFill>
                  <a:srgbClr val="202020"/>
                </a:solidFill>
                <a:latin typeface="Times New Roman" panose="02020603050405020304"/>
                <a:cs typeface="Times New Roman" panose="02020603050405020304"/>
                <a:sym typeface="+mn-ea"/>
              </a:rPr>
              <a:t>forests</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are an</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ensemble </a:t>
            </a:r>
            <a:r>
              <a:rPr spc="-579"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learning </a:t>
            </a:r>
            <a:r>
              <a:rPr spc="-7" dirty="0">
                <a:solidFill>
                  <a:srgbClr val="202020"/>
                </a:solidFill>
                <a:latin typeface="Times New Roman" panose="02020603050405020304"/>
                <a:cs typeface="Times New Roman" panose="02020603050405020304"/>
                <a:sym typeface="+mn-ea"/>
              </a:rPr>
              <a:t>method </a:t>
            </a:r>
            <a:r>
              <a:rPr dirty="0">
                <a:solidFill>
                  <a:srgbClr val="202020"/>
                </a:solidFill>
                <a:latin typeface="Times New Roman" panose="02020603050405020304"/>
                <a:cs typeface="Times New Roman" panose="02020603050405020304"/>
                <a:sym typeface="+mn-ea"/>
              </a:rPr>
              <a:t>for classification, regression and other tasks that operates by </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constructing</a:t>
            </a:r>
            <a:r>
              <a:rPr spc="-3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 multitude of</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decision tree</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at training</a:t>
            </a:r>
            <a:r>
              <a:rPr spc="-33"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time.</a:t>
            </a:r>
            <a:endParaRPr dirty="0">
              <a:latin typeface="Times New Roman" panose="02020603050405020304"/>
              <a:cs typeface="Times New Roman" panose="02020603050405020304"/>
            </a:endParaRPr>
          </a:p>
          <a:p>
            <a:pPr marL="474345" indent="-457835">
              <a:spcBef>
                <a:spcPts val="435"/>
              </a:spcBef>
              <a:buClr>
                <a:srgbClr val="124F5C"/>
              </a:buClr>
              <a:buAutoNum type="arabicPeriod" startAt="2"/>
              <a:tabLst>
                <a:tab pos="473710" algn="l"/>
                <a:tab pos="474345" algn="l"/>
              </a:tabLst>
            </a:pPr>
            <a:r>
              <a:rPr b="1" dirty="0">
                <a:solidFill>
                  <a:srgbClr val="202020"/>
                </a:solidFill>
                <a:latin typeface="Times New Roman" panose="02020603050405020304"/>
                <a:cs typeface="Times New Roman" panose="02020603050405020304"/>
                <a:sym typeface="+mn-ea"/>
              </a:rPr>
              <a:t>K</a:t>
            </a:r>
            <a:r>
              <a:rPr b="1" spc="-7" dirty="0">
                <a:solidFill>
                  <a:srgbClr val="202020"/>
                </a:solidFill>
                <a:latin typeface="Times New Roman" panose="02020603050405020304"/>
                <a:cs typeface="Times New Roman" panose="02020603050405020304"/>
                <a:sym typeface="+mn-ea"/>
              </a:rPr>
              <a:t> </a:t>
            </a:r>
            <a:r>
              <a:rPr b="1" dirty="0">
                <a:solidFill>
                  <a:srgbClr val="202020"/>
                </a:solidFill>
                <a:latin typeface="Times New Roman" panose="02020603050405020304"/>
                <a:cs typeface="Times New Roman" panose="02020603050405020304"/>
                <a:sym typeface="+mn-ea"/>
              </a:rPr>
              <a:t>– </a:t>
            </a:r>
            <a:r>
              <a:rPr b="1" spc="-7" dirty="0">
                <a:solidFill>
                  <a:srgbClr val="202020"/>
                </a:solidFill>
                <a:latin typeface="Times New Roman" panose="02020603050405020304"/>
                <a:cs typeface="Times New Roman" panose="02020603050405020304"/>
                <a:sym typeface="+mn-ea"/>
              </a:rPr>
              <a:t>nearest</a:t>
            </a:r>
            <a:r>
              <a:rPr b="1" spc="-13" dirty="0">
                <a:solidFill>
                  <a:srgbClr val="202020"/>
                </a:solidFill>
                <a:latin typeface="Times New Roman" panose="02020603050405020304"/>
                <a:cs typeface="Times New Roman" panose="02020603050405020304"/>
                <a:sym typeface="+mn-ea"/>
              </a:rPr>
              <a:t> </a:t>
            </a:r>
            <a:r>
              <a:rPr b="1" spc="-7" dirty="0">
                <a:solidFill>
                  <a:srgbClr val="202020"/>
                </a:solidFill>
                <a:latin typeface="Times New Roman" panose="02020603050405020304"/>
                <a:cs typeface="Times New Roman" panose="02020603050405020304"/>
                <a:sym typeface="+mn-ea"/>
              </a:rPr>
              <a:t>neighbor</a:t>
            </a:r>
            <a:r>
              <a:rPr b="1"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K-NN</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algorithm</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stores</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all the</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available</a:t>
            </a:r>
            <a:r>
              <a:rPr spc="-4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data</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and</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classifies</a:t>
            </a:r>
            <a:r>
              <a:rPr spc="-2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a:t>
            </a:r>
            <a:endParaRPr dirty="0">
              <a:latin typeface="Times New Roman" panose="02020603050405020304"/>
              <a:cs typeface="Times New Roman" panose="02020603050405020304"/>
            </a:endParaRPr>
          </a:p>
          <a:p>
            <a:pPr marL="474345" marR="19685">
              <a:lnSpc>
                <a:spcPct val="115000"/>
              </a:lnSpc>
            </a:pPr>
            <a:r>
              <a:rPr spc="-7" dirty="0">
                <a:solidFill>
                  <a:srgbClr val="202020"/>
                </a:solidFill>
                <a:latin typeface="Times New Roman" panose="02020603050405020304"/>
                <a:cs typeface="Times New Roman" panose="02020603050405020304"/>
                <a:sym typeface="+mn-ea"/>
              </a:rPr>
              <a:t>new </a:t>
            </a:r>
            <a:r>
              <a:rPr dirty="0">
                <a:solidFill>
                  <a:srgbClr val="202020"/>
                </a:solidFill>
                <a:latin typeface="Times New Roman" panose="02020603050405020304"/>
                <a:cs typeface="Times New Roman" panose="02020603050405020304"/>
                <a:sym typeface="+mn-ea"/>
              </a:rPr>
              <a:t>data point based</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on the</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similarity.</a:t>
            </a:r>
            <a:r>
              <a:rPr spc="-6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This </a:t>
            </a:r>
            <a:r>
              <a:rPr spc="-7" dirty="0">
                <a:solidFill>
                  <a:srgbClr val="202020"/>
                </a:solidFill>
                <a:latin typeface="Times New Roman" panose="02020603050405020304"/>
                <a:cs typeface="Times New Roman" panose="02020603050405020304"/>
                <a:sym typeface="+mn-ea"/>
              </a:rPr>
              <a:t>means</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when</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new</a:t>
            </a:r>
            <a:r>
              <a:rPr dirty="0">
                <a:solidFill>
                  <a:srgbClr val="202020"/>
                </a:solidFill>
                <a:latin typeface="Times New Roman" panose="02020603050405020304"/>
                <a:cs typeface="Times New Roman" panose="02020603050405020304"/>
                <a:sym typeface="+mn-ea"/>
              </a:rPr>
              <a:t> data appears</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then it</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can </a:t>
            </a:r>
            <a:r>
              <a:rPr spc="-579"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be</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easily</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classified</a:t>
            </a:r>
            <a:r>
              <a:rPr spc="-2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into</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 well suite</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category</a:t>
            </a:r>
            <a:r>
              <a:rPr spc="-2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by</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using</a:t>
            </a:r>
            <a:r>
              <a:rPr spc="-7" dirty="0">
                <a:solidFill>
                  <a:srgbClr val="202020"/>
                </a:solidFill>
                <a:latin typeface="Times New Roman" panose="02020603050405020304"/>
                <a:cs typeface="Times New Roman" panose="02020603050405020304"/>
                <a:sym typeface="+mn-ea"/>
              </a:rPr>
              <a:t> </a:t>
            </a:r>
            <a:r>
              <a:rPr spc="13" dirty="0">
                <a:solidFill>
                  <a:srgbClr val="202020"/>
                </a:solidFill>
                <a:latin typeface="Times New Roman" panose="02020603050405020304"/>
                <a:cs typeface="Times New Roman" panose="02020603050405020304"/>
                <a:sym typeface="+mn-ea"/>
              </a:rPr>
              <a:t>K-</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NN </a:t>
            </a:r>
            <a:r>
              <a:rPr dirty="0">
                <a:solidFill>
                  <a:srgbClr val="202020"/>
                </a:solidFill>
                <a:latin typeface="Times New Roman" panose="02020603050405020304"/>
                <a:cs typeface="Times New Roman" panose="02020603050405020304"/>
                <a:sym typeface="+mn-ea"/>
              </a:rPr>
              <a:t>algorithm.</a:t>
            </a:r>
            <a:endParaRPr dirty="0">
              <a:latin typeface="Times New Roman" panose="02020603050405020304"/>
              <a:cs typeface="Times New Roman" panose="02020603050405020304"/>
            </a:endParaRP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634946"/>
            <a:ext cx="6368142" cy="1450757"/>
          </a:xfrm>
        </p:spPr>
        <p:txBody>
          <a:bodyPr>
            <a:normAutofit/>
          </a:bodyPr>
          <a:lstStyle/>
          <a:p>
            <a:r>
              <a:rPr lang="en-US" b="1" dirty="0">
                <a:ea typeface="Calibri Light" panose="020F0302020204030204"/>
                <a:cs typeface="Calibri Light" panose="020F0302020204030204"/>
              </a:rPr>
              <a:t>INTRODUCTION </a:t>
            </a:r>
            <a:endParaRPr lang="en-US" b="1" dirty="0"/>
          </a:p>
        </p:txBody>
      </p:sp>
      <p:pic>
        <p:nvPicPr>
          <p:cNvPr id="4" name="Picture 4"/>
          <p:cNvPicPr>
            <a:picLocks noChangeAspect="1"/>
          </p:cNvPicPr>
          <p:nvPr/>
        </p:nvPicPr>
        <p:blipFill rotWithShape="1">
          <a:blip r:embed="rId1"/>
          <a:srcRect l="928" r="44875" b="-1"/>
          <a:stretch>
            <a:fillRect/>
          </a:stretch>
        </p:blipFill>
        <p:spPr>
          <a:xfrm>
            <a:off x="20" y="-12128"/>
            <a:ext cx="4654276" cy="6870127"/>
          </a:xfrm>
          <a:prstGeom prst="rect">
            <a:avLst/>
          </a:prstGeom>
        </p:spPr>
      </p:pic>
      <p:cxnSp>
        <p:nvCxnSpPr>
          <p:cNvPr id="13" name="Straight Connector 1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2198914"/>
            <a:ext cx="6368142" cy="3670180"/>
          </a:xfrm>
        </p:spPr>
        <p:txBody>
          <a:bodyPr vert="horz" lIns="0" tIns="45720" rIns="0" bIns="45720" rtlCol="0" anchor="t">
            <a:normAutofit/>
          </a:bodyPr>
          <a:lstStyle/>
          <a:p>
            <a:r>
              <a:rPr lang="en-US" sz="2800" b="1" dirty="0">
                <a:ea typeface="+mn-lt"/>
                <a:cs typeface="+mn-lt"/>
              </a:rPr>
              <a:t>Cardiovascular disease (CVD) is a general term for conditions affecting the heart or blood vessels.</a:t>
            </a:r>
            <a:endParaRPr lang="en-US" sz="2800" dirty="0">
              <a:ea typeface="Calibri" panose="020F0502020204030204"/>
              <a:cs typeface="Calibri" panose="020F0502020204030204"/>
            </a:endParaRPr>
          </a:p>
          <a:p>
            <a:r>
              <a:rPr lang="en-US" sz="2400" dirty="0">
                <a:ea typeface="+mn-lt"/>
                <a:cs typeface="+mn-lt"/>
              </a:rPr>
              <a:t>It's usually associated with a build-up of fatty deposits inside the arteries (</a:t>
            </a:r>
            <a:r>
              <a:rPr lang="en-US" sz="2400" dirty="0">
                <a:ea typeface="+mn-lt"/>
                <a:cs typeface="+mn-lt"/>
                <a:hlinkClick r:id="rId2"/>
              </a:rPr>
              <a:t>atherosclerosis</a:t>
            </a:r>
            <a:r>
              <a:rPr lang="en-US" sz="2400" dirty="0">
                <a:ea typeface="+mn-lt"/>
                <a:cs typeface="+mn-lt"/>
              </a:rPr>
              <a:t>) and an increased risk of </a:t>
            </a:r>
            <a:r>
              <a:rPr lang="en-US" sz="2400" dirty="0">
                <a:ea typeface="+mn-lt"/>
                <a:cs typeface="+mn-lt"/>
                <a:hlinkClick r:id="rId3"/>
              </a:rPr>
              <a:t>blood clots</a:t>
            </a:r>
            <a:r>
              <a:rPr lang="en-US" sz="2400" dirty="0">
                <a:ea typeface="+mn-lt"/>
                <a:cs typeface="+mn-lt"/>
              </a:rPr>
              <a:t>.</a:t>
            </a:r>
            <a:endParaRPr lang="en-US" sz="2400">
              <a:ea typeface="Calibri" panose="020F0502020204030204"/>
              <a:cs typeface="Calibri" panose="020F0502020204030204"/>
            </a:endParaRPr>
          </a:p>
          <a:p>
            <a:r>
              <a:rPr lang="en-US" sz="2400" dirty="0">
                <a:ea typeface="+mn-lt"/>
                <a:cs typeface="+mn-lt"/>
              </a:rPr>
              <a:t>It can also be associated with damage to arteries in organs such as the brain, heart, kidneys and eyes.</a:t>
            </a:r>
            <a:endParaRPr lang="en-US" sz="2400" dirty="0"/>
          </a:p>
          <a:p>
            <a:endParaRPr lang="en-US" dirty="0">
              <a:ea typeface="Calibri" panose="020F0502020204030204"/>
              <a:cs typeface="Calibri" panose="020F050202020403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97280" y="286385"/>
            <a:ext cx="10058400" cy="609600"/>
          </a:xfrm>
        </p:spPr>
        <p:txBody>
          <a:bodyPr>
            <a:normAutofit fontScale="90000"/>
          </a:bodyPr>
          <a:p>
            <a:r>
              <a:rPr spc="-7" dirty="0">
                <a:sym typeface="+mn-ea"/>
              </a:rPr>
              <a:t>Classification</a:t>
            </a:r>
            <a:r>
              <a:rPr spc="-40" dirty="0">
                <a:sym typeface="+mn-ea"/>
              </a:rPr>
              <a:t> </a:t>
            </a:r>
            <a:r>
              <a:rPr spc="-7" dirty="0">
                <a:sym typeface="+mn-ea"/>
              </a:rPr>
              <a:t>Models</a:t>
            </a:r>
            <a:endParaRPr lang="en-US"/>
          </a:p>
        </p:txBody>
      </p:sp>
      <p:sp>
        <p:nvSpPr>
          <p:cNvPr id="3" name="Content Placeholder 2"/>
          <p:cNvSpPr>
            <a:spLocks noGrp="1"/>
          </p:cNvSpPr>
          <p:nvPr>
            <p:ph idx="1"/>
          </p:nvPr>
        </p:nvSpPr>
        <p:spPr>
          <a:xfrm>
            <a:off x="1097280" y="1075055"/>
            <a:ext cx="10058400" cy="4794250"/>
          </a:xfrm>
        </p:spPr>
        <p:txBody>
          <a:bodyPr>
            <a:normAutofit/>
          </a:bodyPr>
          <a:p>
            <a:pPr marL="0" marR="6985" indent="0" algn="just">
              <a:lnSpc>
                <a:spcPct val="115000"/>
              </a:lnSpc>
              <a:buNone/>
              <a:tabLst>
                <a:tab pos="409575" algn="l"/>
              </a:tabLst>
            </a:pPr>
            <a:r>
              <a:rPr lang="en-US" b="1" spc="-7" dirty="0">
                <a:latin typeface="Times New Roman" panose="02020603050405020304"/>
                <a:cs typeface="Times New Roman" panose="02020603050405020304"/>
                <a:sym typeface="+mn-ea"/>
              </a:rPr>
              <a:t>5.</a:t>
            </a:r>
            <a:r>
              <a:rPr lang="en-IN" b="1" spc="-5" dirty="0">
                <a:solidFill>
                  <a:srgbClr val="202020"/>
                </a:solidFill>
                <a:latin typeface="Times New Roman" panose="02020603050405020304"/>
                <a:cs typeface="Times New Roman" panose="02020603050405020304"/>
                <a:sym typeface="+mn-ea"/>
              </a:rPr>
              <a:t> Naïve</a:t>
            </a:r>
            <a:r>
              <a:rPr lang="en-IN" b="1" dirty="0">
                <a:solidFill>
                  <a:srgbClr val="202020"/>
                </a:solidFill>
                <a:latin typeface="Times New Roman" panose="02020603050405020304"/>
                <a:cs typeface="Times New Roman" panose="02020603050405020304"/>
                <a:sym typeface="+mn-ea"/>
              </a:rPr>
              <a:t> Bayes</a:t>
            </a:r>
            <a:r>
              <a:rPr lang="en-IN" b="1" spc="-10" dirty="0">
                <a:solidFill>
                  <a:srgbClr val="202020"/>
                </a:solidFill>
                <a:latin typeface="Times New Roman" panose="02020603050405020304"/>
                <a:cs typeface="Times New Roman" panose="02020603050405020304"/>
                <a:sym typeface="+mn-ea"/>
              </a:rPr>
              <a:t> </a:t>
            </a:r>
            <a:r>
              <a:rPr lang="en-IN" b="1" dirty="0">
                <a:solidFill>
                  <a:srgbClr val="202020"/>
                </a:solidFill>
                <a:latin typeface="Times New Roman" panose="02020603050405020304"/>
                <a:cs typeface="Times New Roman" panose="02020603050405020304"/>
                <a:sym typeface="+mn-ea"/>
              </a:rPr>
              <a:t>classifiers</a:t>
            </a:r>
            <a:r>
              <a:rPr lang="en-IN" b="1" spc="-15" dirty="0">
                <a:solidFill>
                  <a:srgbClr val="202020"/>
                </a:solidFill>
                <a:latin typeface="Times New Roman" panose="02020603050405020304"/>
                <a:cs typeface="Times New Roman" panose="02020603050405020304"/>
                <a:sym typeface="+mn-ea"/>
              </a:rPr>
              <a:t> </a:t>
            </a:r>
            <a:r>
              <a:rPr lang="en-IN" dirty="0">
                <a:solidFill>
                  <a:srgbClr val="202020"/>
                </a:solidFill>
                <a:latin typeface="Times New Roman" panose="02020603050405020304"/>
                <a:cs typeface="Times New Roman" panose="02020603050405020304"/>
                <a:sym typeface="+mn-ea"/>
              </a:rPr>
              <a:t>:</a:t>
            </a:r>
            <a:r>
              <a:rPr lang="en-IN" spc="-5" dirty="0">
                <a:solidFill>
                  <a:srgbClr val="202020"/>
                </a:solidFill>
                <a:latin typeface="Times New Roman" panose="02020603050405020304"/>
                <a:cs typeface="Times New Roman" panose="02020603050405020304"/>
                <a:sym typeface="+mn-ea"/>
              </a:rPr>
              <a:t> Naïve Bayes classifiers are a family of simple “probabilistic </a:t>
            </a:r>
            <a:r>
              <a:rPr lang="en-IN" spc="-5" dirty="0" err="1">
                <a:solidFill>
                  <a:srgbClr val="202020"/>
                </a:solidFill>
                <a:latin typeface="Times New Roman" panose="02020603050405020304"/>
                <a:cs typeface="Times New Roman" panose="02020603050405020304"/>
                <a:sym typeface="+mn-ea"/>
              </a:rPr>
              <a:t>clasifiers</a:t>
            </a:r>
            <a:r>
              <a:rPr lang="en-IN" spc="-5" dirty="0">
                <a:solidFill>
                  <a:srgbClr val="202020"/>
                </a:solidFill>
                <a:latin typeface="Times New Roman" panose="02020603050405020304"/>
                <a:cs typeface="Times New Roman" panose="02020603050405020304"/>
                <a:sym typeface="+mn-ea"/>
              </a:rPr>
              <a:t>”  based on applying Bayes theorem with strong independence assumptions between the features.</a:t>
            </a:r>
            <a:endParaRPr lang="en-US" b="1" spc="-7" dirty="0">
              <a:latin typeface="Times New Roman" panose="02020603050405020304"/>
              <a:cs typeface="Times New Roman" panose="02020603050405020304"/>
            </a:endParaRPr>
          </a:p>
          <a:p>
            <a:pPr marL="0" marR="6985" indent="0" algn="just">
              <a:lnSpc>
                <a:spcPct val="115000"/>
              </a:lnSpc>
              <a:buNone/>
              <a:tabLst>
                <a:tab pos="409575" algn="l"/>
              </a:tabLst>
            </a:pPr>
            <a:r>
              <a:rPr lang="en-IN" b="1" spc="-7" dirty="0">
                <a:latin typeface="Times New Roman" panose="02020603050405020304"/>
                <a:cs typeface="Times New Roman" panose="02020603050405020304"/>
                <a:sym typeface="+mn-ea"/>
              </a:rPr>
              <a:t>6. </a:t>
            </a:r>
            <a:r>
              <a:rPr b="1" spc="-7" dirty="0" err="1">
                <a:latin typeface="Times New Roman" panose="02020603050405020304"/>
                <a:cs typeface="Times New Roman" panose="02020603050405020304"/>
                <a:sym typeface="+mn-ea"/>
              </a:rPr>
              <a:t>Adaboost</a:t>
            </a:r>
            <a:r>
              <a:rPr b="1" spc="-7" dirty="0">
                <a:latin typeface="Times New Roman" panose="02020603050405020304"/>
                <a:cs typeface="Times New Roman" panose="02020603050405020304"/>
                <a:sym typeface="+mn-ea"/>
              </a:rPr>
              <a:t> </a:t>
            </a:r>
            <a:r>
              <a:rPr b="1" dirty="0">
                <a:latin typeface="Times New Roman" panose="02020603050405020304"/>
                <a:cs typeface="Times New Roman" panose="02020603050405020304"/>
                <a:sym typeface="+mn-ea"/>
              </a:rPr>
              <a:t>classifiers </a:t>
            </a:r>
            <a:r>
              <a:rPr dirty="0">
                <a:sym typeface="+mn-ea"/>
              </a:rPr>
              <a:t>: </a:t>
            </a:r>
            <a:r>
              <a:rPr spc="-7" dirty="0">
                <a:latin typeface="Times New Roman" panose="02020603050405020304" pitchFamily="18" charset="0"/>
                <a:cs typeface="Times New Roman" panose="02020603050405020304" pitchFamily="18" charset="0"/>
                <a:sym typeface="+mn-ea"/>
              </a:rPr>
              <a:t>An AdaBoost</a:t>
            </a:r>
            <a:r>
              <a:rPr spc="58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classifier </a:t>
            </a:r>
            <a:r>
              <a:rPr dirty="0">
                <a:latin typeface="Times New Roman" panose="02020603050405020304" pitchFamily="18" charset="0"/>
                <a:cs typeface="Times New Roman" panose="02020603050405020304" pitchFamily="18" charset="0"/>
                <a:sym typeface="+mn-ea"/>
              </a:rPr>
              <a:t>is a </a:t>
            </a:r>
            <a:r>
              <a:rPr spc="-7" dirty="0">
                <a:latin typeface="Times New Roman" panose="02020603050405020304" pitchFamily="18" charset="0"/>
                <a:cs typeface="Times New Roman" panose="02020603050405020304" pitchFamily="18" charset="0"/>
                <a:sym typeface="+mn-ea"/>
              </a:rPr>
              <a:t>meta-estimator </a:t>
            </a:r>
            <a:r>
              <a:rPr dirty="0">
                <a:latin typeface="Times New Roman" panose="02020603050405020304" pitchFamily="18" charset="0"/>
                <a:cs typeface="Times New Roman" panose="02020603050405020304" pitchFamily="18" charset="0"/>
                <a:sym typeface="+mn-ea"/>
              </a:rPr>
              <a:t>that </a:t>
            </a:r>
            <a:r>
              <a:rPr spc="-7" dirty="0">
                <a:latin typeface="Times New Roman" panose="02020603050405020304" pitchFamily="18" charset="0"/>
                <a:cs typeface="Times New Roman" panose="02020603050405020304" pitchFamily="18" charset="0"/>
                <a:sym typeface="+mn-ea"/>
              </a:rPr>
              <a:t>begins </a:t>
            </a:r>
            <a:r>
              <a:rPr spc="-13" dirty="0">
                <a:latin typeface="Times New Roman" panose="02020603050405020304" pitchFamily="18" charset="0"/>
                <a:cs typeface="Times New Roman" panose="02020603050405020304" pitchFamily="18" charset="0"/>
                <a:sym typeface="+mn-ea"/>
              </a:rPr>
              <a:t>by </a:t>
            </a:r>
            <a:r>
              <a:rPr spc="-7" dirty="0">
                <a:latin typeface="Times New Roman" panose="02020603050405020304" pitchFamily="18" charset="0"/>
                <a:cs typeface="Times New Roman" panose="02020603050405020304" pitchFamily="18" charset="0"/>
                <a:sym typeface="+mn-ea"/>
              </a:rPr>
              <a:t>fitting </a:t>
            </a:r>
            <a:r>
              <a:rPr dirty="0">
                <a:latin typeface="Times New Roman" panose="02020603050405020304" pitchFamily="18" charset="0"/>
                <a:cs typeface="Times New Roman" panose="02020603050405020304" pitchFamily="18" charset="0"/>
                <a:sym typeface="+mn-ea"/>
              </a:rPr>
              <a:t> a </a:t>
            </a:r>
            <a:r>
              <a:rPr spc="-7" dirty="0">
                <a:latin typeface="Times New Roman" panose="02020603050405020304" pitchFamily="18" charset="0"/>
                <a:cs typeface="Times New Roman" panose="02020603050405020304" pitchFamily="18" charset="0"/>
                <a:sym typeface="+mn-ea"/>
              </a:rPr>
              <a:t>classifier </a:t>
            </a:r>
            <a:r>
              <a:rPr dirty="0">
                <a:latin typeface="Times New Roman" panose="02020603050405020304" pitchFamily="18" charset="0"/>
                <a:cs typeface="Times New Roman" panose="02020603050405020304" pitchFamily="18" charset="0"/>
                <a:sym typeface="+mn-ea"/>
              </a:rPr>
              <a:t>on </a:t>
            </a:r>
            <a:r>
              <a:rPr spc="-7" dirty="0">
                <a:latin typeface="Times New Roman" panose="02020603050405020304" pitchFamily="18" charset="0"/>
                <a:cs typeface="Times New Roman" panose="02020603050405020304" pitchFamily="18" charset="0"/>
                <a:sym typeface="+mn-ea"/>
              </a:rPr>
              <a:t>the original dataset </a:t>
            </a:r>
            <a:r>
              <a:rPr dirty="0">
                <a:latin typeface="Times New Roman" panose="02020603050405020304" pitchFamily="18" charset="0"/>
                <a:cs typeface="Times New Roman" panose="02020603050405020304" pitchFamily="18" charset="0"/>
                <a:sym typeface="+mn-ea"/>
              </a:rPr>
              <a:t>and </a:t>
            </a:r>
            <a:r>
              <a:rPr spc="-7" dirty="0">
                <a:latin typeface="Times New Roman" panose="02020603050405020304" pitchFamily="18" charset="0"/>
                <a:cs typeface="Times New Roman" panose="02020603050405020304" pitchFamily="18" charset="0"/>
                <a:sym typeface="+mn-ea"/>
              </a:rPr>
              <a:t>then fits additional copies </a:t>
            </a:r>
            <a:r>
              <a:rPr spc="-13" dirty="0">
                <a:latin typeface="Times New Roman" panose="02020603050405020304" pitchFamily="18" charset="0"/>
                <a:cs typeface="Times New Roman" panose="02020603050405020304" pitchFamily="18" charset="0"/>
                <a:sym typeface="+mn-ea"/>
              </a:rPr>
              <a:t>of </a:t>
            </a:r>
            <a:r>
              <a:rPr dirty="0">
                <a:latin typeface="Times New Roman" panose="02020603050405020304" pitchFamily="18" charset="0"/>
                <a:cs typeface="Times New Roman" panose="02020603050405020304" pitchFamily="18" charset="0"/>
                <a:sym typeface="+mn-ea"/>
              </a:rPr>
              <a:t>the </a:t>
            </a:r>
            <a:r>
              <a:rPr spc="-7" dirty="0">
                <a:latin typeface="Times New Roman" panose="02020603050405020304" pitchFamily="18" charset="0"/>
                <a:cs typeface="Times New Roman" panose="02020603050405020304" pitchFamily="18" charset="0"/>
                <a:sym typeface="+mn-ea"/>
              </a:rPr>
              <a:t>classifier </a:t>
            </a:r>
            <a:r>
              <a:rPr spc="-13" dirty="0">
                <a:latin typeface="Times New Roman" panose="02020603050405020304" pitchFamily="18" charset="0"/>
                <a:cs typeface="Times New Roman" panose="02020603050405020304" pitchFamily="18" charset="0"/>
                <a:sym typeface="+mn-ea"/>
              </a:rPr>
              <a:t>on </a:t>
            </a:r>
            <a:r>
              <a:rPr dirty="0">
                <a:latin typeface="Times New Roman" panose="02020603050405020304" pitchFamily="18" charset="0"/>
                <a:cs typeface="Times New Roman" panose="02020603050405020304" pitchFamily="18" charset="0"/>
                <a:sym typeface="+mn-ea"/>
              </a:rPr>
              <a:t>the </a:t>
            </a:r>
            <a:r>
              <a:rPr spc="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same </a:t>
            </a:r>
            <a:r>
              <a:rPr dirty="0">
                <a:latin typeface="Times New Roman" panose="02020603050405020304" pitchFamily="18" charset="0"/>
                <a:cs typeface="Times New Roman" panose="02020603050405020304" pitchFamily="18" charset="0"/>
                <a:sym typeface="+mn-ea"/>
              </a:rPr>
              <a:t>dataset </a:t>
            </a:r>
            <a:r>
              <a:rPr spc="-7" dirty="0">
                <a:latin typeface="Times New Roman" panose="02020603050405020304" pitchFamily="18" charset="0"/>
                <a:cs typeface="Times New Roman" panose="02020603050405020304" pitchFamily="18" charset="0"/>
                <a:sym typeface="+mn-ea"/>
              </a:rPr>
              <a:t>but </a:t>
            </a:r>
            <a:r>
              <a:rPr dirty="0">
                <a:latin typeface="Times New Roman" panose="02020603050405020304" pitchFamily="18" charset="0"/>
                <a:cs typeface="Times New Roman" panose="02020603050405020304" pitchFamily="18" charset="0"/>
                <a:sym typeface="+mn-ea"/>
              </a:rPr>
              <a:t>where the </a:t>
            </a:r>
            <a:r>
              <a:rPr spc="-7" dirty="0">
                <a:latin typeface="Times New Roman" panose="02020603050405020304" pitchFamily="18" charset="0"/>
                <a:cs typeface="Times New Roman" panose="02020603050405020304" pitchFamily="18" charset="0"/>
                <a:sym typeface="+mn-ea"/>
              </a:rPr>
              <a:t>weights </a:t>
            </a:r>
            <a:r>
              <a:rPr dirty="0">
                <a:latin typeface="Times New Roman" panose="02020603050405020304" pitchFamily="18" charset="0"/>
                <a:cs typeface="Times New Roman" panose="02020603050405020304" pitchFamily="18" charset="0"/>
                <a:sym typeface="+mn-ea"/>
              </a:rPr>
              <a:t>of </a:t>
            </a:r>
            <a:r>
              <a:rPr spc="-7" dirty="0">
                <a:latin typeface="Times New Roman" panose="02020603050405020304" pitchFamily="18" charset="0"/>
                <a:cs typeface="Times New Roman" panose="02020603050405020304" pitchFamily="18" charset="0"/>
                <a:sym typeface="+mn-ea"/>
              </a:rPr>
              <a:t>incorrectly classified </a:t>
            </a:r>
            <a:r>
              <a:rPr dirty="0">
                <a:latin typeface="Times New Roman" panose="02020603050405020304" pitchFamily="18" charset="0"/>
                <a:cs typeface="Times New Roman" panose="02020603050405020304" pitchFamily="18" charset="0"/>
                <a:sym typeface="+mn-ea"/>
              </a:rPr>
              <a:t>instances are </a:t>
            </a:r>
            <a:r>
              <a:rPr spc="-7" dirty="0">
                <a:latin typeface="Times New Roman" panose="02020603050405020304" pitchFamily="18" charset="0"/>
                <a:cs typeface="Times New Roman" panose="02020603050405020304" pitchFamily="18" charset="0"/>
                <a:sym typeface="+mn-ea"/>
              </a:rPr>
              <a:t>adjusted </a:t>
            </a:r>
            <a:r>
              <a:rPr dirty="0">
                <a:latin typeface="Times New Roman" panose="02020603050405020304" pitchFamily="18" charset="0"/>
                <a:cs typeface="Times New Roman" panose="02020603050405020304" pitchFamily="18" charset="0"/>
                <a:sym typeface="+mn-ea"/>
              </a:rPr>
              <a:t>such </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that</a:t>
            </a:r>
            <a:r>
              <a:rPr spc="-2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subsequent</a:t>
            </a:r>
            <a:r>
              <a:rPr spc="1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classifiers</a:t>
            </a:r>
            <a:r>
              <a:rPr spc="-2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focus</a:t>
            </a:r>
            <a:r>
              <a:rPr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more</a:t>
            </a:r>
            <a:r>
              <a:rPr spc="1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on</a:t>
            </a:r>
            <a:r>
              <a:rPr spc="-1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difficult</a:t>
            </a:r>
            <a:r>
              <a:rPr spc="-2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cases</a:t>
            </a:r>
            <a:r>
              <a:rPr spc="-7" dirty="0">
                <a:sym typeface="+mn-ea"/>
              </a:rPr>
              <a:t>.</a:t>
            </a:r>
            <a:endParaRPr spc="-7" dirty="0"/>
          </a:p>
          <a:p>
            <a:pPr marL="15875" marR="7620" indent="0" algn="just">
              <a:lnSpc>
                <a:spcPct val="115000"/>
              </a:lnSpc>
              <a:spcBef>
                <a:spcPts val="5"/>
              </a:spcBef>
              <a:buClr>
                <a:srgbClr val="202020"/>
              </a:buClr>
              <a:buNone/>
              <a:tabLst>
                <a:tab pos="844550" algn="l"/>
              </a:tabLst>
            </a:pPr>
            <a:endParaRPr lang="en-US" b="1" spc="-7" dirty="0">
              <a:latin typeface="Times New Roman" panose="02020603050405020304"/>
              <a:cs typeface="Times New Roman" panose="02020603050405020304"/>
            </a:endParaRPr>
          </a:p>
          <a:p>
            <a:pPr marL="15875" marR="7620" indent="0" algn="just">
              <a:lnSpc>
                <a:spcPct val="115000"/>
              </a:lnSpc>
              <a:spcBef>
                <a:spcPts val="5"/>
              </a:spcBef>
              <a:buClr>
                <a:srgbClr val="202020"/>
              </a:buClr>
              <a:buNone/>
              <a:tabLst>
                <a:tab pos="844550" algn="l"/>
              </a:tabLst>
            </a:pPr>
            <a:r>
              <a:rPr lang="en-US" b="1" spc="-7" dirty="0">
                <a:latin typeface="Times New Roman" panose="02020603050405020304"/>
                <a:cs typeface="Times New Roman" panose="02020603050405020304"/>
                <a:sym typeface="+mn-ea"/>
              </a:rPr>
              <a:t>7.</a:t>
            </a:r>
            <a:r>
              <a:rPr b="1" spc="-7" dirty="0">
                <a:latin typeface="Times New Roman" panose="02020603050405020304"/>
                <a:cs typeface="Times New Roman" panose="02020603050405020304"/>
                <a:sym typeface="+mn-ea"/>
              </a:rPr>
              <a:t>Support</a:t>
            </a:r>
            <a:r>
              <a:rPr b="1" dirty="0">
                <a:latin typeface="Times New Roman" panose="02020603050405020304"/>
                <a:cs typeface="Times New Roman" panose="02020603050405020304"/>
                <a:sym typeface="+mn-ea"/>
              </a:rPr>
              <a:t> Vector</a:t>
            </a:r>
            <a:r>
              <a:rPr b="1" spc="7" dirty="0">
                <a:latin typeface="Times New Roman" panose="02020603050405020304"/>
                <a:cs typeface="Times New Roman" panose="02020603050405020304"/>
                <a:sym typeface="+mn-ea"/>
              </a:rPr>
              <a:t> </a:t>
            </a:r>
            <a:r>
              <a:rPr b="1" spc="-7" dirty="0">
                <a:latin typeface="Times New Roman" panose="02020603050405020304"/>
                <a:cs typeface="Times New Roman" panose="02020603050405020304"/>
                <a:sym typeface="+mn-ea"/>
              </a:rPr>
              <a:t>Machine</a:t>
            </a:r>
            <a:r>
              <a:rPr b="1" dirty="0">
                <a:latin typeface="Times New Roman" panose="02020603050405020304"/>
                <a:cs typeface="Times New Roman" panose="02020603050405020304"/>
                <a:sym typeface="+mn-ea"/>
              </a:rPr>
              <a:t> </a:t>
            </a:r>
            <a:r>
              <a:rPr b="1" spc="-7" dirty="0">
                <a:latin typeface="Times New Roman" panose="02020603050405020304"/>
                <a:cs typeface="Times New Roman" panose="02020603050405020304"/>
                <a:sym typeface="+mn-ea"/>
              </a:rPr>
              <a:t>(SVM)</a:t>
            </a:r>
            <a:r>
              <a:rPr b="1" dirty="0">
                <a:latin typeface="Times New Roman" panose="02020603050405020304"/>
                <a:cs typeface="Times New Roman" panose="02020603050405020304"/>
                <a:sym typeface="+mn-ea"/>
              </a:rPr>
              <a:t> </a:t>
            </a:r>
            <a:r>
              <a:rPr dirty="0">
                <a:sym typeface="+mn-ea"/>
              </a:rPr>
              <a:t>:</a:t>
            </a:r>
            <a:r>
              <a:rPr spc="7" dirty="0">
                <a:sym typeface="+mn-ea"/>
              </a:rPr>
              <a:t> </a:t>
            </a:r>
            <a:r>
              <a:rPr spc="-7" dirty="0">
                <a:latin typeface="Times New Roman" panose="02020603050405020304" pitchFamily="18" charset="0"/>
                <a:cs typeface="Times New Roman" panose="02020603050405020304" pitchFamily="18" charset="0"/>
                <a:sym typeface="+mn-ea"/>
              </a:rPr>
              <a:t>“Support</a:t>
            </a:r>
            <a:r>
              <a:rPr dirty="0">
                <a:latin typeface="Times New Roman" panose="02020603050405020304" pitchFamily="18" charset="0"/>
                <a:cs typeface="Times New Roman" panose="02020603050405020304" pitchFamily="18" charset="0"/>
                <a:sym typeface="+mn-ea"/>
              </a:rPr>
              <a:t> Vector</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Machine”</a:t>
            </a:r>
            <a:r>
              <a:rPr spc="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(SVM)</a:t>
            </a:r>
            <a:r>
              <a:rPr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is</a:t>
            </a:r>
            <a:r>
              <a:rPr dirty="0">
                <a:latin typeface="Times New Roman" panose="02020603050405020304" pitchFamily="18" charset="0"/>
                <a:cs typeface="Times New Roman" panose="02020603050405020304" pitchFamily="18" charset="0"/>
                <a:sym typeface="+mn-ea"/>
              </a:rPr>
              <a:t> a </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supervised</a:t>
            </a:r>
            <a:r>
              <a:rPr spc="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machine</a:t>
            </a:r>
            <a:r>
              <a:rPr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learning</a:t>
            </a:r>
            <a:r>
              <a:rPr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algorithm</a:t>
            </a:r>
            <a:r>
              <a:rPr dirty="0">
                <a:latin typeface="Times New Roman" panose="02020603050405020304" pitchFamily="18" charset="0"/>
                <a:cs typeface="Times New Roman" panose="02020603050405020304" pitchFamily="18" charset="0"/>
                <a:sym typeface="+mn-ea"/>
              </a:rPr>
              <a:t> that</a:t>
            </a:r>
            <a:r>
              <a:rPr spc="7" dirty="0">
                <a:latin typeface="Times New Roman" panose="02020603050405020304" pitchFamily="18" charset="0"/>
                <a:cs typeface="Times New Roman" panose="02020603050405020304" pitchFamily="18" charset="0"/>
                <a:sym typeface="+mn-ea"/>
              </a:rPr>
              <a:t> </a:t>
            </a:r>
            <a:r>
              <a:rPr spc="-13" dirty="0">
                <a:latin typeface="Times New Roman" panose="02020603050405020304" pitchFamily="18" charset="0"/>
                <a:cs typeface="Times New Roman" panose="02020603050405020304" pitchFamily="18" charset="0"/>
                <a:sym typeface="+mn-ea"/>
              </a:rPr>
              <a:t>can</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be</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used</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for</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both</a:t>
            </a:r>
            <a:r>
              <a:rPr spc="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classification</a:t>
            </a:r>
            <a:r>
              <a:rPr dirty="0">
                <a:latin typeface="Times New Roman" panose="02020603050405020304" pitchFamily="18" charset="0"/>
                <a:cs typeface="Times New Roman" panose="02020603050405020304" pitchFamily="18" charset="0"/>
                <a:sym typeface="+mn-ea"/>
              </a:rPr>
              <a:t> or </a:t>
            </a:r>
            <a:r>
              <a:rPr spc="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regression challenges. Here we </a:t>
            </a:r>
            <a:r>
              <a:rPr dirty="0">
                <a:latin typeface="Times New Roman" panose="02020603050405020304" pitchFamily="18" charset="0"/>
                <a:cs typeface="Times New Roman" panose="02020603050405020304" pitchFamily="18" charset="0"/>
                <a:sym typeface="+mn-ea"/>
              </a:rPr>
              <a:t>plot </a:t>
            </a:r>
            <a:r>
              <a:rPr spc="-7" dirty="0">
                <a:latin typeface="Times New Roman" panose="02020603050405020304" pitchFamily="18" charset="0"/>
                <a:cs typeface="Times New Roman" panose="02020603050405020304" pitchFamily="18" charset="0"/>
                <a:sym typeface="+mn-ea"/>
              </a:rPr>
              <a:t>each data </a:t>
            </a:r>
            <a:r>
              <a:rPr dirty="0">
                <a:latin typeface="Times New Roman" panose="02020603050405020304" pitchFamily="18" charset="0"/>
                <a:cs typeface="Times New Roman" panose="02020603050405020304" pitchFamily="18" charset="0"/>
                <a:sym typeface="+mn-ea"/>
              </a:rPr>
              <a:t>item </a:t>
            </a:r>
            <a:r>
              <a:rPr spc="-7" dirty="0">
                <a:latin typeface="Times New Roman" panose="02020603050405020304" pitchFamily="18" charset="0"/>
                <a:cs typeface="Times New Roman" panose="02020603050405020304" pitchFamily="18" charset="0"/>
                <a:sym typeface="+mn-ea"/>
              </a:rPr>
              <a:t>as </a:t>
            </a:r>
            <a:r>
              <a:rPr dirty="0">
                <a:latin typeface="Times New Roman" panose="02020603050405020304" pitchFamily="18" charset="0"/>
                <a:cs typeface="Times New Roman" panose="02020603050405020304" pitchFamily="18" charset="0"/>
                <a:sym typeface="+mn-ea"/>
              </a:rPr>
              <a:t>a </a:t>
            </a:r>
            <a:r>
              <a:rPr spc="-7" dirty="0">
                <a:latin typeface="Times New Roman" panose="02020603050405020304" pitchFamily="18" charset="0"/>
                <a:cs typeface="Times New Roman" panose="02020603050405020304" pitchFamily="18" charset="0"/>
                <a:sym typeface="+mn-ea"/>
              </a:rPr>
              <a:t>point </a:t>
            </a:r>
            <a:r>
              <a:rPr dirty="0">
                <a:latin typeface="Times New Roman" panose="02020603050405020304" pitchFamily="18" charset="0"/>
                <a:cs typeface="Times New Roman" panose="02020603050405020304" pitchFamily="18" charset="0"/>
                <a:sym typeface="+mn-ea"/>
              </a:rPr>
              <a:t>in n-dimensional </a:t>
            </a:r>
            <a:r>
              <a:rPr spc="-7" dirty="0">
                <a:latin typeface="Times New Roman" panose="02020603050405020304" pitchFamily="18" charset="0"/>
                <a:cs typeface="Times New Roman" panose="02020603050405020304" pitchFamily="18" charset="0"/>
                <a:sym typeface="+mn-ea"/>
              </a:rPr>
              <a:t>space </a:t>
            </a:r>
            <a:r>
              <a:rPr dirty="0">
                <a:latin typeface="Times New Roman" panose="02020603050405020304" pitchFamily="18" charset="0"/>
                <a:cs typeface="Times New Roman" panose="02020603050405020304" pitchFamily="18" charset="0"/>
                <a:sym typeface="+mn-ea"/>
              </a:rPr>
              <a:t> with the </a:t>
            </a:r>
            <a:r>
              <a:rPr spc="-7" dirty="0">
                <a:latin typeface="Times New Roman" panose="02020603050405020304" pitchFamily="18" charset="0"/>
                <a:cs typeface="Times New Roman" panose="02020603050405020304" pitchFamily="18" charset="0"/>
                <a:sym typeface="+mn-ea"/>
              </a:rPr>
              <a:t>value of </a:t>
            </a:r>
            <a:r>
              <a:rPr dirty="0">
                <a:latin typeface="Times New Roman" panose="02020603050405020304" pitchFamily="18" charset="0"/>
                <a:cs typeface="Times New Roman" panose="02020603050405020304" pitchFamily="18" charset="0"/>
                <a:sym typeface="+mn-ea"/>
              </a:rPr>
              <a:t>each </a:t>
            </a:r>
            <a:r>
              <a:rPr spc="-7" dirty="0">
                <a:latin typeface="Times New Roman" panose="02020603050405020304" pitchFamily="18" charset="0"/>
                <a:cs typeface="Times New Roman" panose="02020603050405020304" pitchFamily="18" charset="0"/>
                <a:sym typeface="+mn-ea"/>
              </a:rPr>
              <a:t>feature </a:t>
            </a:r>
            <a:r>
              <a:rPr dirty="0">
                <a:latin typeface="Times New Roman" panose="02020603050405020304" pitchFamily="18" charset="0"/>
                <a:cs typeface="Times New Roman" panose="02020603050405020304" pitchFamily="18" charset="0"/>
                <a:sym typeface="+mn-ea"/>
              </a:rPr>
              <a:t>being </a:t>
            </a:r>
            <a:r>
              <a:rPr spc="-7" dirty="0">
                <a:latin typeface="Times New Roman" panose="02020603050405020304" pitchFamily="18" charset="0"/>
                <a:cs typeface="Times New Roman" panose="02020603050405020304" pitchFamily="18" charset="0"/>
                <a:sym typeface="+mn-ea"/>
              </a:rPr>
              <a:t>the value of </a:t>
            </a:r>
            <a:r>
              <a:rPr dirty="0">
                <a:latin typeface="Times New Roman" panose="02020603050405020304" pitchFamily="18" charset="0"/>
                <a:cs typeface="Times New Roman" panose="02020603050405020304" pitchFamily="18" charset="0"/>
                <a:sym typeface="+mn-ea"/>
              </a:rPr>
              <a:t>a </a:t>
            </a:r>
            <a:r>
              <a:rPr spc="-7" dirty="0">
                <a:latin typeface="Times New Roman" panose="02020603050405020304" pitchFamily="18" charset="0"/>
                <a:cs typeface="Times New Roman" panose="02020603050405020304" pitchFamily="18" charset="0"/>
                <a:sym typeface="+mn-ea"/>
              </a:rPr>
              <a:t>particular </a:t>
            </a:r>
            <a:r>
              <a:rPr dirty="0">
                <a:latin typeface="Times New Roman" panose="02020603050405020304" pitchFamily="18" charset="0"/>
                <a:cs typeface="Times New Roman" panose="02020603050405020304" pitchFamily="18" charset="0"/>
                <a:sym typeface="+mn-ea"/>
              </a:rPr>
              <a:t>coordinate. </a:t>
            </a:r>
            <a:r>
              <a:rPr spc="-7" dirty="0">
                <a:latin typeface="Times New Roman" panose="02020603050405020304" pitchFamily="18" charset="0"/>
                <a:cs typeface="Times New Roman" panose="02020603050405020304" pitchFamily="18" charset="0"/>
                <a:sym typeface="+mn-ea"/>
              </a:rPr>
              <a:t>Then, </a:t>
            </a:r>
            <a:r>
              <a:rPr spc="-13" dirty="0">
                <a:latin typeface="Times New Roman" panose="02020603050405020304" pitchFamily="18" charset="0"/>
                <a:cs typeface="Times New Roman" panose="02020603050405020304" pitchFamily="18" charset="0"/>
                <a:sym typeface="+mn-ea"/>
              </a:rPr>
              <a:t>we </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perform </a:t>
            </a:r>
            <a:r>
              <a:rPr spc="-7" dirty="0">
                <a:latin typeface="Times New Roman" panose="02020603050405020304" pitchFamily="18" charset="0"/>
                <a:cs typeface="Times New Roman" panose="02020603050405020304" pitchFamily="18" charset="0"/>
                <a:sym typeface="+mn-ea"/>
              </a:rPr>
              <a:t>classification </a:t>
            </a:r>
            <a:r>
              <a:rPr spc="-13" dirty="0">
                <a:latin typeface="Times New Roman" panose="02020603050405020304" pitchFamily="18" charset="0"/>
                <a:cs typeface="Times New Roman" panose="02020603050405020304" pitchFamily="18" charset="0"/>
                <a:sym typeface="+mn-ea"/>
              </a:rPr>
              <a:t>by </a:t>
            </a:r>
            <a:r>
              <a:rPr spc="-7" dirty="0">
                <a:latin typeface="Times New Roman" panose="02020603050405020304" pitchFamily="18" charset="0"/>
                <a:cs typeface="Times New Roman" panose="02020603050405020304" pitchFamily="18" charset="0"/>
                <a:sym typeface="+mn-ea"/>
              </a:rPr>
              <a:t>finding </a:t>
            </a:r>
            <a:r>
              <a:rPr dirty="0">
                <a:latin typeface="Times New Roman" panose="02020603050405020304" pitchFamily="18" charset="0"/>
                <a:cs typeface="Times New Roman" panose="02020603050405020304" pitchFamily="18" charset="0"/>
                <a:sym typeface="+mn-ea"/>
              </a:rPr>
              <a:t>the </a:t>
            </a:r>
            <a:r>
              <a:rPr spc="-7" dirty="0">
                <a:latin typeface="Times New Roman" panose="02020603050405020304" pitchFamily="18" charset="0"/>
                <a:cs typeface="Times New Roman" panose="02020603050405020304" pitchFamily="18" charset="0"/>
                <a:sym typeface="+mn-ea"/>
              </a:rPr>
              <a:t>hyper-plane that differentiates the two </a:t>
            </a:r>
            <a:r>
              <a:rPr dirty="0">
                <a:latin typeface="Times New Roman" panose="02020603050405020304" pitchFamily="18" charset="0"/>
                <a:cs typeface="Times New Roman" panose="02020603050405020304" pitchFamily="18" charset="0"/>
                <a:sym typeface="+mn-ea"/>
              </a:rPr>
              <a:t>classes </a:t>
            </a:r>
            <a:r>
              <a:rPr spc="-7" dirty="0">
                <a:latin typeface="Times New Roman" panose="02020603050405020304" pitchFamily="18" charset="0"/>
                <a:cs typeface="Times New Roman" panose="02020603050405020304" pitchFamily="18" charset="0"/>
                <a:sym typeface="+mn-ea"/>
              </a:rPr>
              <a:t>very </a:t>
            </a:r>
            <a:r>
              <a:rPr spc="-579"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well.</a:t>
            </a:r>
            <a:endParaRPr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K-</a:t>
            </a:r>
            <a:r>
              <a:rPr lang="en-US" dirty="0" err="1">
                <a:cs typeface="Calibri Light" panose="020F0302020204030204"/>
              </a:rPr>
              <a:t>nn</a:t>
            </a:r>
            <a:r>
              <a:rPr lang="en-US" dirty="0">
                <a:cs typeface="Calibri Light" panose="020F0302020204030204"/>
              </a:rPr>
              <a:t> score with varying number of neighbors </a:t>
            </a:r>
            <a:endParaRPr lang="en-US" dirty="0"/>
          </a:p>
        </p:txBody>
      </p:sp>
      <p:pic>
        <p:nvPicPr>
          <p:cNvPr id="4" name="Picture 4" descr="Chart, line chart&#10;&#10;Description automatically generated"/>
          <p:cNvPicPr>
            <a:picLocks noGrp="1" noChangeAspect="1"/>
          </p:cNvPicPr>
          <p:nvPr>
            <p:ph idx="1"/>
          </p:nvPr>
        </p:nvPicPr>
        <p:blipFill>
          <a:blip r:embed="rId1"/>
          <a:stretch>
            <a:fillRect/>
          </a:stretch>
        </p:blipFill>
        <p:spPr>
          <a:xfrm>
            <a:off x="1535833" y="2014327"/>
            <a:ext cx="7152872" cy="3686175"/>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85213"/>
          </a:xfrm>
        </p:spPr>
        <p:txBody>
          <a:bodyPr/>
          <a:lstStyle/>
          <a:p>
            <a:r>
              <a:rPr lang="en-US" dirty="0">
                <a:solidFill>
                  <a:srgbClr val="FF0000"/>
                </a:solidFill>
                <a:cs typeface="Calibri Light" panose="020F0302020204030204"/>
              </a:rPr>
              <a:t>Confusion matrix</a:t>
            </a:r>
            <a:endParaRPr lang="en-US" dirty="0">
              <a:solidFill>
                <a:srgbClr val="FF0000"/>
              </a:solidFill>
            </a:endParaRPr>
          </a:p>
        </p:txBody>
      </p:sp>
      <p:pic>
        <p:nvPicPr>
          <p:cNvPr id="4" name="Picture 4" descr="Chart, treemap chart&#10;&#10;Description automatically generated"/>
          <p:cNvPicPr>
            <a:picLocks noGrp="1" noChangeAspect="1"/>
          </p:cNvPicPr>
          <p:nvPr>
            <p:ph idx="1"/>
          </p:nvPr>
        </p:nvPicPr>
        <p:blipFill>
          <a:blip r:embed="rId1"/>
          <a:stretch>
            <a:fillRect/>
          </a:stretch>
        </p:blipFill>
        <p:spPr>
          <a:xfrm>
            <a:off x="702837" y="1695179"/>
            <a:ext cx="2918629" cy="2096345"/>
          </a:xfrm>
        </p:spPr>
      </p:pic>
      <p:pic>
        <p:nvPicPr>
          <p:cNvPr id="5" name="Picture 5" descr="Chart, treemap chart&#10;&#10;Description automatically generated"/>
          <p:cNvPicPr>
            <a:picLocks noChangeAspect="1"/>
          </p:cNvPicPr>
          <p:nvPr/>
        </p:nvPicPr>
        <p:blipFill>
          <a:blip r:embed="rId2"/>
          <a:stretch>
            <a:fillRect/>
          </a:stretch>
        </p:blipFill>
        <p:spPr>
          <a:xfrm>
            <a:off x="625032" y="3923056"/>
            <a:ext cx="2743200" cy="2301026"/>
          </a:xfrm>
          <a:prstGeom prst="rect">
            <a:avLst/>
          </a:prstGeom>
        </p:spPr>
      </p:pic>
      <p:pic>
        <p:nvPicPr>
          <p:cNvPr id="6" name="Picture 6" descr="Chart, treemap chart&#10;&#10;Description automatically generated"/>
          <p:cNvPicPr>
            <a:picLocks noChangeAspect="1"/>
          </p:cNvPicPr>
          <p:nvPr/>
        </p:nvPicPr>
        <p:blipFill>
          <a:blip r:embed="rId3"/>
          <a:stretch>
            <a:fillRect/>
          </a:stretch>
        </p:blipFill>
        <p:spPr>
          <a:xfrm>
            <a:off x="8929868" y="3921702"/>
            <a:ext cx="2743200" cy="2062595"/>
          </a:xfrm>
          <a:prstGeom prst="rect">
            <a:avLst/>
          </a:prstGeom>
        </p:spPr>
      </p:pic>
      <p:pic>
        <p:nvPicPr>
          <p:cNvPr id="7" name="Picture 7" descr="Chart, treemap chart&#10;&#10;Description automatically generated"/>
          <p:cNvPicPr>
            <a:picLocks noChangeAspect="1"/>
          </p:cNvPicPr>
          <p:nvPr/>
        </p:nvPicPr>
        <p:blipFill>
          <a:blip r:embed="rId4"/>
          <a:stretch>
            <a:fillRect/>
          </a:stretch>
        </p:blipFill>
        <p:spPr>
          <a:xfrm>
            <a:off x="8929868" y="1716789"/>
            <a:ext cx="2743200" cy="2054752"/>
          </a:xfrm>
          <a:prstGeom prst="rect">
            <a:avLst/>
          </a:prstGeom>
        </p:spPr>
      </p:pic>
      <p:pic>
        <p:nvPicPr>
          <p:cNvPr id="8" name="Picture 8" descr="Chart, treemap chart&#10;&#10;Description automatically generated"/>
          <p:cNvPicPr>
            <a:picLocks noChangeAspect="1"/>
          </p:cNvPicPr>
          <p:nvPr/>
        </p:nvPicPr>
        <p:blipFill>
          <a:blip r:embed="rId5"/>
          <a:stretch>
            <a:fillRect/>
          </a:stretch>
        </p:blipFill>
        <p:spPr>
          <a:xfrm>
            <a:off x="4377160" y="2360728"/>
            <a:ext cx="3601655" cy="313003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30884"/>
          </a:xfrm>
        </p:spPr>
        <p:txBody>
          <a:bodyPr>
            <a:normAutofit fontScale="90000"/>
          </a:bodyPr>
          <a:lstStyle/>
          <a:p>
            <a:r>
              <a:rPr lang="en-US" dirty="0">
                <a:solidFill>
                  <a:srgbClr val="FF0000"/>
                </a:solidFill>
                <a:ea typeface="+mj-lt"/>
                <a:cs typeface="+mj-lt"/>
              </a:rPr>
              <a:t>Confusion matrix</a:t>
            </a:r>
            <a:endParaRPr lang="en-US" dirty="0"/>
          </a:p>
        </p:txBody>
      </p:sp>
      <p:pic>
        <p:nvPicPr>
          <p:cNvPr id="4" name="Picture 4" descr="Chart, treemap chart&#10;&#10;Description automatically generated"/>
          <p:cNvPicPr>
            <a:picLocks noGrp="1" noChangeAspect="1"/>
          </p:cNvPicPr>
          <p:nvPr>
            <p:ph idx="1"/>
          </p:nvPr>
        </p:nvPicPr>
        <p:blipFill>
          <a:blip r:embed="rId1"/>
          <a:stretch>
            <a:fillRect/>
          </a:stretch>
        </p:blipFill>
        <p:spPr>
          <a:xfrm>
            <a:off x="4020550" y="2125312"/>
            <a:ext cx="3816391" cy="2383903"/>
          </a:xfrm>
        </p:spPr>
      </p:pic>
      <p:pic>
        <p:nvPicPr>
          <p:cNvPr id="5" name="Picture 5" descr="Chart, treemap chart&#10;&#10;Description automatically generated"/>
          <p:cNvPicPr>
            <a:picLocks noChangeAspect="1"/>
          </p:cNvPicPr>
          <p:nvPr/>
        </p:nvPicPr>
        <p:blipFill>
          <a:blip r:embed="rId2"/>
          <a:stretch>
            <a:fillRect/>
          </a:stretch>
        </p:blipFill>
        <p:spPr>
          <a:xfrm>
            <a:off x="8476526" y="3832617"/>
            <a:ext cx="2743200" cy="1970690"/>
          </a:xfrm>
          <a:prstGeom prst="rect">
            <a:avLst/>
          </a:prstGeom>
        </p:spPr>
      </p:pic>
      <p:pic>
        <p:nvPicPr>
          <p:cNvPr id="6" name="Picture 6" descr="Chart, treemap chart&#10;&#10;Description automatically generated"/>
          <p:cNvPicPr>
            <a:picLocks noChangeAspect="1"/>
          </p:cNvPicPr>
          <p:nvPr/>
        </p:nvPicPr>
        <p:blipFill>
          <a:blip r:embed="rId3"/>
          <a:stretch>
            <a:fillRect/>
          </a:stretch>
        </p:blipFill>
        <p:spPr>
          <a:xfrm>
            <a:off x="8476527" y="1007522"/>
            <a:ext cx="2743200" cy="2122905"/>
          </a:xfrm>
          <a:prstGeom prst="rect">
            <a:avLst/>
          </a:prstGeom>
        </p:spPr>
      </p:pic>
      <p:pic>
        <p:nvPicPr>
          <p:cNvPr id="7" name="Picture 7" descr="Chart, treemap chart&#10;&#10;Description automatically generated"/>
          <p:cNvPicPr>
            <a:picLocks noChangeAspect="1"/>
          </p:cNvPicPr>
          <p:nvPr/>
        </p:nvPicPr>
        <p:blipFill>
          <a:blip r:embed="rId4"/>
          <a:stretch>
            <a:fillRect/>
          </a:stretch>
        </p:blipFill>
        <p:spPr>
          <a:xfrm>
            <a:off x="769716" y="3898574"/>
            <a:ext cx="2743200" cy="1993106"/>
          </a:xfrm>
          <a:prstGeom prst="rect">
            <a:avLst/>
          </a:prstGeom>
        </p:spPr>
      </p:pic>
      <p:pic>
        <p:nvPicPr>
          <p:cNvPr id="8" name="Picture 8" descr="Chart, treemap chart&#10;&#10;Description automatically generated"/>
          <p:cNvPicPr>
            <a:picLocks noChangeAspect="1"/>
          </p:cNvPicPr>
          <p:nvPr/>
        </p:nvPicPr>
        <p:blipFill>
          <a:blip r:embed="rId5"/>
          <a:stretch>
            <a:fillRect/>
          </a:stretch>
        </p:blipFill>
        <p:spPr>
          <a:xfrm>
            <a:off x="769717" y="1141642"/>
            <a:ext cx="2743200" cy="206686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p:cNvSpPr>
            <a:spLocks noGrp="1" noRot="1" noChangeAspect="1" noMove="1" noResize="1" noEditPoints="1" noAdjustHandles="1" noChangeArrowheads="1" noChangeShapeType="1" noTextEdit="1"/>
          </p:cNvSpPr>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2"/>
          <p:cNvSpPr>
            <a:spLocks noGrp="1" noRot="1" noChangeAspect="1" noMove="1" noResize="1" noEditPoints="1" noAdjustHandles="1" noChangeArrowheads="1" noChangeShapeType="1" noTextEdit="1"/>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2103875"/>
          </a:xfrm>
        </p:spPr>
        <p:txBody>
          <a:bodyPr>
            <a:normAutofit/>
          </a:bodyPr>
          <a:lstStyle/>
          <a:p>
            <a:r>
              <a:rPr lang="en-US" sz="3600" b="1">
                <a:solidFill>
                  <a:srgbClr val="FFFFFF"/>
                </a:solidFill>
                <a:cs typeface="Calibri Light" panose="020F0302020204030204"/>
              </a:rPr>
              <a:t>THE FEATURE IMPORTANCE</a:t>
            </a:r>
            <a:endParaRPr lang="en-US" sz="3600" b="1">
              <a:solidFill>
                <a:srgbClr val="FFFFFF"/>
              </a:solidFill>
              <a:cs typeface="Calibri Light" panose="020F0302020204030204"/>
            </a:endParaRPr>
          </a:p>
        </p:txBody>
      </p:sp>
      <p:sp>
        <p:nvSpPr>
          <p:cNvPr id="19" name="Content Placeholder 7"/>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20" name="Rectangle 14"/>
          <p:cNvSpPr>
            <a:spLocks noGrp="1" noRot="1" noChangeAspect="1" noMove="1" noResize="1" noEditPoints="1" noAdjustHandles="1" noChangeArrowheads="1" noChangeShapeType="1" noTextEdit="1"/>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hart, bar chart&#10;&#10;Description automatically generated"/>
          <p:cNvPicPr>
            <a:picLocks noChangeAspect="1"/>
          </p:cNvPicPr>
          <p:nvPr/>
        </p:nvPicPr>
        <p:blipFill>
          <a:blip r:embed="rId1"/>
          <a:stretch>
            <a:fillRect/>
          </a:stretch>
        </p:blipFill>
        <p:spPr>
          <a:xfrm>
            <a:off x="4479829" y="60531"/>
            <a:ext cx="7333189" cy="659741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634946"/>
            <a:ext cx="6368142" cy="753152"/>
          </a:xfrm>
        </p:spPr>
        <p:txBody>
          <a:bodyPr>
            <a:normAutofit/>
          </a:bodyPr>
          <a:lstStyle/>
          <a:p>
            <a:r>
              <a:rPr lang="en-US" b="1">
                <a:ea typeface="+mj-lt"/>
                <a:cs typeface="+mj-lt"/>
              </a:rPr>
              <a:t>Precision and Recall</a:t>
            </a:r>
            <a:endParaRPr lang="en-US">
              <a:cs typeface="Calibri Light" panose="020F0302020204030204"/>
            </a:endParaRPr>
          </a:p>
        </p:txBody>
      </p:sp>
      <p:pic>
        <p:nvPicPr>
          <p:cNvPr id="5" name="Picture 4" descr="Light bulb on yellow background with sketched light beams and cord"/>
          <p:cNvPicPr>
            <a:picLocks noChangeAspect="1"/>
          </p:cNvPicPr>
          <p:nvPr/>
        </p:nvPicPr>
        <p:blipFill rotWithShape="1">
          <a:blip r:embed="rId1"/>
          <a:srcRect l="50329" r="7988" b="-9"/>
          <a:stretch>
            <a:fillRect/>
          </a:stretch>
        </p:blipFill>
        <p:spPr>
          <a:xfrm>
            <a:off x="20" y="-12128"/>
            <a:ext cx="4654276" cy="6870127"/>
          </a:xfrm>
          <a:prstGeom prst="rect">
            <a:avLst/>
          </a:prstGeom>
        </p:spPr>
      </p:pic>
      <p:cxnSp>
        <p:nvCxnSpPr>
          <p:cNvPr id="13" name="Straight Connector 1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1436915"/>
            <a:ext cx="6368142" cy="5280038"/>
          </a:xfrm>
        </p:spPr>
        <p:txBody>
          <a:bodyPr vert="horz" lIns="0" tIns="45720" rIns="0" bIns="45720" rtlCol="0" anchor="t">
            <a:noAutofit/>
          </a:bodyPr>
          <a:lstStyle/>
          <a:p>
            <a:pPr marL="0" indent="0" algn="just">
              <a:buNone/>
            </a:pPr>
            <a:r>
              <a:rPr lang="en-US" sz="2400" dirty="0">
                <a:ea typeface="+mn-lt"/>
                <a:cs typeface="+mn-lt"/>
              </a:rPr>
              <a:t>Precision is the proportion of relevant results in the list of all returned search results.</a:t>
            </a:r>
            <a:endParaRPr lang="en-US" sz="2400" dirty="0">
              <a:cs typeface="Calibri" panose="020F0502020204030204"/>
            </a:endParaRPr>
          </a:p>
          <a:p>
            <a:pPr marL="0" indent="0" algn="just">
              <a:buNone/>
            </a:pPr>
            <a:endParaRPr lang="en-US" sz="2400" dirty="0">
              <a:cs typeface="Calibri" panose="020F0502020204030204"/>
            </a:endParaRPr>
          </a:p>
          <a:p>
            <a:pPr marL="0" indent="0" algn="just">
              <a:buNone/>
            </a:pPr>
            <a:r>
              <a:rPr lang="en-US" sz="2400" dirty="0">
                <a:ea typeface="+mn-lt"/>
                <a:cs typeface="+mn-lt"/>
              </a:rPr>
              <a:t>Recall is the ratio of the relevant results returned by the search engine to the total number of the relevant results that could have been returned.</a:t>
            </a:r>
            <a:endParaRPr lang="en-US" sz="2400" dirty="0">
              <a:cs typeface="Calibri" panose="020F0502020204030204"/>
            </a:endParaRPr>
          </a:p>
          <a:p>
            <a:pPr marL="0" indent="0" algn="just">
              <a:buNone/>
            </a:pPr>
            <a:endParaRPr lang="en-US" sz="2400" dirty="0">
              <a:cs typeface="Calibri" panose="020F0502020204030204"/>
            </a:endParaRPr>
          </a:p>
          <a:p>
            <a:pPr marL="0" indent="0" algn="just">
              <a:buNone/>
            </a:pPr>
            <a:r>
              <a:rPr lang="en-US" sz="2400" dirty="0">
                <a:ea typeface="+mn-lt"/>
                <a:cs typeface="+mn-lt"/>
              </a:rPr>
              <a:t>In this project we are giving more importance to recall because predicting that the person does not have a disease when he have one can risk that person's life.</a:t>
            </a:r>
            <a:endParaRPr lang="en-US" sz="2400">
              <a:cs typeface="Calibri" panose="020F050202020403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119791"/>
            <a:ext cx="6368142" cy="1450757"/>
          </a:xfrm>
        </p:spPr>
        <p:txBody>
          <a:bodyPr>
            <a:normAutofit/>
          </a:bodyPr>
          <a:lstStyle/>
          <a:p>
            <a:r>
              <a:rPr lang="en-US" b="1" dirty="0">
                <a:solidFill>
                  <a:srgbClr val="FF0000"/>
                </a:solidFill>
                <a:ea typeface="+mj-lt"/>
                <a:cs typeface="+mj-lt"/>
              </a:rPr>
              <a:t>Challenges:</a:t>
            </a:r>
            <a:endParaRPr lang="en-US" b="1" dirty="0">
              <a:solidFill>
                <a:srgbClr val="FF0000"/>
              </a:solidFill>
            </a:endParaRPr>
          </a:p>
        </p:txBody>
      </p:sp>
      <p:pic>
        <p:nvPicPr>
          <p:cNvPr id="16" name="Picture 4" descr="The radiologic figure of a skeleton"/>
          <p:cNvPicPr>
            <a:picLocks noChangeAspect="1"/>
          </p:cNvPicPr>
          <p:nvPr/>
        </p:nvPicPr>
        <p:blipFill rotWithShape="1">
          <a:blip r:embed="rId1"/>
          <a:srcRect l="55108" r="5" b="5"/>
          <a:stretch>
            <a:fillRect/>
          </a:stretch>
        </p:blipFill>
        <p:spPr>
          <a:xfrm>
            <a:off x="20" y="-12128"/>
            <a:ext cx="4654276" cy="6870127"/>
          </a:xfrm>
          <a:prstGeom prst="rect">
            <a:avLst/>
          </a:prstGeom>
        </p:spPr>
      </p:pic>
      <p:cxnSp>
        <p:nvCxnSpPr>
          <p:cNvPr id="13" name="Straight Connector 1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1758886"/>
            <a:ext cx="6368142" cy="4775616"/>
          </a:xfrm>
        </p:spPr>
        <p:txBody>
          <a:bodyPr vert="horz" lIns="0" tIns="45720" rIns="0" bIns="45720" rtlCol="0" anchor="t">
            <a:normAutofit/>
          </a:bodyPr>
          <a:lstStyle/>
          <a:p>
            <a:pPr>
              <a:buFont typeface="Arial" panose="020B0604020202020204" pitchFamily="34" charset="0"/>
              <a:buChar char="•"/>
            </a:pPr>
            <a:r>
              <a:rPr lang="en-US" sz="2800" dirty="0">
                <a:ea typeface="+mn-lt"/>
                <a:cs typeface="+mn-lt"/>
              </a:rPr>
              <a:t>Less amount of data available made it difficult to predict properly.</a:t>
            </a:r>
            <a:endParaRPr lang="en-US"/>
          </a:p>
          <a:p>
            <a:pPr>
              <a:buFont typeface="Arial" panose="020B0604020202020204" pitchFamily="34" charset="0"/>
              <a:buChar char="•"/>
            </a:pPr>
            <a:r>
              <a:rPr lang="en-US" sz="2800" dirty="0">
                <a:ea typeface="+mn-lt"/>
                <a:cs typeface="+mn-lt"/>
              </a:rPr>
              <a:t>Missing relevant/Important features in our dataset like Chest pain location, chest pain type, Family history of coronary artery, Exercise, etc.</a:t>
            </a:r>
            <a:endParaRPr lang="en-US" sz="2800" dirty="0">
              <a:cs typeface="Calibri" panose="020F0502020204030204"/>
            </a:endParaRPr>
          </a:p>
          <a:p>
            <a:pPr>
              <a:buFont typeface="Arial" panose="020B0604020202020204" pitchFamily="34" charset="0"/>
              <a:buChar char="•"/>
            </a:pPr>
            <a:r>
              <a:rPr lang="en-US" sz="2800" dirty="0">
                <a:ea typeface="+mn-lt"/>
                <a:cs typeface="+mn-lt"/>
              </a:rPr>
              <a:t>The dataset was imbalanced and hence we were not able to apply some models properly.</a:t>
            </a:r>
            <a:endParaRPr lang="en-US" sz="2800" dirty="0">
              <a:cs typeface="Calibri" panose="020F050202020403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75124"/>
          </a:xfrm>
        </p:spPr>
        <p:txBody>
          <a:bodyPr/>
          <a:lstStyle/>
          <a:p>
            <a:r>
              <a:rPr lang="en-US" b="1" dirty="0">
                <a:solidFill>
                  <a:srgbClr val="FF0000"/>
                </a:solidFill>
                <a:cs typeface="Calibri Light" panose="020F0302020204030204"/>
              </a:rPr>
              <a:t>Conclusions </a:t>
            </a:r>
            <a:endParaRPr lang="en-US" dirty="0">
              <a:solidFill>
                <a:srgbClr val="FF0000"/>
              </a:solidFill>
              <a:cs typeface="Calibri Light" panose="020F0302020204030204"/>
            </a:endParaRPr>
          </a:p>
        </p:txBody>
      </p:sp>
      <p:sp>
        <p:nvSpPr>
          <p:cNvPr id="3" name="Content Placeholder 2"/>
          <p:cNvSpPr>
            <a:spLocks noGrp="1"/>
          </p:cNvSpPr>
          <p:nvPr>
            <p:ph idx="1"/>
          </p:nvPr>
        </p:nvSpPr>
        <p:spPr>
          <a:xfrm>
            <a:off x="1097280" y="1470101"/>
            <a:ext cx="10058400" cy="4559978"/>
          </a:xfrm>
        </p:spPr>
        <p:txBody>
          <a:bodyPr vert="horz" lIns="0" tIns="45720" rIns="0" bIns="45720" rtlCol="0" anchor="t">
            <a:normAutofit/>
          </a:bodyPr>
          <a:lstStyle/>
          <a:p>
            <a:r>
              <a:rPr lang="en-US" dirty="0">
                <a:ea typeface="+mn-lt"/>
                <a:cs typeface="+mn-lt"/>
              </a:rPr>
              <a:t>A cardiovascular disease detection model has been built using number of ML</a:t>
            </a:r>
            <a:endParaRPr lang="en-US" dirty="0">
              <a:cs typeface="Calibri" panose="020F0502020204030204"/>
            </a:endParaRPr>
          </a:p>
          <a:p>
            <a:r>
              <a:rPr lang="en-US" dirty="0">
                <a:ea typeface="+mn-lt"/>
                <a:cs typeface="+mn-lt"/>
              </a:rPr>
              <a:t>classification modelling techniques.</a:t>
            </a:r>
            <a:endParaRPr lang="en-US" dirty="0"/>
          </a:p>
          <a:p>
            <a:r>
              <a:rPr lang="en-US" dirty="0">
                <a:ea typeface="+mn-lt"/>
                <a:cs typeface="+mn-lt"/>
              </a:rPr>
              <a:t>This project once deployed can possibly help predict the patients for</a:t>
            </a:r>
            <a:endParaRPr lang="en-US" dirty="0"/>
          </a:p>
          <a:p>
            <a:r>
              <a:rPr lang="en-US" dirty="0">
                <a:ea typeface="+mn-lt"/>
                <a:cs typeface="+mn-lt"/>
              </a:rPr>
              <a:t>cardiovascular disease based to their past medical history Blood</a:t>
            </a:r>
            <a:endParaRPr lang="en-US" dirty="0"/>
          </a:p>
          <a:p>
            <a:r>
              <a:rPr lang="en-US" dirty="0">
                <a:ea typeface="+mn-lt"/>
                <a:cs typeface="+mn-lt"/>
              </a:rPr>
              <a:t>pressure, Body mass index, Sugar levels etc.</a:t>
            </a:r>
            <a:endParaRPr lang="en-US" dirty="0"/>
          </a:p>
          <a:p>
            <a:r>
              <a:rPr lang="en-US" dirty="0">
                <a:ea typeface="+mn-lt"/>
                <a:cs typeface="+mn-lt"/>
              </a:rPr>
              <a:t>The algorithms used in building the model are Logistic regression,</a:t>
            </a:r>
            <a:endParaRPr lang="en-US" dirty="0"/>
          </a:p>
          <a:p>
            <a:r>
              <a:rPr lang="en-US" dirty="0">
                <a:ea typeface="+mn-lt"/>
                <a:cs typeface="+mn-lt"/>
              </a:rPr>
              <a:t>Decision trees, KNN, Random forest classifier, Naive bayes classifier,</a:t>
            </a:r>
            <a:endParaRPr lang="en-US" dirty="0"/>
          </a:p>
          <a:p>
            <a:r>
              <a:rPr lang="en-US" dirty="0">
                <a:ea typeface="+mn-lt"/>
                <a:cs typeface="+mn-lt"/>
              </a:rPr>
              <a:t>Gradient boost and XG boost.</a:t>
            </a:r>
            <a:endParaRPr lang="en-US" dirty="0"/>
          </a:p>
          <a:p>
            <a:r>
              <a:rPr lang="en-US" dirty="0">
                <a:ea typeface="+mn-lt"/>
                <a:cs typeface="+mn-lt"/>
              </a:rPr>
              <a:t>The top three models with best accuracy are Gradient boost, Random</a:t>
            </a:r>
            <a:endParaRPr lang="en-US" dirty="0"/>
          </a:p>
          <a:p>
            <a:r>
              <a:rPr lang="en-US" dirty="0">
                <a:ea typeface="+mn-lt"/>
                <a:cs typeface="+mn-lt"/>
              </a:rPr>
              <a:t>forest &amp; XG boost with accuracy of 87%, 89%,and 97% respectively.</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b="1">
                <a:solidFill>
                  <a:srgbClr val="FFFFFF"/>
                </a:solidFill>
                <a:cs typeface="Calibri Light" panose="020F0302020204030204"/>
              </a:rPr>
              <a:t>Conclusions</a:t>
            </a:r>
            <a:r>
              <a:rPr lang="en-US" sz="3600">
                <a:solidFill>
                  <a:srgbClr val="FFFFFF"/>
                </a:solidFill>
                <a:cs typeface="Calibri Light" panose="020F0302020204030204"/>
              </a:rPr>
              <a:t> </a:t>
            </a:r>
            <a:endParaRPr lang="en-US" sz="3600">
              <a:solidFill>
                <a:srgbClr val="FFFFFF"/>
              </a:solidFill>
            </a:endParaRPr>
          </a:p>
        </p:txBody>
      </p:sp>
      <p:sp>
        <p:nvSpPr>
          <p:cNvPr id="12" name="Rectangle 11"/>
          <p:cNvSpPr>
            <a:spLocks noGrp="1" noRot="1" noChangeAspect="1" noMove="1" noResize="1" noEditPoints="1" noAdjustHandles="1" noChangeArrowheads="1" noChangeShapeType="1" noTextEdit="1"/>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vert="horz" lIns="0" tIns="45720" rIns="0" bIns="45720" rtlCol="0" anchor="ctr">
            <a:noAutofit/>
          </a:bodyPr>
          <a:lstStyle/>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r>
              <a:rPr lang="en-US" sz="2400" dirty="0">
                <a:ea typeface="+mn-lt"/>
                <a:cs typeface="+mn-lt"/>
              </a:rPr>
              <a:t>To conclude we started with loading the data So far we have done.</a:t>
            </a:r>
            <a:endParaRPr lang="en-US" sz="2400" dirty="0">
              <a:cs typeface="Calibri" panose="020F0502020204030204"/>
            </a:endParaRPr>
          </a:p>
          <a:p>
            <a:pPr marL="0" indent="0">
              <a:buNone/>
            </a:pPr>
            <a:r>
              <a:rPr lang="en-US" sz="2400" dirty="0">
                <a:ea typeface="+mn-lt"/>
                <a:cs typeface="+mn-lt"/>
              </a:rPr>
              <a:t>EDA, null values treatment, encoding of categorical columns, feature selection and then model building.</a:t>
            </a:r>
            <a:endParaRPr lang="en-US" sz="2400" dirty="0">
              <a:ea typeface="+mn-lt"/>
              <a:cs typeface="+mn-lt"/>
            </a:endParaRPr>
          </a:p>
          <a:p>
            <a:pPr marL="0" indent="0">
              <a:buNone/>
            </a:pPr>
            <a:r>
              <a:rPr lang="en-US" sz="2400" dirty="0">
                <a:ea typeface="+mn-lt"/>
                <a:cs typeface="+mn-lt"/>
              </a:rPr>
              <a:t>In all of these models our accuracy revolves in the range of 75 to 97 and there is no such improvement in accuracy score even after hyperparameter tuning.</a:t>
            </a:r>
            <a:endParaRPr lang="en-US" sz="2400" dirty="0">
              <a:ea typeface="+mn-lt"/>
              <a:cs typeface="+mn-lt"/>
            </a:endParaRPr>
          </a:p>
          <a:p>
            <a:pPr marL="0" indent="0">
              <a:buNone/>
            </a:pPr>
            <a:r>
              <a:rPr lang="en-US" sz="2400" dirty="0">
                <a:ea typeface="+mn-lt"/>
                <a:cs typeface="+mn-lt"/>
              </a:rPr>
              <a:t>Also it is concluded that accuracy of XG boost is highest as compared to all the algorithms used i.e. 97.</a:t>
            </a:r>
            <a:endParaRPr lang="en-US" sz="2400" dirty="0">
              <a:ea typeface="+mn-lt"/>
              <a:cs typeface="+mn-lt"/>
            </a:endParaRPr>
          </a:p>
          <a:p>
            <a:pPr>
              <a:buNone/>
            </a:pPr>
            <a:r>
              <a:rPr lang="en-US" sz="2400" dirty="0">
                <a:ea typeface="+mn-lt"/>
                <a:cs typeface="+mn-lt"/>
              </a:rPr>
              <a:t>This performance could be due to various reasons like No proper pattern of data, lack of data, not enough relevant features but maybe with enough data we can train our model even better.</a:t>
            </a:r>
            <a:endParaRPr lang="en-US" sz="2400">
              <a:cs typeface="Calibri" panose="020F0502020204030204"/>
            </a:endParaRPr>
          </a:p>
          <a:p>
            <a:pPr marL="0" indent="0">
              <a:buNone/>
            </a:pPr>
            <a:endParaRPr lang="en-US" dirty="0"/>
          </a:p>
          <a:p>
            <a:pPr marL="0" indent="0">
              <a:buNone/>
            </a:pPr>
            <a:endParaRPr lang="en-US" dirty="0">
              <a:cs typeface="Calibri" panose="020F0502020204030204"/>
            </a:endParaRPr>
          </a:p>
          <a:p>
            <a:pPr marL="0" indent="0">
              <a:buNone/>
            </a:pPr>
            <a:endParaRPr lang="en-US" dirty="0">
              <a:cs typeface="Calibri" panose="020F0502020204030204"/>
            </a:endParaRPr>
          </a:p>
          <a:p>
            <a:endParaRPr lang="en-US">
              <a:cs typeface="Calibri" panose="020F050202020403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a:spLocks noGrp="1" noRot="1" noChangeAspect="1" noMove="1" noResize="1" noEditPoints="1" noAdjustHandles="1" noChangeArrowheads="1" noChangeShapeType="1" noTextEdit="1"/>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p:cNvCxnSpPr>
            <a:cxnSpLocks noGrp="1" noRot="1" noChangeAspect="1" noMove="1" noResize="1" noEditPoints="1" noAdjustHandles="1" noChangeArrowheads="1" noChangeShapeType="1"/>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b="1" dirty="0">
                <a:solidFill>
                  <a:srgbClr val="FF0000"/>
                </a:solidFill>
              </a:rPr>
              <a:t>THANK YOU</a:t>
            </a:r>
            <a:endParaRPr lang="en-US" sz="8000" b="1" dirty="0">
              <a:solidFill>
                <a:srgbClr val="FF0000"/>
              </a:solidFill>
            </a:endParaRPr>
          </a:p>
        </p:txBody>
      </p:sp>
      <p:sp>
        <p:nvSpPr>
          <p:cNvPr id="15" name="Rectangle 14"/>
          <p:cNvSpPr>
            <a:spLocks noGrp="1" noRot="1" noChangeAspect="1" noMove="1" noResize="1" noEditPoints="1" noAdjustHandles="1" noChangeArrowheads="1" noChangeShapeType="1" noTextEdit="1"/>
          </p:cNvSpPr>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97280" y="286385"/>
            <a:ext cx="10058400" cy="474980"/>
          </a:xfrm>
        </p:spPr>
        <p:txBody>
          <a:bodyPr>
            <a:normAutofit fontScale="90000"/>
          </a:bodyPr>
          <a:p>
            <a:r>
              <a:rPr lang="en-US" sz="3110" b="1">
                <a:solidFill>
                  <a:schemeClr val="accent1"/>
                </a:solidFill>
                <a:effectLst>
                  <a:outerShdw blurRad="38100" dist="25400" dir="5400000" algn="ctr" rotWithShape="0">
                    <a:srgbClr val="6E747A">
                      <a:alpha val="43000"/>
                    </a:srgbClr>
                  </a:outerShdw>
                </a:effectLst>
              </a:rPr>
              <a:t>INTRODUCTION</a:t>
            </a:r>
            <a:endParaRPr lang="en-US" sz="3110" b="1">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097280" y="918210"/>
            <a:ext cx="10058400" cy="5331460"/>
          </a:xfrm>
        </p:spPr>
        <p:txBody>
          <a:bodyPr>
            <a:normAutofit lnSpcReduction="10000"/>
          </a:bodyPr>
          <a:p>
            <a:pPr marL="307340" indent="0" algn="just">
              <a:buNone/>
            </a:pPr>
            <a:r>
              <a:rPr lang="en-US" b="1" dirty="0">
                <a:solidFill>
                  <a:srgbClr val="202124"/>
                </a:solidFill>
                <a:effectLst/>
                <a:latin typeface="Times New Roman" panose="02020603050405020304" pitchFamily="18" charset="0"/>
                <a:cs typeface="Times New Roman" panose="02020603050405020304" pitchFamily="18" charset="0"/>
                <a:sym typeface="+mn-ea"/>
              </a:rPr>
              <a:t>What are the main causes of coronary heart disease?</a:t>
            </a:r>
            <a:endParaRPr lang="en-IN" b="1" spc="-7" dirty="0">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Smoking. Smoking is a major risk factor for coronary heart disease.</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High blood pressure. High blood pressure (hypertension) puts a strain on your heart and              can lead to CHD.</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High cholesterol.</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High lipoprotein (a)</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Lack of regular exercise.</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Diabetes.</a:t>
            </a:r>
            <a:endParaRPr dirty="0">
              <a:latin typeface="Times New Roman" panose="02020603050405020304" pitchFamily="18" charset="0"/>
              <a:cs typeface="Times New Roman" panose="02020603050405020304" pitchFamily="18" charset="0"/>
            </a:endParaRPr>
          </a:p>
          <a:p>
            <a:pPr marL="398780" marR="6985" indent="-382905" algn="just">
              <a:buFont typeface="Arial MT"/>
              <a:buChar char="•"/>
              <a:tabLst>
                <a:tab pos="398145" algn="l"/>
                <a:tab pos="399415" algn="l"/>
              </a:tabLst>
            </a:pPr>
            <a:r>
              <a:rPr dirty="0">
                <a:latin typeface="Times New Roman" panose="02020603050405020304" pitchFamily="18" charset="0"/>
                <a:cs typeface="Times New Roman" panose="02020603050405020304" pitchFamily="18" charset="0"/>
                <a:sym typeface="+mn-ea"/>
              </a:rPr>
              <a:t>Machine</a:t>
            </a:r>
            <a:r>
              <a:rPr spc="6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Learning</a:t>
            </a:r>
            <a:r>
              <a:rPr spc="6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is</a:t>
            </a:r>
            <a:r>
              <a:rPr spc="4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one</a:t>
            </a:r>
            <a:r>
              <a:rPr spc="6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of</a:t>
            </a:r>
            <a:r>
              <a:rPr spc="5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the</a:t>
            </a:r>
            <a:r>
              <a:rPr spc="4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slanting</a:t>
            </a:r>
            <a:r>
              <a:rPr spc="53"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innovations</a:t>
            </a:r>
            <a:r>
              <a:rPr spc="6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utilized</a:t>
            </a:r>
            <a:r>
              <a:rPr spc="6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in</a:t>
            </a:r>
            <a:r>
              <a:rPr spc="53"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numerous</a:t>
            </a:r>
            <a:r>
              <a:rPr spc="6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circles</a:t>
            </a:r>
            <a:r>
              <a:rPr spc="4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far</a:t>
            </a:r>
            <a:r>
              <a:rPr spc="6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and </a:t>
            </a:r>
            <a:r>
              <a:rPr spc="-579"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wide</a:t>
            </a:r>
            <a:r>
              <a:rPr spc="-1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including</a:t>
            </a:r>
            <a:r>
              <a:rPr spc="-2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the medicinal</a:t>
            </a:r>
            <a:r>
              <a:rPr spc="-1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services application</a:t>
            </a:r>
            <a:r>
              <a:rPr spc="-3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for</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predicting</a:t>
            </a:r>
            <a:r>
              <a:rPr spc="-13"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illnesses.</a:t>
            </a:r>
            <a:endParaRPr dirty="0">
              <a:latin typeface="Times New Roman" panose="02020603050405020304" pitchFamily="18" charset="0"/>
              <a:cs typeface="Times New Roman" panose="02020603050405020304" pitchFamily="18" charset="0"/>
            </a:endParaRPr>
          </a:p>
          <a:p>
            <a:pPr marL="398780" indent="-382905" algn="just">
              <a:buFont typeface="Arial MT"/>
              <a:buChar char="•"/>
              <a:tabLst>
                <a:tab pos="398145" algn="l"/>
                <a:tab pos="399415" algn="l"/>
              </a:tabLst>
            </a:pPr>
            <a:r>
              <a:rPr spc="-7" dirty="0">
                <a:latin typeface="Times New Roman" panose="02020603050405020304" pitchFamily="18" charset="0"/>
                <a:cs typeface="Times New Roman" panose="02020603050405020304" pitchFamily="18" charset="0"/>
                <a:sym typeface="+mn-ea"/>
              </a:rPr>
              <a:t>In</a:t>
            </a:r>
            <a:r>
              <a:rPr spc="-2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this</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project,</a:t>
            </a:r>
            <a:r>
              <a:rPr spc="-2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data </a:t>
            </a:r>
            <a:r>
              <a:rPr spc="-7" dirty="0">
                <a:latin typeface="Times New Roman" panose="02020603050405020304" pitchFamily="18" charset="0"/>
                <a:cs typeface="Times New Roman" panose="02020603050405020304" pitchFamily="18" charset="0"/>
                <a:sym typeface="+mn-ea"/>
              </a:rPr>
              <a:t>of</a:t>
            </a:r>
            <a:r>
              <a:rPr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Framingham</a:t>
            </a:r>
            <a:r>
              <a:rPr spc="60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city</a:t>
            </a:r>
            <a:r>
              <a:rPr spc="-3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is given.</a:t>
            </a:r>
            <a:endParaRPr dirty="0">
              <a:latin typeface="Times New Roman" panose="02020603050405020304" pitchFamily="18" charset="0"/>
              <a:cs typeface="Times New Roman" panose="02020603050405020304" pitchFamily="18" charset="0"/>
            </a:endParaRPr>
          </a:p>
          <a:p>
            <a:pPr marL="398780" marR="7620" indent="-382905" algn="just">
              <a:spcBef>
                <a:spcPts val="5"/>
              </a:spcBef>
              <a:buFont typeface="Arial MT"/>
              <a:buChar char="•"/>
              <a:tabLst>
                <a:tab pos="398145" algn="l"/>
                <a:tab pos="399415" algn="l"/>
              </a:tabLst>
            </a:pPr>
            <a:r>
              <a:rPr dirty="0">
                <a:latin typeface="Times New Roman" panose="02020603050405020304" pitchFamily="18" charset="0"/>
                <a:cs typeface="Times New Roman" panose="02020603050405020304" pitchFamily="18" charset="0"/>
                <a:sym typeface="+mn-ea"/>
              </a:rPr>
              <a:t>The</a:t>
            </a:r>
            <a:r>
              <a:rPr spc="373"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Framingham</a:t>
            </a:r>
            <a:r>
              <a:rPr spc="36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Heart</a:t>
            </a:r>
            <a:r>
              <a:rPr spc="38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Study</a:t>
            </a:r>
            <a:r>
              <a:rPr spc="367" dirty="0">
                <a:latin typeface="Times New Roman" panose="02020603050405020304" pitchFamily="18" charset="0"/>
                <a:cs typeface="Times New Roman" panose="02020603050405020304" pitchFamily="18" charset="0"/>
                <a:sym typeface="+mn-ea"/>
              </a:rPr>
              <a:t> </a:t>
            </a:r>
            <a:r>
              <a:rPr spc="-13" dirty="0">
                <a:latin typeface="Times New Roman" panose="02020603050405020304" pitchFamily="18" charset="0"/>
                <a:cs typeface="Times New Roman" panose="02020603050405020304" pitchFamily="18" charset="0"/>
                <a:sym typeface="+mn-ea"/>
              </a:rPr>
              <a:t>is</a:t>
            </a:r>
            <a:r>
              <a:rPr spc="36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a</a:t>
            </a:r>
            <a:r>
              <a:rPr spc="38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long-term,</a:t>
            </a:r>
            <a:r>
              <a:rPr spc="38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ongoing</a:t>
            </a:r>
            <a:r>
              <a:rPr spc="38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cardiovascular</a:t>
            </a:r>
            <a:r>
              <a:rPr spc="36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cohort</a:t>
            </a:r>
            <a:r>
              <a:rPr spc="380" dirty="0">
                <a:latin typeface="Times New Roman" panose="02020603050405020304" pitchFamily="18" charset="0"/>
                <a:cs typeface="Times New Roman" panose="02020603050405020304" pitchFamily="18" charset="0"/>
                <a:sym typeface="+mn-ea"/>
              </a:rPr>
              <a:t> </a:t>
            </a:r>
            <a:r>
              <a:rPr spc="-13" dirty="0">
                <a:latin typeface="Times New Roman" panose="02020603050405020304" pitchFamily="18" charset="0"/>
                <a:cs typeface="Times New Roman" panose="02020603050405020304" pitchFamily="18" charset="0"/>
                <a:sym typeface="+mn-ea"/>
              </a:rPr>
              <a:t>study</a:t>
            </a:r>
            <a:r>
              <a:rPr spc="387" dirty="0">
                <a:latin typeface="Times New Roman" panose="02020603050405020304" pitchFamily="18" charset="0"/>
                <a:cs typeface="Times New Roman" panose="02020603050405020304" pitchFamily="18" charset="0"/>
                <a:sym typeface="+mn-ea"/>
              </a:rPr>
              <a:t> </a:t>
            </a:r>
            <a:r>
              <a:rPr spc="-20" dirty="0">
                <a:latin typeface="Times New Roman" panose="02020603050405020304" pitchFamily="18" charset="0"/>
                <a:cs typeface="Times New Roman" panose="02020603050405020304" pitchFamily="18" charset="0"/>
                <a:sym typeface="+mn-ea"/>
              </a:rPr>
              <a:t>of </a:t>
            </a:r>
            <a:r>
              <a:rPr spc="-579"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residents</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of</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the city</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of</a:t>
            </a:r>
            <a:r>
              <a:rPr spc="-13"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Framingham,</a:t>
            </a:r>
            <a:r>
              <a:rPr spc="2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Massachusetts.</a:t>
            </a:r>
            <a:endParaRPr dirty="0">
              <a:latin typeface="Times New Roman" panose="02020603050405020304" pitchFamily="18" charset="0"/>
              <a:cs typeface="Times New Roman" panose="02020603050405020304" pitchFamily="18" charset="0"/>
            </a:endParaRPr>
          </a:p>
          <a:p>
            <a:pPr algn="just"/>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634946"/>
            <a:ext cx="6368142" cy="1450757"/>
          </a:xfrm>
        </p:spPr>
        <p:txBody>
          <a:bodyPr>
            <a:normAutofit/>
          </a:bodyPr>
          <a:lstStyle/>
          <a:p>
            <a:r>
              <a:rPr lang="en-US" b="1" dirty="0">
                <a:solidFill>
                  <a:srgbClr val="FF0000"/>
                </a:solidFill>
                <a:ea typeface="Calibri Light" panose="020F0302020204030204"/>
                <a:cs typeface="Calibri Light" panose="020F0302020204030204"/>
              </a:rPr>
              <a:t>PROBLEM STATEMENT</a:t>
            </a:r>
            <a:endParaRPr lang="en-US" b="1" dirty="0">
              <a:solidFill>
                <a:srgbClr val="FF0000"/>
              </a:solidFill>
            </a:endParaRPr>
          </a:p>
        </p:txBody>
      </p:sp>
      <p:pic>
        <p:nvPicPr>
          <p:cNvPr id="5" name="Picture 4" descr="Many question marks on black background"/>
          <p:cNvPicPr>
            <a:picLocks noChangeAspect="1"/>
          </p:cNvPicPr>
          <p:nvPr/>
        </p:nvPicPr>
        <p:blipFill rotWithShape="1">
          <a:blip r:embed="rId1"/>
          <a:srcRect l="58753" r="-6" b="-6"/>
          <a:stretch>
            <a:fillRect/>
          </a:stretch>
        </p:blipFill>
        <p:spPr>
          <a:xfrm>
            <a:off x="20" y="-12128"/>
            <a:ext cx="4654276" cy="6870127"/>
          </a:xfrm>
          <a:prstGeom prst="rect">
            <a:avLst/>
          </a:prstGeom>
        </p:spPr>
      </p:pic>
      <p:cxnSp>
        <p:nvCxnSpPr>
          <p:cNvPr id="13" name="Straight Connector 1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2198914"/>
            <a:ext cx="6368142" cy="3670180"/>
          </a:xfrm>
        </p:spPr>
        <p:txBody>
          <a:bodyPr vert="horz" lIns="0" tIns="45720" rIns="0" bIns="45720" rtlCol="0" anchor="t">
            <a:normAutofit fontScale="92500" lnSpcReduction="10000"/>
          </a:bodyPr>
          <a:lstStyle/>
          <a:p>
            <a:r>
              <a:rPr lang="en-US" sz="2800" dirty="0">
                <a:ea typeface="+mn-lt"/>
                <a:cs typeface="+mn-lt"/>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Variables Each attribute is a potential risk factor. There are both demographic, behavioral, and medical risk factors.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64391"/>
          </a:xfrm>
        </p:spPr>
        <p:txBody>
          <a:bodyPr/>
          <a:lstStyle/>
          <a:p>
            <a:r>
              <a:rPr lang="en-US" b="1" dirty="0">
                <a:solidFill>
                  <a:srgbClr val="FF0000"/>
                </a:solidFill>
                <a:ea typeface="Calibri Light" panose="020F0302020204030204"/>
                <a:cs typeface="Calibri Light" panose="020F0302020204030204"/>
              </a:rPr>
              <a:t>DATA SUMMARY</a:t>
            </a:r>
            <a:endParaRPr lang="en-US" b="1" dirty="0">
              <a:solidFill>
                <a:srgbClr val="FF0000"/>
              </a:solidFill>
            </a:endParaRPr>
          </a:p>
        </p:txBody>
      </p:sp>
      <p:sp>
        <p:nvSpPr>
          <p:cNvPr id="3" name="Content Placeholder 2"/>
          <p:cNvSpPr>
            <a:spLocks noGrp="1"/>
          </p:cNvSpPr>
          <p:nvPr>
            <p:ph idx="1"/>
          </p:nvPr>
        </p:nvSpPr>
        <p:spPr>
          <a:xfrm>
            <a:off x="1097280" y="1427172"/>
            <a:ext cx="10058400" cy="4796091"/>
          </a:xfrm>
        </p:spPr>
        <p:txBody>
          <a:bodyPr vert="horz" lIns="0" tIns="45720" rIns="0" bIns="45720" rtlCol="0" anchor="t">
            <a:normAutofit lnSpcReduction="10000"/>
          </a:bodyPr>
          <a:lstStyle/>
          <a:p>
            <a:r>
              <a:rPr lang="en-US" dirty="0"/>
              <a:t>Demographic:</a:t>
            </a:r>
            <a:endParaRPr lang="en-US" dirty="0">
              <a:ea typeface="Calibri" panose="020F0502020204030204"/>
              <a:cs typeface="Calibri" panose="020F0502020204030204"/>
            </a:endParaRPr>
          </a:p>
          <a:p>
            <a:r>
              <a:rPr lang="en-US" dirty="0">
                <a:ea typeface="+mn-lt"/>
                <a:cs typeface="+mn-lt"/>
              </a:rPr>
              <a:t>• Sex: male or female("M" or "F")</a:t>
            </a:r>
            <a:endParaRPr lang="en-US" dirty="0"/>
          </a:p>
          <a:p>
            <a:r>
              <a:rPr lang="en-US" dirty="0">
                <a:ea typeface="+mn-lt"/>
                <a:cs typeface="+mn-lt"/>
              </a:rPr>
              <a:t>• Age: Age of the patient;(Continuous - Although the recorded ages have been truncated to whole numbers, the concept of age is continuous) Behavioral</a:t>
            </a:r>
            <a:endParaRPr lang="en-US" dirty="0"/>
          </a:p>
          <a:p>
            <a:r>
              <a:rPr lang="en-US" dirty="0">
                <a:ea typeface="+mn-lt"/>
                <a:cs typeface="+mn-lt"/>
              </a:rPr>
              <a:t>• </a:t>
            </a:r>
            <a:r>
              <a:rPr lang="en-US" dirty="0" err="1">
                <a:ea typeface="+mn-lt"/>
                <a:cs typeface="+mn-lt"/>
              </a:rPr>
              <a:t>is_smoking</a:t>
            </a:r>
            <a:r>
              <a:rPr lang="en-US" dirty="0">
                <a:ea typeface="+mn-lt"/>
                <a:cs typeface="+mn-lt"/>
              </a:rPr>
              <a:t>: whether or not the patient is a current smoker ("YES" or "NO")</a:t>
            </a:r>
            <a:endParaRPr lang="en-US" dirty="0"/>
          </a:p>
          <a:p>
            <a:r>
              <a:rPr lang="en-US" dirty="0">
                <a:ea typeface="+mn-lt"/>
                <a:cs typeface="+mn-lt"/>
              </a:rPr>
              <a:t>• Cigs Per Day: the number of cigarettes that the person smoked on average in one day.(can be considered continuous as one can have any number of cigarettes, even half a cigarette.) Medical( history)</a:t>
            </a:r>
            <a:endParaRPr lang="en-US" dirty="0"/>
          </a:p>
          <a:p>
            <a:r>
              <a:rPr lang="en-US" dirty="0">
                <a:ea typeface="+mn-lt"/>
                <a:cs typeface="+mn-lt"/>
              </a:rPr>
              <a:t>• BP Meds: whether or not the patient was on blood pressure medication (Nominal)</a:t>
            </a:r>
            <a:endParaRPr lang="en-US" dirty="0"/>
          </a:p>
          <a:p>
            <a:r>
              <a:rPr lang="en-US" dirty="0">
                <a:ea typeface="+mn-lt"/>
                <a:cs typeface="+mn-lt"/>
              </a:rPr>
              <a:t>• Prevalent Stroke: whether or not the patient had previously had a stroke (Nominal)</a:t>
            </a:r>
            <a:endParaRPr lang="en-US" dirty="0"/>
          </a:p>
          <a:p>
            <a:r>
              <a:rPr lang="en-US" dirty="0">
                <a:ea typeface="+mn-lt"/>
                <a:cs typeface="+mn-lt"/>
              </a:rPr>
              <a:t>• Prevalent </a:t>
            </a:r>
            <a:r>
              <a:rPr lang="en-US" dirty="0" err="1">
                <a:ea typeface="+mn-lt"/>
                <a:cs typeface="+mn-lt"/>
              </a:rPr>
              <a:t>Hyp</a:t>
            </a:r>
            <a:r>
              <a:rPr lang="en-US" dirty="0">
                <a:ea typeface="+mn-lt"/>
                <a:cs typeface="+mn-lt"/>
              </a:rPr>
              <a:t>: whether or not the patient was hypertensive (Nominal)</a:t>
            </a:r>
            <a:endParaRPr lang="en-US" dirty="0"/>
          </a:p>
          <a:p>
            <a:r>
              <a:rPr lang="en-US" dirty="0">
                <a:ea typeface="+mn-lt"/>
                <a:cs typeface="+mn-lt"/>
              </a:rPr>
              <a:t>• Diabetes: whether or not the patient had diabetes (Nominal)</a:t>
            </a:r>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1956"/>
            <a:ext cx="10058400" cy="796081"/>
          </a:xfrm>
        </p:spPr>
        <p:txBody>
          <a:bodyPr/>
          <a:lstStyle/>
          <a:p>
            <a:r>
              <a:rPr lang="en-US" b="1" dirty="0">
                <a:solidFill>
                  <a:srgbClr val="FF0000"/>
                </a:solidFill>
                <a:ea typeface="Calibri Light" panose="020F0302020204030204"/>
                <a:cs typeface="Calibri Light" panose="020F0302020204030204"/>
              </a:rPr>
              <a:t>DATA SUMMARY</a:t>
            </a:r>
            <a:endParaRPr lang="en-US" b="1" dirty="0">
              <a:solidFill>
                <a:srgbClr val="FF0000"/>
              </a:solidFill>
            </a:endParaRPr>
          </a:p>
        </p:txBody>
      </p:sp>
      <p:sp>
        <p:nvSpPr>
          <p:cNvPr id="3" name="Content Placeholder 2"/>
          <p:cNvSpPr>
            <a:spLocks noGrp="1"/>
          </p:cNvSpPr>
          <p:nvPr>
            <p:ph idx="1"/>
          </p:nvPr>
        </p:nvSpPr>
        <p:spPr>
          <a:xfrm>
            <a:off x="1000688" y="869087"/>
            <a:ext cx="10058400" cy="4914148"/>
          </a:xfrm>
        </p:spPr>
        <p:txBody>
          <a:bodyPr vert="horz" lIns="0" tIns="45720" rIns="0" bIns="45720" rtlCol="0" anchor="t">
            <a:noAutofit/>
          </a:bodyPr>
          <a:lstStyle/>
          <a:p>
            <a:r>
              <a:rPr lang="en-US" sz="2400" dirty="0">
                <a:ea typeface="+mn-lt"/>
                <a:cs typeface="+mn-lt"/>
              </a:rPr>
              <a:t> Medical(current)</a:t>
            </a:r>
            <a:endParaRPr lang="en-US" sz="2400" dirty="0">
              <a:ea typeface="Calibri" panose="020F0502020204030204"/>
              <a:cs typeface="Calibri" panose="020F0502020204030204"/>
            </a:endParaRPr>
          </a:p>
          <a:p>
            <a:r>
              <a:rPr lang="en-US" sz="2400" dirty="0">
                <a:ea typeface="+mn-lt"/>
                <a:cs typeface="+mn-lt"/>
              </a:rPr>
              <a:t>• Tot Chol: total cholesterol level (Continuous)</a:t>
            </a:r>
            <a:endParaRPr lang="en-US" sz="2400" dirty="0">
              <a:ea typeface="Calibri" panose="020F0502020204030204"/>
              <a:cs typeface="Calibri" panose="020F0502020204030204"/>
            </a:endParaRPr>
          </a:p>
          <a:p>
            <a:r>
              <a:rPr lang="en-US" sz="2400" dirty="0">
                <a:ea typeface="+mn-lt"/>
                <a:cs typeface="+mn-lt"/>
              </a:rPr>
              <a:t>• Sys BP: systolic blood pressure (Continuous)</a:t>
            </a:r>
            <a:endParaRPr lang="en-US" sz="2400" dirty="0">
              <a:ea typeface="Calibri" panose="020F0502020204030204"/>
              <a:cs typeface="Calibri" panose="020F0502020204030204"/>
            </a:endParaRPr>
          </a:p>
          <a:p>
            <a:r>
              <a:rPr lang="en-US" sz="2400" dirty="0">
                <a:ea typeface="+mn-lt"/>
                <a:cs typeface="+mn-lt"/>
              </a:rPr>
              <a:t>• </a:t>
            </a:r>
            <a:r>
              <a:rPr lang="en-US" sz="2400" dirty="0" err="1">
                <a:ea typeface="+mn-lt"/>
                <a:cs typeface="+mn-lt"/>
              </a:rPr>
              <a:t>Dia</a:t>
            </a:r>
            <a:r>
              <a:rPr lang="en-US" sz="2400" dirty="0">
                <a:ea typeface="+mn-lt"/>
                <a:cs typeface="+mn-lt"/>
              </a:rPr>
              <a:t> BP: diastolic blood pressure (Continuous)</a:t>
            </a:r>
            <a:endParaRPr lang="en-US" sz="2400" dirty="0">
              <a:ea typeface="Calibri" panose="020F0502020204030204"/>
              <a:cs typeface="Calibri" panose="020F0502020204030204"/>
            </a:endParaRPr>
          </a:p>
          <a:p>
            <a:r>
              <a:rPr lang="en-US" sz="2400" dirty="0">
                <a:ea typeface="+mn-lt"/>
                <a:cs typeface="+mn-lt"/>
              </a:rPr>
              <a:t>• BMI: Body Mass Index (Continuous)</a:t>
            </a:r>
            <a:endParaRPr lang="en-US" sz="2400" dirty="0">
              <a:ea typeface="Calibri" panose="020F0502020204030204"/>
              <a:cs typeface="Calibri" panose="020F0502020204030204"/>
            </a:endParaRPr>
          </a:p>
          <a:p>
            <a:r>
              <a:rPr lang="en-US" sz="2400" dirty="0">
                <a:ea typeface="+mn-lt"/>
                <a:cs typeface="+mn-lt"/>
              </a:rPr>
              <a:t>• Heart Rate: heart rate (Continuous - In medical research, variables such as heart rate though in fact discrete, yet are considered continuous because of large number of possible values.)</a:t>
            </a:r>
            <a:endParaRPr lang="en-US" sz="2400" dirty="0">
              <a:ea typeface="Calibri" panose="020F0502020204030204"/>
              <a:cs typeface="Calibri" panose="020F0502020204030204"/>
            </a:endParaRPr>
          </a:p>
          <a:p>
            <a:r>
              <a:rPr lang="en-US" sz="2400" dirty="0">
                <a:ea typeface="+mn-lt"/>
                <a:cs typeface="+mn-lt"/>
              </a:rPr>
              <a:t>• Glucose: glucose level (Continuous) Predict variable (desired target)</a:t>
            </a:r>
            <a:endParaRPr lang="en-US" sz="2400" dirty="0">
              <a:ea typeface="Calibri" panose="020F0502020204030204"/>
              <a:cs typeface="Calibri" panose="020F0502020204030204"/>
            </a:endParaRPr>
          </a:p>
          <a:p>
            <a:r>
              <a:rPr lang="en-US" sz="2400" dirty="0">
                <a:ea typeface="+mn-lt"/>
                <a:cs typeface="+mn-lt"/>
              </a:rPr>
              <a:t>• 10-year risk of coronary heart disease CHD(binary: “1”, means “Yes”, “0” means “No”) - DV</a:t>
            </a:r>
            <a:endParaRPr lang="en-US" sz="2400" dirty="0"/>
          </a:p>
          <a:p>
            <a:endParaRPr lang="en-US" dirty="0">
              <a:ea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b="1" spc="-7" dirty="0">
                <a:solidFill>
                  <a:schemeClr val="accent1"/>
                </a:solidFill>
                <a:effectLst>
                  <a:outerShdw blurRad="38100" dist="25400" dir="5400000" algn="ctr" rotWithShape="0">
                    <a:srgbClr val="6E747A">
                      <a:alpha val="43000"/>
                    </a:srgbClr>
                  </a:outerShdw>
                </a:effectLst>
                <a:sym typeface="+mn-ea"/>
              </a:rPr>
              <a:t>Methodology</a:t>
            </a:r>
            <a:br>
              <a:rPr spc="-7" dirty="0"/>
            </a:br>
            <a:endParaRPr lang="en-US"/>
          </a:p>
        </p:txBody>
      </p:sp>
      <p:pic>
        <p:nvPicPr>
          <p:cNvPr id="4" name="object 3"/>
          <p:cNvPicPr>
            <a:picLocks noChangeAspect="1"/>
          </p:cNvPicPr>
          <p:nvPr>
            <p:ph idx="1"/>
          </p:nvPr>
        </p:nvPicPr>
        <p:blipFill>
          <a:blip r:embed="rId1" cstate="print"/>
          <a:stretch>
            <a:fillRect/>
          </a:stretch>
        </p:blipFill>
        <p:spPr>
          <a:xfrm>
            <a:off x="1958975" y="2511425"/>
            <a:ext cx="8334375" cy="36664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634946"/>
            <a:ext cx="6368142" cy="1450757"/>
          </a:xfrm>
        </p:spPr>
        <p:txBody>
          <a:bodyPr>
            <a:normAutofit/>
          </a:bodyPr>
          <a:lstStyle/>
          <a:p>
            <a:r>
              <a:rPr lang="en-US" b="1" dirty="0">
                <a:solidFill>
                  <a:srgbClr val="FF0000"/>
                </a:solidFill>
                <a:ea typeface="Calibri Light" panose="020F0302020204030204"/>
                <a:cs typeface="Calibri Light" panose="020F0302020204030204"/>
              </a:rPr>
              <a:t>EXPLORATORY DATA ANALYSIS</a:t>
            </a:r>
            <a:endParaRPr lang="en-US" dirty="0">
              <a:solidFill>
                <a:srgbClr val="404040"/>
              </a:solidFill>
              <a:ea typeface="Calibri Light" panose="020F0302020204030204"/>
              <a:cs typeface="Calibri Light" panose="020F0302020204030204"/>
            </a:endParaRPr>
          </a:p>
        </p:txBody>
      </p:sp>
      <p:pic>
        <p:nvPicPr>
          <p:cNvPr id="5" name="Picture 4" descr="Pipette adding DNA sample to a petri dish"/>
          <p:cNvPicPr>
            <a:picLocks noChangeAspect="1"/>
          </p:cNvPicPr>
          <p:nvPr/>
        </p:nvPicPr>
        <p:blipFill rotWithShape="1">
          <a:blip r:embed="rId1"/>
          <a:srcRect l="16073" r="33120" b="6"/>
          <a:stretch>
            <a:fillRect/>
          </a:stretch>
        </p:blipFill>
        <p:spPr>
          <a:xfrm>
            <a:off x="20" y="-12128"/>
            <a:ext cx="4654276" cy="6870127"/>
          </a:xfrm>
          <a:prstGeom prst="rect">
            <a:avLst/>
          </a:prstGeom>
        </p:spPr>
      </p:pic>
      <p:cxnSp>
        <p:nvCxnSpPr>
          <p:cNvPr id="13" name="Straight Connector 1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2198914"/>
            <a:ext cx="6368142" cy="3670180"/>
          </a:xfrm>
        </p:spPr>
        <p:txBody>
          <a:bodyPr vert="horz" lIns="0" tIns="45720" rIns="0" bIns="45720" rtlCol="0" anchor="t">
            <a:normAutofit/>
          </a:bodyPr>
          <a:lstStyle/>
          <a:p>
            <a:endParaRPr lang="en-US"/>
          </a:p>
          <a:p>
            <a:r>
              <a:rPr lang="en-US" sz="2800" dirty="0">
                <a:ea typeface="+mn-lt"/>
                <a:cs typeface="+mn-lt"/>
              </a:rPr>
              <a:t>Exploratory Data Analysis refers to the critical process of performing initial investigations on data so as to discover patterns, to spot anomalies, to test hypothesis and to check assumptions with the help of summary statistics and graphical representations.</a:t>
            </a:r>
            <a:endParaRPr lang="en-US" sz="2800" dirty="0">
              <a:ea typeface="Calibri" panose="020F0502020204030204"/>
              <a:cs typeface="Calibri" panose="020F0502020204030204"/>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10747</Words>
  <Application>WPS Presentation</Application>
  <PresentationFormat>Widescreen</PresentationFormat>
  <Paragraphs>236</Paragraphs>
  <Slides>39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Arial</vt:lpstr>
      <vt:lpstr>SimSun</vt:lpstr>
      <vt:lpstr>Wingdings</vt:lpstr>
      <vt:lpstr>Calibri</vt:lpstr>
      <vt:lpstr>Calibri</vt:lpstr>
      <vt:lpstr>Calibri Light</vt:lpstr>
      <vt:lpstr>Times New Roman</vt:lpstr>
      <vt:lpstr>Arial MT</vt:lpstr>
      <vt:lpstr>Microsoft YaHei</vt:lpstr>
      <vt:lpstr>Arial Unicode MS</vt:lpstr>
      <vt:lpstr>Times New Roman</vt:lpstr>
      <vt:lpstr>Wingdings</vt:lpstr>
      <vt:lpstr>Retrospect</vt:lpstr>
      <vt:lpstr>CAPSTONE PROJECT 3 Cardiovascular Risk Prediction</vt:lpstr>
      <vt:lpstr>CONTENT</vt:lpstr>
      <vt:lpstr>INTRODUCTION </vt:lpstr>
      <vt:lpstr>INTRODUCTION</vt:lpstr>
      <vt:lpstr>PROBLEM STATEMENT</vt:lpstr>
      <vt:lpstr>DATA SUMMARY</vt:lpstr>
      <vt:lpstr>DATA SUMMARY</vt:lpstr>
      <vt:lpstr>Methodology </vt:lpstr>
      <vt:lpstr>EXPLORATORY DATA ANALYSIS</vt:lpstr>
      <vt:lpstr>Which gender is prone to coronary heart disease?</vt:lpstr>
      <vt:lpstr>Are diabetic patients at more risk of coronary heart disease ?</vt:lpstr>
      <vt:lpstr>Are smokers at more risk of coronary heart disease ?</vt:lpstr>
      <vt:lpstr>Are hypertensive patients at more risk of coronary heart disease ?</vt:lpstr>
      <vt:lpstr>Are patients with blood pressure on medication at more risk of coronary heart disease ?</vt:lpstr>
      <vt:lpstr>Which Age group is more vulnerable to coronary heart disease ?</vt:lpstr>
      <vt:lpstr>Are Total Cholestrol levels related to coronary heart disease ?</vt:lpstr>
      <vt:lpstr>Is Heart rate is responsible for CHD ?</vt:lpstr>
      <vt:lpstr>how much smoking affect CHD?</vt:lpstr>
      <vt:lpstr>Whether a person who had a stroke earlier more prone to CHD?</vt:lpstr>
      <vt:lpstr>Are patients with systolic BP at risk of CHD?</vt:lpstr>
      <vt:lpstr>Are patients with Diastolic BP at risk of CHD?</vt:lpstr>
      <vt:lpstr>Is patients BMI important to show the risk of CHD?</vt:lpstr>
      <vt:lpstr>Can patients Glucose levels show the risk of CHD?</vt:lpstr>
      <vt:lpstr>Conclusions of EDA: </vt:lpstr>
      <vt:lpstr>Treatment of Missing Values and Outliers </vt:lpstr>
      <vt:lpstr>Feature Engineering </vt:lpstr>
      <vt:lpstr>Feature Engineering</vt:lpstr>
      <vt:lpstr>Building model</vt:lpstr>
      <vt:lpstr>Classification Models </vt:lpstr>
      <vt:lpstr>Classification Models</vt:lpstr>
      <vt:lpstr>K-nn score with varying number of neighbors </vt:lpstr>
      <vt:lpstr>Confusion matrix</vt:lpstr>
      <vt:lpstr>Confusion matrix</vt:lpstr>
      <vt:lpstr>THE FEATURE IMPORTANCE</vt:lpstr>
      <vt:lpstr>Precision and Recall</vt:lpstr>
      <vt:lpstr>Challenges:</vt:lpstr>
      <vt:lpstr>Conclusions </vt:lpstr>
      <vt:lpstr>Conclusions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Shashank</cp:lastModifiedBy>
  <cp:revision>580</cp:revision>
  <dcterms:created xsi:type="dcterms:W3CDTF">2022-11-10T08:57:00Z</dcterms:created>
  <dcterms:modified xsi:type="dcterms:W3CDTF">2022-12-03T10:19:49Z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3E366C4541BC491EA25857E585346542</vt:lpwstr>
  </property>
  <property fmtid="{D5CDD505-2E9C-101B-9397-08002B2CF9AE}" pid="3" name="KSOProductBuildVer">
    <vt:lpwstr>1033-11.2.0.11214</vt:lpwstr>
  </property>
</Properties>
</file>