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75" r:id="rId7"/>
    <p:sldId id="261" r:id="rId8"/>
    <p:sldId id="279" r:id="rId9"/>
    <p:sldId id="278" r:id="rId10"/>
    <p:sldId id="280" r:id="rId11"/>
    <p:sldId id="262" r:id="rId12"/>
    <p:sldId id="263" r:id="rId13"/>
    <p:sldId id="264" r:id="rId14"/>
    <p:sldId id="265" r:id="rId15"/>
    <p:sldId id="266" r:id="rId16"/>
    <p:sldId id="267" r:id="rId17"/>
    <p:sldId id="268" r:id="rId18"/>
    <p:sldId id="269" r:id="rId19"/>
    <p:sldId id="270" r:id="rId20"/>
    <p:sldId id="271" r:id="rId21"/>
    <p:sldId id="274" r:id="rId22"/>
    <p:sldId id="282" r:id="rId23"/>
    <p:sldId id="272"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
      <p:font typeface="Roboto Light" panose="02000000000000000000" pitchFamily="2" charset="0"/>
      <p:regular r:id="rId34"/>
      <p:bold r:id="rId35"/>
      <p:italic r:id="rId36"/>
      <p:boldItalic r:id="rId37"/>
    </p:embeddedFont>
    <p:embeddedFont>
      <p:font typeface="Roboto Medium" panose="02000000000000000000" pitchFamily="2" charset="0"/>
      <p:regular r:id="rId38"/>
      <p:bold r:id="rId39"/>
      <p:italic r:id="rId40"/>
      <p:boldItalic r:id="rId41"/>
    </p:embeddedFont>
    <p:embeddedFont>
      <p:font typeface="Roboto Thin" panose="02000000000000000000" pitchFamily="2" charset="0"/>
      <p:regular r:id="rId42"/>
      <p:bold r:id="rId43"/>
      <p:italic r:id="rId44"/>
      <p:boldItalic r:id="rId45"/>
    </p:embeddedFont>
    <p:embeddedFont>
      <p:font typeface="Source Sans Pro" panose="020B0503030403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598785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251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894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a8d7a5ea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a8d7a5ea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593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a8d7a5eaa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a8d7a5eaa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381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a8d7a5eaa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a8d7a5eaa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306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8d7a5eaa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a8d7a5eaa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432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a8d7a5eaa2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a8d7a5eaa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482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a8d7a5eaa2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a8d7a5eaa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000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a8d7a5eaa2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a8d7a5eaa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987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a8d7a5eaa2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a8d7a5eaa2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733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74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a7a77dea0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a7a77dea0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271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a8d7a5eaa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a8d7a5ea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245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a8d7a5eaa2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a8d7a5eaa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342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a8d7a5eaa2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a8d7a5eaa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992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a8d7a5eaa2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a8d7a5eaa2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614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854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0830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24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a8d7a5eaa2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a8d7a5eaa2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92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294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a7a77dea0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a7a77dea0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922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4569/ijacsa.2020.0110660"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doi.org/10.1080/09720529.2021.1969733"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mlg-ulb/creditcardfrau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9954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 Card Fraud Detection using Data Science</a:t>
            </a:r>
            <a:endParaRPr/>
          </a:p>
        </p:txBody>
      </p:sp>
      <p:sp>
        <p:nvSpPr>
          <p:cNvPr id="86" name="Google Shape;86;p13"/>
          <p:cNvSpPr txBox="1">
            <a:spLocks noGrp="1"/>
          </p:cNvSpPr>
          <p:nvPr>
            <p:ph type="subTitle" idx="1"/>
          </p:nvPr>
        </p:nvSpPr>
        <p:spPr>
          <a:xfrm>
            <a:off x="598100" y="2715974"/>
            <a:ext cx="8222100" cy="2191500"/>
          </a:xfrm>
          <a:prstGeom prst="rect">
            <a:avLst/>
          </a:prstGeom>
        </p:spPr>
        <p:txBody>
          <a:bodyPr spcFirstLastPara="1" wrap="square" lIns="91425" tIns="91425" rIns="91425" bIns="91425" anchor="t" anchorCtr="0">
            <a:noAutofit/>
          </a:bodyPr>
          <a:lstStyle/>
          <a:p>
            <a:pPr marL="0" lvl="0" indent="0" algn="ctr" rtl="0">
              <a:lnSpc>
                <a:spcPct val="115000"/>
              </a:lnSpc>
              <a:spcBef>
                <a:spcPts val="2400"/>
              </a:spcBef>
              <a:spcAft>
                <a:spcPts val="0"/>
              </a:spcAft>
              <a:buNone/>
            </a:pPr>
            <a:endParaRPr sz="2300" dirty="0"/>
          </a:p>
          <a:p>
            <a:pPr marL="0" lvl="0" indent="0" algn="r" rtl="0">
              <a:lnSpc>
                <a:spcPct val="115000"/>
              </a:lnSpc>
              <a:spcBef>
                <a:spcPts val="2400"/>
              </a:spcBef>
              <a:spcAft>
                <a:spcPts val="0"/>
              </a:spcAft>
              <a:buNone/>
            </a:pPr>
            <a:r>
              <a:rPr lang="en" sz="2300" dirty="0"/>
              <a:t>Abhishek Sand (002752069)</a:t>
            </a:r>
            <a:endParaRPr sz="2300" dirty="0"/>
          </a:p>
          <a:p>
            <a:pPr marL="0" lvl="0" indent="0" algn="r" rtl="0">
              <a:lnSpc>
                <a:spcPct val="115000"/>
              </a:lnSpc>
              <a:spcBef>
                <a:spcPts val="2400"/>
              </a:spcBef>
              <a:spcAft>
                <a:spcPts val="0"/>
              </a:spcAft>
              <a:buNone/>
            </a:pPr>
            <a:r>
              <a:rPr lang="en" sz="2300" dirty="0"/>
              <a:t>Krupa Patel (002789566)</a:t>
            </a:r>
            <a:endParaRPr sz="2300" dirty="0"/>
          </a:p>
          <a:p>
            <a:pPr marL="0" lvl="0" indent="0" algn="l" rtl="0">
              <a:spcBef>
                <a:spcPts val="600"/>
              </a:spcBef>
              <a:spcAft>
                <a:spcPts val="0"/>
              </a:spcAft>
              <a:buNone/>
            </a:pPr>
            <a:endParaRPr sz="2300" dirty="0"/>
          </a:p>
        </p:txBody>
      </p:sp>
      <p:sp>
        <p:nvSpPr>
          <p:cNvPr id="87" name="Google Shape;87;p13"/>
          <p:cNvSpPr txBox="1"/>
          <p:nvPr/>
        </p:nvSpPr>
        <p:spPr>
          <a:xfrm>
            <a:off x="4572000" y="2899839"/>
            <a:ext cx="2120100" cy="1029482"/>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2400"/>
              </a:spcBef>
              <a:spcAft>
                <a:spcPts val="600"/>
              </a:spcAft>
              <a:buNone/>
            </a:pPr>
            <a:r>
              <a:rPr lang="en" sz="2600" dirty="0">
                <a:solidFill>
                  <a:schemeClr val="lt1"/>
                </a:solidFill>
                <a:latin typeface="Roboto"/>
                <a:ea typeface="Roboto"/>
                <a:cs typeface="Roboto"/>
                <a:sym typeface="Roboto"/>
              </a:rPr>
              <a:t>Group 9</a:t>
            </a:r>
            <a:endParaRPr sz="1700"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Algorithms</a:t>
            </a:r>
            <a:endParaRPr dirty="0"/>
          </a:p>
        </p:txBody>
      </p:sp>
      <p:grpSp>
        <p:nvGrpSpPr>
          <p:cNvPr id="100" name="Google Shape;100;p15"/>
          <p:cNvGrpSpPr/>
          <p:nvPr/>
        </p:nvGrpSpPr>
        <p:grpSpPr>
          <a:xfrm>
            <a:off x="431925" y="1304875"/>
            <a:ext cx="2628925" cy="3416400"/>
            <a:chOff x="431925" y="1304875"/>
            <a:chExt cx="2628925" cy="3416400"/>
          </a:xfrm>
        </p:grpSpPr>
        <p:sp>
          <p:nvSpPr>
            <p:cNvPr id="101" name="Google Shape;101;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Roboto"/>
                <a:ea typeface="Roboto"/>
                <a:cs typeface="Roboto"/>
                <a:sym typeface="Roboto"/>
              </a:endParaRPr>
            </a:p>
          </p:txBody>
        </p:sp>
        <p:sp>
          <p:nvSpPr>
            <p:cNvPr id="102" name="Google Shape;102;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b="0" i="0" u="none" strike="noStrike" kern="0" cap="none" spc="0" normalizeH="0" baseline="0" noProof="0">
                  <a:ln>
                    <a:noFill/>
                  </a:ln>
                  <a:solidFill>
                    <a:srgbClr val="000000"/>
                  </a:solidFill>
                  <a:effectLst/>
                  <a:uLnTx/>
                  <a:uFillTx/>
                  <a:latin typeface="Roboto"/>
                  <a:ea typeface="Roboto"/>
                  <a:cs typeface="Roboto"/>
                  <a:sym typeface="Roboto"/>
                </a:rPr>
                <a:t>	</a:t>
              </a:r>
              <a:endParaRPr kumimoji="0" sz="1600" b="0" i="0" u="none" strike="noStrike" kern="0" cap="none" spc="0" normalizeH="0" baseline="0" noProof="0">
                <a:ln>
                  <a:noFill/>
                </a:ln>
                <a:solidFill>
                  <a:srgbClr val="000000"/>
                </a:solidFill>
                <a:effectLst/>
                <a:uLnTx/>
                <a:uFillTx/>
                <a:latin typeface="Roboto"/>
                <a:ea typeface="Roboto"/>
                <a:cs typeface="Roboto"/>
                <a:sym typeface="Roboto"/>
              </a:endParaRPr>
            </a:p>
          </p:txBody>
        </p:sp>
      </p:grpSp>
      <p:sp>
        <p:nvSpPr>
          <p:cNvPr id="103" name="Google Shape;103;p15"/>
          <p:cNvSpPr txBox="1">
            <a:spLocks noGrp="1"/>
          </p:cNvSpPr>
          <p:nvPr>
            <p:ph type="body" idx="4294967295"/>
          </p:nvPr>
        </p:nvSpPr>
        <p:spPr>
          <a:xfrm>
            <a:off x="507075" y="1535691"/>
            <a:ext cx="2478600" cy="3185583"/>
          </a:xfrm>
          <a:prstGeom prst="rect">
            <a:avLst/>
          </a:prstGeom>
        </p:spPr>
        <p:txBody>
          <a:bodyPr spcFirstLastPara="1" wrap="square" lIns="91425" tIns="91425" rIns="91425" bIns="91425" anchor="t" anchorCtr="0">
            <a:noAutofit/>
          </a:bodyPr>
          <a:lstStyle/>
          <a:p>
            <a:pPr marL="0" lvl="0" indent="0" algn="just" rtl="0">
              <a:spcBef>
                <a:spcPts val="1600"/>
              </a:spcBef>
              <a:spcAft>
                <a:spcPts val="1200"/>
              </a:spcAft>
              <a:buNone/>
            </a:pPr>
            <a:r>
              <a:rPr lang="en-IN" sz="1200" dirty="0">
                <a:effectLst/>
                <a:latin typeface="Calibri" panose="020F0502020204030204" pitchFamily="34" charset="0"/>
                <a:ea typeface="Times New Roman" panose="02020603050405020304" pitchFamily="18" charset="0"/>
              </a:rPr>
              <a:t>A Naive Bayes classifier is a type of probabilistic machine learning model used for classification tasks.</a:t>
            </a:r>
            <a:r>
              <a:rPr lang="en-US" sz="1200" b="0" i="0" dirty="0">
                <a:solidFill>
                  <a:srgbClr val="000000"/>
                </a:solidFill>
                <a:effectLst/>
                <a:latin typeface="Source Sans Pro" panose="020B0503030403020204" pitchFamily="34" charset="0"/>
              </a:rPr>
              <a:t> Naive Bayes models are a group of extremely fast and simple classification algorithms and beco</a:t>
            </a:r>
            <a:r>
              <a:rPr lang="en-US" sz="1200" dirty="0">
                <a:solidFill>
                  <a:srgbClr val="000000"/>
                </a:solidFill>
                <a:latin typeface="Source Sans Pro" panose="020B0503030403020204" pitchFamily="34" charset="0"/>
              </a:rPr>
              <a:t>mes a base line for classification problems.</a:t>
            </a:r>
            <a:endParaRPr lang="en-IN" sz="1200" dirty="0">
              <a:effectLst/>
              <a:latin typeface="Calibri" panose="020F0502020204030204" pitchFamily="34" charset="0"/>
              <a:ea typeface="Times New Roman" panose="02020603050405020304" pitchFamily="18" charset="0"/>
            </a:endParaRPr>
          </a:p>
          <a:p>
            <a:pPr marL="0" lvl="0" indent="0" algn="just" rtl="0">
              <a:spcBef>
                <a:spcPts val="1600"/>
              </a:spcBef>
              <a:spcAft>
                <a:spcPts val="1200"/>
              </a:spcAft>
              <a:buNone/>
            </a:pPr>
            <a:r>
              <a:rPr lang="en-IN" sz="1200" dirty="0">
                <a:latin typeface="Calibri" panose="020F0502020204030204" pitchFamily="34" charset="0"/>
              </a:rPr>
              <a:t>Used Gaussian Naïve Bayes algorithm as </a:t>
            </a:r>
            <a:r>
              <a:rPr lang="en-US" sz="1200" dirty="0">
                <a:latin typeface="Calibri" panose="020F0502020204030204" pitchFamily="34" charset="0"/>
              </a:rPr>
              <a:t>the assumption is that data from each label is drawn from a simple Gaussian distribution.</a:t>
            </a:r>
            <a:endParaRPr lang="en-IN" sz="1200" dirty="0">
              <a:latin typeface="Calibri" panose="020F0502020204030204" pitchFamily="34" charset="0"/>
            </a:endParaRPr>
          </a:p>
        </p:txBody>
      </p:sp>
      <p:grpSp>
        <p:nvGrpSpPr>
          <p:cNvPr id="104" name="Google Shape;104;p15"/>
          <p:cNvGrpSpPr/>
          <p:nvPr/>
        </p:nvGrpSpPr>
        <p:grpSpPr>
          <a:xfrm>
            <a:off x="3320450" y="1304875"/>
            <a:ext cx="2632500" cy="3416400"/>
            <a:chOff x="3320450" y="1304875"/>
            <a:chExt cx="2632500" cy="3416400"/>
          </a:xfrm>
        </p:grpSpPr>
        <p:sp>
          <p:nvSpPr>
            <p:cNvPr id="105" name="Google Shape;105;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Roboto"/>
                <a:ea typeface="Roboto"/>
                <a:cs typeface="Roboto"/>
                <a:sym typeface="Roboto"/>
              </a:endParaRPr>
            </a:p>
          </p:txBody>
        </p:sp>
        <p:sp>
          <p:nvSpPr>
            <p:cNvPr id="106" name="Google Shape;106;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Roboto"/>
                <a:ea typeface="Roboto"/>
                <a:cs typeface="Roboto"/>
                <a:sym typeface="Roboto"/>
              </a:endParaRPr>
            </a:p>
          </p:txBody>
        </p:sp>
      </p:grpSp>
      <p:sp>
        <p:nvSpPr>
          <p:cNvPr id="107" name="Google Shape;107;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just" rtl="0">
              <a:spcBef>
                <a:spcPts val="1200"/>
              </a:spcBef>
              <a:spcAft>
                <a:spcPts val="1200"/>
              </a:spcAft>
              <a:buNone/>
            </a:pPr>
            <a:r>
              <a:rPr lang="en-IN" sz="1200" dirty="0">
                <a:effectLst/>
                <a:latin typeface="Calibri" panose="020F0502020204030204" pitchFamily="34" charset="0"/>
                <a:ea typeface="Times New Roman" panose="02020603050405020304" pitchFamily="18" charset="0"/>
              </a:rPr>
              <a:t>It is used to predict the categorical dependent variable from a group of independent factors. </a:t>
            </a:r>
          </a:p>
          <a:p>
            <a:pPr marL="0" lvl="0" indent="0" algn="just" rtl="0">
              <a:spcBef>
                <a:spcPts val="1200"/>
              </a:spcBef>
              <a:spcAft>
                <a:spcPts val="1200"/>
              </a:spcAft>
              <a:buNone/>
            </a:pPr>
            <a:r>
              <a:rPr lang="en-IN" sz="1200" dirty="0">
                <a:effectLst/>
                <a:latin typeface="Calibri" panose="020F0502020204030204" pitchFamily="34" charset="0"/>
                <a:ea typeface="Times New Roman" panose="02020603050405020304" pitchFamily="18" charset="0"/>
              </a:rPr>
              <a:t>It delivers the probability values that fall between 0 and 1, allowing it to classify whether the transaction is fraudulent or non-fraudulent </a:t>
            </a:r>
            <a:endParaRPr sz="1200" dirty="0">
              <a:solidFill>
                <a:srgbClr val="000000"/>
              </a:solidFill>
            </a:endParaRPr>
          </a:p>
        </p:txBody>
      </p:sp>
      <p:grpSp>
        <p:nvGrpSpPr>
          <p:cNvPr id="108" name="Google Shape;108;p15"/>
          <p:cNvGrpSpPr/>
          <p:nvPr/>
        </p:nvGrpSpPr>
        <p:grpSpPr>
          <a:xfrm>
            <a:off x="6212550" y="1304875"/>
            <a:ext cx="2632500" cy="3416400"/>
            <a:chOff x="6212550" y="1304875"/>
            <a:chExt cx="2632500" cy="3416400"/>
          </a:xfrm>
        </p:grpSpPr>
        <p:sp>
          <p:nvSpPr>
            <p:cNvPr id="109" name="Google Shape;109;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Roboto"/>
                <a:ea typeface="Roboto"/>
                <a:cs typeface="Roboto"/>
                <a:sym typeface="Roboto"/>
              </a:endParaRPr>
            </a:p>
          </p:txBody>
        </p:sp>
        <p:sp>
          <p:nvSpPr>
            <p:cNvPr id="110" name="Google Shape;110;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Roboto"/>
                <a:ea typeface="Roboto"/>
                <a:cs typeface="Roboto"/>
                <a:sym typeface="Roboto"/>
              </a:endParaRPr>
            </a:p>
          </p:txBody>
        </p:sp>
      </p:grpSp>
      <p:sp>
        <p:nvSpPr>
          <p:cNvPr id="111" name="Google Shape;111;p15"/>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IN" sz="1200" dirty="0">
                <a:latin typeface="Calibri" panose="020F0502020204030204" pitchFamily="34" charset="0"/>
                <a:ea typeface="Times New Roman" panose="02020603050405020304" pitchFamily="18" charset="0"/>
              </a:rPr>
              <a:t>W</a:t>
            </a:r>
            <a:r>
              <a:rPr lang="en-IN" sz="1200" dirty="0">
                <a:effectLst/>
                <a:latin typeface="Calibri" panose="020F0502020204030204" pitchFamily="34" charset="0"/>
                <a:ea typeface="Times New Roman" panose="02020603050405020304" pitchFamily="18" charset="0"/>
              </a:rPr>
              <a:t>hen splitting a node, it looks for the best feature from a random subset of characteristics rather than the most essential feature.</a:t>
            </a:r>
          </a:p>
          <a:p>
            <a:pPr marL="0" lvl="0" indent="0" algn="l" rtl="0">
              <a:spcBef>
                <a:spcPts val="1600"/>
              </a:spcBef>
              <a:spcAft>
                <a:spcPts val="1600"/>
              </a:spcAft>
              <a:buNone/>
            </a:pPr>
            <a:r>
              <a:rPr lang="en-IN" sz="1200" dirty="0">
                <a:latin typeface="Calibri" panose="020F0502020204030204" pitchFamily="34" charset="0"/>
              </a:rPr>
              <a:t>We utilize the algorithm for credit card fraud detection since it is not biased and offers advantages such as increased dimensionality and better accuracy.</a:t>
            </a:r>
          </a:p>
          <a:p>
            <a:pPr marL="0" lvl="0" indent="0" algn="l" rtl="0">
              <a:spcBef>
                <a:spcPts val="1600"/>
              </a:spcBef>
              <a:spcAft>
                <a:spcPts val="1600"/>
              </a:spcAft>
              <a:buNone/>
            </a:pPr>
            <a:endParaRPr lang="en-IN" sz="1200" dirty="0">
              <a:solidFill>
                <a:srgbClr val="000000"/>
              </a:solidFill>
              <a:latin typeface="Calibri" panose="020F0502020204030204" pitchFamily="34" charset="0"/>
            </a:endParaRPr>
          </a:p>
          <a:p>
            <a:pPr marL="0" lvl="0" indent="0" algn="l" rtl="0">
              <a:spcBef>
                <a:spcPts val="1600"/>
              </a:spcBef>
              <a:spcAft>
                <a:spcPts val="1600"/>
              </a:spcAft>
              <a:buNone/>
            </a:pPr>
            <a:endParaRPr sz="1200" dirty="0">
              <a:solidFill>
                <a:srgbClr val="000000"/>
              </a:solidFill>
            </a:endParaRPr>
          </a:p>
        </p:txBody>
      </p:sp>
      <p:sp>
        <p:nvSpPr>
          <p:cNvPr id="112" name="Google Shape;112;p15"/>
          <p:cNvSpPr txBox="1"/>
          <p:nvPr/>
        </p:nvSpPr>
        <p:spPr>
          <a:xfrm>
            <a:off x="431925" y="1304875"/>
            <a:ext cx="3000000" cy="461635"/>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800" dirty="0">
                <a:solidFill>
                  <a:srgbClr val="FFFFFF"/>
                </a:solidFill>
                <a:latin typeface="Roboto"/>
                <a:ea typeface="Roboto"/>
                <a:sym typeface="Roboto"/>
              </a:rPr>
              <a:t>Na</a:t>
            </a:r>
            <a:r>
              <a:rPr lang="en-US" sz="1800" dirty="0">
                <a:solidFill>
                  <a:srgbClr val="FFFFFF"/>
                </a:solidFill>
                <a:latin typeface="Roboto"/>
                <a:ea typeface="Roboto"/>
                <a:sym typeface="Roboto"/>
              </a:rPr>
              <a:t>ï</a:t>
            </a:r>
            <a:r>
              <a:rPr lang="en" sz="1800" dirty="0">
                <a:solidFill>
                  <a:srgbClr val="FFFFFF"/>
                </a:solidFill>
                <a:latin typeface="Roboto"/>
                <a:ea typeface="Roboto"/>
                <a:sym typeface="Roboto"/>
              </a:rPr>
              <a:t>ve Bayes </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3" name="Google Shape;113;p15"/>
          <p:cNvSpPr txBox="1"/>
          <p:nvPr/>
        </p:nvSpPr>
        <p:spPr>
          <a:xfrm>
            <a:off x="3286400" y="1304875"/>
            <a:ext cx="3000000" cy="461635"/>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800" dirty="0">
                <a:solidFill>
                  <a:srgbClr val="FFFFFF"/>
                </a:solidFill>
                <a:latin typeface="Roboto"/>
                <a:ea typeface="Roboto"/>
                <a:sym typeface="Roboto"/>
              </a:rPr>
              <a:t>Logistic Regression</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4" name="Google Shape;114;p15"/>
          <p:cNvSpPr txBox="1"/>
          <p:nvPr/>
        </p:nvSpPr>
        <p:spPr>
          <a:xfrm>
            <a:off x="6212550" y="1304875"/>
            <a:ext cx="3000000" cy="461635"/>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FFFFFF"/>
                </a:solidFill>
                <a:effectLst/>
                <a:uLnTx/>
                <a:uFillTx/>
                <a:latin typeface="Roboto"/>
                <a:ea typeface="Roboto"/>
                <a:cs typeface="Arial"/>
                <a:sym typeface="Roboto"/>
              </a:rPr>
              <a:t>Random Forest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8145950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Results and Analysis</a:t>
            </a:r>
            <a:endParaRPr/>
          </a:p>
          <a:p>
            <a:pPr marL="0" lvl="0" indent="0" algn="l" rtl="0">
              <a:spcBef>
                <a:spcPts val="0"/>
              </a:spcBef>
              <a:spcAft>
                <a:spcPts val="0"/>
              </a:spcAft>
              <a:buNone/>
            </a:pPr>
            <a:r>
              <a:rPr lang="en"/>
              <a:t>Undersampling</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Metrics Evaluation: Undersampling</a:t>
            </a:r>
            <a:endParaRPr dirty="0"/>
          </a:p>
          <a:p>
            <a:pPr marL="0" lvl="0" indent="0" algn="l" rtl="0">
              <a:spcBef>
                <a:spcPts val="0"/>
              </a:spcBef>
              <a:spcAft>
                <a:spcPts val="0"/>
              </a:spcAft>
              <a:buNone/>
            </a:pPr>
            <a:r>
              <a:rPr lang="en" dirty="0"/>
              <a:t>Naive Bayes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aphicFrame>
        <p:nvGraphicFramePr>
          <p:cNvPr id="3" name="Table 2">
            <a:extLst>
              <a:ext uri="{FF2B5EF4-FFF2-40B4-BE49-F238E27FC236}">
                <a16:creationId xmlns:a16="http://schemas.microsoft.com/office/drawing/2014/main" id="{919A9429-7156-B952-7370-16C29E7BAEAA}"/>
              </a:ext>
            </a:extLst>
          </p:cNvPr>
          <p:cNvGraphicFramePr>
            <a:graphicFrameLocks noGrp="1"/>
          </p:cNvGraphicFramePr>
          <p:nvPr>
            <p:extLst>
              <p:ext uri="{D42A27DB-BD31-4B8C-83A1-F6EECF244321}">
                <p14:modId xmlns:p14="http://schemas.microsoft.com/office/powerpoint/2010/main" val="975655077"/>
              </p:ext>
            </p:extLst>
          </p:nvPr>
        </p:nvGraphicFramePr>
        <p:xfrm>
          <a:off x="5115400" y="1476719"/>
          <a:ext cx="3590925" cy="3360786"/>
        </p:xfrm>
        <a:graphic>
          <a:graphicData uri="http://schemas.openxmlformats.org/drawingml/2006/table">
            <a:tbl>
              <a:tblPr firstRow="1" firstCol="1" bandRow="1"/>
              <a:tblGrid>
                <a:gridCol w="498599">
                  <a:extLst>
                    <a:ext uri="{9D8B030D-6E8A-4147-A177-3AD203B41FA5}">
                      <a16:colId xmlns:a16="http://schemas.microsoft.com/office/drawing/2014/main" val="2404158705"/>
                    </a:ext>
                  </a:extLst>
                </a:gridCol>
                <a:gridCol w="881833">
                  <a:extLst>
                    <a:ext uri="{9D8B030D-6E8A-4147-A177-3AD203B41FA5}">
                      <a16:colId xmlns:a16="http://schemas.microsoft.com/office/drawing/2014/main" val="1711438107"/>
                    </a:ext>
                  </a:extLst>
                </a:gridCol>
                <a:gridCol w="585263">
                  <a:extLst>
                    <a:ext uri="{9D8B030D-6E8A-4147-A177-3AD203B41FA5}">
                      <a16:colId xmlns:a16="http://schemas.microsoft.com/office/drawing/2014/main" val="3995066157"/>
                    </a:ext>
                  </a:extLst>
                </a:gridCol>
                <a:gridCol w="845255">
                  <a:extLst>
                    <a:ext uri="{9D8B030D-6E8A-4147-A177-3AD203B41FA5}">
                      <a16:colId xmlns:a16="http://schemas.microsoft.com/office/drawing/2014/main" val="2919550024"/>
                    </a:ext>
                  </a:extLst>
                </a:gridCol>
                <a:gridCol w="779975">
                  <a:extLst>
                    <a:ext uri="{9D8B030D-6E8A-4147-A177-3AD203B41FA5}">
                      <a16:colId xmlns:a16="http://schemas.microsoft.com/office/drawing/2014/main" val="308937263"/>
                    </a:ext>
                  </a:extLst>
                </a:gridCol>
              </a:tblGrid>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0683255"/>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504089"/>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3481603"/>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654363"/>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Cross Validation Score = 91.80%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46431989"/>
                  </a:ext>
                </a:extLst>
              </a:tr>
              <a:tr h="305526">
                <a:tc gridSpan="5">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0023488"/>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Testing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65539414"/>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54855"/>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0.91 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164 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9098760"/>
                  </a:ext>
                </a:extLst>
              </a:tr>
              <a:tr h="305526">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161 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381900"/>
                  </a:ext>
                </a:extLst>
              </a:tr>
              <a:tr h="305526">
                <a:tc gridSpan="5">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RMSE : 0.30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4092116"/>
                  </a:ext>
                </a:extLst>
              </a:tr>
            </a:tbl>
          </a:graphicData>
        </a:graphic>
      </p:graphicFrame>
      <p:pic>
        <p:nvPicPr>
          <p:cNvPr id="5" name="Picture 4">
            <a:extLst>
              <a:ext uri="{FF2B5EF4-FFF2-40B4-BE49-F238E27FC236}">
                <a16:creationId xmlns:a16="http://schemas.microsoft.com/office/drawing/2014/main" id="{E691599A-BA95-EB17-5369-5A0978A6498D}"/>
              </a:ext>
            </a:extLst>
          </p:cNvPr>
          <p:cNvPicPr>
            <a:picLocks noChangeAspect="1"/>
          </p:cNvPicPr>
          <p:nvPr/>
        </p:nvPicPr>
        <p:blipFill>
          <a:blip r:embed="rId3"/>
          <a:stretch>
            <a:fillRect/>
          </a:stretch>
        </p:blipFill>
        <p:spPr>
          <a:xfrm>
            <a:off x="906236" y="1684730"/>
            <a:ext cx="3543300" cy="3152775"/>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Metrics Evaluation: Undersampling</a:t>
            </a:r>
            <a:endParaRPr dirty="0"/>
          </a:p>
          <a:p>
            <a:pPr marL="0" lvl="0" indent="0" algn="l" rtl="0">
              <a:spcBef>
                <a:spcPts val="0"/>
              </a:spcBef>
              <a:spcAft>
                <a:spcPts val="0"/>
              </a:spcAft>
              <a:buNone/>
            </a:pPr>
            <a:r>
              <a:rPr lang="en" dirty="0"/>
              <a:t>Logistic Regression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aphicFrame>
        <p:nvGraphicFramePr>
          <p:cNvPr id="3" name="Table 2">
            <a:extLst>
              <a:ext uri="{FF2B5EF4-FFF2-40B4-BE49-F238E27FC236}">
                <a16:creationId xmlns:a16="http://schemas.microsoft.com/office/drawing/2014/main" id="{90380D7C-BDF4-2CC1-84AC-A4F6A7BE878A}"/>
              </a:ext>
            </a:extLst>
          </p:cNvPr>
          <p:cNvGraphicFramePr>
            <a:graphicFrameLocks noGrp="1"/>
          </p:cNvGraphicFramePr>
          <p:nvPr>
            <p:extLst>
              <p:ext uri="{D42A27DB-BD31-4B8C-83A1-F6EECF244321}">
                <p14:modId xmlns:p14="http://schemas.microsoft.com/office/powerpoint/2010/main" val="2415599223"/>
              </p:ext>
            </p:extLst>
          </p:nvPr>
        </p:nvGraphicFramePr>
        <p:xfrm>
          <a:off x="5122657" y="1477914"/>
          <a:ext cx="3590925" cy="3360786"/>
        </p:xfrm>
        <a:graphic>
          <a:graphicData uri="http://schemas.openxmlformats.org/drawingml/2006/table">
            <a:tbl>
              <a:tblPr firstRow="1" firstCol="1" bandRow="1"/>
              <a:tblGrid>
                <a:gridCol w="498599">
                  <a:extLst>
                    <a:ext uri="{9D8B030D-6E8A-4147-A177-3AD203B41FA5}">
                      <a16:colId xmlns:a16="http://schemas.microsoft.com/office/drawing/2014/main" val="2404158705"/>
                    </a:ext>
                  </a:extLst>
                </a:gridCol>
                <a:gridCol w="881833">
                  <a:extLst>
                    <a:ext uri="{9D8B030D-6E8A-4147-A177-3AD203B41FA5}">
                      <a16:colId xmlns:a16="http://schemas.microsoft.com/office/drawing/2014/main" val="1711438107"/>
                    </a:ext>
                  </a:extLst>
                </a:gridCol>
                <a:gridCol w="585263">
                  <a:extLst>
                    <a:ext uri="{9D8B030D-6E8A-4147-A177-3AD203B41FA5}">
                      <a16:colId xmlns:a16="http://schemas.microsoft.com/office/drawing/2014/main" val="3995066157"/>
                    </a:ext>
                  </a:extLst>
                </a:gridCol>
                <a:gridCol w="845255">
                  <a:extLst>
                    <a:ext uri="{9D8B030D-6E8A-4147-A177-3AD203B41FA5}">
                      <a16:colId xmlns:a16="http://schemas.microsoft.com/office/drawing/2014/main" val="2919550024"/>
                    </a:ext>
                  </a:extLst>
                </a:gridCol>
                <a:gridCol w="779975">
                  <a:extLst>
                    <a:ext uri="{9D8B030D-6E8A-4147-A177-3AD203B41FA5}">
                      <a16:colId xmlns:a16="http://schemas.microsoft.com/office/drawing/2014/main" val="308937263"/>
                    </a:ext>
                  </a:extLst>
                </a:gridCol>
              </a:tblGrid>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0683255"/>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504089"/>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3481603"/>
                  </a:ext>
                </a:extLst>
              </a:tr>
              <a:tr h="305526">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654363"/>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Cross Validation Score = 93.77%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46431989"/>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0023488"/>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Testing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65539414"/>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54855"/>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164 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9098760"/>
                  </a:ext>
                </a:extLst>
              </a:tr>
              <a:tr h="305526">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0.91 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161 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381900"/>
                  </a:ext>
                </a:extLst>
              </a:tr>
              <a:tr h="305526">
                <a:tc gridSpan="5">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RMSE : 0.23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4092116"/>
                  </a:ext>
                </a:extLst>
              </a:tr>
            </a:tbl>
          </a:graphicData>
        </a:graphic>
      </p:graphicFrame>
      <p:pic>
        <p:nvPicPr>
          <p:cNvPr id="5" name="Picture 4">
            <a:extLst>
              <a:ext uri="{FF2B5EF4-FFF2-40B4-BE49-F238E27FC236}">
                <a16:creationId xmlns:a16="http://schemas.microsoft.com/office/drawing/2014/main" id="{5DD280FF-C9D1-6675-C64B-BC87148B1021}"/>
              </a:ext>
            </a:extLst>
          </p:cNvPr>
          <p:cNvPicPr>
            <a:picLocks noChangeAspect="1"/>
          </p:cNvPicPr>
          <p:nvPr/>
        </p:nvPicPr>
        <p:blipFill>
          <a:blip r:embed="rId3"/>
          <a:stretch>
            <a:fillRect/>
          </a:stretch>
        </p:blipFill>
        <p:spPr>
          <a:xfrm>
            <a:off x="990600" y="1649909"/>
            <a:ext cx="3516086" cy="3188791"/>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Metrics Evaluation: Undersampling</a:t>
            </a:r>
            <a:endParaRPr dirty="0"/>
          </a:p>
          <a:p>
            <a:pPr marL="0" lvl="0" indent="0" algn="l" rtl="0">
              <a:spcBef>
                <a:spcPts val="0"/>
              </a:spcBef>
              <a:spcAft>
                <a:spcPts val="0"/>
              </a:spcAft>
              <a:buNone/>
            </a:pPr>
            <a:r>
              <a:rPr lang="en" dirty="0"/>
              <a:t>Random Forest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aphicFrame>
        <p:nvGraphicFramePr>
          <p:cNvPr id="3" name="Table 2">
            <a:extLst>
              <a:ext uri="{FF2B5EF4-FFF2-40B4-BE49-F238E27FC236}">
                <a16:creationId xmlns:a16="http://schemas.microsoft.com/office/drawing/2014/main" id="{97537306-39C4-D1C4-E424-208106E8A4E2}"/>
              </a:ext>
            </a:extLst>
          </p:cNvPr>
          <p:cNvGraphicFramePr>
            <a:graphicFrameLocks noGrp="1"/>
          </p:cNvGraphicFramePr>
          <p:nvPr>
            <p:extLst>
              <p:ext uri="{D42A27DB-BD31-4B8C-83A1-F6EECF244321}">
                <p14:modId xmlns:p14="http://schemas.microsoft.com/office/powerpoint/2010/main" val="2028082238"/>
              </p:ext>
            </p:extLst>
          </p:nvPr>
        </p:nvGraphicFramePr>
        <p:xfrm>
          <a:off x="5122657" y="1477914"/>
          <a:ext cx="3590925" cy="3360786"/>
        </p:xfrm>
        <a:graphic>
          <a:graphicData uri="http://schemas.openxmlformats.org/drawingml/2006/table">
            <a:tbl>
              <a:tblPr firstRow="1" firstCol="1" bandRow="1"/>
              <a:tblGrid>
                <a:gridCol w="498599">
                  <a:extLst>
                    <a:ext uri="{9D8B030D-6E8A-4147-A177-3AD203B41FA5}">
                      <a16:colId xmlns:a16="http://schemas.microsoft.com/office/drawing/2014/main" val="2404158705"/>
                    </a:ext>
                  </a:extLst>
                </a:gridCol>
                <a:gridCol w="881833">
                  <a:extLst>
                    <a:ext uri="{9D8B030D-6E8A-4147-A177-3AD203B41FA5}">
                      <a16:colId xmlns:a16="http://schemas.microsoft.com/office/drawing/2014/main" val="1711438107"/>
                    </a:ext>
                  </a:extLst>
                </a:gridCol>
                <a:gridCol w="585263">
                  <a:extLst>
                    <a:ext uri="{9D8B030D-6E8A-4147-A177-3AD203B41FA5}">
                      <a16:colId xmlns:a16="http://schemas.microsoft.com/office/drawing/2014/main" val="3995066157"/>
                    </a:ext>
                  </a:extLst>
                </a:gridCol>
                <a:gridCol w="845255">
                  <a:extLst>
                    <a:ext uri="{9D8B030D-6E8A-4147-A177-3AD203B41FA5}">
                      <a16:colId xmlns:a16="http://schemas.microsoft.com/office/drawing/2014/main" val="2919550024"/>
                    </a:ext>
                  </a:extLst>
                </a:gridCol>
                <a:gridCol w="779975">
                  <a:extLst>
                    <a:ext uri="{9D8B030D-6E8A-4147-A177-3AD203B41FA5}">
                      <a16:colId xmlns:a16="http://schemas.microsoft.com/office/drawing/2014/main" val="308937263"/>
                    </a:ext>
                  </a:extLst>
                </a:gridCol>
              </a:tblGrid>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0683255"/>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504089"/>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3481603"/>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654363"/>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Cross Validation Score = 94.08%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46431989"/>
                  </a:ext>
                </a:extLst>
              </a:tr>
              <a:tr h="305526">
                <a:tc gridSpan="5">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0023488"/>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Testing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65539414"/>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54855"/>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0.91 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164 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9098760"/>
                  </a:ext>
                </a:extLst>
              </a:tr>
              <a:tr h="305526">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161 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381900"/>
                  </a:ext>
                </a:extLst>
              </a:tr>
              <a:tr h="305526">
                <a:tc gridSpan="5">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RMSE : 0.23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4092116"/>
                  </a:ext>
                </a:extLst>
              </a:tr>
            </a:tbl>
          </a:graphicData>
        </a:graphic>
      </p:graphicFrame>
      <p:pic>
        <p:nvPicPr>
          <p:cNvPr id="5" name="Picture 4">
            <a:extLst>
              <a:ext uri="{FF2B5EF4-FFF2-40B4-BE49-F238E27FC236}">
                <a16:creationId xmlns:a16="http://schemas.microsoft.com/office/drawing/2014/main" id="{EF23E4B3-B60B-CEA0-0C69-8944A290B18E}"/>
              </a:ext>
            </a:extLst>
          </p:cNvPr>
          <p:cNvPicPr>
            <a:picLocks noChangeAspect="1"/>
          </p:cNvPicPr>
          <p:nvPr/>
        </p:nvPicPr>
        <p:blipFill>
          <a:blip r:embed="rId3"/>
          <a:stretch>
            <a:fillRect/>
          </a:stretch>
        </p:blipFill>
        <p:spPr>
          <a:xfrm>
            <a:off x="979714" y="1689521"/>
            <a:ext cx="3525611" cy="3149179"/>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 and Analysis</a:t>
            </a:r>
            <a:endParaRPr dirty="0"/>
          </a:p>
          <a:p>
            <a:pPr marL="0" lvl="0" indent="0" algn="l" rtl="0">
              <a:spcBef>
                <a:spcPts val="0"/>
              </a:spcBef>
              <a:spcAft>
                <a:spcPts val="0"/>
              </a:spcAft>
              <a:buNone/>
            </a:pPr>
            <a:r>
              <a:rPr lang="en" dirty="0"/>
              <a:t>Oversampling</a:t>
            </a:r>
            <a:endParaRPr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p:nvPr/>
        </p:nvSpPr>
        <p:spPr>
          <a:xfrm>
            <a:off x="1075600" y="329725"/>
            <a:ext cx="753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dk1"/>
                </a:solidFill>
                <a:latin typeface="Roboto"/>
                <a:ea typeface="Roboto"/>
                <a:cs typeface="Roboto"/>
                <a:sym typeface="Roboto"/>
              </a:rPr>
              <a:t>Metrics Evaluation: Naive Bayes</a:t>
            </a:r>
            <a:endParaRPr sz="3000">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A2502ECB-0C29-42D8-E43D-59C808EDE08A}"/>
              </a:ext>
            </a:extLst>
          </p:cNvPr>
          <p:cNvPicPr>
            <a:picLocks noChangeAspect="1"/>
          </p:cNvPicPr>
          <p:nvPr/>
        </p:nvPicPr>
        <p:blipFill>
          <a:blip r:embed="rId3"/>
          <a:stretch>
            <a:fillRect/>
          </a:stretch>
        </p:blipFill>
        <p:spPr>
          <a:xfrm>
            <a:off x="1075600" y="1376136"/>
            <a:ext cx="3619500" cy="3276600"/>
          </a:xfrm>
          <a:prstGeom prst="rect">
            <a:avLst/>
          </a:prstGeom>
        </p:spPr>
      </p:pic>
      <p:graphicFrame>
        <p:nvGraphicFramePr>
          <p:cNvPr id="6" name="Table 5">
            <a:extLst>
              <a:ext uri="{FF2B5EF4-FFF2-40B4-BE49-F238E27FC236}">
                <a16:creationId xmlns:a16="http://schemas.microsoft.com/office/drawing/2014/main" id="{6BD99934-FA98-96FA-3346-9BE5F59D7CD1}"/>
              </a:ext>
            </a:extLst>
          </p:cNvPr>
          <p:cNvGraphicFramePr>
            <a:graphicFrameLocks noGrp="1"/>
          </p:cNvGraphicFramePr>
          <p:nvPr>
            <p:extLst>
              <p:ext uri="{D42A27DB-BD31-4B8C-83A1-F6EECF244321}">
                <p14:modId xmlns:p14="http://schemas.microsoft.com/office/powerpoint/2010/main" val="2581948015"/>
              </p:ext>
            </p:extLst>
          </p:nvPr>
        </p:nvGraphicFramePr>
        <p:xfrm>
          <a:off x="5015575" y="1291950"/>
          <a:ext cx="3590925" cy="3360786"/>
        </p:xfrm>
        <a:graphic>
          <a:graphicData uri="http://schemas.openxmlformats.org/drawingml/2006/table">
            <a:tbl>
              <a:tblPr firstRow="1" firstCol="1" bandRow="1"/>
              <a:tblGrid>
                <a:gridCol w="498599">
                  <a:extLst>
                    <a:ext uri="{9D8B030D-6E8A-4147-A177-3AD203B41FA5}">
                      <a16:colId xmlns:a16="http://schemas.microsoft.com/office/drawing/2014/main" val="2404158705"/>
                    </a:ext>
                  </a:extLst>
                </a:gridCol>
                <a:gridCol w="881833">
                  <a:extLst>
                    <a:ext uri="{9D8B030D-6E8A-4147-A177-3AD203B41FA5}">
                      <a16:colId xmlns:a16="http://schemas.microsoft.com/office/drawing/2014/main" val="1711438107"/>
                    </a:ext>
                  </a:extLst>
                </a:gridCol>
                <a:gridCol w="585263">
                  <a:extLst>
                    <a:ext uri="{9D8B030D-6E8A-4147-A177-3AD203B41FA5}">
                      <a16:colId xmlns:a16="http://schemas.microsoft.com/office/drawing/2014/main" val="3995066157"/>
                    </a:ext>
                  </a:extLst>
                </a:gridCol>
                <a:gridCol w="845255">
                  <a:extLst>
                    <a:ext uri="{9D8B030D-6E8A-4147-A177-3AD203B41FA5}">
                      <a16:colId xmlns:a16="http://schemas.microsoft.com/office/drawing/2014/main" val="2919550024"/>
                    </a:ext>
                  </a:extLst>
                </a:gridCol>
                <a:gridCol w="779975">
                  <a:extLst>
                    <a:ext uri="{9D8B030D-6E8A-4147-A177-3AD203B41FA5}">
                      <a16:colId xmlns:a16="http://schemas.microsoft.com/office/drawing/2014/main" val="308937263"/>
                    </a:ext>
                  </a:extLst>
                </a:gridCol>
              </a:tblGrid>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0683255"/>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504089"/>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190477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3481603"/>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190477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654363"/>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Cross Validation Score = 91.35%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46431989"/>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0023488"/>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Testing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65539414"/>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54855"/>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93383 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9098760"/>
                  </a:ext>
                </a:extLst>
              </a:tr>
              <a:tr h="305526">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0.88 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381900"/>
                  </a:ext>
                </a:extLst>
              </a:tr>
              <a:tr h="305526">
                <a:tc gridSpan="5">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RMSE : 0.16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4092116"/>
                  </a:ext>
                </a:extLst>
              </a:tr>
            </a:tbl>
          </a:graphicData>
        </a:graphic>
      </p:graphicFrame>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p:nvPr/>
        </p:nvSpPr>
        <p:spPr>
          <a:xfrm>
            <a:off x="1075600" y="329725"/>
            <a:ext cx="753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dk1"/>
                </a:solidFill>
                <a:latin typeface="Roboto"/>
                <a:ea typeface="Roboto"/>
                <a:cs typeface="Roboto"/>
                <a:sym typeface="Roboto"/>
              </a:rPr>
              <a:t>Metrics Evaluation: Logistic Regression</a:t>
            </a:r>
            <a:endParaRPr sz="3000">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F181417C-86F5-E5A2-7334-58B0109B8188}"/>
              </a:ext>
            </a:extLst>
          </p:cNvPr>
          <p:cNvPicPr>
            <a:picLocks noChangeAspect="1"/>
          </p:cNvPicPr>
          <p:nvPr/>
        </p:nvPicPr>
        <p:blipFill>
          <a:blip r:embed="rId3"/>
          <a:stretch>
            <a:fillRect/>
          </a:stretch>
        </p:blipFill>
        <p:spPr>
          <a:xfrm>
            <a:off x="1057275" y="1372143"/>
            <a:ext cx="3514725" cy="3200400"/>
          </a:xfrm>
          <a:prstGeom prst="rect">
            <a:avLst/>
          </a:prstGeom>
        </p:spPr>
      </p:pic>
      <p:graphicFrame>
        <p:nvGraphicFramePr>
          <p:cNvPr id="4" name="Table 3">
            <a:extLst>
              <a:ext uri="{FF2B5EF4-FFF2-40B4-BE49-F238E27FC236}">
                <a16:creationId xmlns:a16="http://schemas.microsoft.com/office/drawing/2014/main" id="{E9685387-40D2-EC65-A27C-EBAC79708986}"/>
              </a:ext>
            </a:extLst>
          </p:cNvPr>
          <p:cNvGraphicFramePr>
            <a:graphicFrameLocks noGrp="1"/>
          </p:cNvGraphicFramePr>
          <p:nvPr>
            <p:extLst>
              <p:ext uri="{D42A27DB-BD31-4B8C-83A1-F6EECF244321}">
                <p14:modId xmlns:p14="http://schemas.microsoft.com/office/powerpoint/2010/main" val="783836882"/>
              </p:ext>
            </p:extLst>
          </p:nvPr>
        </p:nvGraphicFramePr>
        <p:xfrm>
          <a:off x="5015575" y="1291950"/>
          <a:ext cx="3590925" cy="3360786"/>
        </p:xfrm>
        <a:graphic>
          <a:graphicData uri="http://schemas.openxmlformats.org/drawingml/2006/table">
            <a:tbl>
              <a:tblPr firstRow="1" firstCol="1" bandRow="1"/>
              <a:tblGrid>
                <a:gridCol w="498599">
                  <a:extLst>
                    <a:ext uri="{9D8B030D-6E8A-4147-A177-3AD203B41FA5}">
                      <a16:colId xmlns:a16="http://schemas.microsoft.com/office/drawing/2014/main" val="2404158705"/>
                    </a:ext>
                  </a:extLst>
                </a:gridCol>
                <a:gridCol w="881833">
                  <a:extLst>
                    <a:ext uri="{9D8B030D-6E8A-4147-A177-3AD203B41FA5}">
                      <a16:colId xmlns:a16="http://schemas.microsoft.com/office/drawing/2014/main" val="1711438107"/>
                    </a:ext>
                  </a:extLst>
                </a:gridCol>
                <a:gridCol w="585263">
                  <a:extLst>
                    <a:ext uri="{9D8B030D-6E8A-4147-A177-3AD203B41FA5}">
                      <a16:colId xmlns:a16="http://schemas.microsoft.com/office/drawing/2014/main" val="3995066157"/>
                    </a:ext>
                  </a:extLst>
                </a:gridCol>
                <a:gridCol w="845255">
                  <a:extLst>
                    <a:ext uri="{9D8B030D-6E8A-4147-A177-3AD203B41FA5}">
                      <a16:colId xmlns:a16="http://schemas.microsoft.com/office/drawing/2014/main" val="2919550024"/>
                    </a:ext>
                  </a:extLst>
                </a:gridCol>
                <a:gridCol w="779975">
                  <a:extLst>
                    <a:ext uri="{9D8B030D-6E8A-4147-A177-3AD203B41FA5}">
                      <a16:colId xmlns:a16="http://schemas.microsoft.com/office/drawing/2014/main" val="308937263"/>
                    </a:ext>
                  </a:extLst>
                </a:gridCol>
              </a:tblGrid>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0683255"/>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504089"/>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190477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3481603"/>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190477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654363"/>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Cross Validation Score = 94.82%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46431989"/>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0023488"/>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Testing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65539414"/>
                  </a:ext>
                </a:extLst>
              </a:tr>
              <a:tr h="305526">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54855"/>
                  </a:ext>
                </a:extLst>
              </a:tr>
              <a:tr h="305526">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93383 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9098760"/>
                  </a:ext>
                </a:extLst>
              </a:tr>
              <a:tr h="305526">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0.93 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381900"/>
                  </a:ext>
                </a:extLst>
              </a:tr>
              <a:tr h="305526">
                <a:tc gridSpan="5">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RMSE : 0.16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4092116"/>
                  </a:ext>
                </a:extLst>
              </a:tr>
            </a:tbl>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p:nvPr/>
        </p:nvSpPr>
        <p:spPr>
          <a:xfrm>
            <a:off x="1075600" y="329725"/>
            <a:ext cx="753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dk1"/>
                </a:solidFill>
                <a:latin typeface="Roboto"/>
                <a:ea typeface="Roboto"/>
                <a:cs typeface="Roboto"/>
                <a:sym typeface="Roboto"/>
              </a:rPr>
              <a:t>Metrics Evaluation: Random Forest</a:t>
            </a:r>
            <a:endParaRPr sz="3000" dirty="0">
              <a:solidFill>
                <a:schemeClr val="dk1"/>
              </a:solidFill>
              <a:latin typeface="Roboto"/>
              <a:ea typeface="Roboto"/>
              <a:cs typeface="Roboto"/>
              <a:sym typeface="Roboto"/>
            </a:endParaRPr>
          </a:p>
        </p:txBody>
      </p:sp>
      <p:graphicFrame>
        <p:nvGraphicFramePr>
          <p:cNvPr id="2" name="Table 1">
            <a:extLst>
              <a:ext uri="{FF2B5EF4-FFF2-40B4-BE49-F238E27FC236}">
                <a16:creationId xmlns:a16="http://schemas.microsoft.com/office/drawing/2014/main" id="{4951CB7F-71C9-3B28-4FD6-A33C0DDC2137}"/>
              </a:ext>
            </a:extLst>
          </p:cNvPr>
          <p:cNvGraphicFramePr>
            <a:graphicFrameLocks noGrp="1"/>
          </p:cNvGraphicFramePr>
          <p:nvPr>
            <p:extLst>
              <p:ext uri="{D42A27DB-BD31-4B8C-83A1-F6EECF244321}">
                <p14:modId xmlns:p14="http://schemas.microsoft.com/office/powerpoint/2010/main" val="2246506220"/>
              </p:ext>
            </p:extLst>
          </p:nvPr>
        </p:nvGraphicFramePr>
        <p:xfrm>
          <a:off x="5015575" y="1291950"/>
          <a:ext cx="3590925" cy="3360786"/>
        </p:xfrm>
        <a:graphic>
          <a:graphicData uri="http://schemas.openxmlformats.org/drawingml/2006/table">
            <a:tbl>
              <a:tblPr firstRow="1" firstCol="1" bandRow="1"/>
              <a:tblGrid>
                <a:gridCol w="498599">
                  <a:extLst>
                    <a:ext uri="{9D8B030D-6E8A-4147-A177-3AD203B41FA5}">
                      <a16:colId xmlns:a16="http://schemas.microsoft.com/office/drawing/2014/main" val="2404158705"/>
                    </a:ext>
                  </a:extLst>
                </a:gridCol>
                <a:gridCol w="881833">
                  <a:extLst>
                    <a:ext uri="{9D8B030D-6E8A-4147-A177-3AD203B41FA5}">
                      <a16:colId xmlns:a16="http://schemas.microsoft.com/office/drawing/2014/main" val="1711438107"/>
                    </a:ext>
                  </a:extLst>
                </a:gridCol>
                <a:gridCol w="585263">
                  <a:extLst>
                    <a:ext uri="{9D8B030D-6E8A-4147-A177-3AD203B41FA5}">
                      <a16:colId xmlns:a16="http://schemas.microsoft.com/office/drawing/2014/main" val="3995066157"/>
                    </a:ext>
                  </a:extLst>
                </a:gridCol>
                <a:gridCol w="845255">
                  <a:extLst>
                    <a:ext uri="{9D8B030D-6E8A-4147-A177-3AD203B41FA5}">
                      <a16:colId xmlns:a16="http://schemas.microsoft.com/office/drawing/2014/main" val="2919550024"/>
                    </a:ext>
                  </a:extLst>
                </a:gridCol>
                <a:gridCol w="779975">
                  <a:extLst>
                    <a:ext uri="{9D8B030D-6E8A-4147-A177-3AD203B41FA5}">
                      <a16:colId xmlns:a16="http://schemas.microsoft.com/office/drawing/2014/main" val="308937263"/>
                    </a:ext>
                  </a:extLst>
                </a:gridCol>
              </a:tblGrid>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0683255"/>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504089"/>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190477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3481603"/>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190477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654363"/>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Cross Validation Score = 99.99%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46431989"/>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0023488"/>
                  </a:ext>
                </a:extLst>
              </a:tr>
              <a:tr h="305526">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Testing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65539414"/>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54855"/>
                  </a:ext>
                </a:extLst>
              </a:tr>
              <a:tr h="305526">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93383 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9098760"/>
                  </a:ext>
                </a:extLst>
              </a:tr>
              <a:tr h="305526">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0.86 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381900"/>
                  </a:ext>
                </a:extLst>
              </a:tr>
              <a:tr h="305526">
                <a:tc gridSpan="5">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RMSE : 0.02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4092116"/>
                  </a:ext>
                </a:extLst>
              </a:tr>
            </a:tbl>
          </a:graphicData>
        </a:graphic>
      </p:graphicFrame>
      <p:pic>
        <p:nvPicPr>
          <p:cNvPr id="4" name="Picture 3">
            <a:extLst>
              <a:ext uri="{FF2B5EF4-FFF2-40B4-BE49-F238E27FC236}">
                <a16:creationId xmlns:a16="http://schemas.microsoft.com/office/drawing/2014/main" id="{FD2223E5-B33C-9520-D5C6-AA857B09EE8C}"/>
              </a:ext>
            </a:extLst>
          </p:cNvPr>
          <p:cNvPicPr>
            <a:picLocks noChangeAspect="1"/>
          </p:cNvPicPr>
          <p:nvPr/>
        </p:nvPicPr>
        <p:blipFill>
          <a:blip r:embed="rId3"/>
          <a:stretch>
            <a:fillRect/>
          </a:stretch>
        </p:blipFill>
        <p:spPr>
          <a:xfrm>
            <a:off x="1075600" y="1354090"/>
            <a:ext cx="3590925" cy="3248025"/>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grpSp>
        <p:nvGrpSpPr>
          <p:cNvPr id="225" name="Google Shape;225;p27"/>
          <p:cNvGrpSpPr/>
          <p:nvPr/>
        </p:nvGrpSpPr>
        <p:grpSpPr>
          <a:xfrm>
            <a:off x="4939500" y="1219611"/>
            <a:ext cx="3837000" cy="2704200"/>
            <a:chOff x="4939500" y="1219611"/>
            <a:chExt cx="3837000" cy="2704200"/>
          </a:xfrm>
        </p:grpSpPr>
        <p:cxnSp>
          <p:nvCxnSpPr>
            <p:cNvPr id="226" name="Google Shape;226;p27"/>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7" name="Google Shape;227;p27"/>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8" name="Google Shape;228;p27"/>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9" name="Google Shape;229;p27"/>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0" name="Google Shape;230;p27"/>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1" name="Google Shape;231;p27"/>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2" name="Google Shape;232;p27"/>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3" name="Google Shape;233;p27"/>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4" name="Google Shape;234;p27"/>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5" name="Google Shape;235;p27"/>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36" name="Google Shape;236;p27"/>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Evaluation</a:t>
            </a:r>
            <a:endParaRPr dirty="0"/>
          </a:p>
        </p:txBody>
      </p:sp>
      <p:grpSp>
        <p:nvGrpSpPr>
          <p:cNvPr id="238" name="Google Shape;238;p27"/>
          <p:cNvGrpSpPr/>
          <p:nvPr/>
        </p:nvGrpSpPr>
        <p:grpSpPr>
          <a:xfrm>
            <a:off x="4939534" y="2017046"/>
            <a:ext cx="3825543" cy="1573620"/>
            <a:chOff x="1000000" y="2393988"/>
            <a:chExt cx="4144235" cy="1704713"/>
          </a:xfrm>
        </p:grpSpPr>
        <p:sp>
          <p:nvSpPr>
            <p:cNvPr id="239" name="Google Shape;239;p27"/>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240" name="Google Shape;240;p27"/>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27"/>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7"/>
          <p:cNvGrpSpPr/>
          <p:nvPr/>
        </p:nvGrpSpPr>
        <p:grpSpPr>
          <a:xfrm>
            <a:off x="4939557" y="1778136"/>
            <a:ext cx="3836911" cy="1503799"/>
            <a:chOff x="1000025" y="2059300"/>
            <a:chExt cx="4156550" cy="1629075"/>
          </a:xfrm>
        </p:grpSpPr>
        <p:sp>
          <p:nvSpPr>
            <p:cNvPr id="250" name="Google Shape;250;p27"/>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sp>
        <p:sp>
          <p:nvSpPr>
            <p:cNvPr id="251" name="Google Shape;251;p27"/>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27"/>
          <p:cNvSpPr txBox="1">
            <a:spLocks noGrp="1"/>
          </p:cNvSpPr>
          <p:nvPr>
            <p:ph type="body" idx="2"/>
          </p:nvPr>
        </p:nvSpPr>
        <p:spPr>
          <a:xfrm>
            <a:off x="6847150" y="1606400"/>
            <a:ext cx="1488300" cy="28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rPr>
              <a:t>max accuracy</a:t>
            </a:r>
            <a:endParaRPr sz="1300">
              <a:solidFill>
                <a:schemeClr val="dk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0" y="1391225"/>
            <a:ext cx="4498500" cy="3287400"/>
          </a:xfrm>
          <a:prstGeom prst="rect">
            <a:avLst/>
          </a:prstGeom>
        </p:spPr>
        <p:txBody>
          <a:bodyPr spcFirstLastPara="1" wrap="square" lIns="91425" tIns="91425" rIns="91425" bIns="91425" anchor="ctr" anchorCtr="0">
            <a:noAutofit/>
          </a:bodyPr>
          <a:lstStyle/>
          <a:p>
            <a:pPr marL="914400" lvl="0" indent="0" algn="just" rtl="0">
              <a:lnSpc>
                <a:spcPct val="115000"/>
              </a:lnSpc>
              <a:spcBef>
                <a:spcPts val="1200"/>
              </a:spcBef>
              <a:spcAft>
                <a:spcPts val="0"/>
              </a:spcAft>
              <a:buNone/>
            </a:pPr>
            <a:endParaRPr sz="1600" dirty="0">
              <a:solidFill>
                <a:srgbClr val="000000"/>
              </a:solidFill>
            </a:endParaRPr>
          </a:p>
          <a:p>
            <a:pPr marL="457200" lvl="0" indent="-330200" algn="just" rtl="0">
              <a:lnSpc>
                <a:spcPct val="115000"/>
              </a:lnSpc>
              <a:spcBef>
                <a:spcPts val="1200"/>
              </a:spcBef>
              <a:spcAft>
                <a:spcPts val="0"/>
              </a:spcAft>
              <a:buClr>
                <a:srgbClr val="000000"/>
              </a:buClr>
              <a:buSzPts val="1600"/>
              <a:buChar char="❖"/>
            </a:pPr>
            <a:r>
              <a:rPr lang="en" sz="1600" dirty="0">
                <a:solidFill>
                  <a:srgbClr val="000000"/>
                </a:solidFill>
              </a:rPr>
              <a:t>Credit card usage has increased as entire globe is moving toward digitalization</a:t>
            </a:r>
            <a:endParaRPr sz="1600" dirty="0">
              <a:solidFill>
                <a:srgbClr val="000000"/>
              </a:solidFill>
            </a:endParaRPr>
          </a:p>
          <a:p>
            <a:pPr marL="457200" lvl="0" indent="-330200" algn="just" rtl="0">
              <a:lnSpc>
                <a:spcPct val="150000"/>
              </a:lnSpc>
              <a:spcBef>
                <a:spcPts val="0"/>
              </a:spcBef>
              <a:spcAft>
                <a:spcPts val="0"/>
              </a:spcAft>
              <a:buClr>
                <a:srgbClr val="000000"/>
              </a:buClr>
              <a:buSzPts val="1600"/>
              <a:buChar char="❖"/>
            </a:pPr>
            <a:r>
              <a:rPr lang="en" sz="1600" dirty="0">
                <a:solidFill>
                  <a:srgbClr val="000000"/>
                </a:solidFill>
              </a:rPr>
              <a:t>Use of digital payment has led to increased fraudulent activities</a:t>
            </a:r>
            <a:endParaRPr sz="1600" dirty="0">
              <a:solidFill>
                <a:srgbClr val="000000"/>
              </a:solidFill>
            </a:endParaRPr>
          </a:p>
          <a:p>
            <a:pPr marL="457200" lvl="0" indent="-330200" algn="just" rtl="0">
              <a:lnSpc>
                <a:spcPct val="115000"/>
              </a:lnSpc>
              <a:spcBef>
                <a:spcPts val="0"/>
              </a:spcBef>
              <a:spcAft>
                <a:spcPts val="0"/>
              </a:spcAft>
              <a:buClr>
                <a:srgbClr val="000000"/>
              </a:buClr>
              <a:buSzPts val="1600"/>
              <a:buChar char="❖"/>
            </a:pPr>
            <a:r>
              <a:rPr lang="en" sz="1600" dirty="0">
                <a:solidFill>
                  <a:srgbClr val="000000"/>
                </a:solidFill>
              </a:rPr>
              <a:t>The number of credit card accounts increased by 2.6% over the previous year.</a:t>
            </a:r>
            <a:endParaRPr sz="1600" dirty="0">
              <a:solidFill>
                <a:srgbClr val="000000"/>
              </a:solidFill>
            </a:endParaRPr>
          </a:p>
          <a:p>
            <a:pPr marL="914400" lvl="0" indent="0" algn="just" rtl="0">
              <a:lnSpc>
                <a:spcPct val="115000"/>
              </a:lnSpc>
              <a:spcBef>
                <a:spcPts val="1200"/>
              </a:spcBef>
              <a:spcAft>
                <a:spcPts val="0"/>
              </a:spcAft>
              <a:buNone/>
            </a:pPr>
            <a:endParaRPr sz="1600" dirty="0">
              <a:solidFill>
                <a:srgbClr val="000000"/>
              </a:solidFill>
            </a:endParaRPr>
          </a:p>
          <a:p>
            <a:pPr marL="0" lvl="0" indent="0" algn="ctr" rtl="0">
              <a:lnSpc>
                <a:spcPct val="115000"/>
              </a:lnSpc>
              <a:spcBef>
                <a:spcPts val="1200"/>
              </a:spcBef>
              <a:spcAft>
                <a:spcPts val="0"/>
              </a:spcAft>
              <a:buNone/>
            </a:pPr>
            <a:endParaRPr dirty="0"/>
          </a:p>
        </p:txBody>
      </p:sp>
      <p:pic>
        <p:nvPicPr>
          <p:cNvPr id="93" name="Google Shape;93;p14"/>
          <p:cNvPicPr preferRelativeResize="0"/>
          <p:nvPr/>
        </p:nvPicPr>
        <p:blipFill>
          <a:blip r:embed="rId3">
            <a:alphaModFix/>
          </a:blip>
          <a:stretch>
            <a:fillRect/>
          </a:stretch>
        </p:blipFill>
        <p:spPr>
          <a:xfrm>
            <a:off x="4667700" y="1523100"/>
            <a:ext cx="4412100" cy="2775475"/>
          </a:xfrm>
          <a:prstGeom prst="rect">
            <a:avLst/>
          </a:prstGeom>
          <a:noFill/>
          <a:ln>
            <a:noFill/>
          </a:ln>
        </p:spPr>
      </p:pic>
      <p:sp>
        <p:nvSpPr>
          <p:cNvPr id="94" name="Google Shape;94;p14"/>
          <p:cNvSpPr txBox="1"/>
          <p:nvPr/>
        </p:nvSpPr>
        <p:spPr>
          <a:xfrm>
            <a:off x="408925" y="876600"/>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dk1"/>
                </a:solidFill>
                <a:latin typeface="Roboto"/>
                <a:ea typeface="Roboto"/>
                <a:cs typeface="Roboto"/>
                <a:sym typeface="Roboto"/>
              </a:rPr>
              <a:t>Introduction</a:t>
            </a:r>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8"/>
          <p:cNvSpPr txBox="1"/>
          <p:nvPr/>
        </p:nvSpPr>
        <p:spPr>
          <a:xfrm>
            <a:off x="0" y="0"/>
            <a:ext cx="681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265" name="Google Shape;265;p28"/>
          <p:cNvGrpSpPr/>
          <p:nvPr/>
        </p:nvGrpSpPr>
        <p:grpSpPr>
          <a:xfrm>
            <a:off x="1288650" y="2277666"/>
            <a:ext cx="6566700" cy="670500"/>
            <a:chOff x="1431325" y="2473842"/>
            <a:chExt cx="6566700" cy="670500"/>
          </a:xfrm>
        </p:grpSpPr>
        <p:sp>
          <p:nvSpPr>
            <p:cNvPr id="266" name="Google Shape;266;p28"/>
            <p:cNvSpPr/>
            <p:nvPr/>
          </p:nvSpPr>
          <p:spPr>
            <a:xfrm rot="-5400000">
              <a:off x="4644475" y="-209208"/>
              <a:ext cx="670500" cy="6036600"/>
            </a:xfrm>
            <a:prstGeom prst="roundRect">
              <a:avLst>
                <a:gd name="adj" fmla="val 50000"/>
              </a:avLst>
            </a:prstGeom>
            <a:solidFill>
              <a:srgbClr val="0B7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txBox="1"/>
            <p:nvPr/>
          </p:nvSpPr>
          <p:spPr>
            <a:xfrm>
              <a:off x="5350131" y="2473842"/>
              <a:ext cx="2337900" cy="6570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p:txBody>
        </p:sp>
        <p:sp>
          <p:nvSpPr>
            <p:cNvPr id="268" name="Google Shape;268;p28"/>
            <p:cNvSpPr txBox="1"/>
            <p:nvPr/>
          </p:nvSpPr>
          <p:spPr>
            <a:xfrm>
              <a:off x="2744681" y="2473842"/>
              <a:ext cx="2337900" cy="6570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p:txBody>
        </p:sp>
        <p:sp>
          <p:nvSpPr>
            <p:cNvPr id="269" name="Google Shape;269;p28"/>
            <p:cNvSpPr/>
            <p:nvPr/>
          </p:nvSpPr>
          <p:spPr>
            <a:xfrm rot="-5400000">
              <a:off x="1751875" y="2153292"/>
              <a:ext cx="670500" cy="1311600"/>
            </a:xfrm>
            <a:prstGeom prst="roundRect">
              <a:avLst>
                <a:gd name="adj" fmla="val 50000"/>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1499580" y="2547844"/>
              <a:ext cx="522300" cy="522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1545080" y="2593344"/>
              <a:ext cx="431400" cy="431400"/>
            </a:xfrm>
            <a:prstGeom prst="pie">
              <a:avLst>
                <a:gd name="adj1" fmla="val 16226349"/>
                <a:gd name="adj2" fmla="val 10795968"/>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025174" y="2616792"/>
              <a:ext cx="608400" cy="39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FFFF"/>
                  </a:solidFill>
                  <a:latin typeface="Roboto Light"/>
                  <a:ea typeface="Roboto Light"/>
                  <a:cs typeface="Roboto Light"/>
                  <a:sym typeface="Roboto Light"/>
                </a:rPr>
                <a:t>75%</a:t>
              </a:r>
              <a:endParaRPr sz="1800">
                <a:solidFill>
                  <a:srgbClr val="FFFFFF"/>
                </a:solidFill>
                <a:latin typeface="Roboto Light"/>
                <a:ea typeface="Roboto Light"/>
                <a:cs typeface="Roboto Light"/>
                <a:sym typeface="Roboto Light"/>
              </a:endParaRPr>
            </a:p>
          </p:txBody>
        </p:sp>
        <p:cxnSp>
          <p:nvCxnSpPr>
            <p:cNvPr id="273" name="Google Shape;273;p28"/>
            <p:cNvCxnSpPr/>
            <p:nvPr/>
          </p:nvCxnSpPr>
          <p:spPr>
            <a:xfrm>
              <a:off x="5209891" y="2585784"/>
              <a:ext cx="0" cy="444600"/>
            </a:xfrm>
            <a:prstGeom prst="straightConnector1">
              <a:avLst/>
            </a:prstGeom>
            <a:noFill/>
            <a:ln w="9525" cap="flat" cmpd="sng">
              <a:solidFill>
                <a:srgbClr val="FFFFFF"/>
              </a:solidFill>
              <a:prstDash val="dot"/>
              <a:round/>
              <a:headEnd type="none" w="sm" len="sm"/>
              <a:tailEnd type="none" w="sm" len="sm"/>
            </a:ln>
          </p:spPr>
        </p:cxnSp>
      </p:grpSp>
      <p:grpSp>
        <p:nvGrpSpPr>
          <p:cNvPr id="274" name="Google Shape;274;p28"/>
          <p:cNvGrpSpPr/>
          <p:nvPr/>
        </p:nvGrpSpPr>
        <p:grpSpPr>
          <a:xfrm>
            <a:off x="1288650" y="1596391"/>
            <a:ext cx="6566700" cy="670500"/>
            <a:chOff x="1431325" y="2473842"/>
            <a:chExt cx="6566700" cy="670500"/>
          </a:xfrm>
        </p:grpSpPr>
        <p:sp>
          <p:nvSpPr>
            <p:cNvPr id="275" name="Google Shape;275;p28"/>
            <p:cNvSpPr/>
            <p:nvPr/>
          </p:nvSpPr>
          <p:spPr>
            <a:xfrm rot="-5400000">
              <a:off x="4644475" y="-209208"/>
              <a:ext cx="670500" cy="6036600"/>
            </a:xfrm>
            <a:prstGeom prst="roundRect">
              <a:avLst>
                <a:gd name="adj" fmla="val 50000"/>
              </a:avLst>
            </a:prstGeom>
            <a:solidFill>
              <a:srgbClr val="0B7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txBox="1"/>
            <p:nvPr/>
          </p:nvSpPr>
          <p:spPr>
            <a:xfrm>
              <a:off x="5350131" y="2473842"/>
              <a:ext cx="2337900" cy="6570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p:txBody>
        </p:sp>
        <p:sp>
          <p:nvSpPr>
            <p:cNvPr id="277" name="Google Shape;277;p28"/>
            <p:cNvSpPr txBox="1"/>
            <p:nvPr/>
          </p:nvSpPr>
          <p:spPr>
            <a:xfrm>
              <a:off x="2744681" y="2473842"/>
              <a:ext cx="2337900" cy="6570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p:txBody>
        </p:sp>
        <p:sp>
          <p:nvSpPr>
            <p:cNvPr id="278" name="Google Shape;278;p28"/>
            <p:cNvSpPr/>
            <p:nvPr/>
          </p:nvSpPr>
          <p:spPr>
            <a:xfrm rot="-5400000">
              <a:off x="1751875" y="2153292"/>
              <a:ext cx="670500" cy="1311600"/>
            </a:xfrm>
            <a:prstGeom prst="roundRect">
              <a:avLst>
                <a:gd name="adj" fmla="val 50000"/>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1499580" y="2547844"/>
              <a:ext cx="522300" cy="522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1545080" y="2593344"/>
              <a:ext cx="431400" cy="431400"/>
            </a:xfrm>
            <a:prstGeom prst="pie">
              <a:avLst>
                <a:gd name="adj1" fmla="val 16226349"/>
                <a:gd name="adj2" fmla="val 10795968"/>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2025174" y="2616792"/>
              <a:ext cx="608400" cy="39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FFFF"/>
                  </a:solidFill>
                  <a:latin typeface="Roboto Light"/>
                  <a:ea typeface="Roboto Light"/>
                  <a:cs typeface="Roboto Light"/>
                  <a:sym typeface="Roboto Light"/>
                </a:rPr>
                <a:t>75%</a:t>
              </a:r>
              <a:endParaRPr sz="1800">
                <a:solidFill>
                  <a:srgbClr val="FFFFFF"/>
                </a:solidFill>
                <a:latin typeface="Roboto Light"/>
                <a:ea typeface="Roboto Light"/>
                <a:cs typeface="Roboto Light"/>
                <a:sym typeface="Roboto Light"/>
              </a:endParaRPr>
            </a:p>
          </p:txBody>
        </p:sp>
        <p:cxnSp>
          <p:nvCxnSpPr>
            <p:cNvPr id="282" name="Google Shape;282;p28"/>
            <p:cNvCxnSpPr/>
            <p:nvPr/>
          </p:nvCxnSpPr>
          <p:spPr>
            <a:xfrm>
              <a:off x="5209891" y="2585784"/>
              <a:ext cx="0" cy="444600"/>
            </a:xfrm>
            <a:prstGeom prst="straightConnector1">
              <a:avLst/>
            </a:prstGeom>
            <a:noFill/>
            <a:ln w="9525" cap="flat" cmpd="sng">
              <a:solidFill>
                <a:srgbClr val="FFFFFF"/>
              </a:solidFill>
              <a:prstDash val="dot"/>
              <a:round/>
              <a:headEnd type="none" w="sm" len="sm"/>
              <a:tailEnd type="none" w="sm" len="sm"/>
            </a:ln>
          </p:spPr>
        </p:cxnSp>
      </p:grpSp>
      <p:grpSp>
        <p:nvGrpSpPr>
          <p:cNvPr id="283" name="Google Shape;283;p28"/>
          <p:cNvGrpSpPr/>
          <p:nvPr/>
        </p:nvGrpSpPr>
        <p:grpSpPr>
          <a:xfrm>
            <a:off x="1288650" y="915116"/>
            <a:ext cx="6566700" cy="670500"/>
            <a:chOff x="1431325" y="2473842"/>
            <a:chExt cx="6566700" cy="670500"/>
          </a:xfrm>
        </p:grpSpPr>
        <p:sp>
          <p:nvSpPr>
            <p:cNvPr id="284" name="Google Shape;284;p28"/>
            <p:cNvSpPr/>
            <p:nvPr/>
          </p:nvSpPr>
          <p:spPr>
            <a:xfrm rot="-5400000">
              <a:off x="4644475" y="-209208"/>
              <a:ext cx="670500" cy="6036600"/>
            </a:xfrm>
            <a:prstGeom prst="roundRect">
              <a:avLst>
                <a:gd name="adj" fmla="val 50000"/>
              </a:avLst>
            </a:prstGeom>
            <a:solidFill>
              <a:srgbClr val="0B7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txBox="1"/>
            <p:nvPr/>
          </p:nvSpPr>
          <p:spPr>
            <a:xfrm>
              <a:off x="5350131" y="2473842"/>
              <a:ext cx="2337900" cy="6570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p:txBody>
        </p:sp>
        <p:sp>
          <p:nvSpPr>
            <p:cNvPr id="286" name="Google Shape;286;p28"/>
            <p:cNvSpPr txBox="1"/>
            <p:nvPr/>
          </p:nvSpPr>
          <p:spPr>
            <a:xfrm>
              <a:off x="2744681" y="2473842"/>
              <a:ext cx="2337900" cy="6570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p:txBody>
        </p:sp>
        <p:sp>
          <p:nvSpPr>
            <p:cNvPr id="287" name="Google Shape;287;p28"/>
            <p:cNvSpPr/>
            <p:nvPr/>
          </p:nvSpPr>
          <p:spPr>
            <a:xfrm rot="-5400000">
              <a:off x="1751875" y="2153292"/>
              <a:ext cx="670500" cy="1311600"/>
            </a:xfrm>
            <a:prstGeom prst="roundRect">
              <a:avLst>
                <a:gd name="adj" fmla="val 50000"/>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1499580" y="2547844"/>
              <a:ext cx="522300" cy="522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1545080" y="2593344"/>
              <a:ext cx="431400" cy="431400"/>
            </a:xfrm>
            <a:prstGeom prst="pie">
              <a:avLst>
                <a:gd name="adj1" fmla="val 16226349"/>
                <a:gd name="adj2" fmla="val 10795968"/>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2025174" y="2616792"/>
              <a:ext cx="608400" cy="39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FFFF"/>
                  </a:solidFill>
                  <a:latin typeface="Roboto Light"/>
                  <a:ea typeface="Roboto Light"/>
                  <a:cs typeface="Roboto Light"/>
                  <a:sym typeface="Roboto Light"/>
                </a:rPr>
                <a:t>75%</a:t>
              </a:r>
              <a:endParaRPr sz="1800">
                <a:solidFill>
                  <a:srgbClr val="FFFFFF"/>
                </a:solidFill>
                <a:latin typeface="Roboto Light"/>
                <a:ea typeface="Roboto Light"/>
                <a:cs typeface="Roboto Light"/>
                <a:sym typeface="Roboto Light"/>
              </a:endParaRPr>
            </a:p>
          </p:txBody>
        </p:sp>
        <p:cxnSp>
          <p:nvCxnSpPr>
            <p:cNvPr id="291" name="Google Shape;291;p28"/>
            <p:cNvCxnSpPr/>
            <p:nvPr/>
          </p:nvCxnSpPr>
          <p:spPr>
            <a:xfrm>
              <a:off x="5209891" y="2585784"/>
              <a:ext cx="0" cy="444600"/>
            </a:xfrm>
            <a:prstGeom prst="straightConnector1">
              <a:avLst/>
            </a:prstGeom>
            <a:noFill/>
            <a:ln w="9525" cap="flat" cmpd="sng">
              <a:solidFill>
                <a:srgbClr val="FFFFFF"/>
              </a:solidFill>
              <a:prstDash val="dot"/>
              <a:round/>
              <a:headEnd type="none" w="sm" len="sm"/>
              <a:tailEnd type="none" w="sm" len="sm"/>
            </a:ln>
          </p:spPr>
        </p:cxnSp>
      </p:grpSp>
      <p:grpSp>
        <p:nvGrpSpPr>
          <p:cNvPr id="292" name="Google Shape;292;p28"/>
          <p:cNvGrpSpPr/>
          <p:nvPr/>
        </p:nvGrpSpPr>
        <p:grpSpPr>
          <a:xfrm>
            <a:off x="779363" y="716175"/>
            <a:ext cx="2486829" cy="3711155"/>
            <a:chOff x="1118224" y="283725"/>
            <a:chExt cx="2090826" cy="4076400"/>
          </a:xfrm>
        </p:grpSpPr>
        <p:sp>
          <p:nvSpPr>
            <p:cNvPr id="293" name="Google Shape;293;p28"/>
            <p:cNvSpPr/>
            <p:nvPr/>
          </p:nvSpPr>
          <p:spPr>
            <a:xfrm>
              <a:off x="1178650" y="283725"/>
              <a:ext cx="2030400" cy="4076400"/>
            </a:xfrm>
            <a:prstGeom prst="rect">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1118224" y="341749"/>
              <a:ext cx="2048100" cy="2490600"/>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D7E74"/>
                  </a:solidFill>
                  <a:latin typeface="Roboto Medium"/>
                  <a:ea typeface="Roboto Medium"/>
                  <a:cs typeface="Roboto Medium"/>
                  <a:sym typeface="Roboto Medium"/>
                </a:rPr>
                <a:t>Lorem ipsum porta dolor sit amet nec</a:t>
              </a:r>
              <a:endParaRPr sz="1200">
                <a:solidFill>
                  <a:srgbClr val="1D7E74"/>
                </a:solidFill>
                <a:latin typeface="Roboto Medium"/>
                <a:ea typeface="Roboto Medium"/>
                <a:cs typeface="Roboto Medium"/>
                <a:sym typeface="Roboto Medium"/>
              </a:endParaRPr>
            </a:p>
          </p:txBody>
        </p:sp>
        <p:sp>
          <p:nvSpPr>
            <p:cNvPr id="296" name="Google Shape;296;p28"/>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1D7E74"/>
                  </a:solidFill>
                  <a:latin typeface="Roboto"/>
                  <a:ea typeface="Roboto"/>
                  <a:cs typeface="Roboto"/>
                  <a:sym typeface="Roboto"/>
                </a:rPr>
                <a:t>Lorem ipsum dolor sit amet adipiscing. Donec risus dolor, porta venenatis neque pharetra luctus felis. Proin vel tellus nec in felis volutpat amet molestie cum sociis.</a:t>
              </a:r>
              <a:endParaRPr sz="800">
                <a:solidFill>
                  <a:srgbClr val="1D7E74"/>
                </a:solidFill>
                <a:latin typeface="Roboto"/>
                <a:ea typeface="Roboto"/>
                <a:cs typeface="Roboto"/>
                <a:sym typeface="Roboto"/>
              </a:endParaRPr>
            </a:p>
          </p:txBody>
        </p:sp>
        <p:sp>
          <p:nvSpPr>
            <p:cNvPr id="297" name="Google Shape;297;p28"/>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1D7E74"/>
                  </a:solidFill>
                  <a:latin typeface="Roboto"/>
                  <a:ea typeface="Roboto"/>
                  <a:cs typeface="Roboto"/>
                  <a:sym typeface="Roboto"/>
                </a:rPr>
                <a:t>45</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298" name="Google Shape;298;p28"/>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Molestie nec amet cum sociis</a:t>
              </a:r>
              <a:endParaRPr sz="800">
                <a:solidFill>
                  <a:srgbClr val="FFFFFF"/>
                </a:solidFill>
                <a:latin typeface="Roboto"/>
                <a:ea typeface="Roboto"/>
                <a:cs typeface="Roboto"/>
                <a:sym typeface="Roboto"/>
              </a:endParaRPr>
            </a:p>
          </p:txBody>
        </p:sp>
      </p:grpSp>
      <p:grpSp>
        <p:nvGrpSpPr>
          <p:cNvPr id="300" name="Google Shape;300;p28"/>
          <p:cNvGrpSpPr/>
          <p:nvPr/>
        </p:nvGrpSpPr>
        <p:grpSpPr>
          <a:xfrm>
            <a:off x="3328581" y="716175"/>
            <a:ext cx="2486829" cy="3711155"/>
            <a:chOff x="1118224" y="283725"/>
            <a:chExt cx="2090826" cy="4076400"/>
          </a:xfrm>
        </p:grpSpPr>
        <p:sp>
          <p:nvSpPr>
            <p:cNvPr id="301" name="Google Shape;301;p28"/>
            <p:cNvSpPr/>
            <p:nvPr/>
          </p:nvSpPr>
          <p:spPr>
            <a:xfrm>
              <a:off x="1178650" y="283725"/>
              <a:ext cx="2030400" cy="4076400"/>
            </a:xfrm>
            <a:prstGeom prst="rect">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118224" y="341749"/>
              <a:ext cx="2048100" cy="2490600"/>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D7E74"/>
                  </a:solidFill>
                  <a:latin typeface="Roboto Medium"/>
                  <a:ea typeface="Roboto Medium"/>
                  <a:cs typeface="Roboto Medium"/>
                  <a:sym typeface="Roboto Medium"/>
                </a:rPr>
                <a:t>Lorem ipsum porta dolor sit amet nec</a:t>
              </a:r>
              <a:endParaRPr sz="1200">
                <a:solidFill>
                  <a:srgbClr val="1D7E74"/>
                </a:solidFill>
                <a:latin typeface="Roboto Medium"/>
                <a:ea typeface="Roboto Medium"/>
                <a:cs typeface="Roboto Medium"/>
                <a:sym typeface="Roboto Medium"/>
              </a:endParaRPr>
            </a:p>
          </p:txBody>
        </p:sp>
        <p:sp>
          <p:nvSpPr>
            <p:cNvPr id="304" name="Google Shape;304;p28"/>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1D7E74"/>
                  </a:solidFill>
                  <a:latin typeface="Roboto"/>
                  <a:ea typeface="Roboto"/>
                  <a:cs typeface="Roboto"/>
                  <a:sym typeface="Roboto"/>
                </a:rPr>
                <a:t>Lorem ipsum dolor sit amet adipiscing. Donec risus dolor, porta venenatis neque pharetra luctus felis. Proin vel tellus nec in felis volutpat amet molestie cum sociis.</a:t>
              </a:r>
              <a:endParaRPr sz="700">
                <a:solidFill>
                  <a:srgbClr val="1D7E74"/>
                </a:solidFill>
                <a:latin typeface="Roboto"/>
                <a:ea typeface="Roboto"/>
                <a:cs typeface="Roboto"/>
                <a:sym typeface="Roboto"/>
              </a:endParaRPr>
            </a:p>
          </p:txBody>
        </p:sp>
        <p:sp>
          <p:nvSpPr>
            <p:cNvPr id="305" name="Google Shape;305;p28"/>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1D7E74"/>
                  </a:solidFill>
                  <a:latin typeface="Roboto"/>
                  <a:ea typeface="Roboto"/>
                  <a:cs typeface="Roboto"/>
                  <a:sym typeface="Roboto"/>
                </a:rPr>
                <a:t>28</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306" name="Google Shape;306;p28"/>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Molestie nec amet cum sociis</a:t>
              </a:r>
              <a:endParaRPr sz="700">
                <a:solidFill>
                  <a:srgbClr val="FFFFFF"/>
                </a:solidFill>
                <a:latin typeface="Roboto"/>
                <a:ea typeface="Roboto"/>
                <a:cs typeface="Roboto"/>
                <a:sym typeface="Roboto"/>
              </a:endParaRPr>
            </a:p>
          </p:txBody>
        </p:sp>
      </p:grpSp>
      <p:grpSp>
        <p:nvGrpSpPr>
          <p:cNvPr id="308" name="Google Shape;308;p28"/>
          <p:cNvGrpSpPr/>
          <p:nvPr/>
        </p:nvGrpSpPr>
        <p:grpSpPr>
          <a:xfrm>
            <a:off x="5877800" y="716175"/>
            <a:ext cx="2486829" cy="3711155"/>
            <a:chOff x="1118224" y="283725"/>
            <a:chExt cx="2090826" cy="4076400"/>
          </a:xfrm>
        </p:grpSpPr>
        <p:sp>
          <p:nvSpPr>
            <p:cNvPr id="309" name="Google Shape;309;p28"/>
            <p:cNvSpPr/>
            <p:nvPr/>
          </p:nvSpPr>
          <p:spPr>
            <a:xfrm>
              <a:off x="1178650" y="283725"/>
              <a:ext cx="2030400" cy="4076400"/>
            </a:xfrm>
            <a:prstGeom prst="rect">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1118224" y="341749"/>
              <a:ext cx="2048100" cy="2490600"/>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D7E74"/>
                  </a:solidFill>
                  <a:latin typeface="Roboto Medium"/>
                  <a:ea typeface="Roboto Medium"/>
                  <a:cs typeface="Roboto Medium"/>
                  <a:sym typeface="Roboto Medium"/>
                </a:rPr>
                <a:t>Lorem ipsum porta dolor sit amet nec</a:t>
              </a:r>
              <a:endParaRPr sz="1200">
                <a:solidFill>
                  <a:srgbClr val="1D7E74"/>
                </a:solidFill>
                <a:latin typeface="Roboto Medium"/>
                <a:ea typeface="Roboto Medium"/>
                <a:cs typeface="Roboto Medium"/>
                <a:sym typeface="Roboto Medium"/>
              </a:endParaRPr>
            </a:p>
          </p:txBody>
        </p:sp>
        <p:sp>
          <p:nvSpPr>
            <p:cNvPr id="312" name="Google Shape;312;p28"/>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1D7E74"/>
                  </a:solidFill>
                  <a:latin typeface="Roboto"/>
                  <a:ea typeface="Roboto"/>
                  <a:cs typeface="Roboto"/>
                  <a:sym typeface="Roboto"/>
                </a:rPr>
                <a:t>Lorem ipsum dolor sit amet adipiscing. Donec risus dolor, porta venenatis neque pharetra luctus felis. Proin vel tellus nec in felis volutpat amet molestie cum sociis.</a:t>
              </a:r>
              <a:endParaRPr sz="700">
                <a:solidFill>
                  <a:srgbClr val="1D7E74"/>
                </a:solidFill>
                <a:latin typeface="Roboto"/>
                <a:ea typeface="Roboto"/>
                <a:cs typeface="Roboto"/>
                <a:sym typeface="Roboto"/>
              </a:endParaRPr>
            </a:p>
          </p:txBody>
        </p:sp>
        <p:sp>
          <p:nvSpPr>
            <p:cNvPr id="313" name="Google Shape;313;p28"/>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1D7E74"/>
                  </a:solidFill>
                  <a:latin typeface="Roboto"/>
                  <a:ea typeface="Roboto"/>
                  <a:cs typeface="Roboto"/>
                  <a:sym typeface="Roboto"/>
                </a:rPr>
                <a:t>36</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314" name="Google Shape;314;p28"/>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Molestie nec amet cum sociis</a:t>
              </a:r>
              <a:endParaRPr sz="700">
                <a:solidFill>
                  <a:srgbClr val="FFFFFF"/>
                </a:solidFill>
                <a:latin typeface="Roboto"/>
                <a:ea typeface="Roboto"/>
                <a:cs typeface="Roboto"/>
                <a:sym typeface="Roboto"/>
              </a:endParaRPr>
            </a:p>
          </p:txBody>
        </p:sp>
      </p:grpSp>
      <p:grpSp>
        <p:nvGrpSpPr>
          <p:cNvPr id="316" name="Google Shape;316;p28"/>
          <p:cNvGrpSpPr/>
          <p:nvPr/>
        </p:nvGrpSpPr>
        <p:grpSpPr>
          <a:xfrm>
            <a:off x="779363" y="716175"/>
            <a:ext cx="2486829" cy="3711155"/>
            <a:chOff x="1118224" y="283725"/>
            <a:chExt cx="2090826" cy="4076400"/>
          </a:xfrm>
        </p:grpSpPr>
        <p:sp>
          <p:nvSpPr>
            <p:cNvPr id="317" name="Google Shape;317;p28"/>
            <p:cNvSpPr/>
            <p:nvPr/>
          </p:nvSpPr>
          <p:spPr>
            <a:xfrm>
              <a:off x="1178650" y="283725"/>
              <a:ext cx="2030400" cy="4076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1118224" y="341749"/>
              <a:ext cx="2048100" cy="2490600"/>
            </a:xfrm>
            <a:prstGeom prst="rect">
              <a:avLst/>
            </a:prstGeom>
            <a:solidFill>
              <a:srgbClr val="FFFFFF"/>
            </a:solidFill>
            <a:ln w="19050" cap="flat" cmpd="sng">
              <a:solidFill>
                <a:srgbClr val="0D5D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D5DDF"/>
                  </a:solidFill>
                  <a:latin typeface="Roboto Medium"/>
                  <a:ea typeface="Roboto Medium"/>
                  <a:cs typeface="Roboto Medium"/>
                  <a:sym typeface="Roboto Medium"/>
                </a:rPr>
                <a:t>Lorem ipsum porta dolor sit amet nec</a:t>
              </a:r>
              <a:endParaRPr sz="1200">
                <a:solidFill>
                  <a:srgbClr val="0D5DDF"/>
                </a:solidFill>
                <a:latin typeface="Roboto Medium"/>
                <a:ea typeface="Roboto Medium"/>
                <a:cs typeface="Roboto Medium"/>
                <a:sym typeface="Roboto Medium"/>
              </a:endParaRPr>
            </a:p>
          </p:txBody>
        </p:sp>
        <p:sp>
          <p:nvSpPr>
            <p:cNvPr id="320" name="Google Shape;320;p28"/>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0D5DDF"/>
                  </a:solidFill>
                  <a:latin typeface="Roboto"/>
                  <a:ea typeface="Roboto"/>
                  <a:cs typeface="Roboto"/>
                  <a:sym typeface="Roboto"/>
                </a:rPr>
                <a:t>Lorem ipsum dolor sit amet adipiscing. Donec risus dolor, porta venenatis neque pharetra luctus felis. Proin vel tellus nec in felis volutpat amet molestie cum sociis.</a:t>
              </a:r>
              <a:endParaRPr sz="800">
                <a:solidFill>
                  <a:srgbClr val="0D5DDF"/>
                </a:solidFill>
                <a:latin typeface="Roboto"/>
                <a:ea typeface="Roboto"/>
                <a:cs typeface="Roboto"/>
                <a:sym typeface="Roboto"/>
              </a:endParaRPr>
            </a:p>
          </p:txBody>
        </p:sp>
        <p:sp>
          <p:nvSpPr>
            <p:cNvPr id="321" name="Google Shape;321;p28"/>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0D5DDF"/>
                  </a:solidFill>
                  <a:latin typeface="Roboto"/>
                  <a:ea typeface="Roboto"/>
                  <a:cs typeface="Roboto"/>
                  <a:sym typeface="Roboto"/>
                </a:rPr>
                <a:t>45</a:t>
              </a:r>
              <a:r>
                <a:rPr lang="en" sz="4000">
                  <a:solidFill>
                    <a:srgbClr val="0D5DDF"/>
                  </a:solidFill>
                  <a:latin typeface="Roboto Thin"/>
                  <a:ea typeface="Roboto Thin"/>
                  <a:cs typeface="Roboto Thin"/>
                  <a:sym typeface="Roboto Thin"/>
                </a:rPr>
                <a:t>%</a:t>
              </a:r>
              <a:endParaRPr sz="4000">
                <a:solidFill>
                  <a:srgbClr val="0D5DDF"/>
                </a:solidFill>
                <a:latin typeface="Roboto Thin"/>
                <a:ea typeface="Roboto Thin"/>
                <a:cs typeface="Roboto Thin"/>
                <a:sym typeface="Roboto Thin"/>
              </a:endParaRPr>
            </a:p>
          </p:txBody>
        </p:sp>
        <p:sp>
          <p:nvSpPr>
            <p:cNvPr id="322" name="Google Shape;322;p28"/>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Molestie nec amet cum sociis</a:t>
              </a:r>
              <a:endParaRPr sz="800">
                <a:solidFill>
                  <a:srgbClr val="FFFFFF"/>
                </a:solidFill>
                <a:latin typeface="Roboto"/>
                <a:ea typeface="Roboto"/>
                <a:cs typeface="Roboto"/>
                <a:sym typeface="Roboto"/>
              </a:endParaRPr>
            </a:p>
          </p:txBody>
        </p:sp>
      </p:grpSp>
      <p:grpSp>
        <p:nvGrpSpPr>
          <p:cNvPr id="324" name="Google Shape;324;p28"/>
          <p:cNvGrpSpPr/>
          <p:nvPr/>
        </p:nvGrpSpPr>
        <p:grpSpPr>
          <a:xfrm>
            <a:off x="3328581" y="716175"/>
            <a:ext cx="2486829" cy="3711155"/>
            <a:chOff x="1118224" y="283725"/>
            <a:chExt cx="2090826" cy="4076400"/>
          </a:xfrm>
        </p:grpSpPr>
        <p:sp>
          <p:nvSpPr>
            <p:cNvPr id="325" name="Google Shape;325;p28"/>
            <p:cNvSpPr/>
            <p:nvPr/>
          </p:nvSpPr>
          <p:spPr>
            <a:xfrm>
              <a:off x="1178650" y="283725"/>
              <a:ext cx="2030400" cy="4076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1118224" y="341749"/>
              <a:ext cx="2048100" cy="2490600"/>
            </a:xfrm>
            <a:prstGeom prst="rect">
              <a:avLst/>
            </a:prstGeom>
            <a:solidFill>
              <a:srgbClr val="FFFFFF"/>
            </a:solidFill>
            <a:ln w="19050" cap="flat" cmpd="sng">
              <a:solidFill>
                <a:srgbClr val="0D5D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D5DDF"/>
                  </a:solidFill>
                  <a:latin typeface="Roboto Medium"/>
                  <a:ea typeface="Roboto Medium"/>
                  <a:cs typeface="Roboto Medium"/>
                  <a:sym typeface="Roboto Medium"/>
                </a:rPr>
                <a:t>Lorem ipsum porta dolor sit amet nec</a:t>
              </a:r>
              <a:endParaRPr sz="1200">
                <a:solidFill>
                  <a:srgbClr val="0D5DDF"/>
                </a:solidFill>
                <a:latin typeface="Roboto Medium"/>
                <a:ea typeface="Roboto Medium"/>
                <a:cs typeface="Roboto Medium"/>
                <a:sym typeface="Roboto Medium"/>
              </a:endParaRPr>
            </a:p>
          </p:txBody>
        </p:sp>
        <p:sp>
          <p:nvSpPr>
            <p:cNvPr id="328" name="Google Shape;328;p28"/>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0D5DDF"/>
                  </a:solidFill>
                  <a:latin typeface="Roboto"/>
                  <a:ea typeface="Roboto"/>
                  <a:cs typeface="Roboto"/>
                  <a:sym typeface="Roboto"/>
                </a:rPr>
                <a:t>Lorem ipsum dolor sit amet adipiscing. Donec risus dolor, porta venenatis neque pharetra luctus felis. Proin vel tellus nec in felis volutpat amet molestie cum sociis.</a:t>
              </a:r>
              <a:endParaRPr sz="700">
                <a:solidFill>
                  <a:srgbClr val="0D5DDF"/>
                </a:solidFill>
                <a:latin typeface="Roboto"/>
                <a:ea typeface="Roboto"/>
                <a:cs typeface="Roboto"/>
                <a:sym typeface="Roboto"/>
              </a:endParaRPr>
            </a:p>
          </p:txBody>
        </p:sp>
        <p:sp>
          <p:nvSpPr>
            <p:cNvPr id="329" name="Google Shape;329;p28"/>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0D5DDF"/>
                  </a:solidFill>
                  <a:latin typeface="Roboto"/>
                  <a:ea typeface="Roboto"/>
                  <a:cs typeface="Roboto"/>
                  <a:sym typeface="Roboto"/>
                </a:rPr>
                <a:t>28</a:t>
              </a:r>
              <a:r>
                <a:rPr lang="en" sz="4000">
                  <a:solidFill>
                    <a:srgbClr val="0D5DDF"/>
                  </a:solidFill>
                  <a:latin typeface="Roboto Thin"/>
                  <a:ea typeface="Roboto Thin"/>
                  <a:cs typeface="Roboto Thin"/>
                  <a:sym typeface="Roboto Thin"/>
                </a:rPr>
                <a:t>%</a:t>
              </a:r>
              <a:endParaRPr sz="4000">
                <a:solidFill>
                  <a:srgbClr val="0D5DDF"/>
                </a:solidFill>
                <a:latin typeface="Roboto Thin"/>
                <a:ea typeface="Roboto Thin"/>
                <a:cs typeface="Roboto Thin"/>
                <a:sym typeface="Roboto Thin"/>
              </a:endParaRPr>
            </a:p>
          </p:txBody>
        </p:sp>
        <p:sp>
          <p:nvSpPr>
            <p:cNvPr id="330" name="Google Shape;330;p28"/>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Molestie nec amet cum sociis</a:t>
              </a:r>
              <a:endParaRPr sz="700">
                <a:solidFill>
                  <a:srgbClr val="FFFFFF"/>
                </a:solidFill>
                <a:latin typeface="Roboto"/>
                <a:ea typeface="Roboto"/>
                <a:cs typeface="Roboto"/>
                <a:sym typeface="Roboto"/>
              </a:endParaRPr>
            </a:p>
          </p:txBody>
        </p:sp>
      </p:grpSp>
      <p:grpSp>
        <p:nvGrpSpPr>
          <p:cNvPr id="332" name="Google Shape;332;p28"/>
          <p:cNvGrpSpPr/>
          <p:nvPr/>
        </p:nvGrpSpPr>
        <p:grpSpPr>
          <a:xfrm>
            <a:off x="5877800" y="716175"/>
            <a:ext cx="2486829" cy="3711155"/>
            <a:chOff x="1118224" y="283725"/>
            <a:chExt cx="2090826" cy="4076400"/>
          </a:xfrm>
        </p:grpSpPr>
        <p:sp>
          <p:nvSpPr>
            <p:cNvPr id="333" name="Google Shape;333;p28"/>
            <p:cNvSpPr/>
            <p:nvPr/>
          </p:nvSpPr>
          <p:spPr>
            <a:xfrm>
              <a:off x="1178650" y="283725"/>
              <a:ext cx="2030400" cy="4076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1118224" y="341749"/>
              <a:ext cx="2048100" cy="2490600"/>
            </a:xfrm>
            <a:prstGeom prst="rect">
              <a:avLst/>
            </a:prstGeom>
            <a:solidFill>
              <a:srgbClr val="FFFFFF"/>
            </a:solidFill>
            <a:ln w="19050" cap="flat" cmpd="sng">
              <a:solidFill>
                <a:srgbClr val="0D5D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D5DDF"/>
                  </a:solidFill>
                  <a:latin typeface="Roboto Medium"/>
                  <a:ea typeface="Roboto Medium"/>
                  <a:cs typeface="Roboto Medium"/>
                  <a:sym typeface="Roboto Medium"/>
                </a:rPr>
                <a:t>Lorem ipsum porta dolor sit amet nec</a:t>
              </a:r>
              <a:endParaRPr sz="1200">
                <a:solidFill>
                  <a:srgbClr val="0D5DDF"/>
                </a:solidFill>
                <a:latin typeface="Roboto Medium"/>
                <a:ea typeface="Roboto Medium"/>
                <a:cs typeface="Roboto Medium"/>
                <a:sym typeface="Roboto Medium"/>
              </a:endParaRPr>
            </a:p>
          </p:txBody>
        </p:sp>
        <p:sp>
          <p:nvSpPr>
            <p:cNvPr id="336" name="Google Shape;336;p28"/>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0D5DDF"/>
                  </a:solidFill>
                  <a:latin typeface="Roboto"/>
                  <a:ea typeface="Roboto"/>
                  <a:cs typeface="Roboto"/>
                  <a:sym typeface="Roboto"/>
                </a:rPr>
                <a:t>Lorem ipsum dolor sit amet adipiscing. Donec risus dolor, porta venenatis neque pharetra luctus felis. Proin vel tellus nec in felis volutpat amet molestie cum sociis.</a:t>
              </a:r>
              <a:endParaRPr sz="700">
                <a:solidFill>
                  <a:srgbClr val="0D5DDF"/>
                </a:solidFill>
                <a:latin typeface="Roboto"/>
                <a:ea typeface="Roboto"/>
                <a:cs typeface="Roboto"/>
                <a:sym typeface="Roboto"/>
              </a:endParaRPr>
            </a:p>
          </p:txBody>
        </p:sp>
        <p:sp>
          <p:nvSpPr>
            <p:cNvPr id="337" name="Google Shape;337;p28"/>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0D5DDF"/>
                  </a:solidFill>
                  <a:latin typeface="Roboto"/>
                  <a:ea typeface="Roboto"/>
                  <a:cs typeface="Roboto"/>
                  <a:sym typeface="Roboto"/>
                </a:rPr>
                <a:t>36</a:t>
              </a:r>
              <a:r>
                <a:rPr lang="en" sz="4000">
                  <a:solidFill>
                    <a:srgbClr val="0D5DDF"/>
                  </a:solidFill>
                  <a:latin typeface="Roboto Thin"/>
                  <a:ea typeface="Roboto Thin"/>
                  <a:cs typeface="Roboto Thin"/>
                  <a:sym typeface="Roboto Thin"/>
                </a:rPr>
                <a:t>%</a:t>
              </a:r>
              <a:endParaRPr sz="4000">
                <a:solidFill>
                  <a:srgbClr val="0D5DDF"/>
                </a:solidFill>
                <a:latin typeface="Roboto Thin"/>
                <a:ea typeface="Roboto Thin"/>
                <a:cs typeface="Roboto Thin"/>
                <a:sym typeface="Roboto Thin"/>
              </a:endParaRPr>
            </a:p>
          </p:txBody>
        </p:sp>
        <p:sp>
          <p:nvSpPr>
            <p:cNvPr id="338" name="Google Shape;338;p28"/>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Molestie nec amet cum sociis</a:t>
              </a:r>
              <a:endParaRPr sz="700">
                <a:solidFill>
                  <a:srgbClr val="FFFFFF"/>
                </a:solidFill>
                <a:latin typeface="Roboto"/>
                <a:ea typeface="Roboto"/>
                <a:cs typeface="Roboto"/>
                <a:sym typeface="Roboto"/>
              </a:endParaRPr>
            </a:p>
          </p:txBody>
        </p:sp>
      </p:grpSp>
      <p:sp>
        <p:nvSpPr>
          <p:cNvPr id="340" name="Google Shape;340;p28"/>
          <p:cNvSpPr/>
          <p:nvPr/>
        </p:nvSpPr>
        <p:spPr>
          <a:xfrm>
            <a:off x="3335463" y="707562"/>
            <a:ext cx="1007100" cy="3003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a:solidFill>
                  <a:srgbClr val="FFFFFF"/>
                </a:solidFill>
                <a:latin typeface="Roboto"/>
                <a:ea typeface="Roboto"/>
                <a:cs typeface="Roboto"/>
                <a:sym typeface="Roboto"/>
              </a:rPr>
              <a:t>Lorem ipsum</a:t>
            </a:r>
            <a:endParaRPr sz="800">
              <a:solidFill>
                <a:srgbClr val="FFFFFF"/>
              </a:solidFill>
              <a:latin typeface="Roboto"/>
              <a:ea typeface="Roboto"/>
              <a:cs typeface="Roboto"/>
              <a:sym typeface="Roboto"/>
            </a:endParaRPr>
          </a:p>
        </p:txBody>
      </p:sp>
      <p:sp>
        <p:nvSpPr>
          <p:cNvPr id="341" name="Google Shape;341;p28"/>
          <p:cNvSpPr/>
          <p:nvPr/>
        </p:nvSpPr>
        <p:spPr>
          <a:xfrm>
            <a:off x="4354429" y="707562"/>
            <a:ext cx="1007100" cy="3003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a:solidFill>
                  <a:srgbClr val="FFFFFF"/>
                </a:solidFill>
                <a:latin typeface="Roboto"/>
                <a:ea typeface="Roboto"/>
                <a:cs typeface="Roboto"/>
                <a:sym typeface="Roboto"/>
              </a:rPr>
              <a:t>Dolor nec</a:t>
            </a:r>
            <a:endParaRPr sz="800">
              <a:solidFill>
                <a:srgbClr val="FFFFFF"/>
              </a:solidFill>
              <a:latin typeface="Roboto"/>
              <a:ea typeface="Roboto"/>
              <a:cs typeface="Roboto"/>
              <a:sym typeface="Roboto"/>
            </a:endParaRPr>
          </a:p>
        </p:txBody>
      </p:sp>
      <p:sp>
        <p:nvSpPr>
          <p:cNvPr id="342" name="Google Shape;342;p28"/>
          <p:cNvSpPr/>
          <p:nvPr/>
        </p:nvSpPr>
        <p:spPr>
          <a:xfrm>
            <a:off x="5373412" y="707562"/>
            <a:ext cx="2827800" cy="3003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a:solidFill>
                  <a:srgbClr val="FFFFFF"/>
                </a:solidFill>
                <a:latin typeface="Roboto"/>
                <a:ea typeface="Roboto"/>
                <a:cs typeface="Roboto"/>
                <a:sym typeface="Roboto"/>
              </a:rPr>
              <a:t>Ipsum dolor amet dolor   </a:t>
            </a:r>
            <a:endParaRPr sz="800">
              <a:solidFill>
                <a:srgbClr val="FFFFFF"/>
              </a:solidFill>
              <a:latin typeface="Roboto"/>
              <a:ea typeface="Roboto"/>
              <a:cs typeface="Roboto"/>
              <a:sym typeface="Roboto"/>
            </a:endParaRPr>
          </a:p>
        </p:txBody>
      </p:sp>
      <p:sp>
        <p:nvSpPr>
          <p:cNvPr id="343" name="Google Shape;343;p28"/>
          <p:cNvSpPr/>
          <p:nvPr/>
        </p:nvSpPr>
        <p:spPr>
          <a:xfrm>
            <a:off x="942788" y="707562"/>
            <a:ext cx="2380800" cy="3003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28"/>
          <p:cNvGrpSpPr/>
          <p:nvPr/>
        </p:nvGrpSpPr>
        <p:grpSpPr>
          <a:xfrm>
            <a:off x="943723" y="1018700"/>
            <a:ext cx="7257489" cy="674450"/>
            <a:chOff x="943723" y="3098500"/>
            <a:chExt cx="7257489" cy="674450"/>
          </a:xfrm>
        </p:grpSpPr>
        <p:sp>
          <p:nvSpPr>
            <p:cNvPr id="345" name="Google Shape;345;p28"/>
            <p:cNvSpPr/>
            <p:nvPr/>
          </p:nvSpPr>
          <p:spPr>
            <a:xfrm>
              <a:off x="5373412" y="3098513"/>
              <a:ext cx="2827800" cy="674400"/>
            </a:xfrm>
            <a:prstGeom prst="rect">
              <a:avLst/>
            </a:prstGeom>
            <a:solidFill>
              <a:srgbClr val="0C58D3"/>
            </a:solid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Lorem ipsum dolor sit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amet nec at adipiscing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risus at dolor porta </a:t>
              </a:r>
              <a:endParaRPr sz="800">
                <a:solidFill>
                  <a:srgbClr val="FFFFFF"/>
                </a:solidFill>
                <a:latin typeface="Roboto"/>
                <a:ea typeface="Roboto"/>
                <a:cs typeface="Roboto"/>
                <a:sym typeface="Roboto"/>
              </a:endParaRPr>
            </a:p>
          </p:txBody>
        </p:sp>
        <p:sp>
          <p:nvSpPr>
            <p:cNvPr id="346" name="Google Shape;346;p28"/>
            <p:cNvSpPr/>
            <p:nvPr/>
          </p:nvSpPr>
          <p:spPr>
            <a:xfrm>
              <a:off x="943723" y="3098500"/>
              <a:ext cx="23799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632122" y="3098513"/>
              <a:ext cx="674400" cy="674400"/>
            </a:xfrm>
            <a:prstGeom prst="rtTriangle">
              <a:avLst/>
            </a:prstGeom>
            <a:solidFill>
              <a:srgbClr val="0E6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943723" y="3098513"/>
              <a:ext cx="687600" cy="674400"/>
            </a:xfrm>
            <a:prstGeom prst="rtTriangle">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3335463" y="3098513"/>
              <a:ext cx="10071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4354429" y="3098513"/>
              <a:ext cx="10071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1210848" y="3098557"/>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1</a:t>
              </a:r>
              <a:endParaRPr sz="1600">
                <a:solidFill>
                  <a:srgbClr val="FFFFFF"/>
                </a:solidFill>
                <a:latin typeface="Roboto"/>
                <a:ea typeface="Roboto"/>
                <a:cs typeface="Roboto"/>
                <a:sym typeface="Roboto"/>
              </a:endParaRPr>
            </a:p>
          </p:txBody>
        </p:sp>
        <p:sp>
          <p:nvSpPr>
            <p:cNvPr id="352" name="Google Shape;352;p28"/>
            <p:cNvSpPr/>
            <p:nvPr/>
          </p:nvSpPr>
          <p:spPr>
            <a:xfrm rot="-2700000">
              <a:off x="4705031" y="3336392"/>
              <a:ext cx="305894" cy="116673"/>
            </a:xfrm>
            <a:prstGeom prst="corner">
              <a:avLst>
                <a:gd name="adj1" fmla="val 18804"/>
                <a:gd name="adj2" fmla="val 1814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3633813" y="3230513"/>
              <a:ext cx="410400" cy="410400"/>
            </a:xfrm>
            <a:prstGeom prst="mathMultiply">
              <a:avLst>
                <a:gd name="adj1" fmla="val 50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1704725" y="3098550"/>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Lorem ipsum dolor sit amet nec at adipiscing</a:t>
              </a:r>
              <a:endParaRPr sz="1000">
                <a:solidFill>
                  <a:srgbClr val="FFFFFF"/>
                </a:solidFill>
                <a:latin typeface="Roboto"/>
                <a:ea typeface="Roboto"/>
                <a:cs typeface="Roboto"/>
                <a:sym typeface="Roboto"/>
              </a:endParaRPr>
            </a:p>
          </p:txBody>
        </p:sp>
      </p:grpSp>
      <p:grpSp>
        <p:nvGrpSpPr>
          <p:cNvPr id="355" name="Google Shape;355;p28"/>
          <p:cNvGrpSpPr/>
          <p:nvPr/>
        </p:nvGrpSpPr>
        <p:grpSpPr>
          <a:xfrm>
            <a:off x="943723" y="1703975"/>
            <a:ext cx="7257489" cy="674450"/>
            <a:chOff x="943723" y="3783775"/>
            <a:chExt cx="7257489" cy="674450"/>
          </a:xfrm>
        </p:grpSpPr>
        <p:sp>
          <p:nvSpPr>
            <p:cNvPr id="356" name="Google Shape;356;p28"/>
            <p:cNvSpPr/>
            <p:nvPr/>
          </p:nvSpPr>
          <p:spPr>
            <a:xfrm>
              <a:off x="5373412" y="3783788"/>
              <a:ext cx="2827800" cy="674400"/>
            </a:xfrm>
            <a:prstGeom prst="rect">
              <a:avLst/>
            </a:prstGeom>
            <a:solidFill>
              <a:srgbClr val="0C58D3"/>
            </a:solid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Lorem ipsum dolor sit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amet nec at adipiscing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risus at dolor porta </a:t>
              </a:r>
              <a:endParaRPr sz="800">
                <a:solidFill>
                  <a:srgbClr val="FFFFFF"/>
                </a:solidFill>
                <a:latin typeface="Roboto"/>
                <a:ea typeface="Roboto"/>
                <a:cs typeface="Roboto"/>
                <a:sym typeface="Roboto"/>
              </a:endParaRPr>
            </a:p>
          </p:txBody>
        </p:sp>
        <p:sp>
          <p:nvSpPr>
            <p:cNvPr id="357" name="Google Shape;357;p28"/>
            <p:cNvSpPr/>
            <p:nvPr/>
          </p:nvSpPr>
          <p:spPr>
            <a:xfrm>
              <a:off x="943723" y="3783775"/>
              <a:ext cx="23799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1632122" y="3783788"/>
              <a:ext cx="674400" cy="674400"/>
            </a:xfrm>
            <a:prstGeom prst="rtTriangle">
              <a:avLst/>
            </a:prstGeom>
            <a:solidFill>
              <a:srgbClr val="0E6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943723" y="3783788"/>
              <a:ext cx="687600" cy="674400"/>
            </a:xfrm>
            <a:prstGeom prst="rtTriangle">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335463" y="3783788"/>
              <a:ext cx="10071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4354429" y="3783788"/>
              <a:ext cx="10071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1210848" y="3783832"/>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2</a:t>
              </a:r>
              <a:endParaRPr sz="1600">
                <a:solidFill>
                  <a:srgbClr val="FFFFFF"/>
                </a:solidFill>
                <a:latin typeface="Roboto"/>
                <a:ea typeface="Roboto"/>
                <a:cs typeface="Roboto"/>
                <a:sym typeface="Roboto"/>
              </a:endParaRPr>
            </a:p>
          </p:txBody>
        </p:sp>
        <p:sp>
          <p:nvSpPr>
            <p:cNvPr id="363" name="Google Shape;363;p28"/>
            <p:cNvSpPr/>
            <p:nvPr/>
          </p:nvSpPr>
          <p:spPr>
            <a:xfrm rot="-2700000">
              <a:off x="4705031" y="4021667"/>
              <a:ext cx="305894" cy="116673"/>
            </a:xfrm>
            <a:prstGeom prst="corner">
              <a:avLst>
                <a:gd name="adj1" fmla="val 18804"/>
                <a:gd name="adj2" fmla="val 1814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3633813" y="3915788"/>
              <a:ext cx="410400" cy="410400"/>
            </a:xfrm>
            <a:prstGeom prst="mathMultiply">
              <a:avLst>
                <a:gd name="adj1" fmla="val 50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1704725" y="3783825"/>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Lorem ipsum dolor sit amet nec at adipiscing</a:t>
              </a:r>
              <a:endParaRPr sz="1000">
                <a:solidFill>
                  <a:srgbClr val="FFFFFF"/>
                </a:solidFill>
                <a:latin typeface="Roboto"/>
                <a:ea typeface="Roboto"/>
                <a:cs typeface="Roboto"/>
                <a:sym typeface="Roboto"/>
              </a:endParaRPr>
            </a:p>
          </p:txBody>
        </p:sp>
      </p:grpSp>
      <p:grpSp>
        <p:nvGrpSpPr>
          <p:cNvPr id="366" name="Google Shape;366;p28"/>
          <p:cNvGrpSpPr/>
          <p:nvPr/>
        </p:nvGrpSpPr>
        <p:grpSpPr>
          <a:xfrm>
            <a:off x="943723" y="2389250"/>
            <a:ext cx="7257489" cy="674450"/>
            <a:chOff x="943723" y="4469050"/>
            <a:chExt cx="7257489" cy="674450"/>
          </a:xfrm>
        </p:grpSpPr>
        <p:sp>
          <p:nvSpPr>
            <p:cNvPr id="367" name="Google Shape;367;p28"/>
            <p:cNvSpPr/>
            <p:nvPr/>
          </p:nvSpPr>
          <p:spPr>
            <a:xfrm>
              <a:off x="5373412" y="4469063"/>
              <a:ext cx="2827800" cy="674400"/>
            </a:xfrm>
            <a:prstGeom prst="rect">
              <a:avLst/>
            </a:prstGeom>
            <a:solidFill>
              <a:srgbClr val="0C58D3"/>
            </a:solid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Lorem ipsum dolor sit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amet nec at adipiscing </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risus at dolor porta </a:t>
              </a:r>
              <a:endParaRPr sz="800">
                <a:solidFill>
                  <a:srgbClr val="FFFFFF"/>
                </a:solidFill>
                <a:latin typeface="Roboto"/>
                <a:ea typeface="Roboto"/>
                <a:cs typeface="Roboto"/>
                <a:sym typeface="Roboto"/>
              </a:endParaRPr>
            </a:p>
          </p:txBody>
        </p:sp>
        <p:sp>
          <p:nvSpPr>
            <p:cNvPr id="368" name="Google Shape;368;p28"/>
            <p:cNvSpPr/>
            <p:nvPr/>
          </p:nvSpPr>
          <p:spPr>
            <a:xfrm>
              <a:off x="943723" y="4469050"/>
              <a:ext cx="23799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1632122" y="4469063"/>
              <a:ext cx="674400" cy="674400"/>
            </a:xfrm>
            <a:prstGeom prst="rtTriangle">
              <a:avLst/>
            </a:prstGeom>
            <a:solidFill>
              <a:srgbClr val="0E6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943723" y="4469063"/>
              <a:ext cx="687600" cy="674400"/>
            </a:xfrm>
            <a:prstGeom prst="rtTriangle">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3335463" y="4469063"/>
              <a:ext cx="10071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4354429" y="4469063"/>
              <a:ext cx="10071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1210848" y="4469107"/>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3</a:t>
              </a:r>
              <a:endParaRPr sz="1600">
                <a:solidFill>
                  <a:srgbClr val="FFFFFF"/>
                </a:solidFill>
                <a:latin typeface="Roboto"/>
                <a:ea typeface="Roboto"/>
                <a:cs typeface="Roboto"/>
                <a:sym typeface="Roboto"/>
              </a:endParaRPr>
            </a:p>
          </p:txBody>
        </p:sp>
        <p:sp>
          <p:nvSpPr>
            <p:cNvPr id="374" name="Google Shape;374;p28"/>
            <p:cNvSpPr/>
            <p:nvPr/>
          </p:nvSpPr>
          <p:spPr>
            <a:xfrm rot="-2700000">
              <a:off x="4705031" y="4706942"/>
              <a:ext cx="305894" cy="116673"/>
            </a:xfrm>
            <a:prstGeom prst="corner">
              <a:avLst>
                <a:gd name="adj1" fmla="val 18804"/>
                <a:gd name="adj2" fmla="val 1814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3633813" y="4601063"/>
              <a:ext cx="410400" cy="410400"/>
            </a:xfrm>
            <a:prstGeom prst="mathMultiply">
              <a:avLst>
                <a:gd name="adj1" fmla="val 50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1704725" y="4469100"/>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Lorem ipsum dolor sit amet nec at adipiscing</a:t>
              </a:r>
              <a:endParaRPr sz="1000">
                <a:solidFill>
                  <a:srgbClr val="FFFFFF"/>
                </a:solidFill>
                <a:latin typeface="Roboto"/>
                <a:ea typeface="Roboto"/>
                <a:cs typeface="Roboto"/>
                <a:sym typeface="Roboto"/>
              </a:endParaRPr>
            </a:p>
          </p:txBody>
        </p:sp>
      </p:grpSp>
      <p:grpSp>
        <p:nvGrpSpPr>
          <p:cNvPr id="377" name="Google Shape;377;p28"/>
          <p:cNvGrpSpPr/>
          <p:nvPr/>
        </p:nvGrpSpPr>
        <p:grpSpPr>
          <a:xfrm>
            <a:off x="779362" y="716175"/>
            <a:ext cx="2486829" cy="3711155"/>
            <a:chOff x="1118224" y="283725"/>
            <a:chExt cx="2090826" cy="4076400"/>
          </a:xfrm>
        </p:grpSpPr>
        <p:sp>
          <p:nvSpPr>
            <p:cNvPr id="378" name="Google Shape;378;p28"/>
            <p:cNvSpPr/>
            <p:nvPr/>
          </p:nvSpPr>
          <p:spPr>
            <a:xfrm>
              <a:off x="1178650" y="283725"/>
              <a:ext cx="2030400" cy="407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1118224" y="341749"/>
              <a:ext cx="2048100" cy="2490600"/>
            </a:xfrm>
            <a:prstGeom prst="rect">
              <a:avLst/>
            </a:prstGeom>
            <a:solidFill>
              <a:schemeClr val="dk1"/>
            </a:solidFill>
            <a:ln w="19050" cap="flat" cmpd="sng">
              <a:solidFill>
                <a:srgbClr val="0D5D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1233923" y="1225061"/>
              <a:ext cx="1815000" cy="6081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chemeClr val="lt1"/>
                  </a:solidFill>
                  <a:latin typeface="Roboto Medium"/>
                  <a:ea typeface="Roboto Medium"/>
                  <a:cs typeface="Roboto Medium"/>
                  <a:sym typeface="Roboto Medium"/>
                </a:rPr>
                <a:t>Naive Bayes</a:t>
              </a:r>
              <a:endParaRPr sz="2600">
                <a:solidFill>
                  <a:schemeClr val="lt1"/>
                </a:solidFill>
                <a:latin typeface="Roboto Medium"/>
                <a:ea typeface="Roboto Medium"/>
                <a:cs typeface="Roboto Medium"/>
                <a:sym typeface="Roboto Medium"/>
              </a:endParaRPr>
            </a:p>
          </p:txBody>
        </p:sp>
        <p:sp>
          <p:nvSpPr>
            <p:cNvPr id="381" name="Google Shape;381;p28"/>
            <p:cNvSpPr/>
            <p:nvPr/>
          </p:nvSpPr>
          <p:spPr>
            <a:xfrm>
              <a:off x="1233923" y="1846625"/>
              <a:ext cx="1815000" cy="829800"/>
            </a:xfrm>
            <a:prstGeom prst="rect">
              <a:avLst/>
            </a:prstGeom>
            <a:solidFill>
              <a:schemeClr val="dk1"/>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0D5DDF"/>
                </a:solidFill>
                <a:latin typeface="Roboto"/>
                <a:ea typeface="Roboto"/>
                <a:cs typeface="Roboto"/>
                <a:sym typeface="Roboto"/>
              </a:endParaRPr>
            </a:p>
          </p:txBody>
        </p:sp>
        <p:sp>
          <p:nvSpPr>
            <p:cNvPr id="382" name="Google Shape;382;p28"/>
            <p:cNvSpPr/>
            <p:nvPr/>
          </p:nvSpPr>
          <p:spPr>
            <a:xfrm>
              <a:off x="1233850" y="470600"/>
              <a:ext cx="1815000" cy="6750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4000">
                <a:solidFill>
                  <a:srgbClr val="0D5DDF"/>
                </a:solidFill>
                <a:latin typeface="Roboto Thin"/>
                <a:ea typeface="Roboto Thin"/>
                <a:cs typeface="Roboto Thin"/>
                <a:sym typeface="Roboto Thin"/>
              </a:endParaRPr>
            </a:p>
          </p:txBody>
        </p:sp>
        <p:sp>
          <p:nvSpPr>
            <p:cNvPr id="383" name="Google Shape;383;p28"/>
            <p:cNvSpPr/>
            <p:nvPr/>
          </p:nvSpPr>
          <p:spPr>
            <a:xfrm rot="5400000">
              <a:off x="1938871" y="2785391"/>
              <a:ext cx="389100" cy="278100"/>
            </a:xfrm>
            <a:prstGeom prst="rightArrow">
              <a:avLst>
                <a:gd name="adj1" fmla="val 34239"/>
                <a:gd name="adj2" fmla="val 5703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1233850" y="2874178"/>
              <a:ext cx="1914773" cy="1427916"/>
            </a:xfrm>
            <a:prstGeom prst="rect">
              <a:avLst/>
            </a:prstGeom>
            <a:solidFill>
              <a:schemeClr val="dk1"/>
            </a:solid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 sz="1100" dirty="0">
                  <a:solidFill>
                    <a:schemeClr val="lt1"/>
                  </a:solidFill>
                  <a:latin typeface="Roboto" panose="020B0604020202020204" charset="0"/>
                  <a:ea typeface="Roboto" panose="020B0604020202020204" charset="0"/>
                </a:rPr>
                <a:t>Undersampling</a:t>
              </a:r>
              <a:endParaRPr sz="1100" dirty="0">
                <a:solidFill>
                  <a:schemeClr val="lt1"/>
                </a:solidFill>
                <a:latin typeface="Roboto" panose="020B0604020202020204" charset="0"/>
                <a:ea typeface="Roboto" panose="020B0604020202020204" charset="0"/>
              </a:endParaRPr>
            </a:p>
            <a:p>
              <a:pPr marL="457200" lvl="0" indent="-279400" algn="l" rtl="0">
                <a:lnSpc>
                  <a:spcPct val="115000"/>
                </a:lnSpc>
                <a:spcBef>
                  <a:spcPts val="0"/>
                </a:spcBef>
                <a:spcAft>
                  <a:spcPts val="0"/>
                </a:spcAft>
                <a:buClr>
                  <a:srgbClr val="FFFFFF"/>
                </a:buClr>
                <a:buSzPts val="800"/>
                <a:buFont typeface="Roboto"/>
                <a:buChar char="●"/>
              </a:pPr>
              <a:r>
                <a:rPr lang="en" sz="1100" dirty="0">
                  <a:solidFill>
                    <a:schemeClr val="lt1"/>
                  </a:solidFill>
                  <a:latin typeface="Roboto" panose="020B0604020202020204" charset="0"/>
                  <a:ea typeface="Roboto" panose="020B0604020202020204" charset="0"/>
                </a:rPr>
                <a:t>AUC-ROC :0.97</a:t>
              </a:r>
              <a:endParaRPr sz="1100" dirty="0">
                <a:solidFill>
                  <a:schemeClr val="lt1"/>
                </a:solidFill>
                <a:latin typeface="Roboto" panose="020B0604020202020204" charset="0"/>
                <a:ea typeface="Roboto" panose="020B0604020202020204" charset="0"/>
              </a:endParaRPr>
            </a:p>
            <a:p>
              <a:pPr marL="457200" lvl="0" indent="0" algn="l" rtl="0">
                <a:lnSpc>
                  <a:spcPct val="115000"/>
                </a:lnSpc>
                <a:spcBef>
                  <a:spcPts val="0"/>
                </a:spcBef>
                <a:spcAft>
                  <a:spcPts val="0"/>
                </a:spcAft>
                <a:buNone/>
              </a:pPr>
              <a:r>
                <a:rPr lang="en" sz="1100" dirty="0">
                  <a:solidFill>
                    <a:schemeClr val="lt1"/>
                  </a:solidFill>
                  <a:latin typeface="Roboto" panose="020B0604020202020204" charset="0"/>
                  <a:ea typeface="Roboto" panose="020B0604020202020204" charset="0"/>
                </a:rPr>
                <a:t>RSME of 0.31.   </a:t>
              </a:r>
              <a:r>
                <a:rPr lang="en" sz="1100" dirty="0">
                  <a:latin typeface="Roboto" panose="020B0604020202020204" charset="0"/>
                  <a:ea typeface="Roboto" panose="020B0604020202020204" charset="0"/>
                </a:rPr>
                <a:t>   </a:t>
              </a:r>
              <a:endParaRPr sz="1100" dirty="0">
                <a:latin typeface="Roboto" panose="020B0604020202020204" charset="0"/>
                <a:ea typeface="Roboto" panose="020B0604020202020204" charset="0"/>
              </a:endParaRPr>
            </a:p>
            <a:p>
              <a:pPr marL="457200" lvl="0" indent="0" algn="ctr" rtl="0">
                <a:lnSpc>
                  <a:spcPct val="115000"/>
                </a:lnSpc>
                <a:spcBef>
                  <a:spcPts val="0"/>
                </a:spcBef>
                <a:spcAft>
                  <a:spcPts val="0"/>
                </a:spcAft>
                <a:buNone/>
              </a:pPr>
              <a:r>
                <a:rPr lang="en" sz="1100" dirty="0">
                  <a:solidFill>
                    <a:schemeClr val="lt1"/>
                  </a:solidFill>
                  <a:latin typeface="Roboto" panose="020B0604020202020204" charset="0"/>
                  <a:ea typeface="Roboto" panose="020B0604020202020204" charset="0"/>
                </a:rPr>
                <a:t>Oversampling   </a:t>
              </a:r>
              <a:r>
                <a:rPr lang="en" sz="1100" dirty="0">
                  <a:latin typeface="Roboto" panose="020B0604020202020204" charset="0"/>
                  <a:ea typeface="Roboto" panose="020B0604020202020204" charset="0"/>
                </a:rPr>
                <a:t>                </a:t>
              </a:r>
              <a:endParaRPr sz="800" dirty="0">
                <a:solidFill>
                  <a:srgbClr val="FFFFFF"/>
                </a:solidFill>
                <a:latin typeface="Roboto" panose="020B0604020202020204" charset="0"/>
                <a:ea typeface="Roboto" panose="020B0604020202020204" charset="0"/>
                <a:cs typeface="Roboto"/>
                <a:sym typeface="Roboto"/>
              </a:endParaRPr>
            </a:p>
            <a:p>
              <a:pPr marL="457200" lvl="0" indent="-279400" algn="l" rtl="0">
                <a:lnSpc>
                  <a:spcPct val="115000"/>
                </a:lnSpc>
                <a:spcBef>
                  <a:spcPts val="0"/>
                </a:spcBef>
                <a:spcAft>
                  <a:spcPts val="0"/>
                </a:spcAft>
                <a:buClr>
                  <a:schemeClr val="lt1"/>
                </a:buClr>
                <a:buSzPts val="800"/>
                <a:buFont typeface="Roboto"/>
                <a:buChar char="●"/>
              </a:pPr>
              <a:r>
                <a:rPr lang="en" sz="1100" dirty="0">
                  <a:solidFill>
                    <a:schemeClr val="lt1"/>
                  </a:solidFill>
                  <a:latin typeface="Roboto" panose="020B0604020202020204" charset="0"/>
                  <a:ea typeface="Roboto" panose="020B0604020202020204" charset="0"/>
                </a:rPr>
                <a:t>AUC-ROC : 0.97</a:t>
              </a:r>
              <a:endParaRPr sz="1100" dirty="0">
                <a:solidFill>
                  <a:schemeClr val="lt1"/>
                </a:solidFill>
                <a:latin typeface="Roboto" panose="020B0604020202020204" charset="0"/>
                <a:ea typeface="Roboto" panose="020B0604020202020204" charset="0"/>
              </a:endParaRPr>
            </a:p>
            <a:p>
              <a:pPr marL="457200" lvl="0" indent="0" algn="l" rtl="0">
                <a:lnSpc>
                  <a:spcPct val="115000"/>
                </a:lnSpc>
                <a:spcBef>
                  <a:spcPts val="0"/>
                </a:spcBef>
                <a:spcAft>
                  <a:spcPts val="0"/>
                </a:spcAft>
                <a:buNone/>
              </a:pPr>
              <a:r>
                <a:rPr lang="en" sz="1100" dirty="0">
                  <a:solidFill>
                    <a:schemeClr val="lt1"/>
                  </a:solidFill>
                  <a:latin typeface="Roboto" panose="020B0604020202020204" charset="0"/>
                  <a:ea typeface="Roboto" panose="020B0604020202020204" charset="0"/>
                </a:rPr>
                <a:t>RSME of 0.16</a:t>
              </a:r>
              <a:endParaRPr sz="800" dirty="0">
                <a:solidFill>
                  <a:schemeClr val="lt1"/>
                </a:solidFill>
                <a:latin typeface="Roboto" panose="020B0604020202020204" charset="0"/>
                <a:ea typeface="Roboto" panose="020B0604020202020204" charset="0"/>
                <a:cs typeface="Roboto"/>
                <a:sym typeface="Roboto"/>
              </a:endParaRPr>
            </a:p>
          </p:txBody>
        </p:sp>
      </p:grpSp>
      <p:grpSp>
        <p:nvGrpSpPr>
          <p:cNvPr id="385" name="Google Shape;385;p28"/>
          <p:cNvGrpSpPr/>
          <p:nvPr/>
        </p:nvGrpSpPr>
        <p:grpSpPr>
          <a:xfrm>
            <a:off x="3328581" y="716175"/>
            <a:ext cx="2486829" cy="3711155"/>
            <a:chOff x="1118224" y="283725"/>
            <a:chExt cx="2090826" cy="4076400"/>
          </a:xfrm>
        </p:grpSpPr>
        <p:sp>
          <p:nvSpPr>
            <p:cNvPr id="386" name="Google Shape;386;p28"/>
            <p:cNvSpPr/>
            <p:nvPr/>
          </p:nvSpPr>
          <p:spPr>
            <a:xfrm>
              <a:off x="1178650" y="283725"/>
              <a:ext cx="2030400" cy="407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1118224" y="341749"/>
              <a:ext cx="2048100" cy="2490600"/>
            </a:xfrm>
            <a:prstGeom prst="rect">
              <a:avLst/>
            </a:prstGeom>
            <a:solidFill>
              <a:schemeClr val="dk1"/>
            </a:solidFill>
            <a:ln w="19050" cap="flat" cmpd="sng">
              <a:solidFill>
                <a:srgbClr val="0D5D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rot="5400000">
              <a:off x="1938871" y="2785391"/>
              <a:ext cx="389100" cy="278100"/>
            </a:xfrm>
            <a:prstGeom prst="rightArrow">
              <a:avLst>
                <a:gd name="adj1" fmla="val 34239"/>
                <a:gd name="adj2" fmla="val 5703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1233849" y="2874207"/>
              <a:ext cx="1944988" cy="1427889"/>
            </a:xfrm>
            <a:prstGeom prst="rect">
              <a:avLst/>
            </a:prstGeom>
            <a:solidFill>
              <a:schemeClr val="dk1"/>
            </a:solid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 sz="1100" dirty="0">
                  <a:solidFill>
                    <a:schemeClr val="lt1"/>
                  </a:solidFill>
                  <a:latin typeface="Roboto" panose="020B0604020202020204" charset="0"/>
                  <a:ea typeface="Roboto" panose="020B0604020202020204" charset="0"/>
                </a:rPr>
                <a:t>Undersampling</a:t>
              </a:r>
              <a:endParaRPr sz="1100" dirty="0">
                <a:solidFill>
                  <a:schemeClr val="lt1"/>
                </a:solidFill>
                <a:latin typeface="Roboto" panose="020B0604020202020204" charset="0"/>
                <a:ea typeface="Roboto" panose="020B0604020202020204" charset="0"/>
              </a:endParaRPr>
            </a:p>
            <a:p>
              <a:pPr marL="457200" lvl="0" indent="-279400" algn="l" rtl="0">
                <a:lnSpc>
                  <a:spcPct val="115000"/>
                </a:lnSpc>
                <a:spcBef>
                  <a:spcPts val="0"/>
                </a:spcBef>
                <a:spcAft>
                  <a:spcPts val="0"/>
                </a:spcAft>
                <a:buClr>
                  <a:schemeClr val="lt1"/>
                </a:buClr>
                <a:buSzPts val="800"/>
                <a:buFont typeface="Roboto"/>
                <a:buChar char="●"/>
              </a:pPr>
              <a:r>
                <a:rPr lang="en" sz="1100" dirty="0">
                  <a:solidFill>
                    <a:schemeClr val="lt1"/>
                  </a:solidFill>
                  <a:latin typeface="Roboto" panose="020B0604020202020204" charset="0"/>
                  <a:ea typeface="Roboto" panose="020B0604020202020204" charset="0"/>
                </a:rPr>
                <a:t>AUC-ROC :0.97</a:t>
              </a:r>
              <a:endParaRPr sz="1100" dirty="0">
                <a:solidFill>
                  <a:schemeClr val="lt1"/>
                </a:solidFill>
                <a:latin typeface="Roboto" panose="020B0604020202020204" charset="0"/>
                <a:ea typeface="Roboto" panose="020B0604020202020204" charset="0"/>
              </a:endParaRPr>
            </a:p>
            <a:p>
              <a:pPr marL="457200" lvl="0" indent="0" algn="l" rtl="0">
                <a:lnSpc>
                  <a:spcPct val="115000"/>
                </a:lnSpc>
                <a:spcBef>
                  <a:spcPts val="0"/>
                </a:spcBef>
                <a:spcAft>
                  <a:spcPts val="0"/>
                </a:spcAft>
                <a:buNone/>
              </a:pPr>
              <a:r>
                <a:rPr lang="en" sz="1100" dirty="0">
                  <a:solidFill>
                    <a:schemeClr val="lt1"/>
                  </a:solidFill>
                  <a:latin typeface="Roboto" panose="020B0604020202020204" charset="0"/>
                  <a:ea typeface="Roboto" panose="020B0604020202020204" charset="0"/>
                </a:rPr>
                <a:t>RSME of 0.23   </a:t>
              </a:r>
              <a:r>
                <a:rPr lang="en" sz="1100" dirty="0">
                  <a:latin typeface="Roboto" panose="020B0604020202020204" charset="0"/>
                  <a:ea typeface="Roboto" panose="020B0604020202020204" charset="0"/>
                </a:rPr>
                <a:t>   </a:t>
              </a:r>
              <a:endParaRPr sz="1100" dirty="0">
                <a:latin typeface="Roboto" panose="020B0604020202020204" charset="0"/>
                <a:ea typeface="Roboto" panose="020B0604020202020204" charset="0"/>
              </a:endParaRPr>
            </a:p>
            <a:p>
              <a:pPr marL="457200" lvl="0" indent="0" algn="ctr" rtl="0">
                <a:lnSpc>
                  <a:spcPct val="115000"/>
                </a:lnSpc>
                <a:spcBef>
                  <a:spcPts val="0"/>
                </a:spcBef>
                <a:spcAft>
                  <a:spcPts val="0"/>
                </a:spcAft>
                <a:buNone/>
              </a:pPr>
              <a:r>
                <a:rPr lang="en" sz="1100" dirty="0">
                  <a:solidFill>
                    <a:schemeClr val="lt1"/>
                  </a:solidFill>
                  <a:latin typeface="Roboto" panose="020B0604020202020204" charset="0"/>
                  <a:ea typeface="Roboto" panose="020B0604020202020204" charset="0"/>
                </a:rPr>
                <a:t>Oversampling   </a:t>
              </a:r>
              <a:r>
                <a:rPr lang="en" sz="1100" dirty="0">
                  <a:latin typeface="Roboto" panose="020B0604020202020204" charset="0"/>
                  <a:ea typeface="Roboto" panose="020B0604020202020204" charset="0"/>
                </a:rPr>
                <a:t>                </a:t>
              </a:r>
              <a:endParaRPr sz="800" dirty="0">
                <a:solidFill>
                  <a:schemeClr val="lt1"/>
                </a:solidFill>
                <a:latin typeface="Roboto" panose="020B0604020202020204" charset="0"/>
                <a:ea typeface="Roboto" panose="020B0604020202020204" charset="0"/>
                <a:cs typeface="Roboto"/>
                <a:sym typeface="Roboto"/>
              </a:endParaRPr>
            </a:p>
            <a:p>
              <a:pPr marL="457200" lvl="0" indent="-279400" algn="l" rtl="0">
                <a:lnSpc>
                  <a:spcPct val="115000"/>
                </a:lnSpc>
                <a:spcBef>
                  <a:spcPts val="0"/>
                </a:spcBef>
                <a:spcAft>
                  <a:spcPts val="0"/>
                </a:spcAft>
                <a:buClr>
                  <a:schemeClr val="lt1"/>
                </a:buClr>
                <a:buSzPts val="800"/>
                <a:buFont typeface="Roboto"/>
                <a:buChar char="●"/>
              </a:pPr>
              <a:r>
                <a:rPr lang="en" sz="1100" dirty="0">
                  <a:solidFill>
                    <a:schemeClr val="lt1"/>
                  </a:solidFill>
                  <a:latin typeface="Roboto" panose="020B0604020202020204" charset="0"/>
                  <a:ea typeface="Roboto" panose="020B0604020202020204" charset="0"/>
                </a:rPr>
                <a:t>AUC-ROC : 0.98</a:t>
              </a:r>
              <a:endParaRPr sz="1100" dirty="0">
                <a:solidFill>
                  <a:schemeClr val="lt1"/>
                </a:solidFill>
                <a:latin typeface="Roboto" panose="020B0604020202020204" charset="0"/>
                <a:ea typeface="Roboto" panose="020B0604020202020204" charset="0"/>
              </a:endParaRPr>
            </a:p>
            <a:p>
              <a:pPr marL="457200" lvl="0" indent="0" algn="l" rtl="0">
                <a:lnSpc>
                  <a:spcPct val="115000"/>
                </a:lnSpc>
                <a:spcBef>
                  <a:spcPts val="0"/>
                </a:spcBef>
                <a:spcAft>
                  <a:spcPts val="0"/>
                </a:spcAft>
                <a:buNone/>
              </a:pPr>
              <a:r>
                <a:rPr lang="en" sz="1100" dirty="0">
                  <a:solidFill>
                    <a:schemeClr val="lt1"/>
                  </a:solidFill>
                  <a:latin typeface="Roboto" panose="020B0604020202020204" charset="0"/>
                  <a:ea typeface="Roboto" panose="020B0604020202020204" charset="0"/>
                </a:rPr>
                <a:t>RSME of 0.16</a:t>
              </a:r>
              <a:endParaRPr sz="700" dirty="0">
                <a:solidFill>
                  <a:srgbClr val="FFFFFF"/>
                </a:solidFill>
                <a:latin typeface="Roboto" panose="020B0604020202020204" charset="0"/>
                <a:ea typeface="Roboto" panose="020B0604020202020204" charset="0"/>
                <a:cs typeface="Roboto"/>
                <a:sym typeface="Roboto"/>
              </a:endParaRPr>
            </a:p>
          </p:txBody>
        </p:sp>
      </p:grpSp>
      <p:grpSp>
        <p:nvGrpSpPr>
          <p:cNvPr id="390" name="Google Shape;390;p28"/>
          <p:cNvGrpSpPr/>
          <p:nvPr/>
        </p:nvGrpSpPr>
        <p:grpSpPr>
          <a:xfrm>
            <a:off x="5877800" y="716175"/>
            <a:ext cx="2486829" cy="3711155"/>
            <a:chOff x="1118224" y="283725"/>
            <a:chExt cx="2090826" cy="4076400"/>
          </a:xfrm>
        </p:grpSpPr>
        <p:sp>
          <p:nvSpPr>
            <p:cNvPr id="391" name="Google Shape;391;p28"/>
            <p:cNvSpPr/>
            <p:nvPr/>
          </p:nvSpPr>
          <p:spPr>
            <a:xfrm>
              <a:off x="1178650" y="283725"/>
              <a:ext cx="2030400" cy="407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1118224" y="341749"/>
              <a:ext cx="2048100" cy="2490600"/>
            </a:xfrm>
            <a:prstGeom prst="rect">
              <a:avLst/>
            </a:prstGeom>
            <a:solidFill>
              <a:schemeClr val="dk1"/>
            </a:solidFill>
            <a:ln w="19050" cap="flat" cmpd="sng">
              <a:solidFill>
                <a:srgbClr val="0D5D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rot="5400000">
              <a:off x="1938871" y="2785391"/>
              <a:ext cx="389100" cy="278100"/>
            </a:xfrm>
            <a:prstGeom prst="rightArrow">
              <a:avLst>
                <a:gd name="adj1" fmla="val 34239"/>
                <a:gd name="adj2" fmla="val 5703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28"/>
          <p:cNvSpPr txBox="1"/>
          <p:nvPr/>
        </p:nvSpPr>
        <p:spPr>
          <a:xfrm>
            <a:off x="3555796" y="1585625"/>
            <a:ext cx="20409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dirty="0">
                <a:solidFill>
                  <a:schemeClr val="lt1"/>
                </a:solidFill>
                <a:latin typeface="Roboto Medium"/>
                <a:ea typeface="Roboto Medium"/>
                <a:cs typeface="Roboto Medium"/>
                <a:sym typeface="Roboto Medium"/>
              </a:rPr>
              <a:t>Logistic Regression</a:t>
            </a:r>
            <a:endParaRPr sz="2600" dirty="0">
              <a:solidFill>
                <a:schemeClr val="lt1"/>
              </a:solidFill>
              <a:latin typeface="Roboto Medium"/>
              <a:ea typeface="Roboto Medium"/>
              <a:cs typeface="Roboto Medium"/>
              <a:sym typeface="Roboto Medium"/>
            </a:endParaRPr>
          </a:p>
        </p:txBody>
      </p:sp>
      <p:sp>
        <p:nvSpPr>
          <p:cNvPr id="395" name="Google Shape;395;p28"/>
          <p:cNvSpPr txBox="1"/>
          <p:nvPr/>
        </p:nvSpPr>
        <p:spPr>
          <a:xfrm>
            <a:off x="5877763" y="1639150"/>
            <a:ext cx="3000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a:solidFill>
                  <a:schemeClr val="lt1"/>
                </a:solidFill>
                <a:latin typeface="Roboto Medium"/>
                <a:ea typeface="Roboto Medium"/>
                <a:cs typeface="Roboto Medium"/>
                <a:sym typeface="Roboto Medium"/>
              </a:rPr>
              <a:t>Random forest</a:t>
            </a:r>
            <a:endParaRPr/>
          </a:p>
        </p:txBody>
      </p:sp>
      <p:sp>
        <p:nvSpPr>
          <p:cNvPr id="396" name="Google Shape;396;p28"/>
          <p:cNvSpPr txBox="1"/>
          <p:nvPr/>
        </p:nvSpPr>
        <p:spPr>
          <a:xfrm>
            <a:off x="6015326" y="3074525"/>
            <a:ext cx="2298485" cy="1352648"/>
          </a:xfrm>
          <a:prstGeom prst="rect">
            <a:avLst/>
          </a:prstGeom>
          <a:noFill/>
          <a:ln>
            <a:noFill/>
          </a:ln>
        </p:spPr>
        <p:txBody>
          <a:bodyPr spcFirstLastPara="1" wrap="square" lIns="91425" tIns="91425" rIns="91425" bIns="91425" anchor="t" anchorCtr="0">
            <a:spAutoFit/>
          </a:bodyPr>
          <a:lstStyle/>
          <a:p>
            <a:pPr marL="457200" lvl="0" indent="0" algn="ctr" rtl="0">
              <a:lnSpc>
                <a:spcPct val="115000"/>
              </a:lnSpc>
              <a:spcBef>
                <a:spcPts val="0"/>
              </a:spcBef>
              <a:spcAft>
                <a:spcPts val="0"/>
              </a:spcAft>
              <a:buNone/>
            </a:pPr>
            <a:r>
              <a:rPr lang="en" sz="1100" dirty="0">
                <a:solidFill>
                  <a:schemeClr val="lt1"/>
                </a:solidFill>
                <a:latin typeface="Roboto" panose="020B0604020202020204" charset="0"/>
                <a:ea typeface="Roboto" panose="020B0604020202020204" charset="0"/>
              </a:rPr>
              <a:t>Undersampling</a:t>
            </a:r>
            <a:endParaRPr sz="1100" dirty="0">
              <a:solidFill>
                <a:schemeClr val="lt1"/>
              </a:solidFill>
              <a:latin typeface="Roboto" panose="020B0604020202020204" charset="0"/>
              <a:ea typeface="Roboto" panose="020B0604020202020204" charset="0"/>
            </a:endParaRPr>
          </a:p>
          <a:p>
            <a:pPr marL="457200" lvl="0" indent="-279400" algn="l" rtl="0">
              <a:lnSpc>
                <a:spcPct val="115000"/>
              </a:lnSpc>
              <a:spcBef>
                <a:spcPts val="0"/>
              </a:spcBef>
              <a:spcAft>
                <a:spcPts val="0"/>
              </a:spcAft>
              <a:buClr>
                <a:schemeClr val="lt1"/>
              </a:buClr>
              <a:buSzPts val="800"/>
              <a:buFont typeface="Roboto"/>
              <a:buChar char="●"/>
            </a:pPr>
            <a:r>
              <a:rPr lang="en" sz="1100" dirty="0">
                <a:solidFill>
                  <a:schemeClr val="lt1"/>
                </a:solidFill>
                <a:latin typeface="Roboto" panose="020B0604020202020204" charset="0"/>
                <a:ea typeface="Roboto" panose="020B0604020202020204" charset="0"/>
              </a:rPr>
              <a:t>AUC-ROC : 0.98</a:t>
            </a:r>
            <a:endParaRPr sz="1100" dirty="0">
              <a:solidFill>
                <a:schemeClr val="lt1"/>
              </a:solidFill>
              <a:latin typeface="Roboto" panose="020B0604020202020204" charset="0"/>
              <a:ea typeface="Roboto" panose="020B0604020202020204" charset="0"/>
            </a:endParaRPr>
          </a:p>
          <a:p>
            <a:pPr marL="457200" lvl="0" indent="0" algn="l" rtl="0">
              <a:lnSpc>
                <a:spcPct val="115000"/>
              </a:lnSpc>
              <a:spcBef>
                <a:spcPts val="0"/>
              </a:spcBef>
              <a:spcAft>
                <a:spcPts val="0"/>
              </a:spcAft>
              <a:buNone/>
            </a:pPr>
            <a:r>
              <a:rPr lang="en" sz="1100" dirty="0">
                <a:solidFill>
                  <a:schemeClr val="lt1"/>
                </a:solidFill>
                <a:latin typeface="Roboto" panose="020B0604020202020204" charset="0"/>
                <a:ea typeface="Roboto" panose="020B0604020202020204" charset="0"/>
              </a:rPr>
              <a:t>RSME of 0. 23</a:t>
            </a:r>
            <a:r>
              <a:rPr lang="en" sz="1100" dirty="0">
                <a:latin typeface="Roboto" panose="020B0604020202020204" charset="0"/>
                <a:ea typeface="Roboto" panose="020B0604020202020204" charset="0"/>
              </a:rPr>
              <a:t>   </a:t>
            </a:r>
            <a:endParaRPr sz="1100" dirty="0">
              <a:latin typeface="Roboto" panose="020B0604020202020204" charset="0"/>
              <a:ea typeface="Roboto" panose="020B0604020202020204" charset="0"/>
            </a:endParaRPr>
          </a:p>
          <a:p>
            <a:pPr marL="457200" lvl="0" indent="0" algn="ctr" rtl="0">
              <a:lnSpc>
                <a:spcPct val="115000"/>
              </a:lnSpc>
              <a:spcBef>
                <a:spcPts val="0"/>
              </a:spcBef>
              <a:spcAft>
                <a:spcPts val="0"/>
              </a:spcAft>
              <a:buNone/>
            </a:pPr>
            <a:r>
              <a:rPr lang="en" sz="1100" dirty="0">
                <a:solidFill>
                  <a:schemeClr val="lt1"/>
                </a:solidFill>
                <a:latin typeface="Roboto" panose="020B0604020202020204" charset="0"/>
                <a:ea typeface="Roboto" panose="020B0604020202020204" charset="0"/>
              </a:rPr>
              <a:t>Oversampling   </a:t>
            </a:r>
            <a:r>
              <a:rPr lang="en" sz="1100" dirty="0">
                <a:latin typeface="Roboto" panose="020B0604020202020204" charset="0"/>
                <a:ea typeface="Roboto" panose="020B0604020202020204" charset="0"/>
              </a:rPr>
              <a:t>                </a:t>
            </a:r>
            <a:endParaRPr sz="800" dirty="0">
              <a:solidFill>
                <a:schemeClr val="lt1"/>
              </a:solidFill>
              <a:latin typeface="Roboto" panose="020B0604020202020204" charset="0"/>
              <a:ea typeface="Roboto" panose="020B0604020202020204" charset="0"/>
              <a:cs typeface="Roboto"/>
              <a:sym typeface="Roboto"/>
            </a:endParaRPr>
          </a:p>
          <a:p>
            <a:pPr marL="457200" lvl="0" indent="-279400" algn="l" rtl="0">
              <a:lnSpc>
                <a:spcPct val="115000"/>
              </a:lnSpc>
              <a:spcBef>
                <a:spcPts val="0"/>
              </a:spcBef>
              <a:spcAft>
                <a:spcPts val="0"/>
              </a:spcAft>
              <a:buClr>
                <a:schemeClr val="lt1"/>
              </a:buClr>
              <a:buSzPts val="800"/>
              <a:buFont typeface="Roboto"/>
              <a:buChar char="●"/>
            </a:pPr>
            <a:r>
              <a:rPr lang="en" sz="1100" dirty="0">
                <a:solidFill>
                  <a:schemeClr val="lt1"/>
                </a:solidFill>
                <a:latin typeface="Roboto" panose="020B0604020202020204" charset="0"/>
                <a:ea typeface="Roboto" panose="020B0604020202020204" charset="0"/>
              </a:rPr>
              <a:t>AUC-ROC : 0.99</a:t>
            </a:r>
            <a:endParaRPr sz="1100" dirty="0">
              <a:solidFill>
                <a:schemeClr val="lt1"/>
              </a:solidFill>
              <a:latin typeface="Roboto" panose="020B0604020202020204" charset="0"/>
              <a:ea typeface="Roboto" panose="020B0604020202020204" charset="0"/>
            </a:endParaRPr>
          </a:p>
          <a:p>
            <a:pPr marL="457200" lvl="0" indent="0" algn="l" rtl="0">
              <a:lnSpc>
                <a:spcPct val="115000"/>
              </a:lnSpc>
              <a:spcBef>
                <a:spcPts val="0"/>
              </a:spcBef>
              <a:spcAft>
                <a:spcPts val="0"/>
              </a:spcAft>
              <a:buNone/>
            </a:pPr>
            <a:r>
              <a:rPr lang="en" sz="1100" dirty="0">
                <a:solidFill>
                  <a:schemeClr val="lt1"/>
                </a:solidFill>
                <a:latin typeface="Roboto" panose="020B0604020202020204" charset="0"/>
                <a:ea typeface="Roboto" panose="020B0604020202020204" charset="0"/>
              </a:rPr>
              <a:t>RSME of 0.02</a:t>
            </a:r>
            <a:endParaRPr dirty="0">
              <a:latin typeface="Roboto" panose="020B0604020202020204" charset="0"/>
              <a:ea typeface="Roboto" panose="020B0604020202020204" charset="0"/>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99894" y="242431"/>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Conclusion</a:t>
            </a:r>
            <a:endParaRPr sz="3000" dirty="0"/>
          </a:p>
        </p:txBody>
      </p:sp>
      <p:sp>
        <p:nvSpPr>
          <p:cNvPr id="2" name="Rectangle 1"/>
          <p:cNvSpPr/>
          <p:nvPr/>
        </p:nvSpPr>
        <p:spPr>
          <a:xfrm>
            <a:off x="199894" y="1220060"/>
            <a:ext cx="6982572" cy="3323987"/>
          </a:xfrm>
          <a:prstGeom prst="rect">
            <a:avLst/>
          </a:prstGeom>
        </p:spPr>
        <p:txBody>
          <a:bodyPr wrap="square">
            <a:spAutoFit/>
          </a:bodyPr>
          <a:lstStyle/>
          <a:p>
            <a:pPr marL="285750" indent="-285750">
              <a:lnSpc>
                <a:spcPct val="150000"/>
              </a:lnSpc>
              <a:buFont typeface="Wingdings" panose="05000000000000000000" pitchFamily="2" charset="2"/>
              <a:buChar char="v"/>
            </a:pPr>
            <a:r>
              <a:rPr lang="en-IN" dirty="0">
                <a:solidFill>
                  <a:schemeClr val="bg1"/>
                </a:solidFill>
                <a:latin typeface="Roboto" panose="020B0604020202020204" charset="0"/>
                <a:ea typeface="Roboto" panose="020B0604020202020204" charset="0"/>
              </a:rPr>
              <a:t>This project compares and contrasts three models: Naive Bayes, Logistic Regression, and Random Forest, all of which were trained and evaluated on the Credit Card Fraud dataset using default parameters and </a:t>
            </a:r>
            <a:r>
              <a:rPr lang="en-IN" dirty="0" err="1">
                <a:solidFill>
                  <a:schemeClr val="bg1"/>
                </a:solidFill>
                <a:latin typeface="Roboto" panose="020B0604020202020204" charset="0"/>
                <a:ea typeface="Roboto" panose="020B0604020202020204" charset="0"/>
              </a:rPr>
              <a:t>undersampling</a:t>
            </a:r>
            <a:r>
              <a:rPr lang="en-IN" dirty="0">
                <a:solidFill>
                  <a:schemeClr val="bg1"/>
                </a:solidFill>
                <a:latin typeface="Roboto" panose="020B0604020202020204" charset="0"/>
                <a:ea typeface="Roboto" panose="020B0604020202020204" charset="0"/>
              </a:rPr>
              <a:t> and oversampling strategies</a:t>
            </a:r>
          </a:p>
          <a:p>
            <a:pPr marL="285750" indent="-285750">
              <a:lnSpc>
                <a:spcPct val="150000"/>
              </a:lnSpc>
              <a:buFont typeface="Wingdings" panose="05000000000000000000" pitchFamily="2" charset="2"/>
              <a:buChar char="v"/>
            </a:pPr>
            <a:r>
              <a:rPr lang="en-IN" dirty="0">
                <a:solidFill>
                  <a:schemeClr val="bg1"/>
                </a:solidFill>
                <a:latin typeface="Roboto" panose="020B0604020202020204" charset="0"/>
                <a:ea typeface="Roboto" panose="020B0604020202020204" charset="0"/>
              </a:rPr>
              <a:t>To evaluate each model, standard metrics such as precision, AUC, F1-score, recall, precision, and accuracy score were generated</a:t>
            </a:r>
          </a:p>
          <a:p>
            <a:pPr marL="285750" indent="-285750">
              <a:lnSpc>
                <a:spcPct val="150000"/>
              </a:lnSpc>
              <a:buFont typeface="Wingdings" panose="05000000000000000000" pitchFamily="2" charset="2"/>
              <a:buChar char="v"/>
            </a:pPr>
            <a:r>
              <a:rPr lang="en-US" dirty="0">
                <a:solidFill>
                  <a:schemeClr val="bg1"/>
                </a:solidFill>
                <a:latin typeface="Roboto" panose="020B0604020202020204" charset="0"/>
                <a:ea typeface="Roboto" panose="020B0604020202020204" charset="0"/>
              </a:rPr>
              <a:t>Random Forest outperformed the other models in terms of AUC, F1-score, Recall, and accuracy, with an RSME score of 0.22 and AUC equal to 0.99 for </a:t>
            </a:r>
            <a:r>
              <a:rPr lang="en-US" dirty="0" err="1">
                <a:solidFill>
                  <a:schemeClr val="bg1"/>
                </a:solidFill>
                <a:latin typeface="Roboto" panose="020B0604020202020204" charset="0"/>
                <a:ea typeface="Roboto" panose="020B0604020202020204" charset="0"/>
              </a:rPr>
              <a:t>undersampling</a:t>
            </a:r>
            <a:r>
              <a:rPr lang="en-US" dirty="0">
                <a:solidFill>
                  <a:schemeClr val="bg1"/>
                </a:solidFill>
                <a:latin typeface="Roboto" panose="020B0604020202020204" charset="0"/>
                <a:ea typeface="Roboto" panose="020B0604020202020204" charset="0"/>
              </a:rPr>
              <a:t> and oversampling</a:t>
            </a:r>
          </a:p>
          <a:p>
            <a:pPr>
              <a:lnSpc>
                <a:spcPct val="150000"/>
              </a:lnSpc>
            </a:pPr>
            <a:r>
              <a:rPr lang="en-IN" dirty="0">
                <a:solidFill>
                  <a:schemeClr val="bg1"/>
                </a:solidFill>
              </a:rPr>
              <a:t> </a:t>
            </a:r>
          </a:p>
        </p:txBody>
      </p:sp>
    </p:spTree>
    <p:extLst>
      <p:ext uri="{BB962C8B-B14F-4D97-AF65-F5344CB8AC3E}">
        <p14:creationId xmlns:p14="http://schemas.microsoft.com/office/powerpoint/2010/main" val="107550196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99894" y="242431"/>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References</a:t>
            </a:r>
            <a:endParaRPr sz="3000" dirty="0"/>
          </a:p>
        </p:txBody>
      </p:sp>
      <p:sp>
        <p:nvSpPr>
          <p:cNvPr id="2" name="Rectangle 1"/>
          <p:cNvSpPr/>
          <p:nvPr/>
        </p:nvSpPr>
        <p:spPr>
          <a:xfrm>
            <a:off x="199894" y="1081231"/>
            <a:ext cx="6982572" cy="3822650"/>
          </a:xfrm>
          <a:prstGeom prst="rect">
            <a:avLst/>
          </a:prstGeom>
        </p:spPr>
        <p:txBody>
          <a:bodyPr wrap="square">
            <a:spAutoFit/>
          </a:bodyPr>
          <a:lstStyle/>
          <a:p>
            <a:pPr marL="0" marR="0" algn="just">
              <a:spcBef>
                <a:spcPts val="0"/>
              </a:spcBef>
              <a:spcAft>
                <a:spcPts val="0"/>
              </a:spcAft>
            </a:pPr>
            <a:r>
              <a:rPr lang="en-IN" dirty="0">
                <a:solidFill>
                  <a:schemeClr val="bg1"/>
                </a:solidFill>
                <a:effectLst/>
                <a:latin typeface="Calibri" panose="020F0502020204030204" pitchFamily="34" charset="0"/>
                <a:ea typeface="Times New Roman" panose="02020603050405020304" pitchFamily="18" charset="0"/>
              </a:rPr>
              <a:t>[1] </a:t>
            </a:r>
            <a:r>
              <a:rPr lang="en-IN" dirty="0" err="1">
                <a:solidFill>
                  <a:schemeClr val="bg1"/>
                </a:solidFill>
                <a:effectLst/>
                <a:latin typeface="Calibri" panose="020F0502020204030204" pitchFamily="34" charset="0"/>
                <a:ea typeface="Times New Roman" panose="02020603050405020304" pitchFamily="18" charset="0"/>
              </a:rPr>
              <a:t>Shivam</a:t>
            </a:r>
            <a:r>
              <a:rPr lang="en-IN" dirty="0">
                <a:solidFill>
                  <a:schemeClr val="bg1"/>
                </a:solidFill>
                <a:effectLst/>
                <a:latin typeface="Calibri" panose="020F0502020204030204" pitchFamily="34" charset="0"/>
                <a:ea typeface="Times New Roman" panose="02020603050405020304" pitchFamily="18" charset="0"/>
              </a:rPr>
              <a:t> Gupta, “Machine Learning Approach for Credit Card Fraud Detection (KNN &amp;amp; Naïve Bayes)”</a:t>
            </a:r>
            <a:endParaRPr lang="en-US"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IN" dirty="0">
                <a:solidFill>
                  <a:schemeClr val="bg1"/>
                </a:solidFill>
                <a:effectLst/>
                <a:latin typeface="Calibri" panose="020F0502020204030204" pitchFamily="34" charset="0"/>
                <a:ea typeface="Times New Roman" panose="02020603050405020304" pitchFamily="18" charset="0"/>
              </a:rPr>
              <a:t> </a:t>
            </a:r>
            <a:endParaRPr lang="en-US"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IN" dirty="0">
                <a:solidFill>
                  <a:schemeClr val="bg1"/>
                </a:solidFill>
                <a:effectLst/>
                <a:latin typeface="Calibri" panose="020F0502020204030204" pitchFamily="34" charset="0"/>
                <a:ea typeface="Times New Roman" panose="02020603050405020304" pitchFamily="18" charset="0"/>
              </a:rPr>
              <a:t>[2] Shen, A., Tong, R., &amp; Deng, Y. (2007). Application of Classification Models on Credit Card Fraud Detection. 2007 International Conference on Service Systems and Service Management. </a:t>
            </a:r>
            <a:endParaRPr lang="en-US"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IN" dirty="0">
                <a:solidFill>
                  <a:schemeClr val="bg1"/>
                </a:solidFill>
                <a:effectLst/>
                <a:latin typeface="Calibri" panose="020F0502020204030204" pitchFamily="34" charset="0"/>
                <a:ea typeface="Times New Roman" panose="02020603050405020304" pitchFamily="18" charset="0"/>
              </a:rPr>
              <a:t> </a:t>
            </a:r>
            <a:endParaRPr lang="en-US"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IN" dirty="0">
                <a:solidFill>
                  <a:schemeClr val="bg1"/>
                </a:solidFill>
                <a:effectLst/>
                <a:latin typeface="Calibri" panose="020F0502020204030204" pitchFamily="34" charset="0"/>
                <a:ea typeface="Times New Roman" panose="02020603050405020304" pitchFamily="18" charset="0"/>
              </a:rPr>
              <a:t>[3] Muaz, A., </a:t>
            </a:r>
            <a:r>
              <a:rPr lang="en-IN" dirty="0" err="1">
                <a:solidFill>
                  <a:schemeClr val="bg1"/>
                </a:solidFill>
                <a:effectLst/>
                <a:latin typeface="Calibri" panose="020F0502020204030204" pitchFamily="34" charset="0"/>
                <a:ea typeface="Times New Roman" panose="02020603050405020304" pitchFamily="18" charset="0"/>
              </a:rPr>
              <a:t>Jayabalan</a:t>
            </a:r>
            <a:r>
              <a:rPr lang="en-IN" dirty="0">
                <a:solidFill>
                  <a:schemeClr val="bg1"/>
                </a:solidFill>
                <a:effectLst/>
                <a:latin typeface="Calibri" panose="020F0502020204030204" pitchFamily="34" charset="0"/>
                <a:ea typeface="Times New Roman" panose="02020603050405020304" pitchFamily="18" charset="0"/>
              </a:rPr>
              <a:t>, M., &amp; </a:t>
            </a:r>
            <a:r>
              <a:rPr lang="en-IN" dirty="0" err="1">
                <a:solidFill>
                  <a:schemeClr val="bg1"/>
                </a:solidFill>
                <a:effectLst/>
                <a:latin typeface="Calibri" panose="020F0502020204030204" pitchFamily="34" charset="0"/>
                <a:ea typeface="Times New Roman" panose="02020603050405020304" pitchFamily="18" charset="0"/>
              </a:rPr>
              <a:t>Thiruchelvam</a:t>
            </a:r>
            <a:r>
              <a:rPr lang="en-IN" dirty="0">
                <a:solidFill>
                  <a:schemeClr val="bg1"/>
                </a:solidFill>
                <a:effectLst/>
                <a:latin typeface="Calibri" panose="020F0502020204030204" pitchFamily="34" charset="0"/>
                <a:ea typeface="Times New Roman" panose="02020603050405020304" pitchFamily="18" charset="0"/>
              </a:rPr>
              <a:t>, V. (2020). A Comparison of Data Sampling Techniques for Credit Card Fraud Detection. International Journal of Advanced Computer Science and Applications, 11(6). </a:t>
            </a:r>
            <a:r>
              <a:rPr lang="en-IN" u="sng" dirty="0">
                <a:solidFill>
                  <a:schemeClr val="bg1"/>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https://doi.org/10.14569/ijacsa.2020.0110660</a:t>
            </a:r>
            <a:endParaRPr lang="en-US"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fr-FR" dirty="0">
                <a:solidFill>
                  <a:schemeClr val="bg1"/>
                </a:solidFill>
                <a:effectLst/>
                <a:latin typeface="Calibri" panose="020F0502020204030204" pitchFamily="34" charset="0"/>
                <a:ea typeface="Times New Roman" panose="02020603050405020304" pitchFamily="18" charset="0"/>
              </a:rPr>
              <a:t> </a:t>
            </a:r>
            <a:endParaRPr lang="en-US"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fr-FR" dirty="0">
                <a:solidFill>
                  <a:schemeClr val="bg1"/>
                </a:solidFill>
                <a:effectLst/>
                <a:latin typeface="Calibri" panose="020F0502020204030204" pitchFamily="34" charset="0"/>
                <a:ea typeface="Times New Roman" panose="02020603050405020304" pitchFamily="18" charset="0"/>
              </a:rPr>
              <a:t>[4] Gupta, A., </a:t>
            </a:r>
            <a:r>
              <a:rPr lang="fr-FR" dirty="0" err="1">
                <a:solidFill>
                  <a:schemeClr val="bg1"/>
                </a:solidFill>
                <a:effectLst/>
                <a:latin typeface="Calibri" panose="020F0502020204030204" pitchFamily="34" charset="0"/>
                <a:ea typeface="Times New Roman" panose="02020603050405020304" pitchFamily="18" charset="0"/>
              </a:rPr>
              <a:t>Lohani</a:t>
            </a:r>
            <a:r>
              <a:rPr lang="fr-FR" dirty="0">
                <a:solidFill>
                  <a:schemeClr val="bg1"/>
                </a:solidFill>
                <a:effectLst/>
                <a:latin typeface="Calibri" panose="020F0502020204030204" pitchFamily="34" charset="0"/>
                <a:ea typeface="Times New Roman" panose="02020603050405020304" pitchFamily="18" charset="0"/>
              </a:rPr>
              <a:t>, M. C., &amp; </a:t>
            </a:r>
            <a:r>
              <a:rPr lang="fr-FR" dirty="0" err="1">
                <a:solidFill>
                  <a:schemeClr val="bg1"/>
                </a:solidFill>
                <a:effectLst/>
                <a:latin typeface="Calibri" panose="020F0502020204030204" pitchFamily="34" charset="0"/>
                <a:ea typeface="Times New Roman" panose="02020603050405020304" pitchFamily="18" charset="0"/>
              </a:rPr>
              <a:t>Manchanda</a:t>
            </a:r>
            <a:r>
              <a:rPr lang="fr-FR" dirty="0">
                <a:solidFill>
                  <a:schemeClr val="bg1"/>
                </a:solidFill>
                <a:effectLst/>
                <a:latin typeface="Calibri" panose="020F0502020204030204" pitchFamily="34" charset="0"/>
                <a:ea typeface="Times New Roman" panose="02020603050405020304" pitchFamily="18" charset="0"/>
              </a:rPr>
              <a:t>, M. (2021). </a:t>
            </a:r>
            <a:r>
              <a:rPr lang="en-IN" dirty="0">
                <a:solidFill>
                  <a:schemeClr val="bg1"/>
                </a:solidFill>
                <a:effectLst/>
                <a:latin typeface="Calibri" panose="020F0502020204030204" pitchFamily="34" charset="0"/>
                <a:ea typeface="Times New Roman" panose="02020603050405020304" pitchFamily="18" charset="0"/>
              </a:rPr>
              <a:t>Financial fraud detection using naive bayes algorithm in highly imbalance data set. </a:t>
            </a:r>
            <a:r>
              <a:rPr lang="en-IN" i="1" dirty="0">
                <a:solidFill>
                  <a:schemeClr val="bg1"/>
                </a:solidFill>
                <a:effectLst/>
                <a:latin typeface="Calibri" panose="020F0502020204030204" pitchFamily="34" charset="0"/>
                <a:ea typeface="Times New Roman" panose="02020603050405020304" pitchFamily="18" charset="0"/>
              </a:rPr>
              <a:t>Journal of Discrete Mathematical Sciences and Cryptography</a:t>
            </a:r>
            <a:r>
              <a:rPr lang="en-IN" dirty="0">
                <a:solidFill>
                  <a:schemeClr val="bg1"/>
                </a:solidFill>
                <a:effectLst/>
                <a:latin typeface="Calibri" panose="020F0502020204030204" pitchFamily="34" charset="0"/>
                <a:ea typeface="Times New Roman" panose="02020603050405020304" pitchFamily="18" charset="0"/>
              </a:rPr>
              <a:t>, </a:t>
            </a:r>
            <a:r>
              <a:rPr lang="en-IN" i="1" dirty="0">
                <a:solidFill>
                  <a:schemeClr val="bg1"/>
                </a:solidFill>
                <a:effectLst/>
                <a:latin typeface="Calibri" panose="020F0502020204030204" pitchFamily="34" charset="0"/>
                <a:ea typeface="Times New Roman" panose="02020603050405020304" pitchFamily="18" charset="0"/>
              </a:rPr>
              <a:t>24</a:t>
            </a:r>
            <a:r>
              <a:rPr lang="en-IN" dirty="0">
                <a:solidFill>
                  <a:schemeClr val="bg1"/>
                </a:solidFill>
                <a:effectLst/>
                <a:latin typeface="Calibri" panose="020F0502020204030204" pitchFamily="34" charset="0"/>
                <a:ea typeface="Times New Roman" panose="02020603050405020304" pitchFamily="18" charset="0"/>
              </a:rPr>
              <a:t>(5), 1559–1572. </a:t>
            </a:r>
            <a:r>
              <a:rPr lang="en-IN" u="sng" dirty="0">
                <a:solidFill>
                  <a:schemeClr val="bg1"/>
                </a:solidFill>
                <a:effectLst/>
                <a:latin typeface="Calibri" panose="020F0502020204030204" pitchFamily="34" charset="0"/>
                <a:ea typeface="Times New Roman" panose="02020603050405020304" pitchFamily="18" charset="0"/>
                <a:hlinkClick r:id="rId4">
                  <a:extLst>
                    <a:ext uri="{A12FA001-AC4F-418D-AE19-62706E023703}">
                      <ahyp:hlinkClr xmlns:ahyp="http://schemas.microsoft.com/office/drawing/2018/hyperlinkcolor" val="tx"/>
                    </a:ext>
                  </a:extLst>
                </a:hlinkClick>
              </a:rPr>
              <a:t>https://doi.org/10.1080/09720529.2021.1969733</a:t>
            </a:r>
            <a:endParaRPr lang="en-US"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IN" dirty="0">
                <a:solidFill>
                  <a:schemeClr val="bg1"/>
                </a:solidFill>
                <a:effectLst/>
                <a:latin typeface="Calibri" panose="020F0502020204030204" pitchFamily="34" charset="0"/>
                <a:ea typeface="Times New Roman" panose="02020603050405020304" pitchFamily="18" charset="0"/>
              </a:rPr>
              <a:t> </a:t>
            </a:r>
            <a:endParaRPr lang="en-US"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IN" dirty="0">
                <a:solidFill>
                  <a:schemeClr val="bg1"/>
                </a:solidFill>
                <a:effectLst/>
                <a:latin typeface="Calibri" panose="020F0502020204030204" pitchFamily="34" charset="0"/>
                <a:ea typeface="Times New Roman" panose="02020603050405020304" pitchFamily="18" charset="0"/>
              </a:rPr>
              <a:t>[5] Jake </a:t>
            </a:r>
            <a:r>
              <a:rPr lang="en-IN" dirty="0" err="1">
                <a:solidFill>
                  <a:schemeClr val="bg1"/>
                </a:solidFill>
                <a:effectLst/>
                <a:latin typeface="Calibri" panose="020F0502020204030204" pitchFamily="34" charset="0"/>
                <a:ea typeface="Times New Roman" panose="02020603050405020304" pitchFamily="18" charset="0"/>
              </a:rPr>
              <a:t>VanderPlas</a:t>
            </a:r>
            <a:r>
              <a:rPr lang="en-IN" dirty="0">
                <a:solidFill>
                  <a:schemeClr val="bg1"/>
                </a:solidFill>
                <a:effectLst/>
                <a:latin typeface="Calibri" panose="020F0502020204030204" pitchFamily="34" charset="0"/>
                <a:ea typeface="Times New Roman" panose="02020603050405020304" pitchFamily="18" charset="0"/>
              </a:rPr>
              <a:t>, Python Data Science Handbook.</a:t>
            </a:r>
            <a:endParaRPr lang="en-US" dirty="0">
              <a:solidFill>
                <a:schemeClr val="bg1"/>
              </a:solidFill>
              <a:effectLst/>
              <a:latin typeface="Times New Roman" panose="02020603050405020304" pitchFamily="18" charset="0"/>
              <a:ea typeface="Times New Roman" panose="02020603050405020304" pitchFamily="18" charset="0"/>
            </a:endParaRPr>
          </a:p>
          <a:p>
            <a:pPr>
              <a:lnSpc>
                <a:spcPct val="150000"/>
              </a:lnSpc>
            </a:pPr>
            <a:r>
              <a:rPr lang="en-IN" dirty="0">
                <a:solidFill>
                  <a:schemeClr val="bg1"/>
                </a:solidFill>
              </a:rPr>
              <a:t> </a:t>
            </a:r>
          </a:p>
        </p:txBody>
      </p:sp>
    </p:spTree>
    <p:extLst>
      <p:ext uri="{BB962C8B-B14F-4D97-AF65-F5344CB8AC3E}">
        <p14:creationId xmlns:p14="http://schemas.microsoft.com/office/powerpoint/2010/main" val="1174362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9"/>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grpSp>
        <p:nvGrpSpPr>
          <p:cNvPr id="100" name="Google Shape;100;p15"/>
          <p:cNvGrpSpPr/>
          <p:nvPr/>
        </p:nvGrpSpPr>
        <p:grpSpPr>
          <a:xfrm>
            <a:off x="431925" y="1304875"/>
            <a:ext cx="2628925" cy="3416400"/>
            <a:chOff x="431925" y="1304875"/>
            <a:chExt cx="2628925" cy="3416400"/>
          </a:xfrm>
        </p:grpSpPr>
        <p:sp>
          <p:nvSpPr>
            <p:cNvPr id="101" name="Google Shape;101;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Roboto"/>
                <a:ea typeface="Roboto"/>
                <a:cs typeface="Roboto"/>
                <a:sym typeface="Roboto"/>
              </a:endParaRPr>
            </a:p>
          </p:txBody>
        </p:sp>
        <p:sp>
          <p:nvSpPr>
            <p:cNvPr id="102" name="Google Shape;102;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Roboto"/>
                  <a:ea typeface="Roboto"/>
                  <a:cs typeface="Roboto"/>
                  <a:sym typeface="Roboto"/>
                </a:rPr>
                <a:t>	</a:t>
              </a:r>
              <a:endParaRPr sz="1600">
                <a:latin typeface="Roboto"/>
                <a:ea typeface="Roboto"/>
                <a:cs typeface="Roboto"/>
                <a:sym typeface="Roboto"/>
              </a:endParaRPr>
            </a:p>
          </p:txBody>
        </p:sp>
      </p:grpSp>
      <p:sp>
        <p:nvSpPr>
          <p:cNvPr id="103" name="Google Shape;103;p15"/>
          <p:cNvSpPr txBox="1">
            <a:spLocks noGrp="1"/>
          </p:cNvSpPr>
          <p:nvPr>
            <p:ph type="body" idx="4294967295"/>
          </p:nvPr>
        </p:nvSpPr>
        <p:spPr>
          <a:xfrm>
            <a:off x="508325" y="1850300"/>
            <a:ext cx="2478600" cy="14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rgbClr val="000000"/>
              </a:solidFill>
            </a:endParaRPr>
          </a:p>
          <a:p>
            <a:pPr marL="0" lvl="0" indent="0" algn="just" rtl="0">
              <a:spcBef>
                <a:spcPts val="1600"/>
              </a:spcBef>
              <a:spcAft>
                <a:spcPts val="1200"/>
              </a:spcAft>
              <a:buNone/>
            </a:pPr>
            <a:r>
              <a:rPr lang="en" sz="1600" dirty="0">
                <a:solidFill>
                  <a:srgbClr val="000000"/>
                </a:solidFill>
              </a:rPr>
              <a:t>Increased use of digital payment led to increase  fraudulent transactions </a:t>
            </a:r>
            <a:endParaRPr sz="1600" dirty="0">
              <a:solidFill>
                <a:srgbClr val="000000"/>
              </a:solidFill>
            </a:endParaRPr>
          </a:p>
        </p:txBody>
      </p:sp>
      <p:grpSp>
        <p:nvGrpSpPr>
          <p:cNvPr id="104" name="Google Shape;104;p15"/>
          <p:cNvGrpSpPr/>
          <p:nvPr/>
        </p:nvGrpSpPr>
        <p:grpSpPr>
          <a:xfrm>
            <a:off x="3320450" y="1304875"/>
            <a:ext cx="2632500" cy="3416400"/>
            <a:chOff x="3320450" y="1304875"/>
            <a:chExt cx="2632500" cy="3416400"/>
          </a:xfrm>
        </p:grpSpPr>
        <p:sp>
          <p:nvSpPr>
            <p:cNvPr id="105" name="Google Shape;105;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Roboto"/>
                <a:ea typeface="Roboto"/>
                <a:cs typeface="Roboto"/>
                <a:sym typeface="Roboto"/>
              </a:endParaRPr>
            </a:p>
          </p:txBody>
        </p:sp>
        <p:sp>
          <p:nvSpPr>
            <p:cNvPr id="106" name="Google Shape;106;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Roboto"/>
                <a:ea typeface="Roboto"/>
                <a:cs typeface="Roboto"/>
                <a:sym typeface="Roboto"/>
              </a:endParaRPr>
            </a:p>
          </p:txBody>
        </p:sp>
      </p:grpSp>
      <p:sp>
        <p:nvSpPr>
          <p:cNvPr id="107" name="Google Shape;107;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endParaRPr sz="1600">
              <a:solidFill>
                <a:srgbClr val="000000"/>
              </a:solidFill>
            </a:endParaRPr>
          </a:p>
          <a:p>
            <a:pPr marL="0" lvl="0" indent="0" algn="just" rtl="0">
              <a:spcBef>
                <a:spcPts val="1200"/>
              </a:spcBef>
              <a:spcAft>
                <a:spcPts val="1200"/>
              </a:spcAft>
              <a:buNone/>
            </a:pPr>
            <a:r>
              <a:rPr lang="en" sz="1600">
                <a:solidFill>
                  <a:srgbClr val="000000"/>
                </a:solidFill>
              </a:rPr>
              <a:t>Need to have proactive monitoring and fraud protection measures</a:t>
            </a:r>
            <a:endParaRPr sz="1600">
              <a:solidFill>
                <a:srgbClr val="000000"/>
              </a:solidFill>
            </a:endParaRPr>
          </a:p>
        </p:txBody>
      </p:sp>
      <p:grpSp>
        <p:nvGrpSpPr>
          <p:cNvPr id="108" name="Google Shape;108;p15"/>
          <p:cNvGrpSpPr/>
          <p:nvPr/>
        </p:nvGrpSpPr>
        <p:grpSpPr>
          <a:xfrm>
            <a:off x="6212550" y="1304875"/>
            <a:ext cx="2632500" cy="3416400"/>
            <a:chOff x="6212550" y="1304875"/>
            <a:chExt cx="2632500" cy="3416400"/>
          </a:xfrm>
        </p:grpSpPr>
        <p:sp>
          <p:nvSpPr>
            <p:cNvPr id="109" name="Google Shape;109;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Roboto"/>
                <a:ea typeface="Roboto"/>
                <a:cs typeface="Roboto"/>
                <a:sym typeface="Roboto"/>
              </a:endParaRPr>
            </a:p>
          </p:txBody>
        </p:sp>
        <p:sp>
          <p:nvSpPr>
            <p:cNvPr id="110" name="Google Shape;110;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Roboto"/>
                <a:ea typeface="Roboto"/>
                <a:cs typeface="Roboto"/>
                <a:sym typeface="Roboto"/>
              </a:endParaRPr>
            </a:p>
          </p:txBody>
        </p:sp>
      </p:grpSp>
      <p:sp>
        <p:nvSpPr>
          <p:cNvPr id="111" name="Google Shape;111;p15"/>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000000"/>
              </a:solidFill>
            </a:endParaRPr>
          </a:p>
          <a:p>
            <a:pPr marL="0" lvl="0" indent="0" algn="l" rtl="0">
              <a:spcBef>
                <a:spcPts val="1600"/>
              </a:spcBef>
              <a:spcAft>
                <a:spcPts val="1600"/>
              </a:spcAft>
              <a:buNone/>
            </a:pPr>
            <a:r>
              <a:rPr lang="en" sz="1600">
                <a:solidFill>
                  <a:srgbClr val="000000"/>
                </a:solidFill>
              </a:rPr>
              <a:t>How is Machine Learning is utilized in fraud detection</a:t>
            </a:r>
            <a:endParaRPr sz="1600">
              <a:solidFill>
                <a:srgbClr val="000000"/>
              </a:solidFill>
            </a:endParaRPr>
          </a:p>
        </p:txBody>
      </p:sp>
      <p:sp>
        <p:nvSpPr>
          <p:cNvPr id="112" name="Google Shape;112;p15"/>
          <p:cNvSpPr txBox="1"/>
          <p:nvPr/>
        </p:nvSpPr>
        <p:spPr>
          <a:xfrm>
            <a:off x="431925" y="130487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Roboto"/>
                <a:ea typeface="Roboto"/>
                <a:cs typeface="Roboto"/>
                <a:sym typeface="Roboto"/>
              </a:rPr>
              <a:t>Problem</a:t>
            </a:r>
            <a:endParaRPr/>
          </a:p>
        </p:txBody>
      </p:sp>
      <p:sp>
        <p:nvSpPr>
          <p:cNvPr id="113" name="Google Shape;113;p15"/>
          <p:cNvSpPr txBox="1"/>
          <p:nvPr/>
        </p:nvSpPr>
        <p:spPr>
          <a:xfrm>
            <a:off x="3286400" y="130487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Roboto"/>
                <a:ea typeface="Roboto"/>
                <a:cs typeface="Roboto"/>
                <a:sym typeface="Roboto"/>
              </a:rPr>
              <a:t>Need</a:t>
            </a:r>
            <a:endParaRPr/>
          </a:p>
        </p:txBody>
      </p:sp>
      <p:sp>
        <p:nvSpPr>
          <p:cNvPr id="114" name="Google Shape;114;p15"/>
          <p:cNvSpPr txBox="1"/>
          <p:nvPr/>
        </p:nvSpPr>
        <p:spPr>
          <a:xfrm>
            <a:off x="6212550" y="130487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Roboto"/>
                <a:ea typeface="Roboto"/>
                <a:cs typeface="Roboto"/>
                <a:sym typeface="Roboto"/>
              </a:rPr>
              <a:t>Solution</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a:t>
            </a:r>
            <a:endParaRPr/>
          </a:p>
        </p:txBody>
      </p:sp>
      <p:sp>
        <p:nvSpPr>
          <p:cNvPr id="120" name="Google Shape;120;p16"/>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1" name="Google Shape;121;p16"/>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Step 1 </a:t>
            </a:r>
            <a:endParaRPr>
              <a:solidFill>
                <a:schemeClr val="lt1"/>
              </a:solidFill>
            </a:endParaRPr>
          </a:p>
        </p:txBody>
      </p:sp>
      <p:sp>
        <p:nvSpPr>
          <p:cNvPr id="122" name="Google Shape;122;p16"/>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dirty="0">
                <a:solidFill>
                  <a:srgbClr val="000000"/>
                </a:solidFill>
              </a:rPr>
              <a:t>A mechanism is proposed to predict if the transaction made is fraud or not fraud </a:t>
            </a:r>
            <a:endParaRPr sz="1600" dirty="0">
              <a:solidFill>
                <a:srgbClr val="000000"/>
              </a:solidFill>
            </a:endParaRPr>
          </a:p>
        </p:txBody>
      </p:sp>
      <p:sp>
        <p:nvSpPr>
          <p:cNvPr id="123" name="Google Shape;123;p16"/>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4" name="Google Shape;124;p16"/>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Step 2</a:t>
            </a:r>
            <a:endParaRPr>
              <a:solidFill>
                <a:schemeClr val="lt1"/>
              </a:solidFill>
            </a:endParaRPr>
          </a:p>
        </p:txBody>
      </p:sp>
      <p:sp>
        <p:nvSpPr>
          <p:cNvPr id="125" name="Google Shape;125;p16"/>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dirty="0">
                <a:solidFill>
                  <a:srgbClr val="000000"/>
                </a:solidFill>
              </a:rPr>
              <a:t>This mechanism utilizes Machine learning-based techniques such as Gaussian Na</a:t>
            </a:r>
            <a:r>
              <a:rPr lang="en-US" sz="1600" dirty="0">
                <a:solidFill>
                  <a:srgbClr val="000000"/>
                </a:solidFill>
              </a:rPr>
              <a:t>ï</a:t>
            </a:r>
            <a:r>
              <a:rPr lang="en" sz="1600" dirty="0">
                <a:solidFill>
                  <a:srgbClr val="000000"/>
                </a:solidFill>
              </a:rPr>
              <a:t>ve Bayes, Random forest, and Logistic regression</a:t>
            </a:r>
            <a:endParaRPr sz="1600" dirty="0">
              <a:solidFill>
                <a:srgbClr val="000000"/>
              </a:solidFill>
            </a:endParaRPr>
          </a:p>
        </p:txBody>
      </p:sp>
      <p:sp>
        <p:nvSpPr>
          <p:cNvPr id="126" name="Google Shape;126;p16"/>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Step 3</a:t>
            </a:r>
            <a:endParaRPr dirty="0">
              <a:solidFill>
                <a:schemeClr val="lt1"/>
              </a:solidFill>
            </a:endParaRPr>
          </a:p>
        </p:txBody>
      </p:sp>
      <p:sp>
        <p:nvSpPr>
          <p:cNvPr id="128" name="Google Shape;128;p16"/>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dirty="0">
                <a:solidFill>
                  <a:srgbClr val="000000"/>
                </a:solidFill>
              </a:rPr>
              <a:t>A comparative analysis of three model is done and the best model is chosen</a:t>
            </a:r>
            <a:endParaRPr sz="1600" dirty="0">
              <a:solidFill>
                <a:srgbClr val="000000"/>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9" name="Google Shape;139;p18"/>
          <p:cNvSpPr txBox="1"/>
          <p:nvPr/>
        </p:nvSpPr>
        <p:spPr>
          <a:xfrm>
            <a:off x="197825" y="461575"/>
            <a:ext cx="3000000" cy="6465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2A3990"/>
                </a:solidFill>
                <a:effectLst/>
                <a:uLnTx/>
                <a:uFillTx/>
                <a:latin typeface="Roboto"/>
                <a:ea typeface="Roboto"/>
                <a:cs typeface="Roboto"/>
                <a:sym typeface="Roboto"/>
              </a:rPr>
              <a:t>Dataset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8"/>
          <p:cNvSpPr txBox="1"/>
          <p:nvPr/>
        </p:nvSpPr>
        <p:spPr>
          <a:xfrm>
            <a:off x="263775" y="1279275"/>
            <a:ext cx="5222625" cy="4114942"/>
          </a:xfrm>
          <a:prstGeom prst="rect">
            <a:avLst/>
          </a:prstGeom>
          <a:noFill/>
          <a:ln>
            <a:noFill/>
          </a:ln>
        </p:spPr>
        <p:txBody>
          <a:bodyPr spcFirstLastPara="1" wrap="square" lIns="91425" tIns="91425" rIns="91425" bIns="91425" anchor="t" anchorCtr="0">
            <a:spAutoFit/>
          </a:bodyPr>
          <a:lstStyle/>
          <a:p>
            <a:pPr marL="457200" marR="0" lvl="0" indent="-330200" algn="just" defTabSz="914400" rtl="0" eaLnBrk="1" fontAlgn="auto" latinLnBrk="0" hangingPunct="1">
              <a:lnSpc>
                <a:spcPct val="115000"/>
              </a:lnSpc>
              <a:spcBef>
                <a:spcPts val="1200"/>
              </a:spcBef>
              <a:spcAft>
                <a:spcPts val="0"/>
              </a:spcAft>
              <a:buClr>
                <a:srgbClr val="000000"/>
              </a:buClr>
              <a:buSzPts val="1600"/>
              <a:buFont typeface="Roboto"/>
              <a:buChar char="❖"/>
              <a:tabLst/>
              <a:defRPr/>
            </a:pPr>
            <a:r>
              <a:rPr kumimoji="0" lang="en" sz="1600" b="0" i="0" u="none" strike="noStrike" kern="0" cap="none" spc="0" normalizeH="0" baseline="0" noProof="0" dirty="0">
                <a:ln>
                  <a:noFill/>
                </a:ln>
                <a:solidFill>
                  <a:srgbClr val="000000"/>
                </a:solidFill>
                <a:effectLst/>
                <a:uLnTx/>
                <a:uFillTx/>
                <a:latin typeface="Roboto"/>
                <a:ea typeface="Roboto"/>
                <a:cs typeface="Roboto"/>
                <a:sym typeface="Roboto"/>
              </a:rPr>
              <a:t>Credit card dataset, made by European cardholders in September 2013</a:t>
            </a:r>
            <a:r>
              <a:rPr lang="en" sz="1600" dirty="0">
                <a:latin typeface="Roboto"/>
                <a:ea typeface="Roboto"/>
                <a:sym typeface="Roboto"/>
              </a:rPr>
              <a:t>, comprises 492 frauds out of 284,807 transactions that occurred during a </a:t>
            </a:r>
            <a:r>
              <a:rPr lang="en" sz="1600">
                <a:latin typeface="Roboto"/>
                <a:ea typeface="Roboto"/>
                <a:sym typeface="Roboto"/>
              </a:rPr>
              <a:t>two-day period.</a:t>
            </a:r>
            <a:endParaRPr sz="1600" dirty="0">
              <a:latin typeface="Roboto"/>
              <a:ea typeface="Roboto"/>
              <a:sym typeface="Roboto"/>
            </a:endParaRPr>
          </a:p>
          <a:p>
            <a:pPr marL="457200" marR="0" lvl="0" indent="-330200" algn="just" defTabSz="914400" rtl="0" eaLnBrk="1" fontAlgn="auto" latinLnBrk="0" hangingPunct="1">
              <a:lnSpc>
                <a:spcPct val="115000"/>
              </a:lnSpc>
              <a:spcBef>
                <a:spcPts val="0"/>
              </a:spcBef>
              <a:spcAft>
                <a:spcPts val="0"/>
              </a:spcAft>
              <a:buClr>
                <a:srgbClr val="000000"/>
              </a:buClr>
              <a:buSzPts val="1600"/>
              <a:buFont typeface="Roboto"/>
              <a:buChar char="❖"/>
              <a:tabLst/>
              <a:defRPr/>
            </a:pPr>
            <a:r>
              <a:rPr kumimoji="0" lang="en" sz="1600" b="0" i="0" u="none" strike="noStrike" kern="0" cap="none" spc="0" normalizeH="0" baseline="0" noProof="0" dirty="0">
                <a:ln>
                  <a:noFill/>
                </a:ln>
                <a:solidFill>
                  <a:srgbClr val="000000"/>
                </a:solidFill>
                <a:effectLst/>
                <a:uLnTx/>
                <a:uFillTx/>
                <a:latin typeface="Roboto"/>
                <a:ea typeface="Roboto"/>
                <a:cs typeface="Roboto"/>
                <a:sym typeface="Roboto"/>
              </a:rPr>
              <a:t>The feature 'Class' is the response variable that takes the value of 1 in case of fraud and a value of 0 for non-fraud cases. </a:t>
            </a:r>
            <a:endParaRPr kumimoji="0" sz="1600" b="0" i="0" u="none" strike="noStrike" kern="0" cap="none" spc="0" normalizeH="0" baseline="0" noProof="0" dirty="0">
              <a:ln>
                <a:noFill/>
              </a:ln>
              <a:solidFill>
                <a:srgbClr val="000000"/>
              </a:solidFill>
              <a:effectLst/>
              <a:uLnTx/>
              <a:uFillTx/>
              <a:latin typeface="Roboto"/>
              <a:ea typeface="Roboto"/>
              <a:cs typeface="Roboto"/>
              <a:sym typeface="Roboto"/>
            </a:endParaRPr>
          </a:p>
          <a:p>
            <a:pPr marL="457200" marR="0" lvl="0" indent="-330200" algn="just" defTabSz="914400" rtl="0" eaLnBrk="1" fontAlgn="auto" latinLnBrk="0" hangingPunct="1">
              <a:lnSpc>
                <a:spcPct val="115000"/>
              </a:lnSpc>
              <a:spcBef>
                <a:spcPts val="0"/>
              </a:spcBef>
              <a:spcAft>
                <a:spcPts val="0"/>
              </a:spcAft>
              <a:buClr>
                <a:srgbClr val="000000"/>
              </a:buClr>
              <a:buSzPts val="1600"/>
              <a:buFont typeface="Roboto"/>
              <a:buChar char="❖"/>
              <a:tabLst/>
              <a:defRPr/>
            </a:pPr>
            <a:r>
              <a:rPr kumimoji="0" lang="en" sz="1600" b="0" i="0" u="none" strike="noStrike" kern="0" cap="none" spc="0" normalizeH="0" baseline="0" noProof="0" dirty="0">
                <a:ln>
                  <a:noFill/>
                </a:ln>
                <a:solidFill>
                  <a:srgbClr val="000000"/>
                </a:solidFill>
                <a:effectLst/>
                <a:highlight>
                  <a:srgbClr val="FFFFFF"/>
                </a:highlight>
                <a:uLnTx/>
                <a:uFillTx/>
                <a:latin typeface="Roboto"/>
                <a:ea typeface="Roboto"/>
                <a:cs typeface="Roboto"/>
                <a:sym typeface="Roboto"/>
              </a:rPr>
              <a:t>V1, V2 to  V28 are PCA-applied features, whereas the remaining features, namely 'time,' 'amount,' and 'class,' are non-PCA-applied features. The non-PCA applied features are time, amount and class</a:t>
            </a:r>
            <a:endParaRPr kumimoji="0" sz="1600" b="0" i="0" u="none" strike="noStrike" kern="0" cap="none" spc="0" normalizeH="0" baseline="0" noProof="0" dirty="0">
              <a:ln>
                <a:noFill/>
              </a:ln>
              <a:solidFill>
                <a:srgbClr val="000000"/>
              </a:solidFill>
              <a:effectLst/>
              <a:uLnTx/>
              <a:uFillTx/>
              <a:latin typeface="Roboto"/>
              <a:ea typeface="Roboto"/>
              <a:cs typeface="Roboto"/>
              <a:sym typeface="Roboto"/>
            </a:endParaRPr>
          </a:p>
          <a:p>
            <a:pPr marL="0" marR="0" lvl="0" indent="0" algn="just" defTabSz="914400" rtl="0" eaLnBrk="1" fontAlgn="auto" latinLnBrk="0" hangingPunct="1">
              <a:lnSpc>
                <a:spcPct val="115000"/>
              </a:lnSpc>
              <a:spcBef>
                <a:spcPts val="1200"/>
              </a:spcBef>
              <a:spcAft>
                <a:spcPts val="1200"/>
              </a:spcAft>
              <a:buClr>
                <a:srgbClr val="000000"/>
              </a:buClr>
              <a:buSzTx/>
              <a:buFont typeface="Arial"/>
              <a:buNone/>
              <a:tabLst/>
              <a:defRPr/>
            </a:pPr>
            <a:r>
              <a:rPr kumimoji="0" lang="en" sz="1600" b="0" i="0" u="none" strike="noStrike" kern="0" cap="none" spc="0" normalizeH="0" baseline="0" noProof="0" dirty="0">
                <a:ln>
                  <a:noFill/>
                </a:ln>
                <a:solidFill>
                  <a:srgbClr val="000000"/>
                </a:solidFill>
                <a:effectLst/>
                <a:uLnTx/>
                <a:uFillTx/>
                <a:latin typeface="Roboto"/>
                <a:ea typeface="Roboto"/>
                <a:cs typeface="Roboto"/>
                <a:sym typeface="Roboto"/>
              </a:rPr>
              <a:t>Dataset link: </a:t>
            </a:r>
            <a:r>
              <a:rPr kumimoji="0" lang="en" sz="1200" b="0" i="0" u="sng" strike="noStrike" kern="0" cap="none" spc="0" normalizeH="0" baseline="0" noProof="0" dirty="0">
                <a:ln>
                  <a:noFill/>
                </a:ln>
                <a:solidFill>
                  <a:srgbClr val="1155CC"/>
                </a:solidFill>
                <a:effectLst/>
                <a:highlight>
                  <a:srgbClr val="FFFFFF"/>
                </a:highlight>
                <a:uLnTx/>
                <a:uFillTx/>
                <a:latin typeface="Arial"/>
                <a:cs typeface="Arial"/>
                <a:sym typeface="Arial"/>
                <a:hlinkClick r:id="rId3">
                  <a:extLst>
                    <a:ext uri="{A12FA001-AC4F-418D-AE19-62706E023703}">
                      <ahyp:hlinkClr xmlns:ahyp="http://schemas.microsoft.com/office/drawing/2018/hyperlinkcolor" val="tx"/>
                    </a:ext>
                  </a:extLst>
                </a:hlinkClick>
              </a:rPr>
              <a:t>https://www.kaggle.com/datasets/mlg-ulb/creditcardfraud</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2" name="image25.png" descr="Shape&#10;&#10;Description automatically generated with medium confidence">
            <a:extLst>
              <a:ext uri="{FF2B5EF4-FFF2-40B4-BE49-F238E27FC236}">
                <a16:creationId xmlns:a16="http://schemas.microsoft.com/office/drawing/2014/main" id="{A32D32FF-BB3D-1E81-12F7-BD1450778648}"/>
              </a:ext>
            </a:extLst>
          </p:cNvPr>
          <p:cNvPicPr/>
          <p:nvPr/>
        </p:nvPicPr>
        <p:blipFill>
          <a:blip r:embed="rId4"/>
          <a:srcRect/>
          <a:stretch>
            <a:fillRect/>
          </a:stretch>
        </p:blipFill>
        <p:spPr>
          <a:xfrm>
            <a:off x="5558972" y="1984829"/>
            <a:ext cx="3251200" cy="2247900"/>
          </a:xfrm>
          <a:prstGeom prst="rect">
            <a:avLst/>
          </a:prstGeom>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9" name="Google Shape;139;p18"/>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Step 1</a:t>
            </a:r>
            <a:endParaRPr sz="1600">
              <a:solidFill>
                <a:schemeClr val="lt1"/>
              </a:solidFill>
            </a:endParaRPr>
          </a:p>
        </p:txBody>
      </p:sp>
      <p:grpSp>
        <p:nvGrpSpPr>
          <p:cNvPr id="140" name="Google Shape;140;p18"/>
          <p:cNvGrpSpPr/>
          <p:nvPr/>
        </p:nvGrpSpPr>
        <p:grpSpPr>
          <a:xfrm>
            <a:off x="969270" y="1610215"/>
            <a:ext cx="198900" cy="593656"/>
            <a:chOff x="777447" y="1610215"/>
            <a:chExt cx="198900" cy="593656"/>
          </a:xfrm>
        </p:grpSpPr>
        <p:cxnSp>
          <p:nvCxnSpPr>
            <p:cNvPr id="141" name="Google Shape;141;p18"/>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2" name="Google Shape;142;p18"/>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8"/>
          <p:cNvSpPr txBox="1">
            <a:spLocks noGrp="1"/>
          </p:cNvSpPr>
          <p:nvPr>
            <p:ph type="body" idx="4294967295"/>
          </p:nvPr>
        </p:nvSpPr>
        <p:spPr>
          <a:xfrm>
            <a:off x="340925" y="703917"/>
            <a:ext cx="2242800" cy="906300"/>
          </a:xfrm>
          <a:prstGeom prst="rect">
            <a:avLst/>
          </a:prstGeom>
        </p:spPr>
        <p:txBody>
          <a:bodyPr spcFirstLastPara="1" wrap="square" lIns="91425" tIns="91425" rIns="91425" bIns="91425" anchor="t" anchorCtr="0">
            <a:noAutofit/>
          </a:bodyPr>
          <a:lstStyle/>
          <a:p>
            <a:pPr marL="0" lvl="0" indent="0" algn="just" rtl="0">
              <a:spcBef>
                <a:spcPts val="1200"/>
              </a:spcBef>
              <a:spcAft>
                <a:spcPts val="1200"/>
              </a:spcAft>
              <a:buNone/>
            </a:pPr>
            <a:r>
              <a:rPr lang="en" sz="1400" b="1" dirty="0">
                <a:solidFill>
                  <a:srgbClr val="000000"/>
                </a:solidFill>
              </a:rPr>
              <a:t>Exploratory Data Analysis and Pre-Prepossessing</a:t>
            </a:r>
            <a:endParaRPr dirty="0"/>
          </a:p>
        </p:txBody>
      </p:sp>
      <p:sp>
        <p:nvSpPr>
          <p:cNvPr id="144" name="Google Shape;144;p18"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5" name="Google Shape;145;p18"/>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Step 2</a:t>
            </a:r>
            <a:endParaRPr sz="1600">
              <a:solidFill>
                <a:schemeClr val="lt1"/>
              </a:solidFill>
            </a:endParaRPr>
          </a:p>
        </p:txBody>
      </p:sp>
      <p:grpSp>
        <p:nvGrpSpPr>
          <p:cNvPr id="146" name="Google Shape;146;p18"/>
          <p:cNvGrpSpPr/>
          <p:nvPr/>
        </p:nvGrpSpPr>
        <p:grpSpPr>
          <a:xfrm>
            <a:off x="2743151" y="2734380"/>
            <a:ext cx="198900" cy="593656"/>
            <a:chOff x="2223534" y="2938958"/>
            <a:chExt cx="198900" cy="593656"/>
          </a:xfrm>
        </p:grpSpPr>
        <p:cxnSp>
          <p:nvCxnSpPr>
            <p:cNvPr id="147" name="Google Shape;147;p18"/>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48" name="Google Shape;148;p18"/>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8"/>
          <p:cNvSpPr txBox="1">
            <a:spLocks noGrp="1"/>
          </p:cNvSpPr>
          <p:nvPr>
            <p:ph type="body" idx="4294967295"/>
          </p:nvPr>
        </p:nvSpPr>
        <p:spPr>
          <a:xfrm>
            <a:off x="1491848" y="3328024"/>
            <a:ext cx="2701500" cy="1591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solidFill>
                  <a:srgbClr val="000000"/>
                </a:solidFill>
              </a:rPr>
              <a:t>          Data Manipulation</a:t>
            </a:r>
            <a:endParaRPr sz="1400" b="1" dirty="0">
              <a:solidFill>
                <a:srgbClr val="000000"/>
              </a:solidFill>
            </a:endParaRPr>
          </a:p>
          <a:p>
            <a:pPr marL="457200" lvl="0" indent="-304800" algn="l" rtl="0">
              <a:spcBef>
                <a:spcPts val="1600"/>
              </a:spcBef>
              <a:spcAft>
                <a:spcPts val="0"/>
              </a:spcAft>
              <a:buClr>
                <a:srgbClr val="000000"/>
              </a:buClr>
              <a:buSzPts val="1200"/>
              <a:buFont typeface="Wingdings" panose="05000000000000000000" pitchFamily="2" charset="2"/>
              <a:buChar char="v"/>
            </a:pPr>
            <a:r>
              <a:rPr lang="en" sz="1200" b="1" dirty="0">
                <a:solidFill>
                  <a:srgbClr val="000000"/>
                </a:solidFill>
              </a:rPr>
              <a:t>Overcoming the problem of Imbalanced Dataset</a:t>
            </a:r>
            <a:endParaRPr lang="en-US" sz="1200" b="1" dirty="0">
              <a:solidFill>
                <a:srgbClr val="000000"/>
              </a:solidFill>
            </a:endParaRPr>
          </a:p>
          <a:p>
            <a:pPr marL="457200" lvl="0" indent="-304800" algn="l" rtl="0">
              <a:spcBef>
                <a:spcPts val="0"/>
              </a:spcBef>
              <a:spcAft>
                <a:spcPts val="0"/>
              </a:spcAft>
              <a:buClr>
                <a:srgbClr val="000000"/>
              </a:buClr>
              <a:buSzPts val="1200"/>
              <a:buFont typeface="Wingdings" panose="05000000000000000000" pitchFamily="2" charset="2"/>
              <a:buChar char="v"/>
            </a:pPr>
            <a:r>
              <a:rPr lang="en-US" sz="1200" b="1" dirty="0" err="1">
                <a:solidFill>
                  <a:srgbClr val="000000"/>
                </a:solidFill>
              </a:rPr>
              <a:t>Undersampling</a:t>
            </a:r>
            <a:endParaRPr lang="en-US" sz="1200" b="1" dirty="0">
              <a:solidFill>
                <a:srgbClr val="000000"/>
              </a:solidFill>
            </a:endParaRPr>
          </a:p>
          <a:p>
            <a:pPr marL="457200" lvl="0" indent="-304800" algn="l" rtl="0">
              <a:spcBef>
                <a:spcPts val="0"/>
              </a:spcBef>
              <a:spcAft>
                <a:spcPts val="0"/>
              </a:spcAft>
              <a:buClr>
                <a:srgbClr val="000000"/>
              </a:buClr>
              <a:buSzPts val="1200"/>
              <a:buFont typeface="Wingdings" panose="05000000000000000000" pitchFamily="2" charset="2"/>
              <a:buChar char="v"/>
            </a:pPr>
            <a:r>
              <a:rPr lang="en" sz="1200" b="1" dirty="0">
                <a:solidFill>
                  <a:srgbClr val="000000"/>
                </a:solidFill>
              </a:rPr>
              <a:t>Oversampling</a:t>
            </a:r>
            <a:endParaRPr sz="1200" b="1" dirty="0">
              <a:solidFill>
                <a:srgbClr val="000000"/>
              </a:solidFill>
            </a:endParaRPr>
          </a:p>
          <a:p>
            <a:pPr marL="0" lvl="0" indent="0" algn="l" rtl="0">
              <a:spcBef>
                <a:spcPts val="1600"/>
              </a:spcBef>
              <a:spcAft>
                <a:spcPts val="0"/>
              </a:spcAft>
              <a:buNone/>
            </a:pPr>
            <a:endParaRPr sz="1200" b="1" dirty="0">
              <a:solidFill>
                <a:srgbClr val="000000"/>
              </a:solidFill>
            </a:endParaRPr>
          </a:p>
          <a:p>
            <a:pPr marL="457200" lvl="0" indent="0" algn="l" rtl="0">
              <a:spcBef>
                <a:spcPts val="1600"/>
              </a:spcBef>
              <a:spcAft>
                <a:spcPts val="1600"/>
              </a:spcAft>
              <a:buNone/>
            </a:pPr>
            <a:endParaRPr sz="1400" b="1" dirty="0">
              <a:solidFill>
                <a:srgbClr val="000000"/>
              </a:solidFill>
            </a:endParaRPr>
          </a:p>
        </p:txBody>
      </p:sp>
      <p:sp>
        <p:nvSpPr>
          <p:cNvPr id="150" name="Google Shape;150;p18"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Step 3</a:t>
            </a:r>
            <a:endParaRPr sz="1600">
              <a:solidFill>
                <a:schemeClr val="lt1"/>
              </a:solidFill>
            </a:endParaRPr>
          </a:p>
        </p:txBody>
      </p:sp>
      <p:grpSp>
        <p:nvGrpSpPr>
          <p:cNvPr id="152" name="Google Shape;152;p18"/>
          <p:cNvGrpSpPr/>
          <p:nvPr/>
        </p:nvGrpSpPr>
        <p:grpSpPr>
          <a:xfrm>
            <a:off x="4319545" y="1610215"/>
            <a:ext cx="198900" cy="593656"/>
            <a:chOff x="3918084" y="1610215"/>
            <a:chExt cx="198900" cy="593656"/>
          </a:xfrm>
        </p:grpSpPr>
        <p:cxnSp>
          <p:nvCxnSpPr>
            <p:cNvPr id="153" name="Google Shape;153;p18"/>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4" name="Google Shape;154;p18"/>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18"/>
          <p:cNvSpPr txBox="1">
            <a:spLocks noGrp="1"/>
          </p:cNvSpPr>
          <p:nvPr>
            <p:ph type="body" idx="4294967295"/>
          </p:nvPr>
        </p:nvSpPr>
        <p:spPr>
          <a:xfrm>
            <a:off x="3767744" y="983392"/>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dirty="0">
                <a:solidFill>
                  <a:srgbClr val="000000"/>
                </a:solidFill>
              </a:rPr>
              <a:t>Training and testing the models</a:t>
            </a:r>
          </a:p>
          <a:p>
            <a:pPr marL="285750" indent="-285750">
              <a:spcAft>
                <a:spcPts val="1600"/>
              </a:spcAft>
            </a:pPr>
            <a:endParaRPr lang="en" sz="1400" b="1" dirty="0">
              <a:solidFill>
                <a:srgbClr val="000000"/>
              </a:solidFill>
            </a:endParaRPr>
          </a:p>
          <a:p>
            <a:pPr marL="0" lvl="0" indent="0" algn="l" rtl="0">
              <a:spcBef>
                <a:spcPts val="0"/>
              </a:spcBef>
              <a:spcAft>
                <a:spcPts val="1600"/>
              </a:spcAft>
              <a:buNone/>
            </a:pPr>
            <a:endParaRPr lang="en" sz="1400" b="1" dirty="0">
              <a:solidFill>
                <a:srgbClr val="000000"/>
              </a:solidFill>
            </a:endParaRPr>
          </a:p>
          <a:p>
            <a:pPr marL="0" lvl="0" indent="0" algn="l" rtl="0">
              <a:spcBef>
                <a:spcPts val="0"/>
              </a:spcBef>
              <a:spcAft>
                <a:spcPts val="1600"/>
              </a:spcAft>
              <a:buNone/>
            </a:pPr>
            <a:endParaRPr sz="1400" b="1" dirty="0">
              <a:solidFill>
                <a:srgbClr val="000000"/>
              </a:solidFill>
            </a:endParaRPr>
          </a:p>
        </p:txBody>
      </p:sp>
      <p:sp>
        <p:nvSpPr>
          <p:cNvPr id="156" name="Google Shape;156;p18"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7" name="Google Shape;157;p18"/>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Step 4</a:t>
            </a:r>
            <a:endParaRPr sz="1600">
              <a:solidFill>
                <a:schemeClr val="lt1"/>
              </a:solidFill>
            </a:endParaRPr>
          </a:p>
        </p:txBody>
      </p:sp>
      <p:grpSp>
        <p:nvGrpSpPr>
          <p:cNvPr id="158" name="Google Shape;158;p18"/>
          <p:cNvGrpSpPr/>
          <p:nvPr/>
        </p:nvGrpSpPr>
        <p:grpSpPr>
          <a:xfrm>
            <a:off x="5973070" y="2938958"/>
            <a:ext cx="198900" cy="593656"/>
            <a:chOff x="5958946" y="2938958"/>
            <a:chExt cx="198900" cy="593656"/>
          </a:xfrm>
        </p:grpSpPr>
        <p:cxnSp>
          <p:nvCxnSpPr>
            <p:cNvPr id="159" name="Google Shape;159;p18"/>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60" name="Google Shape;160;p18"/>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18"/>
          <p:cNvSpPr txBox="1">
            <a:spLocks noGrp="1"/>
          </p:cNvSpPr>
          <p:nvPr>
            <p:ph type="body" idx="4294967295"/>
          </p:nvPr>
        </p:nvSpPr>
        <p:spPr>
          <a:xfrm>
            <a:off x="5126902" y="3757725"/>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rPr>
              <a:t>Comparative analysis of models</a:t>
            </a:r>
            <a:endParaRPr sz="1400" b="1">
              <a:solidFill>
                <a:srgbClr val="000000"/>
              </a:solidFill>
            </a:endParaRPr>
          </a:p>
          <a:p>
            <a:pPr marL="0" lvl="0" indent="0" algn="l" rtl="0">
              <a:spcBef>
                <a:spcPts val="1600"/>
              </a:spcBef>
              <a:spcAft>
                <a:spcPts val="1600"/>
              </a:spcAft>
              <a:buNone/>
            </a:pPr>
            <a:endParaRPr sz="1600"/>
          </a:p>
        </p:txBody>
      </p:sp>
      <p:sp>
        <p:nvSpPr>
          <p:cNvPr id="162" name="Google Shape;162;p18"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3" name="Google Shape;163;p18"/>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Step 5</a:t>
            </a:r>
            <a:endParaRPr sz="1600">
              <a:solidFill>
                <a:schemeClr val="lt1"/>
              </a:solidFill>
            </a:endParaRPr>
          </a:p>
        </p:txBody>
      </p:sp>
      <p:grpSp>
        <p:nvGrpSpPr>
          <p:cNvPr id="164" name="Google Shape;164;p18"/>
          <p:cNvGrpSpPr/>
          <p:nvPr/>
        </p:nvGrpSpPr>
        <p:grpSpPr>
          <a:xfrm>
            <a:off x="7669807" y="1610215"/>
            <a:ext cx="198900" cy="593656"/>
            <a:chOff x="3918084" y="1610215"/>
            <a:chExt cx="198900" cy="593656"/>
          </a:xfrm>
        </p:grpSpPr>
        <p:cxnSp>
          <p:nvCxnSpPr>
            <p:cNvPr id="165" name="Google Shape;165;p18"/>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66" name="Google Shape;166;p18"/>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18"/>
          <p:cNvSpPr txBox="1">
            <a:spLocks noGrp="1"/>
          </p:cNvSpPr>
          <p:nvPr>
            <p:ph type="body" idx="4294967295"/>
          </p:nvPr>
        </p:nvSpPr>
        <p:spPr>
          <a:xfrm>
            <a:off x="6781829" y="983392"/>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rPr>
              <a:t>Model evaluation</a:t>
            </a:r>
            <a:endParaRPr sz="1400" b="1">
              <a:solidFill>
                <a:srgbClr val="000000"/>
              </a:solidFill>
            </a:endParaRPr>
          </a:p>
          <a:p>
            <a:pPr marL="0" lvl="0" indent="0" algn="l" rtl="0">
              <a:spcBef>
                <a:spcPts val="1600"/>
              </a:spcBef>
              <a:spcAft>
                <a:spcPts val="1600"/>
              </a:spcAft>
              <a:buNone/>
            </a:pPr>
            <a:endParaRPr sz="1600"/>
          </a:p>
        </p:txBody>
      </p:sp>
      <p:sp>
        <p:nvSpPr>
          <p:cNvPr id="168" name="Google Shape;168;p18"/>
          <p:cNvSpPr txBox="1"/>
          <p:nvPr/>
        </p:nvSpPr>
        <p:spPr>
          <a:xfrm>
            <a:off x="3072000" y="224200"/>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dk1"/>
                </a:solidFill>
                <a:latin typeface="Roboto"/>
                <a:ea typeface="Roboto"/>
                <a:cs typeface="Roboto"/>
                <a:sym typeface="Roboto"/>
              </a:rPr>
              <a:t>Methodology</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68" name="Google Shape;168;p18"/>
          <p:cNvSpPr txBox="1"/>
          <p:nvPr/>
        </p:nvSpPr>
        <p:spPr>
          <a:xfrm>
            <a:off x="2088416" y="234153"/>
            <a:ext cx="4860057"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dk1"/>
                </a:solidFill>
                <a:latin typeface="Roboto"/>
                <a:ea typeface="Roboto"/>
                <a:sym typeface="Roboto"/>
              </a:rPr>
              <a:t>Data Correlation with Class</a:t>
            </a:r>
            <a:endParaRPr dirty="0"/>
          </a:p>
        </p:txBody>
      </p:sp>
      <p:pic>
        <p:nvPicPr>
          <p:cNvPr id="2" name="Picture 1" descr="Chart, waterfall chart&#10;&#10;Description automatically generated">
            <a:extLst>
              <a:ext uri="{FF2B5EF4-FFF2-40B4-BE49-F238E27FC236}">
                <a16:creationId xmlns:a16="http://schemas.microsoft.com/office/drawing/2014/main" id="{1ACC532C-757E-5B92-D2D6-35A18439D0B2}"/>
              </a:ext>
            </a:extLst>
          </p:cNvPr>
          <p:cNvPicPr>
            <a:picLocks noChangeAspect="1"/>
          </p:cNvPicPr>
          <p:nvPr/>
        </p:nvPicPr>
        <p:blipFill>
          <a:blip r:embed="rId3"/>
          <a:stretch>
            <a:fillRect/>
          </a:stretch>
        </p:blipFill>
        <p:spPr>
          <a:xfrm>
            <a:off x="1393372" y="775471"/>
            <a:ext cx="5938848" cy="3142615"/>
          </a:xfrm>
          <a:prstGeom prst="rect">
            <a:avLst/>
          </a:prstGeom>
        </p:spPr>
      </p:pic>
      <p:sp>
        <p:nvSpPr>
          <p:cNvPr id="4" name="Google Shape;140;p18">
            <a:extLst>
              <a:ext uri="{FF2B5EF4-FFF2-40B4-BE49-F238E27FC236}">
                <a16:creationId xmlns:a16="http://schemas.microsoft.com/office/drawing/2014/main" id="{26C20A9E-958F-88A7-7513-105AAAD0ECDE}"/>
              </a:ext>
            </a:extLst>
          </p:cNvPr>
          <p:cNvSpPr txBox="1"/>
          <p:nvPr/>
        </p:nvSpPr>
        <p:spPr>
          <a:xfrm>
            <a:off x="78331" y="3774035"/>
            <a:ext cx="8880225" cy="904833"/>
          </a:xfrm>
          <a:prstGeom prst="rect">
            <a:avLst/>
          </a:prstGeom>
          <a:noFill/>
          <a:ln>
            <a:noFill/>
          </a:ln>
        </p:spPr>
        <p:txBody>
          <a:bodyPr spcFirstLastPara="1" wrap="square" lIns="91425" tIns="91425" rIns="91425" bIns="91425" anchor="t" anchorCtr="0">
            <a:spAutoFit/>
          </a:bodyPr>
          <a:lstStyle/>
          <a:p>
            <a:pPr marL="457200" marR="0" lvl="0" indent="-330200" algn="just" defTabSz="914400" rtl="0" eaLnBrk="1" fontAlgn="auto" latinLnBrk="0" hangingPunct="1">
              <a:lnSpc>
                <a:spcPct val="115000"/>
              </a:lnSpc>
              <a:spcBef>
                <a:spcPts val="1200"/>
              </a:spcBef>
              <a:spcAft>
                <a:spcPts val="0"/>
              </a:spcAft>
              <a:buClr>
                <a:srgbClr val="000000"/>
              </a:buClr>
              <a:buSzPts val="1600"/>
              <a:buFont typeface="Roboto"/>
              <a:buChar char="❖"/>
              <a:tabLst/>
              <a:defRPr/>
            </a:pPr>
            <a:r>
              <a:rPr lang="en-US" sz="1600" dirty="0">
                <a:latin typeface="Roboto"/>
                <a:ea typeface="Roboto"/>
                <a:sym typeface="Roboto"/>
              </a:rPr>
              <a:t>We can observe that column v22 has no correlation with the class and can be dropped to obtain the optimum solution.</a:t>
            </a:r>
            <a:endParaRPr sz="1600" dirty="0">
              <a:latin typeface="Roboto"/>
              <a:ea typeface="Roboto"/>
              <a:sym typeface="Roboto"/>
            </a:endParaRPr>
          </a:p>
        </p:txBody>
      </p:sp>
    </p:spTree>
    <p:extLst>
      <p:ext uri="{BB962C8B-B14F-4D97-AF65-F5344CB8AC3E}">
        <p14:creationId xmlns:p14="http://schemas.microsoft.com/office/powerpoint/2010/main" val="5854197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4" name="Google Shape;94;p14"/>
          <p:cNvSpPr txBox="1"/>
          <p:nvPr/>
        </p:nvSpPr>
        <p:spPr>
          <a:xfrm>
            <a:off x="430697" y="464875"/>
            <a:ext cx="30000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dk1"/>
                </a:solidFill>
                <a:latin typeface="Roboto"/>
                <a:ea typeface="Roboto"/>
                <a:sym typeface="Roboto"/>
              </a:rPr>
              <a:t>Data Analysis</a:t>
            </a:r>
            <a:endParaRPr dirty="0"/>
          </a:p>
        </p:txBody>
      </p:sp>
      <p:pic>
        <p:nvPicPr>
          <p:cNvPr id="2" name="image8.png">
            <a:extLst>
              <a:ext uri="{FF2B5EF4-FFF2-40B4-BE49-F238E27FC236}">
                <a16:creationId xmlns:a16="http://schemas.microsoft.com/office/drawing/2014/main" id="{86E689D5-33E2-B40C-6015-A7A5AEF59CAB}"/>
              </a:ext>
            </a:extLst>
          </p:cNvPr>
          <p:cNvPicPr/>
          <p:nvPr/>
        </p:nvPicPr>
        <p:blipFill>
          <a:blip r:embed="rId3"/>
          <a:srcRect/>
          <a:stretch>
            <a:fillRect/>
          </a:stretch>
        </p:blipFill>
        <p:spPr>
          <a:xfrm>
            <a:off x="4764087" y="1522900"/>
            <a:ext cx="4086225" cy="2647950"/>
          </a:xfrm>
          <a:prstGeom prst="rect">
            <a:avLst/>
          </a:prstGeom>
          <a:solidFill>
            <a:schemeClr val="lt1"/>
          </a:solidFill>
          <a:ln>
            <a:solidFill>
              <a:schemeClr val="accent1"/>
            </a:solidFill>
          </a:ln>
        </p:spPr>
      </p:pic>
      <p:pic>
        <p:nvPicPr>
          <p:cNvPr id="5" name="image6.png">
            <a:extLst>
              <a:ext uri="{FF2B5EF4-FFF2-40B4-BE49-F238E27FC236}">
                <a16:creationId xmlns:a16="http://schemas.microsoft.com/office/drawing/2014/main" id="{B5BA8EC5-6C18-F2BA-467A-FB4938EB4D8E}"/>
              </a:ext>
            </a:extLst>
          </p:cNvPr>
          <p:cNvPicPr/>
          <p:nvPr/>
        </p:nvPicPr>
        <p:blipFill>
          <a:blip r:embed="rId4"/>
          <a:srcRect/>
          <a:stretch>
            <a:fillRect/>
          </a:stretch>
        </p:blipFill>
        <p:spPr>
          <a:xfrm>
            <a:off x="293688" y="1522900"/>
            <a:ext cx="3771900" cy="2647950"/>
          </a:xfrm>
          <a:prstGeom prst="rect">
            <a:avLst/>
          </a:prstGeom>
          <a:ln/>
        </p:spPr>
      </p:pic>
    </p:spTree>
    <p:extLst>
      <p:ext uri="{BB962C8B-B14F-4D97-AF65-F5344CB8AC3E}">
        <p14:creationId xmlns:p14="http://schemas.microsoft.com/office/powerpoint/2010/main" val="1763446307"/>
      </p:ext>
    </p:extLst>
  </p:cSld>
  <p:clrMapOvr>
    <a:masterClrMapping/>
  </p:clrMapOvr>
  <p:transition>
    <p:fade/>
  </p:transition>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1620</Words>
  <Application>Microsoft Office PowerPoint</Application>
  <PresentationFormat>On-screen Show (16:9)</PresentationFormat>
  <Paragraphs>410</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Calibri</vt:lpstr>
      <vt:lpstr>Source Sans Pro</vt:lpstr>
      <vt:lpstr>Roboto</vt:lpstr>
      <vt:lpstr>Times New Roman</vt:lpstr>
      <vt:lpstr>Wingdings</vt:lpstr>
      <vt:lpstr>Roboto Thin</vt:lpstr>
      <vt:lpstr>Roboto Light</vt:lpstr>
      <vt:lpstr>Arial</vt:lpstr>
      <vt:lpstr>Roboto Medium</vt:lpstr>
      <vt:lpstr>Geometric</vt:lpstr>
      <vt:lpstr>Credit Card Fraud Detection using Data Science</vt:lpstr>
      <vt:lpstr> Credit card usage has increased as entire globe is moving toward digitalization Use of digital payment has led to increased fraudulent activities The number of credit card accounts increased by 2.6% over the previous year.  </vt:lpstr>
      <vt:lpstr>Motivation</vt:lpstr>
      <vt:lpstr>Goal</vt:lpstr>
      <vt:lpstr>Implementation</vt:lpstr>
      <vt:lpstr>PowerPoint Presentation</vt:lpstr>
      <vt:lpstr>PowerPoint Presentation</vt:lpstr>
      <vt:lpstr>PowerPoint Presentation</vt:lpstr>
      <vt:lpstr>PowerPoint Presentation</vt:lpstr>
      <vt:lpstr>Algorithms</vt:lpstr>
      <vt:lpstr>Results and Analysis Undersampling</vt:lpstr>
      <vt:lpstr>Metrics Evaluation: Undersampling Naive Bayes   </vt:lpstr>
      <vt:lpstr>Metrics Evaluation: Undersampling Logistic Regression   </vt:lpstr>
      <vt:lpstr>Metrics Evaluation: Undersampling Random Forest   </vt:lpstr>
      <vt:lpstr>Results and Analysis Oversampling</vt:lpstr>
      <vt:lpstr>PowerPoint Presentation</vt:lpstr>
      <vt:lpstr>PowerPoint Presentation</vt:lpstr>
      <vt:lpstr>PowerPoint Presentation</vt:lpstr>
      <vt:lpstr>Model Evaluation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Data Science</dc:title>
  <dc:creator>Sarth Patel</dc:creator>
  <cp:lastModifiedBy>Abhishek Sand</cp:lastModifiedBy>
  <cp:revision>26</cp:revision>
  <dcterms:modified xsi:type="dcterms:W3CDTF">2022-12-10T01:03:29Z</dcterms:modified>
</cp:coreProperties>
</file>