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" charset="1" panose="00000500000000000000"/>
      <p:regular r:id="rId13"/>
    </p:embeddedFont>
    <p:embeddedFont>
      <p:font typeface="Poppins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As we dive into our current slide, let's focus on Unlocking Insights from Our HR Dashboard.</a:t>
            </a:r>
          </a:p>
          <a:p>
            <a:r>
              <a:rPr lang="en-US"/>
              <a:t/>
            </a:r>
          </a:p>
          <a:p>
            <a:r>
              <a:rPr lang="en-US"/>
              <a:t>[Pause for a moment to let the title resonate with the audience]</a:t>
            </a:r>
          </a:p>
          <a:p>
            <a:r>
              <a:rPr lang="en-US"/>
              <a:t/>
            </a:r>
          </a:p>
          <a:p>
            <a:r>
              <a:rPr lang="en-US"/>
              <a:t>This dashboard is not just a tool; it’s a powerful resource that helps us leverage data to drive our HR transformation strategy.</a:t>
            </a:r>
          </a:p>
          <a:p>
            <a:r>
              <a:rPr lang="en-US"/>
              <a:t/>
            </a:r>
          </a:p>
          <a:p>
            <a:r>
              <a:rPr lang="en-US"/>
              <a:t>First, it allows us to effectively reduce attrition rates by providing a clear analysis of employee trends. [Emphasize this point] </a:t>
            </a:r>
          </a:p>
          <a:p>
            <a:r>
              <a:rPr lang="en-US"/>
              <a:t/>
            </a:r>
          </a:p>
          <a:p>
            <a:r>
              <a:rPr lang="en-US"/>
              <a:t>Second, through this analysis, we can identify significant areas for improvement, which is crucial for enhancing workforce stability.</a:t>
            </a:r>
          </a:p>
          <a:p>
            <a:r>
              <a:rPr lang="en-US"/>
              <a:t/>
            </a:r>
          </a:p>
          <a:p>
            <a:r>
              <a:rPr lang="en-US"/>
              <a:t>And finally, understanding these key metrics will not only guide our decisions but also empower us to make informed choices that benefit both our employees and the organization.</a:t>
            </a:r>
          </a:p>
          <a:p>
            <a:r>
              <a:rPr lang="en-US"/>
              <a:t/>
            </a:r>
          </a:p>
          <a:p>
            <a:r>
              <a:rPr lang="en-US"/>
              <a:t>[Pause to engage the audience, inviting them to reflect on how metrics might influence their own decisions]</a:t>
            </a:r>
          </a:p>
          <a:p>
            <a:r>
              <a:rPr lang="en-US"/>
              <a:t/>
            </a:r>
          </a:p>
          <a:p>
            <a:r>
              <a:rPr lang="en-US"/>
              <a:t>So, let's explore how this dashboard can truly transform our HR practices and lead us to better engagement and retention.</a:t>
            </a:r>
          </a:p>
          <a:p>
            <a:r>
              <a:rPr lang="en-US"/>
              <a:t/>
            </a:r>
          </a:p>
          <a:p>
            <a:r>
              <a:rPr lang="en-US"/>
              <a:t>[Prepare to transition to the next slide, keeping the flow of discussion in mind]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jpe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https://www.linkedin.com/in/-abhishek/" TargetMode="External" Type="http://schemas.openxmlformats.org/officeDocument/2006/relationships/hyperlink"/><Relationship Id="rId7" Target="../media/image48.png" Type="http://schemas.openxmlformats.org/officeDocument/2006/relationships/image"/><Relationship Id="rId8" Target="../media/image4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7143750"/>
            <a:ext cx="5594782" cy="3143250"/>
          </a:xfrm>
          <a:custGeom>
            <a:avLst/>
            <a:gdLst/>
            <a:ahLst/>
            <a:cxnLst/>
            <a:rect r="r" b="b" t="t" l="l"/>
            <a:pathLst>
              <a:path h="3143250" w="5594782">
                <a:moveTo>
                  <a:pt x="0" y="3143250"/>
                </a:moveTo>
                <a:lnTo>
                  <a:pt x="5594782" y="3143250"/>
                </a:lnTo>
                <a:lnTo>
                  <a:pt x="5594782" y="0"/>
                </a:lnTo>
                <a:lnTo>
                  <a:pt x="0" y="0"/>
                </a:lnTo>
                <a:lnTo>
                  <a:pt x="0" y="31432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267003" y="0"/>
            <a:ext cx="7020997" cy="7495682"/>
            <a:chOff x="0" y="0"/>
            <a:chExt cx="1087736" cy="11612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7736" cy="1161277"/>
            </a:xfrm>
            <a:custGeom>
              <a:avLst/>
              <a:gdLst/>
              <a:ahLst/>
              <a:cxnLst/>
              <a:rect r="r" b="b" t="t" l="l"/>
              <a:pathLst>
                <a:path h="1161277" w="1087736">
                  <a:moveTo>
                    <a:pt x="0" y="0"/>
                  </a:moveTo>
                  <a:lnTo>
                    <a:pt x="1087736" y="0"/>
                  </a:lnTo>
                  <a:lnTo>
                    <a:pt x="1087736" y="1161277"/>
                  </a:lnTo>
                  <a:lnTo>
                    <a:pt x="0" y="1161277"/>
                  </a:lnTo>
                  <a:close/>
                </a:path>
              </a:pathLst>
            </a:custGeom>
            <a:blipFill>
              <a:blip r:embed="rId4"/>
              <a:stretch>
                <a:fillRect l="-3380" t="0" r="-338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098437" y="7143750"/>
            <a:ext cx="5594782" cy="3143250"/>
          </a:xfrm>
          <a:custGeom>
            <a:avLst/>
            <a:gdLst/>
            <a:ahLst/>
            <a:cxnLst/>
            <a:rect r="r" b="b" t="t" l="l"/>
            <a:pathLst>
              <a:path h="3143250" w="5594782">
                <a:moveTo>
                  <a:pt x="0" y="0"/>
                </a:moveTo>
                <a:lnTo>
                  <a:pt x="5594781" y="0"/>
                </a:lnTo>
                <a:lnTo>
                  <a:pt x="5594781" y="3143250"/>
                </a:lnTo>
                <a:lnTo>
                  <a:pt x="0" y="3143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93218" y="7143750"/>
            <a:ext cx="5594782" cy="3143250"/>
          </a:xfrm>
          <a:custGeom>
            <a:avLst/>
            <a:gdLst/>
            <a:ahLst/>
            <a:cxnLst/>
            <a:rect r="r" b="b" t="t" l="l"/>
            <a:pathLst>
              <a:path h="3143250" w="5594782">
                <a:moveTo>
                  <a:pt x="0" y="0"/>
                </a:moveTo>
                <a:lnTo>
                  <a:pt x="5594782" y="0"/>
                </a:lnTo>
                <a:lnTo>
                  <a:pt x="5594782" y="3143250"/>
                </a:lnTo>
                <a:lnTo>
                  <a:pt x="0" y="31432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26539" y="7477538"/>
            <a:ext cx="2444855" cy="2444855"/>
          </a:xfrm>
          <a:custGeom>
            <a:avLst/>
            <a:gdLst/>
            <a:ahLst/>
            <a:cxnLst/>
            <a:rect r="r" b="b" t="t" l="l"/>
            <a:pathLst>
              <a:path h="2444855" w="2444855">
                <a:moveTo>
                  <a:pt x="0" y="0"/>
                </a:moveTo>
                <a:lnTo>
                  <a:pt x="2444855" y="0"/>
                </a:lnTo>
                <a:lnTo>
                  <a:pt x="2444855" y="2444855"/>
                </a:lnTo>
                <a:lnTo>
                  <a:pt x="0" y="24448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3045472" y="6933779"/>
            <a:ext cx="6706442" cy="3353221"/>
          </a:xfrm>
          <a:custGeom>
            <a:avLst/>
            <a:gdLst/>
            <a:ahLst/>
            <a:cxnLst/>
            <a:rect r="r" b="b" t="t" l="l"/>
            <a:pathLst>
              <a:path h="3353221" w="6706442">
                <a:moveTo>
                  <a:pt x="0" y="0"/>
                </a:moveTo>
                <a:lnTo>
                  <a:pt x="6706442" y="0"/>
                </a:lnTo>
                <a:lnTo>
                  <a:pt x="6706442" y="3353221"/>
                </a:lnTo>
                <a:lnTo>
                  <a:pt x="0" y="335322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971550"/>
            <a:ext cx="2801306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</a:pPr>
            <a:r>
              <a:rPr lang="en-US" sz="2200">
                <a:solidFill>
                  <a:srgbClr val="F6F6F6"/>
                </a:solidFill>
                <a:latin typeface="Poppins"/>
                <a:ea typeface="Poppins"/>
                <a:cs typeface="Poppins"/>
                <a:sym typeface="Poppins"/>
              </a:rPr>
              <a:t>Innovative HR Solutions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2854515"/>
            <a:ext cx="9407954" cy="3197404"/>
            <a:chOff x="0" y="0"/>
            <a:chExt cx="12543938" cy="426320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76200"/>
              <a:ext cx="12543938" cy="330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566"/>
                </a:lnSpc>
              </a:pPr>
              <a:r>
                <a:rPr lang="en-US" sz="7972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Project Learnings HR Transformation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505015"/>
              <a:ext cx="12543938" cy="758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Key insights on attrition reduction strategies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97695" y="1047750"/>
            <a:ext cx="392597" cy="39259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87452" y="1244049"/>
            <a:ext cx="9006542" cy="2777883"/>
            <a:chOff x="0" y="0"/>
            <a:chExt cx="12008722" cy="370384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12008722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000"/>
                </a:lnSpc>
              </a:pPr>
              <a:r>
                <a:rPr lang="en-US" sz="750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Key Learnings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716294"/>
              <a:ext cx="12008722" cy="1987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</a:pPr>
              <a:r>
                <a:rPr lang="en-US" sz="300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Understanding HR transformation and strategies for reducing attrition in our organization.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5400000">
            <a:off x="11774195" y="3773195"/>
            <a:ext cx="8341311" cy="4686300"/>
          </a:xfrm>
          <a:custGeom>
            <a:avLst/>
            <a:gdLst/>
            <a:ahLst/>
            <a:cxnLst/>
            <a:rect r="r" b="b" t="t" l="l"/>
            <a:pathLst>
              <a:path h="4686300" w="8341311">
                <a:moveTo>
                  <a:pt x="0" y="0"/>
                </a:moveTo>
                <a:lnTo>
                  <a:pt x="8341310" y="0"/>
                </a:lnTo>
                <a:lnTo>
                  <a:pt x="8341310" y="4686300"/>
                </a:lnTo>
                <a:lnTo>
                  <a:pt x="0" y="4686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699219" y="4584002"/>
            <a:ext cx="2468006" cy="2468006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0BFBA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4419329" y="7052008"/>
            <a:ext cx="3027786" cy="1513893"/>
          </a:xfrm>
          <a:custGeom>
            <a:avLst/>
            <a:gdLst/>
            <a:ahLst/>
            <a:cxnLst/>
            <a:rect r="r" b="b" t="t" l="l"/>
            <a:pathLst>
              <a:path h="1513893" w="3027786">
                <a:moveTo>
                  <a:pt x="0" y="0"/>
                </a:moveTo>
                <a:lnTo>
                  <a:pt x="3027787" y="0"/>
                </a:lnTo>
                <a:lnTo>
                  <a:pt x="3027787" y="1513893"/>
                </a:lnTo>
                <a:lnTo>
                  <a:pt x="0" y="15138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87452" y="6469277"/>
            <a:ext cx="3449796" cy="2806406"/>
            <a:chOff x="0" y="0"/>
            <a:chExt cx="4599728" cy="374187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084400"/>
              <a:ext cx="4599728" cy="2657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50"/>
                </a:lnSpc>
              </a:pPr>
              <a:r>
                <a:rPr lang="en-US" sz="225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Effective communication improves employee engagement significantly.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4599728" cy="566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0"/>
                </a:lnSpc>
              </a:pPr>
              <a:r>
                <a:rPr lang="en-US" sz="225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</a:p>
          </p:txBody>
        </p:sp>
        <p:sp>
          <p:nvSpPr>
            <p:cNvPr name="AutoShape 14" id="14"/>
            <p:cNvSpPr/>
            <p:nvPr/>
          </p:nvSpPr>
          <p:spPr>
            <a:xfrm>
              <a:off x="0" y="761099"/>
              <a:ext cx="1435852" cy="0"/>
            </a:xfrm>
            <a:prstGeom prst="line">
              <a:avLst/>
            </a:prstGeom>
            <a:ln cap="rnd" w="25400">
              <a:solidFill>
                <a:srgbClr val="C0BFBA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5152278" y="6469277"/>
            <a:ext cx="3463243" cy="2006306"/>
            <a:chOff x="0" y="0"/>
            <a:chExt cx="4617658" cy="2675075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17930" y="-66675"/>
              <a:ext cx="4599728" cy="566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0"/>
                </a:lnSpc>
              </a:pPr>
              <a:r>
                <a:rPr lang="en-US" sz="225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7930" y="1084400"/>
              <a:ext cx="4599728" cy="1590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50"/>
                </a:lnSpc>
              </a:pPr>
              <a:r>
                <a:rPr lang="en-US" sz="225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Regular feedback leads to higher job satisfaction rates.</a:t>
              </a:r>
            </a:p>
          </p:txBody>
        </p:sp>
        <p:sp>
          <p:nvSpPr>
            <p:cNvPr name="AutoShape 18" id="18"/>
            <p:cNvSpPr/>
            <p:nvPr/>
          </p:nvSpPr>
          <p:spPr>
            <a:xfrm>
              <a:off x="0" y="761099"/>
              <a:ext cx="1435852" cy="0"/>
            </a:xfrm>
            <a:prstGeom prst="line">
              <a:avLst/>
            </a:prstGeom>
            <a:ln cap="rnd" w="25400">
              <a:solidFill>
                <a:srgbClr val="C0BFBA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9144000" y="6469277"/>
            <a:ext cx="3449796" cy="2406356"/>
            <a:chOff x="0" y="0"/>
            <a:chExt cx="4599728" cy="3208475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66675"/>
              <a:ext cx="4599728" cy="566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0"/>
                </a:lnSpc>
              </a:pPr>
              <a:r>
                <a:rPr lang="en-US" sz="225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084400"/>
              <a:ext cx="4599728" cy="21240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50"/>
                </a:lnSpc>
              </a:pPr>
              <a:r>
                <a:rPr lang="en-US" sz="225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Training and development reduce turnover and enhance skill sets.</a:t>
              </a:r>
            </a:p>
          </p:txBody>
        </p:sp>
        <p:sp>
          <p:nvSpPr>
            <p:cNvPr name="AutoShape 22" id="22"/>
            <p:cNvSpPr/>
            <p:nvPr/>
          </p:nvSpPr>
          <p:spPr>
            <a:xfrm>
              <a:off x="0" y="761099"/>
              <a:ext cx="1435852" cy="0"/>
            </a:xfrm>
            <a:prstGeom prst="line">
              <a:avLst/>
            </a:prstGeom>
            <a:ln cap="rnd" w="25400">
              <a:solidFill>
                <a:srgbClr val="C0BFBA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23" id="23"/>
          <p:cNvSpPr/>
          <p:nvPr/>
        </p:nvSpPr>
        <p:spPr>
          <a:xfrm flipH="true" flipV="true" rot="0">
            <a:off x="13601700" y="-72376"/>
            <a:ext cx="4686300" cy="2632849"/>
          </a:xfrm>
          <a:custGeom>
            <a:avLst/>
            <a:gdLst/>
            <a:ahLst/>
            <a:cxnLst/>
            <a:rect r="r" b="b" t="t" l="l"/>
            <a:pathLst>
              <a:path h="2632849" w="4686300">
                <a:moveTo>
                  <a:pt x="4686300" y="2632849"/>
                </a:moveTo>
                <a:lnTo>
                  <a:pt x="0" y="2632849"/>
                </a:lnTo>
                <a:lnTo>
                  <a:pt x="0" y="0"/>
                </a:lnTo>
                <a:lnTo>
                  <a:pt x="4686300" y="0"/>
                </a:lnTo>
                <a:lnTo>
                  <a:pt x="4686300" y="263284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834746" y="1515464"/>
            <a:ext cx="2196953" cy="2196953"/>
          </a:xfrm>
          <a:custGeom>
            <a:avLst/>
            <a:gdLst/>
            <a:ahLst/>
            <a:cxnLst/>
            <a:rect r="r" b="b" t="t" l="l"/>
            <a:pathLst>
              <a:path h="2196953" w="2196953">
                <a:moveTo>
                  <a:pt x="0" y="0"/>
                </a:moveTo>
                <a:lnTo>
                  <a:pt x="2196953" y="0"/>
                </a:lnTo>
                <a:lnTo>
                  <a:pt x="2196953" y="2196952"/>
                </a:lnTo>
                <a:lnTo>
                  <a:pt x="0" y="21969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0800000">
            <a:off x="0" y="5876235"/>
            <a:ext cx="7850876" cy="4410765"/>
          </a:xfrm>
          <a:custGeom>
            <a:avLst/>
            <a:gdLst/>
            <a:ahLst/>
            <a:cxnLst/>
            <a:rect r="r" b="b" t="t" l="l"/>
            <a:pathLst>
              <a:path h="4410765" w="7850876">
                <a:moveTo>
                  <a:pt x="7850876" y="4410765"/>
                </a:moveTo>
                <a:lnTo>
                  <a:pt x="0" y="4410765"/>
                </a:lnTo>
                <a:lnTo>
                  <a:pt x="0" y="0"/>
                </a:lnTo>
                <a:lnTo>
                  <a:pt x="7850876" y="0"/>
                </a:lnTo>
                <a:lnTo>
                  <a:pt x="7850876" y="44107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01240" y="5876235"/>
            <a:ext cx="7850876" cy="4410765"/>
          </a:xfrm>
          <a:custGeom>
            <a:avLst/>
            <a:gdLst/>
            <a:ahLst/>
            <a:cxnLst/>
            <a:rect r="r" b="b" t="t" l="l"/>
            <a:pathLst>
              <a:path h="4410765" w="7850876">
                <a:moveTo>
                  <a:pt x="0" y="0"/>
                </a:moveTo>
                <a:lnTo>
                  <a:pt x="7850875" y="0"/>
                </a:lnTo>
                <a:lnTo>
                  <a:pt x="7850875" y="4410765"/>
                </a:lnTo>
                <a:lnTo>
                  <a:pt x="0" y="4410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02309" y="2057478"/>
            <a:ext cx="6804083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20"/>
              </a:lnSpc>
            </a:pPr>
            <a:r>
              <a:rPr lang="en-US" b="true" sz="5600">
                <a:solidFill>
                  <a:srgbClr val="F6F6F6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 the Impact of HR Transformation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46627" y="1933653"/>
            <a:ext cx="7540113" cy="249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</a:pPr>
            <a:r>
              <a:rPr lang="en-US" sz="3000">
                <a:solidFill>
                  <a:srgbClr val="F6F6F6"/>
                </a:solidFill>
                <a:latin typeface="Poppins"/>
                <a:ea typeface="Poppins"/>
                <a:cs typeface="Poppins"/>
                <a:sym typeface="Poppins"/>
              </a:rPr>
              <a:t>HR transformation focuses on enhancing employee engagement and significantly reducing attrition, leading to a </a:t>
            </a:r>
            <a:r>
              <a:rPr lang="en-US" b="true" sz="3000">
                <a:solidFill>
                  <a:srgbClr val="F6F6F6"/>
                </a:solidFill>
                <a:latin typeface="Poppins Bold"/>
                <a:ea typeface="Poppins Bold"/>
                <a:cs typeface="Poppins Bold"/>
                <a:sym typeface="Poppins Bold"/>
              </a:rPr>
              <a:t>more productive workforce</a:t>
            </a:r>
            <a:r>
              <a:rPr lang="en-US" sz="3000">
                <a:solidFill>
                  <a:srgbClr val="F6F6F6"/>
                </a:solidFill>
                <a:latin typeface="Poppins"/>
                <a:ea typeface="Poppins"/>
                <a:cs typeface="Poppins"/>
                <a:sym typeface="Poppins"/>
              </a:rPr>
              <a:t> and overall improvement.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57844" y="6843604"/>
            <a:ext cx="2476027" cy="2476027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4E2D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5400000">
            <a:off x="3298549" y="6978926"/>
            <a:ext cx="4410765" cy="2205382"/>
          </a:xfrm>
          <a:custGeom>
            <a:avLst/>
            <a:gdLst/>
            <a:ahLst/>
            <a:cxnLst/>
            <a:rect r="r" b="b" t="t" l="l"/>
            <a:pathLst>
              <a:path h="2205382" w="4410765">
                <a:moveTo>
                  <a:pt x="0" y="0"/>
                </a:moveTo>
                <a:lnTo>
                  <a:pt x="4410764" y="0"/>
                </a:lnTo>
                <a:lnTo>
                  <a:pt x="4410764" y="2205383"/>
                </a:lnTo>
                <a:lnTo>
                  <a:pt x="0" y="220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144000" y="5876235"/>
            <a:ext cx="9144000" cy="4410765"/>
            <a:chOff x="0" y="0"/>
            <a:chExt cx="1685024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85024" cy="812800"/>
            </a:xfrm>
            <a:custGeom>
              <a:avLst/>
              <a:gdLst/>
              <a:ahLst/>
              <a:cxnLst/>
              <a:rect r="r" b="b" t="t" l="l"/>
              <a:pathLst>
                <a:path h="812800" w="1685024">
                  <a:moveTo>
                    <a:pt x="0" y="0"/>
                  </a:moveTo>
                  <a:lnTo>
                    <a:pt x="1685024" y="0"/>
                  </a:lnTo>
                  <a:lnTo>
                    <a:pt x="1685024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8"/>
              <a:stretch>
                <a:fillRect l="0" t="-401" r="0" b="-401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5132825"/>
            <a:ext cx="9174098" cy="5154175"/>
          </a:xfrm>
          <a:custGeom>
            <a:avLst/>
            <a:gdLst/>
            <a:ahLst/>
            <a:cxnLst/>
            <a:rect r="r" b="b" t="t" l="l"/>
            <a:pathLst>
              <a:path h="5154175" w="9174098">
                <a:moveTo>
                  <a:pt x="9174098" y="5154175"/>
                </a:moveTo>
                <a:lnTo>
                  <a:pt x="0" y="5154175"/>
                </a:lnTo>
                <a:lnTo>
                  <a:pt x="0" y="0"/>
                </a:lnTo>
                <a:lnTo>
                  <a:pt x="9174098" y="0"/>
                </a:lnTo>
                <a:lnTo>
                  <a:pt x="9174098" y="515417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0"/>
            <a:ext cx="9174098" cy="5154175"/>
          </a:xfrm>
          <a:custGeom>
            <a:avLst/>
            <a:gdLst/>
            <a:ahLst/>
            <a:cxnLst/>
            <a:rect r="r" b="b" t="t" l="l"/>
            <a:pathLst>
              <a:path h="5154175" w="9174098">
                <a:moveTo>
                  <a:pt x="9174098" y="0"/>
                </a:moveTo>
                <a:lnTo>
                  <a:pt x="0" y="0"/>
                </a:lnTo>
                <a:lnTo>
                  <a:pt x="0" y="5154175"/>
                </a:lnTo>
                <a:lnTo>
                  <a:pt x="9174098" y="5154175"/>
                </a:lnTo>
                <a:lnTo>
                  <a:pt x="917409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24474" y="1318556"/>
            <a:ext cx="5356059" cy="7671238"/>
            <a:chOff x="0" y="0"/>
            <a:chExt cx="443357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335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33570">
                  <a:moveTo>
                    <a:pt x="4433570" y="0"/>
                  </a:moveTo>
                  <a:lnTo>
                    <a:pt x="4433570" y="0"/>
                  </a:lnTo>
                  <a:lnTo>
                    <a:pt x="4433570" y="0"/>
                  </a:lnTo>
                  <a:lnTo>
                    <a:pt x="4433570" y="6350000"/>
                  </a:lnTo>
                  <a:lnTo>
                    <a:pt x="4433570" y="6350000"/>
                  </a:lnTo>
                  <a:lnTo>
                    <a:pt x="0" y="6350000"/>
                  </a:lnTo>
                  <a:lnTo>
                    <a:pt x="0" y="6350000"/>
                  </a:lnTo>
                  <a:lnTo>
                    <a:pt x="0" y="4433570"/>
                  </a:lnTo>
                  <a:cubicBezTo>
                    <a:pt x="0" y="1985010"/>
                    <a:pt x="1985010" y="0"/>
                    <a:pt x="4433570" y="0"/>
                  </a:cubicBezTo>
                  <a:close/>
                </a:path>
              </a:pathLst>
            </a:custGeom>
            <a:blipFill>
              <a:blip r:embed="rId6"/>
              <a:stretch>
                <a:fillRect l="-57385" t="0" r="-57385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575349" y="1306607"/>
            <a:ext cx="7540113" cy="7940791"/>
            <a:chOff x="0" y="0"/>
            <a:chExt cx="10053484" cy="1058772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76200"/>
              <a:ext cx="9880301" cy="5816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549"/>
                </a:lnSpc>
              </a:pPr>
              <a:r>
                <a:rPr lang="en-US" b="true" sz="7124">
                  <a:solidFill>
                    <a:srgbClr val="F6F6F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Effective Strategies for Attrition Reduction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230325"/>
              <a:ext cx="10053484" cy="1247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</a:pPr>
              <a:r>
                <a:rPr lang="en-US" sz="300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Understanding the Impact and Results of Our Initiatives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074900"/>
              <a:ext cx="8300476" cy="25128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52"/>
                </a:lnSpc>
              </a:pPr>
              <a:r>
                <a:rPr lang="en-US" sz="2034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Our focus on HR transformation has led to significant improvements in employee retention, showcasing how targeted strategies can effectively </a:t>
              </a:r>
              <a:r>
                <a:rPr lang="en-US" b="true" sz="2034">
                  <a:solidFill>
                    <a:srgbClr val="F6F6F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reduce turnover</a:t>
              </a:r>
              <a:r>
                <a:rPr lang="en-US" sz="2034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 and enhance overall workplace satisfaction.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042186" y="1318556"/>
            <a:ext cx="2644986" cy="2644986"/>
          </a:xfrm>
          <a:custGeom>
            <a:avLst/>
            <a:gdLst/>
            <a:ahLst/>
            <a:cxnLst/>
            <a:rect r="r" b="b" t="t" l="l"/>
            <a:pathLst>
              <a:path h="2644986" w="2644986">
                <a:moveTo>
                  <a:pt x="0" y="0"/>
                </a:moveTo>
                <a:lnTo>
                  <a:pt x="2644985" y="0"/>
                </a:lnTo>
                <a:lnTo>
                  <a:pt x="2644985" y="2644986"/>
                </a:lnTo>
                <a:lnTo>
                  <a:pt x="0" y="26449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32897" y="1028700"/>
            <a:ext cx="11240037" cy="4810125"/>
            <a:chOff x="0" y="0"/>
            <a:chExt cx="14986715" cy="64135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6675"/>
              <a:ext cx="14986715" cy="4600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999"/>
                </a:lnSpc>
              </a:pPr>
              <a:r>
                <a:rPr lang="en-US" b="true" sz="7499">
                  <a:solidFill>
                    <a:srgbClr val="F6F6F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Unlocking Insights from Our HR Dashboard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165725"/>
              <a:ext cx="14986715" cy="1247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</a:pPr>
              <a:r>
                <a:rPr lang="en-US" sz="300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Leveraging data to drive strategic </a:t>
              </a:r>
              <a:r>
                <a:rPr lang="en-US" b="true" sz="3000">
                  <a:solidFill>
                    <a:srgbClr val="F6F6F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HR transformation</a:t>
              </a:r>
              <a:r>
                <a:rPr lang="en-US" sz="300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 and effectively reduce attrition rates.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32897" y="6557990"/>
            <a:ext cx="10865941" cy="1559859"/>
            <a:chOff x="0" y="0"/>
            <a:chExt cx="14487922" cy="207981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652332"/>
              <a:ext cx="14487922" cy="1427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0"/>
                </a:lnSpc>
              </a:pPr>
              <a:r>
                <a:rPr lang="en-US" sz="190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This dashboard offers a </a:t>
              </a:r>
              <a:r>
                <a:rPr lang="en-US" b="true" sz="1900">
                  <a:solidFill>
                    <a:srgbClr val="F6F6F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detailed analysis</a:t>
              </a:r>
              <a:r>
                <a:rPr lang="en-US" sz="190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 of employee trends, highlighting significant areas for improvement and enabling informed decisions to enhance workforce stability and satisfaction.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76200"/>
              <a:ext cx="14487922" cy="510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99"/>
                </a:lnSpc>
              </a:pPr>
              <a:r>
                <a:rPr lang="en-US" b="true" sz="2199">
                  <a:solidFill>
                    <a:srgbClr val="F6F6F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Understanding the key metrics will guide our decisions.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-5400000">
            <a:off x="-1838480" y="1887845"/>
            <a:ext cx="8391402" cy="4714442"/>
          </a:xfrm>
          <a:custGeom>
            <a:avLst/>
            <a:gdLst/>
            <a:ahLst/>
            <a:cxnLst/>
            <a:rect r="r" b="b" t="t" l="l"/>
            <a:pathLst>
              <a:path h="4714442" w="8391402">
                <a:moveTo>
                  <a:pt x="0" y="4714442"/>
                </a:moveTo>
                <a:lnTo>
                  <a:pt x="8391402" y="4714442"/>
                </a:lnTo>
                <a:lnTo>
                  <a:pt x="8391402" y="0"/>
                </a:lnTo>
                <a:lnTo>
                  <a:pt x="0" y="0"/>
                </a:lnTo>
                <a:lnTo>
                  <a:pt x="0" y="471444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-1836574" y="3740871"/>
            <a:ext cx="8382703" cy="4709555"/>
          </a:xfrm>
          <a:custGeom>
            <a:avLst/>
            <a:gdLst/>
            <a:ahLst/>
            <a:cxnLst/>
            <a:rect r="r" b="b" t="t" l="l"/>
            <a:pathLst>
              <a:path h="4709555" w="8382703">
                <a:moveTo>
                  <a:pt x="0" y="0"/>
                </a:moveTo>
                <a:lnTo>
                  <a:pt x="8382703" y="0"/>
                </a:lnTo>
                <a:lnTo>
                  <a:pt x="8382703" y="4709555"/>
                </a:lnTo>
                <a:lnTo>
                  <a:pt x="0" y="47095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20774" y="6858342"/>
            <a:ext cx="2196953" cy="2196953"/>
          </a:xfrm>
          <a:custGeom>
            <a:avLst/>
            <a:gdLst/>
            <a:ahLst/>
            <a:cxnLst/>
            <a:rect r="r" b="b" t="t" l="l"/>
            <a:pathLst>
              <a:path h="2196953" w="2196953">
                <a:moveTo>
                  <a:pt x="0" y="0"/>
                </a:moveTo>
                <a:lnTo>
                  <a:pt x="2196953" y="0"/>
                </a:lnTo>
                <a:lnTo>
                  <a:pt x="2196953" y="2196953"/>
                </a:lnTo>
                <a:lnTo>
                  <a:pt x="0" y="21969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20774" y="1028700"/>
            <a:ext cx="2468006" cy="2468006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14141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840884" y="3496706"/>
            <a:ext cx="3027786" cy="1513893"/>
          </a:xfrm>
          <a:custGeom>
            <a:avLst/>
            <a:gdLst/>
            <a:ahLst/>
            <a:cxnLst/>
            <a:rect r="r" b="b" t="t" l="l"/>
            <a:pathLst>
              <a:path h="1513893" w="3027786">
                <a:moveTo>
                  <a:pt x="0" y="0"/>
                </a:moveTo>
                <a:lnTo>
                  <a:pt x="3027787" y="0"/>
                </a:lnTo>
                <a:lnTo>
                  <a:pt x="3027787" y="1513893"/>
                </a:lnTo>
                <a:lnTo>
                  <a:pt x="0" y="15138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3887" y="1617747"/>
            <a:ext cx="7540113" cy="7011063"/>
            <a:chOff x="0" y="0"/>
            <a:chExt cx="10053484" cy="934808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6675"/>
              <a:ext cx="9880301" cy="4600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999"/>
                </a:lnSpc>
              </a:pPr>
              <a:r>
                <a:rPr lang="en-US" b="true" sz="7499">
                  <a:solidFill>
                    <a:srgbClr val="F6F6F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Conclusion and Next Steps in HR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023825"/>
              <a:ext cx="10053484" cy="1247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</a:pPr>
              <a:r>
                <a:rPr lang="en-US" sz="300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Moving Forward with Learnings from Our Dashboard Insights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653144"/>
              <a:ext cx="8300476" cy="2694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99"/>
                </a:lnSpc>
              </a:pPr>
              <a:r>
                <a:rPr lang="en-US" sz="2199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Our journey through </a:t>
              </a:r>
              <a:r>
                <a:rPr lang="en-US" b="true" sz="2199">
                  <a:solidFill>
                    <a:srgbClr val="F6F6F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HR transformation</a:t>
              </a:r>
              <a:r>
                <a:rPr lang="en-US" sz="2199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 has provided valuable insights, enabling us to implement strategies that significantly </a:t>
              </a:r>
              <a:r>
                <a:rPr lang="en-US" b="true" sz="2199">
                  <a:solidFill>
                    <a:srgbClr val="F6F6F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reduce attrition</a:t>
              </a:r>
              <a:r>
                <a:rPr lang="en-US" sz="2199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 and enhance overall employee engagement moving forward.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10155677" y="5143500"/>
            <a:ext cx="6300697" cy="3539846"/>
          </a:xfrm>
          <a:custGeom>
            <a:avLst/>
            <a:gdLst/>
            <a:ahLst/>
            <a:cxnLst/>
            <a:rect r="r" b="b" t="t" l="l"/>
            <a:pathLst>
              <a:path h="3539846" w="6300697">
                <a:moveTo>
                  <a:pt x="6300697" y="3539846"/>
                </a:moveTo>
                <a:lnTo>
                  <a:pt x="0" y="3539846"/>
                </a:lnTo>
                <a:lnTo>
                  <a:pt x="0" y="0"/>
                </a:lnTo>
                <a:lnTo>
                  <a:pt x="6300697" y="0"/>
                </a:lnTo>
                <a:lnTo>
                  <a:pt x="6300697" y="353984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0155677" y="1993152"/>
            <a:ext cx="6300697" cy="3150348"/>
          </a:xfrm>
          <a:custGeom>
            <a:avLst/>
            <a:gdLst/>
            <a:ahLst/>
            <a:cxnLst/>
            <a:rect r="r" b="b" t="t" l="l"/>
            <a:pathLst>
              <a:path h="3150348" w="6300697">
                <a:moveTo>
                  <a:pt x="6300697" y="3150348"/>
                </a:moveTo>
                <a:lnTo>
                  <a:pt x="0" y="3150348"/>
                </a:lnTo>
                <a:lnTo>
                  <a:pt x="0" y="0"/>
                </a:lnTo>
                <a:lnTo>
                  <a:pt x="6300697" y="0"/>
                </a:lnTo>
                <a:lnTo>
                  <a:pt x="6300697" y="315034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925719" y="5143500"/>
            <a:ext cx="3539846" cy="3539846"/>
          </a:xfrm>
          <a:custGeom>
            <a:avLst/>
            <a:gdLst/>
            <a:ahLst/>
            <a:cxnLst/>
            <a:rect r="r" b="b" t="t" l="l"/>
            <a:pathLst>
              <a:path h="3539846" w="3539846">
                <a:moveTo>
                  <a:pt x="0" y="0"/>
                </a:moveTo>
                <a:lnTo>
                  <a:pt x="3539846" y="0"/>
                </a:lnTo>
                <a:lnTo>
                  <a:pt x="3539846" y="3539846"/>
                </a:lnTo>
                <a:lnTo>
                  <a:pt x="0" y="3539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25863" y="6047931"/>
            <a:ext cx="1730984" cy="1730984"/>
          </a:xfrm>
          <a:custGeom>
            <a:avLst/>
            <a:gdLst/>
            <a:ahLst/>
            <a:cxnLst/>
            <a:rect r="r" b="b" t="t" l="l"/>
            <a:pathLst>
              <a:path h="1730984" w="1730984">
                <a:moveTo>
                  <a:pt x="0" y="0"/>
                </a:moveTo>
                <a:lnTo>
                  <a:pt x="1730984" y="0"/>
                </a:lnTo>
                <a:lnTo>
                  <a:pt x="1730984" y="1730984"/>
                </a:lnTo>
                <a:lnTo>
                  <a:pt x="0" y="1730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8115300" cy="3273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68"/>
              </a:lnSpc>
            </a:pPr>
            <a:r>
              <a:rPr lang="en-US" b="true" sz="6120">
                <a:solidFill>
                  <a:srgbClr val="F6F6F6"/>
                </a:solidFill>
                <a:latin typeface="Poppins Bold"/>
                <a:ea typeface="Poppins Bold"/>
                <a:cs typeface="Poppins Bold"/>
                <a:sym typeface="Poppins Bold"/>
              </a:rPr>
              <a:t>Connect with Us for Further Insights and Discussions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13151279" y="5143500"/>
            <a:ext cx="9266210" cy="5205925"/>
          </a:xfrm>
          <a:custGeom>
            <a:avLst/>
            <a:gdLst/>
            <a:ahLst/>
            <a:cxnLst/>
            <a:rect r="r" b="b" t="t" l="l"/>
            <a:pathLst>
              <a:path h="5205925" w="9266210">
                <a:moveTo>
                  <a:pt x="0" y="0"/>
                </a:moveTo>
                <a:lnTo>
                  <a:pt x="9266211" y="0"/>
                </a:lnTo>
                <a:lnTo>
                  <a:pt x="9266211" y="5205925"/>
                </a:lnTo>
                <a:lnTo>
                  <a:pt x="0" y="5205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151279" y="5143500"/>
            <a:ext cx="5136721" cy="513672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1414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596093" y="6619021"/>
            <a:ext cx="2247094" cy="2247094"/>
          </a:xfrm>
          <a:custGeom>
            <a:avLst/>
            <a:gdLst/>
            <a:ahLst/>
            <a:cxnLst/>
            <a:rect r="r" b="b" t="t" l="l"/>
            <a:pathLst>
              <a:path h="2247094" w="2247094">
                <a:moveTo>
                  <a:pt x="0" y="0"/>
                </a:moveTo>
                <a:lnTo>
                  <a:pt x="2247094" y="0"/>
                </a:lnTo>
                <a:lnTo>
                  <a:pt x="2247094" y="2247094"/>
                </a:lnTo>
                <a:lnTo>
                  <a:pt x="0" y="2247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151279" y="-385843"/>
            <a:ext cx="5136721" cy="5136721"/>
            <a:chOff x="0" y="0"/>
            <a:chExt cx="1062307" cy="10623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2307" cy="1062307"/>
            </a:xfrm>
            <a:custGeom>
              <a:avLst/>
              <a:gdLst/>
              <a:ahLst/>
              <a:cxnLst/>
              <a:rect r="r" b="b" t="t" l="l"/>
              <a:pathLst>
                <a:path h="1062307" w="1062307">
                  <a:moveTo>
                    <a:pt x="0" y="0"/>
                  </a:moveTo>
                  <a:lnTo>
                    <a:pt x="1062307" y="0"/>
                  </a:lnTo>
                  <a:lnTo>
                    <a:pt x="1062307" y="1062307"/>
                  </a:lnTo>
                  <a:lnTo>
                    <a:pt x="0" y="1062307"/>
                  </a:lnTo>
                  <a:close/>
                </a:path>
              </a:pathLst>
            </a:custGeom>
            <a:solidFill>
              <a:srgbClr val="171717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4647866"/>
            <a:ext cx="8115300" cy="991268"/>
            <a:chOff x="0" y="0"/>
            <a:chExt cx="10820400" cy="132169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0"/>
              <a:ext cx="10820400" cy="5829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2400" u="none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Email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09949"/>
              <a:ext cx="10820400" cy="811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abhishek.singhal0610@gmail.com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6457449"/>
            <a:ext cx="8115300" cy="991268"/>
            <a:chOff x="0" y="0"/>
            <a:chExt cx="10820400" cy="132169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0"/>
              <a:ext cx="10820400" cy="5829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Social media</a:t>
              </a:r>
              <a:r>
                <a:rPr lang="en-US" sz="240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509949"/>
              <a:ext cx="10820400" cy="811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900"/>
                </a:lnSpc>
                <a:spcBef>
                  <a:spcPct val="0"/>
                </a:spcBef>
              </a:pPr>
              <a:r>
                <a:rPr lang="en-US" sz="3500" u="sng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  <a:hlinkClick r:id="rId6" tooltip="https://www.linkedin.com/in/-abhishek/"/>
                </a:rPr>
                <a:t>@abhishek-singhal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8267032"/>
            <a:ext cx="8115300" cy="991268"/>
            <a:chOff x="0" y="0"/>
            <a:chExt cx="10820400" cy="1321691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95250"/>
              <a:ext cx="10820400" cy="5829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Phone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509949"/>
              <a:ext cx="10820400" cy="811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F6F6F6"/>
                  </a:solidFill>
                  <a:latin typeface="Poppins"/>
                  <a:ea typeface="Poppins"/>
                  <a:cs typeface="Poppins"/>
                  <a:sym typeface="Poppins"/>
                </a:rPr>
                <a:t>+91-9997701135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3151279" y="13559"/>
            <a:ext cx="5136721" cy="5136721"/>
          </a:xfrm>
          <a:custGeom>
            <a:avLst/>
            <a:gdLst/>
            <a:ahLst/>
            <a:cxnLst/>
            <a:rect r="r" b="b" t="t" l="l"/>
            <a:pathLst>
              <a:path h="5136721" w="5136721">
                <a:moveTo>
                  <a:pt x="0" y="0"/>
                </a:moveTo>
                <a:lnTo>
                  <a:pt x="5136721" y="0"/>
                </a:lnTo>
                <a:lnTo>
                  <a:pt x="5136721" y="5136720"/>
                </a:lnTo>
                <a:lnTo>
                  <a:pt x="0" y="51367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Project Learnings on Transformation</dc:description>
  <dc:identifier>DAGpandr8Hk</dc:identifier>
  <dcterms:modified xsi:type="dcterms:W3CDTF">2011-08-01T06:04:30Z</dcterms:modified>
  <cp:revision>1</cp:revision>
  <dc:title>Presentation - Project Learnings on Transformation</dc:title>
</cp:coreProperties>
</file>