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78" r:id="rId5"/>
    <p:sldId id="313" r:id="rId6"/>
    <p:sldId id="314" r:id="rId7"/>
    <p:sldId id="293" r:id="rId8"/>
    <p:sldId id="294" r:id="rId9"/>
    <p:sldId id="295" r:id="rId10"/>
    <p:sldId id="315" r:id="rId11"/>
    <p:sldId id="316" r:id="rId12"/>
    <p:sldId id="297" r:id="rId13"/>
    <p:sldId id="309" r:id="rId14"/>
    <p:sldId id="317" r:id="rId15"/>
    <p:sldId id="305" r:id="rId16"/>
    <p:sldId id="311" r:id="rId17"/>
    <p:sldId id="308" r:id="rId18"/>
    <p:sldId id="306" r:id="rId19"/>
    <p:sldId id="298" r:id="rId20"/>
    <p:sldId id="307" r:id="rId21"/>
    <p:sldId id="318" r:id="rId22"/>
    <p:sldId id="319" r:id="rId23"/>
    <p:sldId id="320" r:id="rId24"/>
    <p:sldId id="321" r:id="rId25"/>
    <p:sldId id="322" r:id="rId26"/>
    <p:sldId id="304" r:id="rId27"/>
    <p:sldId id="299" r:id="rId28"/>
    <p:sldId id="312" r:id="rId29"/>
    <p:sldId id="301" r:id="rId30"/>
    <p:sldId id="310" r:id="rId31"/>
    <p:sldId id="302" r:id="rId32"/>
    <p:sldId id="32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 userDrawn="1">
          <p15:clr>
            <a:srgbClr val="A4A3A4"/>
          </p15:clr>
        </p15:guide>
        <p15:guide id="2" pos="2664" userDrawn="1">
          <p15:clr>
            <a:srgbClr val="A4A3A4"/>
          </p15:clr>
        </p15:guide>
        <p15:guide id="3" orient="horz" pos="2664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EB371D-06F2-1D46-9784-EAB8CE55BB5C}" v="4" dt="2023-09-01T04:40:06.8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96213"/>
  </p:normalViewPr>
  <p:slideViewPr>
    <p:cSldViewPr snapToGrid="0">
      <p:cViewPr varScale="1">
        <p:scale>
          <a:sx n="141" d="100"/>
          <a:sy n="141" d="100"/>
        </p:scale>
        <p:origin x="192" y="216"/>
      </p:cViewPr>
      <p:guideLst>
        <p:guide orient="horz" pos="3648"/>
        <p:guide pos="2664"/>
        <p:guide orient="horz" pos="2664"/>
        <p:guide orient="horz" pos="32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D32CE2-6C64-40A5-9DAB-DD3946A432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569BD-8C5B-4110-9E60-C359DDF561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7E1B8-528F-4D87-8EBD-B843BAE2C861}" type="datetimeFigureOut">
              <a:rPr lang="en-US" smtClean="0"/>
              <a:t>10/13/23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05E23-8F29-4628-B4F0-7CBCB7658F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33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7:46:20.5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7:46:20.5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E576D-777F-42E1-9739-7FD89F404092}" type="datetimeFigureOut">
              <a:rPr lang="en-US" smtClean="0"/>
              <a:t>10/13/23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1A11-BB96-443E-B274-982C61AA7E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9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Warm Welcome to this Session on </a:t>
            </a:r>
            <a:r>
              <a:rPr lang="en-US" dirty="0" err="1"/>
              <a:t>MicroServices</a:t>
            </a:r>
            <a:endParaRPr lang="en-US" dirty="0"/>
          </a:p>
          <a:p>
            <a:endParaRPr lang="en-US" dirty="0"/>
          </a:p>
          <a:p>
            <a:r>
              <a:rPr lang="en-US" dirty="0"/>
              <a:t>My name is Puneet </a:t>
            </a:r>
            <a:r>
              <a:rPr lang="en-US" dirty="0" err="1"/>
              <a:t>Vashisht</a:t>
            </a:r>
            <a:r>
              <a:rPr lang="en-US" dirty="0"/>
              <a:t> and I'm going to be your instructor for this training. I'm a full-stack developer with keen interest in anything around application development. I'm also certified on Spring with a bunch of other Java </a:t>
            </a:r>
            <a:r>
              <a:rPr lang="en-US" dirty="0" err="1"/>
              <a:t>certfications</a:t>
            </a:r>
            <a:r>
              <a:rPr lang="en-US" dirty="0"/>
              <a:t> and recently got certified on Google Cloud Architect.</a:t>
            </a:r>
          </a:p>
          <a:p>
            <a:endParaRPr lang="en-US" dirty="0"/>
          </a:p>
          <a:p>
            <a:r>
              <a:rPr lang="en-US" dirty="0"/>
              <a:t>This is a 5 half day training session where we focus on practical approach of writing code on microservices. </a:t>
            </a:r>
          </a:p>
          <a:p>
            <a:r>
              <a:rPr lang="en-US" dirty="0"/>
              <a:t>The session is broadly divided into 4 sections where </a:t>
            </a:r>
          </a:p>
          <a:p>
            <a:r>
              <a:rPr lang="en-US" dirty="0"/>
              <a:t>1. I explain concepts using code </a:t>
            </a:r>
          </a:p>
          <a:p>
            <a:r>
              <a:rPr lang="en-US" dirty="0"/>
              <a:t>2. Small tea break in b/w </a:t>
            </a:r>
            <a:r>
              <a:rPr lang="en-US" dirty="0" err="1"/>
              <a:t>aroud</a:t>
            </a:r>
            <a:r>
              <a:rPr lang="en-US" dirty="0"/>
              <a:t> 11-11:30 (20 mins)</a:t>
            </a:r>
          </a:p>
          <a:p>
            <a:r>
              <a:rPr lang="en-US" dirty="0"/>
              <a:t>3. Practice on remote labs</a:t>
            </a:r>
          </a:p>
          <a:p>
            <a:r>
              <a:rPr lang="en-US" dirty="0"/>
              <a:t>4. Doubts and queries</a:t>
            </a:r>
          </a:p>
          <a:p>
            <a:endParaRPr lang="en-US" dirty="0"/>
          </a:p>
          <a:p>
            <a:r>
              <a:rPr lang="en-US" dirty="0"/>
              <a:t>I will be sharing you PPT and code using </a:t>
            </a:r>
            <a:r>
              <a:rPr lang="en-US" dirty="0" err="1"/>
              <a:t>Github</a:t>
            </a:r>
            <a:r>
              <a:rPr lang="en-US" dirty="0"/>
              <a:t>. I will appreciate interaction during training and just to maintain decorum would request you to first raise hand or put a message on chat window before asking question.</a:t>
            </a:r>
          </a:p>
          <a:p>
            <a:r>
              <a:rPr lang="en-US" dirty="0"/>
              <a:t>I would love to hear your feedbacks and suggestions during the course of the training and you can slow me down, ask me for </a:t>
            </a:r>
            <a:r>
              <a:rPr lang="en-US" dirty="0" err="1"/>
              <a:t>repetetions</a:t>
            </a:r>
            <a:r>
              <a:rPr lang="en-US" dirty="0"/>
              <a:t> without hesitation.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F1A11-BB96-443E-B274-982C61AA7E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331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microservices.. we are looking at a very different way of building applications. </a:t>
            </a:r>
          </a:p>
          <a:p>
            <a:r>
              <a:rPr lang="en-US" dirty="0"/>
              <a:t>To me, one prime </a:t>
            </a:r>
            <a:r>
              <a:rPr lang="en-US" dirty="0" err="1"/>
              <a:t>differenciating</a:t>
            </a:r>
            <a:r>
              <a:rPr lang="en-US" dirty="0"/>
              <a:t> factor is deploying application as a single entity and scaling it as a single entity. This completely affects the way you build, organize code and deploy your application.</a:t>
            </a:r>
          </a:p>
          <a:p>
            <a:r>
              <a:rPr lang="en-US" dirty="0"/>
              <a:t>Microservices is all about dividing your big monolith into small narrow focused chunks of pieces with </a:t>
            </a:r>
            <a:r>
              <a:rPr lang="en-US" dirty="0" err="1"/>
              <a:t>reuseablity</a:t>
            </a:r>
            <a:r>
              <a:rPr lang="en-US" dirty="0"/>
              <a:t> </a:t>
            </a:r>
            <a:r>
              <a:rPr lang="en-US"/>
              <a:t>on top of your mind.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F1A11-BB96-443E-B274-982C61AA7E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175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Requests to consider for the decision? : 5</a:t>
            </a:r>
          </a:p>
          <a:p>
            <a:r>
              <a:rPr lang="en-US" dirty="0"/>
              <a:t>Should fail? : 3</a:t>
            </a:r>
          </a:p>
          <a:p>
            <a:r>
              <a:rPr lang="en-US" dirty="0"/>
              <a:t>Duration? 2 secs</a:t>
            </a:r>
          </a:p>
          <a:p>
            <a:r>
              <a:rPr lang="en-US" dirty="0"/>
              <a:t>Wait/sleep: 10 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F1A11-BB96-443E-B274-982C61AA7E0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61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Requests to consider for the decision? : 5</a:t>
            </a:r>
          </a:p>
          <a:p>
            <a:r>
              <a:rPr lang="en-US" dirty="0"/>
              <a:t>Should fail? : 3</a:t>
            </a:r>
          </a:p>
          <a:p>
            <a:r>
              <a:rPr lang="en-US" dirty="0"/>
              <a:t>Duration? 2 secs</a:t>
            </a:r>
          </a:p>
          <a:p>
            <a:r>
              <a:rPr lang="en-US" dirty="0"/>
              <a:t>Wait/sleep: 10 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F1A11-BB96-443E-B274-982C61AA7E0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51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Requests to consider for the decision? : 5</a:t>
            </a:r>
          </a:p>
          <a:p>
            <a:r>
              <a:rPr lang="en-US" dirty="0"/>
              <a:t>Should fail? : 3</a:t>
            </a:r>
          </a:p>
          <a:p>
            <a:r>
              <a:rPr lang="en-US" dirty="0"/>
              <a:t>Duration? 2 secs</a:t>
            </a:r>
          </a:p>
          <a:p>
            <a:r>
              <a:rPr lang="en-US" dirty="0"/>
              <a:t>Wait/sleep: 10 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F1A11-BB96-443E-B274-982C61AA7E0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51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Requests to consider for the decision? : 5</a:t>
            </a:r>
          </a:p>
          <a:p>
            <a:r>
              <a:rPr lang="en-US" dirty="0"/>
              <a:t>Should fail? : 3</a:t>
            </a:r>
          </a:p>
          <a:p>
            <a:r>
              <a:rPr lang="en-US" dirty="0"/>
              <a:t>Duration? 2 secs</a:t>
            </a:r>
          </a:p>
          <a:p>
            <a:r>
              <a:rPr lang="en-US" dirty="0"/>
              <a:t>Wait/sleep: 10 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F1A11-BB96-443E-B274-982C61AA7E0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91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6C2E115-5267-49A0-A702-59745AC649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04479580-C1B1-4B70-875C-70152944FD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84355" y="4687178"/>
            <a:ext cx="159851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1323CA5D-7F88-4E2C-B2E1-D03E010724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40172" y="172667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DFF095-F8DE-447E-A83F-BD55BD03BE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03189" y="71740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FA2755C1-A0B6-448A-BE5D-4B492BB7BB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693" y="285863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F3357-BDC3-43CE-89C0-05F5AB973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3216" y="3667946"/>
            <a:ext cx="9285382" cy="1277857"/>
          </a:xfrm>
        </p:spPr>
        <p:txBody>
          <a:bodyPr anchor="ctr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FD7F6-12F1-44A8-B26F-82773993F1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0418" y="5325276"/>
            <a:ext cx="3677297" cy="682094"/>
          </a:xfrm>
        </p:spPr>
        <p:txBody>
          <a:bodyPr anchor="ctr"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5B50AA-4BAC-4997-B444-E281DECD0DB4}"/>
              </a:ext>
            </a:extLst>
          </p:cNvPr>
          <p:cNvCxnSpPr>
            <a:cxnSpLocks/>
          </p:cNvCxnSpPr>
          <p:nvPr userDrawn="1"/>
        </p:nvCxnSpPr>
        <p:spPr>
          <a:xfrm>
            <a:off x="4579559" y="5744231"/>
            <a:ext cx="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DEC412-0EF3-4D93-AF25-A2D2F5A5093A}"/>
              </a:ext>
            </a:extLst>
          </p:cNvPr>
          <p:cNvCxnSpPr>
            <a:cxnSpLocks/>
          </p:cNvCxnSpPr>
          <p:nvPr userDrawn="1"/>
        </p:nvCxnSpPr>
        <p:spPr>
          <a:xfrm>
            <a:off x="2536371" y="2017985"/>
            <a:ext cx="0" cy="15343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2836A9-D1F4-4562-B95F-B7BF8F4713B5}"/>
              </a:ext>
            </a:extLst>
          </p:cNvPr>
          <p:cNvCxnSpPr>
            <a:cxnSpLocks/>
          </p:cNvCxnSpPr>
          <p:nvPr userDrawn="1"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36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8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FBFD526-F385-422D-A7A7-BCE72D8141B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3"/>
            <a:ext cx="5288281" cy="6857999"/>
          </a:xfrm>
          <a:custGeom>
            <a:avLst/>
            <a:gdLst>
              <a:gd name="connsiteX0" fmla="*/ 0 w 5288281"/>
              <a:gd name="connsiteY0" fmla="*/ 0 h 6857999"/>
              <a:gd name="connsiteX1" fmla="*/ 1707378 w 5288281"/>
              <a:gd name="connsiteY1" fmla="*/ 0 h 6857999"/>
              <a:gd name="connsiteX2" fmla="*/ 1707378 w 5288281"/>
              <a:gd name="connsiteY2" fmla="*/ 1511096 h 6857999"/>
              <a:gd name="connsiteX3" fmla="*/ 5288281 w 5288281"/>
              <a:gd name="connsiteY3" fmla="*/ 1511096 h 6857999"/>
              <a:gd name="connsiteX4" fmla="*/ 5288281 w 5288281"/>
              <a:gd name="connsiteY4" fmla="*/ 3253159 h 6857999"/>
              <a:gd name="connsiteX5" fmla="*/ 1707378 w 5288281"/>
              <a:gd name="connsiteY5" fmla="*/ 3253159 h 6857999"/>
              <a:gd name="connsiteX6" fmla="*/ 1707378 w 5288281"/>
              <a:gd name="connsiteY6" fmla="*/ 5115860 h 6857999"/>
              <a:gd name="connsiteX7" fmla="*/ 5272034 w 5288281"/>
              <a:gd name="connsiteY7" fmla="*/ 5115860 h 6857999"/>
              <a:gd name="connsiteX8" fmla="*/ 5272034 w 5288281"/>
              <a:gd name="connsiteY8" fmla="*/ 6857999 h 6857999"/>
              <a:gd name="connsiteX9" fmla="*/ 0 w 5288281"/>
              <a:gd name="connsiteY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88281" h="6857999">
                <a:moveTo>
                  <a:pt x="0" y="0"/>
                </a:moveTo>
                <a:lnTo>
                  <a:pt x="1707378" y="0"/>
                </a:lnTo>
                <a:lnTo>
                  <a:pt x="1707378" y="1511096"/>
                </a:lnTo>
                <a:lnTo>
                  <a:pt x="5288281" y="1511096"/>
                </a:lnTo>
                <a:lnTo>
                  <a:pt x="5288281" y="3253159"/>
                </a:lnTo>
                <a:lnTo>
                  <a:pt x="1707378" y="3253159"/>
                </a:lnTo>
                <a:lnTo>
                  <a:pt x="1707378" y="5115860"/>
                </a:lnTo>
                <a:lnTo>
                  <a:pt x="5272034" y="5115860"/>
                </a:lnTo>
                <a:lnTo>
                  <a:pt x="5272034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B2DB8B03-EE62-48FF-8583-59DFBBED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720" y="1419438"/>
            <a:ext cx="4450080" cy="924808"/>
          </a:xfrm>
        </p:spPr>
        <p:txBody>
          <a:bodyPr lIns="0" anchor="t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EAF98237-032C-4FA5-B76D-C29FB5F6FF7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66082" y="3009550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44353DAE-0553-4AB4-8929-C4F0C1424E1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66082" y="4017086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9651CB4B-B007-4E99-9371-20279E8FF7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66082" y="4957948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C0437717-0C1B-4589-AEF7-D8E934F4119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903720" y="2816574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BE01B6B4-5A67-4429-A312-A531EC3BF42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03720" y="3805802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1673722D-82CF-4D94-9D83-D95A8DE5ACE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03721" y="4795030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41" name="Text Placeholder 18">
            <a:extLst>
              <a:ext uri="{FF2B5EF4-FFF2-40B4-BE49-F238E27FC236}">
                <a16:creationId xmlns:a16="http://schemas.microsoft.com/office/drawing/2014/main" id="{05767D4F-E20C-4F37-B411-A7F221B6A85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9106" y="3074238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2" name="Text Placeholder 18">
            <a:extLst>
              <a:ext uri="{FF2B5EF4-FFF2-40B4-BE49-F238E27FC236}">
                <a16:creationId xmlns:a16="http://schemas.microsoft.com/office/drawing/2014/main" id="{BB90A96A-A614-41C0-9759-F6C15AE6806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629106" y="4074889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3" name="Text Placeholder 18">
            <a:extLst>
              <a:ext uri="{FF2B5EF4-FFF2-40B4-BE49-F238E27FC236}">
                <a16:creationId xmlns:a16="http://schemas.microsoft.com/office/drawing/2014/main" id="{983AE7FC-57B1-4AB3-8EAA-A85904DBBE9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629106" y="5016921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8AECD175-60EB-459F-BA4C-8E4DE7BC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1/7/20XX</a:t>
            </a: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2180FF4C-4A98-4E30-B414-026CEECA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9498BBC0-E864-44E0-8C60-D13DC062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90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429000"/>
            <a:ext cx="4114797" cy="27479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3" y="3429000"/>
            <a:ext cx="4114797" cy="27479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500" y="6356350"/>
            <a:ext cx="876300" cy="365125"/>
          </a:xfrm>
        </p:spPr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011F19-A2C9-4F67-A7F1-592B85FF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C8CFDC-095C-4312-A01D-7430D1FEAA6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603500"/>
            <a:ext cx="0" cy="42545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DE385DE-9334-4CED-AD7E-F63A320B0512}"/>
              </a:ext>
            </a:extLst>
          </p:cNvPr>
          <p:cNvSpPr/>
          <p:nvPr userDrawn="1"/>
        </p:nvSpPr>
        <p:spPr>
          <a:xfrm>
            <a:off x="0" y="2324100"/>
            <a:ext cx="12192000" cy="6334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11839B3-0E6A-4750-8862-3A55B0FEF98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8201" y="2413000"/>
            <a:ext cx="4114795" cy="49371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72DA832-BD58-447B-A20E-EA3A7F4EAFF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239003" y="2413000"/>
            <a:ext cx="4114797" cy="49371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64EBCEB5-BD23-4BD0-BB31-DF6A631D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2" y="6356350"/>
            <a:ext cx="3038469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</a:t>
            </a:r>
          </a:p>
        </p:txBody>
      </p:sp>
    </p:spTree>
    <p:extLst>
      <p:ext uri="{BB962C8B-B14F-4D97-AF65-F5344CB8AC3E}">
        <p14:creationId xmlns:p14="http://schemas.microsoft.com/office/powerpoint/2010/main" val="3348445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a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7335" y="182200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57335" y="216748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80795" y="333998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80795" y="368546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31710" y="485796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31710" y="520344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4844B5-3E4A-4209-AD6C-31EB9B57D62E}"/>
              </a:ext>
            </a:extLst>
          </p:cNvPr>
          <p:cNvCxnSpPr>
            <a:cxnSpLocks/>
          </p:cNvCxnSpPr>
          <p:nvPr userDrawn="1"/>
        </p:nvCxnSpPr>
        <p:spPr>
          <a:xfrm flipV="1">
            <a:off x="4369950" y="805543"/>
            <a:ext cx="3648352" cy="6052189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1519057B-4248-4880-A89E-5DCBBB15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01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7A5A-4225-417D-92C6-1C9A16E3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BA8EE-BF3B-4E61-9241-4BC605B3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0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1C53D-85FC-41D8-9A69-F4734072C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4142" y="2046288"/>
            <a:ext cx="554445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446CE-03E2-409B-B8EF-7C188C1E6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4142" y="3162300"/>
            <a:ext cx="5544458" cy="3027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4FC59-2ADF-4A3F-BBF9-07FF02220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40588" y="2046288"/>
            <a:ext cx="4114800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F889E-7C42-4396-AEE8-7B337AFAF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40588" y="3162300"/>
            <a:ext cx="4114800" cy="3027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D57D1-26E8-4CE2-AAA6-482AA55F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4918E-7FEA-4406-B5C4-9CA22363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15B8D0-7EB3-42DC-AD4D-51B34268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FF7DCBA-487E-4B33-BB90-0DADF952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79E440-088D-4C5E-AE96-53292A60A147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251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42" y="1850572"/>
            <a:ext cx="10134601" cy="4093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6206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7B19AA7-3B63-43B8-BE54-6F7F01B262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04817" y="2233881"/>
            <a:ext cx="3387182" cy="2390238"/>
          </a:xfrm>
          <a:custGeom>
            <a:avLst/>
            <a:gdLst>
              <a:gd name="connsiteX0" fmla="*/ 1033243 w 3387182"/>
              <a:gd name="connsiteY0" fmla="*/ 0 h 2390238"/>
              <a:gd name="connsiteX1" fmla="*/ 3387182 w 3387182"/>
              <a:gd name="connsiteY1" fmla="*/ 0 h 2390238"/>
              <a:gd name="connsiteX2" fmla="*/ 3378264 w 3387182"/>
              <a:gd name="connsiteY2" fmla="*/ 2390238 h 2390238"/>
              <a:gd name="connsiteX3" fmla="*/ 0 w 3387182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7182" h="2390238">
                <a:moveTo>
                  <a:pt x="1033243" y="0"/>
                </a:moveTo>
                <a:lnTo>
                  <a:pt x="3387182" y="0"/>
                </a:lnTo>
                <a:lnTo>
                  <a:pt x="3378264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B55057A-5AE4-4EAE-8E1E-189462BF31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90016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4433358-37F4-4631-87BD-71A4E90A4C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75215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663A4BE-7DD2-4FAC-B36C-6A1DAB0740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233881"/>
            <a:ext cx="3378263" cy="2390238"/>
          </a:xfrm>
          <a:custGeom>
            <a:avLst/>
            <a:gdLst>
              <a:gd name="connsiteX0" fmla="*/ 0 w 3378263"/>
              <a:gd name="connsiteY0" fmla="*/ 0 h 2390238"/>
              <a:gd name="connsiteX1" fmla="*/ 3378263 w 3378263"/>
              <a:gd name="connsiteY1" fmla="*/ 0 h 2390238"/>
              <a:gd name="connsiteX2" fmla="*/ 2345020 w 3378263"/>
              <a:gd name="connsiteY2" fmla="*/ 2390238 h 2390238"/>
              <a:gd name="connsiteX3" fmla="*/ 0 w 3378263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8263" h="2390238">
                <a:moveTo>
                  <a:pt x="0" y="0"/>
                </a:moveTo>
                <a:lnTo>
                  <a:pt x="3378263" y="0"/>
                </a:lnTo>
                <a:lnTo>
                  <a:pt x="2345020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CEC8B31E-90EA-47DA-88C8-7210550FEC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54933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0B29C3B6-1467-4DB9-A2AE-6C82548895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54932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1476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1475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FE6695F4-4900-48B5-9D68-486774B8D7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77835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FF214FA8-F7B7-40D8-A97C-52E0B0BDE1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77834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56B0AF9E-C16A-4170-A149-1E47AC0D81C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181" y="5057897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33" name="Text Placeholder 18">
            <a:extLst>
              <a:ext uri="{FF2B5EF4-FFF2-40B4-BE49-F238E27FC236}">
                <a16:creationId xmlns:a16="http://schemas.microsoft.com/office/drawing/2014/main" id="{B1CB5369-F6CE-41B6-ACE8-9FA5781CB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180" y="5403373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41151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icture Placeholder 65">
            <a:extLst>
              <a:ext uri="{FF2B5EF4-FFF2-40B4-BE49-F238E27FC236}">
                <a16:creationId xmlns:a16="http://schemas.microsoft.com/office/drawing/2014/main" id="{88E0AC7A-AA85-427E-8B83-AEEF229EDA4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383802" y="3121794"/>
            <a:ext cx="1808198" cy="1097726"/>
          </a:xfrm>
          <a:custGeom>
            <a:avLst/>
            <a:gdLst>
              <a:gd name="connsiteX0" fmla="*/ 474569 w 1808198"/>
              <a:gd name="connsiteY0" fmla="*/ 0 h 1097726"/>
              <a:gd name="connsiteX1" fmla="*/ 1799279 w 1808198"/>
              <a:gd name="connsiteY1" fmla="*/ 0 h 1097726"/>
              <a:gd name="connsiteX2" fmla="*/ 1808198 w 1808198"/>
              <a:gd name="connsiteY2" fmla="*/ 1097726 h 1097726"/>
              <a:gd name="connsiteX3" fmla="*/ 0 w 1808198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8198" h="1097726">
                <a:moveTo>
                  <a:pt x="474569" y="0"/>
                </a:moveTo>
                <a:lnTo>
                  <a:pt x="1799279" y="0"/>
                </a:lnTo>
                <a:lnTo>
                  <a:pt x="18081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E6437AD1-FE22-40AE-8BB8-8B8B9C5770F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00427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97978D8E-FCD0-4E7C-BD0B-F2F47BA1B2D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416963" y="3121794"/>
            <a:ext cx="1799279" cy="1097726"/>
          </a:xfrm>
          <a:custGeom>
            <a:avLst/>
            <a:gdLst>
              <a:gd name="connsiteX0" fmla="*/ 474570 w 1799279"/>
              <a:gd name="connsiteY0" fmla="*/ 0 h 1097726"/>
              <a:gd name="connsiteX1" fmla="*/ 1799279 w 1799279"/>
              <a:gd name="connsiteY1" fmla="*/ 0 h 1097726"/>
              <a:gd name="connsiteX2" fmla="*/ 132479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70" y="0"/>
                </a:moveTo>
                <a:lnTo>
                  <a:pt x="1799279" y="0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83197EDA-7F24-4C0A-B859-34173E066FC8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933589" y="3121794"/>
            <a:ext cx="1799125" cy="1097726"/>
          </a:xfrm>
          <a:custGeom>
            <a:avLst/>
            <a:gdLst>
              <a:gd name="connsiteX0" fmla="*/ 474570 w 1799125"/>
              <a:gd name="connsiteY0" fmla="*/ 0 h 1097726"/>
              <a:gd name="connsiteX1" fmla="*/ 1799125 w 1799125"/>
              <a:gd name="connsiteY1" fmla="*/ 0 h 1097726"/>
              <a:gd name="connsiteX2" fmla="*/ 1799125 w 1799125"/>
              <a:gd name="connsiteY2" fmla="*/ 356 h 1097726"/>
              <a:gd name="connsiteX3" fmla="*/ 1324799 w 1799125"/>
              <a:gd name="connsiteY3" fmla="*/ 1097726 h 1097726"/>
              <a:gd name="connsiteX4" fmla="*/ 0 w 1799125"/>
              <a:gd name="connsiteY4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125" h="1097726">
                <a:moveTo>
                  <a:pt x="474570" y="0"/>
                </a:moveTo>
                <a:lnTo>
                  <a:pt x="1799125" y="0"/>
                </a:lnTo>
                <a:lnTo>
                  <a:pt x="1799125" y="356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D5CFC424-FDBC-4BD5-B5FB-E2C7B5DE600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450214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B2475369-85E0-474D-9454-6911B2BB54D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966838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9231E13B-CD8C-48FC-A6DB-E87F08B4628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483375" y="3121794"/>
            <a:ext cx="1799279" cy="1097726"/>
          </a:xfrm>
          <a:custGeom>
            <a:avLst/>
            <a:gdLst>
              <a:gd name="connsiteX0" fmla="*/ 474569 w 1799279"/>
              <a:gd name="connsiteY0" fmla="*/ 0 h 1097726"/>
              <a:gd name="connsiteX1" fmla="*/ 1799279 w 1799279"/>
              <a:gd name="connsiteY1" fmla="*/ 0 h 1097726"/>
              <a:gd name="connsiteX2" fmla="*/ 1324798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69" y="0"/>
                </a:moveTo>
                <a:lnTo>
                  <a:pt x="1799279" y="0"/>
                </a:lnTo>
                <a:lnTo>
                  <a:pt x="13247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A7D62AC-CCFA-44C3-98ED-F750B562B96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" y="3121794"/>
            <a:ext cx="1799279" cy="1097726"/>
          </a:xfrm>
          <a:custGeom>
            <a:avLst/>
            <a:gdLst>
              <a:gd name="connsiteX0" fmla="*/ 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2325820"/>
            <a:ext cx="1799279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9" y="2586626"/>
            <a:ext cx="1798870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Text Placeholder 15">
            <a:extLst>
              <a:ext uri="{FF2B5EF4-FFF2-40B4-BE49-F238E27FC236}">
                <a16:creationId xmlns:a16="http://schemas.microsoft.com/office/drawing/2014/main" id="{F3625817-ADC5-402C-BF70-E72E180EA94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29000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8" name="Text Placeholder 18">
            <a:extLst>
              <a:ext uri="{FF2B5EF4-FFF2-40B4-BE49-F238E27FC236}">
                <a16:creationId xmlns:a16="http://schemas.microsoft.com/office/drawing/2014/main" id="{1CD742BF-928E-4F96-A707-0762F7415A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29005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9" name="Text Placeholder 15">
            <a:extLst>
              <a:ext uri="{FF2B5EF4-FFF2-40B4-BE49-F238E27FC236}">
                <a16:creationId xmlns:a16="http://schemas.microsoft.com/office/drawing/2014/main" id="{F63CF451-68B6-4006-B393-3926AD5577F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95597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18">
            <a:extLst>
              <a:ext uri="{FF2B5EF4-FFF2-40B4-BE49-F238E27FC236}">
                <a16:creationId xmlns:a16="http://schemas.microsoft.com/office/drawing/2014/main" id="{0812886F-184C-40A8-A729-8B4B4926879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395602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1" name="Text Placeholder 15">
            <a:extLst>
              <a:ext uri="{FF2B5EF4-FFF2-40B4-BE49-F238E27FC236}">
                <a16:creationId xmlns:a16="http://schemas.microsoft.com/office/drawing/2014/main" id="{227745AB-F0A1-4D69-B3E7-1E05EC5A83C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71508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2" name="Text Placeholder 18">
            <a:extLst>
              <a:ext uri="{FF2B5EF4-FFF2-40B4-BE49-F238E27FC236}">
                <a16:creationId xmlns:a16="http://schemas.microsoft.com/office/drawing/2014/main" id="{FA1D1660-FDA5-41B8-9EE3-ADA0E15F0CD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371513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3" name="Text Placeholder 15">
            <a:extLst>
              <a:ext uri="{FF2B5EF4-FFF2-40B4-BE49-F238E27FC236}">
                <a16:creationId xmlns:a16="http://schemas.microsoft.com/office/drawing/2014/main" id="{40B672B5-5EF2-428E-8952-03BB5F47FB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483375" y="450748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18">
            <a:extLst>
              <a:ext uri="{FF2B5EF4-FFF2-40B4-BE49-F238E27FC236}">
                <a16:creationId xmlns:a16="http://schemas.microsoft.com/office/drawing/2014/main" id="{AAB3392A-4B63-483C-B97B-A962BA72959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83380" y="476828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5" name="Text Placeholder 15">
            <a:extLst>
              <a:ext uri="{FF2B5EF4-FFF2-40B4-BE49-F238E27FC236}">
                <a16:creationId xmlns:a16="http://schemas.microsoft.com/office/drawing/2014/main" id="{52F154E0-81D0-4ED7-81F5-F2A41F6EE2E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57493" y="450748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6" name="Text Placeholder 18">
            <a:extLst>
              <a:ext uri="{FF2B5EF4-FFF2-40B4-BE49-F238E27FC236}">
                <a16:creationId xmlns:a16="http://schemas.microsoft.com/office/drawing/2014/main" id="{D57D2666-5AA0-4552-8434-DE134549DA0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57498" y="476828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7" name="Text Placeholder 15">
            <a:extLst>
              <a:ext uri="{FF2B5EF4-FFF2-40B4-BE49-F238E27FC236}">
                <a16:creationId xmlns:a16="http://schemas.microsoft.com/office/drawing/2014/main" id="{7E6E0780-44C2-48C7-99F2-E711D9BFA85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416963" y="4502202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18">
            <a:extLst>
              <a:ext uri="{FF2B5EF4-FFF2-40B4-BE49-F238E27FC236}">
                <a16:creationId xmlns:a16="http://schemas.microsoft.com/office/drawing/2014/main" id="{41A5DBDC-E19D-4B74-863C-D63A78E4938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416968" y="4763008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9" name="Text Placeholder 15">
            <a:extLst>
              <a:ext uri="{FF2B5EF4-FFF2-40B4-BE49-F238E27FC236}">
                <a16:creationId xmlns:a16="http://schemas.microsoft.com/office/drawing/2014/main" id="{EEFB1377-2783-49F1-A131-38F4B63B90C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376433" y="4527297"/>
            <a:ext cx="1799279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0" name="Text Placeholder 18">
            <a:extLst>
              <a:ext uri="{FF2B5EF4-FFF2-40B4-BE49-F238E27FC236}">
                <a16:creationId xmlns:a16="http://schemas.microsoft.com/office/drawing/2014/main" id="{C188F315-95C8-490A-AB31-6B6D7A7A535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376438" y="4788103"/>
            <a:ext cx="1798870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51908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135F811-46C6-4574-99D7-6B90FE873BD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B03F056-6BD3-4D1E-B794-6796E05CC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DD442E15-02E7-470A-B455-1641DC03E51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7AB804A3-DDE8-4F7C-AA96-94BD89866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1D76E21-775F-4F86-8F17-E8258055D6D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290EB005-534F-4E5E-81D4-3795AF32C8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4DDA664B-9E00-41E2-903A-87130EEDB2D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F38183B6-48F8-4715-8596-BFC77AFE924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0C6D44CB-DAE7-40C8-B7B5-3AC0F92E224A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D388CB94-B0AB-4513-9265-432FA36890D7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B4D40-3550-49E6-AF64-41E7E499F45D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F6056747-20EC-4D2B-8AD5-79902BC5184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3568700" y="4464453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180974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E65E2A4-B306-4415-9D4B-9E9F98B043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08046" cy="6858000"/>
          </a:xfrm>
          <a:custGeom>
            <a:avLst/>
            <a:gdLst>
              <a:gd name="connsiteX0" fmla="*/ 0 w 6508046"/>
              <a:gd name="connsiteY0" fmla="*/ 0 h 6858000"/>
              <a:gd name="connsiteX1" fmla="*/ 364331 w 6508046"/>
              <a:gd name="connsiteY1" fmla="*/ 0 h 6858000"/>
              <a:gd name="connsiteX2" fmla="*/ 1163270 w 6508046"/>
              <a:gd name="connsiteY2" fmla="*/ 2195274 h 6858000"/>
              <a:gd name="connsiteX3" fmla="*/ 1708696 w 6508046"/>
              <a:gd name="connsiteY3" fmla="*/ 4033986 h 6858000"/>
              <a:gd name="connsiteX4" fmla="*/ 1771025 w 6508046"/>
              <a:gd name="connsiteY4" fmla="*/ 4033986 h 6858000"/>
              <a:gd name="connsiteX5" fmla="*/ 2316450 w 6508046"/>
              <a:gd name="connsiteY5" fmla="*/ 2195274 h 6858000"/>
              <a:gd name="connsiteX6" fmla="*/ 3084403 w 6508046"/>
              <a:gd name="connsiteY6" fmla="*/ 0 h 6858000"/>
              <a:gd name="connsiteX7" fmla="*/ 6508046 w 6508046"/>
              <a:gd name="connsiteY7" fmla="*/ 0 h 6858000"/>
              <a:gd name="connsiteX8" fmla="*/ 6508046 w 6508046"/>
              <a:gd name="connsiteY8" fmla="*/ 6858000 h 6858000"/>
              <a:gd name="connsiteX9" fmla="*/ 4310896 w 6508046"/>
              <a:gd name="connsiteY9" fmla="*/ 6858000 h 6858000"/>
              <a:gd name="connsiteX10" fmla="*/ 4310896 w 6508046"/>
              <a:gd name="connsiteY10" fmla="*/ 4407962 h 6858000"/>
              <a:gd name="connsiteX11" fmla="*/ 4638169 w 6508046"/>
              <a:gd name="connsiteY11" fmla="*/ 683746 h 6858000"/>
              <a:gd name="connsiteX12" fmla="*/ 4575840 w 6508046"/>
              <a:gd name="connsiteY12" fmla="*/ 683746 h 6858000"/>
              <a:gd name="connsiteX13" fmla="*/ 3734395 w 6508046"/>
              <a:gd name="connsiteY13" fmla="*/ 3332738 h 6858000"/>
              <a:gd name="connsiteX14" fmla="*/ 2441823 w 6508046"/>
              <a:gd name="connsiteY14" fmla="*/ 6858000 h 6858000"/>
              <a:gd name="connsiteX15" fmla="*/ 914221 w 6508046"/>
              <a:gd name="connsiteY15" fmla="*/ 6858000 h 6858000"/>
              <a:gd name="connsiteX16" fmla="*/ 0 w 6508046"/>
              <a:gd name="connsiteY16" fmla="*/ 43361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08046" h="6858000">
                <a:moveTo>
                  <a:pt x="0" y="0"/>
                </a:moveTo>
                <a:lnTo>
                  <a:pt x="364331" y="0"/>
                </a:lnTo>
                <a:lnTo>
                  <a:pt x="1163270" y="2195274"/>
                </a:lnTo>
                <a:cubicBezTo>
                  <a:pt x="1350258" y="2787402"/>
                  <a:pt x="1521708" y="3395157"/>
                  <a:pt x="1708696" y="4033986"/>
                </a:cubicBezTo>
                <a:lnTo>
                  <a:pt x="1771025" y="4033986"/>
                </a:lnTo>
                <a:cubicBezTo>
                  <a:pt x="1958013" y="3395067"/>
                  <a:pt x="2113925" y="2787313"/>
                  <a:pt x="2316450" y="2195274"/>
                </a:cubicBezTo>
                <a:lnTo>
                  <a:pt x="3084403" y="0"/>
                </a:lnTo>
                <a:lnTo>
                  <a:pt x="6508046" y="0"/>
                </a:lnTo>
                <a:lnTo>
                  <a:pt x="6508046" y="6858000"/>
                </a:lnTo>
                <a:lnTo>
                  <a:pt x="4310896" y="6858000"/>
                </a:lnTo>
                <a:lnTo>
                  <a:pt x="4310896" y="4407962"/>
                </a:lnTo>
                <a:cubicBezTo>
                  <a:pt x="4310896" y="3410694"/>
                  <a:pt x="4513511" y="1681014"/>
                  <a:pt x="4638169" y="683746"/>
                </a:cubicBezTo>
                <a:lnTo>
                  <a:pt x="4575840" y="683746"/>
                </a:lnTo>
                <a:lnTo>
                  <a:pt x="3734395" y="3332738"/>
                </a:lnTo>
                <a:lnTo>
                  <a:pt x="2441823" y="6858000"/>
                </a:lnTo>
                <a:lnTo>
                  <a:pt x="914221" y="6858000"/>
                </a:lnTo>
                <a:lnTo>
                  <a:pt x="0" y="43361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0771" y="4136571"/>
            <a:ext cx="3907972" cy="1883230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4374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32514" y="6356350"/>
            <a:ext cx="217553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771" y="3363686"/>
            <a:ext cx="3907972" cy="555171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8A5C12-53C3-4CC4-AA3B-D3292948C778}"/>
              </a:ext>
            </a:extLst>
          </p:cNvPr>
          <p:cNvCxnSpPr>
            <a:cxnSpLocks/>
          </p:cNvCxnSpPr>
          <p:nvPr userDrawn="1"/>
        </p:nvCxnSpPr>
        <p:spPr>
          <a:xfrm>
            <a:off x="7271657" y="0"/>
            <a:ext cx="0" cy="312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A9869E4-27A3-4A22-92EA-ECD5099EC492}"/>
              </a:ext>
            </a:extLst>
          </p:cNvPr>
          <p:cNvSpPr/>
          <p:nvPr userDrawn="1"/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  <a:gd name="connsiteX17" fmla="*/ 1341004 w 6175114"/>
              <a:gd name="connsiteY1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lnTo>
                  <a:pt x="1341004" y="0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6" y="3257550"/>
            <a:ext cx="4203247" cy="743744"/>
          </a:xfrm>
        </p:spPr>
        <p:txBody>
          <a:bodyPr lIns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56" y="4238625"/>
            <a:ext cx="4203247" cy="180022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781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D230F83A-5E75-4047-ADC0-05151570D70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426578" y="0"/>
            <a:ext cx="5765422" cy="6858000"/>
          </a:xfrm>
          <a:custGeom>
            <a:avLst/>
            <a:gdLst>
              <a:gd name="connsiteX0" fmla="*/ 4105955 w 5765422"/>
              <a:gd name="connsiteY0" fmla="*/ 0 h 6858000"/>
              <a:gd name="connsiteX1" fmla="*/ 5765422 w 5765422"/>
              <a:gd name="connsiteY1" fmla="*/ 0 h 6858000"/>
              <a:gd name="connsiteX2" fmla="*/ 5765422 w 5765422"/>
              <a:gd name="connsiteY2" fmla="*/ 6858000 h 6858000"/>
              <a:gd name="connsiteX3" fmla="*/ 0 w 576542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5422" h="6858000">
                <a:moveTo>
                  <a:pt x="4105955" y="0"/>
                </a:moveTo>
                <a:lnTo>
                  <a:pt x="5765422" y="0"/>
                </a:lnTo>
                <a:lnTo>
                  <a:pt x="576542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96FD6FB9-CD68-47AB-A03D-06B72104AF1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11657" y="-16298"/>
            <a:ext cx="5555640" cy="6874299"/>
          </a:xfrm>
          <a:custGeom>
            <a:avLst/>
            <a:gdLst>
              <a:gd name="connsiteX0" fmla="*/ 0 w 5555640"/>
              <a:gd name="connsiteY0" fmla="*/ 0 h 6874299"/>
              <a:gd name="connsiteX1" fmla="*/ 5555640 w 5555640"/>
              <a:gd name="connsiteY1" fmla="*/ 8960 h 6874299"/>
              <a:gd name="connsiteX2" fmla="*/ 1445237 w 5555640"/>
              <a:gd name="connsiteY2" fmla="*/ 6874299 h 6874299"/>
              <a:gd name="connsiteX3" fmla="*/ 0 w 5555640"/>
              <a:gd name="connsiteY3" fmla="*/ 6874299 h 6874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5640" h="6874299">
                <a:moveTo>
                  <a:pt x="0" y="0"/>
                </a:moveTo>
                <a:lnTo>
                  <a:pt x="5555640" y="8960"/>
                </a:lnTo>
                <a:lnTo>
                  <a:pt x="1445237" y="6874299"/>
                </a:lnTo>
                <a:lnTo>
                  <a:pt x="0" y="68742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1307" y="4277953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56823" y="4752561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69713" y="5217644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7" name="Text Placeholder 18">
            <a:extLst>
              <a:ext uri="{FF2B5EF4-FFF2-40B4-BE49-F238E27FC236}">
                <a16:creationId xmlns:a16="http://schemas.microsoft.com/office/drawing/2014/main" id="{AD14F11B-0FDD-41EF-8278-550F37093B1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80046" y="5673201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EB2270B-D707-4103-98F1-E697CEBA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1" y="3363686"/>
            <a:ext cx="3907972" cy="555171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420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583479E-F517-4F8A-9382-5B73D75104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6" y="3257550"/>
            <a:ext cx="4203247" cy="743744"/>
          </a:xfrm>
        </p:spPr>
        <p:txBody>
          <a:bodyPr lIns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56" y="4238625"/>
            <a:ext cx="4203247" cy="180022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34186" y="2903538"/>
            <a:ext cx="3104198" cy="345475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141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1894" y="2903538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42223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9601" y="2903538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0305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6CB12E29-CEAA-4595-B65C-5BE0B527CD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3811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9A5A9E4A-8FA1-4B1A-86F3-162A0ED25F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3766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1656AF90-4012-4B9E-81A7-2796EE40A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41519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E34BCA93-D058-4D61-BAE5-2671E157237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41848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0BE8C5BE-9959-40C7-83C2-546EBFBC141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49226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FC20880-2D17-4854-A424-DED10A8A8D3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49930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0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50921" y="2145859"/>
            <a:ext cx="5042568" cy="345473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0922" y="2491335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419184"/>
            <a:ext cx="2362200" cy="1110286"/>
          </a:xfrm>
        </p:spPr>
        <p:txBody>
          <a:bodyPr lIns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50921" y="3198051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50922" y="3543527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50921" y="5302434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50922" y="5647910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AE158F00-CB9F-4C14-B6F0-47E4F70191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50921" y="4250243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07878182-5985-41C8-B69F-9DB9EC1313F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50922" y="4595719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8873A5-9160-4B79-B9CB-CBE583030B0E}"/>
              </a:ext>
            </a:extLst>
          </p:cNvPr>
          <p:cNvCxnSpPr>
            <a:cxnSpLocks/>
          </p:cNvCxnSpPr>
          <p:nvPr userDrawn="1"/>
        </p:nvCxnSpPr>
        <p:spPr>
          <a:xfrm>
            <a:off x="3766456" y="-16561"/>
            <a:ext cx="0" cy="687456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D9D5EA-266D-4541-BA3F-22BC31AAB6AA}"/>
              </a:ext>
            </a:extLst>
          </p:cNvPr>
          <p:cNvCxnSpPr/>
          <p:nvPr userDrawn="1"/>
        </p:nvCxnSpPr>
        <p:spPr>
          <a:xfrm>
            <a:off x="-1" y="1676400"/>
            <a:ext cx="121919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88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A2B5F8DD-B338-48F8-9DF4-E1A31DFCB5B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" y="0"/>
            <a:ext cx="6694955" cy="6858000"/>
          </a:xfrm>
          <a:custGeom>
            <a:avLst/>
            <a:gdLst>
              <a:gd name="connsiteX0" fmla="*/ 0 w 6694955"/>
              <a:gd name="connsiteY0" fmla="*/ 0 h 6858000"/>
              <a:gd name="connsiteX1" fmla="*/ 6694955 w 6694955"/>
              <a:gd name="connsiteY1" fmla="*/ 0 h 6858000"/>
              <a:gd name="connsiteX2" fmla="*/ 2589160 w 6694955"/>
              <a:gd name="connsiteY2" fmla="*/ 6857732 h 6858000"/>
              <a:gd name="connsiteX3" fmla="*/ 0 w 669495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4955" h="6858000">
                <a:moveTo>
                  <a:pt x="0" y="0"/>
                </a:moveTo>
                <a:lnTo>
                  <a:pt x="6694955" y="0"/>
                </a:lnTo>
                <a:lnTo>
                  <a:pt x="2589160" y="6857732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44768" y="2069658"/>
            <a:ext cx="5042568" cy="345476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44768" y="241513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633" y="690928"/>
            <a:ext cx="4501910" cy="732282"/>
          </a:xfrm>
        </p:spPr>
        <p:txBody>
          <a:bodyPr lIns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00006" y="3587638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00007" y="393311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98264" y="5105618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98264" y="545109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4273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F5EB3F05-D570-4C10-88F4-F6BC15CF1F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-12700"/>
            <a:ext cx="7080595" cy="6870700"/>
          </a:xfrm>
          <a:custGeom>
            <a:avLst/>
            <a:gdLst>
              <a:gd name="connsiteX0" fmla="*/ 0 w 7080595"/>
              <a:gd name="connsiteY0" fmla="*/ 0 h 6870700"/>
              <a:gd name="connsiteX1" fmla="*/ 7080595 w 7080595"/>
              <a:gd name="connsiteY1" fmla="*/ 0 h 6870700"/>
              <a:gd name="connsiteX2" fmla="*/ 7080595 w 7080595"/>
              <a:gd name="connsiteY2" fmla="*/ 1883211 h 6870700"/>
              <a:gd name="connsiteX3" fmla="*/ 4515477 w 7080595"/>
              <a:gd name="connsiteY3" fmla="*/ 1883211 h 6870700"/>
              <a:gd name="connsiteX4" fmla="*/ 4515477 w 7080595"/>
              <a:gd name="connsiteY4" fmla="*/ 6870700 h 6870700"/>
              <a:gd name="connsiteX5" fmla="*/ 2269215 w 7080595"/>
              <a:gd name="connsiteY5" fmla="*/ 6870700 h 6870700"/>
              <a:gd name="connsiteX6" fmla="*/ 2269215 w 7080595"/>
              <a:gd name="connsiteY6" fmla="*/ 1883211 h 6870700"/>
              <a:gd name="connsiteX7" fmla="*/ 0 w 7080595"/>
              <a:gd name="connsiteY7" fmla="*/ 1883211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80595" h="6870700">
                <a:moveTo>
                  <a:pt x="0" y="0"/>
                </a:moveTo>
                <a:lnTo>
                  <a:pt x="7080595" y="0"/>
                </a:lnTo>
                <a:lnTo>
                  <a:pt x="7080595" y="1883211"/>
                </a:lnTo>
                <a:lnTo>
                  <a:pt x="4515477" y="1883211"/>
                </a:lnTo>
                <a:lnTo>
                  <a:pt x="4515477" y="6870700"/>
                </a:lnTo>
                <a:lnTo>
                  <a:pt x="2269215" y="6870700"/>
                </a:lnTo>
                <a:lnTo>
                  <a:pt x="2269215" y="1883211"/>
                </a:lnTo>
                <a:lnTo>
                  <a:pt x="0" y="18832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FEA6F9E-1C21-4644-8E2A-AD5673EE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799" y="2318657"/>
            <a:ext cx="4203247" cy="1440996"/>
          </a:xfrm>
        </p:spPr>
        <p:txBody>
          <a:bodyPr lIns="0" anchor="b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C1D1C8A-E829-4284-AB95-2DD0C7BAA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799" y="4147457"/>
            <a:ext cx="4203247" cy="153216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539CF-E024-420D-BFED-5F2212DA8CE3}"/>
              </a:ext>
            </a:extLst>
          </p:cNvPr>
          <p:cNvCxnSpPr>
            <a:cxnSpLocks/>
          </p:cNvCxnSpPr>
          <p:nvPr userDrawn="1"/>
        </p:nvCxnSpPr>
        <p:spPr>
          <a:xfrm>
            <a:off x="-1" y="4376058"/>
            <a:ext cx="70539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097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A5404BE-7C49-4381-8FC0-95A496CFB4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9B922914-E333-400C-A083-27A44BE79C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50085" y="4546575"/>
            <a:ext cx="1500624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486A9052-3614-4622-A421-1D20E5B311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77374" y="275039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3ADE3E-3D48-4C5D-9FE4-2D7A263158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380" y="903514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9B49215A-DBBC-4C0F-A6A8-DFB2D54643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77374" y="89707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BB770-F6A6-44A3-BCE1-BCCCC1E8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143" y="5201920"/>
            <a:ext cx="5747657" cy="992505"/>
          </a:xfrm>
        </p:spPr>
        <p:txBody>
          <a:bodyPr anchor="ctr">
            <a:normAutofit/>
          </a:bodyPr>
          <a:lstStyle>
            <a:lvl1pPr>
              <a:defRPr sz="4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Graphic 8">
            <a:extLst>
              <a:ext uri="{FF2B5EF4-FFF2-40B4-BE49-F238E27FC236}">
                <a16:creationId xmlns:a16="http://schemas.microsoft.com/office/drawing/2014/main" id="{A6A04B8C-D941-483E-B669-7436C535C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2"/>
            <a:ext cx="922101" cy="244589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8">
            <a:extLst>
              <a:ext uri="{FF2B5EF4-FFF2-40B4-BE49-F238E27FC236}">
                <a16:creationId xmlns:a16="http://schemas.microsoft.com/office/drawing/2014/main" id="{7A6DC6C6-E9EB-405C-A68E-EE8EEBBCA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5311" y="1857400"/>
            <a:ext cx="691575" cy="8866"/>
          </a:xfrm>
          <a:custGeom>
            <a:avLst/>
            <a:gdLst>
              <a:gd name="connsiteX0" fmla="*/ 691576 w 691575"/>
              <a:gd name="connsiteY0" fmla="*/ 0 h 8866"/>
              <a:gd name="connsiteX1" fmla="*/ 0 w 691575"/>
              <a:gd name="connsiteY1" fmla="*/ 0 h 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1575" h="8866">
                <a:moveTo>
                  <a:pt x="691576" y="0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Graphic 8">
            <a:extLst>
              <a:ext uri="{FF2B5EF4-FFF2-40B4-BE49-F238E27FC236}">
                <a16:creationId xmlns:a16="http://schemas.microsoft.com/office/drawing/2014/main" id="{028B5C16-2909-487D-BE4D-A794F3BA7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1"/>
            <a:ext cx="922101" cy="257362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16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 userDrawn="1">
          <p15:clr>
            <a:srgbClr val="FBAE40"/>
          </p15:clr>
        </p15:guide>
        <p15:guide id="2" orient="horz" pos="1584" userDrawn="1">
          <p15:clr>
            <a:srgbClr val="FBAE40"/>
          </p15:clr>
        </p15:guide>
        <p15:guide id="3" orient="horz" pos="271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9EDF1B-BFF2-495C-B3B8-4EE6F48140F0}"/>
              </a:ext>
            </a:extLst>
          </p:cNvPr>
          <p:cNvSpPr/>
          <p:nvPr userDrawn="1"/>
        </p:nvSpPr>
        <p:spPr>
          <a:xfrm>
            <a:off x="8412200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9F2809-C0D4-4624-9BF4-7A5A02FC6504}"/>
              </a:ext>
            </a:extLst>
          </p:cNvPr>
          <p:cNvSpPr/>
          <p:nvPr userDrawn="1"/>
        </p:nvSpPr>
        <p:spPr>
          <a:xfrm>
            <a:off x="1034142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38AFF1-A7FF-4F75-9E57-C1827806B34E}"/>
              </a:ext>
            </a:extLst>
          </p:cNvPr>
          <p:cNvSpPr/>
          <p:nvPr userDrawn="1"/>
        </p:nvSpPr>
        <p:spPr>
          <a:xfrm>
            <a:off x="4706975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4142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Title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4142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AA3FE14-6E13-47C9-A512-83A96F3D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83A9ED-5F19-4646-ADCE-C829C97154DC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6187F4BE-3AD3-4857-B0A9-A9285E52D81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06975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Title 2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F81158B-DA52-484D-8105-92B77E4DC46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06975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AFDDE4E-007E-431B-937C-1B26959515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412200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Title 3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B096111-A95B-402E-B431-43D852C9E2A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412200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8" name="Date Placeholder 2">
            <a:extLst>
              <a:ext uri="{FF2B5EF4-FFF2-40B4-BE49-F238E27FC236}">
                <a16:creationId xmlns:a16="http://schemas.microsoft.com/office/drawing/2014/main" id="{7EDA1598-95B9-4907-B9B9-46A0B9ACC8D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63AF9C34-CC92-4EDC-9D5F-1FABCEB8740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EAEA54FD-376F-4285-9684-F9DFDE0B472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775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7FA4A-CE52-4DA0-8842-74FE37E2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BCD1D-6E4A-43CA-A3D4-B104CE27D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1BDA0-5B55-4A85-ACBF-31F8F3EB2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7/1/20XX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AA55C-7321-4214-9297-F53B7B9E5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0C71-8F7D-4855-A35C-46C83B4BF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666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8" r:id="rId3"/>
    <p:sldLayoutId id="2147483667" r:id="rId4"/>
    <p:sldLayoutId id="2147483668" r:id="rId5"/>
    <p:sldLayoutId id="2147483669" r:id="rId6"/>
    <p:sldLayoutId id="2147483670" r:id="rId7"/>
    <p:sldLayoutId id="2147483651" r:id="rId8"/>
    <p:sldLayoutId id="2147483671" r:id="rId9"/>
    <p:sldLayoutId id="2147483679" r:id="rId10"/>
    <p:sldLayoutId id="2147483677" r:id="rId11"/>
    <p:sldLayoutId id="2147483672" r:id="rId12"/>
    <p:sldLayoutId id="2147483652" r:id="rId13"/>
    <p:sldLayoutId id="2147483653" r:id="rId14"/>
    <p:sldLayoutId id="2147483650" r:id="rId15"/>
    <p:sldLayoutId id="2147483654" r:id="rId16"/>
    <p:sldLayoutId id="2147483674" r:id="rId17"/>
    <p:sldLayoutId id="2147483676" r:id="rId18"/>
    <p:sldLayoutId id="2147483673" r:id="rId19"/>
    <p:sldLayoutId id="2147483675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lectrical_network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en.wikipedia.org/wiki/Fire" TargetMode="External"/><Relationship Id="rId4" Type="http://schemas.openxmlformats.org/officeDocument/2006/relationships/hyperlink" Target="https://en.wikipedia.org/wiki/Overcurrent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249" y="3057128"/>
            <a:ext cx="4653196" cy="743744"/>
          </a:xfrm>
        </p:spPr>
        <p:txBody>
          <a:bodyPr/>
          <a:lstStyle/>
          <a:p>
            <a:pPr algn="ctr"/>
            <a:r>
              <a:rPr lang="en-ZA" sz="4800">
                <a:latin typeface="Algerian" panose="04020705040A02060702" pitchFamily="82" charset="0"/>
              </a:rPr>
              <a:t>Microservices</a:t>
            </a:r>
            <a:endParaRPr lang="en-ZA" sz="4800" dirty="0">
              <a:latin typeface="Algerian" panose="04020705040A02060702" pitchFamily="8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</a:t>
            </a:fld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8CB30D-08CE-09E9-CFC3-52C3BEAA3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253" y="0"/>
            <a:ext cx="620174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435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2"/>
    </mc:Choice>
    <mc:Fallback xmlns="">
      <p:transition spd="slow" advTm="28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4" y="197762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Service Registration and Discovery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68A57A-0928-08FE-C62E-4FEF0323F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98" y="1514814"/>
            <a:ext cx="10476000" cy="431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71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5" y="831943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Spring cloud config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FF9F1-F8D6-DBCA-B2D3-8F9EAC506B87}"/>
              </a:ext>
            </a:extLst>
          </p:cNvPr>
          <p:cNvSpPr txBox="1"/>
          <p:nvPr/>
        </p:nvSpPr>
        <p:spPr>
          <a:xfrm>
            <a:off x="2774539" y="1616773"/>
            <a:ext cx="6642920" cy="4409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			</a:t>
            </a:r>
            <a:r>
              <a:rPr lang="en-US" sz="2400" b="1" i="0" u="sng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GOALS</a:t>
            </a:r>
          </a:p>
          <a:p>
            <a:pPr marL="342900" marR="0" lvl="0" indent="-3429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highlight>
                  <a:srgbClr val="0000FF"/>
                </a:highlight>
                <a:latin typeface="Perpetua Titling MT" panose="02020502060505020804" pitchFamily="18" charset="0"/>
              </a:rPr>
              <a:t>Externalized (</a:t>
            </a:r>
            <a:r>
              <a:rPr lang="en-US" sz="2400" b="0" i="0" dirty="0" err="1">
                <a:solidFill>
                  <a:srgbClr val="D1D5DB"/>
                </a:solidFill>
                <a:effectLst/>
                <a:highlight>
                  <a:srgbClr val="0000FF"/>
                </a:highlight>
                <a:latin typeface="Perpetua Titling MT" panose="02020502060505020804" pitchFamily="18" charset="0"/>
              </a:rPr>
              <a:t>args</a:t>
            </a:r>
            <a:r>
              <a:rPr lang="en-US" sz="2400" b="0" i="0" dirty="0">
                <a:solidFill>
                  <a:srgbClr val="D1D5DB"/>
                </a:solidFill>
                <a:effectLst/>
                <a:highlight>
                  <a:srgbClr val="0000FF"/>
                </a:highlight>
                <a:latin typeface="Perpetua Titling MT" panose="02020502060505020804" pitchFamily="18" charset="0"/>
              </a:rPr>
              <a:t>)</a:t>
            </a:r>
          </a:p>
          <a:p>
            <a:pPr marL="342900" marR="0" lvl="0" indent="-3429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D1D5DB"/>
                </a:solidFill>
                <a:highlight>
                  <a:srgbClr val="0000FF"/>
                </a:highlight>
                <a:latin typeface="Perpetua Titling MT" panose="02020502060505020804" pitchFamily="18" charset="0"/>
              </a:rPr>
              <a:t>Environment Specific (profiles)</a:t>
            </a:r>
          </a:p>
          <a:p>
            <a:pPr marL="342900" marR="0" lvl="0" indent="-3429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highlight>
                  <a:srgbClr val="0000FF"/>
                </a:highlight>
                <a:latin typeface="Perpetua Titling MT" panose="02020502060505020804" pitchFamily="18" charset="0"/>
              </a:rPr>
              <a:t>Consistent</a:t>
            </a:r>
          </a:p>
          <a:p>
            <a:pPr marL="342900" marR="0" lvl="0" indent="-3429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D1D5DB"/>
                </a:solidFill>
                <a:highlight>
                  <a:srgbClr val="0000FF"/>
                </a:highlight>
                <a:latin typeface="Perpetua Titling MT" panose="02020502060505020804" pitchFamily="18" charset="0"/>
              </a:rPr>
              <a:t>Version HISTORY</a:t>
            </a:r>
            <a:endParaRPr lang="en-US" sz="2400" b="0" i="0" dirty="0">
              <a:solidFill>
                <a:srgbClr val="D1D5DB"/>
              </a:solidFill>
              <a:effectLst/>
              <a:highlight>
                <a:srgbClr val="0000FF"/>
              </a:highlight>
              <a:latin typeface="Perpetua Titling MT" panose="02020502060505020804" pitchFamily="18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FF"/>
                </a:highlight>
                <a:uLnTx/>
                <a:uFillTx/>
                <a:latin typeface="Perpetua Titling MT" panose="02020502060505020804" pitchFamily="18" charset="0"/>
              </a:rPr>
              <a:t>REAL TIME MANAGEMENT</a:t>
            </a:r>
          </a:p>
        </p:txBody>
      </p:sp>
    </p:spTree>
    <p:extLst>
      <p:ext uri="{BB962C8B-B14F-4D97-AF65-F5344CB8AC3E}">
        <p14:creationId xmlns:p14="http://schemas.microsoft.com/office/powerpoint/2010/main" val="2119383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5" y="243414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API Gateway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1BCC0-D853-1F3D-2ED7-6DC0B058F1AF}"/>
              </a:ext>
            </a:extLst>
          </p:cNvPr>
          <p:cNvSpPr txBox="1"/>
          <p:nvPr/>
        </p:nvSpPr>
        <p:spPr>
          <a:xfrm>
            <a:off x="3046770" y="855648"/>
            <a:ext cx="6098458" cy="5886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Request routing</a:t>
            </a: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Load balancing</a:t>
            </a:r>
            <a:endParaRPr lang="en-IN" sz="2400" dirty="0">
              <a:solidFill>
                <a:srgbClr val="D1D5DB"/>
              </a:solidFill>
              <a:latin typeface="Perpetua Titling MT" panose="02020502060505020804" pitchFamily="18" charset="0"/>
            </a:endParaRP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Authentication and authorization</a:t>
            </a: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Request transformation</a:t>
            </a:r>
            <a:endParaRPr lang="en-IN" sz="2400" dirty="0">
              <a:solidFill>
                <a:srgbClr val="D1D5DB"/>
              </a:solidFill>
              <a:latin typeface="Perpetua Titling MT" panose="02020502060505020804" pitchFamily="18" charset="0"/>
            </a:endParaRP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Caching</a:t>
            </a: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Rate limiting</a:t>
            </a:r>
            <a:endParaRPr lang="en-IN" sz="2400" dirty="0">
              <a:solidFill>
                <a:srgbClr val="D1D5DB"/>
              </a:solidFill>
              <a:latin typeface="Perpetua Titling MT" panose="02020502060505020804" pitchFamily="18" charset="0"/>
            </a:endParaRP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Logging and monitoring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953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5" y="0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API Gateway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BD4C8F-9C98-AD1B-7C96-4354CF52B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999" y="769441"/>
            <a:ext cx="6192000" cy="587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85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5" y="243414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API Gateway </a:t>
            </a:r>
            <a:r>
              <a:rPr lang="en-IN" sz="4400" b="0" i="0" dirty="0" err="1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fILTERS</a:t>
            </a:r>
            <a:endParaRPr lang="en-IN" sz="4400" b="0" i="0" dirty="0">
              <a:solidFill>
                <a:schemeClr val="accent1"/>
              </a:solidFill>
              <a:effectLst/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C07EBD-162A-6379-AB55-3096F4274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9" y="1408149"/>
            <a:ext cx="11880000" cy="466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67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4" y="880358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API Gateway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1BA1FB-CAEC-83B1-BBC1-AC79A49CB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99" y="1649799"/>
            <a:ext cx="8820000" cy="355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2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5" y="831943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dirty="0">
                <a:solidFill>
                  <a:schemeClr val="accent1"/>
                </a:solidFill>
                <a:latin typeface="Algerian" panose="04020705040A02060702" pitchFamily="82" charset="0"/>
              </a:rPr>
              <a:t>FAULT TOLERANCE </a:t>
            </a: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and Resilience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FF9F1-F8D6-DBCA-B2D3-8F9EAC506B87}"/>
              </a:ext>
            </a:extLst>
          </p:cNvPr>
          <p:cNvSpPr txBox="1"/>
          <p:nvPr/>
        </p:nvSpPr>
        <p:spPr>
          <a:xfrm>
            <a:off x="1634612" y="1601384"/>
            <a:ext cx="8922774" cy="3670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Fault tolerance through circuit breakers</a:t>
            </a:r>
          </a:p>
          <a:p>
            <a:pPr marL="342900" marR="0" lvl="0" indent="-3429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Automatic recovery from service failures</a:t>
            </a:r>
          </a:p>
          <a:p>
            <a:pPr marL="342900" marR="0" lvl="0" indent="-3429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Resilient communication between services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Distribution of incoming requests across multiple service instances</a:t>
            </a:r>
          </a:p>
        </p:txBody>
      </p:sp>
    </p:spTree>
    <p:extLst>
      <p:ext uri="{BB962C8B-B14F-4D97-AF65-F5344CB8AC3E}">
        <p14:creationId xmlns:p14="http://schemas.microsoft.com/office/powerpoint/2010/main" val="1796589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4" y="121307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CIRCUIT </a:t>
            </a:r>
            <a:r>
              <a:rPr lang="en-IN" sz="4400" b="0" i="0" dirty="0" err="1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bREAKER</a:t>
            </a:r>
            <a:endParaRPr lang="en-IN" sz="4400" b="0" i="0" dirty="0">
              <a:solidFill>
                <a:schemeClr val="accent1"/>
              </a:solidFill>
              <a:effectLst/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1F1331-F58D-9ED5-17C1-810779EEE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998" y="890748"/>
            <a:ext cx="4680000" cy="56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14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4" y="121307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CIRCUIT </a:t>
            </a:r>
            <a:r>
              <a:rPr lang="en-IN" sz="4400" b="0" i="0" dirty="0" err="1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bREAKER</a:t>
            </a:r>
            <a:endParaRPr lang="en-IN" sz="4400" b="0" i="0" dirty="0">
              <a:solidFill>
                <a:schemeClr val="accent1"/>
              </a:solidFill>
              <a:effectLst/>
              <a:latin typeface="Algerian" panose="04020705040A02060702" pitchFamily="82" charset="0"/>
            </a:endParaRPr>
          </a:p>
        </p:txBody>
      </p:sp>
      <p:pic>
        <p:nvPicPr>
          <p:cNvPr id="4" name="Picture 3" descr="A close-up of a circuit breaker&#10;&#10;Description automatically generated">
            <a:extLst>
              <a:ext uri="{FF2B5EF4-FFF2-40B4-BE49-F238E27FC236}">
                <a16:creationId xmlns:a16="http://schemas.microsoft.com/office/drawing/2014/main" id="{63E59FA8-1A0E-31FC-B2DA-FF70F2130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072" y="1867721"/>
            <a:ext cx="3022600" cy="3746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489811-5411-0B13-163C-2AEC3904F9BC}"/>
              </a:ext>
            </a:extLst>
          </p:cNvPr>
          <p:cNvSpPr txBox="1"/>
          <p:nvPr/>
        </p:nvSpPr>
        <p:spPr>
          <a:xfrm>
            <a:off x="4934325" y="3002307"/>
            <a:ext cx="68311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u="none" strike="noStrike" dirty="0">
                <a:effectLst/>
                <a:latin typeface="Arial" panose="020B0604020202020204" pitchFamily="34" charset="0"/>
              </a:rPr>
              <a:t>A </a:t>
            </a:r>
            <a:r>
              <a:rPr lang="en-IN" b="1" i="0" u="none" strike="noStrike" dirty="0">
                <a:effectLst/>
                <a:latin typeface="Arial" panose="020B0604020202020204" pitchFamily="34" charset="0"/>
              </a:rPr>
              <a:t>circuit </a:t>
            </a:r>
            <a:r>
              <a:rPr lang="en-IN" b="1" i="0" u="none" strike="noStrike" dirty="0">
                <a:effectLst/>
              </a:rPr>
              <a:t>breaker</a:t>
            </a:r>
            <a:r>
              <a:rPr lang="en-IN" b="0" i="0" u="none" strike="noStrike" dirty="0">
                <a:effectLst/>
                <a:latin typeface="Arial" panose="020B0604020202020204" pitchFamily="34" charset="0"/>
              </a:rPr>
              <a:t> is an electrical safety device designed to protect an </a:t>
            </a:r>
            <a:r>
              <a:rPr lang="en-IN" b="0" i="0" u="none" strike="noStrike" dirty="0">
                <a:effectLst/>
                <a:latin typeface="Arial" panose="020B0604020202020204" pitchFamily="34" charset="0"/>
                <a:hlinkClick r:id="rId3" tooltip="Electrical networ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electrical circuit</a:t>
            </a:r>
            <a:r>
              <a:rPr lang="en-IN" b="0" i="0" u="none" strike="noStrike" dirty="0">
                <a:effectLst/>
                <a:latin typeface="Arial" panose="020B0604020202020204" pitchFamily="34" charset="0"/>
              </a:rPr>
              <a:t> from damage caused by </a:t>
            </a:r>
            <a:r>
              <a:rPr lang="en-IN" b="0" i="0" u="none" strike="noStrike" dirty="0">
                <a:effectLst/>
                <a:latin typeface="Arial" panose="020B0604020202020204" pitchFamily="34" charset="0"/>
                <a:hlinkClick r:id="rId4" tooltip="Overcurr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overcurrent</a:t>
            </a:r>
            <a:r>
              <a:rPr lang="en-IN" b="0" i="0" u="none" strike="noStrike" dirty="0">
                <a:effectLst/>
                <a:latin typeface="Arial" panose="020B0604020202020204" pitchFamily="34" charset="0"/>
              </a:rPr>
              <a:t>. </a:t>
            </a:r>
          </a:p>
          <a:p>
            <a:endParaRPr lang="en-IN" b="0" i="0" u="none" strike="noStrike" dirty="0">
              <a:effectLst/>
              <a:latin typeface="Arial" panose="020B0604020202020204" pitchFamily="34" charset="0"/>
            </a:endParaRPr>
          </a:p>
          <a:p>
            <a:r>
              <a:rPr lang="en-IN" b="0" i="0" u="none" strike="noStrike" dirty="0">
                <a:effectLst/>
                <a:latin typeface="Arial" panose="020B0604020202020204" pitchFamily="34" charset="0"/>
              </a:rPr>
              <a:t>Its basic function is to interrupt current flow to protect equipment </a:t>
            </a:r>
          </a:p>
          <a:p>
            <a:r>
              <a:rPr lang="en-IN" b="0" i="0" u="none" strike="noStrike" dirty="0">
                <a:effectLst/>
                <a:latin typeface="Arial" panose="020B0604020202020204" pitchFamily="34" charset="0"/>
              </a:rPr>
              <a:t>and to prevent the risk of </a:t>
            </a:r>
            <a:r>
              <a:rPr lang="en-IN" b="0" i="0" u="none" strike="noStrike" dirty="0">
                <a:effectLst/>
                <a:latin typeface="Arial" panose="020B0604020202020204" pitchFamily="34" charset="0"/>
                <a:hlinkClick r:id="rId5" tooltip="Fi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fire</a:t>
            </a:r>
            <a:r>
              <a:rPr lang="en-IN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53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4" y="121307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CIRCUIT </a:t>
            </a:r>
            <a:r>
              <a:rPr lang="en-IN" sz="4400" b="0" i="0" dirty="0" err="1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bREAKER</a:t>
            </a: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DE03C-D77E-F07D-BE97-36C664F862A1}"/>
              </a:ext>
            </a:extLst>
          </p:cNvPr>
          <p:cNvSpPr txBox="1"/>
          <p:nvPr/>
        </p:nvSpPr>
        <p:spPr>
          <a:xfrm>
            <a:off x="1269402" y="1667435"/>
            <a:ext cx="8971878" cy="388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D1D5DB"/>
                </a:solidFill>
                <a:latin typeface="Perpetua Titling MT" panose="02020502060505020804" pitchFamily="18" charset="0"/>
              </a:rPr>
              <a:t>WHEN Does the circuit trip?</a:t>
            </a:r>
          </a:p>
          <a:p>
            <a:pPr marR="0" lvl="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	</a:t>
            </a:r>
            <a:r>
              <a:rPr lang="en-US" dirty="0">
                <a:solidFill>
                  <a:srgbClr val="D1D5DB"/>
                </a:solidFill>
                <a:latin typeface="Perpetua Titling MT" panose="02020502060505020804" pitchFamily="18" charset="0"/>
              </a:rPr>
              <a:t>Last N Request to consider? </a:t>
            </a:r>
          </a:p>
          <a:p>
            <a:pPr marR="0" lvl="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D1D5DB"/>
                </a:solidFill>
                <a:latin typeface="Perpetua Titling MT" panose="02020502060505020804" pitchFamily="18" charset="0"/>
              </a:rPr>
              <a:t>	How many of those fail?</a:t>
            </a:r>
          </a:p>
          <a:p>
            <a:pPr marR="0" lvl="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	timeout duration?</a:t>
            </a:r>
          </a:p>
          <a:p>
            <a:pPr marL="342900" marR="0" lvl="0" indent="-3429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b="0" i="0" dirty="0">
              <a:solidFill>
                <a:srgbClr val="D1D5DB"/>
              </a:solidFill>
              <a:effectLst/>
              <a:latin typeface="Perpetua Titling MT" panose="02020502060505020804" pitchFamily="18" charset="0"/>
            </a:endParaRPr>
          </a:p>
          <a:p>
            <a:pPr marR="0" lvl="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WHEN DOES THE circuit un-trip?</a:t>
            </a:r>
          </a:p>
          <a:p>
            <a:pPr marR="0" lvl="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rgbClr val="D1D5DB"/>
                </a:solidFill>
                <a:latin typeface="Perpetua Titling MT" panose="02020502060505020804" pitchFamily="18" charset="0"/>
              </a:rPr>
              <a:t>	how long after to try again?</a:t>
            </a:r>
            <a:endParaRPr lang="en-US" sz="1800" b="0" i="0" dirty="0">
              <a:solidFill>
                <a:srgbClr val="D1D5DB"/>
              </a:solidFill>
              <a:effectLst/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38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41A88-CEDA-F842-2D3E-28C1EF3A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629" y="2144367"/>
            <a:ext cx="4203247" cy="743744"/>
          </a:xfrm>
        </p:spPr>
        <p:txBody>
          <a:bodyPr/>
          <a:lstStyle/>
          <a:p>
            <a:r>
              <a:rPr lang="en-US" dirty="0"/>
              <a:t>Why MICROSERVICES</a:t>
            </a:r>
          </a:p>
        </p:txBody>
      </p:sp>
      <p:pic>
        <p:nvPicPr>
          <p:cNvPr id="8" name="Content Placeholder 7" descr="A diagram of a diagram of a block&#10;&#10;Description automatically generated with medium confidence">
            <a:extLst>
              <a:ext uri="{FF2B5EF4-FFF2-40B4-BE49-F238E27FC236}">
                <a16:creationId xmlns:a16="http://schemas.microsoft.com/office/drawing/2014/main" id="{2139321D-9AE4-C874-3088-12F65F4D1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8237" y="3334164"/>
            <a:ext cx="4399416" cy="275852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0140B-6F46-CAD4-56B6-C0AA2CB2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82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241"/>
    </mc:Choice>
    <mc:Fallback xmlns="">
      <p:transition spd="slow" advTm="6324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4" y="121307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FALLBACK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DE03C-D77E-F07D-BE97-36C664F862A1}"/>
              </a:ext>
            </a:extLst>
          </p:cNvPr>
          <p:cNvSpPr txBox="1"/>
          <p:nvPr/>
        </p:nvSpPr>
        <p:spPr>
          <a:xfrm>
            <a:off x="1118796" y="2157241"/>
            <a:ext cx="8971878" cy="2543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	THROW AN ERROR</a:t>
            </a:r>
            <a:endParaRPr lang="en-US" sz="2800" dirty="0">
              <a:solidFill>
                <a:srgbClr val="D1D5DB"/>
              </a:solidFill>
              <a:latin typeface="Perpetua Titling MT" panose="02020502060505020804" pitchFamily="18" charset="0"/>
            </a:endParaRPr>
          </a:p>
          <a:p>
            <a:pPr marR="0" lvl="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srgbClr val="D1D5DB"/>
                </a:solidFill>
                <a:latin typeface="Perpetua Titling MT" panose="02020502060505020804" pitchFamily="18" charset="0"/>
              </a:rPr>
              <a:t>	RETURN A FALLBACK DEFAULT RESPONSE</a:t>
            </a:r>
          </a:p>
          <a:p>
            <a:pPr marR="0" lvl="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	</a:t>
            </a:r>
            <a:r>
              <a:rPr lang="en-US" sz="2800" dirty="0">
                <a:solidFill>
                  <a:srgbClr val="D1D5DB"/>
                </a:solidFill>
                <a:latin typeface="Perpetua Titling MT" panose="02020502060505020804" pitchFamily="18" charset="0"/>
              </a:rPr>
              <a:t>SAVE PREVIOUS RESPONSE (CACHE)</a:t>
            </a:r>
            <a:endParaRPr lang="en-US" sz="2800" b="0" i="0" dirty="0">
              <a:solidFill>
                <a:srgbClr val="D1D5DB"/>
              </a:solidFill>
              <a:effectLst/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538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4" y="121307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HYSTRIX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DE03C-D77E-F07D-BE97-36C664F862A1}"/>
              </a:ext>
            </a:extLst>
          </p:cNvPr>
          <p:cNvSpPr txBox="1"/>
          <p:nvPr/>
        </p:nvSpPr>
        <p:spPr>
          <a:xfrm>
            <a:off x="2312894" y="2635624"/>
            <a:ext cx="8971878" cy="1681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	</a:t>
            </a:r>
            <a:r>
              <a:rPr lang="en-US" sz="2800" dirty="0">
                <a:solidFill>
                  <a:srgbClr val="D1D5DB"/>
                </a:solidFill>
                <a:latin typeface="Perpetua Titling MT" panose="02020502060505020804" pitchFamily="18" charset="0"/>
              </a:rPr>
              <a:t>implements circuit breaker pattern</a:t>
            </a:r>
            <a:endParaRPr lang="en-US" sz="2800" b="0" i="0" dirty="0">
              <a:solidFill>
                <a:srgbClr val="D1D5DB"/>
              </a:solidFill>
              <a:effectLst/>
              <a:latin typeface="Perpetua Titling MT" panose="02020502060505020804" pitchFamily="18" charset="0"/>
            </a:endParaRPr>
          </a:p>
          <a:p>
            <a:pPr marR="0" lvl="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srgbClr val="D1D5DB"/>
                </a:solidFill>
                <a:latin typeface="Perpetua Titling MT" panose="02020502060505020804" pitchFamily="18" charset="0"/>
              </a:rPr>
              <a:t>	just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383416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4" y="121307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HYSTRIX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BD4059A-E038-85D7-C0CD-8950AB8B4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48" y="2442391"/>
            <a:ext cx="11928103" cy="343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29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5" y="831943"/>
            <a:ext cx="111645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load balancing with Spring Cloud Ribbon</a:t>
            </a:r>
            <a:endParaRPr lang="en-IN" sz="4400" b="0" i="0" dirty="0">
              <a:solidFill>
                <a:schemeClr val="accent1"/>
              </a:solidFill>
              <a:effectLst/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13DE0-6A92-91EC-A9A0-D90836FAC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999" y="2278493"/>
            <a:ext cx="8964000" cy="362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52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3" y="994175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Service-to-Service Communication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FF9F1-F8D6-DBCA-B2D3-8F9EAC506B87}"/>
              </a:ext>
            </a:extLst>
          </p:cNvPr>
          <p:cNvSpPr txBox="1"/>
          <p:nvPr/>
        </p:nvSpPr>
        <p:spPr>
          <a:xfrm>
            <a:off x="1559640" y="1963022"/>
            <a:ext cx="9072717" cy="2931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RESTful APIs for communication between services</a:t>
            </a:r>
          </a:p>
          <a:p>
            <a:pPr marL="342900" marR="0" lvl="0" indent="-3429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Declarative HTTP clients (e.g., Feign)</a:t>
            </a:r>
          </a:p>
          <a:p>
            <a:pPr marL="342900" marR="0" lvl="0" indent="-3429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Messaging systems (e.g., RabbitMQ, Kafka)</a:t>
            </a:r>
          </a:p>
          <a:p>
            <a:pPr marL="342900" marR="0" lvl="0" indent="-3429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Asynchronous communication patterns</a:t>
            </a:r>
          </a:p>
        </p:txBody>
      </p:sp>
    </p:spTree>
    <p:extLst>
      <p:ext uri="{BB962C8B-B14F-4D97-AF65-F5344CB8AC3E}">
        <p14:creationId xmlns:p14="http://schemas.microsoft.com/office/powerpoint/2010/main" val="1582737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1" y="224734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 err="1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FEign</a:t>
            </a:r>
            <a:endParaRPr lang="en-IN" sz="4400" b="0" i="0" dirty="0">
              <a:solidFill>
                <a:schemeClr val="accent1"/>
              </a:solidFill>
              <a:effectLst/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82E732-8186-E6F3-6128-2BB648BD8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995" y="994175"/>
            <a:ext cx="8640000" cy="525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27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3" y="994175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Distributed Tracing and Monitoring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FF9F1-F8D6-DBCA-B2D3-8F9EAC506B87}"/>
              </a:ext>
            </a:extLst>
          </p:cNvPr>
          <p:cNvSpPr txBox="1"/>
          <p:nvPr/>
        </p:nvSpPr>
        <p:spPr>
          <a:xfrm>
            <a:off x="1352546" y="1933526"/>
            <a:ext cx="10003712" cy="2931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Tracking and monitoring of requests across services</a:t>
            </a:r>
          </a:p>
          <a:p>
            <a:pPr marL="342900" marR="0" lvl="0" indent="-3429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Collection and visualization of traces</a:t>
            </a:r>
          </a:p>
          <a:p>
            <a:pPr marL="342900" marR="0" lvl="0" indent="-3429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Performance monitoring and troubleshooting</a:t>
            </a:r>
          </a:p>
          <a:p>
            <a:pPr marL="342900" marR="0" lvl="0" indent="-3429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Insights into request latency and dependencies</a:t>
            </a:r>
          </a:p>
        </p:txBody>
      </p:sp>
    </p:spTree>
    <p:extLst>
      <p:ext uri="{BB962C8B-B14F-4D97-AF65-F5344CB8AC3E}">
        <p14:creationId xmlns:p14="http://schemas.microsoft.com/office/powerpoint/2010/main" val="2443405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1" y="153517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Distributed Tracing and Monitoring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D15D85-F5C8-FCBB-82D6-D596D52F5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995" y="1195533"/>
            <a:ext cx="9864000" cy="52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9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3" y="994175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Security and Authorization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FF9F1-F8D6-DBCA-B2D3-8F9EAC506B87}"/>
              </a:ext>
            </a:extLst>
          </p:cNvPr>
          <p:cNvSpPr txBox="1"/>
          <p:nvPr/>
        </p:nvSpPr>
        <p:spPr>
          <a:xfrm>
            <a:off x="1352546" y="1933526"/>
            <a:ext cx="10003712" cy="3670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Secure communication between services</a:t>
            </a:r>
          </a:p>
          <a:p>
            <a:pPr marL="342900" marR="0" lvl="0" indent="-3429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Authentication and authorization mechanisms</a:t>
            </a:r>
          </a:p>
          <a:p>
            <a:pPr marL="342900" marR="0" lvl="0" indent="-3429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OAuth2 integration for token-based authentication</a:t>
            </a:r>
          </a:p>
          <a:p>
            <a:pPr marL="342900" marR="0" lvl="0" indent="-3429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Role-based access control</a:t>
            </a:r>
          </a:p>
          <a:p>
            <a:pPr marL="342900" marR="0" lvl="0" indent="-3429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Secure transmission of sensitive data</a:t>
            </a:r>
          </a:p>
        </p:txBody>
      </p:sp>
    </p:spTree>
    <p:extLst>
      <p:ext uri="{BB962C8B-B14F-4D97-AF65-F5344CB8AC3E}">
        <p14:creationId xmlns:p14="http://schemas.microsoft.com/office/powerpoint/2010/main" val="2525089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3" y="994175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KAFKA</a:t>
            </a:r>
            <a:endParaRPr lang="en-IN" sz="4400" b="0" i="0" dirty="0">
              <a:solidFill>
                <a:schemeClr val="accent1"/>
              </a:solidFill>
              <a:effectLst/>
              <a:latin typeface="Algerian" panose="04020705040A02060702" pitchFamily="82" charset="0"/>
            </a:endParaRPr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D9AC03A-5FBD-5422-9C21-3FB31675D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322" y="1696649"/>
            <a:ext cx="6799385" cy="516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D23E7-1782-E1C0-9F45-0E5EC3ACD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787" y="216176"/>
            <a:ext cx="4203247" cy="743744"/>
          </a:xfrm>
        </p:spPr>
        <p:txBody>
          <a:bodyPr/>
          <a:lstStyle/>
          <a:p>
            <a:r>
              <a:rPr lang="en-US" dirty="0" err="1"/>
              <a:t>AgenDA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86337F4-F295-D1BB-B4CC-D1157C3FA7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8708490"/>
              </p:ext>
            </p:extLst>
          </p:nvPr>
        </p:nvGraphicFramePr>
        <p:xfrm>
          <a:off x="1479777" y="1582820"/>
          <a:ext cx="4203246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089">
                  <a:extLst>
                    <a:ext uri="{9D8B030D-6E8A-4147-A177-3AD203B41FA5}">
                      <a16:colId xmlns:a16="http://schemas.microsoft.com/office/drawing/2014/main" val="1493774652"/>
                    </a:ext>
                  </a:extLst>
                </a:gridCol>
                <a:gridCol w="3544157">
                  <a:extLst>
                    <a:ext uri="{9D8B030D-6E8A-4147-A177-3AD203B41FA5}">
                      <a16:colId xmlns:a16="http://schemas.microsoft.com/office/drawing/2014/main" val="3912058221"/>
                    </a:ext>
                  </a:extLst>
                </a:gridCol>
              </a:tblGrid>
              <a:tr h="154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719731"/>
                  </a:ext>
                </a:extLst>
              </a:tr>
              <a:tr h="637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Developing REST based services</a:t>
                      </a:r>
                    </a:p>
                    <a:p>
                      <a:pPr algn="ctr"/>
                      <a:r>
                        <a:rPr lang="en-US" dirty="0"/>
                        <a:t>Testing using POSTMAN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89354"/>
                  </a:ext>
                </a:extLst>
              </a:tr>
              <a:tr h="637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REST Clients</a:t>
                      </a:r>
                    </a:p>
                    <a:p>
                      <a:pPr algn="ctr"/>
                      <a:r>
                        <a:rPr lang="en-US" dirty="0"/>
                        <a:t>Spring Cloud</a:t>
                      </a:r>
                    </a:p>
                    <a:p>
                      <a:pPr algn="ctr"/>
                      <a:r>
                        <a:rPr lang="en-US" dirty="0"/>
                        <a:t>Communication in Microservices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09330"/>
                  </a:ext>
                </a:extLst>
              </a:tr>
              <a:tr h="637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Feign Client</a:t>
                      </a:r>
                    </a:p>
                    <a:p>
                      <a:pPr algn="ctr"/>
                      <a:r>
                        <a:rPr lang="en-US" dirty="0"/>
                        <a:t>Configuration for MS</a:t>
                      </a:r>
                    </a:p>
                    <a:p>
                      <a:pPr algn="ctr"/>
                      <a:r>
                        <a:rPr lang="en-US" dirty="0"/>
                        <a:t>Profiles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653796"/>
                  </a:ext>
                </a:extLst>
              </a:tr>
              <a:tr h="637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API Gateway</a:t>
                      </a:r>
                    </a:p>
                    <a:p>
                      <a:pPr algn="ctr"/>
                      <a:r>
                        <a:rPr lang="en-US" dirty="0"/>
                        <a:t>Circuit Breakers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70081"/>
                  </a:ext>
                </a:extLst>
              </a:tr>
              <a:tr h="637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Distributed Log Tracing</a:t>
                      </a:r>
                    </a:p>
                    <a:p>
                      <a:pPr algn="ctr"/>
                      <a:r>
                        <a:rPr lang="en-US" dirty="0"/>
                        <a:t>Spring Cloud Stream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372139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4B03D-087C-ABCF-7C23-D37CB7F8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3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"/>
    </mc:Choice>
    <mc:Fallback xmlns="">
      <p:transition spd="slow" advTm="20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2156379" y="927932"/>
            <a:ext cx="7875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FF9F1-F8D6-DBCA-B2D3-8F9EAC506B87}"/>
              </a:ext>
            </a:extLst>
          </p:cNvPr>
          <p:cNvSpPr txBox="1"/>
          <p:nvPr/>
        </p:nvSpPr>
        <p:spPr>
          <a:xfrm>
            <a:off x="987983" y="2054034"/>
            <a:ext cx="8686227" cy="715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erpetua Titling MT" panose="02020502060505020804" pitchFamily="18" charset="0"/>
                <a:ea typeface="+mn-ea"/>
                <a:cs typeface="+mn-cs"/>
              </a:rPr>
              <a:t>Small autonomous services that work together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74FA6F-D96A-F185-67E0-B129D7B65017}"/>
              </a:ext>
            </a:extLst>
          </p:cNvPr>
          <p:cNvSpPr txBox="1"/>
          <p:nvPr/>
        </p:nvSpPr>
        <p:spPr>
          <a:xfrm>
            <a:off x="5471455" y="3303172"/>
            <a:ext cx="60976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REST</a:t>
            </a:r>
          </a:p>
          <a:p>
            <a:r>
              <a:rPr lang="en-US" sz="2400" dirty="0"/>
              <a:t>&amp; Small Well Chosen Deployable Units</a:t>
            </a:r>
          </a:p>
          <a:p>
            <a:r>
              <a:rPr lang="en-US" sz="2400" dirty="0"/>
              <a:t>&amp; Cloud Enabled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854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3"/>
    </mc:Choice>
    <mc:Fallback xmlns="">
      <p:transition spd="slow" advTm="9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2156379" y="927932"/>
            <a:ext cx="7875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Key characteristics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FF9F1-F8D6-DBCA-B2D3-8F9EAC506B87}"/>
              </a:ext>
            </a:extLst>
          </p:cNvPr>
          <p:cNvSpPr txBox="1"/>
          <p:nvPr/>
        </p:nvSpPr>
        <p:spPr>
          <a:xfrm>
            <a:off x="3044969" y="1593690"/>
            <a:ext cx="6098458" cy="3670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erpetua Titling MT" panose="02020502060505020804" pitchFamily="18" charset="0"/>
                <a:ea typeface="+mn-ea"/>
                <a:cs typeface="+mn-cs"/>
              </a:rPr>
              <a:t>Service autonomy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erpetua Titling MT" panose="02020502060505020804" pitchFamily="18" charset="0"/>
                <a:ea typeface="+mn-ea"/>
                <a:cs typeface="+mn-cs"/>
              </a:rPr>
              <a:t>Single responsibility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erpetua Titling MT" panose="02020502060505020804" pitchFamily="18" charset="0"/>
                <a:ea typeface="+mn-ea"/>
                <a:cs typeface="+mn-cs"/>
              </a:rPr>
              <a:t>Decentralized data management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erpetua Titling MT" panose="02020502060505020804" pitchFamily="18" charset="0"/>
                <a:ea typeface="+mn-ea"/>
                <a:cs typeface="+mn-cs"/>
              </a:rPr>
              <a:t>Inter-service communication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erpetua Titling MT" panose="02020502060505020804" pitchFamily="18" charset="0"/>
                <a:ea typeface="+mn-ea"/>
                <a:cs typeface="+mn-cs"/>
              </a:rPr>
              <a:t>Polyglot 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36189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1199290" y="824249"/>
            <a:ext cx="9789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Advantages/DISADVANTAGES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FF9F1-F8D6-DBCA-B2D3-8F9EAC506B87}"/>
              </a:ext>
            </a:extLst>
          </p:cNvPr>
          <p:cNvSpPr txBox="1"/>
          <p:nvPr/>
        </p:nvSpPr>
        <p:spPr>
          <a:xfrm>
            <a:off x="-195188" y="1961438"/>
            <a:ext cx="6098458" cy="3670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Scalability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Flexibility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Modularity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Fault isolation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Team autonomy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 Titling MT" panose="020205020605050208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5251D2-16FB-D99D-A311-43D83407E9BF}"/>
              </a:ext>
            </a:extLst>
          </p:cNvPr>
          <p:cNvSpPr txBox="1"/>
          <p:nvPr/>
        </p:nvSpPr>
        <p:spPr>
          <a:xfrm>
            <a:off x="5903270" y="1852108"/>
            <a:ext cx="6098458" cy="3670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RELEASE PROCESS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Distributed data management</a:t>
            </a:r>
            <a:endParaRPr lang="en-IN" sz="2400" dirty="0">
              <a:solidFill>
                <a:srgbClr val="D1D5DB"/>
              </a:solidFill>
              <a:latin typeface="Perpetua Titling MT" panose="020205020605050208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Monitoring and debugging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Service orchestration</a:t>
            </a:r>
            <a:endParaRPr lang="en-IN" sz="2400" dirty="0">
              <a:solidFill>
                <a:srgbClr val="D1D5DB"/>
              </a:solidFill>
              <a:latin typeface="Perpetua Titling MT" panose="020205020605050208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Infrastructure complexity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 Titling MT" panose="020205020605050208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A72CFE-C1E6-5A72-2B0F-94EC659F7B7F}"/>
                  </a:ext>
                </a:extLst>
              </p14:cNvPr>
              <p14:cNvContentPartPr/>
              <p14:nvPr/>
            </p14:nvContentPartPr>
            <p14:xfrm>
              <a:off x="7600117" y="160761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A72CFE-C1E6-5A72-2B0F-94EC659F7B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2477" y="1589619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763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121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E121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3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1199290" y="824249"/>
            <a:ext cx="9789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dirty="0">
                <a:solidFill>
                  <a:schemeClr val="accent1"/>
                </a:solidFill>
                <a:latin typeface="Algerian" panose="04020705040A02060702" pitchFamily="82" charset="0"/>
              </a:rPr>
              <a:t>SPRING CLOUD</a:t>
            </a:r>
            <a:endParaRPr lang="en-IN" sz="4400" b="0" i="0" dirty="0">
              <a:solidFill>
                <a:schemeClr val="accent1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FF9F1-F8D6-DBCA-B2D3-8F9EAC506B87}"/>
              </a:ext>
            </a:extLst>
          </p:cNvPr>
          <p:cNvSpPr txBox="1"/>
          <p:nvPr/>
        </p:nvSpPr>
        <p:spPr>
          <a:xfrm>
            <a:off x="3044968" y="2010206"/>
            <a:ext cx="6098458" cy="4409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1" u="sng" dirty="0">
                <a:solidFill>
                  <a:srgbClr val="D1D5DB"/>
                </a:solidFill>
                <a:latin typeface="Perpetua Titling MT" panose="02020502060505020804" pitchFamily="18" charset="0"/>
              </a:rPr>
              <a:t>Specific TECHNOLOGIES/MODULES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rgbClr val="D1D5DB"/>
                </a:solidFill>
                <a:latin typeface="Perpetua Titling MT" panose="02020502060505020804" pitchFamily="18" charset="0"/>
              </a:rPr>
              <a:t>LOAD BALANCING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SERVICE DISCOVERY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rgbClr val="D1D5DB"/>
                </a:solidFill>
                <a:latin typeface="Perpetua Titling MT" panose="02020502060505020804" pitchFamily="18" charset="0"/>
              </a:rPr>
              <a:t>FAULT TOLERANCE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LOG TRACING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Configuration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A72CFE-C1E6-5A72-2B0F-94EC659F7B7F}"/>
                  </a:ext>
                </a:extLst>
              </p14:cNvPr>
              <p14:cNvContentPartPr/>
              <p14:nvPr/>
            </p14:nvContentPartPr>
            <p14:xfrm>
              <a:off x="7600117" y="160761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A72CFE-C1E6-5A72-2B0F-94EC659F7B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2477" y="1589619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1361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174153D-8F99-163F-6A24-60BBCA71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99" y="444364"/>
            <a:ext cx="10515600" cy="924808"/>
          </a:xfrm>
        </p:spPr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Application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AD0557D-8AEC-46FE-B8EF-68B1A7B4ED9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545108B-0F97-0BEB-8E40-C35A03E7E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50" y="1199988"/>
            <a:ext cx="11589499" cy="552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90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7A24A26-4965-C742-ADC2-2287AD405398}"/>
              </a:ext>
            </a:extLst>
          </p:cNvPr>
          <p:cNvSpPr txBox="1"/>
          <p:nvPr/>
        </p:nvSpPr>
        <p:spPr>
          <a:xfrm>
            <a:off x="513735" y="831943"/>
            <a:ext cx="11164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4400" b="0" i="0" dirty="0">
                <a:solidFill>
                  <a:schemeClr val="accent1"/>
                </a:solidFill>
                <a:effectLst/>
                <a:latin typeface="Algerian" panose="04020705040A02060702" pitchFamily="82" charset="0"/>
              </a:rPr>
              <a:t>Service Registration and Discovery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FF9F1-F8D6-DBCA-B2D3-8F9EAC506B87}"/>
              </a:ext>
            </a:extLst>
          </p:cNvPr>
          <p:cNvSpPr txBox="1"/>
          <p:nvPr/>
        </p:nvSpPr>
        <p:spPr>
          <a:xfrm>
            <a:off x="2774539" y="1601384"/>
            <a:ext cx="6642920" cy="3670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Dynamic registration of services</a:t>
            </a:r>
          </a:p>
          <a:p>
            <a:pPr marL="342900" marR="0" lvl="0" indent="-3429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Automatic discovery of services</a:t>
            </a:r>
          </a:p>
          <a:p>
            <a:pPr marL="342900" marR="0" lvl="0" indent="-3429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Service metadata management</a:t>
            </a:r>
          </a:p>
          <a:p>
            <a:pPr marL="342900" marR="0" lvl="0" indent="-34290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Perpetua Titling MT" panose="02020502060505020804" pitchFamily="18" charset="0"/>
              </a:rPr>
              <a:t>Load balancing of requests across service instances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56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4">
      <a:dk1>
        <a:srgbClr val="1E1E1E"/>
      </a:dk1>
      <a:lt1>
        <a:sysClr val="window" lastClr="FFFFFF"/>
      </a:lt1>
      <a:dk2>
        <a:srgbClr val="44546A"/>
      </a:dk2>
      <a:lt2>
        <a:srgbClr val="E7E6E6"/>
      </a:lt2>
      <a:accent1>
        <a:srgbClr val="81CC48"/>
      </a:accent1>
      <a:accent2>
        <a:srgbClr val="45BEAD"/>
      </a:accent2>
      <a:accent3>
        <a:srgbClr val="BFFF4B"/>
      </a:accent3>
      <a:accent4>
        <a:srgbClr val="B001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0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EM Deck_tm12041065_Win32_LW_v2.potx" id="{50D3F641-2B59-4E25-9440-7A006AB5DE4F}" vid="{A6D17500-6421-4BD4-89D5-25B2E6BFFA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612839-5FA9-4715-8A7D-7F95D097B1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66E941-6182-4A32-B603-DDB09E5F071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3FFC980-8EEC-4CFC-96C7-CEB6F5CA868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STEM pitch deck</Template>
  <TotalTime>1326</TotalTime>
  <Words>783</Words>
  <Application>Microsoft Macintosh PowerPoint</Application>
  <PresentationFormat>Widescreen</PresentationFormat>
  <Paragraphs>165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Algerian</vt:lpstr>
      <vt:lpstr>Arial</vt:lpstr>
      <vt:lpstr>Calibri</vt:lpstr>
      <vt:lpstr>Perpetua Titling MT</vt:lpstr>
      <vt:lpstr>Source Sans Pro</vt:lpstr>
      <vt:lpstr>Office Theme</vt:lpstr>
      <vt:lpstr>Microservices</vt:lpstr>
      <vt:lpstr>Why MICROSERVICES</vt:lpstr>
      <vt:lpstr>AgenDA</vt:lpstr>
      <vt:lpstr>PowerPoint Presentation</vt:lpstr>
      <vt:lpstr>PowerPoint Presentation</vt:lpstr>
      <vt:lpstr>PowerPoint Presentation</vt:lpstr>
      <vt:lpstr>PowerPoint Presentation</vt:lpstr>
      <vt:lpstr>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Architecture</dc:title>
  <dc:creator>Ankit Tomar</dc:creator>
  <cp:lastModifiedBy>Puneet Vashisht</cp:lastModifiedBy>
  <cp:revision>12</cp:revision>
  <dcterms:created xsi:type="dcterms:W3CDTF">2023-06-28T09:48:14Z</dcterms:created>
  <dcterms:modified xsi:type="dcterms:W3CDTF">2023-10-13T08:05:20Z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