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8" r:id="rId18"/>
    <p:sldId id="277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bitel.com/firmware-over-the-air-fota-updates-for-iot-and-automotive-device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hyperlink" Target="https://www.embitel.com/product-engineering-2/automotive/control-unit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2" y="2244409"/>
            <a:ext cx="10285930" cy="1449413"/>
          </a:xfrm>
        </p:spPr>
        <p:txBody>
          <a:bodyPr>
            <a:noAutofit/>
          </a:bodyPr>
          <a:lstStyle/>
          <a:p>
            <a:r>
              <a:rPr lang="en-IN" sz="8000" b="1" dirty="0"/>
              <a:t>Telematic Control Unit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9669" y="6024370"/>
            <a:ext cx="4929809" cy="674603"/>
          </a:xfrm>
        </p:spPr>
        <p:txBody>
          <a:bodyPr>
            <a:normAutofit/>
          </a:bodyPr>
          <a:lstStyle/>
          <a:p>
            <a:r>
              <a:rPr lang="en-US" sz="2800" b="1" dirty="0"/>
              <a:t>Presented by Abhishek Tamboli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5B9-021B-491D-9CB7-DF1055A0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7" y="238539"/>
            <a:ext cx="11410726" cy="1179443"/>
          </a:xfrm>
        </p:spPr>
        <p:txBody>
          <a:bodyPr>
            <a:normAutofit/>
          </a:bodyPr>
          <a:lstStyle/>
          <a:p>
            <a:r>
              <a:rPr lang="en-US" sz="6600" dirty="0"/>
              <a:t>Memory unit</a:t>
            </a:r>
            <a:endParaRPr lang="en-IN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77ECD-9A8F-4CF7-9498-81190D63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895" y="1925982"/>
            <a:ext cx="5420139" cy="418326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</a:rPr>
              <a:t>Memory </a:t>
            </a:r>
            <a:r>
              <a:rPr lang="en-US" sz="2400" dirty="0">
                <a:effectLst/>
              </a:rPr>
              <a:t>unit, which is necessary for storing information during an unreliable or no network conditions; or in some cases, to store vehicle data for future use.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This memory module is also useful for supporting advanced telematics functionalities .</a:t>
            </a:r>
            <a:endParaRPr lang="en-IN" sz="2400" dirty="0">
              <a:effectLst/>
            </a:endParaRPr>
          </a:p>
          <a:p>
            <a:pPr algn="l"/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877AC5C-43F9-48F2-93BB-B2BDEFA64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13" y="1925982"/>
            <a:ext cx="4823791" cy="4183268"/>
          </a:xfrm>
        </p:spPr>
      </p:pic>
    </p:spTree>
    <p:extLst>
      <p:ext uri="{BB962C8B-B14F-4D97-AF65-F5344CB8AC3E}">
        <p14:creationId xmlns:p14="http://schemas.microsoft.com/office/powerpoint/2010/main" val="259241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5B9-021B-491D-9CB7-DF1055A0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7" y="238539"/>
            <a:ext cx="11410726" cy="1179443"/>
          </a:xfrm>
        </p:spPr>
        <p:txBody>
          <a:bodyPr>
            <a:normAutofit/>
          </a:bodyPr>
          <a:lstStyle/>
          <a:p>
            <a:r>
              <a:rPr lang="en-US" sz="6600" dirty="0"/>
              <a:t>Other components</a:t>
            </a:r>
            <a:endParaRPr lang="en-IN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77ECD-9A8F-4CF7-9498-81190D63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895" y="1417982"/>
            <a:ext cx="10959547" cy="520147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</a:rPr>
              <a:t>Communication interfaces</a:t>
            </a:r>
            <a:r>
              <a:rPr lang="en-US" sz="2400" dirty="0">
                <a:effectLst/>
              </a:rPr>
              <a:t> to support a wide range of communication including Wi-Fi, cellular, LTE etc.</a:t>
            </a:r>
            <a:endParaRPr lang="en-IN" sz="2400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</a:rPr>
              <a:t>GPRS module:</a:t>
            </a:r>
            <a:r>
              <a:rPr lang="en-US" sz="2400" dirty="0">
                <a:effectLst/>
              </a:rPr>
              <a:t> For data connectivity and in some cases voice based communication with remote devices. Often the GPRS module comes with a sim card, e-sim card or plastic sim cards, in addition to the GPRS modem to enable communication with remote devices over the cellular network.</a:t>
            </a:r>
            <a:endParaRPr lang="en-IN" sz="2400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</a:rPr>
              <a:t>Battery module: W</a:t>
            </a:r>
            <a:r>
              <a:rPr lang="en-US" sz="2400" dirty="0">
                <a:effectLst/>
              </a:rPr>
              <a:t>ith voltage rating of 3.2 to 3.4 volts, for integrated power management. As a cost-effective backup source for Real-Time Clocks when the vehicle engine is off.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</a:rPr>
              <a:t>Bluetooth Module: T</a:t>
            </a:r>
            <a:r>
              <a:rPr lang="en-US" sz="2400" dirty="0">
                <a:effectLst/>
              </a:rPr>
              <a:t>o connect nearby devices with the telematics device, for interfacing with the end-user’s mobile phone for hands-free calls, text messages etc.</a:t>
            </a:r>
            <a:endParaRPr lang="en-IN" sz="2400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>
              <a:effectLst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6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5B9-021B-491D-9CB7-DF1055A0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7" y="238539"/>
            <a:ext cx="11410726" cy="1179443"/>
          </a:xfrm>
        </p:spPr>
        <p:txBody>
          <a:bodyPr>
            <a:normAutofit/>
          </a:bodyPr>
          <a:lstStyle/>
          <a:p>
            <a:r>
              <a:rPr lang="en-US" sz="6600" dirty="0"/>
              <a:t>Other components</a:t>
            </a:r>
            <a:endParaRPr lang="en-IN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77ECD-9A8F-4CF7-9498-81190D63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895" y="1417982"/>
            <a:ext cx="10959547" cy="520147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Microphone: Microphone with </a:t>
            </a:r>
            <a:r>
              <a:rPr lang="en-US" sz="2400" b="1" dirty="0">
                <a:effectLst/>
              </a:rPr>
              <a:t>Audio interface</a:t>
            </a:r>
            <a:r>
              <a:rPr lang="en-US" sz="2400" dirty="0">
                <a:effectLst/>
              </a:rPr>
              <a:t> to enable features such as hands-free calls, voice based commands. It also supports stereo based output to play media files from the vehicle audio system.</a:t>
            </a:r>
            <a:endParaRPr lang="en-IN" sz="2400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GPIO: A General Purpose Input/output interface (</a:t>
            </a:r>
            <a:r>
              <a:rPr lang="en-US" sz="2400" b="1" dirty="0">
                <a:effectLst/>
              </a:rPr>
              <a:t>GPIO</a:t>
            </a:r>
            <a:r>
              <a:rPr lang="en-US" sz="2400" dirty="0">
                <a:effectLst/>
              </a:rPr>
              <a:t>) system to connect lights, buttons. This includes both analog and digital I/O type interfaces.</a:t>
            </a:r>
            <a:endParaRPr lang="en-IN" sz="2400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HMI: The </a:t>
            </a:r>
            <a:r>
              <a:rPr lang="en-US" sz="2400" b="1" dirty="0">
                <a:effectLst/>
              </a:rPr>
              <a:t>HMI</a:t>
            </a:r>
            <a:r>
              <a:rPr lang="en-US" sz="2400" dirty="0">
                <a:effectLst/>
              </a:rPr>
              <a:t>/user interface device to showcase crucial information such as navigation maps, vehicle speed , fuel usage etc. The user can use the HMI to access features such as hands-free calls on the move, view map, playing media files etc. The HMI is connected to the TCU through a GUI or HDMI port.</a:t>
            </a:r>
            <a:endParaRPr lang="en-IN" sz="2400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>
              <a:effectLst/>
            </a:endParaRP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396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92EA-F7F8-42EE-A895-58CF1602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761067"/>
            <a:ext cx="11436626" cy="2055559"/>
          </a:xfrm>
        </p:spPr>
        <p:txBody>
          <a:bodyPr>
            <a:noAutofit/>
          </a:bodyPr>
          <a:lstStyle/>
          <a:p>
            <a:r>
              <a:rPr lang="en-US" sz="7200" dirty="0"/>
              <a:t>TCU software components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30988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D16E-CDD9-4FF9-9FD2-235D93DD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357" y="450574"/>
            <a:ext cx="11039060" cy="6188765"/>
          </a:xfrm>
        </p:spPr>
        <p:txBody>
          <a:bodyPr>
            <a:normAutofit fontScale="92500"/>
          </a:bodyPr>
          <a:lstStyle/>
          <a:p>
            <a:pPr lvl="1"/>
            <a:r>
              <a:rPr lang="en-US" sz="2400" dirty="0">
                <a:effectLst/>
              </a:rPr>
              <a:t>An automotive telematics system comes with the following set of software components: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</a:rPr>
              <a:t>The Bootloader software stack for boot implementation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</a:rPr>
              <a:t>Real Time Operating System (RTOS) and BSP modules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</a:rPr>
              <a:t>Automotive Framework Classes that help the applications to access the primary telematics functionalities such as GPS data.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</a:rPr>
              <a:t>Global Navigation Satellite Systems (GNSS) software for real-time vehicle tracking and identification of the geo location.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</a:rPr>
              <a:t>Software for integration of data analytics to alert user about vehicle maintenance, fuel usage, vehicle usage patterns etc.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</a:rPr>
              <a:t>Software for Multimedia device drivers.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</a:rPr>
              <a:t>Device management software for Remote </a:t>
            </a:r>
            <a:r>
              <a:rPr lang="en-IN" sz="2400" u="sng" dirty="0">
                <a:effectLst/>
                <a:hlinkClick r:id="rId2"/>
              </a:rPr>
              <a:t>Over the air update of firmware</a:t>
            </a:r>
            <a:r>
              <a:rPr lang="en-IN" sz="2400" dirty="0">
                <a:effectLst/>
              </a:rPr>
              <a:t> ( FOTA) and software ( SOTA) images.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</a:rPr>
              <a:t>Security Algorithms for ensuring multi-level security of the telematics code and application through device and user authentication, data encryption, Content Filtering etc.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400" dirty="0">
              <a:effectLst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182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92EA-F7F8-42EE-A895-58CF1602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761067"/>
            <a:ext cx="11436626" cy="2055559"/>
          </a:xfrm>
        </p:spPr>
        <p:txBody>
          <a:bodyPr>
            <a:noAutofit/>
          </a:bodyPr>
          <a:lstStyle/>
          <a:p>
            <a:r>
              <a:rPr lang="en-US" sz="7200" dirty="0"/>
              <a:t>Telematic cloud server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45723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D16E-CDD9-4FF9-9FD2-235D93DD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357" y="450574"/>
            <a:ext cx="11039060" cy="618876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</a:rPr>
              <a:t>Data Transmission from TCU to Cloud:</a:t>
            </a:r>
            <a:endParaRPr lang="en-US" sz="2800" dirty="0">
              <a:effectLst/>
            </a:endParaRPr>
          </a:p>
          <a:p>
            <a:pPr algn="l"/>
            <a:r>
              <a:rPr lang="en-US" sz="2800" b="1" dirty="0">
                <a:effectLst/>
              </a:rPr>
              <a:t>		1. Data Collection</a:t>
            </a:r>
            <a:r>
              <a:rPr lang="en-US" sz="2800" dirty="0">
                <a:effectLst/>
              </a:rPr>
              <a:t>: TCUs collect various data points from vehicles or 			assets, such as GPS location, vehicle speed, engine diagnostics, and 			driver 	behavior.</a:t>
            </a:r>
          </a:p>
          <a:p>
            <a:pPr algn="l"/>
            <a:r>
              <a:rPr lang="en-US" sz="2800" b="1" dirty="0">
                <a:effectLst/>
              </a:rPr>
              <a:t>		2. Data Transmission</a:t>
            </a:r>
            <a:r>
              <a:rPr lang="en-US" sz="2800" dirty="0">
                <a:effectLst/>
              </a:rPr>
              <a:t>: TCUs use wireless communication, typically 				cellular networks, to transmit this data to the Telematics Cloud 				Server.</a:t>
            </a:r>
          </a:p>
          <a:p>
            <a:pPr algn="l"/>
            <a:r>
              <a:rPr lang="en-US" sz="2800" b="1" dirty="0">
                <a:effectLst/>
              </a:rPr>
              <a:t>		3. Secure Communication</a:t>
            </a:r>
            <a:r>
              <a:rPr lang="en-US" sz="2800" dirty="0">
                <a:effectLst/>
              </a:rPr>
              <a:t>: Data transmission is usually encrypted to 			ensure the confidentiality and integrity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94902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D16E-CDD9-4FF9-9FD2-235D93DD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357" y="450574"/>
            <a:ext cx="11039060" cy="618876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</a:rPr>
              <a:t>Data Encapsulation into MQTT Messages:</a:t>
            </a:r>
            <a:endParaRPr lang="en-US" sz="2800" dirty="0">
              <a:effectLst/>
            </a:endParaRPr>
          </a:p>
          <a:p>
            <a:pPr algn="l"/>
            <a:r>
              <a:rPr lang="en-US" sz="2800" b="1" dirty="0">
                <a:effectLst/>
              </a:rPr>
              <a:t>		1. Data Packaging</a:t>
            </a:r>
            <a:r>
              <a:rPr lang="en-US" sz="2800" dirty="0">
                <a:effectLst/>
              </a:rPr>
              <a:t>: The collected data is organized and packaged into 			messages. MQTT (Message Queuing Telemetry Transport) is a 				common protocol used for this purpose due to its lightweight and 			efficient publish-subscribe model.</a:t>
            </a:r>
          </a:p>
          <a:p>
            <a:pPr algn="l"/>
            <a:r>
              <a:rPr lang="en-US" sz="2800" b="1" dirty="0">
                <a:effectLst/>
              </a:rPr>
              <a:t>		2. Topic-based Communication</a:t>
            </a:r>
            <a:r>
              <a:rPr lang="en-US" sz="2800" dirty="0">
                <a:effectLst/>
              </a:rPr>
              <a:t>: MQTT messages are often organized 			by topics, allowing the cloud server to subscribe to specific topics of 			interest.</a:t>
            </a:r>
          </a:p>
          <a:p>
            <a:pPr algn="l"/>
            <a:r>
              <a:rPr lang="en-US" sz="2800" b="1" dirty="0">
                <a:effectLst/>
              </a:rPr>
              <a:t>		3. Quality of Service (QoS)</a:t>
            </a:r>
            <a:r>
              <a:rPr lang="en-US" sz="2800" dirty="0">
                <a:effectLst/>
              </a:rPr>
              <a:t>: MQTT messages can be sent with varying 			levels of QoS, ensuring message delivery and reliability based on 				application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16986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D16E-CDD9-4FF9-9FD2-235D93DD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357" y="450574"/>
            <a:ext cx="11039060" cy="618876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</a:rPr>
              <a:t>Storage and Processing in the Cloud:</a:t>
            </a:r>
          </a:p>
          <a:p>
            <a:pPr algn="l"/>
            <a:r>
              <a:rPr lang="en-US" sz="2800" b="1" dirty="0">
                <a:effectLst/>
              </a:rPr>
              <a:t>		1. Data Ingestion</a:t>
            </a:r>
            <a:r>
              <a:rPr lang="en-US" sz="2800" dirty="0">
                <a:effectLst/>
              </a:rPr>
              <a:t>: The Telematics Cloud Server receives incoming 				MQTT messages and ingests the data into its storage and 						processing systems.</a:t>
            </a:r>
          </a:p>
          <a:p>
            <a:pPr algn="l"/>
            <a:r>
              <a:rPr lang="en-US" sz="2800" b="1" dirty="0">
                <a:effectLst/>
              </a:rPr>
              <a:t>		2. Data Processing</a:t>
            </a:r>
            <a:r>
              <a:rPr lang="en-US" sz="2800" dirty="0">
                <a:effectLst/>
              </a:rPr>
              <a:t>: The server processes the incoming data, which 				may include real-time analysis for features like driver behavior 				monitoring, route optimization, and vehicle maintenance alerts.</a:t>
            </a:r>
          </a:p>
          <a:p>
            <a:pPr algn="l"/>
            <a:r>
              <a:rPr lang="en-US" sz="2800" b="1" dirty="0">
                <a:effectLst/>
              </a:rPr>
              <a:t>		3. Data Storage</a:t>
            </a:r>
            <a:r>
              <a:rPr lang="en-US" sz="2800" dirty="0">
                <a:effectLst/>
              </a:rPr>
              <a:t>: Data is stored in databases that are optimized for 				efficient retrieval and analysis. It may be stored in relational 					databases.</a:t>
            </a:r>
          </a:p>
        </p:txBody>
      </p:sp>
    </p:spTree>
    <p:extLst>
      <p:ext uri="{BB962C8B-B14F-4D97-AF65-F5344CB8AC3E}">
        <p14:creationId xmlns:p14="http://schemas.microsoft.com/office/powerpoint/2010/main" val="95088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D16E-CDD9-4FF9-9FD2-235D93DD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070" y="1895062"/>
            <a:ext cx="11039060" cy="430695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</a:rPr>
              <a:t>The data stored in the telematics server can be accessed by the end user using either via a </a:t>
            </a:r>
            <a:r>
              <a:rPr lang="en-US" sz="2800" b="1" dirty="0">
                <a:effectLst/>
              </a:rPr>
              <a:t>desktop or mobile application</a:t>
            </a:r>
            <a:r>
              <a:rPr lang="en-US" sz="2800" dirty="0">
                <a:effectLst/>
              </a:rPr>
              <a:t>.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</a:rPr>
              <a:t>Based on the specific use case, the telematics data in the server can be fed into a third party software such as computerized mapping software, to apply further business logic on the available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3AF604-4282-4F1A-9AFD-F00FFCA8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344556"/>
            <a:ext cx="11436626" cy="1351722"/>
          </a:xfrm>
        </p:spPr>
        <p:txBody>
          <a:bodyPr>
            <a:noAutofit/>
          </a:bodyPr>
          <a:lstStyle/>
          <a:p>
            <a:r>
              <a:rPr lang="en-US" sz="7200" dirty="0"/>
              <a:t>Telematic front end access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29494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92C9-21C6-4533-9BB4-743FCACD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5409"/>
            <a:ext cx="10353762" cy="12573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6821-8EDB-4025-A7A4-00D8A532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8" y="1462709"/>
            <a:ext cx="11463131" cy="518988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effectLst/>
              </a:rPr>
              <a:t>Telematics</a:t>
            </a:r>
            <a:r>
              <a:rPr lang="en-US" sz="2400" dirty="0">
                <a:effectLst/>
              </a:rPr>
              <a:t> is a term that combines the words </a:t>
            </a:r>
            <a:r>
              <a:rPr lang="en-US" sz="2400" i="1" dirty="0">
                <a:effectLst/>
              </a:rPr>
              <a:t>telecommunications</a:t>
            </a:r>
            <a:r>
              <a:rPr lang="en-US" sz="2400" dirty="0">
                <a:effectLst/>
              </a:rPr>
              <a:t> and </a:t>
            </a:r>
            <a:r>
              <a:rPr lang="en-US" sz="2400" i="1" dirty="0">
                <a:effectLst/>
              </a:rPr>
              <a:t>informatics</a:t>
            </a:r>
            <a:r>
              <a:rPr lang="en-US" sz="2400" dirty="0">
                <a:effectLst/>
              </a:rPr>
              <a:t> to describe the use of communications and IT to transmit, store and receive information from devices to remote objects over a network.</a:t>
            </a:r>
            <a:endParaRPr lang="en-US" dirty="0">
              <a:effectLst/>
            </a:endParaRPr>
          </a:p>
          <a:p>
            <a:r>
              <a:rPr lang="en-US" sz="2400" dirty="0">
                <a:effectLst/>
              </a:rPr>
              <a:t>This technology plays a significant role in the automotive industry some of them are:</a:t>
            </a:r>
          </a:p>
          <a:p>
            <a:pPr marL="36900" indent="0">
              <a:buNone/>
            </a:pPr>
            <a:r>
              <a:rPr lang="en-IN" sz="2400" b="1" dirty="0">
                <a:effectLst/>
              </a:rPr>
              <a:t>	1. Data Collection</a:t>
            </a:r>
          </a:p>
          <a:p>
            <a:pPr marL="36900" indent="0">
              <a:buNone/>
            </a:pPr>
            <a:r>
              <a:rPr lang="en-IN" sz="2400" b="1" dirty="0">
                <a:effectLst/>
              </a:rPr>
              <a:t>	2. Communication 	</a:t>
            </a:r>
          </a:p>
          <a:p>
            <a:pPr marL="36900" indent="0">
              <a:buNone/>
            </a:pPr>
            <a:r>
              <a:rPr lang="en-IN" sz="2400" b="1" dirty="0">
                <a:effectLst/>
              </a:rPr>
              <a:t>	3. Remote Monitoring</a:t>
            </a:r>
          </a:p>
          <a:p>
            <a:pPr marL="36900" indent="0">
              <a:buNone/>
            </a:pPr>
            <a:r>
              <a:rPr lang="en-IN" sz="2400" b="1" dirty="0">
                <a:effectLst/>
              </a:rPr>
              <a:t>	4. Maintenance Alerts </a:t>
            </a:r>
          </a:p>
          <a:p>
            <a:pPr marL="36900" indent="0">
              <a:buNone/>
            </a:pPr>
            <a:r>
              <a:rPr lang="en-IN" sz="2400" b="1" dirty="0">
                <a:effectLst/>
              </a:rPr>
              <a:t>	5. Connected Services </a:t>
            </a:r>
          </a:p>
          <a:p>
            <a:pPr marL="36900" indent="0">
              <a:buNone/>
            </a:pPr>
            <a:r>
              <a:rPr lang="en-IN" sz="2400" b="1" dirty="0">
                <a:effectLst/>
              </a:rPr>
              <a:t>	6. Autonomous Vehicles </a:t>
            </a:r>
          </a:p>
          <a:p>
            <a:pPr marL="36900" indent="0">
              <a:buNone/>
            </a:pPr>
            <a:r>
              <a:rPr lang="en-IN" sz="2400" b="1" dirty="0">
                <a:effectLst/>
              </a:rPr>
              <a:t>	7. Data Analytics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654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D16E-CDD9-4FF9-9FD2-235D93DD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357" y="1802296"/>
            <a:ext cx="11039060" cy="442622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effectLst/>
              </a:rPr>
              <a:t>Improved Fleet Management.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effectLst/>
              </a:rPr>
              <a:t>Enhanced Safety and Security.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effectLst/>
              </a:rPr>
              <a:t>Usage-Based Insurance.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effectLst/>
              </a:rPr>
              <a:t>Vehicle Maintenance Notifications.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effectLst/>
              </a:rPr>
              <a:t>Advanced Navigation and Traffic Information.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effectLst/>
              </a:rPr>
              <a:t>Ride-Sharing Convenience.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8EF117-7C43-4750-AB4B-E1F6FE37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218661"/>
            <a:ext cx="11436626" cy="1364974"/>
          </a:xfrm>
        </p:spPr>
        <p:txBody>
          <a:bodyPr>
            <a:noAutofit/>
          </a:bodyPr>
          <a:lstStyle/>
          <a:p>
            <a:r>
              <a:rPr lang="en-IN" sz="7200" b="1" dirty="0">
                <a:effectLst/>
              </a:rPr>
              <a:t>Benefits of Telematics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420778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67DD-2DCA-41A3-8AA9-41E26045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17" y="2800350"/>
            <a:ext cx="5977335" cy="1257300"/>
          </a:xfrm>
        </p:spPr>
        <p:txBody>
          <a:bodyPr/>
          <a:lstStyle/>
          <a:p>
            <a:r>
              <a:rPr lang="en-US" dirty="0"/>
              <a:t>Thank you!!!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72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92C9-21C6-4533-9BB4-743FCACD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5409"/>
            <a:ext cx="10353762" cy="1257300"/>
          </a:xfrm>
        </p:spPr>
        <p:txBody>
          <a:bodyPr/>
          <a:lstStyle/>
          <a:p>
            <a:r>
              <a:rPr lang="en-US" dirty="0"/>
              <a:t>Application of TCU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6821-8EDB-4025-A7A4-00D8A532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4" y="1462709"/>
            <a:ext cx="11463131" cy="5189882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Fleet Management: </a:t>
            </a:r>
            <a:r>
              <a:rPr lang="en-IN" dirty="0">
                <a:effectLst/>
              </a:rPr>
              <a:t>Telematics enables real-time tracking of vehicles, optimizing routes, monitoring driver behaviour, and enhancing maintenance scheduling for businesses with vehicle fleets.</a:t>
            </a:r>
          </a:p>
          <a:p>
            <a:r>
              <a:rPr lang="en-IN" b="1" dirty="0">
                <a:effectLst/>
              </a:rPr>
              <a:t>Remote Diagnostics:</a:t>
            </a:r>
            <a:r>
              <a:rPr lang="en-IN" dirty="0">
                <a:effectLst/>
              </a:rPr>
              <a:t> Telematics systems provide remote monitoring of vehicle health, allowing for proactive maintenance, reducing downtime, and minimizing repair costs.</a:t>
            </a:r>
          </a:p>
          <a:p>
            <a:r>
              <a:rPr lang="en-IN" b="1" dirty="0">
                <a:effectLst/>
              </a:rPr>
              <a:t>Asset Tracking: </a:t>
            </a:r>
            <a:r>
              <a:rPr lang="en-IN" dirty="0">
                <a:effectLst/>
              </a:rPr>
              <a:t>Telematics is used to track and manage valuable assets, such as construction equipment, shipping containers, and trailers, ensuring their security and efficient utilization. </a:t>
            </a:r>
          </a:p>
          <a:p>
            <a:r>
              <a:rPr lang="en-IN" b="1" dirty="0">
                <a:effectLst/>
              </a:rPr>
              <a:t>Connected Vehicles:</a:t>
            </a:r>
            <a:r>
              <a:rPr lang="en-IN" dirty="0">
                <a:effectLst/>
              </a:rPr>
              <a:t> Telematics is crucial for the development of connected cars, enabling features like remote start, over-the-air updates, and in-car entertainment. </a:t>
            </a:r>
          </a:p>
          <a:p>
            <a:r>
              <a:rPr lang="en-IN" b="1" dirty="0">
                <a:effectLst/>
              </a:rPr>
              <a:t>Autonomous Vehicles:</a:t>
            </a:r>
            <a:r>
              <a:rPr lang="en-IN" dirty="0">
                <a:effectLst/>
              </a:rPr>
              <a:t> Telematics plays a vital role in autonomous vehicle development by providing real-time data for navigation and safety.</a:t>
            </a:r>
          </a:p>
          <a:p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041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4E8-5ED1-4132-91B5-71406A1E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100" dirty="0"/>
              <a:t>Components of TCU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6C2458-11BD-4830-A4EF-E08067798A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5" y="1950899"/>
            <a:ext cx="5499651" cy="3873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9DE23-806C-4AA0-8857-9BF66FE0A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1950898"/>
            <a:ext cx="5190259" cy="3873775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A Vehicle telematics solution consists of the following 3 fundamental building blocks:</a:t>
            </a:r>
          </a:p>
          <a:p>
            <a:r>
              <a:rPr lang="en-US" b="1" dirty="0">
                <a:effectLst/>
              </a:rPr>
              <a:t>Telematics Control Unit</a:t>
            </a:r>
          </a:p>
          <a:p>
            <a:r>
              <a:rPr lang="en-US" b="1" dirty="0">
                <a:effectLst/>
              </a:rPr>
              <a:t>The Telematics Cloud Server</a:t>
            </a:r>
          </a:p>
          <a:p>
            <a:r>
              <a:rPr lang="en-US" b="1" dirty="0">
                <a:effectLst/>
              </a:rPr>
              <a:t>The Front End- Web app and Mobile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09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4E8-5ED1-4132-91B5-71406A1E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100" dirty="0"/>
              <a:t>Telematic Control Unit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9DE23-806C-4AA0-8857-9BF66FE0A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44146"/>
            <a:ext cx="5645426" cy="4741450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The Telematics Control Unit( TCU ) is the central component of a telematics system managing numerous functions such as:</a:t>
            </a:r>
          </a:p>
          <a:p>
            <a:r>
              <a:rPr lang="en-US" dirty="0">
                <a:effectLst/>
              </a:rPr>
              <a:t>Collecting vehicle data via CAN-BUS port</a:t>
            </a:r>
          </a:p>
          <a:p>
            <a:r>
              <a:rPr lang="en-US" dirty="0">
                <a:effectLst/>
              </a:rPr>
              <a:t>Managing information collected over various communication interfaces such as CAN, GPS, UART, GUI etc.</a:t>
            </a:r>
          </a:p>
          <a:p>
            <a:r>
              <a:rPr lang="en-US" dirty="0">
                <a:effectLst/>
              </a:rPr>
              <a:t>Memory and battery management</a:t>
            </a:r>
          </a:p>
          <a:p>
            <a:r>
              <a:rPr lang="en-US" dirty="0">
                <a:effectLst/>
              </a:rPr>
              <a:t>Managing two way communication with the Telematics Cloud Server</a:t>
            </a:r>
          </a:p>
          <a:p>
            <a:r>
              <a:rPr lang="en-US" dirty="0">
                <a:effectLst/>
              </a:rPr>
              <a:t>Managing the communication with the user dashboard/HMI device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94FABC-14C0-48CB-B624-3D14D02980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1744146"/>
            <a:ext cx="5393635" cy="4741450"/>
          </a:xfrm>
        </p:spPr>
      </p:pic>
    </p:spTree>
    <p:extLst>
      <p:ext uri="{BB962C8B-B14F-4D97-AF65-F5344CB8AC3E}">
        <p14:creationId xmlns:p14="http://schemas.microsoft.com/office/powerpoint/2010/main" val="119073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92EA-F7F8-42EE-A895-58CF1602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761067"/>
            <a:ext cx="11436626" cy="2055559"/>
          </a:xfrm>
        </p:spPr>
        <p:txBody>
          <a:bodyPr>
            <a:noAutofit/>
          </a:bodyPr>
          <a:lstStyle/>
          <a:p>
            <a:r>
              <a:rPr lang="en-US" sz="7200" dirty="0"/>
              <a:t>TCU hardware components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71698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5B9-021B-491D-9CB7-DF1055A0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7" y="238539"/>
            <a:ext cx="11410726" cy="1179443"/>
          </a:xfrm>
        </p:spPr>
        <p:txBody>
          <a:bodyPr>
            <a:normAutofit/>
          </a:bodyPr>
          <a:lstStyle/>
          <a:p>
            <a:r>
              <a:rPr lang="en-US" sz="6600" dirty="0"/>
              <a:t>Global Positioning system</a:t>
            </a:r>
            <a:endParaRPr lang="en-IN" sz="6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2C17B0-7508-4538-A086-4D68D7A7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6" y="1925983"/>
            <a:ext cx="5902187" cy="37636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77ECD-9A8F-4CF7-9498-81190D63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896" y="1925983"/>
            <a:ext cx="4426226" cy="3763618"/>
          </a:xfrm>
        </p:spPr>
        <p:txBody>
          <a:bodyPr/>
          <a:lstStyle/>
          <a:p>
            <a:pPr algn="l"/>
            <a:r>
              <a:rPr lang="en-US" sz="3200" dirty="0">
                <a:effectLst/>
              </a:rPr>
              <a:t>A  </a:t>
            </a:r>
            <a:r>
              <a:rPr lang="en-US" sz="3200" b="1" dirty="0">
                <a:effectLst/>
              </a:rPr>
              <a:t>Global Positioning System</a:t>
            </a:r>
            <a:r>
              <a:rPr lang="en-US" sz="3200" dirty="0">
                <a:effectLst/>
              </a:rPr>
              <a:t>(GPS) module, for tracking the information associated with the latitude and longitude of the vehicle.</a:t>
            </a:r>
            <a:endParaRPr lang="en-IN" sz="3200" dirty="0">
              <a:effectLst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9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5B9-021B-491D-9CB7-DF1055A0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7" y="238539"/>
            <a:ext cx="11410726" cy="1179443"/>
          </a:xfrm>
        </p:spPr>
        <p:txBody>
          <a:bodyPr>
            <a:normAutofit/>
          </a:bodyPr>
          <a:lstStyle/>
          <a:p>
            <a:r>
              <a:rPr lang="en-US" sz="6600" dirty="0"/>
              <a:t>Central Processing Unit</a:t>
            </a:r>
            <a:endParaRPr lang="en-IN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77ECD-9A8F-4CF7-9498-81190D63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896" y="1925982"/>
            <a:ext cx="4426226" cy="4183269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A Central </a:t>
            </a:r>
            <a:r>
              <a:rPr lang="en-US" sz="2400" b="1" dirty="0">
                <a:effectLst/>
              </a:rPr>
              <a:t>Processing Unit,</a:t>
            </a:r>
            <a:r>
              <a:rPr lang="en-US" sz="2400" dirty="0">
                <a:effectLst/>
              </a:rPr>
              <a:t> with memory management and data processing capabilities.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Commercially available telematics systems are based on microcontrollers, microprocessors or even Field Programming Gate Array (FPGA) for managing multiple processes occurring within the TCU.</a:t>
            </a:r>
            <a:endParaRPr lang="en-IN" sz="2400" dirty="0">
              <a:effectLst/>
            </a:endParaRPr>
          </a:p>
          <a:p>
            <a:pPr algn="l"/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F0B4FE-9C04-443F-8D01-477CBB64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531" y="1417982"/>
            <a:ext cx="6411912" cy="4446104"/>
          </a:xfrm>
        </p:spPr>
      </p:pic>
    </p:spTree>
    <p:extLst>
      <p:ext uri="{BB962C8B-B14F-4D97-AF65-F5344CB8AC3E}">
        <p14:creationId xmlns:p14="http://schemas.microsoft.com/office/powerpoint/2010/main" val="11890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5B9-021B-491D-9CB7-DF1055A0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7" y="238539"/>
            <a:ext cx="11410726" cy="1179443"/>
          </a:xfrm>
        </p:spPr>
        <p:txBody>
          <a:bodyPr>
            <a:normAutofit/>
          </a:bodyPr>
          <a:lstStyle/>
          <a:p>
            <a:r>
              <a:rPr lang="en-US" sz="6600" dirty="0"/>
              <a:t>Can bus</a:t>
            </a:r>
            <a:endParaRPr lang="en-IN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77ECD-9A8F-4CF7-9498-81190D63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365" y="1709530"/>
            <a:ext cx="5274366" cy="490993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</a:rPr>
              <a:t>CAN Bus </a:t>
            </a:r>
            <a:r>
              <a:rPr lang="en-US" sz="2000" dirty="0">
                <a:effectLst/>
              </a:rPr>
              <a:t>module that manages all the communication with the vehicle ECUs. Many of the commercially available telematics devices also support OBD II, MOST, LIN interfaces.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The TCU communicates with the vehicle </a:t>
            </a:r>
            <a:r>
              <a:rPr lang="en-US" sz="2000" u="sng" dirty="0">
                <a:effectLst/>
                <a:hlinkClick r:id="rId2"/>
              </a:rPr>
              <a:t>ECUs</a:t>
            </a:r>
            <a:r>
              <a:rPr lang="en-US" sz="2000" dirty="0">
                <a:effectLst/>
              </a:rPr>
              <a:t> through CAN bus and fetches crucial information such as engine performance, vehicle speed, data from the Tire Pressure measuring Sensors, etc.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A telematics system may also use K/Line bus to alert the user about theft (by notifying the user if the vehicle is switched on by anyone), or to enable remote locking and unlocking of the vehicle.</a:t>
            </a:r>
            <a:endParaRPr lang="en-IN" sz="2000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9EE92C-6050-4114-A322-350051E2A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69" y="1709531"/>
            <a:ext cx="5632173" cy="4359965"/>
          </a:xfrm>
        </p:spPr>
      </p:pic>
    </p:spTree>
    <p:extLst>
      <p:ext uri="{BB962C8B-B14F-4D97-AF65-F5344CB8AC3E}">
        <p14:creationId xmlns:p14="http://schemas.microsoft.com/office/powerpoint/2010/main" val="387904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458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Goudy Old Style</vt:lpstr>
      <vt:lpstr>Wingdings</vt:lpstr>
      <vt:lpstr>Wingdings 2</vt:lpstr>
      <vt:lpstr>SlateVTI</vt:lpstr>
      <vt:lpstr>Telematic Control Unit</vt:lpstr>
      <vt:lpstr>Introduction</vt:lpstr>
      <vt:lpstr>Application of TCU</vt:lpstr>
      <vt:lpstr>Components of TCU </vt:lpstr>
      <vt:lpstr>Telematic Control Unit </vt:lpstr>
      <vt:lpstr>TCU hardware components</vt:lpstr>
      <vt:lpstr>Global Positioning system</vt:lpstr>
      <vt:lpstr>Central Processing Unit</vt:lpstr>
      <vt:lpstr>Can bus</vt:lpstr>
      <vt:lpstr>Memory unit</vt:lpstr>
      <vt:lpstr>Other components</vt:lpstr>
      <vt:lpstr>Other components</vt:lpstr>
      <vt:lpstr>TCU software components</vt:lpstr>
      <vt:lpstr>PowerPoint Presentation</vt:lpstr>
      <vt:lpstr>Telematic cloud server</vt:lpstr>
      <vt:lpstr>PowerPoint Presentation</vt:lpstr>
      <vt:lpstr>PowerPoint Presentation</vt:lpstr>
      <vt:lpstr>PowerPoint Presentation</vt:lpstr>
      <vt:lpstr>Telematic front end access</vt:lpstr>
      <vt:lpstr>Benefits of Telematics</vt:lpstr>
      <vt:lpstr>Thank you!!!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2023-09-08T03:04:31Z</dcterms:created>
  <dcterms:modified xsi:type="dcterms:W3CDTF">2023-09-08T05:05:47Z</dcterms:modified>
</cp:coreProperties>
</file>