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4"/>
  </p:sldMasterIdLst>
  <p:notesMasterIdLst>
    <p:notesMasterId r:id="rId32"/>
  </p:notesMasterIdLst>
  <p:sldIdLst>
    <p:sldId id="256" r:id="rId5"/>
    <p:sldId id="262" r:id="rId6"/>
    <p:sldId id="257" r:id="rId7"/>
    <p:sldId id="266" r:id="rId8"/>
    <p:sldId id="265" r:id="rId9"/>
    <p:sldId id="267" r:id="rId10"/>
    <p:sldId id="270" r:id="rId11"/>
    <p:sldId id="273" r:id="rId12"/>
    <p:sldId id="275" r:id="rId13"/>
    <p:sldId id="280" r:id="rId14"/>
    <p:sldId id="281" r:id="rId15"/>
    <p:sldId id="282" r:id="rId16"/>
    <p:sldId id="277" r:id="rId17"/>
    <p:sldId id="279" r:id="rId18"/>
    <p:sldId id="283" r:id="rId19"/>
    <p:sldId id="284" r:id="rId20"/>
    <p:sldId id="285" r:id="rId21"/>
    <p:sldId id="286" r:id="rId22"/>
    <p:sldId id="288" r:id="rId23"/>
    <p:sldId id="289" r:id="rId24"/>
    <p:sldId id="290" r:id="rId25"/>
    <p:sldId id="291" r:id="rId26"/>
    <p:sldId id="292" r:id="rId27"/>
    <p:sldId id="293" r:id="rId28"/>
    <p:sldId id="294" r:id="rId29"/>
    <p:sldId id="287"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napToGrid="0">
      <p:cViewPr varScale="1">
        <p:scale>
          <a:sx n="89" d="100"/>
          <a:sy n="89" d="100"/>
        </p:scale>
        <p:origin x="126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772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5943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45839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31904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312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04751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49386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22640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EBAAA-29B5-4AF5-BC5F-7E580C29002D}" type="datetimeFigureOut">
              <a:rPr lang="en-US" smtClean="0"/>
              <a:t>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6948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BEEBAAA-29B5-4AF5-BC5F-7E580C29002D}" type="datetimeFigureOut">
              <a:rPr lang="en-US" smtClean="0"/>
              <a:t>2/5/2023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191920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45641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EEBAAA-29B5-4AF5-BC5F-7E580C29002D}" type="datetimeFigureOut">
              <a:rPr lang="en-US" smtClean="0"/>
              <a:t>2/5/2023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860EDB8-5305-433F-BE41-D7A86D811DB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005968"/>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Welcome</a:t>
            </a:r>
            <a:endParaRPr lang="en-US" dirty="0"/>
          </a:p>
        </p:txBody>
      </p:sp>
      <p:sp>
        <p:nvSpPr>
          <p:cNvPr id="3" name="Subtitle 2"/>
          <p:cNvSpPr>
            <a:spLocks noGrp="1"/>
          </p:cNvSpPr>
          <p:nvPr>
            <p:ph type="subTitle" idx="1"/>
          </p:nvPr>
        </p:nvSpPr>
        <p:spPr>
          <a:xfrm>
            <a:off x="1659399" y="4872587"/>
            <a:ext cx="5825202" cy="822674"/>
          </a:xfrm>
        </p:spPr>
        <p:txBody>
          <a:bodyPr>
            <a:normAutofit fontScale="92500"/>
          </a:bodyPr>
          <a:lstStyle/>
          <a:p>
            <a:pPr algn="ctr"/>
            <a:r>
              <a:rPr lang="en-US" sz="3300" b="1" dirty="0">
                <a:solidFill>
                  <a:srgbClr val="00B0F0"/>
                </a:solidFill>
              </a:rPr>
              <a:t>Book Recommender System</a:t>
            </a:r>
            <a:endParaRPr lang="en-US" sz="3300" dirty="0">
              <a:solidFill>
                <a:srgbClr val="00B0F0"/>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9509" y="422694"/>
            <a:ext cx="734496" cy="369332"/>
          </a:xfrm>
          <a:prstGeom prst="rect">
            <a:avLst/>
          </a:prstGeom>
          <a:noFill/>
        </p:spPr>
        <p:txBody>
          <a:bodyPr wrap="none" rtlCol="0">
            <a:spAutoFit/>
          </a:bodyPr>
          <a:lstStyle/>
          <a:p>
            <a:r>
              <a:rPr lang="en-US" dirty="0"/>
              <a:t>Book</a:t>
            </a:r>
          </a:p>
        </p:txBody>
      </p:sp>
      <p:pic>
        <p:nvPicPr>
          <p:cNvPr id="6" name="Picture 5"/>
          <p:cNvPicPr>
            <a:picLocks noChangeAspect="1"/>
          </p:cNvPicPr>
          <p:nvPr/>
        </p:nvPicPr>
        <p:blipFill>
          <a:blip r:embed="rId2"/>
          <a:stretch>
            <a:fillRect/>
          </a:stretch>
        </p:blipFill>
        <p:spPr>
          <a:xfrm>
            <a:off x="163902" y="792028"/>
            <a:ext cx="4290564" cy="3193187"/>
          </a:xfrm>
          <a:prstGeom prst="rect">
            <a:avLst/>
          </a:prstGeom>
        </p:spPr>
      </p:pic>
      <p:pic>
        <p:nvPicPr>
          <p:cNvPr id="7" name="Picture 6"/>
          <p:cNvPicPr>
            <a:picLocks noChangeAspect="1"/>
          </p:cNvPicPr>
          <p:nvPr/>
        </p:nvPicPr>
        <p:blipFill>
          <a:blip r:embed="rId3"/>
          <a:stretch>
            <a:fillRect/>
          </a:stretch>
        </p:blipFill>
        <p:spPr>
          <a:xfrm>
            <a:off x="4821659" y="2766293"/>
            <a:ext cx="4067984" cy="3160070"/>
          </a:xfrm>
          <a:prstGeom prst="rect">
            <a:avLst/>
          </a:prstGeom>
        </p:spPr>
      </p:pic>
      <p:sp>
        <p:nvSpPr>
          <p:cNvPr id="8" name="TextBox 7"/>
          <p:cNvSpPr txBox="1"/>
          <p:nvPr/>
        </p:nvSpPr>
        <p:spPr>
          <a:xfrm>
            <a:off x="4705277" y="2234732"/>
            <a:ext cx="5216493"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t>Top 10 Publisher which have published the most books.</a:t>
            </a:r>
          </a:p>
        </p:txBody>
      </p:sp>
      <p:sp>
        <p:nvSpPr>
          <p:cNvPr id="9" name="TextBox 8"/>
          <p:cNvSpPr txBox="1"/>
          <p:nvPr/>
        </p:nvSpPr>
        <p:spPr>
          <a:xfrm>
            <a:off x="163902" y="4192440"/>
            <a:ext cx="4857420"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t>Top 10 Authors which have written the most books.</a:t>
            </a:r>
          </a:p>
        </p:txBody>
      </p:sp>
    </p:spTree>
    <p:extLst>
      <p:ext uri="{BB962C8B-B14F-4D97-AF65-F5344CB8AC3E}">
        <p14:creationId xmlns:p14="http://schemas.microsoft.com/office/powerpoint/2010/main" val="493953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78834" y="509434"/>
            <a:ext cx="7515592" cy="2320482"/>
          </a:xfrm>
          <a:prstGeom prst="rect">
            <a:avLst/>
          </a:prstGeom>
        </p:spPr>
      </p:pic>
      <p:sp>
        <p:nvSpPr>
          <p:cNvPr id="8" name="TextBox 7"/>
          <p:cNvSpPr txBox="1"/>
          <p:nvPr/>
        </p:nvSpPr>
        <p:spPr>
          <a:xfrm>
            <a:off x="162478" y="2936352"/>
            <a:ext cx="8172630" cy="646331"/>
          </a:xfrm>
          <a:prstGeom prst="rect">
            <a:avLst/>
          </a:prstGeom>
          <a:noFill/>
        </p:spPr>
        <p:txBody>
          <a:bodyPr wrap="square" rtlCol="0">
            <a:spAutoFit/>
          </a:bodyPr>
          <a:lstStyle/>
          <a:p>
            <a:pPr marL="171450" indent="-171450">
              <a:buFont typeface="Arial" panose="020B0604020202020204" pitchFamily="34" charset="0"/>
              <a:buChar char="•"/>
            </a:pPr>
            <a:r>
              <a:rPr lang="en-US" sz="1200" b="1" dirty="0"/>
              <a:t>As it can be seen from above that there are some incorrect entries in Year-Of-Publication field.</a:t>
            </a:r>
          </a:p>
          <a:p>
            <a:r>
              <a:rPr lang="en-US" sz="1200" b="1" dirty="0"/>
              <a:t> It looks like Publisher names 'DK Publishing </a:t>
            </a:r>
            <a:r>
              <a:rPr lang="en-US" sz="1200" b="1" dirty="0" err="1"/>
              <a:t>Inc</a:t>
            </a:r>
            <a:r>
              <a:rPr lang="en-US" sz="1200" b="1" dirty="0"/>
              <a:t>' and '</a:t>
            </a:r>
            <a:r>
              <a:rPr lang="en-US" sz="1200" b="1" dirty="0" err="1"/>
              <a:t>Gallimard</a:t>
            </a:r>
            <a:r>
              <a:rPr lang="en-US" sz="1200" b="1" dirty="0"/>
              <a:t>' have been incorrectly loaded as Year-Of-Publication in dataset due to some errors in csv file</a:t>
            </a:r>
          </a:p>
        </p:txBody>
      </p:sp>
      <p:pic>
        <p:nvPicPr>
          <p:cNvPr id="10" name="Picture 9"/>
          <p:cNvPicPr>
            <a:picLocks noChangeAspect="1"/>
          </p:cNvPicPr>
          <p:nvPr/>
        </p:nvPicPr>
        <p:blipFill>
          <a:blip r:embed="rId3"/>
          <a:stretch>
            <a:fillRect/>
          </a:stretch>
        </p:blipFill>
        <p:spPr>
          <a:xfrm>
            <a:off x="478836" y="3536518"/>
            <a:ext cx="7251993" cy="3225787"/>
          </a:xfrm>
          <a:prstGeom prst="rect">
            <a:avLst/>
          </a:prstGeom>
        </p:spPr>
      </p:pic>
    </p:spTree>
    <p:extLst>
      <p:ext uri="{BB962C8B-B14F-4D97-AF65-F5344CB8AC3E}">
        <p14:creationId xmlns:p14="http://schemas.microsoft.com/office/powerpoint/2010/main" val="83392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098" y="215165"/>
            <a:ext cx="8586942" cy="1921203"/>
          </a:xfrm>
          <a:prstGeom prst="rect">
            <a:avLst/>
          </a:prstGeom>
        </p:spPr>
      </p:pic>
      <p:sp>
        <p:nvSpPr>
          <p:cNvPr id="6" name="Content Placeholder 2"/>
          <p:cNvSpPr>
            <a:spLocks noGrp="1"/>
          </p:cNvSpPr>
          <p:nvPr>
            <p:ph sz="half" idx="1"/>
          </p:nvPr>
        </p:nvSpPr>
        <p:spPr>
          <a:xfrm>
            <a:off x="231720" y="2328471"/>
            <a:ext cx="8517701" cy="603849"/>
          </a:xfrm>
        </p:spPr>
        <p:txBody>
          <a:bodyPr>
            <a:normAutofit/>
          </a:bodyPr>
          <a:lstStyle/>
          <a:p>
            <a:r>
              <a:rPr lang="en-US" sz="1400" dirty="0"/>
              <a:t>here </a:t>
            </a:r>
            <a:r>
              <a:rPr lang="en-US" sz="1400" dirty="0" err="1"/>
              <a:t>astype</a:t>
            </a:r>
            <a:r>
              <a:rPr lang="en-US" sz="1400" dirty="0"/>
              <a:t>() function we used to function also provides the capability to convert any suitable existing column to categorical type. then we move year into </a:t>
            </a:r>
            <a:r>
              <a:rPr lang="en-US" sz="1400" dirty="0" err="1"/>
              <a:t>veriable</a:t>
            </a:r>
            <a:r>
              <a:rPr lang="en-US" sz="1400" dirty="0"/>
              <a:t> then we sort </a:t>
            </a:r>
            <a:r>
              <a:rPr lang="en-US" sz="1400" dirty="0" err="1"/>
              <a:t>tham</a:t>
            </a:r>
            <a:r>
              <a:rPr lang="en-US" sz="1400" dirty="0"/>
              <a:t>.</a:t>
            </a:r>
            <a:endParaRPr lang="en-IN" sz="1400" dirty="0"/>
          </a:p>
        </p:txBody>
      </p:sp>
      <p:pic>
        <p:nvPicPr>
          <p:cNvPr id="7" name="Picture 6"/>
          <p:cNvPicPr>
            <a:picLocks noChangeAspect="1"/>
          </p:cNvPicPr>
          <p:nvPr/>
        </p:nvPicPr>
        <p:blipFill>
          <a:blip r:embed="rId3"/>
          <a:stretch>
            <a:fillRect/>
          </a:stretch>
        </p:blipFill>
        <p:spPr>
          <a:xfrm>
            <a:off x="197099" y="2932319"/>
            <a:ext cx="8586942" cy="958194"/>
          </a:xfrm>
          <a:prstGeom prst="rect">
            <a:avLst/>
          </a:prstGeom>
        </p:spPr>
      </p:pic>
      <p:sp>
        <p:nvSpPr>
          <p:cNvPr id="8" name="TextBox 7"/>
          <p:cNvSpPr txBox="1"/>
          <p:nvPr/>
        </p:nvSpPr>
        <p:spPr>
          <a:xfrm>
            <a:off x="231718" y="4149306"/>
            <a:ext cx="8326840" cy="53716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value 0 for Year-</a:t>
            </a:r>
            <a:r>
              <a:rPr lang="en-US" sz="1400" dirty="0" err="1"/>
              <a:t>Of_Publication</a:t>
            </a:r>
            <a:r>
              <a:rPr lang="en-US" sz="1400" dirty="0"/>
              <a:t> is invalid and as this dataset was published in 2004, We have assumed that the years after 2006 to be invalid and setting invalid years as Null</a:t>
            </a:r>
          </a:p>
        </p:txBody>
      </p:sp>
      <p:pic>
        <p:nvPicPr>
          <p:cNvPr id="9" name="Picture 8"/>
          <p:cNvPicPr>
            <a:picLocks noChangeAspect="1"/>
          </p:cNvPicPr>
          <p:nvPr/>
        </p:nvPicPr>
        <p:blipFill>
          <a:blip r:embed="rId4"/>
          <a:stretch>
            <a:fillRect/>
          </a:stretch>
        </p:blipFill>
        <p:spPr>
          <a:xfrm>
            <a:off x="231718" y="4686468"/>
            <a:ext cx="7277100" cy="2028825"/>
          </a:xfrm>
          <a:prstGeom prst="rect">
            <a:avLst/>
          </a:prstGeom>
        </p:spPr>
      </p:pic>
    </p:spTree>
    <p:extLst>
      <p:ext uri="{BB962C8B-B14F-4D97-AF65-F5344CB8AC3E}">
        <p14:creationId xmlns:p14="http://schemas.microsoft.com/office/powerpoint/2010/main" val="2608115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70514" y="2171029"/>
            <a:ext cx="3886200" cy="561100"/>
          </a:xfrm>
        </p:spPr>
        <p:txBody>
          <a:bodyPr>
            <a:noAutofit/>
          </a:bodyPr>
          <a:lstStyle/>
          <a:p>
            <a:r>
              <a:rPr lang="en-US" sz="1400" dirty="0"/>
              <a:t>It can be seen that many rows having book ISBN not part of books dataset got dropped off</a:t>
            </a:r>
          </a:p>
        </p:txBody>
      </p:sp>
      <p:sp>
        <p:nvSpPr>
          <p:cNvPr id="7" name="Content Placeholder 3"/>
          <p:cNvSpPr txBox="1">
            <a:spLocks/>
          </p:cNvSpPr>
          <p:nvPr/>
        </p:nvSpPr>
        <p:spPr>
          <a:xfrm>
            <a:off x="3765731" y="4147646"/>
            <a:ext cx="5658044" cy="21612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latin typeface="+mj-lt"/>
                <a:cs typeface="Times New Roman" panose="02020603050405020304" pitchFamily="18" charset="0"/>
              </a:rPr>
              <a:t>The ratings are very unevenly distributed, and the vast majority of ratings are 0 .As quoted in the description of the dataset - BX-Book-Ratings contains the book rating information. </a:t>
            </a:r>
          </a:p>
          <a:p>
            <a:r>
              <a:rPr lang="en-US" sz="1600" dirty="0">
                <a:solidFill>
                  <a:schemeClr val="tx1"/>
                </a:solidFill>
                <a:latin typeface="+mj-lt"/>
                <a:cs typeface="Times New Roman" panose="02020603050405020304" pitchFamily="18" charset="0"/>
              </a:rPr>
              <a:t>Ratings are either </a:t>
            </a:r>
            <a:r>
              <a:rPr lang="en-US" sz="1600" b="1" dirty="0">
                <a:solidFill>
                  <a:schemeClr val="tx1"/>
                </a:solidFill>
                <a:latin typeface="+mj-lt"/>
                <a:cs typeface="Times New Roman" panose="02020603050405020304" pitchFamily="18" charset="0"/>
              </a:rPr>
              <a:t>explicit</a:t>
            </a:r>
            <a:r>
              <a:rPr lang="en-US" sz="1600" dirty="0">
                <a:solidFill>
                  <a:schemeClr val="tx1"/>
                </a:solidFill>
                <a:latin typeface="+mj-lt"/>
                <a:cs typeface="Times New Roman" panose="02020603050405020304" pitchFamily="18" charset="0"/>
              </a:rPr>
              <a:t>, expressed on a scale from </a:t>
            </a:r>
            <a:r>
              <a:rPr lang="en-US" sz="1600" b="1" dirty="0">
                <a:solidFill>
                  <a:schemeClr val="tx1"/>
                </a:solidFill>
                <a:latin typeface="+mj-lt"/>
                <a:cs typeface="Times New Roman" panose="02020603050405020304" pitchFamily="18" charset="0"/>
              </a:rPr>
              <a:t>1-10</a:t>
            </a:r>
            <a:r>
              <a:rPr lang="en-US" sz="1600" dirty="0">
                <a:solidFill>
                  <a:schemeClr val="tx1"/>
                </a:solidFill>
                <a:latin typeface="+mj-lt"/>
                <a:cs typeface="Times New Roman" panose="02020603050405020304" pitchFamily="18" charset="0"/>
              </a:rPr>
              <a:t> higher values denoting higher appreciation, or </a:t>
            </a:r>
            <a:r>
              <a:rPr lang="en-US" sz="1600" b="1" dirty="0">
                <a:solidFill>
                  <a:schemeClr val="tx1"/>
                </a:solidFill>
                <a:latin typeface="+mj-lt"/>
                <a:cs typeface="Times New Roman" panose="02020603050405020304" pitchFamily="18" charset="0"/>
              </a:rPr>
              <a:t>implicit</a:t>
            </a:r>
            <a:r>
              <a:rPr lang="en-US" sz="1600" dirty="0">
                <a:solidFill>
                  <a:schemeClr val="tx1"/>
                </a:solidFill>
                <a:latin typeface="+mj-lt"/>
                <a:cs typeface="Times New Roman" panose="02020603050405020304" pitchFamily="18" charset="0"/>
              </a:rPr>
              <a:t>, expressed by </a:t>
            </a:r>
            <a:r>
              <a:rPr lang="en-US" sz="1600" b="1" dirty="0">
                <a:solidFill>
                  <a:schemeClr val="tx1"/>
                </a:solidFill>
                <a:latin typeface="+mj-lt"/>
                <a:cs typeface="Times New Roman" panose="02020603050405020304" pitchFamily="18" charset="0"/>
              </a:rPr>
              <a:t>0.</a:t>
            </a:r>
            <a:r>
              <a:rPr lang="en-US" sz="1600" dirty="0">
                <a:solidFill>
                  <a:schemeClr val="tx1"/>
                </a:solidFill>
                <a:latin typeface="+mj-lt"/>
                <a:cs typeface="Times New Roman" panose="02020603050405020304" pitchFamily="18" charset="0"/>
              </a:rPr>
              <a:t>Hence </a:t>
            </a:r>
            <a:r>
              <a:rPr lang="en-US" sz="1600" dirty="0" err="1">
                <a:solidFill>
                  <a:schemeClr val="tx1"/>
                </a:solidFill>
                <a:latin typeface="+mj-lt"/>
                <a:cs typeface="Times New Roman" panose="02020603050405020304" pitchFamily="18" charset="0"/>
              </a:rPr>
              <a:t>segragating</a:t>
            </a:r>
            <a:r>
              <a:rPr lang="en-US" sz="1600" dirty="0">
                <a:solidFill>
                  <a:schemeClr val="tx1"/>
                </a:solidFill>
                <a:latin typeface="+mj-lt"/>
                <a:cs typeface="Times New Roman" panose="02020603050405020304" pitchFamily="18" charset="0"/>
              </a:rPr>
              <a:t> implicit and </a:t>
            </a:r>
            <a:r>
              <a:rPr lang="en-US" sz="1600" dirty="0" err="1">
                <a:solidFill>
                  <a:schemeClr val="tx1"/>
                </a:solidFill>
                <a:latin typeface="+mj-lt"/>
                <a:cs typeface="Times New Roman" panose="02020603050405020304" pitchFamily="18" charset="0"/>
              </a:rPr>
              <a:t>explict</a:t>
            </a:r>
            <a:r>
              <a:rPr lang="en-US" sz="1600" dirty="0">
                <a:solidFill>
                  <a:schemeClr val="tx1"/>
                </a:solidFill>
                <a:latin typeface="+mj-lt"/>
                <a:cs typeface="Times New Roman" panose="02020603050405020304" pitchFamily="18" charset="0"/>
              </a:rPr>
              <a:t> ratings datasets</a:t>
            </a:r>
            <a:endParaRPr lang="en-IN" sz="1600" dirty="0">
              <a:solidFill>
                <a:schemeClr val="tx1"/>
              </a:solidFill>
              <a:latin typeface="+mj-lt"/>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687896" y="101716"/>
            <a:ext cx="4284655" cy="3497943"/>
          </a:xfrm>
          <a:prstGeom prst="rect">
            <a:avLst/>
          </a:prstGeom>
        </p:spPr>
      </p:pic>
      <p:sp>
        <p:nvSpPr>
          <p:cNvPr id="9" name="TextBox 8"/>
          <p:cNvSpPr txBox="1"/>
          <p:nvPr/>
        </p:nvSpPr>
        <p:spPr>
          <a:xfrm>
            <a:off x="474455" y="543464"/>
            <a:ext cx="2004075" cy="369332"/>
          </a:xfrm>
          <a:prstGeom prst="rect">
            <a:avLst/>
          </a:prstGeom>
          <a:noFill/>
        </p:spPr>
        <p:txBody>
          <a:bodyPr wrap="none" rtlCol="0">
            <a:spAutoFit/>
          </a:bodyPr>
          <a:lstStyle/>
          <a:p>
            <a:r>
              <a:rPr lang="en-IN" dirty="0"/>
              <a:t>Ratings Dataset </a:t>
            </a:r>
            <a:endParaRPr lang="en-US" dirty="0"/>
          </a:p>
        </p:txBody>
      </p:sp>
      <p:pic>
        <p:nvPicPr>
          <p:cNvPr id="11" name="Picture 10"/>
          <p:cNvPicPr>
            <a:picLocks noChangeAspect="1"/>
          </p:cNvPicPr>
          <p:nvPr/>
        </p:nvPicPr>
        <p:blipFill>
          <a:blip r:embed="rId3"/>
          <a:stretch>
            <a:fillRect/>
          </a:stretch>
        </p:blipFill>
        <p:spPr>
          <a:xfrm>
            <a:off x="0" y="1011798"/>
            <a:ext cx="3966517" cy="923026"/>
          </a:xfrm>
          <a:prstGeom prst="rect">
            <a:avLst/>
          </a:prstGeom>
        </p:spPr>
      </p:pic>
      <p:sp>
        <p:nvSpPr>
          <p:cNvPr id="12" name="TextBox 11"/>
          <p:cNvSpPr txBox="1"/>
          <p:nvPr/>
        </p:nvSpPr>
        <p:spPr>
          <a:xfrm>
            <a:off x="0" y="4424198"/>
            <a:ext cx="305753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Ratings dataset should have ratings from users which exist in users dataset.</a:t>
            </a:r>
            <a:endParaRPr lang="en-IN" sz="1400" dirty="0"/>
          </a:p>
          <a:p>
            <a:endParaRPr lang="en-US" sz="1400" dirty="0"/>
          </a:p>
        </p:txBody>
      </p:sp>
      <p:pic>
        <p:nvPicPr>
          <p:cNvPr id="13" name="Picture 12"/>
          <p:cNvPicPr>
            <a:picLocks noChangeAspect="1"/>
          </p:cNvPicPr>
          <p:nvPr/>
        </p:nvPicPr>
        <p:blipFill>
          <a:blip r:embed="rId4"/>
          <a:stretch>
            <a:fillRect/>
          </a:stretch>
        </p:blipFill>
        <p:spPr>
          <a:xfrm>
            <a:off x="0" y="3125618"/>
            <a:ext cx="3934485" cy="946335"/>
          </a:xfrm>
          <a:prstGeom prst="rect">
            <a:avLst/>
          </a:prstGeom>
        </p:spPr>
      </p:pic>
    </p:spTree>
    <p:extLst>
      <p:ext uri="{BB962C8B-B14F-4D97-AF65-F5344CB8AC3E}">
        <p14:creationId xmlns:p14="http://schemas.microsoft.com/office/powerpoint/2010/main" val="3839682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272" y="353259"/>
            <a:ext cx="4331363" cy="3287088"/>
          </a:xfrm>
        </p:spPr>
      </p:pic>
      <p:sp>
        <p:nvSpPr>
          <p:cNvPr id="4" name="Content Placeholder 3"/>
          <p:cNvSpPr>
            <a:spLocks noGrp="1"/>
          </p:cNvSpPr>
          <p:nvPr>
            <p:ph sz="half" idx="2"/>
          </p:nvPr>
        </p:nvSpPr>
        <p:spPr>
          <a:xfrm>
            <a:off x="4968045" y="1996803"/>
            <a:ext cx="3886200" cy="1777219"/>
          </a:xfrm>
        </p:spPr>
        <p:txBody>
          <a:bodyPr>
            <a:noAutofit/>
          </a:bodyPr>
          <a:lstStyle/>
          <a:p>
            <a:r>
              <a:rPr lang="en-US" sz="1800" dirty="0">
                <a:cs typeface="Arial" panose="020B0604020202020204" pitchFamily="34" charset="0"/>
              </a:rPr>
              <a:t>It can be observe that higher ratings are more common amongst users and rating 8 has been rated highest number of times</a:t>
            </a:r>
          </a:p>
          <a:p>
            <a:r>
              <a:rPr lang="en-US" sz="1800" dirty="0">
                <a:cs typeface="Arial" panose="020B0604020202020204" pitchFamily="34" charset="0"/>
              </a:rPr>
              <a:t>Let's find the top 5 books which are rated by most number of users.</a:t>
            </a:r>
            <a:endParaRPr lang="en-IN" sz="1800" dirty="0">
              <a:cs typeface="Arial" panose="020B0604020202020204" pitchFamily="34" charset="0"/>
            </a:endParaRPr>
          </a:p>
        </p:txBody>
      </p:sp>
    </p:spTree>
    <p:extLst>
      <p:ext uri="{BB962C8B-B14F-4D97-AF65-F5344CB8AC3E}">
        <p14:creationId xmlns:p14="http://schemas.microsoft.com/office/powerpoint/2010/main" val="1620652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 y="0"/>
            <a:ext cx="7868369" cy="591671"/>
          </a:xfrm>
        </p:spPr>
        <p:txBody>
          <a:bodyPr>
            <a:normAutofit/>
          </a:bodyPr>
          <a:lstStyle/>
          <a:p>
            <a:r>
              <a:rPr lang="en-US" sz="2000" b="1" dirty="0"/>
              <a:t>Popularity Based Filtering</a:t>
            </a:r>
            <a:endParaRPr lang="en-US" sz="2000" dirty="0"/>
          </a:p>
        </p:txBody>
      </p:sp>
      <p:sp>
        <p:nvSpPr>
          <p:cNvPr id="7" name="TextBox 6"/>
          <p:cNvSpPr txBox="1"/>
          <p:nvPr/>
        </p:nvSpPr>
        <p:spPr>
          <a:xfrm>
            <a:off x="70338" y="591671"/>
            <a:ext cx="20769392" cy="3293209"/>
          </a:xfrm>
          <a:prstGeom prst="rect">
            <a:avLst/>
          </a:prstGeom>
          <a:noFill/>
        </p:spPr>
        <p:txBody>
          <a:bodyPr wrap="square" rtlCol="0">
            <a:spAutoFit/>
          </a:bodyPr>
          <a:lstStyle/>
          <a:p>
            <a:r>
              <a:rPr lang="en-US" sz="1600" dirty="0">
                <a:latin typeface="+mj-lt"/>
              </a:rPr>
              <a:t>As the name suggests Popularity based recommendation system works with the trend. </a:t>
            </a:r>
          </a:p>
          <a:p>
            <a:r>
              <a:rPr lang="en-US" sz="1600" dirty="0">
                <a:latin typeface="+mj-lt"/>
              </a:rPr>
              <a:t>It basically uses the items which are in trend right now. </a:t>
            </a:r>
          </a:p>
          <a:p>
            <a:r>
              <a:rPr lang="en-US" sz="1600" dirty="0">
                <a:latin typeface="+mj-lt"/>
              </a:rPr>
              <a:t>For example, </a:t>
            </a:r>
          </a:p>
          <a:p>
            <a:r>
              <a:rPr lang="en-US" sz="1600" dirty="0">
                <a:latin typeface="+mj-lt"/>
              </a:rPr>
              <a:t>if any book which is usually bought by every new user then there are chances that it may suggest that book </a:t>
            </a:r>
          </a:p>
          <a:p>
            <a:r>
              <a:rPr lang="en-US" sz="1600" dirty="0">
                <a:latin typeface="+mj-lt"/>
              </a:rPr>
              <a:t>to the user who just signed up.</a:t>
            </a:r>
          </a:p>
          <a:p>
            <a:r>
              <a:rPr lang="en-US" sz="1600" dirty="0">
                <a:latin typeface="+mj-lt"/>
              </a:rPr>
              <a:t>Book weighted </a:t>
            </a:r>
            <a:r>
              <a:rPr lang="en-US" sz="1600" dirty="0" err="1">
                <a:latin typeface="+mj-lt"/>
              </a:rPr>
              <a:t>avg</a:t>
            </a:r>
            <a:r>
              <a:rPr lang="en-US" sz="1600" dirty="0">
                <a:latin typeface="+mj-lt"/>
              </a:rPr>
              <a:t> formula:</a:t>
            </a:r>
          </a:p>
          <a:p>
            <a:r>
              <a:rPr lang="en-US" sz="1600" dirty="0">
                <a:latin typeface="+mj-lt"/>
              </a:rPr>
              <a:t>Weighted Rating(WR)=[</a:t>
            </a:r>
            <a:r>
              <a:rPr lang="en-US" sz="1600" dirty="0" err="1">
                <a:latin typeface="+mj-lt"/>
              </a:rPr>
              <a:t>pR</a:t>
            </a:r>
            <a:r>
              <a:rPr lang="en-US" sz="1600" dirty="0">
                <a:latin typeface="+mj-lt"/>
              </a:rPr>
              <a:t>/(</a:t>
            </a:r>
            <a:r>
              <a:rPr lang="en-US" sz="1600" dirty="0" err="1">
                <a:latin typeface="+mj-lt"/>
              </a:rPr>
              <a:t>v+a</a:t>
            </a:r>
            <a:r>
              <a:rPr lang="en-US" sz="1600" dirty="0">
                <a:latin typeface="+mj-lt"/>
              </a:rPr>
              <a:t>)]+[</a:t>
            </a:r>
            <a:r>
              <a:rPr lang="en-US" sz="1600" dirty="0" err="1">
                <a:latin typeface="+mj-lt"/>
              </a:rPr>
              <a:t>aC</a:t>
            </a:r>
            <a:r>
              <a:rPr lang="en-US" sz="1600" dirty="0">
                <a:latin typeface="+mj-lt"/>
              </a:rPr>
              <a:t>/(</a:t>
            </a:r>
            <a:r>
              <a:rPr lang="en-US" sz="1600" dirty="0" err="1">
                <a:latin typeface="+mj-lt"/>
              </a:rPr>
              <a:t>v+a</a:t>
            </a:r>
            <a:r>
              <a:rPr lang="en-US" sz="1600" dirty="0">
                <a:latin typeface="+mj-lt"/>
              </a:rPr>
              <a:t>)]</a:t>
            </a:r>
          </a:p>
          <a:p>
            <a:r>
              <a:rPr lang="en-US" sz="1600" dirty="0">
                <a:latin typeface="+mj-lt"/>
              </a:rPr>
              <a:t>where,</a:t>
            </a:r>
          </a:p>
          <a:p>
            <a:r>
              <a:rPr lang="en-US" sz="1600" dirty="0">
                <a:latin typeface="+mj-lt"/>
              </a:rPr>
              <a:t>p is the number of votes for the books;</a:t>
            </a:r>
          </a:p>
          <a:p>
            <a:r>
              <a:rPr lang="en-US" sz="1600" dirty="0">
                <a:latin typeface="+mj-lt"/>
              </a:rPr>
              <a:t>a is the minimum votes required to be listed in the chart;</a:t>
            </a:r>
          </a:p>
          <a:p>
            <a:r>
              <a:rPr lang="en-US" sz="1600" dirty="0">
                <a:latin typeface="+mj-lt"/>
              </a:rPr>
              <a:t>R is the average rating of the book; and</a:t>
            </a:r>
          </a:p>
          <a:p>
            <a:r>
              <a:rPr lang="en-US" sz="1600" dirty="0">
                <a:latin typeface="+mj-lt"/>
              </a:rPr>
              <a:t>v is the mean vote across the whole report.</a:t>
            </a:r>
          </a:p>
          <a:p>
            <a:r>
              <a:rPr lang="en-US" sz="1600" dirty="0">
                <a:latin typeface="+mj-lt"/>
              </a:rPr>
              <a:t>Now we find the values of </a:t>
            </a:r>
            <a:r>
              <a:rPr lang="en-US" sz="1600" dirty="0" err="1">
                <a:latin typeface="+mj-lt"/>
              </a:rPr>
              <a:t>p,a,R,v</a:t>
            </a:r>
            <a:r>
              <a:rPr lang="en-US" sz="1600" dirty="0">
                <a:latin typeface="+mj-lt"/>
              </a:rPr>
              <a:t>.</a:t>
            </a:r>
          </a:p>
        </p:txBody>
      </p:sp>
      <p:pic>
        <p:nvPicPr>
          <p:cNvPr id="8" name="Picture 7"/>
          <p:cNvPicPr>
            <a:picLocks noChangeAspect="1"/>
          </p:cNvPicPr>
          <p:nvPr/>
        </p:nvPicPr>
        <p:blipFill>
          <a:blip r:embed="rId2"/>
          <a:stretch>
            <a:fillRect/>
          </a:stretch>
        </p:blipFill>
        <p:spPr>
          <a:xfrm>
            <a:off x="70338" y="4008930"/>
            <a:ext cx="7105650" cy="1924050"/>
          </a:xfrm>
          <a:prstGeom prst="rect">
            <a:avLst/>
          </a:prstGeom>
        </p:spPr>
      </p:pic>
    </p:spTree>
    <p:extLst>
      <p:ext uri="{BB962C8B-B14F-4D97-AF65-F5344CB8AC3E}">
        <p14:creationId xmlns:p14="http://schemas.microsoft.com/office/powerpoint/2010/main" val="220344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235133" y="548643"/>
            <a:ext cx="8400869" cy="2791459"/>
          </a:xfrm>
        </p:spPr>
        <p:txBody>
          <a:bodyPr>
            <a:normAutofit/>
          </a:bodyPr>
          <a:lstStyle/>
          <a:p>
            <a:pPr>
              <a:lnSpc>
                <a:spcPct val="100000"/>
              </a:lnSpc>
            </a:pPr>
            <a:r>
              <a:rPr lang="en-US" dirty="0"/>
              <a:t>Here we used 90th percentile as our cutoff. In other words, for a book to feature in the charts, it must have more votes than at least 90% of the books in the list. We see that there are 38570 books which qualify to be in this </a:t>
            </a:r>
            <a:r>
              <a:rPr lang="en-US" dirty="0" smtClean="0"/>
              <a:t>list</a:t>
            </a:r>
          </a:p>
          <a:p>
            <a:pPr>
              <a:lnSpc>
                <a:spcPct val="100000"/>
              </a:lnSpc>
            </a:pPr>
            <a:r>
              <a:rPr lang="en-US" dirty="0"/>
              <a:t> Now, we need to calculate our metric for each qualified book. To do this, we will define a function, </a:t>
            </a:r>
            <a:r>
              <a:rPr lang="en-US" dirty="0" err="1"/>
              <a:t>weighted_rating</a:t>
            </a:r>
            <a:r>
              <a:rPr lang="en-US" dirty="0"/>
              <a:t>() and define a new feature score, of which we’ll calculate the value by applying this function to our </a:t>
            </a:r>
            <a:r>
              <a:rPr lang="en-US" dirty="0" err="1"/>
              <a:t>DataFrame</a:t>
            </a:r>
            <a:r>
              <a:rPr lang="en-US" dirty="0"/>
              <a:t> of qualified books:</a:t>
            </a:r>
            <a:endParaRPr lang="en-IN" dirty="0"/>
          </a:p>
        </p:txBody>
      </p:sp>
      <p:pic>
        <p:nvPicPr>
          <p:cNvPr id="20" name="Content Placeholder 19"/>
          <p:cNvPicPr>
            <a:picLocks noGrp="1" noChangeAspect="1"/>
          </p:cNvPicPr>
          <p:nvPr>
            <p:ph sz="half" idx="2"/>
          </p:nvPr>
        </p:nvPicPr>
        <p:blipFill rotWithShape="1">
          <a:blip r:embed="rId2"/>
          <a:srcRect l="4891" t="16517" r="9130" b="4323"/>
          <a:stretch/>
        </p:blipFill>
        <p:spPr>
          <a:xfrm>
            <a:off x="1771567" y="3340091"/>
            <a:ext cx="6120000" cy="2824606"/>
          </a:xfrm>
          <a:prstGeom prst="rect">
            <a:avLst/>
          </a:prstGeom>
        </p:spPr>
      </p:pic>
    </p:spTree>
    <p:extLst>
      <p:ext uri="{BB962C8B-B14F-4D97-AF65-F5344CB8AC3E}">
        <p14:creationId xmlns:p14="http://schemas.microsoft.com/office/powerpoint/2010/main" val="343642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3200" dirty="0"/>
              <a:t>Collaborative Filtering Based Recommender System</a:t>
            </a:r>
          </a:p>
        </p:txBody>
      </p:sp>
      <p:sp>
        <p:nvSpPr>
          <p:cNvPr id="6" name="Content Placeholder 5"/>
          <p:cNvSpPr>
            <a:spLocks noGrp="1"/>
          </p:cNvSpPr>
          <p:nvPr>
            <p:ph sz="half" idx="1"/>
          </p:nvPr>
        </p:nvSpPr>
        <p:spPr>
          <a:xfrm>
            <a:off x="628650" y="1825626"/>
            <a:ext cx="3886200" cy="4384675"/>
          </a:xfrm>
        </p:spPr>
        <p:txBody>
          <a:bodyPr>
            <a:normAutofit fontScale="92500" lnSpcReduction="10000"/>
          </a:bodyPr>
          <a:lstStyle/>
          <a:p>
            <a:r>
              <a:rPr lang="en-US" dirty="0"/>
              <a:t>Collaborative filtering </a:t>
            </a:r>
            <a:r>
              <a:rPr lang="en-US" b="1" dirty="0"/>
              <a:t>filters information by using the interactions and data collected by the system from other users</a:t>
            </a:r>
            <a:r>
              <a:rPr lang="en-US" dirty="0"/>
              <a:t>. It's based on the idea that people who agreed in their evaluation of certain items are likely to agree again in the future</a:t>
            </a:r>
            <a:r>
              <a:rPr lang="en-US" dirty="0" smtClean="0"/>
              <a:t>.</a:t>
            </a:r>
          </a:p>
          <a:p>
            <a:r>
              <a:rPr lang="en-US" dirty="0" smtClean="0"/>
              <a:t>In this project </a:t>
            </a:r>
            <a:r>
              <a:rPr lang="en-US" dirty="0"/>
              <a:t>t</a:t>
            </a:r>
            <a:r>
              <a:rPr lang="en-US" dirty="0" smtClean="0"/>
              <a:t>he </a:t>
            </a:r>
            <a:r>
              <a:rPr lang="en-US" dirty="0"/>
              <a:t>collaborative filtering approach </a:t>
            </a:r>
            <a:r>
              <a:rPr lang="en-US" b="1" dirty="0"/>
              <a:t>focuses on finding users who have given similar ratings to the same books, thus creating a link between users, to whom will be suggested books that were reviewed in a positive way</a:t>
            </a:r>
            <a:r>
              <a:rPr lang="en-US" dirty="0"/>
              <a:t>. In this way, we look for associations between users, not between books.</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4075" y="2072041"/>
            <a:ext cx="3702050" cy="3571169"/>
          </a:xfrm>
        </p:spPr>
      </p:pic>
    </p:spTree>
    <p:extLst>
      <p:ext uri="{BB962C8B-B14F-4D97-AF65-F5344CB8AC3E}">
        <p14:creationId xmlns:p14="http://schemas.microsoft.com/office/powerpoint/2010/main" val="394114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562" t="7061" r="4375" b="4627"/>
          <a:stretch/>
        </p:blipFill>
        <p:spPr>
          <a:xfrm>
            <a:off x="1084211" y="1881053"/>
            <a:ext cx="7416000" cy="3981217"/>
          </a:xfrm>
        </p:spPr>
      </p:pic>
    </p:spTree>
    <p:extLst>
      <p:ext uri="{BB962C8B-B14F-4D97-AF65-F5344CB8AC3E}">
        <p14:creationId xmlns:p14="http://schemas.microsoft.com/office/powerpoint/2010/main" val="1711562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t="7138" r="2482" b="4888"/>
          <a:stretch/>
        </p:blipFill>
        <p:spPr>
          <a:xfrm>
            <a:off x="824043" y="2037803"/>
            <a:ext cx="7427645" cy="3852000"/>
          </a:xfrm>
        </p:spPr>
      </p:pic>
    </p:spTree>
    <p:extLst>
      <p:ext uri="{BB962C8B-B14F-4D97-AF65-F5344CB8AC3E}">
        <p14:creationId xmlns:p14="http://schemas.microsoft.com/office/powerpoint/2010/main" val="4008553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0446" y="2226471"/>
            <a:ext cx="8576136" cy="3508123"/>
          </a:xfrm>
        </p:spPr>
        <p:style>
          <a:lnRef idx="2">
            <a:schemeClr val="dk1"/>
          </a:lnRef>
          <a:fillRef idx="1">
            <a:schemeClr val="lt1"/>
          </a:fillRef>
          <a:effectRef idx="0">
            <a:schemeClr val="dk1"/>
          </a:effectRef>
          <a:fontRef idx="minor">
            <a:schemeClr val="dk1"/>
          </a:fontRef>
        </p:style>
        <p:txBody>
          <a:bodyPr>
            <a:normAutofit/>
          </a:bodyPr>
          <a:lstStyle/>
          <a:p>
            <a:r>
              <a:rPr lang="en-US" dirty="0">
                <a:solidFill>
                  <a:schemeClr val="tx1"/>
                </a:solidFill>
              </a:rPr>
              <a:t>A book recommender system using machine learning (ML) would involve </a:t>
            </a:r>
            <a:r>
              <a:rPr lang="en-US" b="1" dirty="0">
                <a:solidFill>
                  <a:schemeClr val="tx1"/>
                </a:solidFill>
              </a:rPr>
              <a:t>using data about a user's past reading behavior, such as books they have read or rated, to predict which books they may be interested in reading in the future. This could be done using techniques such as collaborative filtering or content-based filtering. Collaborative filtering would involve analyzing the reading behavior of a group of users and identifying patterns and similarities, while content-based filtering would involve analyzing the features of the books themselves, such as their genre or author. These techniques could be combined and fine-tuned using techniques such as matrix factorization, deep learning, and reinforcement learning to improve the recommendations.</a:t>
            </a:r>
          </a:p>
          <a:p>
            <a:endParaRPr lang="en-US" b="1" dirty="0" smtClean="0"/>
          </a:p>
          <a:p>
            <a:endParaRPr lang="en-US" b="1"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30300" y="1473200"/>
            <a:ext cx="7162800" cy="4622800"/>
          </a:xfrm>
        </p:spPr>
      </p:pic>
    </p:spTree>
    <p:extLst>
      <p:ext uri="{BB962C8B-B14F-4D97-AF65-F5344CB8AC3E}">
        <p14:creationId xmlns:p14="http://schemas.microsoft.com/office/powerpoint/2010/main" val="3800729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584200" y="414023"/>
            <a:ext cx="7759700" cy="1935479"/>
          </a:xfrm>
        </p:spPr>
        <p:txBody>
          <a:bodyPr>
            <a:normAutofit/>
          </a:bodyPr>
          <a:lstStyle/>
          <a:p>
            <a:r>
              <a:rPr lang="en-US" dirty="0"/>
              <a:t>this analysis will focus on book recommendations based on Book-Crossing dataset. To reduce the dimensionality of the dataset and avoid running into memory error we will focus on users with at least 3 ratings and top 10% most frequently rated books.</a:t>
            </a:r>
          </a:p>
          <a:p>
            <a:r>
              <a:rPr lang="en-US" dirty="0"/>
              <a:t>The recommender systems will be built using surprise package (Matrix Factorization - based models).</a:t>
            </a:r>
          </a:p>
        </p:txBody>
      </p:sp>
      <p:pic>
        <p:nvPicPr>
          <p:cNvPr id="8" name="Content Placeholder 7"/>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31379" b="527"/>
          <a:stretch/>
        </p:blipFill>
        <p:spPr>
          <a:xfrm>
            <a:off x="1765300" y="2768600"/>
            <a:ext cx="5651500" cy="2894114"/>
          </a:xfrm>
        </p:spPr>
      </p:pic>
    </p:spTree>
    <p:extLst>
      <p:ext uri="{BB962C8B-B14F-4D97-AF65-F5344CB8AC3E}">
        <p14:creationId xmlns:p14="http://schemas.microsoft.com/office/powerpoint/2010/main" val="1745552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a:xfrm>
            <a:off x="542925" y="-1"/>
            <a:ext cx="7181850" cy="3161211"/>
          </a:xfrm>
        </p:spPr>
        <p:txBody>
          <a:bodyPr>
            <a:noAutofit/>
          </a:bodyPr>
          <a:lstStyle/>
          <a:p>
            <a:pPr>
              <a:lnSpc>
                <a:spcPct val="100000"/>
              </a:lnSpc>
            </a:pPr>
            <a:r>
              <a:rPr lang="en-US" sz="1800" b="1" dirty="0" err="1"/>
              <a:t>Optimisation</a:t>
            </a:r>
            <a:r>
              <a:rPr lang="en-US" sz="1800" b="1" dirty="0"/>
              <a:t> of SVD algorithm</a:t>
            </a:r>
            <a:endParaRPr lang="en-US" sz="1800" dirty="0"/>
          </a:p>
          <a:p>
            <a:pPr>
              <a:lnSpc>
                <a:spcPct val="100000"/>
              </a:lnSpc>
              <a:buFont typeface="Arial" panose="020B0604020202020204" pitchFamily="34" charset="0"/>
              <a:buChar char="•"/>
            </a:pPr>
            <a:r>
              <a:rPr lang="en-US" sz="1800" dirty="0" smtClean="0"/>
              <a:t>Grid Search Cross Validation computes accuracy metrics for an algorithm on various combinations of parameters, over a cross-validation procedure. It's useful for finding the best configuration of parameters.</a:t>
            </a:r>
            <a:endParaRPr lang="en-US" sz="1800" dirty="0"/>
          </a:p>
          <a:p>
            <a:pPr>
              <a:lnSpc>
                <a:spcPct val="100000"/>
              </a:lnSpc>
              <a:buFont typeface="Arial" panose="020B0604020202020204" pitchFamily="34" charset="0"/>
              <a:buChar char="•"/>
            </a:pPr>
            <a:r>
              <a:rPr lang="en-US" sz="1800" dirty="0"/>
              <a:t>It is used to find the best setting of parameters: </a:t>
            </a:r>
            <a:r>
              <a:rPr lang="en-US" sz="1800" dirty="0" err="1"/>
              <a:t>n_factors</a:t>
            </a:r>
            <a:r>
              <a:rPr lang="en-US" sz="1800" dirty="0"/>
              <a:t> - the number of factors </a:t>
            </a:r>
            <a:r>
              <a:rPr lang="en-US" sz="1800" dirty="0" err="1"/>
              <a:t>n_epochs</a:t>
            </a:r>
            <a:r>
              <a:rPr lang="en-US" sz="1800" dirty="0"/>
              <a:t> - the number of iteration of the SGD procedure </a:t>
            </a:r>
            <a:r>
              <a:rPr lang="en-US" sz="1800" dirty="0" err="1"/>
              <a:t>lr_all</a:t>
            </a:r>
            <a:r>
              <a:rPr lang="en-US" sz="1800" dirty="0"/>
              <a:t> - the learning rate for all parameters </a:t>
            </a:r>
            <a:r>
              <a:rPr lang="en-US" sz="1800" dirty="0" err="1"/>
              <a:t>reg_all</a:t>
            </a:r>
            <a:r>
              <a:rPr lang="en-US" sz="1800" dirty="0"/>
              <a:t> - the regularization term for all parameters As a result, regarding the majority of parameters, the default setting is the most optimal one. The improvement obtained with Grid Search is very small.</a:t>
            </a:r>
          </a:p>
        </p:txBody>
      </p:sp>
      <p:pic>
        <p:nvPicPr>
          <p:cNvPr id="12" name="Content Placeholder 11"/>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2554" t="6660" r="5049" b="4875"/>
          <a:stretch/>
        </p:blipFill>
        <p:spPr>
          <a:xfrm>
            <a:off x="1075780" y="3161210"/>
            <a:ext cx="7020000" cy="3199018"/>
          </a:xfrm>
        </p:spPr>
      </p:pic>
    </p:spTree>
    <p:extLst>
      <p:ext uri="{BB962C8B-B14F-4D97-AF65-F5344CB8AC3E}">
        <p14:creationId xmlns:p14="http://schemas.microsoft.com/office/powerpoint/2010/main" val="864261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44649" y="2867025"/>
            <a:ext cx="4374357" cy="3143250"/>
          </a:xfrm>
        </p:spPr>
        <p:txBody>
          <a:bodyPr>
            <a:normAutofit/>
          </a:bodyPr>
          <a:lstStyle/>
          <a:p>
            <a:pPr marL="285750" indent="-285750">
              <a:buFont typeface="Arial" panose="020B0604020202020204" pitchFamily="34" charset="0"/>
              <a:buChar char="•"/>
            </a:pPr>
            <a:r>
              <a:rPr lang="en-US" sz="1100" b="1" dirty="0">
                <a:solidFill>
                  <a:schemeClr val="tx1"/>
                </a:solidFill>
              </a:rPr>
              <a:t>Absolute error of predicted ratings The distribution of absolute errors is right-skewed, showing that the majority of errors is small: between 0 and 1. There is a long tail that indicates that there are several observations for which the absolute error was close to 10.</a:t>
            </a:r>
          </a:p>
          <a:p>
            <a:pPr marL="285750" indent="-285750">
              <a:buFont typeface="Arial" panose="020B0604020202020204" pitchFamily="34" charset="0"/>
              <a:buChar char="•"/>
            </a:pPr>
            <a:r>
              <a:rPr lang="en-US" sz="1100" b="1" dirty="0">
                <a:solidFill>
                  <a:schemeClr val="tx1"/>
                </a:solidFill>
              </a:rPr>
              <a:t>How good/bad the model is with predicting certain scores? As expected from the above charts, the model deals very well with predicting score = 8 (the most frequent value). The further the rating from score = 8, the higher the absolute error. The biggest errors happen to observations with scores 1 or 2 which indicates that probably the model is predicting high ratings for those observations</a:t>
            </a:r>
            <a:r>
              <a:rPr lang="en-US" sz="1100" b="0" dirty="0">
                <a:solidFill>
                  <a:schemeClr val="tx1"/>
                </a:solidFill>
              </a:rPr>
              <a:t>.</a:t>
            </a:r>
          </a:p>
        </p:txBody>
      </p:sp>
      <p:pic>
        <p:nvPicPr>
          <p:cNvPr id="14" name="Content Placeholder 1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5306" y="503583"/>
            <a:ext cx="4376030" cy="2556000"/>
          </a:xfrm>
        </p:spPr>
      </p:pic>
      <p:sp>
        <p:nvSpPr>
          <p:cNvPr id="12" name="Text Placeholder 11"/>
          <p:cNvSpPr>
            <a:spLocks noGrp="1"/>
          </p:cNvSpPr>
          <p:nvPr>
            <p:ph type="body" sz="quarter" idx="3"/>
          </p:nvPr>
        </p:nvSpPr>
        <p:spPr>
          <a:xfrm>
            <a:off x="4563666" y="143691"/>
            <a:ext cx="4362451" cy="3275785"/>
          </a:xfrm>
        </p:spPr>
        <p:txBody>
          <a:bodyPr anchor="t">
            <a:noAutofit/>
          </a:bodyPr>
          <a:lstStyle/>
          <a:p>
            <a:pPr marL="285750" indent="-285750">
              <a:buFont typeface="Wingdings" panose="05000000000000000000" pitchFamily="2" charset="2"/>
              <a:buChar char="v"/>
            </a:pPr>
            <a:r>
              <a:rPr lang="en-US" sz="1600" dirty="0">
                <a:solidFill>
                  <a:schemeClr val="tx1"/>
                </a:solidFill>
              </a:rPr>
              <a:t>Analysis of predicted ratings of a particular user For this part of the analysis, the user with id 193458 was selected. By analyzing book ratings by this user, it can be noted that he/she likes diverse types of readings: English romantic novels (Pride and Prejudice, Sense and Sensibility), fantasy (Narnia) as well as historical novels (Schindler's List). Among the recommended books there are other works from Narnia's series, two historical novels and one romance which correlates with user's previous </a:t>
            </a:r>
            <a:r>
              <a:rPr lang="en-US" sz="1600" dirty="0"/>
              <a:t>preferences.</a:t>
            </a:r>
            <a:endParaRPr lang="en-IN" sz="1600" dirty="0"/>
          </a:p>
        </p:txBody>
      </p:sp>
      <p:pic>
        <p:nvPicPr>
          <p:cNvPr id="19" name="Content Placeholder 18"/>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tretch/>
        </p:blipFill>
        <p:spPr>
          <a:xfrm>
            <a:off x="4828117" y="3419476"/>
            <a:ext cx="4098000" cy="2304000"/>
          </a:xfrm>
        </p:spPr>
      </p:pic>
    </p:spTree>
    <p:extLst>
      <p:ext uri="{BB962C8B-B14F-4D97-AF65-F5344CB8AC3E}">
        <p14:creationId xmlns:p14="http://schemas.microsoft.com/office/powerpoint/2010/main" val="188474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636" r="513" b="3376"/>
          <a:stretch/>
        </p:blipFill>
        <p:spPr>
          <a:xfrm>
            <a:off x="-1933575" y="19050"/>
            <a:ext cx="12944475" cy="6819900"/>
          </a:xfrm>
          <a:prstGeom prst="rect">
            <a:avLst/>
          </a:prstGeom>
        </p:spPr>
      </p:pic>
    </p:spTree>
    <p:extLst>
      <p:ext uri="{BB962C8B-B14F-4D97-AF65-F5344CB8AC3E}">
        <p14:creationId xmlns:p14="http://schemas.microsoft.com/office/powerpoint/2010/main" val="1358407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2865"/>
          <a:stretch/>
        </p:blipFill>
        <p:spPr>
          <a:xfrm>
            <a:off x="-1933575" y="-19050"/>
            <a:ext cx="13011150" cy="7105650"/>
          </a:xfrm>
          <a:prstGeom prst="rect">
            <a:avLst/>
          </a:prstGeom>
        </p:spPr>
      </p:pic>
    </p:spTree>
    <p:extLst>
      <p:ext uri="{BB962C8B-B14F-4D97-AF65-F5344CB8AC3E}">
        <p14:creationId xmlns:p14="http://schemas.microsoft.com/office/powerpoint/2010/main" val="508787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49865"/>
          </a:xfrm>
        </p:spPr>
        <p:txBody>
          <a:bodyPr/>
          <a:lstStyle/>
          <a:p>
            <a:r>
              <a:rPr lang="en-IN" b="1" dirty="0" smtClean="0"/>
              <a:t>Conclusion</a:t>
            </a:r>
            <a:r>
              <a:rPr lang="en-IN" dirty="0" smtClean="0"/>
              <a:t> </a:t>
            </a:r>
            <a:endParaRPr lang="en-IN" dirty="0"/>
          </a:p>
        </p:txBody>
      </p:sp>
      <p:sp>
        <p:nvSpPr>
          <p:cNvPr id="3" name="Content Placeholder 2"/>
          <p:cNvSpPr>
            <a:spLocks noGrp="1"/>
          </p:cNvSpPr>
          <p:nvPr>
            <p:ph idx="1"/>
          </p:nvPr>
        </p:nvSpPr>
        <p:spPr>
          <a:xfrm>
            <a:off x="822959" y="1750423"/>
            <a:ext cx="7543801" cy="4572000"/>
          </a:xfrm>
        </p:spPr>
        <p:txBody>
          <a:bodyPr>
            <a:noAutofit/>
          </a:bodyPr>
          <a:lstStyle/>
          <a:p>
            <a:pPr>
              <a:buFont typeface="Arial" panose="020B0604020202020204" pitchFamily="34" charset="0"/>
              <a:buChar char="•"/>
            </a:pPr>
            <a:r>
              <a:rPr lang="en-US" sz="1600" dirty="0">
                <a:solidFill>
                  <a:schemeClr val="tx1"/>
                </a:solidFill>
              </a:rPr>
              <a:t>The Lovely Bones: A Novel and Wild Animus are the two most read books.</a:t>
            </a:r>
          </a:p>
          <a:p>
            <a:pPr>
              <a:buFont typeface="Arial" panose="020B0604020202020204" pitchFamily="34" charset="0"/>
              <a:buChar char="•"/>
            </a:pPr>
            <a:r>
              <a:rPr lang="en-US" sz="1600" dirty="0">
                <a:solidFill>
                  <a:schemeClr val="tx1"/>
                </a:solidFill>
              </a:rPr>
              <a:t>Stephen King is the most popular book author based on the number of ratings.</a:t>
            </a:r>
          </a:p>
          <a:p>
            <a:pPr>
              <a:buFont typeface="Arial" panose="020B0604020202020204" pitchFamily="34" charset="0"/>
              <a:buChar char="•"/>
            </a:pPr>
            <a:r>
              <a:rPr lang="en-US" sz="1600" dirty="0">
                <a:solidFill>
                  <a:schemeClr val="tx1"/>
                </a:solidFill>
              </a:rPr>
              <a:t>Ballantine Books and Pocket are the top publishers based on the number of ratings that their books have received.</a:t>
            </a:r>
          </a:p>
          <a:p>
            <a:pPr>
              <a:buFont typeface="Arial" panose="020B0604020202020204" pitchFamily="34" charset="0"/>
              <a:buChar char="•"/>
            </a:pPr>
            <a:r>
              <a:rPr lang="en-US" sz="1600" dirty="0">
                <a:solidFill>
                  <a:schemeClr val="tx1"/>
                </a:solidFill>
              </a:rPr>
              <a:t>The majority of readers are between the ages of 25 and 40.</a:t>
            </a:r>
          </a:p>
          <a:p>
            <a:pPr>
              <a:buFont typeface="Arial" panose="020B0604020202020204" pitchFamily="34" charset="0"/>
              <a:buChar char="•"/>
            </a:pPr>
            <a:r>
              <a:rPr lang="en-US" sz="1600" dirty="0">
                <a:solidFill>
                  <a:schemeClr val="tx1"/>
                </a:solidFill>
              </a:rPr>
              <a:t>The majority of readers who have given the books ratings are from the United States and Canada.</a:t>
            </a:r>
          </a:p>
          <a:p>
            <a:pPr>
              <a:buFont typeface="Arial" panose="020B0604020202020204" pitchFamily="34" charset="0"/>
              <a:buChar char="•"/>
            </a:pPr>
            <a:r>
              <a:rPr lang="en-US" sz="1600" dirty="0">
                <a:solidFill>
                  <a:schemeClr val="tx1"/>
                </a:solidFill>
              </a:rPr>
              <a:t>Regardless of the age group, The Lovely Bones and Wild Animus appear on lists of the top-rated books.</a:t>
            </a:r>
          </a:p>
          <a:p>
            <a:pPr>
              <a:buFont typeface="Arial" panose="020B0604020202020204" pitchFamily="34" charset="0"/>
              <a:buChar char="•"/>
            </a:pPr>
            <a:r>
              <a:rPr lang="en-US" sz="1600" dirty="0">
                <a:solidFill>
                  <a:schemeClr val="tx1"/>
                </a:solidFill>
              </a:rPr>
              <a:t>We have built five types of recommendation systems and did evaluation for one of them.</a:t>
            </a:r>
          </a:p>
          <a:p>
            <a:pPr>
              <a:buFont typeface="Arial" panose="020B0604020202020204" pitchFamily="34" charset="0"/>
              <a:buChar char="•"/>
            </a:pPr>
            <a:r>
              <a:rPr lang="en-US" sz="1600" dirty="0">
                <a:solidFill>
                  <a:schemeClr val="tx1"/>
                </a:solidFill>
              </a:rPr>
              <a:t>In the case of Memory-based approach, the Cosine similarity-based KNN performs better at recommending books that are similar than the Euclidean distance-based KNN</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10868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Together</a:t>
            </a:r>
            <a:endParaRPr lang="en-US" dirty="0"/>
          </a:p>
        </p:txBody>
      </p:sp>
      <p:sp>
        <p:nvSpPr>
          <p:cNvPr id="3" name="Content Placeholder 2"/>
          <p:cNvSpPr>
            <a:spLocks noGrp="1"/>
          </p:cNvSpPr>
          <p:nvPr>
            <p:ph idx="1"/>
          </p:nvPr>
        </p:nvSpPr>
        <p:spPr>
          <a:xfrm>
            <a:off x="628653" y="2226469"/>
            <a:ext cx="7950319" cy="3704068"/>
          </a:xfrm>
        </p:spPr>
        <p:style>
          <a:lnRef idx="2">
            <a:schemeClr val="dk1"/>
          </a:lnRef>
          <a:fillRef idx="1">
            <a:schemeClr val="lt1"/>
          </a:fillRef>
          <a:effectRef idx="0">
            <a:schemeClr val="dk1"/>
          </a:effectRef>
          <a:fontRef idx="minor">
            <a:schemeClr val="dk1"/>
          </a:fontRef>
        </p:style>
        <p:txBody>
          <a:bodyPr>
            <a:noAutofit/>
          </a:bodyPr>
          <a:lstStyle/>
          <a:p>
            <a:pPr marL="214313" indent="-214313">
              <a:lnSpc>
                <a:spcPct val="150000"/>
              </a:lnSpc>
              <a:buFont typeface="Arial" panose="020B0604020202020204" pitchFamily="34" charset="0"/>
              <a:buChar char="•"/>
            </a:pPr>
            <a:r>
              <a:rPr lang="en-US" sz="1800" b="1" dirty="0" err="1">
                <a:solidFill>
                  <a:schemeClr val="tx1"/>
                </a:solidFill>
                <a:latin typeface="Arial" panose="020B0604020202020204" pitchFamily="34" charset="0"/>
                <a:cs typeface="Arial" panose="020B0604020202020204" pitchFamily="34" charset="0"/>
              </a:rPr>
              <a:t>Rajeshwari</a:t>
            </a:r>
            <a:r>
              <a:rPr lang="en-US" sz="1800" b="1" dirty="0">
                <a:solidFill>
                  <a:schemeClr val="tx1"/>
                </a:solidFill>
                <a:latin typeface="Arial" panose="020B0604020202020204" pitchFamily="34" charset="0"/>
                <a:cs typeface="Arial" panose="020B0604020202020204" pitchFamily="34" charset="0"/>
              </a:rPr>
              <a:t> </a:t>
            </a:r>
            <a:r>
              <a:rPr lang="en-US" sz="1800" b="1" dirty="0" err="1">
                <a:solidFill>
                  <a:schemeClr val="tx1"/>
                </a:solidFill>
                <a:latin typeface="Arial" panose="020B0604020202020204" pitchFamily="34" charset="0"/>
                <a:cs typeface="Arial" panose="020B0604020202020204" pitchFamily="34" charset="0"/>
              </a:rPr>
              <a:t>Pilankar</a:t>
            </a:r>
            <a:endParaRPr lang="en-US" sz="1800" b="1" dirty="0">
              <a:solidFill>
                <a:schemeClr val="tx1"/>
              </a:solidFill>
              <a:latin typeface="Arial" panose="020B060402020202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800" b="1" dirty="0" err="1" smtClean="0">
                <a:solidFill>
                  <a:schemeClr val="tx1"/>
                </a:solidFill>
                <a:latin typeface="Arial" panose="020B0604020202020204" pitchFamily="34" charset="0"/>
                <a:cs typeface="Arial" panose="020B0604020202020204" pitchFamily="34" charset="0"/>
              </a:rPr>
              <a:t>Abhishek</a:t>
            </a:r>
            <a:r>
              <a:rPr lang="en-US" sz="1800" b="1" dirty="0" smtClean="0">
                <a:solidFill>
                  <a:schemeClr val="tx1"/>
                </a:solidFill>
                <a:latin typeface="Arial" panose="020B0604020202020204" pitchFamily="34" charset="0"/>
                <a:cs typeface="Arial" panose="020B0604020202020204" pitchFamily="34" charset="0"/>
              </a:rPr>
              <a:t> </a:t>
            </a:r>
            <a:r>
              <a:rPr lang="en-US" sz="1800" b="1" dirty="0" err="1">
                <a:solidFill>
                  <a:schemeClr val="tx1"/>
                </a:solidFill>
                <a:latin typeface="Arial" panose="020B0604020202020204" pitchFamily="34" charset="0"/>
                <a:cs typeface="Arial" panose="020B0604020202020204" pitchFamily="34" charset="0"/>
              </a:rPr>
              <a:t>Tawale</a:t>
            </a:r>
            <a:endParaRPr lang="en-US" sz="1800" b="1" dirty="0">
              <a:solidFill>
                <a:schemeClr val="tx1"/>
              </a:solidFill>
              <a:latin typeface="Arial" panose="020B060402020202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800" b="1" dirty="0" err="1">
                <a:solidFill>
                  <a:schemeClr val="tx1"/>
                </a:solidFill>
                <a:latin typeface="Arial" panose="020B0604020202020204" pitchFamily="34" charset="0"/>
                <a:cs typeface="Arial" panose="020B0604020202020204" pitchFamily="34" charset="0"/>
              </a:rPr>
              <a:t>Payal</a:t>
            </a:r>
            <a:r>
              <a:rPr lang="en-US" sz="1800" b="1" dirty="0">
                <a:solidFill>
                  <a:schemeClr val="tx1"/>
                </a:solidFill>
                <a:latin typeface="Arial" panose="020B0604020202020204" pitchFamily="34" charset="0"/>
                <a:cs typeface="Arial" panose="020B0604020202020204" pitchFamily="34" charset="0"/>
              </a:rPr>
              <a:t> </a:t>
            </a:r>
            <a:r>
              <a:rPr lang="en-US" sz="1800" b="1" dirty="0" err="1">
                <a:solidFill>
                  <a:schemeClr val="tx1"/>
                </a:solidFill>
                <a:latin typeface="Arial" panose="020B0604020202020204" pitchFamily="34" charset="0"/>
                <a:cs typeface="Arial" panose="020B0604020202020204" pitchFamily="34" charset="0"/>
              </a:rPr>
              <a:t>Aher</a:t>
            </a:r>
            <a:endParaRPr lang="en-US" sz="1800" b="1" dirty="0">
              <a:solidFill>
                <a:schemeClr val="tx1"/>
              </a:solidFill>
              <a:latin typeface="Arial" panose="020B060402020202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800" b="1" dirty="0" err="1">
                <a:solidFill>
                  <a:schemeClr val="tx1"/>
                </a:solidFill>
                <a:latin typeface="Arial" panose="020B0604020202020204" pitchFamily="34" charset="0"/>
                <a:cs typeface="Arial" panose="020B0604020202020204" pitchFamily="34" charset="0"/>
              </a:rPr>
              <a:t>Ankita</a:t>
            </a:r>
            <a:r>
              <a:rPr lang="en-US" sz="1800" b="1" dirty="0">
                <a:solidFill>
                  <a:schemeClr val="tx1"/>
                </a:solidFill>
                <a:latin typeface="Arial" panose="020B0604020202020204" pitchFamily="34" charset="0"/>
                <a:cs typeface="Arial" panose="020B0604020202020204" pitchFamily="34" charset="0"/>
              </a:rPr>
              <a:t> </a:t>
            </a:r>
            <a:r>
              <a:rPr lang="en-US" sz="1800" b="1" dirty="0" err="1">
                <a:solidFill>
                  <a:schemeClr val="tx1"/>
                </a:solidFill>
                <a:latin typeface="Arial" panose="020B0604020202020204" pitchFamily="34" charset="0"/>
                <a:cs typeface="Arial" panose="020B0604020202020204" pitchFamily="34" charset="0"/>
              </a:rPr>
              <a:t>Tarkase</a:t>
            </a:r>
            <a:endParaRPr lang="en-US" sz="1800" b="1" dirty="0">
              <a:solidFill>
                <a:schemeClr val="tx1"/>
              </a:solidFill>
              <a:latin typeface="Arial" panose="020B060402020202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800" b="1" dirty="0" err="1">
                <a:solidFill>
                  <a:schemeClr val="tx1"/>
                </a:solidFill>
                <a:latin typeface="Arial" panose="020B0604020202020204" pitchFamily="34" charset="0"/>
                <a:cs typeface="Arial" panose="020B0604020202020204" pitchFamily="34" charset="0"/>
              </a:rPr>
              <a:t>Rohit</a:t>
            </a:r>
            <a:r>
              <a:rPr lang="en-US" sz="1800" b="1" dirty="0">
                <a:solidFill>
                  <a:schemeClr val="tx1"/>
                </a:solidFill>
                <a:latin typeface="Arial" panose="020B0604020202020204" pitchFamily="34" charset="0"/>
                <a:cs typeface="Arial" panose="020B0604020202020204" pitchFamily="34" charset="0"/>
              </a:rPr>
              <a:t> </a:t>
            </a:r>
            <a:r>
              <a:rPr lang="en-US" sz="1800" b="1" dirty="0" err="1">
                <a:solidFill>
                  <a:schemeClr val="tx1"/>
                </a:solidFill>
                <a:latin typeface="Arial" panose="020B0604020202020204" pitchFamily="34" charset="0"/>
                <a:cs typeface="Arial" panose="020B0604020202020204" pitchFamily="34" charset="0"/>
              </a:rPr>
              <a:t>Shelke</a:t>
            </a:r>
            <a:endParaRPr lang="en-US" sz="1800" b="1" dirty="0">
              <a:solidFill>
                <a:schemeClr val="tx1"/>
              </a:solidFill>
              <a:latin typeface="Arial" panose="020B0604020202020204" pitchFamily="34" charset="0"/>
              <a:cs typeface="Arial" panose="020B0604020202020204" pitchFamily="34" charset="0"/>
            </a:endParaRPr>
          </a:p>
          <a:p>
            <a:pPr marL="214313" indent="-214313">
              <a:lnSpc>
                <a:spcPct val="150000"/>
              </a:lnSpc>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Prasad Nimse</a:t>
            </a:r>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a:xfrm>
            <a:off x="235131" y="1724296"/>
            <a:ext cx="8693209" cy="4402183"/>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dirty="0">
                <a:solidFill>
                  <a:schemeClr val="tx1"/>
                </a:solidFill>
              </a:rPr>
              <a:t>Creating a book recommendation system using machine learning would involve several steps, including data collection, preprocessing, model training, and evaluation. </a:t>
            </a:r>
            <a:endParaRPr lang="en-US" dirty="0" smtClean="0">
              <a:solidFill>
                <a:schemeClr val="tx1"/>
              </a:solidFill>
            </a:endParaRPr>
          </a:p>
          <a:p>
            <a:r>
              <a:rPr lang="en-US" dirty="0">
                <a:solidFill>
                  <a:schemeClr val="tx1"/>
                </a:solidFill>
              </a:rPr>
              <a:t>Steps:</a:t>
            </a:r>
          </a:p>
          <a:p>
            <a:pPr lvl="0"/>
            <a:r>
              <a:rPr lang="en-US" b="1" dirty="0">
                <a:solidFill>
                  <a:schemeClr val="tx1"/>
                </a:solidFill>
              </a:rPr>
              <a:t>Data collection: </a:t>
            </a:r>
            <a:r>
              <a:rPr lang="en-US" dirty="0">
                <a:solidFill>
                  <a:schemeClr val="tx1"/>
                </a:solidFill>
              </a:rPr>
              <a:t>Collect data on books and user interactions with them, such as book ratings or purchase history.</a:t>
            </a:r>
          </a:p>
          <a:p>
            <a:pPr lvl="0"/>
            <a:r>
              <a:rPr lang="en-US" b="1" dirty="0">
                <a:solidFill>
                  <a:schemeClr val="tx1"/>
                </a:solidFill>
              </a:rPr>
              <a:t>Data preprocessing</a:t>
            </a:r>
            <a:r>
              <a:rPr lang="en-US" dirty="0">
                <a:solidFill>
                  <a:schemeClr val="tx1"/>
                </a:solidFill>
              </a:rPr>
              <a:t>: Clean and format the data, such as filling in missing values and converting categorical variables to numerical ones.</a:t>
            </a:r>
          </a:p>
          <a:p>
            <a:pPr lvl="0"/>
            <a:r>
              <a:rPr lang="en-US" b="1" dirty="0">
                <a:solidFill>
                  <a:schemeClr val="tx1"/>
                </a:solidFill>
              </a:rPr>
              <a:t>Model training: </a:t>
            </a:r>
            <a:r>
              <a:rPr lang="en-US" dirty="0">
                <a:solidFill>
                  <a:schemeClr val="tx1"/>
                </a:solidFill>
              </a:rPr>
              <a:t>Use a machine learning technique, such as collaborative filtering or content-based filtering, to train a model on the preprocessed data.</a:t>
            </a:r>
          </a:p>
          <a:p>
            <a:pPr lvl="0"/>
            <a:r>
              <a:rPr lang="en-US" b="1" dirty="0">
                <a:solidFill>
                  <a:schemeClr val="tx1"/>
                </a:solidFill>
              </a:rPr>
              <a:t>Evaluation: </a:t>
            </a:r>
            <a:r>
              <a:rPr lang="en-US" dirty="0">
                <a:solidFill>
                  <a:schemeClr val="tx1"/>
                </a:solidFill>
              </a:rPr>
              <a:t>Use metrics such as precision, recall, and mean average precision to evaluate the performance of the model.</a:t>
            </a:r>
          </a:p>
          <a:p>
            <a:pPr lvl="0"/>
            <a:r>
              <a:rPr lang="en-US" b="1" dirty="0">
                <a:solidFill>
                  <a:schemeClr val="tx1"/>
                </a:solidFill>
              </a:rPr>
              <a:t>Model Deployment: </a:t>
            </a:r>
            <a:r>
              <a:rPr lang="en-US" dirty="0">
                <a:solidFill>
                  <a:schemeClr val="tx1"/>
                </a:solidFill>
              </a:rPr>
              <a:t>Use the trained model to make personalized book recommendations for users.</a:t>
            </a:r>
          </a:p>
          <a:p>
            <a:endParaRPr lang="en-US" dirty="0" smtClean="0"/>
          </a:p>
          <a:p>
            <a:endParaRPr lang="en-US" dirty="0" smtClean="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steps</a:t>
            </a:r>
            <a:endParaRPr lang="en-US" dirty="0"/>
          </a:p>
        </p:txBody>
      </p:sp>
      <p:sp>
        <p:nvSpPr>
          <p:cNvPr id="6" name="Rectangle 5"/>
          <p:cNvSpPr/>
          <p:nvPr/>
        </p:nvSpPr>
        <p:spPr>
          <a:xfrm>
            <a:off x="335761" y="1930400"/>
            <a:ext cx="8417225" cy="4031873"/>
          </a:xfrm>
          <a:prstGeom prst="rect">
            <a:avLst/>
          </a:prstGeom>
        </p:spPr>
        <p:style>
          <a:lnRef idx="2">
            <a:schemeClr val="dk1"/>
          </a:lnRef>
          <a:fillRef idx="1">
            <a:schemeClr val="lt1"/>
          </a:fillRef>
          <a:effectRef idx="0">
            <a:schemeClr val="dk1"/>
          </a:effectRef>
          <a:fontRef idx="minor">
            <a:schemeClr val="dk1"/>
          </a:fontRef>
        </p:style>
        <p:txBody>
          <a:bodyPr wrap="square" numCol="2">
            <a:spAutoFit/>
          </a:bodyPr>
          <a:lstStyle/>
          <a:p>
            <a:r>
              <a:rPr lang="en-US" sz="1600" b="1" dirty="0">
                <a:solidFill>
                  <a:schemeClr val="accent2"/>
                </a:solidFill>
              </a:rPr>
              <a:t># import necessary libraries</a:t>
            </a:r>
          </a:p>
          <a:p>
            <a:r>
              <a:rPr lang="en-US" sz="1600" dirty="0"/>
              <a:t>import pandas as </a:t>
            </a:r>
            <a:r>
              <a:rPr lang="en-US" sz="1600" dirty="0" err="1"/>
              <a:t>pd</a:t>
            </a:r>
            <a:endParaRPr lang="en-US" sz="1600" dirty="0"/>
          </a:p>
          <a:p>
            <a:r>
              <a:rPr lang="en-US" sz="1600" dirty="0"/>
              <a:t>from </a:t>
            </a:r>
            <a:r>
              <a:rPr lang="en-US" sz="1600" dirty="0" err="1"/>
              <a:t>sklearn.feature_extraction.text</a:t>
            </a:r>
            <a:r>
              <a:rPr lang="en-US" sz="1600" dirty="0"/>
              <a:t> import </a:t>
            </a:r>
            <a:r>
              <a:rPr lang="en-US" sz="1600" dirty="0" err="1"/>
              <a:t>TfidfVectorizer</a:t>
            </a:r>
            <a:endParaRPr lang="en-US" sz="1600" dirty="0"/>
          </a:p>
          <a:p>
            <a:r>
              <a:rPr lang="en-US" sz="1600" dirty="0"/>
              <a:t>from </a:t>
            </a:r>
            <a:r>
              <a:rPr lang="en-US" sz="1600" dirty="0" err="1"/>
              <a:t>sklearn.linear_model</a:t>
            </a:r>
            <a:r>
              <a:rPr lang="en-US" sz="1600" dirty="0"/>
              <a:t> import </a:t>
            </a:r>
            <a:r>
              <a:rPr lang="en-US" sz="1600" dirty="0" err="1"/>
              <a:t>LogisticRegression</a:t>
            </a:r>
            <a:endParaRPr lang="en-US" sz="1600" dirty="0"/>
          </a:p>
          <a:p>
            <a:r>
              <a:rPr lang="en-US" sz="1600" dirty="0"/>
              <a:t>from </a:t>
            </a:r>
            <a:r>
              <a:rPr lang="en-US" sz="1600" dirty="0" err="1"/>
              <a:t>sklearn.model_selection</a:t>
            </a:r>
            <a:r>
              <a:rPr lang="en-US" sz="1600" dirty="0"/>
              <a:t> import </a:t>
            </a:r>
            <a:r>
              <a:rPr lang="en-US" sz="1600" dirty="0" err="1"/>
              <a:t>train_test_split</a:t>
            </a:r>
            <a:endParaRPr lang="en-US" sz="1600" dirty="0"/>
          </a:p>
          <a:p>
            <a:endParaRPr lang="en-US" sz="1600" dirty="0"/>
          </a:p>
          <a:p>
            <a:r>
              <a:rPr lang="en-US" sz="1600" dirty="0">
                <a:solidFill>
                  <a:schemeClr val="accent2"/>
                </a:solidFill>
              </a:rPr>
              <a:t># load and preprocess data</a:t>
            </a:r>
          </a:p>
          <a:p>
            <a:r>
              <a:rPr lang="en-US" sz="1600" dirty="0"/>
              <a:t>data = </a:t>
            </a:r>
            <a:r>
              <a:rPr lang="en-US" sz="1600" dirty="0" err="1"/>
              <a:t>pd.read_csv</a:t>
            </a:r>
            <a:r>
              <a:rPr lang="en-US" sz="1600" dirty="0"/>
              <a:t>('books.csv')</a:t>
            </a:r>
          </a:p>
          <a:p>
            <a:r>
              <a:rPr lang="en-US" sz="1600" dirty="0" err="1"/>
              <a:t>vectorizer</a:t>
            </a:r>
            <a:r>
              <a:rPr lang="en-US" sz="1600" dirty="0"/>
              <a:t> = </a:t>
            </a:r>
            <a:r>
              <a:rPr lang="en-US" sz="1600" dirty="0" err="1"/>
              <a:t>TfidfVectorizer</a:t>
            </a:r>
            <a:r>
              <a:rPr lang="en-US" sz="1600" dirty="0"/>
              <a:t>()</a:t>
            </a:r>
          </a:p>
          <a:p>
            <a:r>
              <a:rPr lang="en-US" sz="1600" dirty="0"/>
              <a:t>X = </a:t>
            </a:r>
            <a:r>
              <a:rPr lang="en-US" sz="1600" dirty="0" err="1"/>
              <a:t>vectorizer.fit_transform</a:t>
            </a:r>
            <a:r>
              <a:rPr lang="en-US" sz="1600" dirty="0"/>
              <a:t>(data['summary'])</a:t>
            </a:r>
          </a:p>
          <a:p>
            <a:r>
              <a:rPr lang="en-US" sz="1600" dirty="0"/>
              <a:t>y = data['genre']</a:t>
            </a:r>
          </a:p>
          <a:p>
            <a:endParaRPr lang="en-US" sz="1600" dirty="0"/>
          </a:p>
          <a:p>
            <a:endParaRPr lang="en-US" sz="1600" dirty="0"/>
          </a:p>
          <a:p>
            <a:r>
              <a:rPr lang="en-US" sz="1600" dirty="0">
                <a:solidFill>
                  <a:schemeClr val="accent2"/>
                </a:solidFill>
              </a:rPr>
              <a:t># split data into training and test sets</a:t>
            </a:r>
          </a:p>
          <a:p>
            <a:r>
              <a:rPr lang="en-US" sz="1600" dirty="0" err="1"/>
              <a:t>X_train</a:t>
            </a:r>
            <a:r>
              <a:rPr lang="en-US" sz="1600" dirty="0"/>
              <a:t>, </a:t>
            </a:r>
            <a:r>
              <a:rPr lang="en-US" sz="1600" dirty="0" err="1"/>
              <a:t>X_test</a:t>
            </a:r>
            <a:r>
              <a:rPr lang="en-US" sz="1600" dirty="0"/>
              <a:t>, </a:t>
            </a:r>
            <a:r>
              <a:rPr lang="en-US" sz="1600" dirty="0" err="1"/>
              <a:t>y_train</a:t>
            </a:r>
            <a:r>
              <a:rPr lang="en-US" sz="1600" dirty="0"/>
              <a:t>, </a:t>
            </a:r>
            <a:r>
              <a:rPr lang="en-US" sz="1600" dirty="0" err="1"/>
              <a:t>y_test</a:t>
            </a:r>
            <a:r>
              <a:rPr lang="en-US" sz="1600" dirty="0"/>
              <a:t> = </a:t>
            </a:r>
            <a:r>
              <a:rPr lang="en-US" sz="1600" dirty="0" err="1"/>
              <a:t>train_test_split</a:t>
            </a:r>
            <a:r>
              <a:rPr lang="en-US" sz="1600" dirty="0"/>
              <a:t>(X, y, </a:t>
            </a:r>
            <a:r>
              <a:rPr lang="en-US" sz="1600" dirty="0" err="1"/>
              <a:t>test_size</a:t>
            </a:r>
            <a:r>
              <a:rPr lang="en-US" sz="1600" dirty="0"/>
              <a:t>=0.2)</a:t>
            </a:r>
          </a:p>
          <a:p>
            <a:endParaRPr lang="en-US" sz="1600" dirty="0"/>
          </a:p>
          <a:p>
            <a:endParaRPr lang="en-US" sz="1600" dirty="0"/>
          </a:p>
          <a:p>
            <a:r>
              <a:rPr lang="en-US" sz="1600" dirty="0">
                <a:solidFill>
                  <a:schemeClr val="accent2"/>
                </a:solidFill>
              </a:rPr>
              <a:t># make predictions</a:t>
            </a:r>
          </a:p>
          <a:p>
            <a:r>
              <a:rPr lang="en-US" sz="1600" dirty="0" err="1"/>
              <a:t>y_pred</a:t>
            </a:r>
            <a:r>
              <a:rPr lang="en-US" sz="1600" dirty="0"/>
              <a:t> = </a:t>
            </a:r>
            <a:r>
              <a:rPr lang="en-US" sz="1600" dirty="0" err="1"/>
              <a:t>clf.predict</a:t>
            </a:r>
            <a:r>
              <a:rPr lang="en-US" sz="1600" dirty="0"/>
              <a:t>(</a:t>
            </a:r>
            <a:r>
              <a:rPr lang="en-US" sz="1600" dirty="0" err="1"/>
              <a:t>X_test</a:t>
            </a:r>
            <a:r>
              <a:rPr lang="en-US" sz="1600" dirty="0"/>
              <a:t>)</a:t>
            </a:r>
          </a:p>
          <a:p>
            <a:endParaRPr lang="en-US" sz="1600" dirty="0"/>
          </a:p>
          <a:p>
            <a:r>
              <a:rPr lang="en-US" sz="1600" dirty="0">
                <a:solidFill>
                  <a:schemeClr val="accent2"/>
                </a:solidFill>
              </a:rPr>
              <a:t># evaluate performance</a:t>
            </a:r>
          </a:p>
          <a:p>
            <a:r>
              <a:rPr lang="en-US" sz="1600" dirty="0"/>
              <a:t>from </a:t>
            </a:r>
            <a:r>
              <a:rPr lang="en-US" sz="1600" dirty="0" err="1"/>
              <a:t>sklearn.metrics</a:t>
            </a:r>
            <a:r>
              <a:rPr lang="en-US" sz="1600" dirty="0"/>
              <a:t> import </a:t>
            </a:r>
            <a:r>
              <a:rPr lang="en-US" sz="1600" dirty="0" err="1"/>
              <a:t>accuracy_score</a:t>
            </a:r>
            <a:endParaRPr lang="en-US" sz="1600" dirty="0"/>
          </a:p>
          <a:p>
            <a:r>
              <a:rPr lang="en-US" sz="1600" dirty="0"/>
              <a:t>accuracy = </a:t>
            </a:r>
            <a:r>
              <a:rPr lang="en-US" sz="1600" dirty="0" err="1"/>
              <a:t>accuracy_score</a:t>
            </a:r>
            <a:r>
              <a:rPr lang="en-US" sz="1600" dirty="0"/>
              <a:t>(</a:t>
            </a:r>
            <a:r>
              <a:rPr lang="en-US" sz="1600" dirty="0" err="1"/>
              <a:t>y_test</a:t>
            </a:r>
            <a:r>
              <a:rPr lang="en-US" sz="1600" dirty="0"/>
              <a:t>, </a:t>
            </a:r>
            <a:r>
              <a:rPr lang="en-US" sz="1600" dirty="0" err="1"/>
              <a:t>y_pred</a:t>
            </a:r>
            <a:r>
              <a:rPr lang="en-US" sz="1600" dirty="0"/>
              <a:t>)</a:t>
            </a:r>
          </a:p>
          <a:p>
            <a:r>
              <a:rPr lang="en-US" sz="1600" dirty="0"/>
              <a:t>print("Accuracy:", accuracy)</a:t>
            </a:r>
          </a:p>
        </p:txBody>
      </p:sp>
    </p:spTree>
    <p:extLst>
      <p:ext uri="{BB962C8B-B14F-4D97-AF65-F5344CB8AC3E}">
        <p14:creationId xmlns:p14="http://schemas.microsoft.com/office/powerpoint/2010/main" val="1281242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a:t>
            </a:r>
            <a:endParaRPr lang="en-US" dirty="0"/>
          </a:p>
        </p:txBody>
      </p:sp>
      <p:sp>
        <p:nvSpPr>
          <p:cNvPr id="3" name="Content Placeholder 2"/>
          <p:cNvSpPr>
            <a:spLocks noGrp="1"/>
          </p:cNvSpPr>
          <p:nvPr>
            <p:ph idx="1"/>
          </p:nvPr>
        </p:nvSpPr>
        <p:spPr>
          <a:xfrm>
            <a:off x="628650" y="2226469"/>
            <a:ext cx="8299690" cy="332531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dirty="0" smtClean="0">
                <a:solidFill>
                  <a:schemeClr val="tx1"/>
                </a:solidFill>
              </a:rPr>
              <a:t>The way </a:t>
            </a:r>
            <a:r>
              <a:rPr lang="en-US" dirty="0">
                <a:solidFill>
                  <a:schemeClr val="tx1"/>
                </a:solidFill>
              </a:rPr>
              <a:t>to do this would be to treat each book as a separate class and use a classification algorithm to predict which class a user is most likely to be interested in based on their past reading behavior. This approach is known as content-based filtering</a:t>
            </a:r>
            <a:r>
              <a:rPr lang="en-US" dirty="0" smtClean="0">
                <a:solidFill>
                  <a:schemeClr val="tx1"/>
                </a:solidFill>
              </a:rPr>
              <a:t>.</a:t>
            </a:r>
          </a:p>
          <a:p>
            <a:r>
              <a:rPr lang="en-US" dirty="0" smtClean="0">
                <a:solidFill>
                  <a:schemeClr val="tx1"/>
                </a:solidFill>
              </a:rPr>
              <a:t>We are using </a:t>
            </a:r>
            <a:r>
              <a:rPr lang="en-US" b="1" dirty="0">
                <a:solidFill>
                  <a:schemeClr val="tx1"/>
                </a:solidFill>
              </a:rPr>
              <a:t>Classification </a:t>
            </a:r>
            <a:r>
              <a:rPr lang="en-US" b="1" dirty="0" smtClean="0">
                <a:solidFill>
                  <a:schemeClr val="tx1"/>
                </a:solidFill>
              </a:rPr>
              <a:t>Algorithms </a:t>
            </a:r>
            <a:r>
              <a:rPr lang="en-US" dirty="0" smtClean="0">
                <a:solidFill>
                  <a:schemeClr val="tx1"/>
                </a:solidFill>
              </a:rPr>
              <a:t>on bases of some criteria:</a:t>
            </a:r>
          </a:p>
          <a:p>
            <a:pPr marL="214313" indent="-214313">
              <a:buFont typeface="Arial" panose="020B0604020202020204" pitchFamily="34" charset="0"/>
              <a:buChar char="•"/>
            </a:pPr>
            <a:r>
              <a:rPr lang="en-US" dirty="0" smtClean="0">
                <a:solidFill>
                  <a:schemeClr val="tx1"/>
                </a:solidFill>
              </a:rPr>
              <a:t>Book Ratting </a:t>
            </a:r>
          </a:p>
          <a:p>
            <a:pPr marL="214313" indent="-214313">
              <a:buFont typeface="Arial" panose="020B0604020202020204" pitchFamily="34" charset="0"/>
              <a:buChar char="•"/>
            </a:pPr>
            <a:r>
              <a:rPr lang="en-US" dirty="0" smtClean="0">
                <a:solidFill>
                  <a:schemeClr val="tx1"/>
                </a:solidFill>
              </a:rPr>
              <a:t>User age </a:t>
            </a:r>
          </a:p>
          <a:p>
            <a:pPr marL="214313" indent="-214313">
              <a:buFont typeface="Arial" panose="020B0604020202020204" pitchFamily="34" charset="0"/>
              <a:buChar char="•"/>
            </a:pPr>
            <a:r>
              <a:rPr lang="en-US" dirty="0" smtClean="0">
                <a:solidFill>
                  <a:schemeClr val="tx1"/>
                </a:solidFill>
              </a:rPr>
              <a:t>Book Author</a:t>
            </a:r>
          </a:p>
          <a:p>
            <a:pPr marL="214313" indent="-214313">
              <a:buFont typeface="Arial" panose="020B0604020202020204" pitchFamily="34" charset="0"/>
              <a:buChar char="•"/>
            </a:pPr>
            <a:r>
              <a:rPr lang="en-US" dirty="0" smtClean="0">
                <a:solidFill>
                  <a:schemeClr val="tx1"/>
                </a:solidFill>
              </a:rPr>
              <a:t>Subject of Book</a:t>
            </a:r>
          </a:p>
        </p:txBody>
      </p:sp>
    </p:spTree>
    <p:extLst>
      <p:ext uri="{BB962C8B-B14F-4D97-AF65-F5344CB8AC3E}">
        <p14:creationId xmlns:p14="http://schemas.microsoft.com/office/powerpoint/2010/main" val="355212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2"/>
            <a:ext cx="7689012" cy="529087"/>
          </a:xfrm>
        </p:spPr>
        <p:txBody>
          <a:bodyPr>
            <a:normAutofit/>
          </a:bodyPr>
          <a:lstStyle/>
          <a:p>
            <a:r>
              <a:rPr lang="en-IN" sz="2400" dirty="0"/>
              <a:t>EDA (Exploratory Data Analysis)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265" y="1972096"/>
            <a:ext cx="3737751" cy="2827686"/>
          </a:xfrm>
        </p:spPr>
      </p:pic>
      <p:sp>
        <p:nvSpPr>
          <p:cNvPr id="5" name="Content Placeholder 5"/>
          <p:cNvSpPr txBox="1">
            <a:spLocks/>
          </p:cNvSpPr>
          <p:nvPr/>
        </p:nvSpPr>
        <p:spPr>
          <a:xfrm>
            <a:off x="242926" y="5019812"/>
            <a:ext cx="7779640" cy="131683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most active users are among those in their 30 – 30s. </a:t>
            </a:r>
          </a:p>
          <a:p>
            <a:r>
              <a:rPr lang="en-IN" dirty="0"/>
              <a:t>Let’s check for outliers in age columns </a:t>
            </a:r>
          </a:p>
        </p:txBody>
      </p:sp>
      <p:pic>
        <p:nvPicPr>
          <p:cNvPr id="3" name="Picture 2"/>
          <p:cNvPicPr>
            <a:picLocks noChangeAspect="1"/>
          </p:cNvPicPr>
          <p:nvPr/>
        </p:nvPicPr>
        <p:blipFill>
          <a:blip r:embed="rId3"/>
          <a:stretch>
            <a:fillRect/>
          </a:stretch>
        </p:blipFill>
        <p:spPr>
          <a:xfrm>
            <a:off x="4454106" y="1930400"/>
            <a:ext cx="3437840" cy="2911078"/>
          </a:xfrm>
          <a:prstGeom prst="rect">
            <a:avLst/>
          </a:prstGeom>
        </p:spPr>
      </p:pic>
      <p:sp>
        <p:nvSpPr>
          <p:cNvPr id="6" name="TextBox 5"/>
          <p:cNvSpPr txBox="1"/>
          <p:nvPr/>
        </p:nvSpPr>
        <p:spPr>
          <a:xfrm>
            <a:off x="422694" y="1431985"/>
            <a:ext cx="635110" cy="369332"/>
          </a:xfrm>
          <a:prstGeom prst="rect">
            <a:avLst/>
          </a:prstGeom>
          <a:noFill/>
        </p:spPr>
        <p:txBody>
          <a:bodyPr wrap="none" rtlCol="0">
            <a:spAutoFit/>
          </a:bodyPr>
          <a:lstStyle/>
          <a:p>
            <a:r>
              <a:rPr lang="en-US" dirty="0"/>
              <a:t>user</a:t>
            </a:r>
          </a:p>
        </p:txBody>
      </p:sp>
    </p:spTree>
    <p:extLst>
      <p:ext uri="{BB962C8B-B14F-4D97-AF65-F5344CB8AC3E}">
        <p14:creationId xmlns:p14="http://schemas.microsoft.com/office/powerpoint/2010/main" val="3889483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7609" y="3086556"/>
            <a:ext cx="3886200" cy="1890393"/>
          </a:xfrm>
        </p:spPr>
        <p:txBody>
          <a:bodyPr>
            <a:noAutofit/>
          </a:bodyPr>
          <a:lstStyle/>
          <a:p>
            <a:r>
              <a:rPr lang="en-IN" dirty="0">
                <a:latin typeface="Arial" panose="020B0604020202020204" pitchFamily="34" charset="0"/>
                <a:cs typeface="Arial" panose="020B0604020202020204" pitchFamily="34" charset="0"/>
              </a:rPr>
              <a:t>Age : 244, we have Outlier data in Age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Let’s find our unique value in Location column </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802" y="165134"/>
            <a:ext cx="3214688" cy="1585913"/>
          </a:xfrm>
          <a:prstGeom prst="rect">
            <a:avLst/>
          </a:prstGeom>
        </p:spPr>
      </p:pic>
      <p:sp>
        <p:nvSpPr>
          <p:cNvPr id="7" name="Content Placeholder 3"/>
          <p:cNvSpPr txBox="1">
            <a:spLocks/>
          </p:cNvSpPr>
          <p:nvPr/>
        </p:nvSpPr>
        <p:spPr>
          <a:xfrm>
            <a:off x="4799802" y="1939887"/>
            <a:ext cx="3886200" cy="57388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57339 unique Value it’s really hard to understand So lets create column Country .</a:t>
            </a:r>
          </a:p>
          <a:p>
            <a:endParaRPr lang="en-IN" dirty="0"/>
          </a:p>
          <a:p>
            <a:endParaRPr lang="en-IN" dirty="0"/>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99" y="2702608"/>
            <a:ext cx="3137297" cy="1770947"/>
          </a:xfrm>
          <a:prstGeom prst="rect">
            <a:avLst/>
          </a:prstGeom>
        </p:spPr>
      </p:pic>
      <p:sp>
        <p:nvSpPr>
          <p:cNvPr id="9" name="Content Placeholder 3"/>
          <p:cNvSpPr txBox="1">
            <a:spLocks/>
          </p:cNvSpPr>
          <p:nvPr/>
        </p:nvSpPr>
        <p:spPr>
          <a:xfrm>
            <a:off x="4799802" y="4775995"/>
            <a:ext cx="3886200" cy="559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500" dirty="0">
                <a:solidFill>
                  <a:schemeClr val="tx1"/>
                </a:solidFill>
              </a:rPr>
              <a:t>Drop location column we not required </a:t>
            </a:r>
          </a:p>
          <a:p>
            <a:endParaRPr lang="en-IN" dirty="0"/>
          </a:p>
        </p:txBody>
      </p:sp>
      <p:pic>
        <p:nvPicPr>
          <p:cNvPr id="2" name="Picture 1"/>
          <p:cNvPicPr>
            <a:picLocks noChangeAspect="1"/>
          </p:cNvPicPr>
          <p:nvPr/>
        </p:nvPicPr>
        <p:blipFill>
          <a:blip r:embed="rId4"/>
          <a:stretch>
            <a:fillRect/>
          </a:stretch>
        </p:blipFill>
        <p:spPr>
          <a:xfrm>
            <a:off x="191776" y="165132"/>
            <a:ext cx="3517582" cy="2791958"/>
          </a:xfrm>
          <a:prstGeom prst="rect">
            <a:avLst/>
          </a:prstGeom>
        </p:spPr>
      </p:pic>
    </p:spTree>
    <p:extLst>
      <p:ext uri="{BB962C8B-B14F-4D97-AF65-F5344CB8AC3E}">
        <p14:creationId xmlns:p14="http://schemas.microsoft.com/office/powerpoint/2010/main" val="199042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18929" y="3376505"/>
            <a:ext cx="3886200" cy="1088231"/>
          </a:xfrm>
        </p:spPr>
        <p:txBody>
          <a:bodyPr>
            <a:normAutofit/>
          </a:bodyPr>
          <a:lstStyle/>
          <a:p>
            <a:r>
              <a:rPr lang="en-US" sz="1500" dirty="0">
                <a:latin typeface="Arial" panose="020B0604020202020204" pitchFamily="34" charset="0"/>
                <a:cs typeface="Arial" panose="020B0604020202020204" pitchFamily="34" charset="0"/>
              </a:rPr>
              <a:t>Age value's below 5 and above 100 do not make much sense for our book rating case. hence replacing these by Null. </a:t>
            </a:r>
            <a:endParaRPr lang="en-IN" sz="1500" dirty="0">
              <a:latin typeface="Arial" panose="020B0604020202020204" pitchFamily="34" charset="0"/>
              <a:cs typeface="Arial" panose="020B0604020202020204" pitchFamily="34" charset="0"/>
            </a:endParaRP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477" y="704018"/>
            <a:ext cx="4083104" cy="2237591"/>
          </a:xfrm>
          <a:prstGeom prst="rect">
            <a:avLst/>
          </a:prstGeom>
        </p:spPr>
      </p:pic>
      <p:sp>
        <p:nvSpPr>
          <p:cNvPr id="7" name="Content Placeholder 3"/>
          <p:cNvSpPr txBox="1">
            <a:spLocks/>
          </p:cNvSpPr>
          <p:nvPr/>
        </p:nvSpPr>
        <p:spPr>
          <a:xfrm>
            <a:off x="334860" y="3846061"/>
            <a:ext cx="3886200" cy="155971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dirty="0">
                <a:solidFill>
                  <a:schemeClr val="tx1"/>
                </a:solidFill>
                <a:latin typeface="Arial" panose="020B0604020202020204" pitchFamily="34" charset="0"/>
                <a:cs typeface="Arial" panose="020B0604020202020204" pitchFamily="34" charset="0"/>
              </a:rPr>
              <a:t>Age has positive </a:t>
            </a:r>
            <a:r>
              <a:rPr lang="en-US" sz="1500" dirty="0" err="1">
                <a:solidFill>
                  <a:schemeClr val="tx1"/>
                </a:solidFill>
                <a:latin typeface="Arial" panose="020B0604020202020204" pitchFamily="34" charset="0"/>
                <a:cs typeface="Arial" panose="020B0604020202020204" pitchFamily="34" charset="0"/>
              </a:rPr>
              <a:t>Skewness</a:t>
            </a:r>
            <a:r>
              <a:rPr lang="en-US" sz="1500" dirty="0">
                <a:solidFill>
                  <a:schemeClr val="tx1"/>
                </a:solidFill>
                <a:latin typeface="Arial" panose="020B0604020202020204" pitchFamily="34" charset="0"/>
                <a:cs typeface="Arial" panose="020B0604020202020204" pitchFamily="34" charset="0"/>
              </a:rPr>
              <a:t> (right tail) so we can use median to fill Nan values, but for this we don't like to fill Nan value just for one range of age. To handle this we'll use country column to fill Null. </a:t>
            </a:r>
            <a:endParaRPr lang="en-IN" sz="1500"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34860" y="704017"/>
            <a:ext cx="3706054" cy="2893944"/>
          </a:xfrm>
          <a:prstGeom prst="rect">
            <a:avLst/>
          </a:prstGeom>
        </p:spPr>
      </p:pic>
    </p:spTree>
    <p:extLst>
      <p:ext uri="{BB962C8B-B14F-4D97-AF65-F5344CB8AC3E}">
        <p14:creationId xmlns:p14="http://schemas.microsoft.com/office/powerpoint/2010/main" val="148765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311" y="599806"/>
            <a:ext cx="4143375" cy="1714500"/>
          </a:xfrm>
        </p:spPr>
      </p:pic>
      <p:sp>
        <p:nvSpPr>
          <p:cNvPr id="4" name="Content Placeholder 3"/>
          <p:cNvSpPr>
            <a:spLocks noGrp="1"/>
          </p:cNvSpPr>
          <p:nvPr>
            <p:ph sz="half" idx="2"/>
          </p:nvPr>
        </p:nvSpPr>
        <p:spPr>
          <a:xfrm>
            <a:off x="121309" y="2416635"/>
            <a:ext cx="3886200" cy="1802668"/>
          </a:xfrm>
        </p:spPr>
        <p:txBody>
          <a:bodyPr>
            <a:noAutofit/>
          </a:bodyPr>
          <a:lstStyle/>
          <a:p>
            <a:r>
              <a:rPr lang="en-US" sz="2000" dirty="0" err="1">
                <a:latin typeface="Arial" panose="020B0604020202020204" pitchFamily="34" charset="0"/>
                <a:cs typeface="Arial" panose="020B0604020202020204" pitchFamily="34" charset="0"/>
              </a:rPr>
              <a:t>fillna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fuction</a:t>
            </a:r>
            <a:r>
              <a:rPr lang="en-US" sz="2000" dirty="0">
                <a:latin typeface="Arial" panose="020B0604020202020204" pitchFamily="34" charset="0"/>
                <a:cs typeface="Arial" panose="020B0604020202020204" pitchFamily="34" charset="0"/>
              </a:rPr>
              <a:t> used to replace the </a:t>
            </a:r>
            <a:r>
              <a:rPr lang="en-US" sz="2000" dirty="0" err="1">
                <a:latin typeface="Arial" panose="020B0604020202020204" pitchFamily="34" charset="0"/>
                <a:cs typeface="Arial" panose="020B0604020202020204" pitchFamily="34" charset="0"/>
              </a:rPr>
              <a:t>nall</a:t>
            </a:r>
            <a:r>
              <a:rPr lang="en-US" sz="2000" dirty="0">
                <a:latin typeface="Arial" panose="020B0604020202020204" pitchFamily="34" charset="0"/>
                <a:cs typeface="Arial" panose="020B0604020202020204" pitchFamily="34" charset="0"/>
              </a:rPr>
              <a:t> value to specific value. then we add</a:t>
            </a:r>
          </a:p>
          <a:p>
            <a:r>
              <a:rPr lang="en-US" sz="2000" dirty="0">
                <a:latin typeface="Arial" panose="020B0604020202020204" pitchFamily="34" charset="0"/>
                <a:cs typeface="Arial" panose="020B0604020202020204" pitchFamily="34" charset="0"/>
              </a:rPr>
              <a:t>now we have 276 </a:t>
            </a:r>
            <a:r>
              <a:rPr lang="en-US" sz="2000" dirty="0" err="1">
                <a:latin typeface="Arial" panose="020B0604020202020204" pitchFamily="34" charset="0"/>
                <a:cs typeface="Arial" panose="020B0604020202020204" pitchFamily="34" charset="0"/>
              </a:rPr>
              <a:t>Nall</a:t>
            </a:r>
            <a:r>
              <a:rPr lang="en-US" sz="2000" dirty="0">
                <a:latin typeface="Arial" panose="020B0604020202020204" pitchFamily="34" charset="0"/>
                <a:cs typeface="Arial" panose="020B0604020202020204" pitchFamily="34" charset="0"/>
              </a:rPr>
              <a:t> values let's fill them with mean</a:t>
            </a:r>
          </a:p>
        </p:txBody>
      </p:sp>
      <p:pic>
        <p:nvPicPr>
          <p:cNvPr id="2" name="Picture 1"/>
          <p:cNvPicPr>
            <a:picLocks noChangeAspect="1"/>
          </p:cNvPicPr>
          <p:nvPr/>
        </p:nvPicPr>
        <p:blipFill>
          <a:blip r:embed="rId3"/>
          <a:stretch>
            <a:fillRect/>
          </a:stretch>
        </p:blipFill>
        <p:spPr>
          <a:xfrm>
            <a:off x="4795210" y="110634"/>
            <a:ext cx="4261449" cy="3302080"/>
          </a:xfrm>
          <a:prstGeom prst="rect">
            <a:avLst/>
          </a:prstGeom>
        </p:spPr>
      </p:pic>
      <p:sp>
        <p:nvSpPr>
          <p:cNvPr id="3" name="TextBox 2"/>
          <p:cNvSpPr txBox="1"/>
          <p:nvPr/>
        </p:nvSpPr>
        <p:spPr>
          <a:xfrm>
            <a:off x="5062628" y="3551428"/>
            <a:ext cx="3485249"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mj-lt"/>
              </a:rPr>
              <a:t>Most number of users are from USA</a:t>
            </a:r>
            <a:endParaRPr lang="en-IN" sz="1400" dirty="0">
              <a:latin typeface="+mj-lt"/>
              <a:cs typeface="Arial" panose="020B0604020202020204" pitchFamily="34" charset="0"/>
            </a:endParaRPr>
          </a:p>
        </p:txBody>
      </p:sp>
    </p:spTree>
    <p:extLst>
      <p:ext uri="{BB962C8B-B14F-4D97-AF65-F5344CB8AC3E}">
        <p14:creationId xmlns:p14="http://schemas.microsoft.com/office/powerpoint/2010/main" val="2618169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2100</TotalTime>
  <Words>1465</Words>
  <Application>Microsoft Office PowerPoint</Application>
  <PresentationFormat>On-screen Show (4:3)</PresentationFormat>
  <Paragraphs>116</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Times New Roman</vt:lpstr>
      <vt:lpstr>Wingdings</vt:lpstr>
      <vt:lpstr>Wingdings 3</vt:lpstr>
      <vt:lpstr>Retrospect</vt:lpstr>
      <vt:lpstr>Welcome</vt:lpstr>
      <vt:lpstr>Introduction</vt:lpstr>
      <vt:lpstr>Road Map</vt:lpstr>
      <vt:lpstr>Basic steps</vt:lpstr>
      <vt:lpstr>Algorithms</vt:lpstr>
      <vt:lpstr>EDA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Popularity Based Filtering</vt:lpstr>
      <vt:lpstr>PowerPoint Presentation</vt:lpstr>
      <vt:lpstr>Collaborative Filtering Based Recommender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Work Together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Microsoft account</dc:creator>
  <cp:keywords/>
  <cp:lastModifiedBy>Microsoft account</cp:lastModifiedBy>
  <cp:revision>47</cp:revision>
  <dcterms:created xsi:type="dcterms:W3CDTF">2023-01-16T05:24:55Z</dcterms:created>
  <dcterms:modified xsi:type="dcterms:W3CDTF">2023-02-05T18:19:55Z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