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4" r:id="rId11"/>
    <p:sldId id="267" r:id="rId12"/>
    <p:sldId id="266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Rust</c:v>
                </c:pt>
              </c:strCache>
            </c:strRef>
          </c:tx>
          <c:spPr>
            <a:solidFill>
              <a:srgbClr val="0066CC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Linear</c:v>
                </c:pt>
                <c:pt idx="1">
                  <c:v>Binary</c:v>
                </c:pt>
                <c:pt idx="2">
                  <c:v>Jump</c:v>
                </c:pt>
                <c:pt idx="3">
                  <c:v>Interpolation</c:v>
                </c:pt>
                <c:pt idx="4">
                  <c:v>Exponential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0.38</c:v>
                </c:pt>
                <c:pt idx="1">
                  <c:v>0.31</c:v>
                </c:pt>
                <c:pt idx="2">
                  <c:v>0.34</c:v>
                </c:pt>
                <c:pt idx="3">
                  <c:v>0.31</c:v>
                </c:pt>
                <c:pt idx="4">
                  <c:v>0.32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6D45-4414-AB03-C2DF3EF9E0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rgbClr val="FF6600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Linear</c:v>
                </c:pt>
                <c:pt idx="1">
                  <c:v>Binary</c:v>
                </c:pt>
                <c:pt idx="2">
                  <c:v>Jump</c:v>
                </c:pt>
                <c:pt idx="3">
                  <c:v>Interpolation</c:v>
                </c:pt>
                <c:pt idx="4">
                  <c:v>Exponential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0.15</c:v>
                </c:pt>
                <c:pt idx="1">
                  <c:v>0</c:v>
                </c:pt>
                <c:pt idx="2">
                  <c:v>1.1999999999999999E-3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6D45-4414-AB03-C2DF3EF9E0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tr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Rust</c:v>
                </c:pt>
              </c:strCache>
            </c:strRef>
          </c:tx>
          <c:spPr>
            <a:solidFill>
              <a:srgbClr val="0066CC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Linear</c:v>
                </c:pt>
                <c:pt idx="1">
                  <c:v>Binary</c:v>
                </c:pt>
                <c:pt idx="2">
                  <c:v>Jump</c:v>
                </c:pt>
                <c:pt idx="3">
                  <c:v>Interpolation</c:v>
                </c:pt>
                <c:pt idx="4">
                  <c:v>Exponential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11</c:v>
                </c:pt>
                <c:pt idx="2">
                  <c:v>11</c:v>
                </c:pt>
                <c:pt idx="3">
                  <c:v>6</c:v>
                </c:pt>
                <c:pt idx="4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8EF5-49BB-9FEB-6EF3845632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rgbClr val="FF6600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Linear</c:v>
                </c:pt>
                <c:pt idx="1">
                  <c:v>Binary</c:v>
                </c:pt>
                <c:pt idx="2">
                  <c:v>Jump</c:v>
                </c:pt>
                <c:pt idx="3">
                  <c:v>Interpolation</c:v>
                </c:pt>
                <c:pt idx="4">
                  <c:v>Exponential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532</c:v>
                </c:pt>
                <c:pt idx="1">
                  <c:v>532</c:v>
                </c:pt>
                <c:pt idx="2">
                  <c:v>532</c:v>
                </c:pt>
                <c:pt idx="3">
                  <c:v>532</c:v>
                </c:pt>
                <c:pt idx="4">
                  <c:v>532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8EF5-49BB-9FEB-6EF384563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tr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F699D7-6038-4154-85BD-35E61E1530B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7123AD-26AE-42DC-B8BE-4548D792B6A4}">
      <dgm:prSet/>
      <dgm:spPr/>
      <dgm:t>
        <a:bodyPr/>
        <a:lstStyle/>
        <a:p>
          <a:r>
            <a:rPr lang="en-US"/>
            <a:t>Datasets used:</a:t>
          </a:r>
        </a:p>
      </dgm:t>
    </dgm:pt>
    <dgm:pt modelId="{DB82B65B-A0F1-442C-8BD5-AB3FF40B9A83}" type="parTrans" cxnId="{12507B67-9355-4ADA-A3C6-EC2662B11163}">
      <dgm:prSet/>
      <dgm:spPr/>
      <dgm:t>
        <a:bodyPr/>
        <a:lstStyle/>
        <a:p>
          <a:endParaRPr lang="en-US"/>
        </a:p>
      </dgm:t>
    </dgm:pt>
    <dgm:pt modelId="{C13189FB-E7C6-4D94-B310-C3C908E98A35}" type="sibTrans" cxnId="{12507B67-9355-4ADA-A3C6-EC2662B11163}">
      <dgm:prSet/>
      <dgm:spPr/>
      <dgm:t>
        <a:bodyPr/>
        <a:lstStyle/>
        <a:p>
          <a:endParaRPr lang="en-US"/>
        </a:p>
      </dgm:t>
    </dgm:pt>
    <dgm:pt modelId="{A9AA22AC-071A-4289-A975-C4281104670A}">
      <dgm:prSet/>
      <dgm:spPr/>
      <dgm:t>
        <a:bodyPr/>
        <a:lstStyle/>
        <a:p>
          <a:r>
            <a:rPr lang="en-US"/>
            <a:t>- 1 Million integers</a:t>
          </a:r>
        </a:p>
      </dgm:t>
    </dgm:pt>
    <dgm:pt modelId="{2404570F-7C86-41C7-A6A7-10A834726E29}" type="parTrans" cxnId="{0E895F06-1191-487F-B591-3A5CB3E474BA}">
      <dgm:prSet/>
      <dgm:spPr/>
      <dgm:t>
        <a:bodyPr/>
        <a:lstStyle/>
        <a:p>
          <a:endParaRPr lang="en-US"/>
        </a:p>
      </dgm:t>
    </dgm:pt>
    <dgm:pt modelId="{E94000AE-D181-4E08-BAD1-4AC0FAD5CF44}" type="sibTrans" cxnId="{0E895F06-1191-487F-B591-3A5CB3E474BA}">
      <dgm:prSet/>
      <dgm:spPr/>
      <dgm:t>
        <a:bodyPr/>
        <a:lstStyle/>
        <a:p>
          <a:endParaRPr lang="en-US"/>
        </a:p>
      </dgm:t>
    </dgm:pt>
    <dgm:pt modelId="{B3E3A355-5256-4C99-876B-DCF327240D32}">
      <dgm:prSet/>
      <dgm:spPr/>
      <dgm:t>
        <a:bodyPr/>
        <a:lstStyle/>
        <a:p>
          <a:r>
            <a:rPr lang="en-US" dirty="0"/>
            <a:t>- 10 Million integers</a:t>
          </a:r>
        </a:p>
      </dgm:t>
    </dgm:pt>
    <dgm:pt modelId="{95A6874B-F336-4B84-A886-0D666ADCDBFE}" type="parTrans" cxnId="{98937BB3-0610-4535-B17F-B7405B554931}">
      <dgm:prSet/>
      <dgm:spPr/>
      <dgm:t>
        <a:bodyPr/>
        <a:lstStyle/>
        <a:p>
          <a:endParaRPr lang="en-US"/>
        </a:p>
      </dgm:t>
    </dgm:pt>
    <dgm:pt modelId="{4E6E2505-F693-414D-8219-D0B8CC35F3D3}" type="sibTrans" cxnId="{98937BB3-0610-4535-B17F-B7405B554931}">
      <dgm:prSet/>
      <dgm:spPr/>
      <dgm:t>
        <a:bodyPr/>
        <a:lstStyle/>
        <a:p>
          <a:endParaRPr lang="en-US"/>
        </a:p>
      </dgm:t>
    </dgm:pt>
    <dgm:pt modelId="{09099214-018A-4404-BED9-F2ED1210F022}">
      <dgm:prSet/>
      <dgm:spPr/>
      <dgm:t>
        <a:bodyPr/>
        <a:lstStyle/>
        <a:p>
          <a:r>
            <a:rPr lang="en-US"/>
            <a:t>Column: 'value'</a:t>
          </a:r>
        </a:p>
      </dgm:t>
    </dgm:pt>
    <dgm:pt modelId="{F8D01954-D2C5-4A58-8619-347B967A01CC}" type="parTrans" cxnId="{A19AAEA1-CBE7-4721-84C8-C6C0665DDE58}">
      <dgm:prSet/>
      <dgm:spPr/>
      <dgm:t>
        <a:bodyPr/>
        <a:lstStyle/>
        <a:p>
          <a:endParaRPr lang="en-US"/>
        </a:p>
      </dgm:t>
    </dgm:pt>
    <dgm:pt modelId="{57C29B7A-1C36-42F4-94F3-237A86FCBE4A}" type="sibTrans" cxnId="{A19AAEA1-CBE7-4721-84C8-C6C0665DDE58}">
      <dgm:prSet/>
      <dgm:spPr/>
      <dgm:t>
        <a:bodyPr/>
        <a:lstStyle/>
        <a:p>
          <a:endParaRPr lang="en-US"/>
        </a:p>
      </dgm:t>
    </dgm:pt>
    <dgm:pt modelId="{665AB898-B5E4-4796-9C0E-1B55EA31E924}">
      <dgm:prSet/>
      <dgm:spPr/>
      <dgm:t>
        <a:bodyPr/>
        <a:lstStyle/>
        <a:p>
          <a:r>
            <a:rPr lang="en-US"/>
            <a:t>Purpose: Benchmark search algorithms</a:t>
          </a:r>
        </a:p>
      </dgm:t>
    </dgm:pt>
    <dgm:pt modelId="{4CEDE83F-67C6-4A19-9310-5C0A2D6CFEB3}" type="parTrans" cxnId="{8B62FA85-A8DD-4F5E-AF0F-7CD1AE815FA1}">
      <dgm:prSet/>
      <dgm:spPr/>
      <dgm:t>
        <a:bodyPr/>
        <a:lstStyle/>
        <a:p>
          <a:endParaRPr lang="en-US"/>
        </a:p>
      </dgm:t>
    </dgm:pt>
    <dgm:pt modelId="{A7EA53CA-4F3D-48ED-B4BA-A8486A828A1A}" type="sibTrans" cxnId="{8B62FA85-A8DD-4F5E-AF0F-7CD1AE815FA1}">
      <dgm:prSet/>
      <dgm:spPr/>
      <dgm:t>
        <a:bodyPr/>
        <a:lstStyle/>
        <a:p>
          <a:endParaRPr lang="en-US"/>
        </a:p>
      </dgm:t>
    </dgm:pt>
    <dgm:pt modelId="{CDCBC184-51B5-47C5-B043-D4D37D54908C}" type="pres">
      <dgm:prSet presAssocID="{D1F699D7-6038-4154-85BD-35E61E1530BE}" presName="linear" presStyleCnt="0">
        <dgm:presLayoutVars>
          <dgm:animLvl val="lvl"/>
          <dgm:resizeHandles val="exact"/>
        </dgm:presLayoutVars>
      </dgm:prSet>
      <dgm:spPr/>
    </dgm:pt>
    <dgm:pt modelId="{2864FB6E-DC73-4BD1-9139-C0C6A462C893}" type="pres">
      <dgm:prSet presAssocID="{AF7123AD-26AE-42DC-B8BE-4548D792B6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7D5288C-E70F-4B21-B7EF-4159E0816EBF}" type="pres">
      <dgm:prSet presAssocID="{C13189FB-E7C6-4D94-B310-C3C908E98A35}" presName="spacer" presStyleCnt="0"/>
      <dgm:spPr/>
    </dgm:pt>
    <dgm:pt modelId="{EB2FE26A-2A75-419C-849D-F74518E0BD06}" type="pres">
      <dgm:prSet presAssocID="{A9AA22AC-071A-4289-A975-C428110467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E0CFF3E-A44E-4F92-A450-DCEDD4FA04DF}" type="pres">
      <dgm:prSet presAssocID="{E94000AE-D181-4E08-BAD1-4AC0FAD5CF44}" presName="spacer" presStyleCnt="0"/>
      <dgm:spPr/>
    </dgm:pt>
    <dgm:pt modelId="{60A91211-4B6F-4591-84B3-166D7E665898}" type="pres">
      <dgm:prSet presAssocID="{B3E3A355-5256-4C99-876B-DCF327240D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91FF9C9-FCDB-4E1D-90A0-5E099E2C41F8}" type="pres">
      <dgm:prSet presAssocID="{4E6E2505-F693-414D-8219-D0B8CC35F3D3}" presName="spacer" presStyleCnt="0"/>
      <dgm:spPr/>
    </dgm:pt>
    <dgm:pt modelId="{ED264E75-2BC5-4C71-8EDE-699426285B82}" type="pres">
      <dgm:prSet presAssocID="{09099214-018A-4404-BED9-F2ED1210F0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2DEF188-AD8B-4582-88C1-C578D4E20B08}" type="pres">
      <dgm:prSet presAssocID="{57C29B7A-1C36-42F4-94F3-237A86FCBE4A}" presName="spacer" presStyleCnt="0"/>
      <dgm:spPr/>
    </dgm:pt>
    <dgm:pt modelId="{DBDFC525-1204-4095-A8D5-49B2D28959C1}" type="pres">
      <dgm:prSet presAssocID="{665AB898-B5E4-4796-9C0E-1B55EA31E9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E895F06-1191-487F-B591-3A5CB3E474BA}" srcId="{D1F699D7-6038-4154-85BD-35E61E1530BE}" destId="{A9AA22AC-071A-4289-A975-C4281104670A}" srcOrd="1" destOrd="0" parTransId="{2404570F-7C86-41C7-A6A7-10A834726E29}" sibTransId="{E94000AE-D181-4E08-BAD1-4AC0FAD5CF44}"/>
    <dgm:cxn modelId="{4C14000D-25BD-48EC-B70C-3C23285018F5}" type="presOf" srcId="{B3E3A355-5256-4C99-876B-DCF327240D32}" destId="{60A91211-4B6F-4591-84B3-166D7E665898}" srcOrd="0" destOrd="0" presId="urn:microsoft.com/office/officeart/2005/8/layout/vList2"/>
    <dgm:cxn modelId="{5F892438-75B2-41EB-BB4E-F3ACC6DB25CF}" type="presOf" srcId="{665AB898-B5E4-4796-9C0E-1B55EA31E924}" destId="{DBDFC525-1204-4095-A8D5-49B2D28959C1}" srcOrd="0" destOrd="0" presId="urn:microsoft.com/office/officeart/2005/8/layout/vList2"/>
    <dgm:cxn modelId="{12507B67-9355-4ADA-A3C6-EC2662B11163}" srcId="{D1F699D7-6038-4154-85BD-35E61E1530BE}" destId="{AF7123AD-26AE-42DC-B8BE-4548D792B6A4}" srcOrd="0" destOrd="0" parTransId="{DB82B65B-A0F1-442C-8BD5-AB3FF40B9A83}" sibTransId="{C13189FB-E7C6-4D94-B310-C3C908E98A35}"/>
    <dgm:cxn modelId="{F2E20C69-56A1-4272-AADE-2021F7DDC6BA}" type="presOf" srcId="{AF7123AD-26AE-42DC-B8BE-4548D792B6A4}" destId="{2864FB6E-DC73-4BD1-9139-C0C6A462C893}" srcOrd="0" destOrd="0" presId="urn:microsoft.com/office/officeart/2005/8/layout/vList2"/>
    <dgm:cxn modelId="{8B62FA85-A8DD-4F5E-AF0F-7CD1AE815FA1}" srcId="{D1F699D7-6038-4154-85BD-35E61E1530BE}" destId="{665AB898-B5E4-4796-9C0E-1B55EA31E924}" srcOrd="4" destOrd="0" parTransId="{4CEDE83F-67C6-4A19-9310-5C0A2D6CFEB3}" sibTransId="{A7EA53CA-4F3D-48ED-B4BA-A8486A828A1A}"/>
    <dgm:cxn modelId="{6A25F19E-3E08-4E7B-90D7-69BAF5302F02}" type="presOf" srcId="{09099214-018A-4404-BED9-F2ED1210F022}" destId="{ED264E75-2BC5-4C71-8EDE-699426285B82}" srcOrd="0" destOrd="0" presId="urn:microsoft.com/office/officeart/2005/8/layout/vList2"/>
    <dgm:cxn modelId="{A19AAEA1-CBE7-4721-84C8-C6C0665DDE58}" srcId="{D1F699D7-6038-4154-85BD-35E61E1530BE}" destId="{09099214-018A-4404-BED9-F2ED1210F022}" srcOrd="3" destOrd="0" parTransId="{F8D01954-D2C5-4A58-8619-347B967A01CC}" sibTransId="{57C29B7A-1C36-42F4-94F3-237A86FCBE4A}"/>
    <dgm:cxn modelId="{98937BB3-0610-4535-B17F-B7405B554931}" srcId="{D1F699D7-6038-4154-85BD-35E61E1530BE}" destId="{B3E3A355-5256-4C99-876B-DCF327240D32}" srcOrd="2" destOrd="0" parTransId="{95A6874B-F336-4B84-A886-0D666ADCDBFE}" sibTransId="{4E6E2505-F693-414D-8219-D0B8CC35F3D3}"/>
    <dgm:cxn modelId="{B1CC80C6-222C-4D8B-801A-981669241735}" type="presOf" srcId="{A9AA22AC-071A-4289-A975-C4281104670A}" destId="{EB2FE26A-2A75-419C-849D-F74518E0BD06}" srcOrd="0" destOrd="0" presId="urn:microsoft.com/office/officeart/2005/8/layout/vList2"/>
    <dgm:cxn modelId="{F42996CF-ADA5-4911-8702-B6316EAF1B31}" type="presOf" srcId="{D1F699D7-6038-4154-85BD-35E61E1530BE}" destId="{CDCBC184-51B5-47C5-B043-D4D37D54908C}" srcOrd="0" destOrd="0" presId="urn:microsoft.com/office/officeart/2005/8/layout/vList2"/>
    <dgm:cxn modelId="{C5193011-3B2F-4C2E-8E9B-4C0EC69B8A82}" type="presParOf" srcId="{CDCBC184-51B5-47C5-B043-D4D37D54908C}" destId="{2864FB6E-DC73-4BD1-9139-C0C6A462C893}" srcOrd="0" destOrd="0" presId="urn:microsoft.com/office/officeart/2005/8/layout/vList2"/>
    <dgm:cxn modelId="{E28CAD83-5356-4926-B2EB-FABC1588CD0B}" type="presParOf" srcId="{CDCBC184-51B5-47C5-B043-D4D37D54908C}" destId="{57D5288C-E70F-4B21-B7EF-4159E0816EBF}" srcOrd="1" destOrd="0" presId="urn:microsoft.com/office/officeart/2005/8/layout/vList2"/>
    <dgm:cxn modelId="{40A0D005-560F-46DD-BB6E-DA26D61C19D2}" type="presParOf" srcId="{CDCBC184-51B5-47C5-B043-D4D37D54908C}" destId="{EB2FE26A-2A75-419C-849D-F74518E0BD06}" srcOrd="2" destOrd="0" presId="urn:microsoft.com/office/officeart/2005/8/layout/vList2"/>
    <dgm:cxn modelId="{7DD6F4B2-D25E-4856-A1FB-FCE044282931}" type="presParOf" srcId="{CDCBC184-51B5-47C5-B043-D4D37D54908C}" destId="{8E0CFF3E-A44E-4F92-A450-DCEDD4FA04DF}" srcOrd="3" destOrd="0" presId="urn:microsoft.com/office/officeart/2005/8/layout/vList2"/>
    <dgm:cxn modelId="{039197A3-7FC8-44F3-ABFC-9C2E80AA6525}" type="presParOf" srcId="{CDCBC184-51B5-47C5-B043-D4D37D54908C}" destId="{60A91211-4B6F-4591-84B3-166D7E665898}" srcOrd="4" destOrd="0" presId="urn:microsoft.com/office/officeart/2005/8/layout/vList2"/>
    <dgm:cxn modelId="{7F5F87D1-6034-4554-A73B-4A58ADC4C7E7}" type="presParOf" srcId="{CDCBC184-51B5-47C5-B043-D4D37D54908C}" destId="{991FF9C9-FCDB-4E1D-90A0-5E099E2C41F8}" srcOrd="5" destOrd="0" presId="urn:microsoft.com/office/officeart/2005/8/layout/vList2"/>
    <dgm:cxn modelId="{AC0EBC8E-D4B9-4170-A3E5-E7B5E50C9B1A}" type="presParOf" srcId="{CDCBC184-51B5-47C5-B043-D4D37D54908C}" destId="{ED264E75-2BC5-4C71-8EDE-699426285B82}" srcOrd="6" destOrd="0" presId="urn:microsoft.com/office/officeart/2005/8/layout/vList2"/>
    <dgm:cxn modelId="{D293A0B6-4719-4E22-A8F5-873F313C9F86}" type="presParOf" srcId="{CDCBC184-51B5-47C5-B043-D4D37D54908C}" destId="{12DEF188-AD8B-4582-88C1-C578D4E20B08}" srcOrd="7" destOrd="0" presId="urn:microsoft.com/office/officeart/2005/8/layout/vList2"/>
    <dgm:cxn modelId="{993663DC-2D2A-4C9F-9208-C677FD1DD1E7}" type="presParOf" srcId="{CDCBC184-51B5-47C5-B043-D4D37D54908C}" destId="{DBDFC525-1204-4095-A8D5-49B2D28959C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4FB6E-DC73-4BD1-9139-C0C6A462C893}">
      <dsp:nvSpPr>
        <dsp:cNvPr id="0" name=""/>
        <dsp:cNvSpPr/>
      </dsp:nvSpPr>
      <dsp:spPr>
        <a:xfrm>
          <a:off x="0" y="689562"/>
          <a:ext cx="6665097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Datasets used:</a:t>
          </a:r>
        </a:p>
      </dsp:txBody>
      <dsp:txXfrm>
        <a:off x="36296" y="725858"/>
        <a:ext cx="6592505" cy="670943"/>
      </dsp:txXfrm>
    </dsp:sp>
    <dsp:sp modelId="{EB2FE26A-2A75-419C-849D-F74518E0BD06}">
      <dsp:nvSpPr>
        <dsp:cNvPr id="0" name=""/>
        <dsp:cNvSpPr/>
      </dsp:nvSpPr>
      <dsp:spPr>
        <a:xfrm>
          <a:off x="0" y="1522377"/>
          <a:ext cx="6665097" cy="743535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- 1 Million integers</a:t>
          </a:r>
        </a:p>
      </dsp:txBody>
      <dsp:txXfrm>
        <a:off x="36296" y="1558673"/>
        <a:ext cx="6592505" cy="670943"/>
      </dsp:txXfrm>
    </dsp:sp>
    <dsp:sp modelId="{60A91211-4B6F-4591-84B3-166D7E665898}">
      <dsp:nvSpPr>
        <dsp:cNvPr id="0" name=""/>
        <dsp:cNvSpPr/>
      </dsp:nvSpPr>
      <dsp:spPr>
        <a:xfrm>
          <a:off x="0" y="2355192"/>
          <a:ext cx="6665097" cy="743535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- 10 Million integers</a:t>
          </a:r>
        </a:p>
      </dsp:txBody>
      <dsp:txXfrm>
        <a:off x="36296" y="2391488"/>
        <a:ext cx="6592505" cy="670943"/>
      </dsp:txXfrm>
    </dsp:sp>
    <dsp:sp modelId="{ED264E75-2BC5-4C71-8EDE-699426285B82}">
      <dsp:nvSpPr>
        <dsp:cNvPr id="0" name=""/>
        <dsp:cNvSpPr/>
      </dsp:nvSpPr>
      <dsp:spPr>
        <a:xfrm>
          <a:off x="0" y="3188007"/>
          <a:ext cx="6665097" cy="743535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Column: 'value'</a:t>
          </a:r>
        </a:p>
      </dsp:txBody>
      <dsp:txXfrm>
        <a:off x="36296" y="3224303"/>
        <a:ext cx="6592505" cy="670943"/>
      </dsp:txXfrm>
    </dsp:sp>
    <dsp:sp modelId="{DBDFC525-1204-4095-A8D5-49B2D28959C1}">
      <dsp:nvSpPr>
        <dsp:cNvPr id="0" name=""/>
        <dsp:cNvSpPr/>
      </dsp:nvSpPr>
      <dsp:spPr>
        <a:xfrm>
          <a:off x="0" y="4020822"/>
          <a:ext cx="6665097" cy="743535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Purpose: Benchmark search algorithms</a:t>
          </a:r>
        </a:p>
      </dsp:txBody>
      <dsp:txXfrm>
        <a:off x="36296" y="4057118"/>
        <a:ext cx="6592505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25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8882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402" y="-1720"/>
            <a:ext cx="1174698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812" y="-1291"/>
            <a:ext cx="3607240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7503" y="779920"/>
            <a:ext cx="4967533" cy="4987091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503" y="818984"/>
            <a:ext cx="6594528" cy="3268520"/>
          </a:xfrm>
        </p:spPr>
        <p:txBody>
          <a:bodyPr>
            <a:normAutofit/>
          </a:bodyPr>
          <a:lstStyle/>
          <a:p>
            <a:pPr algn="r">
              <a:defRPr>
                <a:solidFill>
                  <a:srgbClr val="FFFFFF"/>
                </a:solidFill>
              </a:defRPr>
            </a:pPr>
            <a:r>
              <a:rPr lang="en-US" sz="4800" b="1">
                <a:solidFill>
                  <a:srgbClr val="FFFFFF"/>
                </a:solidFill>
              </a:rPr>
              <a:t>Rust vs Python: Search Algorithm Benchmark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2" y="4480038"/>
            <a:ext cx="12176199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4378" y="1633128"/>
            <a:ext cx="6857572" cy="359132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9290D9-F1FA-9789-CBCA-ED379B87D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Abhishek Jain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27" y="921715"/>
            <a:ext cx="5161678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Memory Usage: 100M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88825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7548" y="4022220"/>
            <a:ext cx="8151275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0280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88823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294476"/>
              </p:ext>
            </p:extLst>
          </p:nvPr>
        </p:nvGraphicFramePr>
        <p:xfrm>
          <a:off x="6572195" y="1204561"/>
          <a:ext cx="5161678" cy="4070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4643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endParaRPr lang="en-US" sz="2700"/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Rust (MB)</a:t>
                      </a:r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Python (MB)</a:t>
                      </a:r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Linear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4662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Binary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11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4662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Jump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11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3854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Interpolation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4649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Exponential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4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4188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9242" y="640006"/>
            <a:ext cx="6858000" cy="557798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930" y="395932"/>
            <a:ext cx="6346209" cy="55746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183" y="2819693"/>
            <a:ext cx="2501979" cy="5574628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784" y="853464"/>
            <a:ext cx="6858001" cy="51510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7978" y="1129059"/>
            <a:ext cx="4318303" cy="4317178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80" y="586855"/>
            <a:ext cx="4228999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FFFFFF"/>
                </a:solidFill>
              </a:defRPr>
            </a:pPr>
            <a:r>
              <a:rPr lang="en-US" sz="4000">
                <a:solidFill>
                  <a:srgbClr val="FFFFFF"/>
                </a:solidFill>
              </a:rPr>
              <a:t>Why Python Appears Faster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464" y="649480"/>
            <a:ext cx="4861181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1. Python uses highly optimized C-based libraries (pandas, NumPy) for in-memory operations.</a:t>
            </a:r>
          </a:p>
          <a:p>
            <a:r>
              <a:rPr lang="en-US" sz="2000"/>
              <a:t>2. Vectorized operations reduce per-element overhead.</a:t>
            </a:r>
          </a:p>
          <a:p>
            <a:r>
              <a:rPr lang="en-US" sz="2000"/>
              <a:t>3. Internal caching and memory layouts speed up repeated access.</a:t>
            </a:r>
          </a:p>
          <a:p>
            <a:r>
              <a:rPr lang="en-US" sz="2000"/>
              <a:t>4. Garbage collection and memory management tuned for object-heavy workloads.</a:t>
            </a:r>
          </a:p>
          <a:p>
            <a:r>
              <a:rPr lang="en-US" sz="2000"/>
              <a:t>5. Small dataset effect: Algorithm overhead dominates runtime for 1M-10M elements.</a:t>
            </a:r>
          </a:p>
          <a:p>
            <a:r>
              <a:rPr lang="en-US" sz="2000"/>
              <a:t>6. Rust's benefits appear for large datasets and memory-sensitive operations.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9242" y="640006"/>
            <a:ext cx="6858000" cy="557798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930" y="395932"/>
            <a:ext cx="6346209" cy="55746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183" y="2819693"/>
            <a:ext cx="2501979" cy="5574628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784" y="853464"/>
            <a:ext cx="6858001" cy="51510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7978" y="1129059"/>
            <a:ext cx="4318303" cy="4317178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80" y="586855"/>
            <a:ext cx="4228999" cy="3387497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FFFFFF"/>
                </a:solidFill>
              </a:defRPr>
            </a:pPr>
            <a:r>
              <a:rPr lang="en-US" sz="4000">
                <a:solidFill>
                  <a:srgbClr val="FFFFFF"/>
                </a:solidFill>
              </a:rPr>
              <a:t>Analysis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1464" y="649480"/>
            <a:ext cx="4861181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1. Rust consistently uses far less memory than Python, even for very large datasets.</a:t>
            </a:r>
          </a:p>
          <a:p>
            <a:r>
              <a:rPr lang="en-US" sz="2000"/>
              <a:t>2. Python may be faster for small in-memory searches due to library optimizations.</a:t>
            </a:r>
          </a:p>
          <a:p>
            <a:r>
              <a:rPr lang="en-US" sz="2000"/>
              <a:t>3. For large datasets, Rust's memory efficiency and stable performance are advantageous.</a:t>
            </a:r>
          </a:p>
          <a:p>
            <a:r>
              <a:rPr lang="en-US" sz="2000"/>
              <a:t>4. Peak memory difference: Rust ~10-110MB vs Python ~5000MB for 100M dataset.</a:t>
            </a:r>
          </a:p>
          <a:p>
            <a:r>
              <a:rPr lang="en-US" sz="2000"/>
              <a:t>5. Recommendation: Use Rust for production, memory-sensitive tasks.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21" y="1410605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325" y="1683756"/>
            <a:ext cx="3114454" cy="2396359"/>
          </a:xfrm>
        </p:spPr>
        <p:txBody>
          <a:bodyPr anchor="b">
            <a:normAutofit/>
          </a:bodyPr>
          <a:lstStyle/>
          <a:p>
            <a:pPr algn="r">
              <a:defRPr>
                <a:solidFill>
                  <a:srgbClr val="FFFFFF"/>
                </a:solidFill>
              </a:defRPr>
            </a:pPr>
            <a:r>
              <a:rPr lang="en-US" sz="4000">
                <a:solidFill>
                  <a:srgbClr val="FFFFFF"/>
                </a:solidFill>
              </a:rPr>
              <a:t>Dataset Description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C095F-EC03-B984-727A-71A34CF88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008483"/>
              </p:ext>
            </p:extLst>
          </p:nvPr>
        </p:nvGraphicFramePr>
        <p:xfrm>
          <a:off x="4903774" y="750440"/>
          <a:ext cx="6665097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27" y="921715"/>
            <a:ext cx="5161678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Time: 1M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88825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7548" y="4022220"/>
            <a:ext cx="8151275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0280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88823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33854"/>
              </p:ext>
            </p:extLst>
          </p:nvPr>
        </p:nvGraphicFramePr>
        <p:xfrm>
          <a:off x="6572195" y="1699279"/>
          <a:ext cx="5161678" cy="308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endParaRPr lang="en-US" sz="2300"/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Rust (s)</a:t>
                      </a:r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Python (s)</a:t>
                      </a:r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Linear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0.38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0.15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Binary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0.31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0.0011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Jump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0.34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0.0012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Interpolation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0.31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0.0134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Exponential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0.32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0.0014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0575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06" y="992094"/>
            <a:ext cx="3615971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Time Chart: 1M Dataset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19052"/>
              </p:ext>
            </p:extLst>
          </p:nvPr>
        </p:nvGraphicFramePr>
        <p:xfrm>
          <a:off x="5894215" y="578738"/>
          <a:ext cx="5707163" cy="5670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27" y="921715"/>
            <a:ext cx="5161678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Memory Usage: 1M Dataset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88825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7548" y="4022220"/>
            <a:ext cx="8151275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0280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88823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94895"/>
              </p:ext>
            </p:extLst>
          </p:nvPr>
        </p:nvGraphicFramePr>
        <p:xfrm>
          <a:off x="6572195" y="1204561"/>
          <a:ext cx="5161678" cy="4070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4643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endParaRPr lang="en-US" sz="2700"/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Rust (MB)</a:t>
                      </a:r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Python (MB)</a:t>
                      </a:r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Linear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6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532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Binary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11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532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Jump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11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532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Interpolation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6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532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Exponential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4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532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0575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206" y="992094"/>
            <a:ext cx="3615971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Memory Usage Chart: 1M Dataset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2385"/>
              </p:ext>
            </p:extLst>
          </p:nvPr>
        </p:nvGraphicFramePr>
        <p:xfrm>
          <a:off x="5894215" y="578738"/>
          <a:ext cx="5707163" cy="5670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27" y="921715"/>
            <a:ext cx="5161678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Time: 10M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88825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7548" y="4022220"/>
            <a:ext cx="8151275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0280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88823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718489"/>
              </p:ext>
            </p:extLst>
          </p:nvPr>
        </p:nvGraphicFramePr>
        <p:xfrm>
          <a:off x="6572195" y="1699279"/>
          <a:ext cx="5161678" cy="308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endParaRPr lang="en-US" sz="2300"/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Rust (s)</a:t>
                      </a:r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Python (s)</a:t>
                      </a:r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Linear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0.29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0.1750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Binary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0.2896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0.0001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Jump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0.2845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0.0016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Interpolation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0.2743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0.0002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Exponential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0.2432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0.0001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68854-3B61-7725-9CBA-8E162BBC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8D77D6-1435-9CFD-7C9A-CBD136E1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74CB3-9EFC-0FA6-6697-4114909F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27" y="921715"/>
            <a:ext cx="5161678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Memory Usage: 10M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0E967-F5C7-12ED-66B0-312391CD9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88825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03D18-222E-C1AC-FAC5-AA332692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7548" y="4022220"/>
            <a:ext cx="8151275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618CC3-7594-C971-BD0C-F3670BDE0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0280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CAF679-E211-6D46-B34C-F3096B98C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88823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5CB633-97C9-246B-3778-78E5FA23D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13955"/>
              </p:ext>
            </p:extLst>
          </p:nvPr>
        </p:nvGraphicFramePr>
        <p:xfrm>
          <a:off x="6572195" y="1204561"/>
          <a:ext cx="5161678" cy="4070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4643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endParaRPr lang="en-US" sz="2700"/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Rust (MB)</a:t>
                      </a:r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Python (MB)</a:t>
                      </a:r>
                    </a:p>
                  </a:txBody>
                  <a:tcPr marL="138465" marR="138465" marT="69233" marB="69233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Linear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540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Binary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11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531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Jump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11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532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Interpolation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532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248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700"/>
                        <a:t>Exponential</a:t>
                      </a:r>
                    </a:p>
                  </a:txBody>
                  <a:tcPr marL="138465" marR="138465" marT="69233" marB="69233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4</a:t>
                      </a:r>
                    </a:p>
                  </a:txBody>
                  <a:tcPr marL="138465" marR="138465" marT="69233" marB="69233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534</a:t>
                      </a:r>
                    </a:p>
                  </a:txBody>
                  <a:tcPr marL="138465" marR="138465" marT="69233" marB="692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6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84F7D-C9BF-211B-658E-07029740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EC816B-C1E9-3D47-5FFE-B821E09C2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3336D-3D10-6C3B-1A6C-73264C0B5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227" y="921715"/>
            <a:ext cx="5161678" cy="26359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>
                <a:solidFill>
                  <a:srgbClr val="FFFFFF"/>
                </a:solidFill>
              </a:defRPr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Execution Time: 100M Dataset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51A952-E87C-8039-FCF3-C643F962A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88825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02E33B-BB82-B5A4-20BB-2DDB522CB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7548" y="4022220"/>
            <a:ext cx="8151275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0F443E-A064-7BA8-AFC2-56E203EA4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0280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0C667A-4335-A90E-4866-150A21015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88823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389F80C-B020-BC8C-C167-EC6D1C947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74874"/>
              </p:ext>
            </p:extLst>
          </p:nvPr>
        </p:nvGraphicFramePr>
        <p:xfrm>
          <a:off x="6572195" y="1699279"/>
          <a:ext cx="5161678" cy="303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endParaRPr lang="en-US" sz="2300"/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Rust (s)</a:t>
                      </a:r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Python (s)</a:t>
                      </a:r>
                    </a:p>
                  </a:txBody>
                  <a:tcPr marL="116721" marR="116721" marT="58361" marB="58361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Linear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0.29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2.7852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 dirty="0"/>
                        <a:t>Binary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0.2896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0.0001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Jump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0.2845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0.0016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574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Interpolation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0.2743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0.0002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lang="en-US" sz="2300"/>
                        <a:t>Exponential</a:t>
                      </a:r>
                    </a:p>
                  </a:txBody>
                  <a:tcPr marL="116721" marR="116721" marT="58361" marB="58361"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0.2432</a:t>
                      </a:r>
                    </a:p>
                  </a:txBody>
                  <a:tcPr marL="116721" marR="116721" marT="58361" marB="5836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0.0001</a:t>
                      </a:r>
                    </a:p>
                  </a:txBody>
                  <a:tcPr marL="116721" marR="116721" marT="58361" marB="5836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978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371</Words>
  <Application>Microsoft Office PowerPoint</Application>
  <PresentationFormat>Custom</PresentationFormat>
  <Paragraphs>131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Rust vs Python: Search Algorithm Benchmark</vt:lpstr>
      <vt:lpstr>Dataset Description</vt:lpstr>
      <vt:lpstr>Execution Time: 1M Dataset</vt:lpstr>
      <vt:lpstr>Execution Time Chart: 1M Dataset</vt:lpstr>
      <vt:lpstr>Memory Usage: 1M Dataset</vt:lpstr>
      <vt:lpstr>Memory Usage Chart: 1M Dataset</vt:lpstr>
      <vt:lpstr>Execution Time: 10M Dataset</vt:lpstr>
      <vt:lpstr>Memory Usage: 10M Dataset</vt:lpstr>
      <vt:lpstr>Execution Time: 100M Dataset</vt:lpstr>
      <vt:lpstr>Memory Usage: 100M Dataset</vt:lpstr>
      <vt:lpstr>Why Python Appears Faster</vt:lpstr>
      <vt:lpstr>Analysis &amp; Observations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Abhishek Jain</cp:lastModifiedBy>
  <cp:revision>3</cp:revision>
  <dcterms:created xsi:type="dcterms:W3CDTF">2013-01-27T09:14:16Z</dcterms:created>
  <dcterms:modified xsi:type="dcterms:W3CDTF">2025-10-17T11:54:22Z</dcterms:modified>
  <cp:category/>
</cp:coreProperties>
</file>