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Libre Franklin"/>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E4F32C-2434-4FA1-AB6E-4FCCC53C560C}">
  <a:tblStyle styleId="{C3E4F32C-2434-4FA1-AB6E-4FCCC53C560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aeb5619f2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faeb5619f2_2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c6053f18b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fc6053f18b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c6053f18b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fc6053f18b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c6053f18b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fc6053f18b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c6053f18b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fc6053f18b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c6053f18b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fc6053f18b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oi.org/10.1016/j.mlwa.2022.100375" TargetMode="External"/><Relationship Id="rId4" Type="http://schemas.openxmlformats.org/officeDocument/2006/relationships/hyperlink" Target="https://doi.org/10.1016/j.mlwa.2022.100375" TargetMode="External"/><Relationship Id="rId5" Type="http://schemas.openxmlformats.org/officeDocument/2006/relationships/hyperlink" Target="https://arxiv.org/abs/2005.13997" TargetMode="External"/><Relationship Id="rId6" Type="http://schemas.openxmlformats.org/officeDocument/2006/relationships/hyperlink" Target="https://jolt.law.harvard.edu/assets/articlePDFs/v31/31HarvJLTech841.pdf" TargetMode="External"/><Relationship Id="rId7"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scholar.google.co.in/citations?user=xJRY-IIAAAAJ&amp;hl=en&amp;oi=sra" TargetMode="External"/><Relationship Id="rId4" Type="http://schemas.openxmlformats.org/officeDocument/2006/relationships/hyperlink" Target="https://scholar.google.co.in/citations?user=bfWzlAEAAAAJ&amp;hl=en&amp;oi=sra" TargetMode="External"/><Relationship Id="rId5" Type="http://schemas.openxmlformats.org/officeDocument/2006/relationships/hyperlink" Target="https://scholar.google.co.in/citations?user=HlxjJPQAAAAJ&amp;hl=en&amp;oi=sra" TargetMode="External"/><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3575" y="2636898"/>
            <a:ext cx="7929600" cy="1613100"/>
          </a:xfrm>
          <a:prstGeom prst="rect">
            <a:avLst/>
          </a:prstGeom>
          <a:gradFill>
            <a:gsLst>
              <a:gs pos="0">
                <a:srgbClr val="992D2B"/>
              </a:gs>
              <a:gs pos="80000">
                <a:srgbClr val="C93D39"/>
              </a:gs>
              <a:gs pos="100000">
                <a:srgbClr val="CD3A36"/>
              </a:gs>
            </a:gsLst>
            <a:lin ang="16200000" scaled="0"/>
          </a:gradFill>
          <a:ln cap="flat" cmpd="sng" w="9525">
            <a:solidFill>
              <a:srgbClr val="BD4B48"/>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400"/>
              <a:buFont typeface="Times New Roman"/>
              <a:buNone/>
            </a:pPr>
            <a:r>
              <a:rPr lang="en-IN">
                <a:solidFill>
                  <a:schemeClr val="lt1"/>
                </a:solidFill>
                <a:latin typeface="Times New Roman"/>
                <a:ea typeface="Times New Roman"/>
                <a:cs typeface="Times New Roman"/>
                <a:sym typeface="Times New Roman"/>
              </a:rPr>
              <a:t>Major Project Presentation-I</a:t>
            </a:r>
            <a:br>
              <a:rPr lang="en-IN">
                <a:solidFill>
                  <a:schemeClr val="lt1"/>
                </a:solidFill>
                <a:latin typeface="Times New Roman"/>
                <a:ea typeface="Times New Roman"/>
                <a:cs typeface="Times New Roman"/>
                <a:sym typeface="Times New Roman"/>
              </a:rPr>
            </a:br>
            <a:r>
              <a:rPr lang="en-IN" sz="3600">
                <a:solidFill>
                  <a:schemeClr val="lt1"/>
                </a:solidFill>
                <a:latin typeface="Times New Roman"/>
                <a:ea typeface="Times New Roman"/>
                <a:cs typeface="Times New Roman"/>
                <a:sym typeface="Times New Roman"/>
              </a:rPr>
              <a:t>B.E. (Computer) Sem - VIII</a:t>
            </a:r>
            <a:endParaRPr/>
          </a:p>
        </p:txBody>
      </p:sp>
      <p:sp>
        <p:nvSpPr>
          <p:cNvPr id="89" name="Google Shape;89;p13"/>
          <p:cNvSpPr txBox="1"/>
          <p:nvPr>
            <p:ph idx="1" type="subTitle"/>
          </p:nvPr>
        </p:nvSpPr>
        <p:spPr>
          <a:xfrm>
            <a:off x="1619672" y="620688"/>
            <a:ext cx="6929454" cy="1285884"/>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0"/>
              </a:spcBef>
              <a:spcAft>
                <a:spcPts val="0"/>
              </a:spcAft>
              <a:buClr>
                <a:schemeClr val="dk2"/>
              </a:buClr>
              <a:buSzPct val="100000"/>
              <a:buNone/>
            </a:pPr>
            <a:r>
              <a:rPr lang="en-IN">
                <a:solidFill>
                  <a:schemeClr val="dk2"/>
                </a:solidFill>
                <a:latin typeface="Times New Roman"/>
                <a:ea typeface="Times New Roman"/>
                <a:cs typeface="Times New Roman"/>
                <a:sym typeface="Times New Roman"/>
              </a:rPr>
              <a:t>   </a:t>
            </a:r>
            <a:r>
              <a:rPr lang="en-IN" sz="2400">
                <a:solidFill>
                  <a:schemeClr val="dk2"/>
                </a:solidFill>
                <a:latin typeface="Times New Roman"/>
                <a:ea typeface="Times New Roman"/>
                <a:cs typeface="Times New Roman"/>
                <a:sym typeface="Times New Roman"/>
              </a:rPr>
              <a:t>Lokmanya Tilak College of Engineering, Navi Mumbai </a:t>
            </a:r>
            <a:endParaRPr>
              <a:solidFill>
                <a:schemeClr val="dk2"/>
              </a:solidFill>
              <a:latin typeface="Times New Roman"/>
              <a:ea typeface="Times New Roman"/>
              <a:cs typeface="Times New Roman"/>
              <a:sym typeface="Times New Roman"/>
            </a:endParaRPr>
          </a:p>
          <a:p>
            <a:pPr indent="0" lvl="0" marL="0" rtl="0" algn="ctr">
              <a:spcBef>
                <a:spcPts val="592"/>
              </a:spcBef>
              <a:spcAft>
                <a:spcPts val="0"/>
              </a:spcAft>
              <a:buClr>
                <a:schemeClr val="dk2"/>
              </a:buClr>
              <a:buSzPct val="100000"/>
              <a:buNone/>
            </a:pPr>
            <a:r>
              <a:rPr b="1" lang="en-IN">
                <a:solidFill>
                  <a:schemeClr val="dk2"/>
                </a:solidFill>
                <a:latin typeface="Times New Roman"/>
                <a:ea typeface="Times New Roman"/>
                <a:cs typeface="Times New Roman"/>
                <a:sym typeface="Times New Roman"/>
              </a:rPr>
              <a:t>Computer Engineering </a:t>
            </a:r>
            <a:r>
              <a:rPr lang="en-IN">
                <a:solidFill>
                  <a:schemeClr val="dk2"/>
                </a:solidFill>
                <a:latin typeface="Times New Roman"/>
                <a:ea typeface="Times New Roman"/>
                <a:cs typeface="Times New Roman"/>
                <a:sym typeface="Times New Roman"/>
              </a:rPr>
              <a:t> </a:t>
            </a:r>
            <a:endParaRPr b="1">
              <a:solidFill>
                <a:schemeClr val="dk2"/>
              </a:solidFill>
              <a:latin typeface="Times New Roman"/>
              <a:ea typeface="Times New Roman"/>
              <a:cs typeface="Times New Roman"/>
              <a:sym typeface="Times New Roman"/>
            </a:endParaRPr>
          </a:p>
        </p:txBody>
      </p:sp>
      <p:sp>
        <p:nvSpPr>
          <p:cNvPr descr="University of Mumbai - Wikipedia" id="90" name="Google Shape;90;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3"/>
          <p:cNvSpPr txBox="1"/>
          <p:nvPr/>
        </p:nvSpPr>
        <p:spPr>
          <a:xfrm>
            <a:off x="1187624" y="4797152"/>
            <a:ext cx="6929454" cy="78581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595959"/>
              </a:buClr>
              <a:buSzPts val="4000"/>
              <a:buFont typeface="Arial"/>
              <a:buNone/>
            </a:pPr>
            <a:r>
              <a:rPr b="1" lang="en-IN" sz="4000">
                <a:solidFill>
                  <a:srgbClr val="595959"/>
                </a:solidFill>
                <a:latin typeface="Times New Roman"/>
                <a:ea typeface="Times New Roman"/>
                <a:cs typeface="Times New Roman"/>
                <a:sym typeface="Times New Roman"/>
              </a:rPr>
              <a:t> 2024-25</a:t>
            </a:r>
            <a:endParaRPr b="1" i="0" sz="4000" u="none" cap="none" strike="noStrike">
              <a:solidFill>
                <a:srgbClr val="595959"/>
              </a:solidFill>
              <a:latin typeface="Times New Roman"/>
              <a:ea typeface="Times New Roman"/>
              <a:cs typeface="Times New Roman"/>
              <a:sym typeface="Times New Roman"/>
            </a:endParaRPr>
          </a:p>
        </p:txBody>
      </p:sp>
      <p:pic>
        <p:nvPicPr>
          <p:cNvPr descr="C:\Users\computer\Desktop\ADV\logo1.jpg" id="92" name="Google Shape;92;p13"/>
          <p:cNvPicPr preferRelativeResize="0"/>
          <p:nvPr/>
        </p:nvPicPr>
        <p:blipFill rotWithShape="1">
          <a:blip r:embed="rId3">
            <a:alphaModFix/>
          </a:blip>
          <a:srcRect b="0" l="0" r="0" t="0"/>
          <a:stretch/>
        </p:blipFill>
        <p:spPr>
          <a:xfrm>
            <a:off x="323528" y="548680"/>
            <a:ext cx="1276350" cy="1276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457200" y="23520"/>
            <a:ext cx="8229600" cy="115443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lang="en-IN" sz="4000">
                <a:solidFill>
                  <a:srgbClr val="C00000"/>
                </a:solidFill>
                <a:latin typeface="Times New Roman"/>
                <a:ea typeface="Times New Roman"/>
                <a:cs typeface="Times New Roman"/>
                <a:sym typeface="Times New Roman"/>
              </a:rPr>
              <a:t> </a:t>
            </a:r>
            <a:r>
              <a:rPr lang="en-IN" sz="3200">
                <a:solidFill>
                  <a:srgbClr val="C00000"/>
                </a:solidFill>
                <a:latin typeface="Times New Roman"/>
                <a:ea typeface="Times New Roman"/>
                <a:cs typeface="Times New Roman"/>
                <a:sym typeface="Times New Roman"/>
              </a:rPr>
              <a:t>PROPOSED SYSTEM</a:t>
            </a:r>
            <a:endParaRPr sz="3200">
              <a:solidFill>
                <a:srgbClr val="C00000"/>
              </a:solidFill>
              <a:latin typeface="Times New Roman"/>
              <a:ea typeface="Times New Roman"/>
              <a:cs typeface="Times New Roman"/>
              <a:sym typeface="Times New Roman"/>
            </a:endParaRPr>
          </a:p>
        </p:txBody>
      </p:sp>
      <p:sp>
        <p:nvSpPr>
          <p:cNvPr id="165" name="Google Shape;165;p22"/>
          <p:cNvSpPr txBox="1"/>
          <p:nvPr>
            <p:ph idx="1" type="body"/>
          </p:nvPr>
        </p:nvSpPr>
        <p:spPr>
          <a:xfrm>
            <a:off x="396500" y="1048550"/>
            <a:ext cx="8229600" cy="54951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Clr>
                <a:srgbClr val="5FCBEF"/>
              </a:buClr>
              <a:buSzPts val="1920"/>
              <a:buFont typeface="Noto Sans Symbols"/>
              <a:buNone/>
            </a:pPr>
            <a:r>
              <a:rPr b="1" lang="en-IN" sz="2000"/>
              <a:t>Counterfactual Augmentation (CFA)</a:t>
            </a:r>
            <a:endParaRPr b="1" sz="2000"/>
          </a:p>
          <a:p>
            <a:pPr indent="-330200" lvl="0" marL="457200" rtl="0" algn="l">
              <a:spcBef>
                <a:spcPts val="1000"/>
              </a:spcBef>
              <a:spcAft>
                <a:spcPts val="0"/>
              </a:spcAft>
              <a:buSzPts val="1600"/>
              <a:buChar char="•"/>
            </a:pPr>
            <a:r>
              <a:rPr b="1" lang="en-IN" sz="1600" u="sng"/>
              <a:t>What is CFA?</a:t>
            </a:r>
            <a:endParaRPr b="1" sz="1600" u="sng"/>
          </a:p>
          <a:p>
            <a:pPr indent="0" lvl="0" marL="457200" rtl="0" algn="l">
              <a:spcBef>
                <a:spcPts val="1000"/>
              </a:spcBef>
              <a:spcAft>
                <a:spcPts val="0"/>
              </a:spcAft>
              <a:buNone/>
            </a:pPr>
            <a:r>
              <a:rPr lang="en-IN" sz="1600"/>
              <a:t>CFA is a technique used to solve class imbalance in machine learning datasets by generating synthetic data instances in the minority class by using instances from the majority class.</a:t>
            </a:r>
            <a:endParaRPr sz="1600"/>
          </a:p>
          <a:p>
            <a:pPr indent="-330200" lvl="0" marL="457200" rtl="0" algn="l">
              <a:lnSpc>
                <a:spcPct val="115000"/>
              </a:lnSpc>
              <a:spcBef>
                <a:spcPts val="1400"/>
              </a:spcBef>
              <a:spcAft>
                <a:spcPts val="0"/>
              </a:spcAft>
              <a:buSzPts val="1600"/>
              <a:buChar char="•"/>
            </a:pPr>
            <a:r>
              <a:rPr b="1" lang="en-IN" sz="1600" u="sng"/>
              <a:t>How? (Pima Indians Diabetes Dataset)</a:t>
            </a:r>
            <a:endParaRPr b="1" sz="1600" u="sng"/>
          </a:p>
          <a:p>
            <a:pPr indent="-323850" lvl="0" marL="914400" rtl="0" algn="l">
              <a:lnSpc>
                <a:spcPct val="115000"/>
              </a:lnSpc>
              <a:spcBef>
                <a:spcPts val="0"/>
              </a:spcBef>
              <a:spcAft>
                <a:spcPts val="0"/>
              </a:spcAft>
              <a:buSzPts val="1500"/>
              <a:buFont typeface="Calibri"/>
              <a:buAutoNum type="arabicPeriod"/>
            </a:pPr>
            <a:r>
              <a:rPr b="1" lang="en-IN" sz="1500"/>
              <a:t>Find an unpaired instance from the majority class.</a:t>
            </a:r>
            <a:endParaRPr b="1" sz="1500"/>
          </a:p>
          <a:p>
            <a:pPr indent="-323850" lvl="1" marL="1371600" rtl="0" algn="l">
              <a:lnSpc>
                <a:spcPct val="115000"/>
              </a:lnSpc>
              <a:spcBef>
                <a:spcPts val="0"/>
              </a:spcBef>
              <a:spcAft>
                <a:spcPts val="0"/>
              </a:spcAft>
              <a:buSzPts val="1500"/>
              <a:buChar char="○"/>
            </a:pPr>
            <a:r>
              <a:rPr lang="en-IN" sz="1500"/>
              <a:t>Example: A non-diabetic patient with </a:t>
            </a:r>
            <a:r>
              <a:rPr b="1" lang="en-IN" sz="1500"/>
              <a:t>Glucose Level: 140</a:t>
            </a:r>
            <a:endParaRPr b="1" sz="1500"/>
          </a:p>
          <a:p>
            <a:pPr indent="-323850" lvl="0" marL="914400" rtl="0" algn="l">
              <a:lnSpc>
                <a:spcPct val="115000"/>
              </a:lnSpc>
              <a:spcBef>
                <a:spcPts val="0"/>
              </a:spcBef>
              <a:spcAft>
                <a:spcPts val="0"/>
              </a:spcAft>
              <a:buSzPts val="1500"/>
              <a:buFont typeface="Calibri"/>
              <a:buAutoNum type="arabicPeriod"/>
            </a:pPr>
            <a:r>
              <a:rPr b="1" lang="en-IN" sz="1500"/>
              <a:t>Find the nearest neighbor counterfactual pair (using Explainable AI).</a:t>
            </a:r>
            <a:endParaRPr b="1" sz="1500"/>
          </a:p>
          <a:p>
            <a:pPr indent="-323850" lvl="1" marL="1371600" rtl="0" algn="l">
              <a:lnSpc>
                <a:spcPct val="115000"/>
              </a:lnSpc>
              <a:spcBef>
                <a:spcPts val="0"/>
              </a:spcBef>
              <a:spcAft>
                <a:spcPts val="0"/>
              </a:spcAft>
              <a:buSzPts val="1500"/>
              <a:buChar char="○"/>
            </a:pPr>
            <a:r>
              <a:rPr lang="en-IN" sz="1500"/>
              <a:t>Example: Pair → </a:t>
            </a:r>
            <a:r>
              <a:rPr b="1" lang="en-IN" sz="1500"/>
              <a:t>(Glucose: 135 - Majority, Glucose: 120 - Minority)</a:t>
            </a:r>
            <a:endParaRPr b="1" sz="1500"/>
          </a:p>
          <a:p>
            <a:pPr indent="-323850" lvl="1" marL="1371600" rtl="0" algn="l">
              <a:lnSpc>
                <a:spcPct val="115000"/>
              </a:lnSpc>
              <a:spcBef>
                <a:spcPts val="0"/>
              </a:spcBef>
              <a:spcAft>
                <a:spcPts val="0"/>
              </a:spcAft>
              <a:buSzPts val="1500"/>
              <a:buChar char="○"/>
            </a:pPr>
            <a:r>
              <a:rPr lang="en-IN" sz="1500"/>
              <a:t>Difference = </a:t>
            </a:r>
            <a:r>
              <a:rPr b="1" lang="en-IN" sz="1500"/>
              <a:t>135 - 120 = 15</a:t>
            </a:r>
            <a:endParaRPr b="1" sz="1500"/>
          </a:p>
          <a:p>
            <a:pPr indent="-323850" lvl="0" marL="914400" rtl="0" algn="l">
              <a:lnSpc>
                <a:spcPct val="115000"/>
              </a:lnSpc>
              <a:spcBef>
                <a:spcPts val="0"/>
              </a:spcBef>
              <a:spcAft>
                <a:spcPts val="0"/>
              </a:spcAft>
              <a:buSzPts val="1500"/>
              <a:buFont typeface="Calibri"/>
              <a:buAutoNum type="arabicPeriod"/>
            </a:pPr>
            <a:r>
              <a:rPr b="1" lang="en-IN" sz="1500"/>
              <a:t>Apply the difference to the unpaired instance.</a:t>
            </a:r>
            <a:endParaRPr b="1" sz="1500"/>
          </a:p>
          <a:p>
            <a:pPr indent="-323850" lvl="1" marL="1371600" rtl="0" algn="l">
              <a:lnSpc>
                <a:spcPct val="115000"/>
              </a:lnSpc>
              <a:spcBef>
                <a:spcPts val="0"/>
              </a:spcBef>
              <a:spcAft>
                <a:spcPts val="0"/>
              </a:spcAft>
              <a:buSzPts val="1500"/>
              <a:buChar char="○"/>
            </a:pPr>
            <a:r>
              <a:rPr lang="en-IN" sz="1500"/>
              <a:t>New synthetic instance: </a:t>
            </a:r>
            <a:r>
              <a:rPr b="1" lang="en-IN" sz="1500"/>
              <a:t>Glucose Level: 125</a:t>
            </a:r>
            <a:r>
              <a:rPr lang="en-IN" sz="1500"/>
              <a:t> (now classified as diabetic)</a:t>
            </a:r>
            <a:endParaRPr sz="1500"/>
          </a:p>
          <a:p>
            <a:pPr indent="-323850" lvl="0" marL="914400" rtl="0" algn="l">
              <a:lnSpc>
                <a:spcPct val="115000"/>
              </a:lnSpc>
              <a:spcBef>
                <a:spcPts val="0"/>
              </a:spcBef>
              <a:spcAft>
                <a:spcPts val="0"/>
              </a:spcAft>
              <a:buSzPts val="1500"/>
              <a:buFont typeface="Calibri"/>
              <a:buAutoNum type="arabicPeriod"/>
            </a:pPr>
            <a:r>
              <a:rPr b="1" lang="en-IN" sz="1500"/>
              <a:t>New instance of the Minority Class is created.</a:t>
            </a:r>
            <a:endParaRPr b="1" sz="2200" u="sng"/>
          </a:p>
          <a:p>
            <a:pPr indent="0" lvl="0" marL="1828800" rtl="0" algn="l">
              <a:spcBef>
                <a:spcPts val="1200"/>
              </a:spcBef>
              <a:spcAft>
                <a:spcPts val="0"/>
              </a:spcAft>
              <a:buNone/>
            </a:pPr>
            <a:r>
              <a:t/>
            </a:r>
            <a:endParaRPr sz="100"/>
          </a:p>
          <a:p>
            <a:pPr indent="-330200" lvl="0" marL="457200" rtl="0" algn="l">
              <a:spcBef>
                <a:spcPts val="1000"/>
              </a:spcBef>
              <a:spcAft>
                <a:spcPts val="0"/>
              </a:spcAft>
              <a:buSzPts val="1600"/>
              <a:buChar char="•"/>
            </a:pPr>
            <a:r>
              <a:rPr b="1" lang="en-IN" sz="1600" u="sng"/>
              <a:t>Confirmation </a:t>
            </a:r>
            <a:r>
              <a:rPr lang="en-IN" sz="1600"/>
              <a:t>(does created new instance actually belongs to minority class?)</a:t>
            </a:r>
            <a:endParaRPr sz="1600"/>
          </a:p>
          <a:p>
            <a:pPr indent="0" lvl="0" marL="457200" rtl="0" algn="l">
              <a:spcBef>
                <a:spcPts val="1000"/>
              </a:spcBef>
              <a:spcAft>
                <a:spcPts val="0"/>
              </a:spcAft>
              <a:buNone/>
            </a:pPr>
            <a:r>
              <a:rPr lang="en-IN" sz="1600"/>
              <a:t>Model Confirmation is done through the inherent design of the Counterfactual Augmentation (CFA) method, which uses the </a:t>
            </a:r>
            <a:r>
              <a:rPr b="1" lang="en-IN" sz="1600"/>
              <a:t>decision boundary</a:t>
            </a:r>
            <a:r>
              <a:rPr lang="en-IN" sz="1600"/>
              <a:t> defined by the machine learning model to ensure that the synthetic data points generated are correctly classified into the minority class.</a:t>
            </a:r>
            <a:endParaRPr sz="1600"/>
          </a:p>
          <a:p>
            <a:pPr indent="0" lvl="0" marL="0" rtl="0" algn="l">
              <a:spcBef>
                <a:spcPts val="1000"/>
              </a:spcBef>
              <a:spcAft>
                <a:spcPts val="0"/>
              </a:spcAft>
              <a:buNone/>
            </a:pPr>
            <a:r>
              <a:t/>
            </a:r>
            <a:endParaRPr sz="1500"/>
          </a:p>
          <a:p>
            <a:pPr indent="0" lvl="0" marL="45720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457200" rtl="0" algn="l">
              <a:spcBef>
                <a:spcPts val="1000"/>
              </a:spcBef>
              <a:spcAft>
                <a:spcPts val="0"/>
              </a:spcAft>
              <a:buNone/>
            </a:pPr>
            <a:r>
              <a:t/>
            </a:r>
            <a:endParaRPr sz="1800"/>
          </a:p>
        </p:txBody>
      </p:sp>
      <p:cxnSp>
        <p:nvCxnSpPr>
          <p:cNvPr id="166" name="Google Shape;166;p22"/>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67" name="Google Shape;167;p22"/>
          <p:cNvPicPr preferRelativeResize="0"/>
          <p:nvPr/>
        </p:nvPicPr>
        <p:blipFill rotWithShape="1">
          <a:blip r:embed="rId3">
            <a:alphaModFix/>
          </a:blip>
          <a:srcRect b="0" l="0" r="0" t="0"/>
          <a:stretch/>
        </p:blipFill>
        <p:spPr>
          <a:xfrm>
            <a:off x="8316416" y="188640"/>
            <a:ext cx="827584" cy="827584"/>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 type="body"/>
          </p:nvPr>
        </p:nvSpPr>
        <p:spPr>
          <a:xfrm>
            <a:off x="457200" y="1157075"/>
            <a:ext cx="8229600" cy="52857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Clr>
                <a:srgbClr val="5FCBEF"/>
              </a:buClr>
              <a:buSzPts val="1920"/>
              <a:buFont typeface="Noto Sans Symbols"/>
              <a:buNone/>
            </a:pPr>
            <a:r>
              <a:rPr b="1" lang="en-IN" sz="2000"/>
              <a:t>Counterfactual Augmentation (CFA)</a:t>
            </a:r>
            <a:endParaRPr b="1" sz="2000"/>
          </a:p>
          <a:p>
            <a:pPr indent="-342900" lvl="0" marL="457200" rtl="0" algn="l">
              <a:spcBef>
                <a:spcPts val="1000"/>
              </a:spcBef>
              <a:spcAft>
                <a:spcPts val="0"/>
              </a:spcAft>
              <a:buSzPts val="1800"/>
              <a:buChar char="•"/>
            </a:pPr>
            <a:r>
              <a:rPr b="1" lang="en-IN" sz="1800"/>
              <a:t>Decision Boundary:</a:t>
            </a:r>
            <a:r>
              <a:rPr lang="en-IN" sz="1800"/>
              <a:t> line /curve/surface that separates region associated with different classes.</a:t>
            </a:r>
            <a:endParaRPr sz="1800"/>
          </a:p>
          <a:p>
            <a:pPr indent="0" lvl="0" marL="457200" rtl="0" algn="l">
              <a:spcBef>
                <a:spcPts val="1000"/>
              </a:spcBef>
              <a:spcAft>
                <a:spcPts val="0"/>
              </a:spcAft>
              <a:buNone/>
            </a:pPr>
            <a:r>
              <a:rPr lang="en-IN" sz="1800"/>
              <a:t>The classifiers (algorithms) like Random Forest (RF), k-Nearest Neighbors (k-NN) and Logistic Regression (LR) create </a:t>
            </a:r>
            <a:r>
              <a:rPr b="1" lang="en-IN" sz="1800"/>
              <a:t>decision boundaries</a:t>
            </a:r>
            <a:r>
              <a:rPr lang="en-IN" sz="1800"/>
              <a:t> based on the patterns they learn from the training data. These decision boundaries are used to judge or classify the synthetic data generated by the (CFA) method</a:t>
            </a:r>
            <a:endParaRPr sz="1800"/>
          </a:p>
          <a:p>
            <a:pPr indent="0" lvl="0" marL="914400" rtl="0" algn="l">
              <a:spcBef>
                <a:spcPts val="1000"/>
              </a:spcBef>
              <a:spcAft>
                <a:spcPts val="0"/>
              </a:spcAft>
              <a:buNone/>
            </a:pPr>
            <a:r>
              <a:t/>
            </a:r>
            <a:endParaRPr b="1" sz="1800" u="sng"/>
          </a:p>
          <a:p>
            <a:pPr indent="0" lvl="0" marL="457200" rtl="0" algn="l">
              <a:spcBef>
                <a:spcPts val="1000"/>
              </a:spcBef>
              <a:spcAft>
                <a:spcPts val="0"/>
              </a:spcAft>
              <a:buNone/>
            </a:pPr>
            <a:r>
              <a:t/>
            </a:r>
            <a:endParaRPr sz="1800"/>
          </a:p>
        </p:txBody>
      </p:sp>
      <p:sp>
        <p:nvSpPr>
          <p:cNvPr id="173" name="Google Shape;173;p23"/>
          <p:cNvSpPr/>
          <p:nvPr/>
        </p:nvSpPr>
        <p:spPr>
          <a:xfrm>
            <a:off x="627900" y="4148850"/>
            <a:ext cx="4677300" cy="1955100"/>
          </a:xfrm>
          <a:prstGeom prst="roundRect">
            <a:avLst>
              <a:gd fmla="val 16667" name="adj"/>
            </a:avLst>
          </a:prstGeom>
          <a:noFill/>
          <a:ln cap="flat" cmpd="sng" w="38100">
            <a:solidFill>
              <a:srgbClr val="E4E4E4"/>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74" name="Google Shape;174;p23"/>
          <p:cNvSpPr txBox="1"/>
          <p:nvPr/>
        </p:nvSpPr>
        <p:spPr>
          <a:xfrm>
            <a:off x="690425" y="4148850"/>
            <a:ext cx="4541700" cy="22962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IN" sz="1800">
                <a:solidFill>
                  <a:schemeClr val="dk1"/>
                </a:solidFill>
                <a:latin typeface="Calibri"/>
                <a:ea typeface="Calibri"/>
                <a:cs typeface="Calibri"/>
                <a:sym typeface="Calibri"/>
              </a:rPr>
              <a:t>Advantages:</a:t>
            </a:r>
            <a:endParaRPr sz="1500">
              <a:solidFill>
                <a:schemeClr val="dk1"/>
              </a:solidFill>
              <a:latin typeface="Calibri"/>
              <a:ea typeface="Calibri"/>
              <a:cs typeface="Calibri"/>
              <a:sym typeface="Calibri"/>
            </a:endParaRPr>
          </a:p>
          <a:p>
            <a:pPr indent="-342900" lvl="0" marL="457200" rtl="0" algn="l">
              <a:spcBef>
                <a:spcPts val="100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Utilizes Both Majority and Minority Class Information.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Reduced Risk of Noise and Overfitting due to </a:t>
            </a:r>
            <a:r>
              <a:rPr lang="en-IN" sz="1800">
                <a:solidFill>
                  <a:schemeClr val="dk1"/>
                </a:solidFill>
                <a:latin typeface="Calibri"/>
                <a:ea typeface="Calibri"/>
                <a:cs typeface="Calibri"/>
                <a:sym typeface="Calibri"/>
              </a:rPr>
              <a:t>minimal</a:t>
            </a:r>
            <a:r>
              <a:rPr lang="en-IN" sz="1800">
                <a:solidFill>
                  <a:schemeClr val="dk1"/>
                </a:solidFill>
                <a:latin typeface="Calibri"/>
                <a:ea typeface="Calibri"/>
                <a:cs typeface="Calibri"/>
                <a:sym typeface="Calibri"/>
              </a:rPr>
              <a:t> features changes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Realistic and Plausible Data Generation.</a:t>
            </a:r>
            <a:endParaRPr sz="1800">
              <a:solidFill>
                <a:schemeClr val="dk1"/>
              </a:solidFill>
              <a:latin typeface="Calibri"/>
              <a:ea typeface="Calibri"/>
              <a:cs typeface="Calibri"/>
              <a:sym typeface="Calibri"/>
            </a:endParaRPr>
          </a:p>
          <a:p>
            <a:pPr indent="0" lvl="0" marL="1371600" rtl="0" algn="l">
              <a:spcBef>
                <a:spcPts val="1000"/>
              </a:spcBef>
              <a:spcAft>
                <a:spcPts val="0"/>
              </a:spcAft>
              <a:buNone/>
            </a:pPr>
            <a:r>
              <a:t/>
            </a:r>
            <a:endParaRPr sz="1500">
              <a:solidFill>
                <a:schemeClr val="dk1"/>
              </a:solidFill>
              <a:latin typeface="Calibri"/>
              <a:ea typeface="Calibri"/>
              <a:cs typeface="Calibri"/>
              <a:sym typeface="Calibri"/>
            </a:endParaRPr>
          </a:p>
        </p:txBody>
      </p:sp>
      <p:sp>
        <p:nvSpPr>
          <p:cNvPr id="175" name="Google Shape;175;p23"/>
          <p:cNvSpPr txBox="1"/>
          <p:nvPr>
            <p:ph type="title"/>
          </p:nvPr>
        </p:nvSpPr>
        <p:spPr>
          <a:xfrm>
            <a:off x="457200" y="25232"/>
            <a:ext cx="8229600" cy="115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lang="en-IN" sz="4000">
                <a:solidFill>
                  <a:srgbClr val="C00000"/>
                </a:solidFill>
                <a:latin typeface="Times New Roman"/>
                <a:ea typeface="Times New Roman"/>
                <a:cs typeface="Times New Roman"/>
                <a:sym typeface="Times New Roman"/>
              </a:rPr>
              <a:t> </a:t>
            </a:r>
            <a:r>
              <a:rPr lang="en-IN" sz="3200">
                <a:solidFill>
                  <a:srgbClr val="C00000"/>
                </a:solidFill>
                <a:latin typeface="Times New Roman"/>
                <a:ea typeface="Times New Roman"/>
                <a:cs typeface="Times New Roman"/>
                <a:sym typeface="Times New Roman"/>
              </a:rPr>
              <a:t>PROPOSED SYSTEM</a:t>
            </a:r>
            <a:endParaRPr sz="3200">
              <a:solidFill>
                <a:srgbClr val="C00000"/>
              </a:solidFill>
              <a:latin typeface="Times New Roman"/>
              <a:ea typeface="Times New Roman"/>
              <a:cs typeface="Times New Roman"/>
              <a:sym typeface="Times New Roman"/>
            </a:endParaRPr>
          </a:p>
        </p:txBody>
      </p:sp>
      <p:cxnSp>
        <p:nvCxnSpPr>
          <p:cNvPr id="176" name="Google Shape;176;p23"/>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77" name="Google Shape;177;p23"/>
          <p:cNvPicPr preferRelativeResize="0"/>
          <p:nvPr/>
        </p:nvPicPr>
        <p:blipFill rotWithShape="1">
          <a:blip r:embed="rId3">
            <a:alphaModFix/>
          </a:blip>
          <a:srcRect b="0" l="0" r="0" t="0"/>
          <a:stretch/>
        </p:blipFill>
        <p:spPr>
          <a:xfrm>
            <a:off x="8316416" y="188640"/>
            <a:ext cx="827584" cy="827584"/>
          </a:xfrm>
          <a:prstGeom prst="rect">
            <a:avLst/>
          </a:prstGeom>
          <a:noFill/>
          <a:ln>
            <a:noFill/>
          </a:ln>
        </p:spPr>
      </p:pic>
      <p:pic>
        <p:nvPicPr>
          <p:cNvPr id="178" name="Google Shape;178;p23"/>
          <p:cNvPicPr preferRelativeResize="0"/>
          <p:nvPr/>
        </p:nvPicPr>
        <p:blipFill>
          <a:blip r:embed="rId4">
            <a:alphaModFix/>
          </a:blip>
          <a:stretch>
            <a:fillRect/>
          </a:stretch>
        </p:blipFill>
        <p:spPr>
          <a:xfrm>
            <a:off x="5628725" y="3624825"/>
            <a:ext cx="3307626" cy="2744350"/>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57200" y="25232"/>
            <a:ext cx="8229600" cy="1154400"/>
          </a:xfrm>
          <a:prstGeom prst="rect">
            <a:avLst/>
          </a:prstGeom>
          <a:noFill/>
          <a:ln>
            <a:noFill/>
          </a:ln>
        </p:spPr>
        <p:txBody>
          <a:bodyPr anchorCtr="0" anchor="ctr" bIns="45700" lIns="91425" spcFirstLastPara="1" rIns="91425" wrap="square" tIns="45700">
            <a:normAutofit fontScale="90000"/>
          </a:bodyPr>
          <a:lstStyle/>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30937"/>
              <a:buFont typeface="Arial"/>
              <a:buNone/>
            </a:pPr>
            <a:r>
              <a:rPr lang="en-IN" sz="3555">
                <a:solidFill>
                  <a:srgbClr val="C00000"/>
                </a:solidFill>
                <a:latin typeface="Times New Roman"/>
                <a:ea typeface="Times New Roman"/>
                <a:cs typeface="Times New Roman"/>
                <a:sym typeface="Times New Roman"/>
              </a:rPr>
              <a:t>ALGORITHM</a:t>
            </a:r>
            <a:endParaRPr sz="3555">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rgbClr val="C00000"/>
              </a:buClr>
              <a:buSzPct val="100000"/>
              <a:buFont typeface="Times New Roman"/>
              <a:buNone/>
            </a:pPr>
            <a:r>
              <a:t/>
            </a:r>
            <a:endParaRPr sz="4000">
              <a:solidFill>
                <a:srgbClr val="C00000"/>
              </a:solidFill>
              <a:latin typeface="Times New Roman"/>
              <a:ea typeface="Times New Roman"/>
              <a:cs typeface="Times New Roman"/>
              <a:sym typeface="Times New Roman"/>
            </a:endParaRPr>
          </a:p>
        </p:txBody>
      </p:sp>
      <p:cxnSp>
        <p:nvCxnSpPr>
          <p:cNvPr id="184" name="Google Shape;184;p24"/>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85" name="Google Shape;185;p24"/>
          <p:cNvPicPr preferRelativeResize="0"/>
          <p:nvPr/>
        </p:nvPicPr>
        <p:blipFill rotWithShape="1">
          <a:blip r:embed="rId3">
            <a:alphaModFix/>
          </a:blip>
          <a:srcRect b="0" l="0" r="0" t="0"/>
          <a:stretch/>
        </p:blipFill>
        <p:spPr>
          <a:xfrm>
            <a:off x="8316416" y="188640"/>
            <a:ext cx="827584" cy="827584"/>
          </a:xfrm>
          <a:prstGeom prst="rect">
            <a:avLst/>
          </a:prstGeom>
          <a:noFill/>
          <a:ln>
            <a:noFill/>
          </a:ln>
        </p:spPr>
      </p:pic>
      <p:sp>
        <p:nvSpPr>
          <p:cNvPr id="186" name="Google Shape;186;p24"/>
          <p:cNvSpPr txBox="1"/>
          <p:nvPr/>
        </p:nvSpPr>
        <p:spPr>
          <a:xfrm>
            <a:off x="525975" y="1233275"/>
            <a:ext cx="8229600" cy="5058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Font typeface="Calibri"/>
              <a:buAutoNum type="arabicPeriod"/>
            </a:pPr>
            <a:r>
              <a:rPr b="1" lang="en-IN" sz="1500">
                <a:solidFill>
                  <a:schemeClr val="dk1"/>
                </a:solidFill>
                <a:latin typeface="Calibri"/>
                <a:ea typeface="Calibri"/>
                <a:cs typeface="Calibri"/>
                <a:sym typeface="Calibri"/>
              </a:rPr>
              <a:t>Train Model on Imbalanced Data:</a:t>
            </a:r>
            <a:endParaRPr b="1"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Begin by training a classification model using the original imbalanced dataset.</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Evaluate the model’s performance, focusing on metrics like precision, recall, and F1-score to emphasize the imbalance’s effect on class predictions, particularly for the minority class.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AutoNum type="arabicPeriod"/>
            </a:pPr>
            <a:r>
              <a:rPr b="1" lang="en-IN" sz="1500">
                <a:solidFill>
                  <a:schemeClr val="dk1"/>
                </a:solidFill>
                <a:latin typeface="Calibri"/>
                <a:ea typeface="Calibri"/>
                <a:cs typeface="Calibri"/>
                <a:sym typeface="Calibri"/>
              </a:rPr>
              <a:t>Apply SHAP &amp; LIME for Feature Importance:</a:t>
            </a:r>
            <a:endParaRPr b="1"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Char char="○"/>
            </a:pPr>
            <a:r>
              <a:rPr lang="en-IN" sz="1500">
                <a:solidFill>
                  <a:schemeClr val="dk1"/>
                </a:solidFill>
                <a:latin typeface="Calibri"/>
                <a:ea typeface="Calibri"/>
                <a:cs typeface="Calibri"/>
                <a:sym typeface="Calibri"/>
              </a:rPr>
              <a:t>Utilize </a:t>
            </a:r>
            <a:r>
              <a:rPr b="1" lang="en-IN" sz="1500">
                <a:solidFill>
                  <a:schemeClr val="dk1"/>
                </a:solidFill>
                <a:latin typeface="Calibri"/>
                <a:ea typeface="Calibri"/>
                <a:cs typeface="Calibri"/>
                <a:sym typeface="Calibri"/>
              </a:rPr>
              <a:t>SHAP</a:t>
            </a:r>
            <a:r>
              <a:rPr lang="en-IN" sz="1500">
                <a:solidFill>
                  <a:schemeClr val="dk1"/>
                </a:solidFill>
                <a:latin typeface="Calibri"/>
                <a:ea typeface="Calibri"/>
                <a:cs typeface="Calibri"/>
                <a:sym typeface="Calibri"/>
              </a:rPr>
              <a:t> and </a:t>
            </a:r>
            <a:r>
              <a:rPr b="1" lang="en-IN" sz="1500">
                <a:solidFill>
                  <a:schemeClr val="dk1"/>
                </a:solidFill>
                <a:latin typeface="Calibri"/>
                <a:ea typeface="Calibri"/>
                <a:cs typeface="Calibri"/>
                <a:sym typeface="Calibri"/>
              </a:rPr>
              <a:t>LIME</a:t>
            </a:r>
            <a:r>
              <a:rPr lang="en-IN" sz="1500">
                <a:solidFill>
                  <a:schemeClr val="dk1"/>
                </a:solidFill>
                <a:latin typeface="Calibri"/>
                <a:ea typeface="Calibri"/>
                <a:cs typeface="Calibri"/>
                <a:sym typeface="Calibri"/>
              </a:rPr>
              <a:t> to explain the model’s predictions.</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Identify the key features that influence the majority and minority class outcomes.</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This step helps to understand how the class imbalance skews feature importance.</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AutoNum type="arabicPeriod"/>
            </a:pPr>
            <a:r>
              <a:rPr b="1" lang="en-IN" sz="1500">
                <a:solidFill>
                  <a:schemeClr val="dk1"/>
                </a:solidFill>
                <a:latin typeface="Calibri"/>
                <a:ea typeface="Calibri"/>
                <a:cs typeface="Calibri"/>
                <a:sym typeface="Calibri"/>
              </a:rPr>
              <a:t>Counterfactual Data Generation:</a:t>
            </a:r>
            <a:endParaRPr b="1"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Implement a counterfactual approach to generate synthetic data for the minority class.</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Focus on producing data points near the decision boundary, helping the model better distinguish the minority class from the majority class.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AutoNum type="arabicPeriod"/>
            </a:pPr>
            <a:r>
              <a:rPr b="1" lang="en-IN" sz="1500">
                <a:solidFill>
                  <a:schemeClr val="dk1"/>
                </a:solidFill>
                <a:latin typeface="Calibri"/>
                <a:ea typeface="Calibri"/>
                <a:cs typeface="Calibri"/>
                <a:sym typeface="Calibri"/>
              </a:rPr>
              <a:t>Retrain Model with Augmented Data:</a:t>
            </a:r>
            <a:endParaRPr b="1"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Retrain the classification model using the newly balanced dataset, which includes both the original and generated synthetic data.</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Re-evaluate the model’s performance and apply SHAP &amp; LIME once more to observe how feature importance shifts with the augmented dataset.</a:t>
            </a:r>
            <a:endParaRPr sz="1500">
              <a:solidFill>
                <a:schemeClr val="dk1"/>
              </a:solidFill>
              <a:latin typeface="Calibri"/>
              <a:ea typeface="Calibri"/>
              <a:cs typeface="Calibri"/>
              <a:sym typeface="Calibri"/>
            </a:endParaRPr>
          </a:p>
          <a:p>
            <a:pPr indent="-323850" lvl="1" marL="914400" rtl="0" algn="l">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This final step assesses improvements in handling the minority class.</a:t>
            </a:r>
            <a:endParaRPr sz="1500">
              <a:solidFill>
                <a:schemeClr val="dk1"/>
              </a:solidFill>
              <a:latin typeface="Calibri"/>
              <a:ea typeface="Calibri"/>
              <a:cs typeface="Calibri"/>
              <a:sym typeface="Calibri"/>
            </a:endParaRPr>
          </a:p>
          <a:p>
            <a:pPr indent="0" lvl="0" marL="0" rtl="0" algn="l">
              <a:spcBef>
                <a:spcPts val="1200"/>
              </a:spcBef>
              <a:spcAft>
                <a:spcPts val="0"/>
              </a:spcAft>
              <a:buNone/>
            </a:pPr>
            <a:r>
              <a:t/>
            </a:r>
            <a:endParaRPr b="1" sz="1500">
              <a:solidFill>
                <a:schemeClr val="dk1"/>
              </a:solidFill>
              <a:latin typeface="Calibri"/>
              <a:ea typeface="Calibri"/>
              <a:cs typeface="Calibri"/>
              <a:sym typeface="Calibri"/>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457200" y="25232"/>
            <a:ext cx="8229600" cy="1154400"/>
          </a:xfrm>
          <a:prstGeom prst="rect">
            <a:avLst/>
          </a:prstGeom>
          <a:noFill/>
          <a:ln>
            <a:noFill/>
          </a:ln>
        </p:spPr>
        <p:txBody>
          <a:bodyPr anchorCtr="0" anchor="ctr" bIns="45700" lIns="91425" spcFirstLastPara="1" rIns="91425" wrap="square" tIns="45700">
            <a:normAutofit fontScale="90000"/>
          </a:bodyPr>
          <a:lstStyle/>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ct val="35357"/>
              <a:buFont typeface="Arial"/>
              <a:buNone/>
            </a:pPr>
            <a:r>
              <a:rPr lang="en-IN" sz="3111">
                <a:solidFill>
                  <a:srgbClr val="C00000"/>
                </a:solidFill>
                <a:latin typeface="Times New Roman"/>
                <a:ea typeface="Times New Roman"/>
                <a:cs typeface="Times New Roman"/>
                <a:sym typeface="Times New Roman"/>
              </a:rPr>
              <a:t>DETAILS OF HARDWARE AND SOFTWARE</a:t>
            </a:r>
            <a:endParaRPr sz="3111">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rgbClr val="C00000"/>
              </a:buClr>
              <a:buSzPct val="109090"/>
              <a:buFont typeface="Times New Roman"/>
              <a:buNone/>
            </a:pPr>
            <a:r>
              <a:t/>
            </a:r>
            <a:endParaRPr sz="3666">
              <a:solidFill>
                <a:srgbClr val="C00000"/>
              </a:solidFill>
              <a:latin typeface="Times New Roman"/>
              <a:ea typeface="Times New Roman"/>
              <a:cs typeface="Times New Roman"/>
              <a:sym typeface="Times New Roman"/>
            </a:endParaRPr>
          </a:p>
        </p:txBody>
      </p:sp>
      <p:cxnSp>
        <p:nvCxnSpPr>
          <p:cNvPr id="192" name="Google Shape;192;p25"/>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93" name="Google Shape;193;p25"/>
          <p:cNvPicPr preferRelativeResize="0"/>
          <p:nvPr/>
        </p:nvPicPr>
        <p:blipFill rotWithShape="1">
          <a:blip r:embed="rId3">
            <a:alphaModFix/>
          </a:blip>
          <a:srcRect b="0" l="0" r="0" t="0"/>
          <a:stretch/>
        </p:blipFill>
        <p:spPr>
          <a:xfrm>
            <a:off x="8316416" y="188640"/>
            <a:ext cx="827584" cy="827584"/>
          </a:xfrm>
          <a:prstGeom prst="rect">
            <a:avLst/>
          </a:prstGeom>
          <a:noFill/>
          <a:ln>
            <a:noFill/>
          </a:ln>
        </p:spPr>
      </p:pic>
      <p:sp>
        <p:nvSpPr>
          <p:cNvPr id="194" name="Google Shape;194;p25"/>
          <p:cNvSpPr txBox="1"/>
          <p:nvPr/>
        </p:nvSpPr>
        <p:spPr>
          <a:xfrm>
            <a:off x="339000" y="1401300"/>
            <a:ext cx="8347800" cy="526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a:solidFill>
                  <a:schemeClr val="dk1"/>
                </a:solidFill>
                <a:latin typeface="Calibri"/>
                <a:ea typeface="Calibri"/>
                <a:cs typeface="Calibri"/>
                <a:sym typeface="Calibri"/>
              </a:rPr>
              <a:t>Hardware Details:</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Char char="●"/>
            </a:pPr>
            <a:r>
              <a:rPr b="1" lang="en-IN">
                <a:solidFill>
                  <a:schemeClr val="dk1"/>
                </a:solidFill>
                <a:latin typeface="Calibri"/>
                <a:ea typeface="Calibri"/>
                <a:cs typeface="Calibri"/>
                <a:sym typeface="Calibri"/>
              </a:rPr>
              <a:t>Laptop</a:t>
            </a:r>
            <a:r>
              <a:rPr lang="en-IN">
                <a:solidFill>
                  <a:schemeClr val="dk1"/>
                </a:solidFill>
                <a:latin typeface="Calibri"/>
                <a:ea typeface="Calibri"/>
                <a:cs typeface="Calibri"/>
                <a:sym typeface="Calibri"/>
              </a:rPr>
              <a:t>: MacBook Pro 2015</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Processor</a:t>
            </a:r>
            <a:r>
              <a:rPr lang="en-IN">
                <a:solidFill>
                  <a:schemeClr val="dk1"/>
                </a:solidFill>
                <a:latin typeface="Calibri"/>
                <a:ea typeface="Calibri"/>
                <a:cs typeface="Calibri"/>
                <a:sym typeface="Calibri"/>
              </a:rPr>
              <a:t>: 2.9 GHz dual-core Intel Core i5</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Memory</a:t>
            </a:r>
            <a:r>
              <a:rPr lang="en-IN">
                <a:solidFill>
                  <a:schemeClr val="dk1"/>
                </a:solidFill>
                <a:latin typeface="Calibri"/>
                <a:ea typeface="Calibri"/>
                <a:cs typeface="Calibri"/>
                <a:sym typeface="Calibri"/>
              </a:rPr>
              <a:t>: 8 GB 1867 MHz DDR3 RAM</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Storage</a:t>
            </a:r>
            <a:r>
              <a:rPr lang="en-IN">
                <a:solidFill>
                  <a:schemeClr val="dk1"/>
                </a:solidFill>
                <a:latin typeface="Calibri"/>
                <a:ea typeface="Calibri"/>
                <a:cs typeface="Calibri"/>
                <a:sym typeface="Calibri"/>
              </a:rPr>
              <a:t>: 256 GB SSD</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Operating System</a:t>
            </a:r>
            <a:r>
              <a:rPr lang="en-IN">
                <a:solidFill>
                  <a:schemeClr val="dk1"/>
                </a:solidFill>
                <a:latin typeface="Calibri"/>
                <a:ea typeface="Calibri"/>
                <a:cs typeface="Calibri"/>
                <a:sym typeface="Calibri"/>
              </a:rPr>
              <a:t>: macOS Monterey</a:t>
            </a:r>
            <a:endParaRPr>
              <a:solidFill>
                <a:schemeClr val="dk1"/>
              </a:solidFill>
              <a:latin typeface="Calibri"/>
              <a:ea typeface="Calibri"/>
              <a:cs typeface="Calibri"/>
              <a:sym typeface="Calibri"/>
            </a:endParaRPr>
          </a:p>
          <a:p>
            <a:pPr indent="0" lvl="0" marL="0" rtl="0" algn="l">
              <a:lnSpc>
                <a:spcPct val="115000"/>
              </a:lnSpc>
              <a:spcBef>
                <a:spcPts val="1400"/>
              </a:spcBef>
              <a:spcAft>
                <a:spcPts val="0"/>
              </a:spcAft>
              <a:buClr>
                <a:schemeClr val="dk1"/>
              </a:buClr>
              <a:buSzPts val="1100"/>
              <a:buFont typeface="Arial"/>
              <a:buNone/>
            </a:pPr>
            <a:r>
              <a:rPr b="1" lang="en-IN">
                <a:solidFill>
                  <a:schemeClr val="dk1"/>
                </a:solidFill>
                <a:latin typeface="Calibri"/>
                <a:ea typeface="Calibri"/>
                <a:cs typeface="Calibri"/>
                <a:sym typeface="Calibri"/>
              </a:rPr>
              <a:t>Software Details:</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Char char="●"/>
            </a:pPr>
            <a:r>
              <a:rPr b="1" lang="en-IN">
                <a:solidFill>
                  <a:schemeClr val="dk1"/>
                </a:solidFill>
                <a:latin typeface="Calibri"/>
                <a:ea typeface="Calibri"/>
                <a:cs typeface="Calibri"/>
                <a:sym typeface="Calibri"/>
              </a:rPr>
              <a:t>Development Environment</a:t>
            </a:r>
            <a:r>
              <a:rPr lang="en-IN">
                <a:solidFill>
                  <a:schemeClr val="dk1"/>
                </a:solidFill>
                <a:latin typeface="Calibri"/>
                <a:ea typeface="Calibri"/>
                <a:cs typeface="Calibri"/>
                <a:sym typeface="Calibri"/>
              </a:rPr>
              <a:t>: Google Colab (cloud-based platform for machine learning and data science)</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Programming Language</a:t>
            </a:r>
            <a:r>
              <a:rPr lang="en-IN">
                <a:solidFill>
                  <a:schemeClr val="dk1"/>
                </a:solidFill>
                <a:latin typeface="Calibri"/>
                <a:ea typeface="Calibri"/>
                <a:cs typeface="Calibri"/>
                <a:sym typeface="Calibri"/>
              </a:rPr>
              <a:t>: Python (used for implementation)</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Libraries/Frameworks</a:t>
            </a:r>
            <a:r>
              <a:rPr lang="en-I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scikit-learn</a:t>
            </a:r>
            <a:r>
              <a:rPr lang="en-IN">
                <a:solidFill>
                  <a:schemeClr val="dk1"/>
                </a:solidFill>
                <a:latin typeface="Calibri"/>
                <a:ea typeface="Calibri"/>
                <a:cs typeface="Calibri"/>
                <a:sym typeface="Calibri"/>
              </a:rPr>
              <a:t>: For machine learning tasks and dataset manipulation</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imbalanced-learn</a:t>
            </a:r>
            <a:r>
              <a:rPr lang="en-IN">
                <a:solidFill>
                  <a:schemeClr val="dk1"/>
                </a:solidFill>
                <a:latin typeface="Calibri"/>
                <a:ea typeface="Calibri"/>
                <a:cs typeface="Calibri"/>
                <a:sym typeface="Calibri"/>
              </a:rPr>
              <a:t>: For handling class imbalance in datasets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SHAP</a:t>
            </a:r>
            <a:r>
              <a:rPr lang="en-IN">
                <a:solidFill>
                  <a:schemeClr val="dk1"/>
                </a:solidFill>
                <a:latin typeface="Calibri"/>
                <a:ea typeface="Calibri"/>
                <a:cs typeface="Calibri"/>
                <a:sym typeface="Calibri"/>
              </a:rPr>
              <a:t>: For explainability (if used in conjunction with counterfactual methods)</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NumPy, Pandas</a:t>
            </a:r>
            <a:r>
              <a:rPr lang="en-IN">
                <a:solidFill>
                  <a:schemeClr val="dk1"/>
                </a:solidFill>
                <a:latin typeface="Calibri"/>
                <a:ea typeface="Calibri"/>
                <a:cs typeface="Calibri"/>
                <a:sym typeface="Calibri"/>
              </a:rPr>
              <a:t>: For data handling and processing</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Matplotlib, Seaborn</a:t>
            </a:r>
            <a:r>
              <a:rPr lang="en-IN">
                <a:solidFill>
                  <a:schemeClr val="dk1"/>
                </a:solidFill>
                <a:latin typeface="Calibri"/>
                <a:ea typeface="Calibri"/>
                <a:cs typeface="Calibri"/>
                <a:sym typeface="Calibri"/>
              </a:rPr>
              <a:t>: For data visualization</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Version Control</a:t>
            </a:r>
            <a:r>
              <a:rPr lang="en-IN">
                <a:solidFill>
                  <a:schemeClr val="dk1"/>
                </a:solidFill>
                <a:latin typeface="Calibri"/>
                <a:ea typeface="Calibri"/>
                <a:cs typeface="Calibri"/>
                <a:sym typeface="Calibri"/>
              </a:rPr>
              <a:t>: Git (for project versioning and collaboration)</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latin typeface="Calibri"/>
                <a:ea typeface="Calibri"/>
                <a:cs typeface="Calibri"/>
                <a:sym typeface="Calibri"/>
              </a:rPr>
              <a:t>Storage</a:t>
            </a:r>
            <a:r>
              <a:rPr lang="en-IN">
                <a:solidFill>
                  <a:schemeClr val="dk1"/>
                </a:solidFill>
                <a:latin typeface="Calibri"/>
                <a:ea typeface="Calibri"/>
                <a:cs typeface="Calibri"/>
                <a:sym typeface="Calibri"/>
              </a:rPr>
              <a:t>: Google Drive (for saving and accessing large datasets)</a:t>
            </a:r>
            <a:endParaRPr>
              <a:solidFill>
                <a:schemeClr val="dk1"/>
              </a:solidFill>
              <a:latin typeface="Calibri"/>
              <a:ea typeface="Calibri"/>
              <a:cs typeface="Calibri"/>
              <a:sym typeface="Calibri"/>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457200" y="25232"/>
            <a:ext cx="8229600" cy="1154400"/>
          </a:xfrm>
          <a:prstGeom prst="rect">
            <a:avLst/>
          </a:prstGeom>
          <a:noFill/>
          <a:ln>
            <a:noFill/>
          </a:ln>
        </p:spPr>
        <p:txBody>
          <a:bodyPr anchorCtr="0" anchor="ctr" bIns="45700" lIns="91425" spcFirstLastPara="1" rIns="91425" wrap="square" tIns="45700">
            <a:normAutofit fontScale="90000"/>
          </a:bodyPr>
          <a:lstStyle/>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457200" lvl="0" marL="0" rtl="0" algn="ctr">
              <a:spcBef>
                <a:spcPts val="0"/>
              </a:spcBef>
              <a:spcAft>
                <a:spcPts val="0"/>
              </a:spcAft>
              <a:buClr>
                <a:schemeClr val="dk1"/>
              </a:buClr>
              <a:buSzPct val="27500"/>
              <a:buFont typeface="Arial"/>
              <a:buNone/>
            </a:pPr>
            <a:r>
              <a:rPr lang="en-IN" sz="4000">
                <a:solidFill>
                  <a:srgbClr val="C00000"/>
                </a:solidFill>
                <a:latin typeface="Times New Roman"/>
                <a:ea typeface="Times New Roman"/>
                <a:cs typeface="Times New Roman"/>
                <a:sym typeface="Times New Roman"/>
              </a:rPr>
              <a:t>METHODOLOGY</a:t>
            </a:r>
            <a:endParaRPr sz="40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rgbClr val="C00000"/>
              </a:buClr>
              <a:buSzPct val="100000"/>
              <a:buFont typeface="Times New Roman"/>
              <a:buNone/>
            </a:pPr>
            <a:r>
              <a:t/>
            </a:r>
            <a:endParaRPr sz="4000">
              <a:solidFill>
                <a:srgbClr val="C00000"/>
              </a:solidFill>
              <a:latin typeface="Times New Roman"/>
              <a:ea typeface="Times New Roman"/>
              <a:cs typeface="Times New Roman"/>
              <a:sym typeface="Times New Roman"/>
            </a:endParaRPr>
          </a:p>
        </p:txBody>
      </p:sp>
      <p:cxnSp>
        <p:nvCxnSpPr>
          <p:cNvPr id="200" name="Google Shape;200;p26"/>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201" name="Google Shape;201;p26"/>
          <p:cNvPicPr preferRelativeResize="0"/>
          <p:nvPr/>
        </p:nvPicPr>
        <p:blipFill rotWithShape="1">
          <a:blip r:embed="rId3">
            <a:alphaModFix/>
          </a:blip>
          <a:srcRect b="0" l="0" r="0" t="0"/>
          <a:stretch/>
        </p:blipFill>
        <p:spPr>
          <a:xfrm>
            <a:off x="8316416" y="188640"/>
            <a:ext cx="827584" cy="827584"/>
          </a:xfrm>
          <a:prstGeom prst="rect">
            <a:avLst/>
          </a:prstGeom>
          <a:noFill/>
          <a:ln>
            <a:noFill/>
          </a:ln>
        </p:spPr>
      </p:pic>
      <p:sp>
        <p:nvSpPr>
          <p:cNvPr id="202" name="Google Shape;202;p26"/>
          <p:cNvSpPr txBox="1"/>
          <p:nvPr/>
        </p:nvSpPr>
        <p:spPr>
          <a:xfrm>
            <a:off x="471300" y="1080875"/>
            <a:ext cx="8201400" cy="52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Dataset Analysis (Pre-Augmentation):</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IN">
                <a:solidFill>
                  <a:schemeClr val="dk1"/>
                </a:solidFill>
                <a:latin typeface="Calibri"/>
                <a:ea typeface="Calibri"/>
                <a:cs typeface="Calibri"/>
                <a:sym typeface="Calibri"/>
              </a:rPr>
              <a:t>Load the imbalanced dataset.</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Train an initial model on the original data.</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Char char="●"/>
            </a:pPr>
            <a:r>
              <a:rPr lang="en-IN">
                <a:solidFill>
                  <a:schemeClr val="dk1"/>
                </a:solidFill>
                <a:latin typeface="Calibri"/>
                <a:ea typeface="Calibri"/>
                <a:cs typeface="Calibri"/>
                <a:sym typeface="Calibri"/>
              </a:rPr>
              <a:t>Apply </a:t>
            </a:r>
            <a:r>
              <a:rPr b="1" lang="en-IN">
                <a:solidFill>
                  <a:schemeClr val="dk1"/>
                </a:solidFill>
                <a:latin typeface="Calibri"/>
                <a:ea typeface="Calibri"/>
                <a:cs typeface="Calibri"/>
                <a:sym typeface="Calibri"/>
              </a:rPr>
              <a:t>SHAP</a:t>
            </a:r>
            <a:r>
              <a:rPr lang="en-IN">
                <a:solidFill>
                  <a:schemeClr val="dk1"/>
                </a:solidFill>
                <a:latin typeface="Calibri"/>
                <a:ea typeface="Calibri"/>
                <a:cs typeface="Calibri"/>
                <a:sym typeface="Calibri"/>
              </a:rPr>
              <a:t> and </a:t>
            </a:r>
            <a:r>
              <a:rPr b="1" lang="en-IN">
                <a:solidFill>
                  <a:schemeClr val="dk1"/>
                </a:solidFill>
                <a:latin typeface="Calibri"/>
                <a:ea typeface="Calibri"/>
                <a:cs typeface="Calibri"/>
                <a:sym typeface="Calibri"/>
              </a:rPr>
              <a:t>LIME</a:t>
            </a:r>
            <a:r>
              <a:rPr lang="en-IN">
                <a:solidFill>
                  <a:schemeClr val="dk1"/>
                </a:solidFill>
                <a:latin typeface="Calibri"/>
                <a:ea typeface="Calibri"/>
                <a:cs typeface="Calibri"/>
                <a:sym typeface="Calibri"/>
              </a:rPr>
              <a:t> to understand feature importance and identify which features are most influential in determining class outcomes.</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Observe how the class imbalance affects model predictions (e.g., focus on the majority class).</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IN">
                <a:solidFill>
                  <a:schemeClr val="dk1"/>
                </a:solidFill>
                <a:latin typeface="Calibri"/>
                <a:ea typeface="Calibri"/>
                <a:cs typeface="Calibri"/>
                <a:sym typeface="Calibri"/>
              </a:rPr>
              <a:t>Data Augmentation Using Counterfactuals:</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Char char="●"/>
            </a:pPr>
            <a:r>
              <a:rPr lang="en-IN">
                <a:solidFill>
                  <a:schemeClr val="dk1"/>
                </a:solidFill>
                <a:latin typeface="Calibri"/>
                <a:ea typeface="Calibri"/>
                <a:cs typeface="Calibri"/>
                <a:sym typeface="Calibri"/>
              </a:rPr>
              <a:t>Use a </a:t>
            </a:r>
            <a:r>
              <a:rPr b="1" lang="en-IN">
                <a:solidFill>
                  <a:schemeClr val="dk1"/>
                </a:solidFill>
                <a:latin typeface="Calibri"/>
                <a:ea typeface="Calibri"/>
                <a:cs typeface="Calibri"/>
                <a:sym typeface="Calibri"/>
              </a:rPr>
              <a:t>Counterfactual Method</a:t>
            </a:r>
            <a:r>
              <a:rPr lang="en-IN">
                <a:solidFill>
                  <a:schemeClr val="dk1"/>
                </a:solidFill>
                <a:latin typeface="Calibri"/>
                <a:ea typeface="Calibri"/>
                <a:cs typeface="Calibri"/>
                <a:sym typeface="Calibri"/>
              </a:rPr>
              <a:t> to generate new synthetic examples for the minority class.</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Ensure augmented data is realistic and reflects the patterns identified during the SHAP/LIME analysis.</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IN">
                <a:solidFill>
                  <a:schemeClr val="dk1"/>
                </a:solidFill>
                <a:latin typeface="Calibri"/>
                <a:ea typeface="Calibri"/>
                <a:cs typeface="Calibri"/>
                <a:sym typeface="Calibri"/>
              </a:rPr>
              <a:t>Model Training (Post-Augmentation):</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Char char="●"/>
            </a:pPr>
            <a:r>
              <a:rPr lang="en-IN">
                <a:solidFill>
                  <a:schemeClr val="dk1"/>
                </a:solidFill>
                <a:latin typeface="Calibri"/>
                <a:ea typeface="Calibri"/>
                <a:cs typeface="Calibri"/>
                <a:sym typeface="Calibri"/>
              </a:rPr>
              <a:t>Retrain the model on the </a:t>
            </a:r>
            <a:r>
              <a:rPr b="1" lang="en-IN">
                <a:solidFill>
                  <a:schemeClr val="dk1"/>
                </a:solidFill>
                <a:latin typeface="Calibri"/>
                <a:ea typeface="Calibri"/>
                <a:cs typeface="Calibri"/>
                <a:sym typeface="Calibri"/>
              </a:rPr>
              <a:t>balanced dataset</a:t>
            </a:r>
            <a:r>
              <a:rPr lang="en-IN">
                <a:solidFill>
                  <a:schemeClr val="dk1"/>
                </a:solidFill>
                <a:latin typeface="Calibri"/>
                <a:ea typeface="Calibri"/>
                <a:cs typeface="Calibri"/>
                <a:sym typeface="Calibri"/>
              </a:rPr>
              <a:t> created through augmentation.</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IN">
                <a:solidFill>
                  <a:schemeClr val="dk1"/>
                </a:solidFill>
                <a:latin typeface="Calibri"/>
                <a:ea typeface="Calibri"/>
                <a:cs typeface="Calibri"/>
                <a:sym typeface="Calibri"/>
              </a:rPr>
              <a:t>Reapply SHAP and LIME:</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IN">
                <a:solidFill>
                  <a:schemeClr val="dk1"/>
                </a:solidFill>
                <a:latin typeface="Calibri"/>
                <a:ea typeface="Calibri"/>
                <a:cs typeface="Calibri"/>
                <a:sym typeface="Calibri"/>
              </a:rPr>
              <a:t>Analyze feature importance post-augmentation.</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Compare changes in feature significance and prediction behavior after the augmentation.</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IN">
                <a:solidFill>
                  <a:schemeClr val="dk1"/>
                </a:solidFill>
                <a:latin typeface="Calibri"/>
                <a:ea typeface="Calibri"/>
                <a:cs typeface="Calibri"/>
                <a:sym typeface="Calibri"/>
              </a:rPr>
              <a:t>Comparison and Evaluation:</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IN">
                <a:solidFill>
                  <a:schemeClr val="dk1"/>
                </a:solidFill>
                <a:latin typeface="Calibri"/>
                <a:ea typeface="Calibri"/>
                <a:cs typeface="Calibri"/>
                <a:sym typeface="Calibri"/>
              </a:rPr>
              <a:t>Compare model performance metrics (precision, recall, F1-score, etc.) before and after augmentation.</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Evaluate shifts in SHAP/LIME results, especially in relation to the minority class.</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b="1">
              <a:solidFill>
                <a:schemeClr val="dk1"/>
              </a:solidFill>
              <a:latin typeface="Calibri"/>
              <a:ea typeface="Calibri"/>
              <a:cs typeface="Calibri"/>
              <a:sym typeface="Calibri"/>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457200" y="25232"/>
            <a:ext cx="8229600" cy="1154400"/>
          </a:xfrm>
          <a:prstGeom prst="rect">
            <a:avLst/>
          </a:prstGeom>
          <a:noFill/>
          <a:ln>
            <a:noFill/>
          </a:ln>
        </p:spPr>
        <p:txBody>
          <a:bodyPr anchorCtr="0" anchor="ctr" bIns="45700" lIns="91425" spcFirstLastPara="1" rIns="91425" wrap="square" tIns="45700">
            <a:normAutofit fontScale="90000"/>
          </a:bodyPr>
          <a:lstStyle/>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ct val="39599"/>
              <a:buFont typeface="Arial"/>
              <a:buNone/>
            </a:pPr>
            <a:r>
              <a:rPr lang="en-IN" sz="2777">
                <a:solidFill>
                  <a:srgbClr val="C00000"/>
                </a:solidFill>
                <a:latin typeface="Times New Roman"/>
                <a:ea typeface="Times New Roman"/>
                <a:cs typeface="Times New Roman"/>
                <a:sym typeface="Times New Roman"/>
              </a:rPr>
              <a:t>IMPLEMENTATION PLAN FOR NEXT SEMESTER</a:t>
            </a:r>
            <a:endParaRPr sz="2777">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rgbClr val="C00000"/>
              </a:buClr>
              <a:buSzPct val="100000"/>
              <a:buFont typeface="Times New Roman"/>
              <a:buNone/>
            </a:pPr>
            <a:r>
              <a:t/>
            </a:r>
            <a:endParaRPr sz="4000">
              <a:solidFill>
                <a:srgbClr val="C00000"/>
              </a:solidFill>
              <a:latin typeface="Times New Roman"/>
              <a:ea typeface="Times New Roman"/>
              <a:cs typeface="Times New Roman"/>
              <a:sym typeface="Times New Roman"/>
            </a:endParaRPr>
          </a:p>
        </p:txBody>
      </p:sp>
      <p:cxnSp>
        <p:nvCxnSpPr>
          <p:cNvPr id="208" name="Google Shape;208;p27"/>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209" name="Google Shape;209;p27"/>
          <p:cNvPicPr preferRelativeResize="0"/>
          <p:nvPr/>
        </p:nvPicPr>
        <p:blipFill rotWithShape="1">
          <a:blip r:embed="rId3">
            <a:alphaModFix/>
          </a:blip>
          <a:srcRect b="0" l="0" r="0" t="0"/>
          <a:stretch/>
        </p:blipFill>
        <p:spPr>
          <a:xfrm>
            <a:off x="8316416" y="188640"/>
            <a:ext cx="827584" cy="827584"/>
          </a:xfrm>
          <a:prstGeom prst="rect">
            <a:avLst/>
          </a:prstGeom>
          <a:noFill/>
          <a:ln>
            <a:noFill/>
          </a:ln>
        </p:spPr>
      </p:pic>
      <p:sp>
        <p:nvSpPr>
          <p:cNvPr id="210" name="Google Shape;210;p27"/>
          <p:cNvSpPr txBox="1"/>
          <p:nvPr/>
        </p:nvSpPr>
        <p:spPr>
          <a:xfrm>
            <a:off x="457200" y="1233275"/>
            <a:ext cx="8229600" cy="548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IN" sz="1500">
                <a:solidFill>
                  <a:schemeClr val="dk1"/>
                </a:solidFill>
                <a:latin typeface="Calibri"/>
                <a:ea typeface="Calibri"/>
                <a:cs typeface="Calibri"/>
                <a:sym typeface="Calibri"/>
              </a:rPr>
              <a:t>Objective</a:t>
            </a:r>
            <a:r>
              <a:rPr lang="en-IN" sz="1500">
                <a:solidFill>
                  <a:schemeClr val="dk1"/>
                </a:solidFill>
                <a:latin typeface="Calibri"/>
                <a:ea typeface="Calibri"/>
                <a:cs typeface="Calibri"/>
                <a:sym typeface="Calibri"/>
              </a:rPr>
              <a:t>: Improve the existing counterfactual data augmentation method by generating more representative minority class samples.</a:t>
            </a:r>
            <a:endParaRPr sz="1500">
              <a:solidFill>
                <a:schemeClr val="dk1"/>
              </a:solidFill>
              <a:latin typeface="Calibri"/>
              <a:ea typeface="Calibri"/>
              <a:cs typeface="Calibri"/>
              <a:sym typeface="Calibri"/>
            </a:endParaRPr>
          </a:p>
          <a:p>
            <a:pPr indent="-323850" lvl="0" marL="457200" rtl="0" algn="just">
              <a:lnSpc>
                <a:spcPct val="115000"/>
              </a:lnSpc>
              <a:spcBef>
                <a:spcPts val="1200"/>
              </a:spcBef>
              <a:spcAft>
                <a:spcPts val="0"/>
              </a:spcAft>
              <a:buClr>
                <a:schemeClr val="dk1"/>
              </a:buClr>
              <a:buSzPts val="1500"/>
              <a:buFont typeface="Calibri"/>
              <a:buAutoNum type="arabicPeriod"/>
            </a:pPr>
            <a:r>
              <a:rPr b="1" lang="en-IN" sz="1500">
                <a:solidFill>
                  <a:schemeClr val="dk1"/>
                </a:solidFill>
                <a:latin typeface="Calibri"/>
                <a:ea typeface="Calibri"/>
                <a:cs typeface="Calibri"/>
                <a:sym typeface="Calibri"/>
              </a:rPr>
              <a:t>Step 1: Initial Data Generation</a:t>
            </a:r>
            <a:endParaRPr b="1" sz="1500">
              <a:solidFill>
                <a:schemeClr val="dk1"/>
              </a:solidFill>
              <a:latin typeface="Calibri"/>
              <a:ea typeface="Calibri"/>
              <a:cs typeface="Calibri"/>
              <a:sym typeface="Calibri"/>
            </a:endParaRPr>
          </a:p>
          <a:p>
            <a:pPr indent="-323850" lvl="1" marL="914400" rtl="0" algn="just">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Generate minority class data from majority class samples, similar to the existing method.</a:t>
            </a:r>
            <a:endParaRPr sz="1500">
              <a:solidFill>
                <a:schemeClr val="dk1"/>
              </a:solidFill>
              <a:latin typeface="Calibri"/>
              <a:ea typeface="Calibri"/>
              <a:cs typeface="Calibri"/>
              <a:sym typeface="Calibri"/>
            </a:endParaRPr>
          </a:p>
          <a:p>
            <a:pPr indent="-323850" lvl="1" marL="914400" rtl="0" algn="just">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Focus on creating synthetic samples that reflect the minority class characteristics.</a:t>
            </a:r>
            <a:endParaRPr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AutoNum type="arabicPeriod"/>
            </a:pPr>
            <a:r>
              <a:rPr b="1" lang="en-IN" sz="1500">
                <a:solidFill>
                  <a:schemeClr val="dk1"/>
                </a:solidFill>
                <a:latin typeface="Calibri"/>
                <a:ea typeface="Calibri"/>
                <a:cs typeface="Calibri"/>
                <a:sym typeface="Calibri"/>
              </a:rPr>
              <a:t>Step 2: Comparison with Actual Minority Data</a:t>
            </a:r>
            <a:endParaRPr b="1" sz="1500">
              <a:solidFill>
                <a:schemeClr val="dk1"/>
              </a:solidFill>
              <a:latin typeface="Calibri"/>
              <a:ea typeface="Calibri"/>
              <a:cs typeface="Calibri"/>
              <a:sym typeface="Calibri"/>
            </a:endParaRPr>
          </a:p>
          <a:p>
            <a:pPr indent="-323850" lvl="1" marL="914400" rtl="0" algn="just">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Compare the newly generated data with actual minority class data to assess similarities and differences.</a:t>
            </a:r>
            <a:endParaRPr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AutoNum type="arabicPeriod"/>
            </a:pPr>
            <a:r>
              <a:rPr b="1" lang="en-IN" sz="1500">
                <a:solidFill>
                  <a:schemeClr val="dk1"/>
                </a:solidFill>
                <a:latin typeface="Calibri"/>
                <a:ea typeface="Calibri"/>
                <a:cs typeface="Calibri"/>
                <a:sym typeface="Calibri"/>
              </a:rPr>
              <a:t>Step 3: Adjustment of Synthetic Data</a:t>
            </a:r>
            <a:endParaRPr b="1" sz="1500">
              <a:solidFill>
                <a:schemeClr val="dk1"/>
              </a:solidFill>
              <a:latin typeface="Calibri"/>
              <a:ea typeface="Calibri"/>
              <a:cs typeface="Calibri"/>
              <a:sym typeface="Calibri"/>
            </a:endParaRPr>
          </a:p>
          <a:p>
            <a:pPr indent="-323850" lvl="1" marL="914400" rtl="0" algn="just">
              <a:lnSpc>
                <a:spcPct val="115000"/>
              </a:lnSpc>
              <a:spcBef>
                <a:spcPts val="0"/>
              </a:spcBef>
              <a:spcAft>
                <a:spcPts val="0"/>
              </a:spcAft>
              <a:buClr>
                <a:schemeClr val="dk1"/>
              </a:buClr>
              <a:buSzPts val="1500"/>
              <a:buChar char="○"/>
            </a:pPr>
            <a:r>
              <a:rPr lang="en-IN" sz="1500">
                <a:solidFill>
                  <a:schemeClr val="dk1"/>
                </a:solidFill>
                <a:latin typeface="Calibri"/>
                <a:ea typeface="Calibri"/>
                <a:cs typeface="Calibri"/>
                <a:sym typeface="Calibri"/>
              </a:rPr>
              <a:t>Modify the newly generated data to better align with the </a:t>
            </a:r>
            <a:r>
              <a:rPr b="1" lang="en-IN" sz="1500">
                <a:solidFill>
                  <a:schemeClr val="dk1"/>
                </a:solidFill>
                <a:latin typeface="Calibri"/>
                <a:ea typeface="Calibri"/>
                <a:cs typeface="Calibri"/>
                <a:sym typeface="Calibri"/>
              </a:rPr>
              <a:t>distribution of the minority class</a:t>
            </a:r>
            <a:r>
              <a:rPr lang="en-I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1" marL="914400" rtl="0" algn="just">
              <a:lnSpc>
                <a:spcPct val="115000"/>
              </a:lnSpc>
              <a:spcBef>
                <a:spcPts val="0"/>
              </a:spcBef>
              <a:spcAft>
                <a:spcPts val="0"/>
              </a:spcAft>
              <a:buClr>
                <a:schemeClr val="dk1"/>
              </a:buClr>
              <a:buSzPts val="1500"/>
              <a:buChar char="○"/>
            </a:pPr>
            <a:r>
              <a:rPr lang="en-IN" sz="1500">
                <a:solidFill>
                  <a:schemeClr val="dk1"/>
                </a:solidFill>
                <a:latin typeface="Calibri"/>
                <a:ea typeface="Calibri"/>
                <a:cs typeface="Calibri"/>
                <a:sym typeface="Calibri"/>
              </a:rPr>
              <a:t>Ensure that the synthetic data lies within the </a:t>
            </a:r>
            <a:r>
              <a:rPr b="1" lang="en-IN" sz="1500">
                <a:solidFill>
                  <a:schemeClr val="dk1"/>
                </a:solidFill>
                <a:latin typeface="Calibri"/>
                <a:ea typeface="Calibri"/>
                <a:cs typeface="Calibri"/>
                <a:sym typeface="Calibri"/>
              </a:rPr>
              <a:t>core minority class distribution</a:t>
            </a:r>
            <a:r>
              <a:rPr lang="en-IN" sz="1500">
                <a:solidFill>
                  <a:schemeClr val="dk1"/>
                </a:solidFill>
                <a:latin typeface="Calibri"/>
                <a:ea typeface="Calibri"/>
                <a:cs typeface="Calibri"/>
                <a:sym typeface="Calibri"/>
              </a:rPr>
              <a:t> rather than just at the decision boundary.</a:t>
            </a:r>
            <a:endParaRPr sz="15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AutoNum type="arabicPeriod"/>
            </a:pPr>
            <a:r>
              <a:rPr b="1" lang="en-IN" sz="1500">
                <a:solidFill>
                  <a:schemeClr val="dk1"/>
                </a:solidFill>
                <a:latin typeface="Calibri"/>
                <a:ea typeface="Calibri"/>
                <a:cs typeface="Calibri"/>
                <a:sym typeface="Calibri"/>
              </a:rPr>
              <a:t>Expected Outcome</a:t>
            </a:r>
            <a:r>
              <a:rPr lang="en-I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1" marL="914400" rtl="0" algn="just">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More realistic and well-distributed minority class samples.</a:t>
            </a:r>
            <a:endParaRPr sz="1500">
              <a:solidFill>
                <a:schemeClr val="dk1"/>
              </a:solidFill>
              <a:latin typeface="Calibri"/>
              <a:ea typeface="Calibri"/>
              <a:cs typeface="Calibri"/>
              <a:sym typeface="Calibri"/>
            </a:endParaRPr>
          </a:p>
          <a:p>
            <a:pPr indent="-323850" lvl="1" marL="914400" rtl="0" algn="just">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Improved model performance by reducing overfitting on borderline cases.</a:t>
            </a:r>
            <a:endParaRPr sz="1500">
              <a:solidFill>
                <a:schemeClr val="dk1"/>
              </a:solidFill>
              <a:latin typeface="Calibri"/>
              <a:ea typeface="Calibri"/>
              <a:cs typeface="Calibri"/>
              <a:sym typeface="Calibri"/>
            </a:endParaRPr>
          </a:p>
          <a:p>
            <a:pPr indent="-323850" lvl="1" marL="914400" rtl="0" algn="just">
              <a:lnSpc>
                <a:spcPct val="115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Enhanced generalization across the entire minority class feature space.</a:t>
            </a:r>
            <a:endParaRPr b="1" sz="1500">
              <a:solidFill>
                <a:schemeClr val="dk1"/>
              </a:solidFill>
              <a:latin typeface="Calibri"/>
              <a:ea typeface="Calibri"/>
              <a:cs typeface="Calibri"/>
              <a:sym typeface="Calibri"/>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457200" y="25232"/>
            <a:ext cx="8229600" cy="1154400"/>
          </a:xfrm>
          <a:prstGeom prst="rect">
            <a:avLst/>
          </a:prstGeom>
          <a:noFill/>
          <a:ln>
            <a:noFill/>
          </a:ln>
        </p:spPr>
        <p:txBody>
          <a:bodyPr anchorCtr="0" anchor="ctr" bIns="45700" lIns="91425" spcFirstLastPara="1" rIns="91425" wrap="square" tIns="45700">
            <a:normAutofit fontScale="90000"/>
          </a:bodyPr>
          <a:lstStyle/>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457200" lvl="0" marL="0" rtl="0" algn="ctr">
              <a:spcBef>
                <a:spcPts val="0"/>
              </a:spcBef>
              <a:spcAft>
                <a:spcPts val="0"/>
              </a:spcAft>
              <a:buClr>
                <a:schemeClr val="dk1"/>
              </a:buClr>
              <a:buSzPct val="27500"/>
              <a:buFont typeface="Arial"/>
              <a:buNone/>
            </a:pPr>
            <a:r>
              <a:rPr lang="en-IN" sz="4000">
                <a:solidFill>
                  <a:srgbClr val="C00000"/>
                </a:solidFill>
                <a:latin typeface="Times New Roman"/>
                <a:ea typeface="Times New Roman"/>
                <a:cs typeface="Times New Roman"/>
                <a:sym typeface="Times New Roman"/>
              </a:rPr>
              <a:t>CONCLUSION</a:t>
            </a:r>
            <a:endParaRPr sz="40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27500"/>
              <a:buFont typeface="Arial"/>
              <a:buNone/>
            </a:pPr>
            <a:r>
              <a:t/>
            </a:r>
            <a:endParaRPr sz="40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rgbClr val="C00000"/>
              </a:buClr>
              <a:buSzPct val="100000"/>
              <a:buFont typeface="Times New Roman"/>
              <a:buNone/>
            </a:pPr>
            <a:r>
              <a:t/>
            </a:r>
            <a:endParaRPr sz="4000">
              <a:solidFill>
                <a:srgbClr val="C00000"/>
              </a:solidFill>
              <a:latin typeface="Times New Roman"/>
              <a:ea typeface="Times New Roman"/>
              <a:cs typeface="Times New Roman"/>
              <a:sym typeface="Times New Roman"/>
            </a:endParaRPr>
          </a:p>
        </p:txBody>
      </p:sp>
      <p:cxnSp>
        <p:nvCxnSpPr>
          <p:cNvPr id="216" name="Google Shape;216;p28"/>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217" name="Google Shape;217;p28"/>
          <p:cNvPicPr preferRelativeResize="0"/>
          <p:nvPr/>
        </p:nvPicPr>
        <p:blipFill rotWithShape="1">
          <a:blip r:embed="rId3">
            <a:alphaModFix/>
          </a:blip>
          <a:srcRect b="0" l="0" r="0" t="0"/>
          <a:stretch/>
        </p:blipFill>
        <p:spPr>
          <a:xfrm>
            <a:off x="8316416" y="188640"/>
            <a:ext cx="827584" cy="827584"/>
          </a:xfrm>
          <a:prstGeom prst="rect">
            <a:avLst/>
          </a:prstGeom>
          <a:noFill/>
          <a:ln>
            <a:noFill/>
          </a:ln>
        </p:spPr>
      </p:pic>
      <p:sp>
        <p:nvSpPr>
          <p:cNvPr id="218" name="Google Shape;218;p28"/>
          <p:cNvSpPr txBox="1"/>
          <p:nvPr/>
        </p:nvSpPr>
        <p:spPr>
          <a:xfrm>
            <a:off x="457200" y="1233275"/>
            <a:ext cx="8229600" cy="5077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Successful Implementation of Counterfactual Data Augmentation:</a:t>
            </a:r>
            <a:endParaRPr b="1">
              <a:solidFill>
                <a:schemeClr val="dk1"/>
              </a:solidFill>
              <a:latin typeface="Calibri"/>
              <a:ea typeface="Calibri"/>
              <a:cs typeface="Calibri"/>
              <a:sym typeface="Calibri"/>
            </a:endParaRPr>
          </a:p>
          <a:p>
            <a:pPr indent="-317500" lvl="0" marL="457200" rtl="0" algn="just">
              <a:lnSpc>
                <a:spcPct val="115000"/>
              </a:lnSpc>
              <a:spcBef>
                <a:spcPts val="1200"/>
              </a:spcBef>
              <a:spcAft>
                <a:spcPts val="0"/>
              </a:spcAft>
              <a:buClr>
                <a:schemeClr val="dk1"/>
              </a:buClr>
              <a:buSzPts val="1400"/>
              <a:buFont typeface="Calibri"/>
              <a:buChar char="●"/>
            </a:pPr>
            <a:r>
              <a:rPr lang="en-IN">
                <a:solidFill>
                  <a:schemeClr val="dk1"/>
                </a:solidFill>
                <a:latin typeface="Calibri"/>
                <a:ea typeface="Calibri"/>
                <a:cs typeface="Calibri"/>
                <a:sym typeface="Calibri"/>
              </a:rPr>
              <a:t>Developed and implemented a counterfactual method to address class imbalance, generating synthetic minority class samples that enhance model training.</a:t>
            </a:r>
            <a:endParaRPr>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b="1" lang="en-IN">
                <a:solidFill>
                  <a:schemeClr val="dk1"/>
                </a:solidFill>
                <a:latin typeface="Calibri"/>
                <a:ea typeface="Calibri"/>
                <a:cs typeface="Calibri"/>
                <a:sym typeface="Calibri"/>
              </a:rPr>
              <a:t>Insights from Explainable AI (XAI):</a:t>
            </a:r>
            <a:endParaRPr b="1">
              <a:solidFill>
                <a:schemeClr val="dk1"/>
              </a:solidFill>
              <a:latin typeface="Calibri"/>
              <a:ea typeface="Calibri"/>
              <a:cs typeface="Calibri"/>
              <a:sym typeface="Calibri"/>
            </a:endParaRPr>
          </a:p>
          <a:p>
            <a:pPr indent="-317500" lvl="0" marL="457200" rtl="0" algn="just">
              <a:lnSpc>
                <a:spcPct val="115000"/>
              </a:lnSpc>
              <a:spcBef>
                <a:spcPts val="1200"/>
              </a:spcBef>
              <a:spcAft>
                <a:spcPts val="0"/>
              </a:spcAft>
              <a:buClr>
                <a:schemeClr val="dk1"/>
              </a:buClr>
              <a:buSzPts val="1400"/>
              <a:buFont typeface="Calibri"/>
              <a:buChar char="●"/>
            </a:pPr>
            <a:r>
              <a:rPr lang="en-IN">
                <a:solidFill>
                  <a:schemeClr val="dk1"/>
                </a:solidFill>
                <a:latin typeface="Calibri"/>
                <a:ea typeface="Calibri"/>
                <a:cs typeface="Calibri"/>
                <a:sym typeface="Calibri"/>
              </a:rPr>
              <a:t>Applied SHAP and LIME to analyze feature importance, leading to a deeper understanding of the model’s decision-making process.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Identified key features influencing class predictions, particularly for the minority class.</a:t>
            </a:r>
            <a:endParaRPr>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b="1" lang="en-IN">
                <a:solidFill>
                  <a:schemeClr val="dk1"/>
                </a:solidFill>
                <a:latin typeface="Calibri"/>
                <a:ea typeface="Calibri"/>
                <a:cs typeface="Calibri"/>
                <a:sym typeface="Calibri"/>
              </a:rPr>
              <a:t>Enhanced Model Performance:</a:t>
            </a:r>
            <a:endParaRPr b="1">
              <a:solidFill>
                <a:schemeClr val="dk1"/>
              </a:solidFill>
              <a:latin typeface="Calibri"/>
              <a:ea typeface="Calibri"/>
              <a:cs typeface="Calibri"/>
              <a:sym typeface="Calibri"/>
            </a:endParaRPr>
          </a:p>
          <a:p>
            <a:pPr indent="-317500" lvl="0" marL="457200" rtl="0" algn="just">
              <a:lnSpc>
                <a:spcPct val="115000"/>
              </a:lnSpc>
              <a:spcBef>
                <a:spcPts val="1200"/>
              </a:spcBef>
              <a:spcAft>
                <a:spcPts val="0"/>
              </a:spcAft>
              <a:buClr>
                <a:schemeClr val="dk1"/>
              </a:buClr>
              <a:buSzPts val="1400"/>
              <a:buFont typeface="Calibri"/>
              <a:buChar char="●"/>
            </a:pPr>
            <a:r>
              <a:rPr lang="en-IN">
                <a:solidFill>
                  <a:schemeClr val="dk1"/>
                </a:solidFill>
                <a:latin typeface="Calibri"/>
                <a:ea typeface="Calibri"/>
                <a:cs typeface="Calibri"/>
                <a:sym typeface="Calibri"/>
              </a:rPr>
              <a:t>Retrained the model on the balanced dataset, resulting in improved performance metrics and a better ability to classify minority class instances.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Observed significant shifts in feature importance post-augmentation, demonstrating the effectiveness of the new approach.</a:t>
            </a:r>
            <a:endParaRPr>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b="1" lang="en-IN">
                <a:solidFill>
                  <a:schemeClr val="dk1"/>
                </a:solidFill>
                <a:latin typeface="Calibri"/>
                <a:ea typeface="Calibri"/>
                <a:cs typeface="Calibri"/>
                <a:sym typeface="Calibri"/>
              </a:rPr>
              <a:t>Foundation for Future Work:</a:t>
            </a:r>
            <a:endParaRPr b="1">
              <a:solidFill>
                <a:schemeClr val="dk1"/>
              </a:solidFill>
              <a:latin typeface="Calibri"/>
              <a:ea typeface="Calibri"/>
              <a:cs typeface="Calibri"/>
              <a:sym typeface="Calibri"/>
            </a:endParaRPr>
          </a:p>
          <a:p>
            <a:pPr indent="-317500" lvl="0" marL="457200" rtl="0" algn="just">
              <a:lnSpc>
                <a:spcPct val="115000"/>
              </a:lnSpc>
              <a:spcBef>
                <a:spcPts val="1200"/>
              </a:spcBef>
              <a:spcAft>
                <a:spcPts val="0"/>
              </a:spcAft>
              <a:buClr>
                <a:schemeClr val="dk1"/>
              </a:buClr>
              <a:buSzPts val="1400"/>
              <a:buFont typeface="Calibri"/>
              <a:buChar char="●"/>
            </a:pPr>
            <a:r>
              <a:rPr lang="en-IN">
                <a:solidFill>
                  <a:schemeClr val="dk1"/>
                </a:solidFill>
                <a:latin typeface="Calibri"/>
                <a:ea typeface="Calibri"/>
                <a:cs typeface="Calibri"/>
                <a:sym typeface="Calibri"/>
              </a:rPr>
              <a:t>Established a solid framework for further exploration of advanced data augmentation techniques and their impact on model interpretability and fairness.</a:t>
            </a:r>
            <a:endParaRPr>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Set the stage for next semester’s enhancements, focusing on refining the data augmentation methodology.</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539552" y="0"/>
            <a:ext cx="8229600" cy="115443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Times New Roman"/>
              <a:buNone/>
            </a:pPr>
            <a:r>
              <a:rPr lang="en-IN" sz="3200">
                <a:solidFill>
                  <a:srgbClr val="C00000"/>
                </a:solidFill>
                <a:latin typeface="Times New Roman"/>
                <a:ea typeface="Times New Roman"/>
                <a:cs typeface="Times New Roman"/>
                <a:sym typeface="Times New Roman"/>
              </a:rPr>
              <a:t>REFERENCES</a:t>
            </a:r>
            <a:endParaRPr sz="3200">
              <a:solidFill>
                <a:srgbClr val="C00000"/>
              </a:solidFill>
              <a:latin typeface="Times New Roman"/>
              <a:ea typeface="Times New Roman"/>
              <a:cs typeface="Times New Roman"/>
              <a:sym typeface="Times New Roman"/>
            </a:endParaRPr>
          </a:p>
        </p:txBody>
      </p:sp>
      <p:sp>
        <p:nvSpPr>
          <p:cNvPr id="224" name="Google Shape;224;p29"/>
          <p:cNvSpPr txBox="1"/>
          <p:nvPr>
            <p:ph idx="1" type="body"/>
          </p:nvPr>
        </p:nvSpPr>
        <p:spPr>
          <a:xfrm>
            <a:off x="457200" y="1500505"/>
            <a:ext cx="8229600" cy="4627245"/>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IN" sz="1800"/>
              <a:t>Primarily Referred Research Paper</a:t>
            </a:r>
            <a:r>
              <a:rPr lang="en-IN" sz="1800"/>
              <a:t>:</a:t>
            </a:r>
            <a:endParaRPr sz="1800"/>
          </a:p>
          <a:p>
            <a:pPr indent="-323850" lvl="0" marL="457200" rtl="0" algn="l">
              <a:lnSpc>
                <a:spcPct val="115000"/>
              </a:lnSpc>
              <a:spcBef>
                <a:spcPts val="1200"/>
              </a:spcBef>
              <a:spcAft>
                <a:spcPts val="0"/>
              </a:spcAft>
              <a:buSzPts val="1500"/>
              <a:buFont typeface="Calibri"/>
              <a:buChar char="●"/>
            </a:pPr>
            <a:r>
              <a:rPr lang="en-IN" sz="1500"/>
              <a:t>Temraz, M., &amp; Keane, M. T. (2022). Solving the class imbalance problem using a counterfactual method for data augmentation. </a:t>
            </a:r>
            <a:r>
              <a:rPr i="1" lang="en-IN" sz="1500"/>
              <a:t>Machine Learning with Applications, 9,</a:t>
            </a:r>
            <a:r>
              <a:rPr lang="en-IN" sz="1500"/>
              <a:t> 100375.</a:t>
            </a:r>
            <a:r>
              <a:rPr lang="en-IN" sz="1500">
                <a:uFill>
                  <a:noFill/>
                </a:uFill>
                <a:hlinkClick r:id="rId3"/>
              </a:rPr>
              <a:t> </a:t>
            </a:r>
            <a:r>
              <a:rPr lang="en-IN" sz="1500" u="sng">
                <a:solidFill>
                  <a:schemeClr val="hlink"/>
                </a:solidFill>
                <a:hlinkClick r:id="rId4"/>
              </a:rPr>
              <a:t>DOI: 10.1016/j.mlwa.2022.100375</a:t>
            </a:r>
            <a:endParaRPr sz="1500" u="sng">
              <a:solidFill>
                <a:schemeClr val="hlink"/>
              </a:solidFill>
            </a:endParaRPr>
          </a:p>
          <a:p>
            <a:pPr indent="0" lvl="0" marL="0" rtl="0" algn="l">
              <a:lnSpc>
                <a:spcPct val="115000"/>
              </a:lnSpc>
              <a:spcBef>
                <a:spcPts val="1200"/>
              </a:spcBef>
              <a:spcAft>
                <a:spcPts val="0"/>
              </a:spcAft>
              <a:buNone/>
            </a:pPr>
            <a:r>
              <a:rPr b="1" lang="en-IN" sz="1800"/>
              <a:t>Use of Counterfactuals in Machine Learning</a:t>
            </a:r>
            <a:r>
              <a:rPr lang="en-IN" sz="1800"/>
              <a:t>:</a:t>
            </a:r>
            <a:endParaRPr sz="1800"/>
          </a:p>
          <a:p>
            <a:pPr indent="-323850" lvl="0" marL="457200" rtl="0" algn="l">
              <a:lnSpc>
                <a:spcPct val="115000"/>
              </a:lnSpc>
              <a:spcBef>
                <a:spcPts val="1200"/>
              </a:spcBef>
              <a:spcAft>
                <a:spcPts val="0"/>
              </a:spcAft>
              <a:buSzPts val="1500"/>
              <a:buFont typeface="Calibri"/>
              <a:buChar char="●"/>
            </a:pPr>
            <a:r>
              <a:rPr lang="en-IN" sz="1500"/>
              <a:t>Keane, M. T., &amp; Smyth, B. (2020). Good Counterfactuals and Where to Find Them: A Case-Based Technique for Generating Counterfactuals for Explainable AI (XAI). </a:t>
            </a:r>
            <a:r>
              <a:rPr i="1" lang="en-IN" sz="1500"/>
              <a:t>arXiv preprint arXiv:2005.13997</a:t>
            </a:r>
            <a:r>
              <a:rPr lang="en-IN" sz="1500"/>
              <a:t>.</a:t>
            </a:r>
            <a:r>
              <a:rPr lang="en-IN" sz="1500" u="sng">
                <a:solidFill>
                  <a:schemeClr val="hlink"/>
                </a:solidFill>
                <a:hlinkClick r:id="rId5"/>
              </a:rPr>
              <a:t>Link</a:t>
            </a:r>
            <a:endParaRPr b="1" sz="1500"/>
          </a:p>
          <a:p>
            <a:pPr indent="0" lvl="0" marL="0" rtl="0" algn="l">
              <a:lnSpc>
                <a:spcPct val="115000"/>
              </a:lnSpc>
              <a:spcBef>
                <a:spcPts val="1200"/>
              </a:spcBef>
              <a:spcAft>
                <a:spcPts val="0"/>
              </a:spcAft>
              <a:buClr>
                <a:schemeClr val="dk1"/>
              </a:buClr>
              <a:buSzPts val="1100"/>
              <a:buFont typeface="Arial"/>
              <a:buNone/>
            </a:pPr>
            <a:r>
              <a:rPr b="1" lang="en-IN" sz="1800"/>
              <a:t>Explainable AI (XAI) and Counterfactual Explanations</a:t>
            </a:r>
            <a:r>
              <a:rPr lang="en-IN" sz="1800"/>
              <a:t>:</a:t>
            </a:r>
            <a:endParaRPr sz="1800"/>
          </a:p>
          <a:p>
            <a:pPr indent="-330200" lvl="0" marL="457200" rtl="0" algn="l">
              <a:lnSpc>
                <a:spcPct val="115000"/>
              </a:lnSpc>
              <a:spcBef>
                <a:spcPts val="1200"/>
              </a:spcBef>
              <a:spcAft>
                <a:spcPts val="0"/>
              </a:spcAft>
              <a:buSzPts val="1600"/>
              <a:buFont typeface="Calibri"/>
              <a:buChar char="●"/>
            </a:pPr>
            <a:r>
              <a:rPr lang="en-IN" sz="1600"/>
              <a:t>Wachter, S., Mittelstadt, B., &amp; Russell, C. (2018). Counterfactual Explanations without Opening the Black Box: Automated Decisions and the GDPR. </a:t>
            </a:r>
            <a:r>
              <a:rPr i="1" lang="en-IN" sz="1600"/>
              <a:t>Harvard Journal of Law &amp; Technology, 31</a:t>
            </a:r>
            <a:r>
              <a:rPr lang="en-IN" sz="1600"/>
              <a:t>(2), 841-887.</a:t>
            </a:r>
            <a:r>
              <a:rPr lang="en-IN" sz="1600" u="sng">
                <a:solidFill>
                  <a:schemeClr val="hlink"/>
                </a:solidFill>
                <a:hlinkClick r:id="rId6"/>
              </a:rPr>
              <a:t>Link</a:t>
            </a:r>
            <a:endParaRPr sz="1600" u="sng">
              <a:solidFill>
                <a:schemeClr val="hlink"/>
              </a:solidFill>
            </a:endParaRPr>
          </a:p>
          <a:p>
            <a:pPr indent="0" lvl="0" marL="457200" rtl="0" algn="l">
              <a:lnSpc>
                <a:spcPct val="115000"/>
              </a:lnSpc>
              <a:spcBef>
                <a:spcPts val="1200"/>
              </a:spcBef>
              <a:spcAft>
                <a:spcPts val="1200"/>
              </a:spcAft>
              <a:buNone/>
            </a:pPr>
            <a:r>
              <a:t/>
            </a:r>
            <a:endParaRPr sz="1800" u="sng">
              <a:solidFill>
                <a:schemeClr val="hlink"/>
              </a:solidFill>
              <a:latin typeface="Arial"/>
              <a:ea typeface="Arial"/>
              <a:cs typeface="Arial"/>
              <a:sym typeface="Arial"/>
            </a:endParaRPr>
          </a:p>
        </p:txBody>
      </p:sp>
      <p:cxnSp>
        <p:nvCxnSpPr>
          <p:cNvPr id="225" name="Google Shape;225;p29"/>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226" name="Google Shape;226;p29"/>
          <p:cNvPicPr preferRelativeResize="0"/>
          <p:nvPr/>
        </p:nvPicPr>
        <p:blipFill rotWithShape="1">
          <a:blip r:embed="rId7">
            <a:alphaModFix/>
          </a:blip>
          <a:srcRect b="0" l="0" r="0" t="0"/>
          <a:stretch/>
        </p:blipFill>
        <p:spPr>
          <a:xfrm>
            <a:off x="8316416" y="112440"/>
            <a:ext cx="827584" cy="827584"/>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 type="body"/>
          </p:nvPr>
        </p:nvSpPr>
        <p:spPr>
          <a:xfrm>
            <a:off x="457200" y="692696"/>
            <a:ext cx="8229600" cy="5433467"/>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ctr">
              <a:spcBef>
                <a:spcPts val="1200"/>
              </a:spcBef>
              <a:spcAft>
                <a:spcPts val="0"/>
              </a:spcAft>
              <a:buClr>
                <a:schemeClr val="dk1"/>
              </a:buClr>
              <a:buSzPts val="6000"/>
              <a:buNone/>
            </a:pPr>
            <a:r>
              <a:t/>
            </a:r>
            <a:endParaRPr sz="6000">
              <a:latin typeface="Times New Roman"/>
              <a:ea typeface="Times New Roman"/>
              <a:cs typeface="Times New Roman"/>
              <a:sym typeface="Times New Roman"/>
            </a:endParaRPr>
          </a:p>
          <a:p>
            <a:pPr indent="-342900" lvl="0" marL="342900" rtl="0" algn="ctr">
              <a:spcBef>
                <a:spcPts val="1200"/>
              </a:spcBef>
              <a:spcAft>
                <a:spcPts val="0"/>
              </a:spcAft>
              <a:buClr>
                <a:srgbClr val="C00000"/>
              </a:buClr>
              <a:buSzPts val="6000"/>
              <a:buNone/>
            </a:pPr>
            <a:r>
              <a:rPr lang="en-IN" sz="6000">
                <a:solidFill>
                  <a:srgbClr val="C00000"/>
                </a:solidFill>
                <a:latin typeface="Times New Roman"/>
                <a:ea typeface="Times New Roman"/>
                <a:cs typeface="Times New Roman"/>
                <a:sym typeface="Times New Roman"/>
              </a:rPr>
              <a:t>Thank You!</a:t>
            </a:r>
            <a:endParaRPr/>
          </a:p>
          <a:p>
            <a:pPr indent="0" lvl="0" marL="342900" rtl="0" algn="l">
              <a:spcBef>
                <a:spcPts val="1200"/>
              </a:spcBef>
              <a:spcAft>
                <a:spcPts val="0"/>
              </a:spcAft>
              <a:buClr>
                <a:schemeClr val="dk1"/>
              </a:buClr>
              <a:buSzPts val="6000"/>
              <a:buNone/>
            </a:pPr>
            <a:r>
              <a:t/>
            </a:r>
            <a:endParaRPr sz="6000"/>
          </a:p>
        </p:txBody>
      </p:sp>
      <p:pic>
        <p:nvPicPr>
          <p:cNvPr id="232" name="Google Shape;232;p30"/>
          <p:cNvPicPr preferRelativeResize="0"/>
          <p:nvPr/>
        </p:nvPicPr>
        <p:blipFill rotWithShape="1">
          <a:blip r:embed="rId3">
            <a:alphaModFix/>
          </a:blip>
          <a:srcRect b="0" l="0" r="0" t="0"/>
          <a:stretch/>
        </p:blipFill>
        <p:spPr>
          <a:xfrm>
            <a:off x="8316416" y="152400"/>
            <a:ext cx="827584" cy="8275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395536" y="332656"/>
            <a:ext cx="7772400" cy="1470025"/>
          </a:xfrm>
          <a:prstGeom prst="rect">
            <a:avLst/>
          </a:prstGeom>
          <a:solidFill>
            <a:srgbClr val="BD4B48"/>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Font typeface="Cambria"/>
              <a:buNone/>
            </a:pPr>
            <a:r>
              <a:rPr lang="en-IN" sz="3000">
                <a:solidFill>
                  <a:schemeClr val="lt1"/>
                </a:solidFill>
                <a:latin typeface="Times New Roman"/>
                <a:ea typeface="Times New Roman"/>
                <a:cs typeface="Times New Roman"/>
                <a:sym typeface="Times New Roman"/>
              </a:rPr>
              <a:t>Solving the class imbalance problem using a Counterfactual method for Data Augmentation</a:t>
            </a:r>
            <a:endParaRPr sz="3359">
              <a:solidFill>
                <a:schemeClr val="lt1"/>
              </a:solidFill>
              <a:latin typeface="Times New Roman"/>
              <a:ea typeface="Times New Roman"/>
              <a:cs typeface="Times New Roman"/>
              <a:sym typeface="Times New Roman"/>
            </a:endParaRPr>
          </a:p>
        </p:txBody>
      </p:sp>
      <p:sp>
        <p:nvSpPr>
          <p:cNvPr id="98" name="Google Shape;98;p14"/>
          <p:cNvSpPr txBox="1"/>
          <p:nvPr>
            <p:ph idx="1" type="subTitle"/>
          </p:nvPr>
        </p:nvSpPr>
        <p:spPr>
          <a:xfrm>
            <a:off x="683568" y="1988840"/>
            <a:ext cx="7854950" cy="412721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en-IN" sz="2400">
                <a:solidFill>
                  <a:schemeClr val="dk1"/>
                </a:solidFill>
                <a:latin typeface="Arial"/>
                <a:ea typeface="Arial"/>
                <a:cs typeface="Arial"/>
                <a:sym typeface="Arial"/>
              </a:rPr>
              <a:t>Group members:</a:t>
            </a:r>
            <a:endParaRPr/>
          </a:p>
          <a:p>
            <a:pPr indent="0" lvl="0" marL="0" rtl="0" algn="ctr">
              <a:spcBef>
                <a:spcPts val="480"/>
              </a:spcBef>
              <a:spcAft>
                <a:spcPts val="0"/>
              </a:spcAft>
              <a:buClr>
                <a:schemeClr val="dk1"/>
              </a:buClr>
              <a:buSzPts val="2400"/>
              <a:buNone/>
            </a:pPr>
            <a:r>
              <a:rPr lang="en-IN" sz="2400">
                <a:solidFill>
                  <a:schemeClr val="dk1"/>
                </a:solidFill>
                <a:latin typeface="Arial"/>
                <a:ea typeface="Arial"/>
                <a:cs typeface="Arial"/>
                <a:sym typeface="Arial"/>
              </a:rPr>
              <a:t>Abhijay Singh	</a:t>
            </a:r>
            <a:r>
              <a:rPr lang="en-IN" sz="2400">
                <a:solidFill>
                  <a:schemeClr val="dk1"/>
                </a:solidFill>
                <a:latin typeface="Arial"/>
                <a:ea typeface="Arial"/>
                <a:cs typeface="Arial"/>
                <a:sym typeface="Arial"/>
              </a:rPr>
              <a:t>                   	215</a:t>
            </a:r>
            <a:endParaRPr sz="2400">
              <a:solidFill>
                <a:schemeClr val="dk1"/>
              </a:solidFill>
              <a:latin typeface="Arial"/>
              <a:ea typeface="Arial"/>
              <a:cs typeface="Arial"/>
              <a:sym typeface="Arial"/>
            </a:endParaRPr>
          </a:p>
          <a:p>
            <a:pPr indent="0" lvl="0" marL="0" rtl="0" algn="ctr">
              <a:spcBef>
                <a:spcPts val="480"/>
              </a:spcBef>
              <a:spcAft>
                <a:spcPts val="0"/>
              </a:spcAft>
              <a:buClr>
                <a:schemeClr val="dk1"/>
              </a:buClr>
              <a:buSzPts val="2400"/>
              <a:buNone/>
            </a:pPr>
            <a:r>
              <a:rPr lang="en-IN" sz="2400">
                <a:solidFill>
                  <a:schemeClr val="dk1"/>
                </a:solidFill>
                <a:latin typeface="Arial"/>
                <a:ea typeface="Arial"/>
                <a:cs typeface="Arial"/>
                <a:sym typeface="Arial"/>
              </a:rPr>
              <a:t>Abhishek Tiwari                  	216</a:t>
            </a:r>
            <a:endParaRPr/>
          </a:p>
          <a:p>
            <a:pPr indent="0" lvl="0" marL="0" rtl="0" algn="ctr">
              <a:spcBef>
                <a:spcPts val="480"/>
              </a:spcBef>
              <a:spcAft>
                <a:spcPts val="0"/>
              </a:spcAft>
              <a:buClr>
                <a:schemeClr val="dk1"/>
              </a:buClr>
              <a:buSzPts val="2400"/>
              <a:buNone/>
            </a:pPr>
            <a:r>
              <a:rPr lang="en-IN" sz="2400">
                <a:solidFill>
                  <a:schemeClr val="dk1"/>
                </a:solidFill>
                <a:latin typeface="Arial"/>
                <a:ea typeface="Arial"/>
                <a:cs typeface="Arial"/>
                <a:sym typeface="Arial"/>
              </a:rPr>
              <a:t>Aniket Gupta</a:t>
            </a:r>
            <a:r>
              <a:rPr lang="en-IN" sz="2400">
                <a:solidFill>
                  <a:schemeClr val="dk1"/>
                </a:solidFill>
                <a:latin typeface="Arial"/>
                <a:ea typeface="Arial"/>
                <a:cs typeface="Arial"/>
                <a:sym typeface="Arial"/>
              </a:rPr>
              <a:t>                 		221</a:t>
            </a:r>
            <a:endParaRPr/>
          </a:p>
          <a:p>
            <a:pPr indent="0" lvl="0" marL="0" rtl="0" algn="ctr">
              <a:spcBef>
                <a:spcPts val="480"/>
              </a:spcBef>
              <a:spcAft>
                <a:spcPts val="0"/>
              </a:spcAft>
              <a:buClr>
                <a:schemeClr val="dk1"/>
              </a:buClr>
              <a:buSzPts val="2400"/>
              <a:buNone/>
            </a:pPr>
            <a:r>
              <a:rPr lang="en-IN" sz="2400">
                <a:solidFill>
                  <a:schemeClr val="dk1"/>
                </a:solidFill>
                <a:latin typeface="Arial"/>
                <a:ea typeface="Arial"/>
                <a:cs typeface="Arial"/>
                <a:sym typeface="Arial"/>
              </a:rPr>
              <a:t>Hanzala Sarguroh</a:t>
            </a:r>
            <a:r>
              <a:rPr lang="en-IN" sz="2400">
                <a:solidFill>
                  <a:schemeClr val="dk1"/>
                </a:solidFill>
                <a:latin typeface="Arial"/>
                <a:ea typeface="Arial"/>
                <a:cs typeface="Arial"/>
                <a:sym typeface="Arial"/>
              </a:rPr>
              <a:t>                    228</a:t>
            </a:r>
            <a:endParaRPr sz="2400">
              <a:solidFill>
                <a:schemeClr val="dk1"/>
              </a:solidFill>
              <a:latin typeface="Arial"/>
              <a:ea typeface="Arial"/>
              <a:cs typeface="Arial"/>
              <a:sym typeface="Arial"/>
            </a:endParaRPr>
          </a:p>
          <a:p>
            <a:pPr indent="0" lvl="0" marL="0" rtl="0" algn="ctr">
              <a:spcBef>
                <a:spcPts val="480"/>
              </a:spcBef>
              <a:spcAft>
                <a:spcPts val="0"/>
              </a:spcAft>
              <a:buClr>
                <a:srgbClr val="888888"/>
              </a:buClr>
              <a:buSzPts val="2400"/>
              <a:buNone/>
            </a:pPr>
            <a:r>
              <a:t/>
            </a:r>
            <a:endParaRPr sz="2400">
              <a:solidFill>
                <a:schemeClr val="dk1"/>
              </a:solidFill>
              <a:latin typeface="Arial"/>
              <a:ea typeface="Arial"/>
              <a:cs typeface="Arial"/>
              <a:sym typeface="Arial"/>
            </a:endParaRPr>
          </a:p>
          <a:p>
            <a:pPr indent="0" lvl="0" marL="0" rtl="0" algn="ctr">
              <a:spcBef>
                <a:spcPts val="480"/>
              </a:spcBef>
              <a:spcAft>
                <a:spcPts val="0"/>
              </a:spcAft>
              <a:buClr>
                <a:schemeClr val="dk1"/>
              </a:buClr>
              <a:buSzPts val="2400"/>
              <a:buNone/>
            </a:pPr>
            <a:r>
              <a:rPr b="1" lang="en-IN" sz="2400">
                <a:solidFill>
                  <a:schemeClr val="dk1"/>
                </a:solidFill>
                <a:latin typeface="Arial"/>
                <a:ea typeface="Arial"/>
                <a:cs typeface="Arial"/>
                <a:sym typeface="Arial"/>
              </a:rPr>
              <a:t>Name of Project Guide:  </a:t>
            </a:r>
            <a:endParaRPr/>
          </a:p>
          <a:p>
            <a:pPr indent="0" lvl="0" marL="0" rtl="0" algn="ctr">
              <a:spcBef>
                <a:spcPts val="480"/>
              </a:spcBef>
              <a:spcAft>
                <a:spcPts val="0"/>
              </a:spcAft>
              <a:buClr>
                <a:schemeClr val="dk1"/>
              </a:buClr>
              <a:buSzPts val="2400"/>
              <a:buNone/>
            </a:pPr>
            <a:r>
              <a:rPr b="1" lang="en-IN" sz="2400">
                <a:solidFill>
                  <a:schemeClr val="dk1"/>
                </a:solidFill>
                <a:latin typeface="Arial"/>
                <a:ea typeface="Arial"/>
                <a:cs typeface="Arial"/>
                <a:sym typeface="Arial"/>
              </a:rPr>
              <a:t>Prof. </a:t>
            </a:r>
            <a:r>
              <a:rPr b="1" lang="en-IN" sz="2400">
                <a:solidFill>
                  <a:schemeClr val="dk1"/>
                </a:solidFill>
                <a:latin typeface="Arial"/>
                <a:ea typeface="Arial"/>
                <a:cs typeface="Arial"/>
                <a:sym typeface="Arial"/>
              </a:rPr>
              <a:t>Kahkashan Siddavatam</a:t>
            </a:r>
            <a:endParaRPr/>
          </a:p>
        </p:txBody>
      </p:sp>
      <p:pic>
        <p:nvPicPr>
          <p:cNvPr id="99" name="Google Shape;99;p14"/>
          <p:cNvPicPr preferRelativeResize="0"/>
          <p:nvPr/>
        </p:nvPicPr>
        <p:blipFill rotWithShape="1">
          <a:blip r:embed="rId3">
            <a:alphaModFix/>
          </a:blip>
          <a:srcRect b="0" l="0" r="0" t="0"/>
          <a:stretch/>
        </p:blipFill>
        <p:spPr>
          <a:xfrm>
            <a:off x="8244408" y="620688"/>
            <a:ext cx="827584" cy="827584"/>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427112" y="542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Presentation Outline</a:t>
            </a:r>
            <a:r>
              <a:rPr b="1" lang="en-IN">
                <a:solidFill>
                  <a:srgbClr val="8CB3E3"/>
                </a:solidFill>
                <a:latin typeface="Times New Roman"/>
                <a:ea typeface="Times New Roman"/>
                <a:cs typeface="Times New Roman"/>
                <a:sym typeface="Times New Roman"/>
              </a:rPr>
              <a:t> </a:t>
            </a:r>
            <a:endParaRPr/>
          </a:p>
        </p:txBody>
      </p:sp>
      <p:sp>
        <p:nvSpPr>
          <p:cNvPr id="105" name="Google Shape;105;p15"/>
          <p:cNvSpPr txBox="1"/>
          <p:nvPr>
            <p:ph idx="1" type="body"/>
          </p:nvPr>
        </p:nvSpPr>
        <p:spPr>
          <a:xfrm>
            <a:off x="568709" y="1362783"/>
            <a:ext cx="7704900" cy="38883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IN" sz="1900">
                <a:latin typeface="Arial"/>
                <a:ea typeface="Arial"/>
                <a:cs typeface="Arial"/>
                <a:sym typeface="Arial"/>
              </a:rPr>
              <a:t>• Abstract</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Introduction</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Literature Survey</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Limitations of Existing system</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Problem Statement and Objectives</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Scope</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Proposed System</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Analysis / Framework / Algorithm</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Details of Hardware and Software</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Methodology</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Implementation Plan for next Semester</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Conclusion</a:t>
            </a:r>
            <a:endParaRPr sz="1900">
              <a:latin typeface="Arial"/>
              <a:ea typeface="Arial"/>
              <a:cs typeface="Arial"/>
              <a:sym typeface="Arial"/>
            </a:endParaRPr>
          </a:p>
          <a:p>
            <a:pPr indent="0" lvl="0" marL="0" rtl="0" algn="l">
              <a:spcBef>
                <a:spcPts val="480"/>
              </a:spcBef>
              <a:spcAft>
                <a:spcPts val="0"/>
              </a:spcAft>
              <a:buNone/>
            </a:pPr>
            <a:r>
              <a:rPr lang="en-IN" sz="1900">
                <a:latin typeface="Arial"/>
                <a:ea typeface="Arial"/>
                <a:cs typeface="Arial"/>
                <a:sym typeface="Arial"/>
              </a:rPr>
              <a:t>• References</a:t>
            </a:r>
            <a:endParaRPr sz="1900">
              <a:latin typeface="Arial"/>
              <a:ea typeface="Arial"/>
              <a:cs typeface="Arial"/>
              <a:sym typeface="Arial"/>
            </a:endParaRPr>
          </a:p>
          <a:p>
            <a:pPr indent="0" lvl="0" marL="0" rtl="0" algn="l">
              <a:spcBef>
                <a:spcPts val="480"/>
              </a:spcBef>
              <a:spcAft>
                <a:spcPts val="0"/>
              </a:spcAft>
              <a:buNone/>
            </a:pPr>
            <a:r>
              <a:t/>
            </a:r>
            <a:endParaRPr sz="1900">
              <a:latin typeface="Arial"/>
              <a:ea typeface="Arial"/>
              <a:cs typeface="Arial"/>
              <a:sym typeface="Arial"/>
            </a:endParaRPr>
          </a:p>
        </p:txBody>
      </p:sp>
      <p:cxnSp>
        <p:nvCxnSpPr>
          <p:cNvPr id="106" name="Google Shape;106;p15"/>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07" name="Google Shape;107;p15"/>
          <p:cNvPicPr preferRelativeResize="0"/>
          <p:nvPr/>
        </p:nvPicPr>
        <p:blipFill rotWithShape="1">
          <a:blip r:embed="rId3">
            <a:alphaModFix/>
          </a:blip>
          <a:srcRect b="0" l="0" r="0" t="0"/>
          <a:stretch/>
        </p:blipFill>
        <p:spPr>
          <a:xfrm>
            <a:off x="8316416" y="0"/>
            <a:ext cx="827584" cy="8275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9686"/>
            <a:ext cx="8229600" cy="129844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Times New Roman"/>
              <a:buNone/>
            </a:pPr>
            <a:r>
              <a:rPr lang="en-IN" sz="3200">
                <a:solidFill>
                  <a:srgbClr val="C00000"/>
                </a:solidFill>
                <a:latin typeface="Times New Roman"/>
                <a:ea typeface="Times New Roman"/>
                <a:cs typeface="Times New Roman"/>
                <a:sym typeface="Times New Roman"/>
              </a:rPr>
              <a:t>ABSTRACT</a:t>
            </a:r>
            <a:endParaRPr sz="3200">
              <a:solidFill>
                <a:srgbClr val="C00000"/>
              </a:solidFill>
              <a:latin typeface="Times New Roman"/>
              <a:ea typeface="Times New Roman"/>
              <a:cs typeface="Times New Roman"/>
              <a:sym typeface="Times New Roman"/>
            </a:endParaRPr>
          </a:p>
        </p:txBody>
      </p:sp>
      <p:cxnSp>
        <p:nvCxnSpPr>
          <p:cNvPr id="113" name="Google Shape;113;p16"/>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14" name="Google Shape;114;p16"/>
          <p:cNvPicPr preferRelativeResize="0"/>
          <p:nvPr/>
        </p:nvPicPr>
        <p:blipFill rotWithShape="1">
          <a:blip r:embed="rId3">
            <a:alphaModFix/>
          </a:blip>
          <a:srcRect b="0" l="0" r="0" t="0"/>
          <a:stretch/>
        </p:blipFill>
        <p:spPr>
          <a:xfrm>
            <a:off x="8316416" y="153144"/>
            <a:ext cx="827584" cy="827584"/>
          </a:xfrm>
          <a:prstGeom prst="rect">
            <a:avLst/>
          </a:prstGeom>
          <a:noFill/>
          <a:ln>
            <a:noFill/>
          </a:ln>
        </p:spPr>
      </p:pic>
      <p:sp>
        <p:nvSpPr>
          <p:cNvPr id="115" name="Google Shape;115;p16"/>
          <p:cNvSpPr txBox="1"/>
          <p:nvPr>
            <p:ph idx="1" type="body"/>
          </p:nvPr>
        </p:nvSpPr>
        <p:spPr>
          <a:xfrm>
            <a:off x="103900" y="1424300"/>
            <a:ext cx="5784300" cy="5231400"/>
          </a:xfrm>
          <a:prstGeom prst="rect">
            <a:avLst/>
          </a:prstGeom>
          <a:noFill/>
          <a:ln>
            <a:noFill/>
          </a:ln>
        </p:spPr>
        <p:txBody>
          <a:bodyPr anchorCtr="0" anchor="t" bIns="45700" lIns="91425" spcFirstLastPara="1" rIns="91425" wrap="square" tIns="45700">
            <a:noAutofit/>
          </a:bodyPr>
          <a:lstStyle/>
          <a:p>
            <a:pPr indent="-342900" lvl="0" marL="457200" rtl="0" algn="just">
              <a:spcBef>
                <a:spcPts val="1000"/>
              </a:spcBef>
              <a:spcAft>
                <a:spcPts val="0"/>
              </a:spcAft>
              <a:buSzPts val="1800"/>
              <a:buChar char="●"/>
            </a:pPr>
            <a:r>
              <a:rPr lang="en-IN" sz="1800"/>
              <a:t>Machine learning models often struggle to perform well on datasets where one class is significantly more prevalent than others. This common scenario, known as class imbalance, poses a significant challenge.</a:t>
            </a:r>
            <a:endParaRPr sz="1800"/>
          </a:p>
          <a:p>
            <a:pPr indent="0" lvl="0" marL="914400" rtl="0" algn="just">
              <a:spcBef>
                <a:spcPts val="1000"/>
              </a:spcBef>
              <a:spcAft>
                <a:spcPts val="0"/>
              </a:spcAft>
              <a:buNone/>
            </a:pPr>
            <a:r>
              <a:t/>
            </a:r>
            <a:endParaRPr sz="700"/>
          </a:p>
          <a:p>
            <a:pPr indent="-342900" lvl="0" marL="457200" rtl="0" algn="just">
              <a:spcBef>
                <a:spcPts val="1000"/>
              </a:spcBef>
              <a:spcAft>
                <a:spcPts val="0"/>
              </a:spcAft>
              <a:buSzPts val="1800"/>
              <a:buChar char="●"/>
            </a:pPr>
            <a:r>
              <a:rPr lang="en-IN" sz="1800"/>
              <a:t>In such cases, the majority class dominates the data, which can cause models to focus disproportionately on this class during training.</a:t>
            </a:r>
            <a:endParaRPr sz="1800"/>
          </a:p>
          <a:p>
            <a:pPr indent="0" lvl="0" marL="914400" rtl="0" algn="just">
              <a:spcBef>
                <a:spcPts val="1000"/>
              </a:spcBef>
              <a:spcAft>
                <a:spcPts val="0"/>
              </a:spcAft>
              <a:buNone/>
            </a:pPr>
            <a:r>
              <a:t/>
            </a:r>
            <a:endParaRPr sz="700"/>
          </a:p>
          <a:p>
            <a:pPr indent="-342900" lvl="0" marL="457200" rtl="0" algn="just">
              <a:spcBef>
                <a:spcPts val="1000"/>
              </a:spcBef>
              <a:spcAft>
                <a:spcPts val="0"/>
              </a:spcAft>
              <a:buSzPts val="1800"/>
              <a:buChar char="●"/>
            </a:pPr>
            <a:r>
              <a:rPr lang="en-IN" sz="1800"/>
              <a:t>As a result, models tend to overfit to the majority class, leading to poor performance on the minority class.</a:t>
            </a:r>
            <a:endParaRPr sz="1800"/>
          </a:p>
          <a:p>
            <a:pPr indent="0" lvl="0" marL="914400" rtl="0" algn="just">
              <a:spcBef>
                <a:spcPts val="1000"/>
              </a:spcBef>
              <a:spcAft>
                <a:spcPts val="0"/>
              </a:spcAft>
              <a:buNone/>
            </a:pPr>
            <a:r>
              <a:t/>
            </a:r>
            <a:endParaRPr sz="700"/>
          </a:p>
          <a:p>
            <a:pPr indent="-342900" lvl="0" marL="457200" rtl="0" algn="just">
              <a:spcBef>
                <a:spcPts val="1000"/>
              </a:spcBef>
              <a:spcAft>
                <a:spcPts val="0"/>
              </a:spcAft>
              <a:buSzPts val="1800"/>
              <a:buChar char="●"/>
            </a:pPr>
            <a:r>
              <a:rPr lang="en-IN" sz="1800"/>
              <a:t>This imbalance can severely impact the model's ability to correctly identify minority class instances, such as detecting fraudulent transactions or diagnosing rare medical conditions.</a:t>
            </a:r>
            <a:endParaRPr sz="1800"/>
          </a:p>
          <a:p>
            <a:pPr indent="0" lvl="0" marL="457200" rtl="0" algn="just">
              <a:spcBef>
                <a:spcPts val="1000"/>
              </a:spcBef>
              <a:spcAft>
                <a:spcPts val="0"/>
              </a:spcAft>
              <a:buNone/>
            </a:pPr>
            <a:r>
              <a:t/>
            </a:r>
            <a:endParaRPr sz="1800"/>
          </a:p>
        </p:txBody>
      </p:sp>
      <p:sp>
        <p:nvSpPr>
          <p:cNvPr id="116" name="Google Shape;116;p16"/>
          <p:cNvSpPr txBox="1"/>
          <p:nvPr/>
        </p:nvSpPr>
        <p:spPr>
          <a:xfrm>
            <a:off x="7924800" y="2933700"/>
            <a:ext cx="1244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17" name="Google Shape;117;p16"/>
          <p:cNvPicPr preferRelativeResize="0"/>
          <p:nvPr/>
        </p:nvPicPr>
        <p:blipFill rotWithShape="1">
          <a:blip r:embed="rId4">
            <a:alphaModFix/>
          </a:blip>
          <a:srcRect b="0" l="-10509" r="14970" t="0"/>
          <a:stretch/>
        </p:blipFill>
        <p:spPr>
          <a:xfrm>
            <a:off x="4566600" y="1845100"/>
            <a:ext cx="4590101" cy="4437025"/>
          </a:xfrm>
          <a:prstGeom prst="rect">
            <a:avLst/>
          </a:prstGeom>
          <a:noFill/>
          <a:ln>
            <a:noFill/>
          </a:ln>
        </p:spPr>
      </p:pic>
      <p:sp>
        <p:nvSpPr>
          <p:cNvPr id="118" name="Google Shape;118;p16"/>
          <p:cNvSpPr txBox="1"/>
          <p:nvPr/>
        </p:nvSpPr>
        <p:spPr>
          <a:xfrm>
            <a:off x="0" y="2897909"/>
            <a:ext cx="9144000" cy="67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57200" y="153035"/>
            <a:ext cx="8229600" cy="115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Times New Roman"/>
              <a:buNone/>
            </a:pPr>
            <a:r>
              <a:rPr lang="en-IN" sz="3200">
                <a:solidFill>
                  <a:srgbClr val="C00000"/>
                </a:solidFill>
                <a:latin typeface="Times New Roman"/>
                <a:ea typeface="Times New Roman"/>
                <a:cs typeface="Times New Roman"/>
                <a:sym typeface="Times New Roman"/>
              </a:rPr>
              <a:t>INTRODUCTION</a:t>
            </a:r>
            <a:endParaRPr sz="3200">
              <a:solidFill>
                <a:srgbClr val="C00000"/>
              </a:solidFill>
              <a:latin typeface="Times New Roman"/>
              <a:ea typeface="Times New Roman"/>
              <a:cs typeface="Times New Roman"/>
              <a:sym typeface="Times New Roman"/>
            </a:endParaRPr>
          </a:p>
        </p:txBody>
      </p:sp>
      <p:sp>
        <p:nvSpPr>
          <p:cNvPr id="124" name="Google Shape;124;p17"/>
          <p:cNvSpPr txBox="1"/>
          <p:nvPr>
            <p:ph idx="1" type="body"/>
          </p:nvPr>
        </p:nvSpPr>
        <p:spPr>
          <a:xfrm>
            <a:off x="396500" y="1500500"/>
            <a:ext cx="8559900" cy="4627200"/>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None/>
            </a:pPr>
            <a:r>
              <a:rPr lang="en-IN" sz="1800"/>
              <a:t>Our project addresses the challenge of class imbalance in machine learning, where one class significantly outnumbers another. This imbalance often results in models that perform well on the majority class but struggle with the minority class, leading to biased outcomes. Our goal is to develop a method that improves how models handle imbalanced datasets, ensuring better overall accuracy and performance.</a:t>
            </a:r>
            <a:endParaRPr sz="1800"/>
          </a:p>
          <a:p>
            <a:pPr indent="0" lvl="0" marL="0" rtl="0" algn="just">
              <a:lnSpc>
                <a:spcPct val="115000"/>
              </a:lnSpc>
              <a:spcBef>
                <a:spcPts val="1400"/>
              </a:spcBef>
              <a:spcAft>
                <a:spcPts val="0"/>
              </a:spcAft>
              <a:buClr>
                <a:schemeClr val="dk1"/>
              </a:buClr>
              <a:buSzPts val="1100"/>
              <a:buFont typeface="Arial"/>
              <a:buNone/>
            </a:pPr>
            <a:r>
              <a:rPr b="1" lang="en-IN" sz="1800"/>
              <a:t>Project Focus:</a:t>
            </a:r>
            <a:endParaRPr b="1" sz="1800"/>
          </a:p>
          <a:p>
            <a:pPr indent="-342900" lvl="0" marL="457200" rtl="0" algn="just">
              <a:lnSpc>
                <a:spcPct val="115000"/>
              </a:lnSpc>
              <a:spcBef>
                <a:spcPts val="1200"/>
              </a:spcBef>
              <a:spcAft>
                <a:spcPts val="0"/>
              </a:spcAft>
              <a:buSzPts val="1800"/>
              <a:buChar char="●"/>
            </a:pPr>
            <a:r>
              <a:rPr b="1" lang="en-IN" sz="1800"/>
              <a:t>Create Counterfactual Augmentation (CFA):</a:t>
            </a:r>
            <a:r>
              <a:rPr lang="en-IN" sz="1800"/>
              <a:t> A method to generate realistic synthetic data for the minority class.</a:t>
            </a:r>
            <a:endParaRPr sz="1800"/>
          </a:p>
          <a:p>
            <a:pPr indent="-342900" lvl="0" marL="457200" rtl="0" algn="just">
              <a:lnSpc>
                <a:spcPct val="115000"/>
              </a:lnSpc>
              <a:spcBef>
                <a:spcPts val="0"/>
              </a:spcBef>
              <a:spcAft>
                <a:spcPts val="0"/>
              </a:spcAft>
              <a:buSzPts val="1800"/>
              <a:buChar char="●"/>
            </a:pPr>
            <a:r>
              <a:rPr b="1" lang="en-IN" sz="1800"/>
              <a:t>Enhance Model Accuracy:</a:t>
            </a:r>
            <a:r>
              <a:rPr lang="en-IN" sz="1800"/>
              <a:t> Improve the model’s ability to correctly classify the minority class.</a:t>
            </a:r>
            <a:endParaRPr sz="1800"/>
          </a:p>
          <a:p>
            <a:pPr indent="-342900" lvl="0" marL="457200" rtl="0" algn="just">
              <a:lnSpc>
                <a:spcPct val="115000"/>
              </a:lnSpc>
              <a:spcBef>
                <a:spcPts val="0"/>
              </a:spcBef>
              <a:spcAft>
                <a:spcPts val="0"/>
              </a:spcAft>
              <a:buSzPts val="1800"/>
              <a:buChar char="●"/>
            </a:pPr>
            <a:r>
              <a:rPr b="1" lang="en-IN" sz="1800"/>
              <a:t>Apply Across Domains:</a:t>
            </a:r>
            <a:r>
              <a:rPr lang="en-IN" sz="1800"/>
              <a:t> Focus on general applications where class imbalance impacts model performance.</a:t>
            </a:r>
            <a:endParaRPr sz="1800"/>
          </a:p>
          <a:p>
            <a:pPr indent="-342900" lvl="0" marL="457200" rtl="0" algn="just">
              <a:lnSpc>
                <a:spcPct val="115000"/>
              </a:lnSpc>
              <a:spcBef>
                <a:spcPts val="0"/>
              </a:spcBef>
              <a:spcAft>
                <a:spcPts val="0"/>
              </a:spcAft>
              <a:buSzPts val="1800"/>
              <a:buChar char="●"/>
            </a:pPr>
            <a:r>
              <a:rPr b="1" lang="en-IN" sz="1800"/>
              <a:t>Test and Validate:</a:t>
            </a:r>
            <a:r>
              <a:rPr lang="en-IN" sz="1800"/>
              <a:t> Conduct experiments to confirm the effectiveness of the method across various datasets and models.</a:t>
            </a:r>
            <a:endParaRPr sz="1800"/>
          </a:p>
          <a:p>
            <a:pPr indent="0" lvl="0" marL="0" rtl="0" algn="just">
              <a:spcBef>
                <a:spcPts val="1200"/>
              </a:spcBef>
              <a:spcAft>
                <a:spcPts val="0"/>
              </a:spcAft>
              <a:buNone/>
            </a:pPr>
            <a:r>
              <a:t/>
            </a:r>
            <a:endParaRPr sz="1800"/>
          </a:p>
        </p:txBody>
      </p:sp>
      <p:cxnSp>
        <p:nvCxnSpPr>
          <p:cNvPr id="125" name="Google Shape;125;p17"/>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26" name="Google Shape;126;p17"/>
          <p:cNvPicPr preferRelativeResize="0"/>
          <p:nvPr/>
        </p:nvPicPr>
        <p:blipFill rotWithShape="1">
          <a:blip r:embed="rId3">
            <a:alphaModFix/>
          </a:blip>
          <a:srcRect b="0" l="0" r="0" t="0"/>
          <a:stretch/>
        </p:blipFill>
        <p:spPr>
          <a:xfrm>
            <a:off x="8316416" y="0"/>
            <a:ext cx="827584" cy="827584"/>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57195" y="-82263"/>
            <a:ext cx="8229600" cy="115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Times New Roman"/>
              <a:buNone/>
            </a:pPr>
            <a:r>
              <a:rPr lang="en-IN" sz="3200">
                <a:solidFill>
                  <a:srgbClr val="C00000"/>
                </a:solidFill>
                <a:latin typeface="Times New Roman"/>
                <a:ea typeface="Times New Roman"/>
                <a:cs typeface="Times New Roman"/>
                <a:sym typeface="Times New Roman"/>
              </a:rPr>
              <a:t>LITERATURE SURVEY </a:t>
            </a:r>
            <a:endParaRPr/>
          </a:p>
        </p:txBody>
      </p:sp>
      <p:sp>
        <p:nvSpPr>
          <p:cNvPr id="132" name="Google Shape;132;p18"/>
          <p:cNvSpPr txBox="1"/>
          <p:nvPr>
            <p:ph idx="1" type="body"/>
          </p:nvPr>
        </p:nvSpPr>
        <p:spPr>
          <a:xfrm>
            <a:off x="457200" y="1150280"/>
            <a:ext cx="8229600" cy="4627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None/>
            </a:pPr>
            <a:r>
              <a:t/>
            </a:r>
            <a:endParaRPr sz="1800"/>
          </a:p>
          <a:p>
            <a:pPr indent="0" lvl="0" marL="0" rtl="0" algn="l">
              <a:spcBef>
                <a:spcPts val="1000"/>
              </a:spcBef>
              <a:spcAft>
                <a:spcPts val="0"/>
              </a:spcAft>
              <a:buClr>
                <a:srgbClr val="5FCBEF"/>
              </a:buClr>
              <a:buSzPts val="1920"/>
              <a:buFont typeface="Noto Sans Symbols"/>
              <a:buNone/>
            </a:pPr>
            <a:r>
              <a:rPr lang="en-IN" sz="2400">
                <a:solidFill>
                  <a:schemeClr val="dk1"/>
                </a:solidFill>
                <a:latin typeface="Cambria"/>
                <a:ea typeface="Cambria"/>
                <a:cs typeface="Cambria"/>
                <a:sym typeface="Cambria"/>
              </a:rPr>
              <a:t> </a:t>
            </a:r>
            <a:endParaRPr sz="2400">
              <a:latin typeface="Cambria"/>
              <a:ea typeface="Cambria"/>
              <a:cs typeface="Cambria"/>
              <a:sym typeface="Cambria"/>
            </a:endParaRPr>
          </a:p>
        </p:txBody>
      </p:sp>
      <p:graphicFrame>
        <p:nvGraphicFramePr>
          <p:cNvPr id="133" name="Google Shape;133;p18"/>
          <p:cNvGraphicFramePr/>
          <p:nvPr/>
        </p:nvGraphicFramePr>
        <p:xfrm>
          <a:off x="222719" y="1457482"/>
          <a:ext cx="3000000" cy="3000000"/>
        </p:xfrm>
        <a:graphic>
          <a:graphicData uri="http://schemas.openxmlformats.org/drawingml/2006/table">
            <a:tbl>
              <a:tblPr bandRow="1" firstRow="1">
                <a:noFill/>
                <a:tableStyleId>{C3E4F32C-2434-4FA1-AB6E-4FCCC53C560C}</a:tableStyleId>
              </a:tblPr>
              <a:tblGrid>
                <a:gridCol w="715600"/>
                <a:gridCol w="1324200"/>
                <a:gridCol w="2226250"/>
                <a:gridCol w="3023950"/>
                <a:gridCol w="1506025"/>
              </a:tblGrid>
              <a:tr h="209325">
                <a:tc>
                  <a:txBody>
                    <a:bodyPr/>
                    <a:lstStyle/>
                    <a:p>
                      <a:pPr indent="0" lvl="0" marL="0" marR="0" rtl="0" algn="l">
                        <a:spcBef>
                          <a:spcPts val="0"/>
                        </a:spcBef>
                        <a:spcAft>
                          <a:spcPts val="0"/>
                        </a:spcAft>
                        <a:buNone/>
                      </a:pPr>
                      <a:r>
                        <a:rPr lang="en-IN" sz="2000" u="none" cap="none" strike="noStrike">
                          <a:solidFill>
                            <a:schemeClr val="dk1"/>
                          </a:solidFill>
                          <a:latin typeface="Times New Roman"/>
                          <a:ea typeface="Times New Roman"/>
                          <a:cs typeface="Times New Roman"/>
                          <a:sym typeface="Times New Roman"/>
                        </a:rPr>
                        <a:t>Sr. 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Authors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Title of the paper &amp; year of publish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Major contributions/</a:t>
                      </a:r>
                      <a:endParaRPr/>
                    </a:p>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Methods Used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Gaps</a:t>
                      </a:r>
                      <a:endParaRPr sz="20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1289425">
                <a:tc>
                  <a:txBody>
                    <a:bodyPr/>
                    <a:lstStyle/>
                    <a:p>
                      <a:pPr indent="0" lvl="0" marL="0" marR="0" rtl="0" algn="l">
                        <a:spcBef>
                          <a:spcPts val="0"/>
                        </a:spcBef>
                        <a:spcAft>
                          <a:spcPts val="0"/>
                        </a:spcAft>
                        <a:buNone/>
                      </a:pPr>
                      <a:r>
                        <a:rPr lang="en-IN" sz="2000">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Johnson &amp; Khoshgoftaar</a:t>
                      </a:r>
                      <a:endParaRPr sz="12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Survey on Class Imbalance Learning (2019)</a:t>
                      </a:r>
                      <a:endParaRPr sz="12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Comprehensive review of existing methods (sampling, cost-sensitive, ensemble)</a:t>
                      </a:r>
                      <a:endParaRPr sz="12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Lack of new method proposals; focuses on existing methods without offering novel approaches.</a:t>
                      </a:r>
                      <a:endParaRPr sz="12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1289425">
                <a:tc>
                  <a:txBody>
                    <a:bodyPr/>
                    <a:lstStyle/>
                    <a:p>
                      <a:pPr indent="0" lvl="0" marL="0" marR="0" rtl="0" algn="l">
                        <a:spcBef>
                          <a:spcPts val="0"/>
                        </a:spcBef>
                        <a:spcAft>
                          <a:spcPts val="0"/>
                        </a:spcAft>
                        <a:buNone/>
                      </a:pPr>
                      <a:r>
                        <a:rPr lang="en-IN" sz="2000">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uFill>
                            <a:noFill/>
                          </a:uFill>
                          <a:latin typeface="Times New Roman"/>
                          <a:ea typeface="Times New Roman"/>
                          <a:cs typeface="Times New Roman"/>
                          <a:sym typeface="Times New Roman"/>
                          <a:hlinkClick r:id="rId3"/>
                        </a:rPr>
                        <a:t>M Buda</a:t>
                      </a:r>
                      <a:r>
                        <a:rPr lang="en-IN" sz="1200">
                          <a:latin typeface="Times New Roman"/>
                          <a:ea typeface="Times New Roman"/>
                          <a:cs typeface="Times New Roman"/>
                          <a:sym typeface="Times New Roman"/>
                        </a:rPr>
                        <a:t>, </a:t>
                      </a:r>
                      <a:r>
                        <a:rPr lang="en-IN" sz="1200">
                          <a:uFill>
                            <a:noFill/>
                          </a:uFill>
                          <a:latin typeface="Times New Roman"/>
                          <a:ea typeface="Times New Roman"/>
                          <a:cs typeface="Times New Roman"/>
                          <a:sym typeface="Times New Roman"/>
                          <a:hlinkClick r:id="rId4"/>
                        </a:rPr>
                        <a:t>A Maki</a:t>
                      </a:r>
                      <a:r>
                        <a:rPr lang="en-IN" sz="1200">
                          <a:latin typeface="Times New Roman"/>
                          <a:ea typeface="Times New Roman"/>
                          <a:cs typeface="Times New Roman"/>
                          <a:sym typeface="Times New Roman"/>
                        </a:rPr>
                        <a:t>, </a:t>
                      </a:r>
                      <a:r>
                        <a:rPr lang="en-IN" sz="1200">
                          <a:uFill>
                            <a:noFill/>
                          </a:uFill>
                          <a:latin typeface="Times New Roman"/>
                          <a:ea typeface="Times New Roman"/>
                          <a:cs typeface="Times New Roman"/>
                          <a:sym typeface="Times New Roman"/>
                          <a:hlinkClick r:id="rId5"/>
                        </a:rPr>
                        <a:t>MA Mazurowski</a:t>
                      </a:r>
                      <a:endParaRPr sz="12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A Systematic Study of the Class Imbalance Problem in Convolutional Neural Networks(2018)</a:t>
                      </a:r>
                      <a:endParaRPr sz="12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Class weighting, resampling methods</a:t>
                      </a:r>
                      <a:endParaRPr sz="12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Focused primarily on image data and CNNs; limited generalizability to other data types and algorithms.</a:t>
                      </a:r>
                      <a:endParaRPr sz="12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1056225">
                <a:tc>
                  <a:txBody>
                    <a:bodyPr/>
                    <a:lstStyle/>
                    <a:p>
                      <a:pPr indent="0" lvl="0" marL="0" marR="0" rtl="0" algn="l">
                        <a:spcBef>
                          <a:spcPts val="0"/>
                        </a:spcBef>
                        <a:spcAft>
                          <a:spcPts val="0"/>
                        </a:spcAft>
                        <a:buNone/>
                      </a:pPr>
                      <a:r>
                        <a:rPr lang="en-I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Clr>
                          <a:schemeClr val="dk1"/>
                        </a:buClr>
                        <a:buSzPts val="1100"/>
                        <a:buFont typeface="Arial"/>
                        <a:buNone/>
                      </a:pPr>
                      <a:r>
                        <a:rPr lang="en-IN" sz="1200">
                          <a:latin typeface="Times New Roman"/>
                          <a:ea typeface="Times New Roman"/>
                          <a:cs typeface="Times New Roman"/>
                          <a:sym typeface="Times New Roman"/>
                        </a:rPr>
                        <a:t>Mohammed Temraz</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200">
                          <a:latin typeface="Times New Roman"/>
                          <a:ea typeface="Times New Roman"/>
                          <a:cs typeface="Times New Roman"/>
                          <a:sym typeface="Times New Roman"/>
                        </a:rPr>
                        <a:t>Mark T. Keane</a:t>
                      </a:r>
                      <a:endParaRPr sz="1200">
                        <a:highlight>
                          <a:srgbClr val="F7F8F8"/>
                        </a:highlight>
                        <a:latin typeface="Arial"/>
                        <a:ea typeface="Arial"/>
                        <a:cs typeface="Arial"/>
                        <a:sym typeface="Arial"/>
                      </a:endParaRPr>
                    </a:p>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Solving the Class Imbalance Problem Using a Counterfactual Method for Data Augmentation (2024)</a:t>
                      </a:r>
                      <a:endParaRPr sz="12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Counterfactual data augmentation to create balanced datasets</a:t>
                      </a:r>
                      <a:endParaRPr sz="12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200">
                          <a:latin typeface="Times New Roman"/>
                          <a:ea typeface="Times New Roman"/>
                          <a:cs typeface="Times New Roman"/>
                          <a:sym typeface="Times New Roman"/>
                        </a:rPr>
                        <a:t>Relatively new; lacks large-scale validation across diverse datasets and domains.</a:t>
                      </a:r>
                      <a:endParaRPr sz="12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134" name="Google Shape;134;p18"/>
          <p:cNvCxnSpPr/>
          <p:nvPr/>
        </p:nvCxnSpPr>
        <p:spPr>
          <a:xfrm>
            <a:off x="222725" y="908719"/>
            <a:ext cx="8229600" cy="0"/>
          </a:xfrm>
          <a:prstGeom prst="straightConnector1">
            <a:avLst/>
          </a:prstGeom>
          <a:noFill/>
          <a:ln cap="flat" cmpd="sng" w="44450">
            <a:solidFill>
              <a:srgbClr val="BD4B48"/>
            </a:solidFill>
            <a:prstDash val="solid"/>
            <a:round/>
            <a:headEnd len="sm" w="sm" type="none"/>
            <a:tailEnd len="sm" w="sm" type="none"/>
          </a:ln>
        </p:spPr>
      </p:cxnSp>
      <p:pic>
        <p:nvPicPr>
          <p:cNvPr id="135" name="Google Shape;135;p18"/>
          <p:cNvPicPr preferRelativeResize="0"/>
          <p:nvPr/>
        </p:nvPicPr>
        <p:blipFill rotWithShape="1">
          <a:blip r:embed="rId6">
            <a:alphaModFix/>
          </a:blip>
          <a:srcRect b="0" l="0" r="0" t="0"/>
          <a:stretch/>
        </p:blipFill>
        <p:spPr>
          <a:xfrm>
            <a:off x="8316416" y="81136"/>
            <a:ext cx="827584" cy="827584"/>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482848" y="153035"/>
            <a:ext cx="8229600" cy="115443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200"/>
              <a:buFont typeface="Times New Roman"/>
              <a:buNone/>
            </a:pPr>
            <a:r>
              <a:rPr lang="en-IN" sz="3200">
                <a:solidFill>
                  <a:srgbClr val="C00000"/>
                </a:solidFill>
                <a:latin typeface="Times New Roman"/>
                <a:ea typeface="Times New Roman"/>
                <a:cs typeface="Times New Roman"/>
                <a:sym typeface="Times New Roman"/>
              </a:rPr>
              <a:t>LIMITATIONS OF EXISTING SYSTEM</a:t>
            </a:r>
            <a:endParaRPr sz="3200">
              <a:solidFill>
                <a:srgbClr val="C00000"/>
              </a:solidFill>
              <a:latin typeface="Times New Roman"/>
              <a:ea typeface="Times New Roman"/>
              <a:cs typeface="Times New Roman"/>
              <a:sym typeface="Times New Roman"/>
            </a:endParaRPr>
          </a:p>
        </p:txBody>
      </p:sp>
      <p:sp>
        <p:nvSpPr>
          <p:cNvPr id="141" name="Google Shape;141;p19"/>
          <p:cNvSpPr txBox="1"/>
          <p:nvPr>
            <p:ph idx="1" type="body"/>
          </p:nvPr>
        </p:nvSpPr>
        <p:spPr>
          <a:xfrm>
            <a:off x="444300" y="1182700"/>
            <a:ext cx="8255400" cy="555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100"/>
              <a:buNone/>
            </a:pPr>
            <a:r>
              <a:rPr b="1" lang="en-IN" sz="1500"/>
              <a:t>Oversampling and Undersampling Methods</a:t>
            </a:r>
            <a:r>
              <a:rPr lang="en-IN" sz="1500"/>
              <a:t>:</a:t>
            </a:r>
            <a:endParaRPr sz="1500"/>
          </a:p>
          <a:p>
            <a:pPr indent="-323850" lvl="0" marL="457200" rtl="0" algn="l">
              <a:lnSpc>
                <a:spcPct val="115000"/>
              </a:lnSpc>
              <a:spcBef>
                <a:spcPts val="1200"/>
              </a:spcBef>
              <a:spcAft>
                <a:spcPts val="0"/>
              </a:spcAft>
              <a:buSzPts val="1500"/>
              <a:buFont typeface="Calibri"/>
              <a:buChar char="●"/>
            </a:pPr>
            <a:r>
              <a:rPr lang="en-IN" sz="1500"/>
              <a:t>Can lead to overfitting by duplicating or generating synthetic data without adding meaningful diversity.</a:t>
            </a:r>
            <a:endParaRPr sz="1500"/>
          </a:p>
          <a:p>
            <a:pPr indent="-323850" lvl="0" marL="457200" rtl="0" algn="l">
              <a:lnSpc>
                <a:spcPct val="115000"/>
              </a:lnSpc>
              <a:spcBef>
                <a:spcPts val="0"/>
              </a:spcBef>
              <a:spcAft>
                <a:spcPts val="0"/>
              </a:spcAft>
              <a:buSzPts val="1500"/>
              <a:buFont typeface="Calibri"/>
              <a:buChar char="●"/>
            </a:pPr>
            <a:r>
              <a:rPr lang="en-IN" sz="1500"/>
              <a:t>Undersampling may remove important info. from the majority class, reducing model accuracy.</a:t>
            </a:r>
            <a:endParaRPr sz="1500"/>
          </a:p>
          <a:p>
            <a:pPr indent="0" lvl="0" marL="0" rtl="0" algn="l">
              <a:lnSpc>
                <a:spcPct val="115000"/>
              </a:lnSpc>
              <a:spcBef>
                <a:spcPts val="1200"/>
              </a:spcBef>
              <a:spcAft>
                <a:spcPts val="0"/>
              </a:spcAft>
              <a:buClr>
                <a:schemeClr val="dk1"/>
              </a:buClr>
              <a:buSzPts val="1100"/>
              <a:buNone/>
            </a:pPr>
            <a:r>
              <a:rPr b="1" lang="en-IN" sz="1500"/>
              <a:t>Synthetic Minority Over-sampling Technique (SMOTE)</a:t>
            </a:r>
            <a:r>
              <a:rPr lang="en-IN" sz="1500"/>
              <a:t>:</a:t>
            </a:r>
            <a:endParaRPr sz="1500"/>
          </a:p>
          <a:p>
            <a:pPr indent="-323850" lvl="0" marL="457200" rtl="0" algn="l">
              <a:lnSpc>
                <a:spcPct val="115000"/>
              </a:lnSpc>
              <a:spcBef>
                <a:spcPts val="1200"/>
              </a:spcBef>
              <a:spcAft>
                <a:spcPts val="0"/>
              </a:spcAft>
              <a:buSzPts val="1500"/>
              <a:buFont typeface="Calibri"/>
              <a:buChar char="●"/>
            </a:pPr>
            <a:r>
              <a:rPr lang="en-IN" sz="1500"/>
              <a:t>Generates synthetic samples by interpolation, which may not capture complex data distributions.</a:t>
            </a:r>
            <a:endParaRPr sz="1500"/>
          </a:p>
          <a:p>
            <a:pPr indent="-323850" lvl="0" marL="457200" rtl="0" algn="l">
              <a:lnSpc>
                <a:spcPct val="115000"/>
              </a:lnSpc>
              <a:spcBef>
                <a:spcPts val="0"/>
              </a:spcBef>
              <a:spcAft>
                <a:spcPts val="0"/>
              </a:spcAft>
              <a:buSzPts val="1500"/>
              <a:buFont typeface="Calibri"/>
              <a:buChar char="●"/>
            </a:pPr>
            <a:r>
              <a:rPr lang="en-IN" sz="1500"/>
              <a:t>Can introduce noise and unrealistic samples, negatively affecting model performance.</a:t>
            </a:r>
            <a:endParaRPr sz="1500"/>
          </a:p>
          <a:p>
            <a:pPr indent="0" lvl="0" marL="0" rtl="0" algn="l">
              <a:lnSpc>
                <a:spcPct val="115000"/>
              </a:lnSpc>
              <a:spcBef>
                <a:spcPts val="1200"/>
              </a:spcBef>
              <a:spcAft>
                <a:spcPts val="0"/>
              </a:spcAft>
              <a:buClr>
                <a:schemeClr val="dk1"/>
              </a:buClr>
              <a:buSzPts val="1100"/>
              <a:buNone/>
            </a:pPr>
            <a:r>
              <a:rPr b="1" lang="en-IN" sz="1500"/>
              <a:t>Cost-Sensitive Learning Approaches</a:t>
            </a:r>
            <a:r>
              <a:rPr lang="en-IN" sz="1500"/>
              <a:t>:</a:t>
            </a:r>
            <a:endParaRPr sz="1500"/>
          </a:p>
          <a:p>
            <a:pPr indent="-323850" lvl="0" marL="457200" rtl="0" algn="l">
              <a:lnSpc>
                <a:spcPct val="115000"/>
              </a:lnSpc>
              <a:spcBef>
                <a:spcPts val="1200"/>
              </a:spcBef>
              <a:spcAft>
                <a:spcPts val="0"/>
              </a:spcAft>
              <a:buSzPts val="1500"/>
              <a:buFont typeface="Calibri"/>
              <a:buChar char="●"/>
            </a:pPr>
            <a:r>
              <a:rPr lang="en-IN" sz="1500"/>
              <a:t>Heavily dependent on the choice of cost matrix, which can be subjective and difficult to optimize.</a:t>
            </a:r>
            <a:endParaRPr sz="1500"/>
          </a:p>
          <a:p>
            <a:pPr indent="-323850" lvl="0" marL="457200" rtl="0" algn="l">
              <a:lnSpc>
                <a:spcPct val="115000"/>
              </a:lnSpc>
              <a:spcBef>
                <a:spcPts val="0"/>
              </a:spcBef>
              <a:spcAft>
                <a:spcPts val="0"/>
              </a:spcAft>
              <a:buSzPts val="1500"/>
              <a:buFont typeface="Calibri"/>
              <a:buChar char="●"/>
            </a:pPr>
            <a:r>
              <a:rPr lang="en-IN" sz="1500"/>
              <a:t>Not suitable for all types of imbalanced data, particularly in multi-class scenarios.</a:t>
            </a:r>
            <a:endParaRPr sz="1500"/>
          </a:p>
          <a:p>
            <a:pPr indent="0" lvl="0" marL="0" rtl="0" algn="l">
              <a:lnSpc>
                <a:spcPct val="115000"/>
              </a:lnSpc>
              <a:spcBef>
                <a:spcPts val="1200"/>
              </a:spcBef>
              <a:spcAft>
                <a:spcPts val="0"/>
              </a:spcAft>
              <a:buClr>
                <a:schemeClr val="dk1"/>
              </a:buClr>
              <a:buSzPts val="1100"/>
              <a:buNone/>
            </a:pPr>
            <a:r>
              <a:rPr b="1" lang="en-IN" sz="1500"/>
              <a:t>Ensemble Methods (e.g., Boosting, Bagging)</a:t>
            </a:r>
            <a:r>
              <a:rPr lang="en-IN" sz="1500"/>
              <a:t>:</a:t>
            </a:r>
            <a:endParaRPr sz="1500"/>
          </a:p>
          <a:p>
            <a:pPr indent="-323850" lvl="0" marL="457200" rtl="0" algn="l">
              <a:lnSpc>
                <a:spcPct val="115000"/>
              </a:lnSpc>
              <a:spcBef>
                <a:spcPts val="1200"/>
              </a:spcBef>
              <a:spcAft>
                <a:spcPts val="0"/>
              </a:spcAft>
              <a:buSzPts val="1500"/>
              <a:buFont typeface="Calibri"/>
              <a:buChar char="●"/>
            </a:pPr>
            <a:r>
              <a:rPr lang="en-IN" sz="1500"/>
              <a:t>High computational cost due to multiple models training.</a:t>
            </a:r>
            <a:endParaRPr sz="1500"/>
          </a:p>
          <a:p>
            <a:pPr indent="-323850" lvl="0" marL="457200" rtl="0" algn="l">
              <a:lnSpc>
                <a:spcPct val="115000"/>
              </a:lnSpc>
              <a:spcBef>
                <a:spcPts val="0"/>
              </a:spcBef>
              <a:spcAft>
                <a:spcPts val="0"/>
              </a:spcAft>
              <a:buSzPts val="1500"/>
              <a:buFont typeface="Calibri"/>
              <a:buChar char="●"/>
            </a:pPr>
            <a:r>
              <a:rPr lang="en-IN" sz="1500"/>
              <a:t>Limited effectiveness when dealing with severe class imbalance.</a:t>
            </a:r>
            <a:endParaRPr sz="1500"/>
          </a:p>
          <a:p>
            <a:pPr indent="0" lvl="0" marL="0" rtl="0" algn="l">
              <a:lnSpc>
                <a:spcPct val="115000"/>
              </a:lnSpc>
              <a:spcBef>
                <a:spcPts val="1200"/>
              </a:spcBef>
              <a:spcAft>
                <a:spcPts val="0"/>
              </a:spcAft>
              <a:buClr>
                <a:schemeClr val="dk1"/>
              </a:buClr>
              <a:buSzPts val="1100"/>
              <a:buNone/>
            </a:pPr>
            <a:r>
              <a:rPr b="1" lang="en-IN" sz="1500"/>
              <a:t>Generative Adversarial Networks (GANs)</a:t>
            </a:r>
            <a:r>
              <a:rPr lang="en-IN" sz="1500"/>
              <a:t>:</a:t>
            </a:r>
            <a:endParaRPr sz="1500"/>
          </a:p>
          <a:p>
            <a:pPr indent="-323850" lvl="0" marL="457200" rtl="0" algn="l">
              <a:lnSpc>
                <a:spcPct val="115000"/>
              </a:lnSpc>
              <a:spcBef>
                <a:spcPts val="1200"/>
              </a:spcBef>
              <a:spcAft>
                <a:spcPts val="0"/>
              </a:spcAft>
              <a:buSzPts val="1500"/>
              <a:buFont typeface="Calibri"/>
              <a:buChar char="●"/>
            </a:pPr>
            <a:r>
              <a:rPr lang="en-IN" sz="1500"/>
              <a:t>Computationally expensive and resource-intensive.</a:t>
            </a:r>
            <a:endParaRPr sz="1500"/>
          </a:p>
          <a:p>
            <a:pPr indent="-323850" lvl="0" marL="457200" rtl="0" algn="l">
              <a:lnSpc>
                <a:spcPct val="115000"/>
              </a:lnSpc>
              <a:spcBef>
                <a:spcPts val="0"/>
              </a:spcBef>
              <a:spcAft>
                <a:spcPts val="0"/>
              </a:spcAft>
              <a:buSzPts val="1500"/>
              <a:buFont typeface="Calibri"/>
              <a:buChar char="●"/>
            </a:pPr>
            <a:r>
              <a:rPr lang="en-IN" sz="1500"/>
              <a:t>Unstable training process; may produce unrealistic or biased samples.</a:t>
            </a:r>
            <a:endParaRPr sz="1500"/>
          </a:p>
          <a:p>
            <a:pPr indent="-342900" lvl="0" marL="342900" rtl="0" algn="l">
              <a:spcBef>
                <a:spcPts val="1200"/>
              </a:spcBef>
              <a:spcAft>
                <a:spcPts val="0"/>
              </a:spcAft>
              <a:buClr>
                <a:schemeClr val="dk1"/>
              </a:buClr>
              <a:buSzPts val="1800"/>
              <a:buNone/>
            </a:pPr>
            <a:r>
              <a:t/>
            </a:r>
            <a:endParaRPr sz="2400"/>
          </a:p>
          <a:p>
            <a:pPr indent="-342900" lvl="0" marL="342900" rtl="0" algn="l">
              <a:spcBef>
                <a:spcPts val="0"/>
              </a:spcBef>
              <a:spcAft>
                <a:spcPts val="0"/>
              </a:spcAft>
              <a:buClr>
                <a:schemeClr val="dk1"/>
              </a:buClr>
              <a:buSzPts val="1800"/>
              <a:buNone/>
            </a:pPr>
            <a:r>
              <a:t/>
            </a:r>
            <a:endParaRPr sz="2400"/>
          </a:p>
        </p:txBody>
      </p:sp>
      <p:cxnSp>
        <p:nvCxnSpPr>
          <p:cNvPr id="142" name="Google Shape;142;p19"/>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43" name="Google Shape;143;p19"/>
          <p:cNvPicPr preferRelativeResize="0"/>
          <p:nvPr/>
        </p:nvPicPr>
        <p:blipFill rotWithShape="1">
          <a:blip r:embed="rId3">
            <a:alphaModFix/>
          </a:blip>
          <a:srcRect b="0" l="0" r="0" t="0"/>
          <a:stretch/>
        </p:blipFill>
        <p:spPr>
          <a:xfrm>
            <a:off x="8316416" y="188640"/>
            <a:ext cx="827584" cy="827584"/>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518160" y="-28168"/>
            <a:ext cx="8229600" cy="115443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Cambria"/>
              <a:buNone/>
            </a:pPr>
            <a:r>
              <a:rPr lang="en-IN" sz="4000">
                <a:solidFill>
                  <a:srgbClr val="C00000"/>
                </a:solidFill>
                <a:latin typeface="Cambria"/>
                <a:ea typeface="Cambria"/>
                <a:cs typeface="Cambria"/>
                <a:sym typeface="Cambria"/>
              </a:rPr>
              <a:t> </a:t>
            </a:r>
            <a:r>
              <a:rPr lang="en-IN" sz="3200">
                <a:solidFill>
                  <a:srgbClr val="C00000"/>
                </a:solidFill>
                <a:latin typeface="Times New Roman"/>
                <a:ea typeface="Times New Roman"/>
                <a:cs typeface="Times New Roman"/>
                <a:sym typeface="Times New Roman"/>
              </a:rPr>
              <a:t>PROBLEM STATEMENT &amp; OBJECTIVES</a:t>
            </a:r>
            <a:endParaRPr sz="3200">
              <a:solidFill>
                <a:srgbClr val="C00000"/>
              </a:solidFill>
              <a:latin typeface="Times New Roman"/>
              <a:ea typeface="Times New Roman"/>
              <a:cs typeface="Times New Roman"/>
              <a:sym typeface="Times New Roman"/>
            </a:endParaRPr>
          </a:p>
        </p:txBody>
      </p:sp>
      <p:sp>
        <p:nvSpPr>
          <p:cNvPr id="149" name="Google Shape;149;p20"/>
          <p:cNvSpPr txBox="1"/>
          <p:nvPr>
            <p:ph idx="1" type="body"/>
          </p:nvPr>
        </p:nvSpPr>
        <p:spPr>
          <a:xfrm>
            <a:off x="416725" y="1291346"/>
            <a:ext cx="8229600" cy="60903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None/>
            </a:pPr>
            <a:r>
              <a:rPr b="1" lang="en-IN" sz="1800"/>
              <a:t>Problem Statement</a:t>
            </a:r>
            <a:r>
              <a:rPr lang="en-IN" sz="1800"/>
              <a:t>:</a:t>
            </a:r>
            <a:endParaRPr sz="1800"/>
          </a:p>
          <a:p>
            <a:pPr indent="-342900" lvl="0" marL="342900" rtl="0" algn="just">
              <a:spcBef>
                <a:spcPts val="0"/>
              </a:spcBef>
              <a:spcAft>
                <a:spcPts val="0"/>
              </a:spcAft>
              <a:buClr>
                <a:schemeClr val="dk1"/>
              </a:buClr>
              <a:buSzPts val="1800"/>
              <a:buNone/>
            </a:pPr>
            <a:r>
              <a:rPr lang="en-IN" sz="1800"/>
              <a:t>   Class imbalance in datasets often leads to poor model performance due to the underrepresentation of minority classes. Traditional augmentation methods may introduce noise or fail to capture subtle changes needed for better minority class detection. There is a need for precise augmentation techniques that enhance minority class representation while minimizing noise.</a:t>
            </a:r>
            <a:endParaRPr sz="1800"/>
          </a:p>
          <a:p>
            <a:pPr indent="-342900" lvl="0" marL="342900" rtl="0" algn="just">
              <a:spcBef>
                <a:spcPts val="0"/>
              </a:spcBef>
              <a:spcAft>
                <a:spcPts val="0"/>
              </a:spcAft>
              <a:buClr>
                <a:schemeClr val="dk1"/>
              </a:buClr>
              <a:buSzPts val="1800"/>
              <a:buNone/>
            </a:pPr>
            <a:r>
              <a:t/>
            </a:r>
            <a:endParaRPr sz="1800"/>
          </a:p>
          <a:p>
            <a:pPr indent="-342900" lvl="0" marL="342900" rtl="0" algn="just">
              <a:spcBef>
                <a:spcPts val="0"/>
              </a:spcBef>
              <a:spcAft>
                <a:spcPts val="0"/>
              </a:spcAft>
              <a:buClr>
                <a:schemeClr val="dk1"/>
              </a:buClr>
              <a:buSzPts val="1800"/>
              <a:buNone/>
            </a:pPr>
            <a:r>
              <a:rPr b="1" lang="en-IN" sz="1800"/>
              <a:t>Objectives</a:t>
            </a:r>
            <a:r>
              <a:rPr lang="en-IN" sz="1800"/>
              <a:t>:</a:t>
            </a:r>
            <a:endParaRPr sz="1800"/>
          </a:p>
          <a:p>
            <a:pPr indent="-342900" lvl="0" marL="457200" rtl="0" algn="just">
              <a:spcBef>
                <a:spcPts val="0"/>
              </a:spcBef>
              <a:spcAft>
                <a:spcPts val="0"/>
              </a:spcAft>
              <a:buSzPts val="1800"/>
              <a:buFont typeface="Times New Roman"/>
              <a:buChar char="●"/>
            </a:pPr>
            <a:r>
              <a:rPr b="1" lang="en-IN" sz="1800"/>
              <a:t>Develop a Counterfactual Augmentation (CFA) Method:</a:t>
            </a:r>
            <a:r>
              <a:rPr lang="en-IN" sz="1800"/>
              <a:t> Create a CFA method that uses real-world counterfactual instances to generate synthetic data, aiming for better accuracy and relevance than existing techniques.</a:t>
            </a:r>
            <a:endParaRPr sz="1800"/>
          </a:p>
          <a:p>
            <a:pPr indent="0" lvl="0" marL="457200" rtl="0" algn="just">
              <a:spcBef>
                <a:spcPts val="0"/>
              </a:spcBef>
              <a:spcAft>
                <a:spcPts val="0"/>
              </a:spcAft>
              <a:buNone/>
            </a:pPr>
            <a:r>
              <a:t/>
            </a:r>
            <a:endParaRPr b="1" sz="1800"/>
          </a:p>
          <a:p>
            <a:pPr indent="-342900" lvl="0" marL="457200" rtl="0" algn="just">
              <a:spcBef>
                <a:spcPts val="0"/>
              </a:spcBef>
              <a:spcAft>
                <a:spcPts val="0"/>
              </a:spcAft>
              <a:buSzPts val="1800"/>
              <a:buFont typeface="Times New Roman"/>
              <a:buChar char="●"/>
            </a:pPr>
            <a:r>
              <a:rPr b="1" lang="en-IN" sz="1800"/>
              <a:t>Empirical Validation</a:t>
            </a:r>
            <a:r>
              <a:rPr lang="en-IN" sz="1800"/>
              <a:t>: Test the CFA method on various datasets to evaluate its effectiveness in addressing class imbalance and producing high-quality synthetic data.</a:t>
            </a:r>
            <a:endParaRPr sz="1800"/>
          </a:p>
          <a:p>
            <a:pPr indent="0" lvl="0" marL="457200" rtl="0" algn="just">
              <a:spcBef>
                <a:spcPts val="0"/>
              </a:spcBef>
              <a:spcAft>
                <a:spcPts val="0"/>
              </a:spcAft>
              <a:buNone/>
            </a:pPr>
            <a:r>
              <a:t/>
            </a:r>
            <a:endParaRPr sz="1800"/>
          </a:p>
          <a:p>
            <a:pPr indent="-342900" lvl="0" marL="457200" rtl="0" algn="just">
              <a:spcBef>
                <a:spcPts val="0"/>
              </a:spcBef>
              <a:spcAft>
                <a:spcPts val="0"/>
              </a:spcAft>
              <a:buSzPts val="1800"/>
              <a:buFont typeface="Times New Roman"/>
              <a:buChar char="●"/>
            </a:pPr>
            <a:r>
              <a:rPr b="1" lang="en-IN" sz="1800"/>
              <a:t>Enhance Model Performance</a:t>
            </a:r>
            <a:r>
              <a:rPr lang="en-IN" sz="1800"/>
              <a:t>: Demonstrate how CFA improves model performance on imbalanced datasets by providing a more accurate representation of the minority class and reducing model bias.</a:t>
            </a:r>
            <a:endParaRPr sz="1800"/>
          </a:p>
        </p:txBody>
      </p:sp>
      <p:cxnSp>
        <p:nvCxnSpPr>
          <p:cNvPr id="150" name="Google Shape;150;p20"/>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51" name="Google Shape;151;p20"/>
          <p:cNvPicPr preferRelativeResize="0"/>
          <p:nvPr/>
        </p:nvPicPr>
        <p:blipFill rotWithShape="1">
          <a:blip r:embed="rId3">
            <a:alphaModFix/>
          </a:blip>
          <a:srcRect b="0" l="0" r="0" t="0"/>
          <a:stretch/>
        </p:blipFill>
        <p:spPr>
          <a:xfrm>
            <a:off x="8316416" y="188640"/>
            <a:ext cx="827584" cy="827584"/>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457200" y="0"/>
            <a:ext cx="8229600" cy="115443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Cambria"/>
              <a:buNone/>
            </a:pPr>
            <a:r>
              <a:rPr lang="en-IN" sz="4000">
                <a:solidFill>
                  <a:srgbClr val="C00000"/>
                </a:solidFill>
                <a:latin typeface="Cambria"/>
                <a:ea typeface="Cambria"/>
                <a:cs typeface="Cambria"/>
                <a:sym typeface="Cambria"/>
              </a:rPr>
              <a:t> </a:t>
            </a:r>
            <a:r>
              <a:rPr lang="en-IN" sz="3200">
                <a:solidFill>
                  <a:srgbClr val="C00000"/>
                </a:solidFill>
                <a:latin typeface="Times New Roman"/>
                <a:ea typeface="Times New Roman"/>
                <a:cs typeface="Times New Roman"/>
                <a:sym typeface="Times New Roman"/>
              </a:rPr>
              <a:t>SCOPE</a:t>
            </a:r>
            <a:endParaRPr sz="3200">
              <a:solidFill>
                <a:srgbClr val="C00000"/>
              </a:solidFill>
              <a:latin typeface="Times New Roman"/>
              <a:ea typeface="Times New Roman"/>
              <a:cs typeface="Times New Roman"/>
              <a:sym typeface="Times New Roman"/>
            </a:endParaRPr>
          </a:p>
        </p:txBody>
      </p:sp>
      <p:sp>
        <p:nvSpPr>
          <p:cNvPr id="157" name="Google Shape;157;p21"/>
          <p:cNvSpPr txBox="1"/>
          <p:nvPr>
            <p:ph idx="1" type="body"/>
          </p:nvPr>
        </p:nvSpPr>
        <p:spPr>
          <a:xfrm>
            <a:off x="457200" y="1576916"/>
            <a:ext cx="8229600" cy="46272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Font typeface="Times New Roman"/>
              <a:buChar char="●"/>
            </a:pPr>
            <a:r>
              <a:rPr b="1" lang="en-IN" sz="1800"/>
              <a:t>Detailed Methodology of CFA:</a:t>
            </a:r>
            <a:r>
              <a:rPr lang="en-IN" sz="1800"/>
              <a:t> Describe the step-by-step process of how the CFA method generates synthetic data using real-world counterfactual instances.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Font typeface="Times New Roman"/>
              <a:buChar char="●"/>
            </a:pPr>
            <a:r>
              <a:rPr b="1" lang="en-IN" sz="1800"/>
              <a:t>Comparison with Traditional Methods:</a:t>
            </a:r>
            <a:r>
              <a:rPr lang="en-IN" sz="1800"/>
              <a:t> Compare CFA with existing techniques like SMOTE, highlighting the advantages of CFA in reducing noise and enhancing minority class representation.</a:t>
            </a:r>
            <a:endParaRPr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Font typeface="Times New Roman"/>
              <a:buChar char="●"/>
            </a:pPr>
            <a:r>
              <a:rPr b="1" lang="en-IN" sz="1800"/>
              <a:t>Performance Metrics and Analysis:</a:t>
            </a:r>
            <a:r>
              <a:rPr lang="en-IN" sz="1800"/>
              <a:t> Showcase the evaluation metrics used (e.g., Precision, Recall, F1 Score) and analyze the effectiveness of CFA in improving these metrics compared to other methods.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Font typeface="Times New Roman"/>
              <a:buChar char="●"/>
            </a:pPr>
            <a:r>
              <a:rPr b="1" lang="en-IN" sz="1800"/>
              <a:t>Challenges and Limitations</a:t>
            </a:r>
            <a:r>
              <a:rPr lang="en-IN" sz="1800"/>
              <a:t>: Discuss any challenges faced during the implementation of CFA and its current limitations, providing a balanced view of the method’s effectiveness.</a:t>
            </a:r>
            <a:endParaRPr sz="1800"/>
          </a:p>
          <a:p>
            <a:pPr indent="0" lvl="0" marL="0" rtl="0" algn="l">
              <a:spcBef>
                <a:spcPts val="1000"/>
              </a:spcBef>
              <a:spcAft>
                <a:spcPts val="0"/>
              </a:spcAft>
              <a:buClr>
                <a:srgbClr val="5FCBEF"/>
              </a:buClr>
              <a:buSzPts val="1920"/>
              <a:buFont typeface="Noto Sans Symbols"/>
              <a:buNone/>
            </a:pPr>
            <a:r>
              <a:rPr lang="en-IN" sz="2400">
                <a:solidFill>
                  <a:schemeClr val="dk1"/>
                </a:solidFill>
              </a:rPr>
              <a:t> </a:t>
            </a:r>
            <a:endParaRPr sz="2400"/>
          </a:p>
        </p:txBody>
      </p:sp>
      <p:cxnSp>
        <p:nvCxnSpPr>
          <p:cNvPr id="158" name="Google Shape;158;p21"/>
          <p:cNvCxnSpPr/>
          <p:nvPr/>
        </p:nvCxnSpPr>
        <p:spPr>
          <a:xfrm>
            <a:off x="457200" y="1124744"/>
            <a:ext cx="8229600" cy="0"/>
          </a:xfrm>
          <a:prstGeom prst="straightConnector1">
            <a:avLst/>
          </a:prstGeom>
          <a:noFill/>
          <a:ln cap="flat" cmpd="sng" w="44450">
            <a:solidFill>
              <a:srgbClr val="BD4B48"/>
            </a:solidFill>
            <a:prstDash val="solid"/>
            <a:round/>
            <a:headEnd len="sm" w="sm" type="none"/>
            <a:tailEnd len="sm" w="sm" type="none"/>
          </a:ln>
        </p:spPr>
      </p:cxnSp>
      <p:pic>
        <p:nvPicPr>
          <p:cNvPr id="159" name="Google Shape;159;p21"/>
          <p:cNvPicPr preferRelativeResize="0"/>
          <p:nvPr/>
        </p:nvPicPr>
        <p:blipFill rotWithShape="1">
          <a:blip r:embed="rId3">
            <a:alphaModFix/>
          </a:blip>
          <a:srcRect b="0" l="0" r="0" t="0"/>
          <a:stretch/>
        </p:blipFill>
        <p:spPr>
          <a:xfrm>
            <a:off x="8348263" y="260648"/>
            <a:ext cx="827584" cy="827584"/>
          </a:xfrm>
          <a:prstGeom prst="rect">
            <a:avLst/>
          </a:prstGeom>
          <a:noFill/>
          <a:ln>
            <a:noFill/>
          </a:ln>
        </p:spPr>
      </p:pic>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