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0" r:id="rId3"/>
    <p:sldId id="278" r:id="rId4"/>
    <p:sldId id="274" r:id="rId5"/>
    <p:sldId id="264" r:id="rId6"/>
    <p:sldId id="265" r:id="rId7"/>
    <p:sldId id="258" r:id="rId8"/>
    <p:sldId id="262" r:id="rId9"/>
    <p:sldId id="257" r:id="rId10"/>
    <p:sldId id="279" r:id="rId11"/>
    <p:sldId id="272" r:id="rId12"/>
    <p:sldId id="269" r:id="rId13"/>
    <p:sldId id="270" r:id="rId14"/>
    <p:sldId id="277" r:id="rId15"/>
    <p:sldId id="276" r:id="rId16"/>
    <p:sldId id="261" r:id="rId17"/>
    <p:sldId id="271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8B3A0"/>
    <a:srgbClr val="FF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38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94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CE1BFA-7A9B-4AC1-863D-07F011D3C2C5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1" csCatId="colorful" phldr="1"/>
      <dgm:spPr/>
    </dgm:pt>
    <dgm:pt modelId="{AFEFA006-85E7-4082-A4DD-B785A3571701}">
      <dgm:prSet phldrT="[Text]"/>
      <dgm:spPr/>
      <dgm:t>
        <a:bodyPr/>
        <a:lstStyle/>
        <a:p>
          <a:r>
            <a:rPr lang="en-US" dirty="0">
              <a:latin typeface="Arial Black" panose="020B0A04020102020204" pitchFamily="34" charset="0"/>
              <a:cs typeface="Arial" panose="020B0604020202020204" pitchFamily="34" charset="0"/>
            </a:rPr>
            <a:t>1</a:t>
          </a:r>
          <a:r>
            <a:rPr lang="en-US" dirty="0">
              <a:latin typeface="Arial Black" panose="020B0A04020102020204" pitchFamily="34" charset="0"/>
            </a:rPr>
            <a:t>G</a:t>
          </a:r>
        </a:p>
      </dgm:t>
    </dgm:pt>
    <dgm:pt modelId="{A564EC61-4A74-4F5B-A972-E5035AFD4DFD}" type="parTrans" cxnId="{39C976D8-E2F0-4B6A-A940-610345FB9052}">
      <dgm:prSet/>
      <dgm:spPr/>
      <dgm:t>
        <a:bodyPr/>
        <a:lstStyle/>
        <a:p>
          <a:endParaRPr lang="en-US"/>
        </a:p>
      </dgm:t>
    </dgm:pt>
    <dgm:pt modelId="{9CED9F9C-EB84-41D2-BDBA-F1E60AD78B83}" type="sibTrans" cxnId="{39C976D8-E2F0-4B6A-A940-610345FB9052}">
      <dgm:prSet/>
      <dgm:spPr/>
      <dgm:t>
        <a:bodyPr/>
        <a:lstStyle/>
        <a:p>
          <a:endParaRPr lang="en-US"/>
        </a:p>
      </dgm:t>
    </dgm:pt>
    <dgm:pt modelId="{D385577A-079D-4668-A952-6AC9CFC43DF0}">
      <dgm:prSet phldrT="[Text]" custT="1"/>
      <dgm:spPr/>
      <dgm:t>
        <a:bodyPr/>
        <a:lstStyle/>
        <a:p>
          <a:r>
            <a:rPr lang="en-US" sz="2500" dirty="0">
              <a:latin typeface="Arial Black" panose="020B0A04020102020204" pitchFamily="34" charset="0"/>
            </a:rPr>
            <a:t>2G</a:t>
          </a:r>
        </a:p>
      </dgm:t>
    </dgm:pt>
    <dgm:pt modelId="{038464C9-344D-47D6-8DDC-D75A04FCB255}" type="parTrans" cxnId="{AF3C4F0B-1630-4F98-AF8B-185726947319}">
      <dgm:prSet/>
      <dgm:spPr/>
      <dgm:t>
        <a:bodyPr/>
        <a:lstStyle/>
        <a:p>
          <a:endParaRPr lang="en-US"/>
        </a:p>
      </dgm:t>
    </dgm:pt>
    <dgm:pt modelId="{C4D8F86C-AE26-4A10-85F6-5ADDBE89FE61}" type="sibTrans" cxnId="{AF3C4F0B-1630-4F98-AF8B-185726947319}">
      <dgm:prSet/>
      <dgm:spPr/>
      <dgm:t>
        <a:bodyPr/>
        <a:lstStyle/>
        <a:p>
          <a:endParaRPr lang="en-US"/>
        </a:p>
      </dgm:t>
    </dgm:pt>
    <dgm:pt modelId="{5C788D24-AB41-471D-9410-F174110B5BF2}">
      <dgm:prSet phldrT="[Text]" custT="1"/>
      <dgm:spPr/>
      <dgm:t>
        <a:bodyPr/>
        <a:lstStyle/>
        <a:p>
          <a:r>
            <a:rPr lang="en-US" sz="2600" dirty="0">
              <a:latin typeface="Arial Black" panose="020B0A04020102020204" pitchFamily="34" charset="0"/>
            </a:rPr>
            <a:t>3G</a:t>
          </a:r>
        </a:p>
      </dgm:t>
    </dgm:pt>
    <dgm:pt modelId="{F77FF3A7-E3C4-4EDC-B955-304AAEB36B58}" type="parTrans" cxnId="{622897C0-5DD7-48C0-8351-2347EEA65F68}">
      <dgm:prSet/>
      <dgm:spPr/>
      <dgm:t>
        <a:bodyPr/>
        <a:lstStyle/>
        <a:p>
          <a:endParaRPr lang="en-US"/>
        </a:p>
      </dgm:t>
    </dgm:pt>
    <dgm:pt modelId="{7BA59932-DB61-445A-B90E-4C3CBAB39D00}" type="sibTrans" cxnId="{622897C0-5DD7-48C0-8351-2347EEA65F68}">
      <dgm:prSet/>
      <dgm:spPr/>
      <dgm:t>
        <a:bodyPr/>
        <a:lstStyle/>
        <a:p>
          <a:endParaRPr lang="en-US"/>
        </a:p>
      </dgm:t>
    </dgm:pt>
    <dgm:pt modelId="{AB6FEEFE-FB4D-4FB0-BBDD-B17DE70392BD}">
      <dgm:prSet phldrT="[Text]" custT="1"/>
      <dgm:spPr/>
      <dgm:t>
        <a:bodyPr/>
        <a:lstStyle/>
        <a:p>
          <a:r>
            <a:rPr lang="en-US" sz="2800" dirty="0">
              <a:latin typeface="Arial Black" panose="020B0A04020102020204" pitchFamily="34" charset="0"/>
            </a:rPr>
            <a:t>4G</a:t>
          </a:r>
        </a:p>
      </dgm:t>
    </dgm:pt>
    <dgm:pt modelId="{8ADA58E0-2E36-465F-A9D2-C81F17B98011}" type="parTrans" cxnId="{62BF0283-BCAC-4D1D-8C24-727FE0B14548}">
      <dgm:prSet/>
      <dgm:spPr/>
      <dgm:t>
        <a:bodyPr/>
        <a:lstStyle/>
        <a:p>
          <a:endParaRPr lang="en-US"/>
        </a:p>
      </dgm:t>
    </dgm:pt>
    <dgm:pt modelId="{9609A9E2-960C-4E0F-B8AD-4DE1658D2735}" type="sibTrans" cxnId="{62BF0283-BCAC-4D1D-8C24-727FE0B14548}">
      <dgm:prSet/>
      <dgm:spPr/>
      <dgm:t>
        <a:bodyPr/>
        <a:lstStyle/>
        <a:p>
          <a:endParaRPr lang="en-US"/>
        </a:p>
      </dgm:t>
    </dgm:pt>
    <dgm:pt modelId="{2A131A28-91F2-43FD-A1E5-2733B82BF804}">
      <dgm:prSet phldrT="[Text]" custT="1"/>
      <dgm:spPr/>
      <dgm:t>
        <a:bodyPr/>
        <a:lstStyle/>
        <a:p>
          <a:r>
            <a:rPr lang="en-US" sz="3200" dirty="0">
              <a:latin typeface="Arial Black" panose="020B0A04020102020204" pitchFamily="34" charset="0"/>
            </a:rPr>
            <a:t>5G</a:t>
          </a:r>
        </a:p>
      </dgm:t>
    </dgm:pt>
    <dgm:pt modelId="{CADD7CBA-44D1-4CE7-8332-FD63FC026392}" type="parTrans" cxnId="{C96E26D9-5C71-47CB-AE0E-0085E33E4359}">
      <dgm:prSet/>
      <dgm:spPr/>
      <dgm:t>
        <a:bodyPr/>
        <a:lstStyle/>
        <a:p>
          <a:endParaRPr lang="en-US"/>
        </a:p>
      </dgm:t>
    </dgm:pt>
    <dgm:pt modelId="{0D2DFDB8-5B27-43D3-B8A5-225DFB5F272E}" type="sibTrans" cxnId="{C96E26D9-5C71-47CB-AE0E-0085E33E4359}">
      <dgm:prSet/>
      <dgm:spPr/>
      <dgm:t>
        <a:bodyPr/>
        <a:lstStyle/>
        <a:p>
          <a:endParaRPr lang="en-US"/>
        </a:p>
      </dgm:t>
    </dgm:pt>
    <dgm:pt modelId="{D170574B-A174-48FF-9A90-4A72E2AFBB04}">
      <dgm:prSet custT="1"/>
      <dgm:spPr/>
      <dgm:t>
        <a:bodyPr/>
        <a:lstStyle/>
        <a:p>
          <a:pPr algn="l"/>
          <a:r>
            <a:rPr lang="en-US" sz="1400" dirty="0"/>
            <a:t>Analog Communication</a:t>
          </a:r>
        </a:p>
        <a:p>
          <a:pPr algn="l"/>
          <a:r>
            <a:rPr lang="en-US" sz="1400" dirty="0"/>
            <a:t>First time calling available on Mobile Devices</a:t>
          </a:r>
        </a:p>
        <a:p>
          <a:pPr algn="ctr"/>
          <a:endParaRPr lang="en-US" sz="1400" dirty="0"/>
        </a:p>
      </dgm:t>
    </dgm:pt>
    <dgm:pt modelId="{312F0C71-32F1-49B4-87D2-B04E137ABC75}" type="parTrans" cxnId="{47F080F1-A94E-4DF1-A638-4860A675C5C4}">
      <dgm:prSet/>
      <dgm:spPr/>
      <dgm:t>
        <a:bodyPr/>
        <a:lstStyle/>
        <a:p>
          <a:endParaRPr lang="en-US"/>
        </a:p>
      </dgm:t>
    </dgm:pt>
    <dgm:pt modelId="{34984E99-C621-47C2-A9FF-3441E84A6AD8}" type="sibTrans" cxnId="{47F080F1-A94E-4DF1-A638-4860A675C5C4}">
      <dgm:prSet/>
      <dgm:spPr/>
      <dgm:t>
        <a:bodyPr/>
        <a:lstStyle/>
        <a:p>
          <a:endParaRPr lang="en-US"/>
        </a:p>
      </dgm:t>
    </dgm:pt>
    <dgm:pt modelId="{52C49E8D-52A9-4A04-BA72-A262D903D23F}">
      <dgm:prSet custT="1"/>
      <dgm:spPr/>
      <dgm:t>
        <a:bodyPr/>
        <a:lstStyle/>
        <a:p>
          <a:pPr algn="l">
            <a:buFont typeface="Wingdings" panose="05000000000000000000" pitchFamily="2" charset="2"/>
            <a:buChar char="Ø"/>
          </a:pPr>
          <a:r>
            <a:rPr lang="en-US" sz="1400" dirty="0"/>
            <a:t>Digital Communication</a:t>
          </a:r>
        </a:p>
        <a:p>
          <a:pPr algn="l">
            <a:buFont typeface="Wingdings" panose="05000000000000000000" pitchFamily="2" charset="2"/>
            <a:buChar char="Ø"/>
          </a:pPr>
          <a:br>
            <a:rPr lang="en-US" sz="1400" dirty="0"/>
          </a:br>
          <a:r>
            <a:rPr lang="en-US" sz="1400" dirty="0"/>
            <a:t>Support for both Voice &amp; Data</a:t>
          </a:r>
          <a:endParaRPr lang="en-US" sz="1500" dirty="0"/>
        </a:p>
        <a:p>
          <a:pPr algn="ctr">
            <a:buFont typeface="Wingdings" panose="05000000000000000000" pitchFamily="2" charset="2"/>
            <a:buChar char="§"/>
          </a:pPr>
          <a:endParaRPr lang="en-US" sz="1500" dirty="0"/>
        </a:p>
      </dgm:t>
    </dgm:pt>
    <dgm:pt modelId="{AA0711E2-12C4-4F0C-9FD4-FC706826A5B4}" type="parTrans" cxnId="{08998EA0-A1C8-4804-8D51-A23E2F33B8B7}">
      <dgm:prSet/>
      <dgm:spPr/>
      <dgm:t>
        <a:bodyPr/>
        <a:lstStyle/>
        <a:p>
          <a:endParaRPr lang="en-US"/>
        </a:p>
      </dgm:t>
    </dgm:pt>
    <dgm:pt modelId="{9E4B92B6-EFE5-4762-9E44-CCAA09A22755}" type="sibTrans" cxnId="{08998EA0-A1C8-4804-8D51-A23E2F33B8B7}">
      <dgm:prSet/>
      <dgm:spPr/>
      <dgm:t>
        <a:bodyPr/>
        <a:lstStyle/>
        <a:p>
          <a:endParaRPr lang="en-US"/>
        </a:p>
      </dgm:t>
    </dgm:pt>
    <dgm:pt modelId="{E53B9A1A-94AD-44BE-92B3-0FB429DEF822}">
      <dgm:prSet custT="1"/>
      <dgm:spPr/>
      <dgm:t>
        <a:bodyPr/>
        <a:lstStyle/>
        <a:p>
          <a:pPr algn="l"/>
          <a:r>
            <a:rPr lang="en-US" sz="1400" dirty="0"/>
            <a:t>Mobile Broadband</a:t>
          </a:r>
        </a:p>
        <a:p>
          <a:pPr algn="l"/>
          <a:r>
            <a:rPr lang="en-US" sz="1400" dirty="0"/>
            <a:t>Support for multimedia applications</a:t>
          </a:r>
        </a:p>
        <a:p>
          <a:pPr algn="l"/>
          <a:endParaRPr lang="en-US" sz="1400" dirty="0"/>
        </a:p>
      </dgm:t>
    </dgm:pt>
    <dgm:pt modelId="{7B7FC00D-C3DE-4599-BBD0-98FB1D0C811A}" type="parTrans" cxnId="{73578C82-D78C-49E6-891E-DBE209A0E798}">
      <dgm:prSet/>
      <dgm:spPr/>
      <dgm:t>
        <a:bodyPr/>
        <a:lstStyle/>
        <a:p>
          <a:endParaRPr lang="en-US"/>
        </a:p>
      </dgm:t>
    </dgm:pt>
    <dgm:pt modelId="{83E38CD8-E1B9-4606-BCE0-F7FCA9683A8A}" type="sibTrans" cxnId="{73578C82-D78C-49E6-891E-DBE209A0E798}">
      <dgm:prSet/>
      <dgm:spPr/>
      <dgm:t>
        <a:bodyPr/>
        <a:lstStyle/>
        <a:p>
          <a:endParaRPr lang="en-US"/>
        </a:p>
      </dgm:t>
    </dgm:pt>
    <dgm:pt modelId="{295C6409-7799-4120-B730-5D89A3F75D82}">
      <dgm:prSet custT="1"/>
      <dgm:spPr/>
      <dgm:t>
        <a:bodyPr/>
        <a:lstStyle/>
        <a:p>
          <a:pPr algn="l"/>
          <a:r>
            <a:rPr lang="en-US" sz="1400" dirty="0"/>
            <a:t>All IP Communication</a:t>
          </a:r>
        </a:p>
        <a:p>
          <a:pPr algn="l"/>
          <a:r>
            <a:rPr lang="en-US" sz="1400" dirty="0"/>
            <a:t>Support for HD video streaming, online gaming, VOIP</a:t>
          </a:r>
        </a:p>
      </dgm:t>
    </dgm:pt>
    <dgm:pt modelId="{1D51D1D0-7A94-4680-99ED-D080143E0266}" type="parTrans" cxnId="{27E1612B-6BFC-430B-B45F-867300BF51EC}">
      <dgm:prSet/>
      <dgm:spPr/>
      <dgm:t>
        <a:bodyPr/>
        <a:lstStyle/>
        <a:p>
          <a:endParaRPr lang="en-US"/>
        </a:p>
      </dgm:t>
    </dgm:pt>
    <dgm:pt modelId="{48F4CC9E-EBA5-4777-B197-859897A904C5}" type="sibTrans" cxnId="{27E1612B-6BFC-430B-B45F-867300BF51EC}">
      <dgm:prSet/>
      <dgm:spPr/>
      <dgm:t>
        <a:bodyPr/>
        <a:lstStyle/>
        <a:p>
          <a:endParaRPr lang="en-US"/>
        </a:p>
      </dgm:t>
    </dgm:pt>
    <dgm:pt modelId="{77681769-AFDE-41A8-AE99-CE8A42E54727}">
      <dgm:prSet custT="1"/>
      <dgm:spPr/>
      <dgm:t>
        <a:bodyPr/>
        <a:lstStyle/>
        <a:p>
          <a:pPr algn="l"/>
          <a:endParaRPr lang="en-US" sz="1400" dirty="0"/>
        </a:p>
        <a:p>
          <a:pPr algn="l"/>
          <a:r>
            <a:rPr lang="en-US" sz="1400" dirty="0" err="1"/>
            <a:t>uRLLC</a:t>
          </a:r>
          <a:r>
            <a:rPr lang="en-US" sz="1400" dirty="0"/>
            <a:t>, </a:t>
          </a:r>
          <a:r>
            <a:rPr lang="en-US" sz="1400" dirty="0" err="1"/>
            <a:t>mMTC</a:t>
          </a:r>
          <a:r>
            <a:rPr lang="en-US" sz="1400" dirty="0"/>
            <a:t>, and </a:t>
          </a:r>
          <a:r>
            <a:rPr lang="en-US" sz="1400" dirty="0" err="1"/>
            <a:t>eMBB</a:t>
          </a:r>
          <a:endParaRPr lang="en-US" sz="1400" dirty="0"/>
        </a:p>
        <a:p>
          <a:pPr algn="l"/>
          <a:r>
            <a:rPr lang="en-US" sz="1400" dirty="0"/>
            <a:t>IOT, VR, IOV, M2M and many more</a:t>
          </a:r>
        </a:p>
      </dgm:t>
    </dgm:pt>
    <dgm:pt modelId="{261BC1F3-CB52-4EBD-899E-504C0BCAE78F}" type="parTrans" cxnId="{DA499AA3-A602-4DFB-AB17-DA3BAF0E75E2}">
      <dgm:prSet/>
      <dgm:spPr/>
      <dgm:t>
        <a:bodyPr/>
        <a:lstStyle/>
        <a:p>
          <a:endParaRPr lang="en-US"/>
        </a:p>
      </dgm:t>
    </dgm:pt>
    <dgm:pt modelId="{91BD202D-5EDA-4010-9157-2DCE5D6DEB33}" type="sibTrans" cxnId="{DA499AA3-A602-4DFB-AB17-DA3BAF0E75E2}">
      <dgm:prSet/>
      <dgm:spPr/>
      <dgm:t>
        <a:bodyPr/>
        <a:lstStyle/>
        <a:p>
          <a:endParaRPr lang="en-US"/>
        </a:p>
      </dgm:t>
    </dgm:pt>
    <dgm:pt modelId="{8E126154-116B-4A08-893F-A1BA57F1E6BB}" type="pres">
      <dgm:prSet presAssocID="{9FCE1BFA-7A9B-4AC1-863D-07F011D3C2C5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FA292983-D7D6-472F-A53C-F1D70F532377}" type="pres">
      <dgm:prSet presAssocID="{2A131A28-91F2-43FD-A1E5-2733B82BF804}" presName="ChildAccent5" presStyleCnt="0"/>
      <dgm:spPr/>
    </dgm:pt>
    <dgm:pt modelId="{19F56E03-C735-44E3-89B4-8243B9D8C192}" type="pres">
      <dgm:prSet presAssocID="{2A131A28-91F2-43FD-A1E5-2733B82BF804}" presName="ChildAccent" presStyleLbl="alignImgPlace1" presStyleIdx="0" presStyleCnt="5" custScaleX="112034" custScaleY="94666" custLinFactNeighborX="-91505" custLinFactNeighborY="-6420"/>
      <dgm:spPr/>
    </dgm:pt>
    <dgm:pt modelId="{047E2793-B82E-4628-B515-C39B96CF14A5}" type="pres">
      <dgm:prSet presAssocID="{2A131A28-91F2-43FD-A1E5-2733B82BF804}" presName="Child5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391E5FD-DB7C-4BAC-BC0D-4BFEB29CE155}" type="pres">
      <dgm:prSet presAssocID="{2A131A28-91F2-43FD-A1E5-2733B82BF804}" presName="Parent5" presStyleLbl="node1" presStyleIdx="0" presStyleCnt="5" custScaleX="104559" custScaleY="98968" custLinFactNeighborX="-88952" custLinFactNeighborY="-5592">
        <dgm:presLayoutVars>
          <dgm:chMax val="2"/>
          <dgm:chPref val="1"/>
          <dgm:bulletEnabled val="1"/>
        </dgm:presLayoutVars>
      </dgm:prSet>
      <dgm:spPr/>
    </dgm:pt>
    <dgm:pt modelId="{E703DA7D-4192-4FEE-8768-DCF139128D63}" type="pres">
      <dgm:prSet presAssocID="{AB6FEEFE-FB4D-4FB0-BBDD-B17DE70392BD}" presName="ChildAccent4" presStyleCnt="0"/>
      <dgm:spPr/>
    </dgm:pt>
    <dgm:pt modelId="{7AD80C7F-8B9A-441C-A3F4-FBEFFA95F3B5}" type="pres">
      <dgm:prSet presAssocID="{AB6FEEFE-FB4D-4FB0-BBDD-B17DE70392BD}" presName="ChildAccent" presStyleLbl="alignImgPlace1" presStyleIdx="1" presStyleCnt="5" custScaleX="103634" custLinFactNeighborX="-92789" custLinFactNeighborY="-2350"/>
      <dgm:spPr/>
    </dgm:pt>
    <dgm:pt modelId="{E3FB8C49-402F-4165-B27F-8BACE4C90A48}" type="pres">
      <dgm:prSet presAssocID="{AB6FEEFE-FB4D-4FB0-BBDD-B17DE70392BD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8F75133-77A9-4AD0-99C7-1E9CC5E9AC5C}" type="pres">
      <dgm:prSet presAssocID="{AB6FEEFE-FB4D-4FB0-BBDD-B17DE70392BD}" presName="Parent4" presStyleLbl="node1" presStyleIdx="1" presStyleCnt="5" custLinFactNeighborX="-92605" custLinFactNeighborY="-10760">
        <dgm:presLayoutVars>
          <dgm:chMax val="2"/>
          <dgm:chPref val="1"/>
          <dgm:bulletEnabled val="1"/>
        </dgm:presLayoutVars>
      </dgm:prSet>
      <dgm:spPr/>
    </dgm:pt>
    <dgm:pt modelId="{F24B30BB-96CD-45E8-A3DB-5B277E4C695D}" type="pres">
      <dgm:prSet presAssocID="{5C788D24-AB41-471D-9410-F174110B5BF2}" presName="ChildAccent3" presStyleCnt="0"/>
      <dgm:spPr/>
    </dgm:pt>
    <dgm:pt modelId="{9B410564-2F0B-4EE4-962B-18E101E3470D}" type="pres">
      <dgm:prSet presAssocID="{5C788D24-AB41-471D-9410-F174110B5BF2}" presName="ChildAccent" presStyleLbl="alignImgPlace1" presStyleIdx="2" presStyleCnt="5" custLinFactNeighborX="-92313" custLinFactNeighborY="-3446"/>
      <dgm:spPr/>
    </dgm:pt>
    <dgm:pt modelId="{0A606EEE-2FD9-4653-9E71-76B63AE94201}" type="pres">
      <dgm:prSet presAssocID="{5C788D24-AB41-471D-9410-F174110B5BF2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2C9218D-947F-4D8E-B8A2-1C4929081E55}" type="pres">
      <dgm:prSet presAssocID="{5C788D24-AB41-471D-9410-F174110B5BF2}" presName="Parent3" presStyleLbl="node1" presStyleIdx="2" presStyleCnt="5" custLinFactNeighborX="-92313" custLinFactNeighborY="-16081">
        <dgm:presLayoutVars>
          <dgm:chMax val="2"/>
          <dgm:chPref val="1"/>
          <dgm:bulletEnabled val="1"/>
        </dgm:presLayoutVars>
      </dgm:prSet>
      <dgm:spPr/>
    </dgm:pt>
    <dgm:pt modelId="{C134186F-CCD4-4E1C-992D-A02CA887E13E}" type="pres">
      <dgm:prSet presAssocID="{D385577A-079D-4668-A952-6AC9CFC43DF0}" presName="ChildAccent2" presStyleCnt="0"/>
      <dgm:spPr/>
    </dgm:pt>
    <dgm:pt modelId="{8F3DFA6F-F72D-4D47-8046-15A7E6B4BA85}" type="pres">
      <dgm:prSet presAssocID="{D385577A-079D-4668-A952-6AC9CFC43DF0}" presName="ChildAccent" presStyleLbl="alignImgPlace1" presStyleIdx="3" presStyleCnt="5" custLinFactNeighborX="-91596" custLinFactNeighborY="-3587"/>
      <dgm:spPr/>
    </dgm:pt>
    <dgm:pt modelId="{3C34B587-78F9-44DE-952A-69EE1234BC3E}" type="pres">
      <dgm:prSet presAssocID="{D385577A-079D-4668-A952-6AC9CFC43DF0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ABC9ED9-4BDD-4B84-9EC7-E8F5175EFB26}" type="pres">
      <dgm:prSet presAssocID="{D385577A-079D-4668-A952-6AC9CFC43DF0}" presName="Parent2" presStyleLbl="node1" presStyleIdx="3" presStyleCnt="5" custLinFactNeighborX="-91596" custLinFactNeighborY="-18651">
        <dgm:presLayoutVars>
          <dgm:chMax val="2"/>
          <dgm:chPref val="1"/>
          <dgm:bulletEnabled val="1"/>
        </dgm:presLayoutVars>
      </dgm:prSet>
      <dgm:spPr/>
    </dgm:pt>
    <dgm:pt modelId="{230CAE3C-B130-41BD-B3DF-D7410E6BA53C}" type="pres">
      <dgm:prSet presAssocID="{AFEFA006-85E7-4082-A4DD-B785A3571701}" presName="ChildAccent1" presStyleCnt="0"/>
      <dgm:spPr/>
    </dgm:pt>
    <dgm:pt modelId="{638854C0-12BE-4341-A200-796BE580EEBE}" type="pres">
      <dgm:prSet presAssocID="{AFEFA006-85E7-4082-A4DD-B785A3571701}" presName="ChildAccent" presStyleLbl="alignImgPlace1" presStyleIdx="4" presStyleCnt="5" custScaleX="95699" custLinFactNeighborX="-92006" custLinFactNeighborY="-4307"/>
      <dgm:spPr/>
    </dgm:pt>
    <dgm:pt modelId="{353F99B8-FE54-4EE2-B87E-6B6A79BBF6AD}" type="pres">
      <dgm:prSet presAssocID="{AFEFA006-85E7-4082-A4DD-B785A3571701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C564D0E-57D6-4B35-87F2-4B82EFB0BA05}" type="pres">
      <dgm:prSet presAssocID="{AFEFA006-85E7-4082-A4DD-B785A3571701}" presName="Parent1" presStyleLbl="node1" presStyleIdx="4" presStyleCnt="5" custLinFactNeighborX="-92006" custLinFactNeighborY="-40364">
        <dgm:presLayoutVars>
          <dgm:chMax val="2"/>
          <dgm:chPref val="1"/>
          <dgm:bulletEnabled val="1"/>
        </dgm:presLayoutVars>
      </dgm:prSet>
      <dgm:spPr/>
    </dgm:pt>
  </dgm:ptLst>
  <dgm:cxnLst>
    <dgm:cxn modelId="{2C764406-73B2-43B4-86ED-262A68DE85D0}" type="presOf" srcId="{9FCE1BFA-7A9B-4AC1-863D-07F011D3C2C5}" destId="{8E126154-116B-4A08-893F-A1BA57F1E6BB}" srcOrd="0" destOrd="0" presId="urn:microsoft.com/office/officeart/2011/layout/InterconnectedBlockProcess"/>
    <dgm:cxn modelId="{AF3C4F0B-1630-4F98-AF8B-185726947319}" srcId="{9FCE1BFA-7A9B-4AC1-863D-07F011D3C2C5}" destId="{D385577A-079D-4668-A952-6AC9CFC43DF0}" srcOrd="1" destOrd="0" parTransId="{038464C9-344D-47D6-8DDC-D75A04FCB255}" sibTransId="{C4D8F86C-AE26-4A10-85F6-5ADDBE89FE61}"/>
    <dgm:cxn modelId="{1831791F-8577-4439-A43B-C3E3AF3979AC}" type="presOf" srcId="{AFEFA006-85E7-4082-A4DD-B785A3571701}" destId="{FC564D0E-57D6-4B35-87F2-4B82EFB0BA05}" srcOrd="0" destOrd="0" presId="urn:microsoft.com/office/officeart/2011/layout/InterconnectedBlockProcess"/>
    <dgm:cxn modelId="{3EADE520-9FAE-4996-997C-0F33357A391C}" type="presOf" srcId="{AB6FEEFE-FB4D-4FB0-BBDD-B17DE70392BD}" destId="{38F75133-77A9-4AD0-99C7-1E9CC5E9AC5C}" srcOrd="0" destOrd="0" presId="urn:microsoft.com/office/officeart/2011/layout/InterconnectedBlockProcess"/>
    <dgm:cxn modelId="{27E1612B-6BFC-430B-B45F-867300BF51EC}" srcId="{AB6FEEFE-FB4D-4FB0-BBDD-B17DE70392BD}" destId="{295C6409-7799-4120-B730-5D89A3F75D82}" srcOrd="0" destOrd="0" parTransId="{1D51D1D0-7A94-4680-99ED-D080143E0266}" sibTransId="{48F4CC9E-EBA5-4777-B197-859897A904C5}"/>
    <dgm:cxn modelId="{F32E742C-F572-4E08-BED3-38674EEC4D3B}" type="presOf" srcId="{D385577A-079D-4668-A952-6AC9CFC43DF0}" destId="{6ABC9ED9-4BDD-4B84-9EC7-E8F5175EFB26}" srcOrd="0" destOrd="0" presId="urn:microsoft.com/office/officeart/2011/layout/InterconnectedBlockProcess"/>
    <dgm:cxn modelId="{2485FE2E-68DB-4EB9-8902-4AA70CF702B7}" type="presOf" srcId="{295C6409-7799-4120-B730-5D89A3F75D82}" destId="{E3FB8C49-402F-4165-B27F-8BACE4C90A48}" srcOrd="1" destOrd="0" presId="urn:microsoft.com/office/officeart/2011/layout/InterconnectedBlockProcess"/>
    <dgm:cxn modelId="{A7DE455D-EA3A-47D7-AD17-07599B7DCAD8}" type="presOf" srcId="{2A131A28-91F2-43FD-A1E5-2733B82BF804}" destId="{5391E5FD-DB7C-4BAC-BC0D-4BFEB29CE155}" srcOrd="0" destOrd="0" presId="urn:microsoft.com/office/officeart/2011/layout/InterconnectedBlockProcess"/>
    <dgm:cxn modelId="{702DFE6F-3EBC-4D7A-88AF-2611380CFD90}" type="presOf" srcId="{E53B9A1A-94AD-44BE-92B3-0FB429DEF822}" destId="{0A606EEE-2FD9-4653-9E71-76B63AE94201}" srcOrd="1" destOrd="0" presId="urn:microsoft.com/office/officeart/2011/layout/InterconnectedBlockProcess"/>
    <dgm:cxn modelId="{73578C82-D78C-49E6-891E-DBE209A0E798}" srcId="{5C788D24-AB41-471D-9410-F174110B5BF2}" destId="{E53B9A1A-94AD-44BE-92B3-0FB429DEF822}" srcOrd="0" destOrd="0" parTransId="{7B7FC00D-C3DE-4599-BBD0-98FB1D0C811A}" sibTransId="{83E38CD8-E1B9-4606-BCE0-F7FCA9683A8A}"/>
    <dgm:cxn modelId="{62BF0283-BCAC-4D1D-8C24-727FE0B14548}" srcId="{9FCE1BFA-7A9B-4AC1-863D-07F011D3C2C5}" destId="{AB6FEEFE-FB4D-4FB0-BBDD-B17DE70392BD}" srcOrd="3" destOrd="0" parTransId="{8ADA58E0-2E36-465F-A9D2-C81F17B98011}" sibTransId="{9609A9E2-960C-4E0F-B8AD-4DE1658D2735}"/>
    <dgm:cxn modelId="{5590AD88-B439-468E-B181-FEB743302D03}" type="presOf" srcId="{295C6409-7799-4120-B730-5D89A3F75D82}" destId="{7AD80C7F-8B9A-441C-A3F4-FBEFFA95F3B5}" srcOrd="0" destOrd="0" presId="urn:microsoft.com/office/officeart/2011/layout/InterconnectedBlockProcess"/>
    <dgm:cxn modelId="{08998EA0-A1C8-4804-8D51-A23E2F33B8B7}" srcId="{D385577A-079D-4668-A952-6AC9CFC43DF0}" destId="{52C49E8D-52A9-4A04-BA72-A262D903D23F}" srcOrd="0" destOrd="0" parTransId="{AA0711E2-12C4-4F0C-9FD4-FC706826A5B4}" sibTransId="{9E4B92B6-EFE5-4762-9E44-CCAA09A22755}"/>
    <dgm:cxn modelId="{DA499AA3-A602-4DFB-AB17-DA3BAF0E75E2}" srcId="{2A131A28-91F2-43FD-A1E5-2733B82BF804}" destId="{77681769-AFDE-41A8-AE99-CE8A42E54727}" srcOrd="0" destOrd="0" parTransId="{261BC1F3-CB52-4EBD-899E-504C0BCAE78F}" sibTransId="{91BD202D-5EDA-4010-9157-2DCE5D6DEB33}"/>
    <dgm:cxn modelId="{2411BDAB-E653-45D4-BB49-D4E33F29CC38}" type="presOf" srcId="{D170574B-A174-48FF-9A90-4A72E2AFBB04}" destId="{353F99B8-FE54-4EE2-B87E-6B6A79BBF6AD}" srcOrd="1" destOrd="0" presId="urn:microsoft.com/office/officeart/2011/layout/InterconnectedBlockProcess"/>
    <dgm:cxn modelId="{23212BAE-815A-41CC-A935-74925EA6341C}" type="presOf" srcId="{77681769-AFDE-41A8-AE99-CE8A42E54727}" destId="{047E2793-B82E-4628-B515-C39B96CF14A5}" srcOrd="1" destOrd="0" presId="urn:microsoft.com/office/officeart/2011/layout/InterconnectedBlockProcess"/>
    <dgm:cxn modelId="{AF0B89B3-3FF3-4019-B445-225AF8FE9D88}" type="presOf" srcId="{5C788D24-AB41-471D-9410-F174110B5BF2}" destId="{62C9218D-947F-4D8E-B8A2-1C4929081E55}" srcOrd="0" destOrd="0" presId="urn:microsoft.com/office/officeart/2011/layout/InterconnectedBlockProcess"/>
    <dgm:cxn modelId="{FC6AACB9-ECFB-4440-9F48-A18A47F408DA}" type="presOf" srcId="{D170574B-A174-48FF-9A90-4A72E2AFBB04}" destId="{638854C0-12BE-4341-A200-796BE580EEBE}" srcOrd="0" destOrd="0" presId="urn:microsoft.com/office/officeart/2011/layout/InterconnectedBlockProcess"/>
    <dgm:cxn modelId="{708D91BA-1F49-43E1-8F6B-E7C7A5C3A196}" type="presOf" srcId="{77681769-AFDE-41A8-AE99-CE8A42E54727}" destId="{19F56E03-C735-44E3-89B4-8243B9D8C192}" srcOrd="0" destOrd="0" presId="urn:microsoft.com/office/officeart/2011/layout/InterconnectedBlockProcess"/>
    <dgm:cxn modelId="{622897C0-5DD7-48C0-8351-2347EEA65F68}" srcId="{9FCE1BFA-7A9B-4AC1-863D-07F011D3C2C5}" destId="{5C788D24-AB41-471D-9410-F174110B5BF2}" srcOrd="2" destOrd="0" parTransId="{F77FF3A7-E3C4-4EDC-B955-304AAEB36B58}" sibTransId="{7BA59932-DB61-445A-B90E-4C3CBAB39D00}"/>
    <dgm:cxn modelId="{01DC64C1-339D-4507-8735-9CE4D609DBAA}" type="presOf" srcId="{52C49E8D-52A9-4A04-BA72-A262D903D23F}" destId="{3C34B587-78F9-44DE-952A-69EE1234BC3E}" srcOrd="1" destOrd="0" presId="urn:microsoft.com/office/officeart/2011/layout/InterconnectedBlockProcess"/>
    <dgm:cxn modelId="{39C976D8-E2F0-4B6A-A940-610345FB9052}" srcId="{9FCE1BFA-7A9B-4AC1-863D-07F011D3C2C5}" destId="{AFEFA006-85E7-4082-A4DD-B785A3571701}" srcOrd="0" destOrd="0" parTransId="{A564EC61-4A74-4F5B-A972-E5035AFD4DFD}" sibTransId="{9CED9F9C-EB84-41D2-BDBA-F1E60AD78B83}"/>
    <dgm:cxn modelId="{C96E26D9-5C71-47CB-AE0E-0085E33E4359}" srcId="{9FCE1BFA-7A9B-4AC1-863D-07F011D3C2C5}" destId="{2A131A28-91F2-43FD-A1E5-2733B82BF804}" srcOrd="4" destOrd="0" parTransId="{CADD7CBA-44D1-4CE7-8332-FD63FC026392}" sibTransId="{0D2DFDB8-5B27-43D3-B8A5-225DFB5F272E}"/>
    <dgm:cxn modelId="{6F92B7E8-B5EE-4613-834E-2FEBDC1351BC}" type="presOf" srcId="{E53B9A1A-94AD-44BE-92B3-0FB429DEF822}" destId="{9B410564-2F0B-4EE4-962B-18E101E3470D}" srcOrd="0" destOrd="0" presId="urn:microsoft.com/office/officeart/2011/layout/InterconnectedBlockProcess"/>
    <dgm:cxn modelId="{47F080F1-A94E-4DF1-A638-4860A675C5C4}" srcId="{AFEFA006-85E7-4082-A4DD-B785A3571701}" destId="{D170574B-A174-48FF-9A90-4A72E2AFBB04}" srcOrd="0" destOrd="0" parTransId="{312F0C71-32F1-49B4-87D2-B04E137ABC75}" sibTransId="{34984E99-C621-47C2-A9FF-3441E84A6AD8}"/>
    <dgm:cxn modelId="{8674E5F6-4C91-49FC-8059-9A495C61157F}" type="presOf" srcId="{52C49E8D-52A9-4A04-BA72-A262D903D23F}" destId="{8F3DFA6F-F72D-4D47-8046-15A7E6B4BA85}" srcOrd="0" destOrd="0" presId="urn:microsoft.com/office/officeart/2011/layout/InterconnectedBlockProcess"/>
    <dgm:cxn modelId="{170D9A1F-FD4D-4D6F-A10C-B120F6923052}" type="presParOf" srcId="{8E126154-116B-4A08-893F-A1BA57F1E6BB}" destId="{FA292983-D7D6-472F-A53C-F1D70F532377}" srcOrd="0" destOrd="0" presId="urn:microsoft.com/office/officeart/2011/layout/InterconnectedBlockProcess"/>
    <dgm:cxn modelId="{B797F4E7-2F30-41B2-9172-C3C3E77667FE}" type="presParOf" srcId="{FA292983-D7D6-472F-A53C-F1D70F532377}" destId="{19F56E03-C735-44E3-89B4-8243B9D8C192}" srcOrd="0" destOrd="0" presId="urn:microsoft.com/office/officeart/2011/layout/InterconnectedBlockProcess"/>
    <dgm:cxn modelId="{002DA308-3D6F-4318-8E28-90BBBDB3F85B}" type="presParOf" srcId="{8E126154-116B-4A08-893F-A1BA57F1E6BB}" destId="{047E2793-B82E-4628-B515-C39B96CF14A5}" srcOrd="1" destOrd="0" presId="urn:microsoft.com/office/officeart/2011/layout/InterconnectedBlockProcess"/>
    <dgm:cxn modelId="{F7F9B4CE-54BF-4580-A040-C12162BAD29A}" type="presParOf" srcId="{8E126154-116B-4A08-893F-A1BA57F1E6BB}" destId="{5391E5FD-DB7C-4BAC-BC0D-4BFEB29CE155}" srcOrd="2" destOrd="0" presId="urn:microsoft.com/office/officeart/2011/layout/InterconnectedBlockProcess"/>
    <dgm:cxn modelId="{00A27C63-E79E-44F1-9B1A-6295E0F6EF8C}" type="presParOf" srcId="{8E126154-116B-4A08-893F-A1BA57F1E6BB}" destId="{E703DA7D-4192-4FEE-8768-DCF139128D63}" srcOrd="3" destOrd="0" presId="urn:microsoft.com/office/officeart/2011/layout/InterconnectedBlockProcess"/>
    <dgm:cxn modelId="{EE2185C5-52C2-44F6-B49D-F573E6B12882}" type="presParOf" srcId="{E703DA7D-4192-4FEE-8768-DCF139128D63}" destId="{7AD80C7F-8B9A-441C-A3F4-FBEFFA95F3B5}" srcOrd="0" destOrd="0" presId="urn:microsoft.com/office/officeart/2011/layout/InterconnectedBlockProcess"/>
    <dgm:cxn modelId="{2ACCFE25-2D61-4ECF-A88D-5F858B4E21B5}" type="presParOf" srcId="{8E126154-116B-4A08-893F-A1BA57F1E6BB}" destId="{E3FB8C49-402F-4165-B27F-8BACE4C90A48}" srcOrd="4" destOrd="0" presId="urn:microsoft.com/office/officeart/2011/layout/InterconnectedBlockProcess"/>
    <dgm:cxn modelId="{DED19370-7CAB-4DF2-99D8-3289DAB68E6A}" type="presParOf" srcId="{8E126154-116B-4A08-893F-A1BA57F1E6BB}" destId="{38F75133-77A9-4AD0-99C7-1E9CC5E9AC5C}" srcOrd="5" destOrd="0" presId="urn:microsoft.com/office/officeart/2011/layout/InterconnectedBlockProcess"/>
    <dgm:cxn modelId="{FE25BA11-5D6C-46C0-B386-9ACF7249372C}" type="presParOf" srcId="{8E126154-116B-4A08-893F-A1BA57F1E6BB}" destId="{F24B30BB-96CD-45E8-A3DB-5B277E4C695D}" srcOrd="6" destOrd="0" presId="urn:microsoft.com/office/officeart/2011/layout/InterconnectedBlockProcess"/>
    <dgm:cxn modelId="{0987E148-0D92-4737-9EF1-0A758F068437}" type="presParOf" srcId="{F24B30BB-96CD-45E8-A3DB-5B277E4C695D}" destId="{9B410564-2F0B-4EE4-962B-18E101E3470D}" srcOrd="0" destOrd="0" presId="urn:microsoft.com/office/officeart/2011/layout/InterconnectedBlockProcess"/>
    <dgm:cxn modelId="{87BE36F3-B83C-4AF7-9817-047659089D68}" type="presParOf" srcId="{8E126154-116B-4A08-893F-A1BA57F1E6BB}" destId="{0A606EEE-2FD9-4653-9E71-76B63AE94201}" srcOrd="7" destOrd="0" presId="urn:microsoft.com/office/officeart/2011/layout/InterconnectedBlockProcess"/>
    <dgm:cxn modelId="{D6932ADD-4470-43A5-BF7F-6BE77198CFC2}" type="presParOf" srcId="{8E126154-116B-4A08-893F-A1BA57F1E6BB}" destId="{62C9218D-947F-4D8E-B8A2-1C4929081E55}" srcOrd="8" destOrd="0" presId="urn:microsoft.com/office/officeart/2011/layout/InterconnectedBlockProcess"/>
    <dgm:cxn modelId="{72A7954B-ABD5-4087-95BA-42FEC27E92E0}" type="presParOf" srcId="{8E126154-116B-4A08-893F-A1BA57F1E6BB}" destId="{C134186F-CCD4-4E1C-992D-A02CA887E13E}" srcOrd="9" destOrd="0" presId="urn:microsoft.com/office/officeart/2011/layout/InterconnectedBlockProcess"/>
    <dgm:cxn modelId="{BCA029AA-A9A4-4B8E-9190-863B43C7978A}" type="presParOf" srcId="{C134186F-CCD4-4E1C-992D-A02CA887E13E}" destId="{8F3DFA6F-F72D-4D47-8046-15A7E6B4BA85}" srcOrd="0" destOrd="0" presId="urn:microsoft.com/office/officeart/2011/layout/InterconnectedBlockProcess"/>
    <dgm:cxn modelId="{BA7E98FE-CC04-4581-9989-B890317FC80F}" type="presParOf" srcId="{8E126154-116B-4A08-893F-A1BA57F1E6BB}" destId="{3C34B587-78F9-44DE-952A-69EE1234BC3E}" srcOrd="10" destOrd="0" presId="urn:microsoft.com/office/officeart/2011/layout/InterconnectedBlockProcess"/>
    <dgm:cxn modelId="{13BBE250-61A7-4DA2-BEBB-851091280832}" type="presParOf" srcId="{8E126154-116B-4A08-893F-A1BA57F1E6BB}" destId="{6ABC9ED9-4BDD-4B84-9EC7-E8F5175EFB26}" srcOrd="11" destOrd="0" presId="urn:microsoft.com/office/officeart/2011/layout/InterconnectedBlockProcess"/>
    <dgm:cxn modelId="{78DD9CA7-B83E-418C-BF28-11A64F61ABC2}" type="presParOf" srcId="{8E126154-116B-4A08-893F-A1BA57F1E6BB}" destId="{230CAE3C-B130-41BD-B3DF-D7410E6BA53C}" srcOrd="12" destOrd="0" presId="urn:microsoft.com/office/officeart/2011/layout/InterconnectedBlockProcess"/>
    <dgm:cxn modelId="{D3E94625-4795-4763-8E16-5BD117AFC748}" type="presParOf" srcId="{230CAE3C-B130-41BD-B3DF-D7410E6BA53C}" destId="{638854C0-12BE-4341-A200-796BE580EEBE}" srcOrd="0" destOrd="0" presId="urn:microsoft.com/office/officeart/2011/layout/InterconnectedBlockProcess"/>
    <dgm:cxn modelId="{F74CE723-AEC1-46A7-AA43-CC6B3D608BED}" type="presParOf" srcId="{8E126154-116B-4A08-893F-A1BA57F1E6BB}" destId="{353F99B8-FE54-4EE2-B87E-6B6A79BBF6AD}" srcOrd="13" destOrd="0" presId="urn:microsoft.com/office/officeart/2011/layout/InterconnectedBlockProcess"/>
    <dgm:cxn modelId="{6097B519-D7F5-485B-87AB-C81311E90AA9}" type="presParOf" srcId="{8E126154-116B-4A08-893F-A1BA57F1E6BB}" destId="{FC564D0E-57D6-4B35-87F2-4B82EFB0BA05}" srcOrd="14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F56E03-C735-44E3-89B4-8243B9D8C192}">
      <dsp:nvSpPr>
        <dsp:cNvPr id="0" name=""/>
        <dsp:cNvSpPr/>
      </dsp:nvSpPr>
      <dsp:spPr>
        <a:xfrm>
          <a:off x="6542262" y="946379"/>
          <a:ext cx="1854132" cy="3978946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uRLLC</a:t>
          </a:r>
          <a:r>
            <a:rPr lang="en-US" sz="1400" kern="1200" dirty="0"/>
            <a:t>, </a:t>
          </a:r>
          <a:r>
            <a:rPr lang="en-US" sz="1400" kern="1200" dirty="0" err="1"/>
            <a:t>mMTC</a:t>
          </a:r>
          <a:r>
            <a:rPr lang="en-US" sz="1400" kern="1200" dirty="0"/>
            <a:t>, and </a:t>
          </a:r>
          <a:r>
            <a:rPr lang="en-US" sz="1400" kern="1200" dirty="0" err="1"/>
            <a:t>eMBB</a:t>
          </a: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IOT, VR, IOV, M2M and many more</a:t>
          </a:r>
        </a:p>
      </dsp:txBody>
      <dsp:txXfrm>
        <a:off x="6777620" y="946379"/>
        <a:ext cx="1618775" cy="3978946"/>
      </dsp:txXfrm>
    </dsp:sp>
    <dsp:sp modelId="{5391E5FD-DB7C-4BAC-BC0D-4BFEB29CE155}">
      <dsp:nvSpPr>
        <dsp:cNvPr id="0" name=""/>
        <dsp:cNvSpPr/>
      </dsp:nvSpPr>
      <dsp:spPr>
        <a:xfrm>
          <a:off x="6646369" y="0"/>
          <a:ext cx="1730423" cy="10399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Arial Black" panose="020B0A04020102020204" pitchFamily="34" charset="0"/>
            </a:rPr>
            <a:t>5G</a:t>
          </a:r>
        </a:p>
      </dsp:txBody>
      <dsp:txXfrm>
        <a:off x="6646369" y="0"/>
        <a:ext cx="1730423" cy="1039941"/>
      </dsp:txXfrm>
    </dsp:sp>
    <dsp:sp modelId="{7AD80C7F-8B9A-441C-A3F4-FBEFFA95F3B5}">
      <dsp:nvSpPr>
        <dsp:cNvPr id="0" name=""/>
        <dsp:cNvSpPr/>
      </dsp:nvSpPr>
      <dsp:spPr>
        <a:xfrm>
          <a:off x="4939683" y="1011522"/>
          <a:ext cx="1715115" cy="394044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3179766"/>
            <a:satOff val="8519"/>
            <a:lumOff val="30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All IP Communication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Support for HD video streaming, online gaming, VOIP</a:t>
          </a:r>
        </a:p>
      </dsp:txBody>
      <dsp:txXfrm>
        <a:off x="5157394" y="1011522"/>
        <a:ext cx="1497404" cy="3940445"/>
      </dsp:txXfrm>
    </dsp:sp>
    <dsp:sp modelId="{38F75133-77A9-4AD0-99C7-1E9CC5E9AC5C}">
      <dsp:nvSpPr>
        <dsp:cNvPr id="0" name=""/>
        <dsp:cNvSpPr/>
      </dsp:nvSpPr>
      <dsp:spPr>
        <a:xfrm>
          <a:off x="4972799" y="85754"/>
          <a:ext cx="1654973" cy="9194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 Black" panose="020B0A04020102020204" pitchFamily="34" charset="0"/>
            </a:rPr>
            <a:t>4G</a:t>
          </a:r>
        </a:p>
      </dsp:txBody>
      <dsp:txXfrm>
        <a:off x="4972799" y="85754"/>
        <a:ext cx="1654973" cy="919437"/>
      </dsp:txXfrm>
    </dsp:sp>
    <dsp:sp modelId="{9B410564-2F0B-4EE4-962B-18E101E3470D}">
      <dsp:nvSpPr>
        <dsp:cNvPr id="0" name=""/>
        <dsp:cNvSpPr/>
      </dsp:nvSpPr>
      <dsp:spPr>
        <a:xfrm>
          <a:off x="3322658" y="977388"/>
          <a:ext cx="1654973" cy="3677748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6359532"/>
            <a:satOff val="17037"/>
            <a:lumOff val="61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Mobile Broadband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Support for multimedia applications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3532735" y="977388"/>
        <a:ext cx="1444896" cy="3677748"/>
      </dsp:txXfrm>
    </dsp:sp>
    <dsp:sp modelId="{62C9218D-947F-4D8E-B8A2-1C4929081E55}">
      <dsp:nvSpPr>
        <dsp:cNvPr id="0" name=""/>
        <dsp:cNvSpPr/>
      </dsp:nvSpPr>
      <dsp:spPr>
        <a:xfrm>
          <a:off x="3322658" y="193504"/>
          <a:ext cx="1654973" cy="78808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Arial Black" panose="020B0A04020102020204" pitchFamily="34" charset="0"/>
            </a:rPr>
            <a:t>3G</a:t>
          </a:r>
        </a:p>
      </dsp:txBody>
      <dsp:txXfrm>
        <a:off x="3322658" y="193504"/>
        <a:ext cx="1654973" cy="788089"/>
      </dsp:txXfrm>
    </dsp:sp>
    <dsp:sp modelId="{8F3DFA6F-F72D-4D47-8046-15A7E6B4BA85}">
      <dsp:nvSpPr>
        <dsp:cNvPr id="0" name=""/>
        <dsp:cNvSpPr/>
      </dsp:nvSpPr>
      <dsp:spPr>
        <a:xfrm>
          <a:off x="1679551" y="981625"/>
          <a:ext cx="1654973" cy="3415052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9539299"/>
            <a:satOff val="25556"/>
            <a:lumOff val="92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kern="1200" dirty="0"/>
            <a:t>Digital Communication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br>
            <a:rPr lang="en-US" sz="1400" kern="1200" dirty="0"/>
          </a:br>
          <a:r>
            <a:rPr lang="en-US" sz="1400" kern="1200" dirty="0"/>
            <a:t>Support for both Voice &amp; Data</a:t>
          </a:r>
          <a:endParaRPr lang="en-US" sz="15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endParaRPr lang="en-US" sz="1500" kern="1200" dirty="0"/>
        </a:p>
      </dsp:txBody>
      <dsp:txXfrm>
        <a:off x="1889628" y="981625"/>
        <a:ext cx="1444896" cy="3415052"/>
      </dsp:txXfrm>
    </dsp:sp>
    <dsp:sp modelId="{6ABC9ED9-4BDD-4B84-9EC7-E8F5175EFB26}">
      <dsp:nvSpPr>
        <dsp:cNvPr id="0" name=""/>
        <dsp:cNvSpPr/>
      </dsp:nvSpPr>
      <dsp:spPr>
        <a:xfrm>
          <a:off x="1679551" y="324893"/>
          <a:ext cx="1654973" cy="6567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75" tIns="79375" rIns="79375" bIns="793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rial Black" panose="020B0A04020102020204" pitchFamily="34" charset="0"/>
            </a:rPr>
            <a:t>2G</a:t>
          </a:r>
        </a:p>
      </dsp:txBody>
      <dsp:txXfrm>
        <a:off x="1679551" y="324893"/>
        <a:ext cx="1654973" cy="656740"/>
      </dsp:txXfrm>
    </dsp:sp>
    <dsp:sp modelId="{638854C0-12BE-4341-A200-796BE580EEBE}">
      <dsp:nvSpPr>
        <dsp:cNvPr id="0" name=""/>
        <dsp:cNvSpPr/>
      </dsp:nvSpPr>
      <dsp:spPr>
        <a:xfrm>
          <a:off x="53383" y="968351"/>
          <a:ext cx="1583793" cy="3152356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12719064"/>
            <a:satOff val="34075"/>
            <a:lumOff val="123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Analog Communication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First time calling available on Mobile Devices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254424" y="968351"/>
        <a:ext cx="1382751" cy="3152356"/>
      </dsp:txXfrm>
    </dsp:sp>
    <dsp:sp modelId="{FC564D0E-57D6-4B35-87F2-4B82EFB0BA05}">
      <dsp:nvSpPr>
        <dsp:cNvPr id="0" name=""/>
        <dsp:cNvSpPr/>
      </dsp:nvSpPr>
      <dsp:spPr>
        <a:xfrm>
          <a:off x="17792" y="366661"/>
          <a:ext cx="1654973" cy="52539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rial Black" panose="020B0A04020102020204" pitchFamily="34" charset="0"/>
              <a:cs typeface="Arial" panose="020B0604020202020204" pitchFamily="34" charset="0"/>
            </a:rPr>
            <a:t>1</a:t>
          </a:r>
          <a:r>
            <a:rPr lang="en-US" sz="2300" kern="1200" dirty="0">
              <a:latin typeface="Arial Black" panose="020B0A04020102020204" pitchFamily="34" charset="0"/>
            </a:rPr>
            <a:t>G</a:t>
          </a:r>
        </a:p>
      </dsp:txBody>
      <dsp:txXfrm>
        <a:off x="17792" y="366661"/>
        <a:ext cx="1654973" cy="525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04BC6F3-1617-4F2A-B946-E76C84321F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85CA04-24A8-4658-A184-CF406344D5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CC111-24E7-4CF5-85B2-69D8D71EB03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2562B-91A9-4951-B940-F314CCA9BD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FD1FBD-33F4-44A7-9DDE-AB687AACE1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D805F-D2A6-4822-951D-CCB40AC2D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48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321B5-7FB1-40A2-A3BA-D41CE8C55504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E5CD9-87A6-4764-95B5-2D809092F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677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E5CD9-87A6-4764-95B5-2D809092F8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97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E5CD9-87A6-4764-95B5-2D809092F8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3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Source: C. D. </a:t>
            </a:r>
            <a:r>
              <a:rPr lang="en-US" dirty="0" err="1"/>
              <a:t>Alwis</a:t>
            </a:r>
            <a:r>
              <a:rPr lang="en-US" dirty="0"/>
              <a:t> et al., "Survey on 6G Frontiers: Trends, Applications, Requirements, Technologies and Future Research," in IEEE Open Journal of the Communications Society, vol. 2, pp. 836-886, 2021, </a:t>
            </a:r>
            <a:r>
              <a:rPr lang="en-US" dirty="0" err="1"/>
              <a:t>doi</a:t>
            </a:r>
            <a:r>
              <a:rPr lang="en-US" dirty="0"/>
              <a:t>: 10.1109/OJCOMS.2021.3071496.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E5CD9-87A6-4764-95B5-2D809092F8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0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Source: C. D. </a:t>
            </a:r>
            <a:r>
              <a:rPr lang="en-US" dirty="0" err="1"/>
              <a:t>Alwis</a:t>
            </a:r>
            <a:r>
              <a:rPr lang="en-US" dirty="0"/>
              <a:t> et al., "Survey on 6G Frontiers: Trends, Applications, Requirements, Technologies and Future Research," in IEEE Open Journal of the Communications Society, vol. 2, pp. 836-886, 2021, </a:t>
            </a:r>
            <a:r>
              <a:rPr lang="en-US" dirty="0" err="1"/>
              <a:t>doi</a:t>
            </a:r>
            <a:r>
              <a:rPr lang="en-US" dirty="0"/>
              <a:t>: 10.1109/OJCOMS.2021.3071496.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E5CD9-87A6-4764-95B5-2D809092F8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26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186E-F00D-401F-B1B6-1565E0DDC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2033D-049A-417B-AC15-CC2914AFD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ABFFE-4581-427C-BAFA-239111E1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8ABB-341E-4024-A993-DD97184A6D20}" type="datetime1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11639-DB54-4EE0-AB5A-AD8FED27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4DE84-2C13-4DB6-B8C3-606ED06C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D366-7C0C-4956-B1F0-7CEDFE781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3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CABAC-389B-459D-9664-BBB74A2F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FEDBD-83FB-44E5-ABA6-9BACDA3AE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6FD83-3B77-465C-930B-9347DCAA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1B50-F0BC-444A-A75B-7319A15B8C9E}" type="datetime1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DA2EA-064F-45F4-9A44-4DFAC643E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8EDC1-AE2B-40B1-B333-AEFF6E1C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D366-7C0C-4956-B1F0-7CEDFE781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0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70BEE9-FBB9-40EA-89D4-CD244BCBC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43C40-C3BF-497F-AE18-D3DE18DD0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B7C73-E96D-49C0-B453-3031A44C0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0A9B-00E7-4730-B3E8-D0969D07B1F3}" type="datetime1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F2172-8CFC-4F8A-BF12-78F3A61D6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03C-1456-4176-B019-D098034C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D366-7C0C-4956-B1F0-7CEDFE781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7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B373-17CC-4154-860E-1F0163F48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CA81B-7E6F-4EED-B809-0938D0F5C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0D3EB-A151-4A01-A74A-5ED27965A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3BE1-6C11-41BA-90F8-56B38957E8E9}" type="datetime1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B943F-3ED5-4C13-B8E1-3CBBDD78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702DC-DC1E-4D32-904D-0D18AE1D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D366-7C0C-4956-B1F0-7CEDFE781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0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15FF1-62F6-4A56-B072-BBD7E8EB8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8D241-0514-4446-9AEC-4BC11A65D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8E9C9-0D1F-426A-9BC5-34C629048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E058-DC66-4941-8B58-A21F99B0B920}" type="datetime1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A56D9-CEC7-4053-AE4B-29DC9FA16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5403D-ED5F-4B38-BEEE-BBC1544C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D366-7C0C-4956-B1F0-7CEDFE781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0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8C37-EB5E-466A-AF8A-32B597F1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902A4-C159-4B70-AD4F-7CD8AEB72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290C3-19B2-4B05-8310-8FB137D0B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39721-C592-4A2F-86D8-F5B24A1F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E038-7191-40D4-A070-B9BF6D1BE9EF}" type="datetime1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55CEE-2219-40C2-BA00-6618BC91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22641-0655-4802-8474-175723BF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D366-7C0C-4956-B1F0-7CEDFE781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0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CEC95-2F10-4FED-B743-3CA9305D1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74855-6827-4C1B-8B0C-9EFF47B61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B633B-E318-4F9F-922D-E6D0901BD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599920-D2DC-4A3E-9B4A-F1685E9EF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D1841F-4250-4490-9F8E-D75830640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0753CC-3353-4F62-B200-A78087353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C61F-C179-4081-A856-F307EDE07CD9}" type="datetime1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5DAAF7-0A84-47AC-906B-56F132E65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DB2764-5C7A-48AE-A62A-3D95A00DD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D366-7C0C-4956-B1F0-7CEDFE781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5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2DEE1-AF90-45AF-8062-8ED76019E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B02749-EB02-4307-AC63-DACBD68A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F205-2ED7-48F6-ADC7-CE36CA9BA995}" type="datetime1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54174-2168-4C1E-899C-C61CBB9ED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F9688-E609-444F-B702-E57615685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D366-7C0C-4956-B1F0-7CEDFE781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9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7B4F1-6653-4A5E-AF4A-7776CF75D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685D-0DD2-438E-90FA-4E5904FFEBFA}" type="datetime1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C4D1D6-071B-42A4-996E-B508CA55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25835-11B3-420D-9EDF-AC2450137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D366-7C0C-4956-B1F0-7CEDFE781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4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92F8-C283-4021-B018-83AEE16C1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74EEC-8971-493D-9569-45B778604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8FDC5-475C-464E-9A09-47FD408F0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4614A-1FE8-4DA7-B000-66FC12C0A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8D71-2F40-453B-907D-5A48C1E4630A}" type="datetime1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1169C-BAC2-445D-86DF-D5B1F854C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4DA8F-6C7C-4568-806B-768468CC2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D366-7C0C-4956-B1F0-7CEDFE781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97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D4E4F-0831-4D1D-A48A-F7CA70E82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C86DCF-82DE-4D15-924C-B8643EFA72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E864D-1B5C-4A49-9211-45D26581F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2BF84-D5A2-4073-ACF0-C4114D413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F10F-58A6-427D-9E5E-D16BFE3BBC95}" type="datetime1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B0FE7-BAE1-4D6C-814A-9CB497F0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726C0-46A8-42B7-98E5-D1586DAE2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D366-7C0C-4956-B1F0-7CEDFE781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4FC09C-B942-471C-ACCE-E40A9D22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07236-D66A-47DC-948D-2A76536A1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0AFA8-BDE9-49D5-A296-3FF74CD85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30E3D-ABEC-4554-96BF-23BABC18D00F}" type="datetime1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0CCBE-858B-4BCF-9F79-D8D810E28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0438E-7733-48D0-8E53-C416163ED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7D366-7C0C-4956-B1F0-7CEDFE781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jii.2020.100158" TargetMode="External"/><Relationship Id="rId2" Type="http://schemas.openxmlformats.org/officeDocument/2006/relationships/hyperlink" Target="http://arxiv.org/abs/2005.08374v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2101.03889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13" Type="http://schemas.openxmlformats.org/officeDocument/2006/relationships/image" Target="../media/image7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5.jpg"/><Relationship Id="rId5" Type="http://schemas.openxmlformats.org/officeDocument/2006/relationships/diagramColors" Target="../diagrams/colors1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jpg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32BD-F549-41DE-825D-40A7EE28C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573" y="457200"/>
            <a:ext cx="11502887" cy="2232991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107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6 G</a:t>
            </a:r>
            <a:b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0CF96-4D5D-4B2D-BD37-F62E4BA85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540" y="2120349"/>
            <a:ext cx="11714921" cy="4068416"/>
          </a:xfrm>
        </p:spPr>
        <p:txBody>
          <a:bodyPr>
            <a:normAutofit/>
          </a:bodyPr>
          <a:lstStyle/>
          <a:p>
            <a:pPr algn="ctr"/>
            <a:r>
              <a:rPr lang="en-US" sz="6600" b="1" cap="none" spc="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step  towards </a:t>
            </a:r>
          </a:p>
          <a:p>
            <a:pPr algn="ctr"/>
            <a:r>
              <a:rPr lang="en-US" sz="6600" b="1" cap="none" spc="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Intelligent  Internet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937788-6051-47CD-9D3E-A002D0BD16FD}"/>
              </a:ext>
            </a:extLst>
          </p:cNvPr>
          <p:cNvSpPr txBox="1"/>
          <p:nvPr/>
        </p:nvSpPr>
        <p:spPr>
          <a:xfrm>
            <a:off x="238539" y="5837093"/>
            <a:ext cx="11714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Abhishek Vaid, Rishabh Pandey								Presented To: </a:t>
            </a:r>
            <a:br>
              <a:rPr lang="en-US" dirty="0"/>
            </a:br>
            <a:r>
              <a:rPr lang="en-US" dirty="0"/>
              <a:t>San Jose State University									</a:t>
            </a:r>
            <a:r>
              <a:rPr lang="en-US" dirty="0" err="1"/>
              <a:t>Navrati</a:t>
            </a:r>
            <a:r>
              <a:rPr lang="en-US" dirty="0"/>
              <a:t> Saxena</a:t>
            </a:r>
          </a:p>
        </p:txBody>
      </p:sp>
    </p:spTree>
    <p:extLst>
      <p:ext uri="{BB962C8B-B14F-4D97-AF65-F5344CB8AC3E}">
        <p14:creationId xmlns:p14="http://schemas.microsoft.com/office/powerpoint/2010/main" val="3219980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8617-0DEA-478A-AAD1-0D6A35A64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35" y="159027"/>
            <a:ext cx="11860695" cy="980660"/>
          </a:xfrm>
        </p:spPr>
        <p:txBody>
          <a:bodyPr>
            <a:noAutofit/>
          </a:bodyPr>
          <a:lstStyle/>
          <a:p>
            <a:pPr algn="ctr"/>
            <a:r>
              <a:rPr lang="en-US" sz="3600" cap="none" dirty="0">
                <a:solidFill>
                  <a:srgbClr val="FF0000"/>
                </a:solidFill>
                <a:latin typeface="Arial Black" panose="020B0A04020102020204" pitchFamily="34" charset="0"/>
              </a:rPr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2A047-60C4-4486-9BE9-3C6C1BAB8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35" y="1232453"/>
            <a:ext cx="11860696" cy="546652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Arial Black" panose="020B0A04020102020204" pitchFamily="34" charset="0"/>
              </a:rPr>
              <a:t>Z. </a:t>
            </a:r>
            <a:r>
              <a:rPr lang="en-US" sz="2200" dirty="0" err="1">
                <a:latin typeface="Arial Black" panose="020B0A04020102020204" pitchFamily="34" charset="0"/>
              </a:rPr>
              <a:t>Mammeri</a:t>
            </a:r>
            <a:r>
              <a:rPr lang="en-US" sz="2200" dirty="0">
                <a:latin typeface="Arial Black" panose="020B0A04020102020204" pitchFamily="34" charset="0"/>
              </a:rPr>
              <a:t>, "Reinforcement Learning Based Routing in Networks: Review and Classification of Approaches," in IEEE Access, vol. 7, pp. 55916-55950, 2019, </a:t>
            </a:r>
            <a:r>
              <a:rPr lang="en-US" sz="2200" dirty="0" err="1">
                <a:latin typeface="Arial Black" panose="020B0A04020102020204" pitchFamily="34" charset="0"/>
              </a:rPr>
              <a:t>doi</a:t>
            </a:r>
            <a:r>
              <a:rPr lang="en-US" sz="2200" dirty="0">
                <a:latin typeface="Arial Black" panose="020B0A04020102020204" pitchFamily="34" charset="0"/>
              </a:rPr>
              <a:t>: 10.1109/ACCESS.2019.2913776.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 Black" panose="020B0A04020102020204" pitchFamily="34" charset="0"/>
              </a:rPr>
              <a:t>R. Bellman, “On a routing problem” Quarterly of Applied Mathematics. 1958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 Black" panose="020B0A04020102020204" pitchFamily="34" charset="0"/>
              </a:rPr>
              <a:t>Justin A </a:t>
            </a:r>
            <a:r>
              <a:rPr lang="en-US" sz="2200" dirty="0" err="1">
                <a:latin typeface="Arial Black" panose="020B0A04020102020204" pitchFamily="34" charset="0"/>
              </a:rPr>
              <a:t>Boyan</a:t>
            </a:r>
            <a:r>
              <a:rPr lang="en-US" sz="2200" dirty="0">
                <a:latin typeface="Arial Black" panose="020B0A04020102020204" pitchFamily="34" charset="0"/>
              </a:rPr>
              <a:t>, “Reinforcement Learning for Network Routing”. 1994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 Black" panose="020B0A04020102020204" pitchFamily="34" charset="0"/>
              </a:rPr>
              <a:t>L.R Ford Jr. , “Flows in Networks”  Princeton University. 1962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 Black" panose="020B0A04020102020204" pitchFamily="34" charset="0"/>
              </a:rPr>
              <a:t>H. Rudin, "On Routing and "Delta Routing": A Taxonomy and Performance Comparison of Techniques for Packet-Switched Networks," in IEEE Transactions on Communications, vol. 24, no. 1, pp. 43-59, January 1976, </a:t>
            </a:r>
            <a:r>
              <a:rPr lang="en-US" sz="2200" dirty="0" err="1">
                <a:latin typeface="Arial Black" panose="020B0A04020102020204" pitchFamily="34" charset="0"/>
              </a:rPr>
              <a:t>doi</a:t>
            </a:r>
            <a:r>
              <a:rPr lang="en-US" sz="2200" dirty="0">
                <a:latin typeface="Arial Black" panose="020B0A04020102020204" pitchFamily="34" charset="0"/>
              </a:rPr>
              <a:t>: 10.1109/TCOM.1976.1093202.</a:t>
            </a:r>
            <a:br>
              <a:rPr lang="en-US" sz="2400" dirty="0"/>
            </a:br>
            <a:endParaRPr lang="en-US" sz="2200" dirty="0">
              <a:latin typeface="Arial Black" panose="020B0A040201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97B2B-1990-42C5-90C2-CD0FD669B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6147" y="6333848"/>
            <a:ext cx="2493818" cy="365125"/>
          </a:xfrm>
        </p:spPr>
        <p:txBody>
          <a:bodyPr/>
          <a:lstStyle/>
          <a:p>
            <a:fld id="{F887D366-7C0C-4956-B1F0-7CEDFE781C41}" type="slidenum">
              <a:rPr lang="en-US" sz="1400" smtClean="0">
                <a:solidFill>
                  <a:schemeClr val="tx1"/>
                </a:solidFill>
              </a:rPr>
              <a:t>10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34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EC43C-5787-4A0E-A6E4-68F3A41F8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7" y="112543"/>
            <a:ext cx="11844997" cy="1279112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cap="none" dirty="0">
                <a:solidFill>
                  <a:srgbClr val="FF0000"/>
                </a:solidFill>
                <a:latin typeface="Arial Black" panose="020B0A04020102020204" pitchFamily="34" charset="0"/>
              </a:rPr>
              <a:t>Artificial Intelligence in Wireless Networks</a:t>
            </a:r>
            <a:endParaRPr lang="en-US" sz="36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F8C84-6458-475B-BC88-4FB073C09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252" y="1327118"/>
            <a:ext cx="11651845" cy="494937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Arial Black" panose="020B0A04020102020204" pitchFamily="34" charset="0"/>
              </a:rPr>
              <a:t>Advancements in AI after mid-2000s have shown tremendous potential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 Black" panose="020B0A04020102020204" pitchFamily="34" charset="0"/>
              </a:rPr>
              <a:t>Machine Learning needed to meet the goal of real time communications in 6G wireless systems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Arial Black" panose="020B0A04020102020204" pitchFamily="34" charset="0"/>
              </a:rPr>
              <a:t>AI and ML for increasing performance and reduce processing delays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Arial Black" panose="020B0A04020102020204" pitchFamily="34" charset="0"/>
              </a:rPr>
              <a:t>AI can be used to perform time critical tasks such as Handovers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Arial Black" panose="020B0A04020102020204" pitchFamily="34" charset="0"/>
              </a:rPr>
              <a:t>AI for Network selection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 Black" panose="020B0A04020102020204" pitchFamily="34" charset="0"/>
                <a:cs typeface="Arial" panose="020B0604020202020204" pitchFamily="34" charset="0"/>
              </a:rPr>
              <a:t>Time Critical applications would need real time data to give best results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 Black" panose="020B0A04020102020204" pitchFamily="34" charset="0"/>
                <a:cs typeface="Arial" panose="020B0604020202020204" pitchFamily="34" charset="0"/>
              </a:rPr>
              <a:t>Reinforcement Learning can be used to train the Network and help in adaptive transmission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B9622-875E-4BCC-9F87-6A20AE31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2474" y="6380332"/>
            <a:ext cx="2743200" cy="365125"/>
          </a:xfrm>
        </p:spPr>
        <p:txBody>
          <a:bodyPr/>
          <a:lstStyle/>
          <a:p>
            <a:fld id="{F887D366-7C0C-4956-B1F0-7CEDFE781C41}" type="slidenum">
              <a:rPr lang="en-US" sz="1400" smtClean="0">
                <a:solidFill>
                  <a:schemeClr val="tx1"/>
                </a:solidFill>
              </a:rPr>
              <a:t>11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589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EC43C-5787-4A0E-A6E4-68F3A41F8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7" y="112543"/>
            <a:ext cx="11844997" cy="1020221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cap="none" dirty="0">
                <a:solidFill>
                  <a:srgbClr val="FF0000"/>
                </a:solidFill>
                <a:latin typeface="Arial Black" panose="020B0A04020102020204" pitchFamily="34" charset="0"/>
              </a:rPr>
              <a:t>Reducing the Congestion</a:t>
            </a:r>
            <a:endParaRPr lang="en-US" sz="3600" cap="non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CDB1E7-D693-46F2-B4E2-245D29CDB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32764"/>
            <a:ext cx="12192000" cy="55780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Arial Black" panose="020B0A04020102020204" pitchFamily="34" charset="0"/>
                <a:cs typeface="Arial" panose="020B0604020202020204" pitchFamily="34" charset="0"/>
              </a:rPr>
              <a:t>Congestion in Network cause of “Lags” / “Delays”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 Black" panose="020B0A04020102020204" pitchFamily="34" charset="0"/>
                <a:cs typeface="Arial" panose="020B0604020202020204" pitchFamily="34" charset="0"/>
              </a:rPr>
              <a:t>When a certain number of data packets are in queue of a node they will be routed in a certain delay of time, which will represent load on network and delay in delivery time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 Black" panose="020B0A04020102020204" pitchFamily="34" charset="0"/>
                <a:cs typeface="Arial" panose="020B0604020202020204" pitchFamily="34" charset="0"/>
              </a:rPr>
              <a:t>The conventional way to solve this problem is to use the shortest path algorithm but this approach presents a significant issue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 Black" panose="020B0A04020102020204" pitchFamily="34" charset="0"/>
                <a:cs typeface="Arial" panose="020B0604020202020204" pitchFamily="34" charset="0"/>
              </a:rPr>
              <a:t>A better approach is to use Q-Learning to train the agent in order to discover and learn every possible outcome before taking a decision and developing a policy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2B8BD1-F0C0-497D-BC1D-8D1AD5681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2474" y="6380332"/>
            <a:ext cx="2743200" cy="365125"/>
          </a:xfrm>
        </p:spPr>
        <p:txBody>
          <a:bodyPr/>
          <a:lstStyle/>
          <a:p>
            <a:fld id="{F887D366-7C0C-4956-B1F0-7CEDFE781C41}" type="slidenum">
              <a:rPr lang="en-US" sz="1400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761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EC43C-5787-4A0E-A6E4-68F3A41F8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7" y="112543"/>
            <a:ext cx="11844997" cy="1020221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cap="none" dirty="0">
                <a:solidFill>
                  <a:srgbClr val="FF0000"/>
                </a:solidFill>
                <a:latin typeface="Arial Black" panose="020B0A04020102020204" pitchFamily="34" charset="0"/>
              </a:rPr>
              <a:t>Reducing the Congestion (contd.)</a:t>
            </a:r>
            <a:endParaRPr lang="en-US" sz="3600" cap="non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CDB1E7-D693-46F2-B4E2-245D29CDB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6" y="982640"/>
            <a:ext cx="11844997" cy="55780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60DEBA-F0D1-4323-9F59-E2940201A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72" y="1408922"/>
            <a:ext cx="11056855" cy="42364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6601C9-6CD0-41DE-AFEF-73F537870460}"/>
              </a:ext>
            </a:extLst>
          </p:cNvPr>
          <p:cNvSpPr txBox="1"/>
          <p:nvPr/>
        </p:nvSpPr>
        <p:spPr>
          <a:xfrm>
            <a:off x="3167172" y="5874699"/>
            <a:ext cx="5290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 Black" panose="020B0A04020102020204" pitchFamily="34" charset="0"/>
                <a:cs typeface="Arial" panose="020B0604020202020204" pitchFamily="34" charset="0"/>
              </a:rPr>
              <a:t>Fig: Techniques to reduce Network Congestion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42A724-D059-4CB9-B2B9-AA48ADE0A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2474" y="6380332"/>
            <a:ext cx="2743200" cy="365125"/>
          </a:xfrm>
        </p:spPr>
        <p:txBody>
          <a:bodyPr/>
          <a:lstStyle/>
          <a:p>
            <a:fld id="{F887D366-7C0C-4956-B1F0-7CEDFE781C41}" type="slidenum">
              <a:rPr lang="en-US" sz="1400" smtClean="0">
                <a:solidFill>
                  <a:schemeClr val="tx1"/>
                </a:solidFill>
              </a:rPr>
              <a:t>13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863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EC43C-5787-4A0E-A6E4-68F3A41F8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6" y="289358"/>
            <a:ext cx="11844997" cy="1020221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cap="none" dirty="0">
                <a:solidFill>
                  <a:srgbClr val="FF0000"/>
                </a:solidFill>
                <a:latin typeface="Arial Black" panose="020B0A04020102020204" pitchFamily="34" charset="0"/>
              </a:rPr>
              <a:t>Q-Learning</a:t>
            </a:r>
            <a:endParaRPr lang="en-US" sz="3600" cap="non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CDB1E7-D693-46F2-B4E2-245D29CDB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6" y="982640"/>
            <a:ext cx="11844997" cy="55780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 is the distance of the current node from destination node. </a:t>
            </a:r>
            <a:br>
              <a:rPr lang="en-US" sz="1600" dirty="0"/>
            </a:br>
            <a:r>
              <a:rPr lang="en-US" sz="1600" dirty="0"/>
              <a:t>A is the action of choosing from one of the link paths. </a:t>
            </a:r>
            <a:br>
              <a:rPr lang="en-US" sz="1600" dirty="0"/>
            </a:br>
            <a:r>
              <a:rPr lang="en-US" sz="1600" dirty="0"/>
              <a:t>S’ is the next destination node from the current node</a:t>
            </a:r>
            <a:br>
              <a:rPr lang="en-US" sz="1600" dirty="0"/>
            </a:br>
            <a:r>
              <a:rPr lang="en-US" sz="1600" dirty="0"/>
              <a:t>R reward is time in node queue plus the time take to transit from a node to another node. </a:t>
            </a:r>
            <a:br>
              <a:rPr lang="en-US" sz="1600" dirty="0"/>
            </a:br>
            <a:r>
              <a:rPr lang="en-US" sz="1600" dirty="0"/>
              <a:t>α is the learning rate which ranges between 0 to 1. </a:t>
            </a:r>
            <a:br>
              <a:rPr lang="en-US" sz="1600" dirty="0"/>
            </a:br>
            <a:r>
              <a:rPr lang="en-US" sz="1600" dirty="0"/>
              <a:t>γ is a discount factor, γ ∈[0,1].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5D3335-373A-4D26-962E-6266271DD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20" y="1599865"/>
            <a:ext cx="11008959" cy="121239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6F862-C387-43E2-A449-E6BEAEDB2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2473" y="6386079"/>
            <a:ext cx="2743200" cy="365125"/>
          </a:xfrm>
        </p:spPr>
        <p:txBody>
          <a:bodyPr/>
          <a:lstStyle/>
          <a:p>
            <a:fld id="{F887D366-7C0C-4956-B1F0-7CEDFE781C41}" type="slidenum">
              <a:rPr lang="en-US" sz="1400" smtClean="0">
                <a:solidFill>
                  <a:schemeClr val="tx1"/>
                </a:solidFill>
              </a:rPr>
              <a:t>14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44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EC43C-5787-4A0E-A6E4-68F3A41F8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7" y="56272"/>
            <a:ext cx="11844997" cy="1020221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cap="none" dirty="0">
                <a:solidFill>
                  <a:srgbClr val="FF0000"/>
                </a:solidFill>
                <a:latin typeface="Arial Black" panose="020B0A04020102020204" pitchFamily="34" charset="0"/>
              </a:rPr>
              <a:t>Results</a:t>
            </a:r>
            <a:endParaRPr lang="en-US" sz="3600" cap="non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CDB1E7-D693-46F2-B4E2-245D29CDB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6" y="982640"/>
            <a:ext cx="11844997" cy="5578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Arial Black" panose="020B0A04020102020204" pitchFamily="34" charset="0"/>
                <a:cs typeface="Arial" panose="020B0604020202020204" pitchFamily="34" charset="0"/>
              </a:rPr>
              <a:t>Q-learning is good for high load but it is not adaptive so we suggest use of Full-echo Q-Learning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E0DB1C-01EE-4991-9E9D-A5B9D59B0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741" y="1779310"/>
            <a:ext cx="7598518" cy="4096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4975D4-A9F9-4C38-8467-73BE01ED8F86}"/>
              </a:ext>
            </a:extLst>
          </p:cNvPr>
          <p:cNvSpPr txBox="1"/>
          <p:nvPr/>
        </p:nvSpPr>
        <p:spPr>
          <a:xfrm>
            <a:off x="2071204" y="5856923"/>
            <a:ext cx="7754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 Black" panose="020B0A04020102020204" pitchFamily="34" charset="0"/>
                <a:cs typeface="Arial" panose="020B0604020202020204" pitchFamily="34" charset="0"/>
              </a:rPr>
              <a:t>Fig: Delivery time at various loads for Q-routing and shortest paths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endParaRPr lang="en-US" sz="14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D1BE12-63D2-46D7-9447-B98D77BC4F14}"/>
              </a:ext>
            </a:extLst>
          </p:cNvPr>
          <p:cNvSpPr txBox="1"/>
          <p:nvPr/>
        </p:nvSpPr>
        <p:spPr>
          <a:xfrm>
            <a:off x="140675" y="6427113"/>
            <a:ext cx="119106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 Packet Routing in Dynamically Changing Networks: A Reinforcement Learning Approach; </a:t>
            </a:r>
            <a:r>
              <a:rPr lang="en-US" sz="1100" i="1" dirty="0">
                <a:latin typeface="Courier New" panose="02070309020205020404" pitchFamily="49" charset="0"/>
                <a:cs typeface="Courier New" panose="02070309020205020404" pitchFamily="49" charset="0"/>
              </a:rPr>
              <a:t>Justin </a:t>
            </a:r>
            <a:r>
              <a:rPr lang="en-US" sz="1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Boyan</a:t>
            </a:r>
            <a:r>
              <a:rPr lang="en-US" sz="11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Michael Littman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304259-0031-44CF-A9D1-0FDAF144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2473" y="6326753"/>
            <a:ext cx="2743200" cy="365125"/>
          </a:xfrm>
        </p:spPr>
        <p:txBody>
          <a:bodyPr/>
          <a:lstStyle/>
          <a:p>
            <a:fld id="{F887D366-7C0C-4956-B1F0-7CEDFE781C41}" type="slidenum">
              <a:rPr lang="en-US" sz="1400" smtClean="0">
                <a:solidFill>
                  <a:schemeClr val="tx1"/>
                </a:solidFill>
              </a:rPr>
              <a:t>15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296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2D60-3738-409D-86AD-F4A94CCE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83" y="211015"/>
            <a:ext cx="11830929" cy="1290239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cap="none" dirty="0">
                <a:solidFill>
                  <a:srgbClr val="FF0000"/>
                </a:solidFill>
                <a:latin typeface="Arial Black" panose="020B0A04020102020204" pitchFamily="34" charset="0"/>
              </a:rPr>
              <a:t>Challenges &amp; Future Research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CD88221-F39F-4569-80FD-C2BB9EFA8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083" y="1364776"/>
            <a:ext cx="11741834" cy="502237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200" dirty="0">
                <a:latin typeface="Arial Black" panose="020B0A04020102020204" pitchFamily="34" charset="0"/>
              </a:rPr>
              <a:t>High Propagation and Atmospheric Absorption of THz frequencies</a:t>
            </a:r>
          </a:p>
          <a:p>
            <a:pPr>
              <a:lnSpc>
                <a:spcPct val="200000"/>
              </a:lnSpc>
            </a:pPr>
            <a:r>
              <a:rPr lang="en-US" sz="2200" dirty="0">
                <a:latin typeface="Arial Black" panose="020B0A04020102020204" pitchFamily="34" charset="0"/>
              </a:rPr>
              <a:t>Complexities in Hardware Implementations</a:t>
            </a:r>
          </a:p>
          <a:p>
            <a:pPr>
              <a:lnSpc>
                <a:spcPct val="200000"/>
              </a:lnSpc>
            </a:pPr>
            <a:r>
              <a:rPr lang="en-US" sz="2200" dirty="0">
                <a:latin typeface="Arial Black" panose="020B0A04020102020204" pitchFamily="34" charset="0"/>
              </a:rPr>
              <a:t>Security, Privacy and Trust</a:t>
            </a:r>
          </a:p>
          <a:p>
            <a:pPr>
              <a:lnSpc>
                <a:spcPct val="200000"/>
              </a:lnSpc>
            </a:pPr>
            <a:r>
              <a:rPr lang="en-US" sz="2200" dirty="0">
                <a:latin typeface="Arial Black" panose="020B0A04020102020204" pitchFamily="34" charset="0"/>
              </a:rPr>
              <a:t>Extreme Global Network Coverage for Sustainable Networks</a:t>
            </a:r>
          </a:p>
          <a:p>
            <a:pPr>
              <a:lnSpc>
                <a:spcPct val="200000"/>
              </a:lnSpc>
            </a:pPr>
            <a:r>
              <a:rPr lang="en-US" sz="2200" dirty="0">
                <a:latin typeface="Arial Black" panose="020B0A04020102020204" pitchFamily="34" charset="0"/>
              </a:rPr>
              <a:t>Beam Management using AI </a:t>
            </a:r>
          </a:p>
          <a:p>
            <a:pPr>
              <a:lnSpc>
                <a:spcPct val="200000"/>
              </a:lnSpc>
            </a:pPr>
            <a:endParaRPr lang="en-US" sz="2200" dirty="0">
              <a:latin typeface="Arial Black" panose="020B0A04020102020204" pitchFamily="34" charset="0"/>
            </a:endParaRPr>
          </a:p>
          <a:p>
            <a:endParaRPr lang="en-US" sz="2200" dirty="0">
              <a:latin typeface="Arial Black" panose="020B0A040201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EFDF1F-26F8-468E-B52B-45E20472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3717" y="6387572"/>
            <a:ext cx="2743200" cy="365125"/>
          </a:xfrm>
        </p:spPr>
        <p:txBody>
          <a:bodyPr/>
          <a:lstStyle/>
          <a:p>
            <a:fld id="{F887D366-7C0C-4956-B1F0-7CEDFE781C41}" type="slidenum">
              <a:rPr lang="en-US" sz="1400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380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2D60-3738-409D-86AD-F4A94CCE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81" y="0"/>
            <a:ext cx="11741834" cy="1061692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cap="none" dirty="0">
                <a:solidFill>
                  <a:srgbClr val="FF0000"/>
                </a:solidFill>
                <a:latin typeface="Arial Black" panose="020B0A04020102020204" pitchFamily="34" charset="0"/>
              </a:rPr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CD88221-F39F-4569-80FD-C2BB9EFA8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811" y="1061692"/>
            <a:ext cx="11854375" cy="564156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M. Z. Chowdhury, M. Shahjalal, S. Ahmed and Y. M. Jang, "6G Wireless Communication Systems: Applications, Requirements, Technologies, Challenges, and Research Directions," in IEEE Open Journal of the Communications Society, vol. 1, pp. 957-975, 2020,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10.1109/OJCOMS.2020.3010270.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T. Nakamura, "5G Evolution and 6G," 2020 International Symposium on VLSI Design, Automation and Test (VLSI-DAT), 2020, pp. 1-1,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10.1109/VLSI-DAT49148.2020.9196309.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H.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Tataria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M.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Shafi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A. F. Molisch, M.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Dohler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H.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Sjöland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and F.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Tufvesson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"6G Wireless Systems: Vision, Requirements, Challenges, Insights, and Opportunities," in Proceedings of the IEEE, vol. 109, no. 7, pp. 1166-1199, July 2021,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10.1109/JPROC.2021.3061701.</a:t>
            </a:r>
          </a:p>
          <a:p>
            <a:pPr>
              <a:lnSpc>
                <a:spcPct val="150000"/>
              </a:lnSpc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Solmaz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Niknam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Abhishek Roy, Harpreet S. Dhillon,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Sukhdeep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Singh, Rahul Banerji, Jeffery H. Reed,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Navrati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Saxena, and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Seungil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Yoon, “ Intelligent O-RAN for Beyond 5G and 6G Wireless Networks” Available: "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http://arxiv.org/abs/2005.08374v1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Yang Lu,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Xianrong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Zheng, “6G: A survey on technologies, scenarios, challenges, and the related issues”, Available: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https://doi.org/10.1016/j.jii.2020.100158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Tarun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S.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Cousik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Vijay K. Shah,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Tugba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Erpek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Yalin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E.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Sagduyu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Jeffrey H. Reed, “Deep Learning for Fast and Reliable Initial Access in AI-Driven 6G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mmWave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Networks” 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Yang Zhao,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Wenchao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Zhai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Jun Zhao,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Tinghao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Zhang,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Sumei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Sun, Dusit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Niyato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Kwok-Yan Lam, “A Comprehensive Survey of 6G Wireless Communications” Available: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https://arxiv.org/abs/2101.03889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H. Yang, A.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Alphones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Z.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Xiong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D.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Niyato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J. Zhao and K. Wu, "Artificial-Intelligence-Enabled Intelligent 6G Networks," in IEEE Network, vol. 34, no. 6, pp. 272-280, November/December 2020,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10.1109/MNET.011.2000195.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FA090F-3B37-468B-B444-81968FD3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3715" y="6338131"/>
            <a:ext cx="2743200" cy="365125"/>
          </a:xfrm>
        </p:spPr>
        <p:txBody>
          <a:bodyPr/>
          <a:lstStyle/>
          <a:p>
            <a:fld id="{F887D366-7C0C-4956-B1F0-7CEDFE781C41}" type="slidenum">
              <a:rPr lang="en-US" sz="1400" smtClean="0">
                <a:solidFill>
                  <a:schemeClr val="tx1"/>
                </a:solidFill>
              </a:r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155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8609B-ECC9-4F2A-A3C7-724374EC0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5" y="159657"/>
            <a:ext cx="11901714" cy="6560457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Arial Black" panose="020B0A04020102020204" pitchFamily="34" charset="0"/>
              </a:rPr>
              <a:t>Thank You ! </a:t>
            </a:r>
          </a:p>
        </p:txBody>
      </p:sp>
    </p:spTree>
    <p:extLst>
      <p:ext uri="{BB962C8B-B14F-4D97-AF65-F5344CB8AC3E}">
        <p14:creationId xmlns:p14="http://schemas.microsoft.com/office/powerpoint/2010/main" val="289095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ECF9-D7C8-4C9D-9A29-82398A124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05" y="113465"/>
            <a:ext cx="10833295" cy="998995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Arial Black" panose="020B0A04020102020204" pitchFamily="34" charset="0"/>
              </a:rPr>
              <a:t>Table of Contents</a:t>
            </a:r>
            <a:endParaRPr lang="en-US" sz="3600" b="1" cap="none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58F891-CF1B-414D-A2C1-33FC9CE2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8039" y="6445375"/>
            <a:ext cx="2743200" cy="365125"/>
          </a:xfrm>
        </p:spPr>
        <p:txBody>
          <a:bodyPr/>
          <a:lstStyle/>
          <a:p>
            <a:fld id="{F887D366-7C0C-4956-B1F0-7CEDFE781C41}" type="slidenum">
              <a:rPr lang="en-US" sz="1400" smtClean="0">
                <a:solidFill>
                  <a:schemeClr val="tx1"/>
                </a:solidFill>
              </a:rPr>
              <a:t>2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E354D13-9B71-472B-9D62-54BB6868F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53" y="815926"/>
            <a:ext cx="10636347" cy="604207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 Black" panose="020B0A04020102020204" pitchFamily="34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 Black" panose="020B0A04020102020204" pitchFamily="34" charset="0"/>
              </a:rPr>
              <a:t>Driving Force for 6G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 Black" panose="020B0A04020102020204" pitchFamily="34" charset="0"/>
              </a:rPr>
              <a:t>Applications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 Black" panose="020B0A04020102020204" pitchFamily="34" charset="0"/>
              </a:rPr>
              <a:t>Features of 6G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 Black" panose="020B0A04020102020204" pitchFamily="34" charset="0"/>
              </a:rPr>
              <a:t>Motivation for using AI in 6G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 Black" panose="020B0A04020102020204" pitchFamily="34" charset="0"/>
              </a:rPr>
              <a:t>Related Work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 Black" panose="020B0A04020102020204" pitchFamily="34" charset="0"/>
              </a:rPr>
              <a:t>Artificial Intelligence in Wireless Networks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 Black" panose="020B0A04020102020204" pitchFamily="34" charset="0"/>
              </a:rPr>
              <a:t>Reducing the Congestion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 Black" panose="020B0A04020102020204" pitchFamily="34" charset="0"/>
              </a:rPr>
              <a:t>Q-Learning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 Black" panose="020B0A04020102020204" pitchFamily="34" charset="0"/>
              </a:rPr>
              <a:t>Results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 Black" panose="020B0A04020102020204" pitchFamily="34" charset="0"/>
              </a:rPr>
              <a:t>Challenges &amp; Future Research</a:t>
            </a:r>
          </a:p>
        </p:txBody>
      </p:sp>
    </p:spTree>
    <p:extLst>
      <p:ext uri="{BB962C8B-B14F-4D97-AF65-F5344CB8AC3E}">
        <p14:creationId xmlns:p14="http://schemas.microsoft.com/office/powerpoint/2010/main" val="2861880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ECF9-D7C8-4C9D-9A29-82398A124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05" y="113465"/>
            <a:ext cx="10833295" cy="998995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cap="none" dirty="0">
                <a:solidFill>
                  <a:srgbClr val="FF0000"/>
                </a:solidFill>
                <a:latin typeface="Arial Black" panose="020B0A04020102020204" pitchFamily="34" charset="0"/>
              </a:rPr>
              <a:t>Introduction: The journey to 6G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F1B0E7-56C6-4CB7-9890-C2787AA226D0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85529" y="976043"/>
          <a:ext cx="11451247" cy="5253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AC24F8B-B151-42DF-8E4E-381036D7A4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24" y="3407661"/>
            <a:ext cx="874645" cy="15929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5968E6-DEAD-49C3-A28A-29CD8A2678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030" y="3608290"/>
            <a:ext cx="1192696" cy="15929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0658EA-1B1F-424D-BD1C-A673AB844D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60569" y="3725342"/>
            <a:ext cx="2050940" cy="13834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42B542-8CB6-4B26-851E-A775E46A14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987" y="3698081"/>
            <a:ext cx="1678885" cy="21838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4D6EBD2-2256-4937-B6B2-7DCA7E4C5B9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94" y="3723549"/>
            <a:ext cx="1383649" cy="1900601"/>
          </a:xfrm>
          <a:prstGeom prst="rect">
            <a:avLst/>
          </a:prstGeom>
        </p:spPr>
      </p:pic>
      <p:pic>
        <p:nvPicPr>
          <p:cNvPr id="17" name="Graphic 16" descr="Arrow Slight curve">
            <a:extLst>
              <a:ext uri="{FF2B5EF4-FFF2-40B4-BE49-F238E27FC236}">
                <a16:creationId xmlns:a16="http://schemas.microsoft.com/office/drawing/2014/main" id="{F6E1A526-4AC5-42EF-AD70-F0FDFFB40E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0220020">
            <a:off x="8359366" y="1331385"/>
            <a:ext cx="1247520" cy="914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853E0F2-28DB-4A89-AB2E-28A8B51BEC6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75499" y="1840918"/>
            <a:ext cx="2410701" cy="173923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106EEF6-1156-4FA0-9053-A7D03012300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73835" y="3614222"/>
            <a:ext cx="2380163" cy="19006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4534916-9F03-4AD5-965D-556984675F63}"/>
              </a:ext>
            </a:extLst>
          </p:cNvPr>
          <p:cNvSpPr/>
          <p:nvPr/>
        </p:nvSpPr>
        <p:spPr>
          <a:xfrm>
            <a:off x="9546289" y="981340"/>
            <a:ext cx="2069123" cy="85957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6G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58F891-CF1B-414D-A2C1-33FC9CE2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8039" y="6445375"/>
            <a:ext cx="2743200" cy="365125"/>
          </a:xfrm>
        </p:spPr>
        <p:txBody>
          <a:bodyPr/>
          <a:lstStyle/>
          <a:p>
            <a:fld id="{F887D366-7C0C-4956-B1F0-7CEDFE781C41}" type="slidenum">
              <a:rPr lang="en-US" sz="1400" smtClean="0">
                <a:solidFill>
                  <a:schemeClr val="tx1"/>
                </a:solidFill>
              </a:rPr>
              <a:t>3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48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2B163-F765-4E97-9462-E9B2F0514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84" y="217715"/>
            <a:ext cx="11648049" cy="1083211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cap="none" dirty="0">
                <a:solidFill>
                  <a:srgbClr val="FF0000"/>
                </a:solidFill>
                <a:latin typeface="Arial Black" panose="020B0A04020102020204" pitchFamily="34" charset="0"/>
              </a:rPr>
              <a:t>Introduction: The journey to 6G (contd.)</a:t>
            </a:r>
            <a:endParaRPr lang="en-US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01DFB3-E74B-4355-B44C-EE53D876C1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056114"/>
              </p:ext>
            </p:extLst>
          </p:nvPr>
        </p:nvGraphicFramePr>
        <p:xfrm>
          <a:off x="90684" y="1412126"/>
          <a:ext cx="12010632" cy="4839288"/>
        </p:xfrm>
        <a:graphic>
          <a:graphicData uri="http://schemas.openxmlformats.org/drawingml/2006/table">
            <a:tbl>
              <a:tblPr firstRow="1" bandRow="1"/>
              <a:tblGrid>
                <a:gridCol w="3002658">
                  <a:extLst>
                    <a:ext uri="{9D8B030D-6E8A-4147-A177-3AD203B41FA5}">
                      <a16:colId xmlns:a16="http://schemas.microsoft.com/office/drawing/2014/main" val="486426357"/>
                    </a:ext>
                  </a:extLst>
                </a:gridCol>
                <a:gridCol w="3002658">
                  <a:extLst>
                    <a:ext uri="{9D8B030D-6E8A-4147-A177-3AD203B41FA5}">
                      <a16:colId xmlns:a16="http://schemas.microsoft.com/office/drawing/2014/main" val="168844105"/>
                    </a:ext>
                  </a:extLst>
                </a:gridCol>
                <a:gridCol w="3002658">
                  <a:extLst>
                    <a:ext uri="{9D8B030D-6E8A-4147-A177-3AD203B41FA5}">
                      <a16:colId xmlns:a16="http://schemas.microsoft.com/office/drawing/2014/main" val="4013888234"/>
                    </a:ext>
                  </a:extLst>
                </a:gridCol>
                <a:gridCol w="3002658">
                  <a:extLst>
                    <a:ext uri="{9D8B030D-6E8A-4147-A177-3AD203B41FA5}">
                      <a16:colId xmlns:a16="http://schemas.microsoft.com/office/drawing/2014/main" val="2184270598"/>
                    </a:ext>
                  </a:extLst>
                </a:gridCol>
              </a:tblGrid>
              <a:tr h="6049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 Black" panose="020B0A04020102020204" pitchFamily="34" charset="0"/>
                        </a:rPr>
                        <a:t>Parameter</a:t>
                      </a:r>
                      <a:endParaRPr lang="en-US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 Black" panose="020B0A04020102020204" pitchFamily="34" charset="0"/>
                        </a:rPr>
                        <a:t>4G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 Black" panose="020B0A04020102020204" pitchFamily="34" charset="0"/>
                        </a:rPr>
                        <a:t>5G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 Black" panose="020B0A04020102020204" pitchFamily="34" charset="0"/>
                        </a:rPr>
                        <a:t>6G (expected)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339245"/>
                  </a:ext>
                </a:extLst>
              </a:tr>
              <a:tr h="60491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Peak Data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Gbps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Gbps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1Tbps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4574177"/>
                  </a:ext>
                </a:extLst>
              </a:tr>
              <a:tr h="60491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Mobility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 to 350 Km/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 to 500 Km/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 to 1000 Km/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2278071"/>
                  </a:ext>
                </a:extLst>
              </a:tr>
              <a:tr h="60491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1888160"/>
                  </a:ext>
                </a:extLst>
              </a:tr>
              <a:tr h="60491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 to end Latency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9111395"/>
                  </a:ext>
                </a:extLst>
              </a:tr>
              <a:tr h="60491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THz Communication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Very Limited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Widely used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090080"/>
                  </a:ext>
                </a:extLst>
              </a:tr>
              <a:tr h="60491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 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Video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AR, VR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Tactile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512150"/>
                  </a:ext>
                </a:extLst>
              </a:tr>
              <a:tr h="60491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Autonomous Vehicles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694162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A28754-7A75-490F-892B-00D0FB3F5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6548" y="6492875"/>
            <a:ext cx="2743200" cy="365125"/>
          </a:xfrm>
        </p:spPr>
        <p:txBody>
          <a:bodyPr/>
          <a:lstStyle/>
          <a:p>
            <a:fld id="{F887D366-7C0C-4956-B1F0-7CEDFE781C41}" type="slidenum">
              <a:rPr lang="en-US" sz="1400" smtClean="0">
                <a:solidFill>
                  <a:schemeClr val="tx1"/>
                </a:solidFill>
              </a:rPr>
              <a:t>4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786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8617-0DEA-478A-AAD1-0D6A35A64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35" y="98475"/>
            <a:ext cx="11860695" cy="980660"/>
          </a:xfrm>
        </p:spPr>
        <p:txBody>
          <a:bodyPr>
            <a:noAutofit/>
          </a:bodyPr>
          <a:lstStyle/>
          <a:p>
            <a:pPr algn="ctr"/>
            <a:r>
              <a:rPr lang="en-US" sz="3600" cap="none" dirty="0">
                <a:solidFill>
                  <a:srgbClr val="FF0000"/>
                </a:solidFill>
                <a:latin typeface="Arial Black" panose="020B0A04020102020204" pitchFamily="34" charset="0"/>
              </a:rPr>
              <a:t>Driving Force for 6G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2A047-60C4-4486-9BE9-3C6C1BAB8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34" y="1232453"/>
            <a:ext cx="11860696" cy="47575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Arial Black" panose="020B0A04020102020204" pitchFamily="34" charset="0"/>
              </a:rPr>
              <a:t>IOT expansion: Moving form IOT to IOE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 Black" panose="020B0A04020102020204" pitchFamily="34" charset="0"/>
              </a:rPr>
              <a:t>Availability of Small Data ( A shift from Big Data)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 Black" panose="020B0A04020102020204" pitchFamily="34" charset="0"/>
              </a:rPr>
              <a:t>Gadget Free Communication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 Black" panose="020B0A04020102020204" pitchFamily="34" charset="0"/>
              </a:rPr>
              <a:t>Advancement of Communication </a:t>
            </a:r>
            <a:br>
              <a:rPr lang="en-US" sz="2200" dirty="0">
                <a:latin typeface="Arial Black" panose="020B0A04020102020204" pitchFamily="34" charset="0"/>
              </a:rPr>
            </a:br>
            <a:r>
              <a:rPr lang="en-US" sz="2200" dirty="0">
                <a:latin typeface="Arial Black" panose="020B0A04020102020204" pitchFamily="34" charset="0"/>
              </a:rPr>
              <a:t>Technologies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 Black" panose="020B0A04020102020204" pitchFamily="34" charset="0"/>
              </a:rPr>
              <a:t>Connectivity dependent technologies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 Black" panose="020B0A04020102020204" pitchFamily="34" charset="0"/>
              </a:rPr>
              <a:t>Aging Population</a:t>
            </a:r>
          </a:p>
          <a:p>
            <a:pPr marL="0" indent="0">
              <a:buNone/>
            </a:pPr>
            <a:endParaRPr lang="en-US" sz="2200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1EF8B2-42A9-4CFE-9CDA-B4D24C921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767" y="2351725"/>
            <a:ext cx="5466802" cy="3514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45D73C-4DD1-476E-B5AE-44C7A477A8BC}"/>
              </a:ext>
            </a:extLst>
          </p:cNvPr>
          <p:cNvSpPr txBox="1"/>
          <p:nvPr/>
        </p:nvSpPr>
        <p:spPr>
          <a:xfrm>
            <a:off x="6513164" y="5851584"/>
            <a:ext cx="5290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 Black" panose="020B0A04020102020204" pitchFamily="34" charset="0"/>
                <a:cs typeface="Arial" panose="020B0604020202020204" pitchFamily="34" charset="0"/>
              </a:rPr>
              <a:t>Fig: Communication Technologies enabling 6G [1]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580B82-0377-44D8-B2E8-928D4B922184}"/>
              </a:ext>
            </a:extLst>
          </p:cNvPr>
          <p:cNvSpPr txBox="1"/>
          <p:nvPr/>
        </p:nvSpPr>
        <p:spPr>
          <a:xfrm>
            <a:off x="0" y="6318016"/>
            <a:ext cx="11660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[1]: Source: C. D.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Alwis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et al., "Survey on 6G Frontiers: Trends, Applications, Requirements, Technologies and Future Research," in IEEE Open Journal of the Communications Society, vol. 2, pp. 836-886, 2021,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10.1109/OJCOMS.2021.3071496.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5AFFA-BC6E-42A8-B0B7-9BFD1F2F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9530" y="6415589"/>
            <a:ext cx="2743200" cy="442411"/>
          </a:xfrm>
        </p:spPr>
        <p:txBody>
          <a:bodyPr/>
          <a:lstStyle/>
          <a:p>
            <a:fld id="{F887D366-7C0C-4956-B1F0-7CEDFE781C41}" type="slidenum">
              <a:rPr lang="en-US" sz="1400" smtClean="0">
                <a:solidFill>
                  <a:schemeClr val="tx1"/>
                </a:solidFill>
              </a:rPr>
              <a:t>5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426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2D60-3738-409D-86AD-F4A94CCE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83" y="211015"/>
            <a:ext cx="11830929" cy="970671"/>
          </a:xfrm>
        </p:spPr>
        <p:txBody>
          <a:bodyPr>
            <a:normAutofit/>
          </a:bodyPr>
          <a:lstStyle/>
          <a:p>
            <a:pPr algn="ctr"/>
            <a:r>
              <a:rPr lang="en-US" sz="3600" cap="none" dirty="0">
                <a:solidFill>
                  <a:srgbClr val="FF0000"/>
                </a:solidFill>
                <a:latin typeface="Arial Black" panose="020B0A04020102020204" pitchFamily="34" charset="0"/>
              </a:rPr>
              <a:t>Applications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1B2B83-A636-416E-B4B7-646D5A28B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18" y="1143544"/>
            <a:ext cx="12132058" cy="50539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Arial Black" panose="020B0A04020102020204" pitchFamily="34" charset="0"/>
              </a:rPr>
              <a:t>Holographic Telepresence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Arial Black" panose="020B0A04020102020204" pitchFamily="34" charset="0"/>
              </a:rPr>
              <a:t>Extended Reality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Arial Black" panose="020B0A04020102020204" pitchFamily="34" charset="0"/>
              </a:rPr>
              <a:t>Unmanned Aerial Vehicles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Arial Black" panose="020B0A04020102020204" pitchFamily="34" charset="0"/>
              </a:rPr>
              <a:t>Connected Vehicles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Arial Black" panose="020B0A04020102020204" pitchFamily="34" charset="0"/>
              </a:rPr>
              <a:t>Space and Deep Sea Tourism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Arial Black" panose="020B0A04020102020204" pitchFamily="34" charset="0"/>
              </a:rPr>
              <a:t>Smart Grids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Arial Black" panose="020B0A04020102020204" pitchFamily="34" charset="0"/>
              </a:rPr>
              <a:t>Hepatic Communication		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C8E998-9BCE-4FA6-A6C1-96C092606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310" y="1141110"/>
            <a:ext cx="7137713" cy="44655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9AF60B-025B-4A48-9E5A-AB3BB1904346}"/>
              </a:ext>
            </a:extLst>
          </p:cNvPr>
          <p:cNvSpPr txBox="1"/>
          <p:nvPr/>
        </p:nvSpPr>
        <p:spPr>
          <a:xfrm>
            <a:off x="5737224" y="5649125"/>
            <a:ext cx="5290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 Black" panose="020B0A04020102020204" pitchFamily="34" charset="0"/>
                <a:cs typeface="Arial" panose="020B0604020202020204" pitchFamily="34" charset="0"/>
              </a:rPr>
              <a:t>Fig: Prospective applications of 6G [1]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B95D84-4221-47E9-9DF2-F283D0CF6D3D}"/>
              </a:ext>
            </a:extLst>
          </p:cNvPr>
          <p:cNvSpPr txBox="1"/>
          <p:nvPr/>
        </p:nvSpPr>
        <p:spPr>
          <a:xfrm>
            <a:off x="74518" y="6386387"/>
            <a:ext cx="117041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[1]: Source: C. D.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Alwis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et al., "Survey on 6G Frontiers: Trends, Applications, Requirements, Technologies and Future Research," in IEEE Open Journal of the Communications Society, vol. 2, pp. 836-886, 2021,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10.1109/OJCOMS.2021.3071496.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82AE92-FA80-46B5-A7D4-4594D363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201" y="6464422"/>
            <a:ext cx="2743200" cy="365125"/>
          </a:xfrm>
        </p:spPr>
        <p:txBody>
          <a:bodyPr/>
          <a:lstStyle/>
          <a:p>
            <a:fld id="{F887D366-7C0C-4956-B1F0-7CEDFE781C41}" type="slidenum">
              <a:rPr lang="en-US" sz="1400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4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EC43C-5787-4A0E-A6E4-68F3A41F8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7" y="112543"/>
            <a:ext cx="11844997" cy="1279112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cap="none" dirty="0">
                <a:solidFill>
                  <a:srgbClr val="FF0000"/>
                </a:solidFill>
                <a:latin typeface="Arial Black" panose="020B0A04020102020204" pitchFamily="34" charset="0"/>
              </a:rPr>
              <a:t>Features of 6G (expected)</a:t>
            </a:r>
            <a:endParaRPr lang="en-US" sz="36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F8C84-6458-475B-BC88-4FB073C09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7" y="1246513"/>
            <a:ext cx="11844997" cy="52060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Arial Black" panose="020B0A04020102020204" pitchFamily="34" charset="0"/>
              </a:rPr>
              <a:t>Peak data rates over 1 </a:t>
            </a:r>
            <a:r>
              <a:rPr lang="en-US" sz="2200" dirty="0" err="1">
                <a:latin typeface="Arial Black" panose="020B0A04020102020204" pitchFamily="34" charset="0"/>
              </a:rPr>
              <a:t>Tbp</a:t>
            </a:r>
            <a:r>
              <a:rPr lang="en-US" sz="2200" dirty="0">
                <a:latin typeface="Arial Black" panose="020B0A04020102020204" pitchFamily="34" charset="0"/>
              </a:rPr>
              <a:t>/s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 Black" panose="020B0A04020102020204" pitchFamily="34" charset="0"/>
              </a:rPr>
              <a:t>Ultra reliable network, almost zero delays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 Black" panose="020B0A04020102020204" pitchFamily="34" charset="0"/>
              </a:rPr>
              <a:t>Connection density of 10</a:t>
            </a:r>
            <a:r>
              <a:rPr lang="en-US" sz="2200" baseline="30000" dirty="0">
                <a:latin typeface="Arial Black" panose="020B0A04020102020204" pitchFamily="34" charset="0"/>
              </a:rPr>
              <a:t>17 </a:t>
            </a:r>
            <a:r>
              <a:rPr lang="en-US" sz="2200" dirty="0">
                <a:latin typeface="Arial Black" panose="020B0A04020102020204" pitchFamily="34" charset="0"/>
              </a:rPr>
              <a:t>devices/km</a:t>
            </a:r>
            <a:r>
              <a:rPr lang="en-US" sz="2200" baseline="30000" dirty="0">
                <a:latin typeface="Arial Black" panose="020B0A04020102020204" pitchFamily="34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 Black" panose="020B0A04020102020204" pitchFamily="34" charset="0"/>
              </a:rPr>
              <a:t>Support Mobility up to 1000 kmph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 Black" panose="020B0A04020102020204" pitchFamily="34" charset="0"/>
              </a:rPr>
              <a:t>Mobile Broadband and Low Latency (MBLL)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 Black" panose="020B0A04020102020204" pitchFamily="34" charset="0"/>
              </a:rPr>
              <a:t>Ultra-massive Machine-Type Communication (</a:t>
            </a:r>
            <a:r>
              <a:rPr lang="en-US" sz="2200" dirty="0" err="1">
                <a:latin typeface="Arial Black" panose="020B0A04020102020204" pitchFamily="34" charset="0"/>
              </a:rPr>
              <a:t>umMTC</a:t>
            </a:r>
            <a:r>
              <a:rPr lang="en-US" sz="2200" dirty="0">
                <a:latin typeface="Arial Black" panose="020B0A040201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 Black" panose="020B0A04020102020204" pitchFamily="34" charset="0"/>
              </a:rPr>
              <a:t>Enhanced Energy Efficiency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 Black" panose="020B0A04020102020204" pitchFamily="34" charset="0"/>
              </a:rPr>
              <a:t>Machines as Primary Users</a:t>
            </a:r>
          </a:p>
          <a:p>
            <a:endParaRPr lang="en-US" sz="2200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FC14B-2277-4B24-81FD-A60D3309D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313" y="1391655"/>
            <a:ext cx="4113834" cy="290388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00513-94F3-4A20-A419-1994B7E7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2474" y="6452605"/>
            <a:ext cx="2743200" cy="365125"/>
          </a:xfrm>
        </p:spPr>
        <p:txBody>
          <a:bodyPr/>
          <a:lstStyle/>
          <a:p>
            <a:fld id="{F887D366-7C0C-4956-B1F0-7CEDFE781C41}" type="slidenum">
              <a:rPr lang="en-US" sz="1400" smtClean="0">
                <a:solidFill>
                  <a:schemeClr val="tx1"/>
                </a:solidFill>
              </a:rPr>
              <a:t>7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366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EC43C-5787-4A0E-A6E4-68F3A41F8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7" y="112543"/>
            <a:ext cx="11844997" cy="1279112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cap="none" dirty="0">
                <a:solidFill>
                  <a:srgbClr val="FF0000"/>
                </a:solidFill>
                <a:latin typeface="Arial Black" panose="020B0A04020102020204" pitchFamily="34" charset="0"/>
              </a:rPr>
              <a:t>Features of 6G (expected) contd.</a:t>
            </a:r>
            <a:endParaRPr lang="en-US" sz="36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F8C84-6458-475B-BC88-4FB073C09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7" y="1391656"/>
            <a:ext cx="11844997" cy="52060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Arial Black" panose="020B0A04020102020204" pitchFamily="34" charset="0"/>
              </a:rPr>
              <a:t>Ultra-massive MIMO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 Black" panose="020B0A04020102020204" pitchFamily="34" charset="0"/>
              </a:rPr>
              <a:t>Super Narrow Beams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 Black" panose="020B0A04020102020204" pitchFamily="34" charset="0"/>
              </a:rPr>
              <a:t>Non Orthogonal Multiple Access (NOMA)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Arial Black" panose="020B0A04020102020204" pitchFamily="34" charset="0"/>
              </a:rPr>
              <a:t>Higher power to users with worse channel</a:t>
            </a:r>
            <a:br>
              <a:rPr lang="en-US" sz="1800" dirty="0">
                <a:latin typeface="Arial Black" panose="020B0A04020102020204" pitchFamily="34" charset="0"/>
              </a:rPr>
            </a:br>
            <a:r>
              <a:rPr lang="en-US" sz="1800" dirty="0">
                <a:latin typeface="Arial Black" panose="020B0A04020102020204" pitchFamily="34" charset="0"/>
              </a:rPr>
              <a:t>conditions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 Black" panose="020B0A04020102020204" pitchFamily="34" charset="0"/>
              </a:rPr>
              <a:t>Space, Air, Ground, Sea Integrated Network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 Black" panose="020B0A04020102020204" pitchFamily="34" charset="0"/>
              </a:rPr>
              <a:t>Device to Device Communication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Arial Black" panose="020B0A04020102020204" pitchFamily="34" charset="0"/>
              </a:rPr>
              <a:t>Use of Unlicensed spectrum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3C41DE-F8A4-449A-883A-ABC83BB12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894" y="1267507"/>
            <a:ext cx="3217106" cy="43229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9C529-B739-49C3-A87E-BE0686A9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3985" y="6492875"/>
            <a:ext cx="2671689" cy="365125"/>
          </a:xfrm>
        </p:spPr>
        <p:txBody>
          <a:bodyPr/>
          <a:lstStyle/>
          <a:p>
            <a:fld id="{F887D366-7C0C-4956-B1F0-7CEDFE781C41}" type="slidenum">
              <a:rPr lang="en-US" sz="1400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186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8617-0DEA-478A-AAD1-0D6A35A64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35" y="159027"/>
            <a:ext cx="11860695" cy="980660"/>
          </a:xfrm>
        </p:spPr>
        <p:txBody>
          <a:bodyPr>
            <a:noAutofit/>
          </a:bodyPr>
          <a:lstStyle/>
          <a:p>
            <a:pPr algn="ctr"/>
            <a:r>
              <a:rPr lang="en-US" sz="3600" cap="none" dirty="0">
                <a:solidFill>
                  <a:srgbClr val="FF0000"/>
                </a:solidFill>
                <a:latin typeface="Arial Black" panose="020B0A04020102020204" pitchFamily="34" charset="0"/>
              </a:rPr>
              <a:t>Motivation for AI in 6G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2A047-60C4-4486-9BE9-3C6C1BAB8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35" y="1232453"/>
            <a:ext cx="11860696" cy="54665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Arial Black" panose="020B0A04020102020204" pitchFamily="34" charset="0"/>
              </a:rPr>
              <a:t>Rollout of 5G has opened new possibilities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 Black" panose="020B0A04020102020204" pitchFamily="34" charset="0"/>
              </a:rPr>
              <a:t>Proposals for 6G underway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 Black" panose="020B0A04020102020204" pitchFamily="34" charset="0"/>
              </a:rPr>
              <a:t>Faster Data rates desirable with every new generation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 Black" panose="020B0A04020102020204" pitchFamily="34" charset="0"/>
              </a:rPr>
              <a:t>Promises for </a:t>
            </a:r>
            <a:r>
              <a:rPr lang="en-US" sz="2200" dirty="0" err="1">
                <a:latin typeface="Arial Black" panose="020B0A04020102020204" pitchFamily="34" charset="0"/>
              </a:rPr>
              <a:t>Tbp</a:t>
            </a:r>
            <a:r>
              <a:rPr lang="en-US" sz="2200" dirty="0">
                <a:latin typeface="Arial Black" panose="020B0A04020102020204" pitchFamily="34" charset="0"/>
              </a:rPr>
              <a:t>/s speed to accommodate several new applications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 Black" panose="020B0A04020102020204" pitchFamily="34" charset="0"/>
              </a:rPr>
              <a:t>Importance of </a:t>
            </a:r>
            <a:r>
              <a:rPr lang="en-US" sz="2200" dirty="0" err="1">
                <a:latin typeface="Arial Black" panose="020B0A04020102020204" pitchFamily="34" charset="0"/>
              </a:rPr>
              <a:t>QoE</a:t>
            </a:r>
            <a:endParaRPr lang="en-US" sz="2200" dirty="0">
              <a:latin typeface="Arial Black" panose="020B0A040201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 Black" panose="020B0A04020102020204" pitchFamily="34" charset="0"/>
              </a:rPr>
              <a:t>Deep Learning compliment potential 6G applications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 Black" panose="020B0A04020102020204" pitchFamily="34" charset="0"/>
              </a:rPr>
              <a:t>Reinforcement Learning can be used to train Networks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97B2B-1990-42C5-90C2-CD0FD669B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6147" y="6333848"/>
            <a:ext cx="2493818" cy="365125"/>
          </a:xfrm>
        </p:spPr>
        <p:txBody>
          <a:bodyPr/>
          <a:lstStyle/>
          <a:p>
            <a:fld id="{F887D366-7C0C-4956-B1F0-7CEDFE781C41}" type="slidenum">
              <a:rPr lang="en-US" sz="1400" smtClean="0">
                <a:solidFill>
                  <a:schemeClr val="tx1"/>
                </a:solidFill>
              </a:rPr>
              <a:t>9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52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13266</TotalTime>
  <Words>1600</Words>
  <Application>Microsoft Office PowerPoint</Application>
  <PresentationFormat>Widescreen</PresentationFormat>
  <Paragraphs>199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Courier New</vt:lpstr>
      <vt:lpstr>Times New Roman</vt:lpstr>
      <vt:lpstr>Wingdings</vt:lpstr>
      <vt:lpstr>Office Theme</vt:lpstr>
      <vt:lpstr>6 G </vt:lpstr>
      <vt:lpstr>Table of Contents</vt:lpstr>
      <vt:lpstr>Introduction: The journey to 6G</vt:lpstr>
      <vt:lpstr>Introduction: The journey to 6G (contd.)</vt:lpstr>
      <vt:lpstr>Driving Force for 6G</vt:lpstr>
      <vt:lpstr>Applications</vt:lpstr>
      <vt:lpstr>Features of 6G (expected)</vt:lpstr>
      <vt:lpstr>Features of 6G (expected) contd.</vt:lpstr>
      <vt:lpstr>Motivation for AI in 6G</vt:lpstr>
      <vt:lpstr>Related Work</vt:lpstr>
      <vt:lpstr>Artificial Intelligence in Wireless Networks</vt:lpstr>
      <vt:lpstr>Reducing the Congestion</vt:lpstr>
      <vt:lpstr>Reducing the Congestion (contd.)</vt:lpstr>
      <vt:lpstr>Q-Learning</vt:lpstr>
      <vt:lpstr>Results</vt:lpstr>
      <vt:lpstr>Challenges &amp; Future Research</vt:lpstr>
      <vt:lpstr>References</vt:lpstr>
      <vt:lpstr>Thank You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 G</dc:title>
  <dc:creator>Checkout</dc:creator>
  <cp:lastModifiedBy>Checkout</cp:lastModifiedBy>
  <cp:revision>382</cp:revision>
  <dcterms:created xsi:type="dcterms:W3CDTF">2021-11-12T14:35:50Z</dcterms:created>
  <dcterms:modified xsi:type="dcterms:W3CDTF">2021-11-22T14:01:20Z</dcterms:modified>
</cp:coreProperties>
</file>