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EF14-7294-C041-10D9-20087789D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Modeling for Customer Churn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EAC1D-9083-397E-E7FA-D49A835BF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Made By Abhishek Karande</a:t>
            </a:r>
          </a:p>
        </p:txBody>
      </p:sp>
    </p:spTree>
    <p:extLst>
      <p:ext uri="{BB962C8B-B14F-4D97-AF65-F5344CB8AC3E}">
        <p14:creationId xmlns:p14="http://schemas.microsoft.com/office/powerpoint/2010/main" val="223819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BB8223-A2B0-A5CB-1B9C-18770EE57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067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F340-F353-CCF8-99A4-A6FC15A5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12D5-6B92-238C-F210-90E3E78C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assignment is to build a predictive model that can predict customer churn for a given company.</a:t>
            </a:r>
          </a:p>
          <a:p>
            <a:r>
              <a:rPr lang="en-US" dirty="0"/>
              <a:t>The intern will use machine learning techniques to build the model and document the process, including feature selection, model evaluation, and performance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7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AACA-2971-9E75-6697-A6B95E59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43FE-308B-0EA3-05E1-5E1206E8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Importing necessary Libraries: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CD9DF-5ED9-B84E-8CCB-D042D6EA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506852"/>
            <a:ext cx="7078869" cy="29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9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038C-4CF9-517A-4B2B-0A480445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21CB2-4835-CD96-1218-3971B76A7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41" y="1243552"/>
            <a:ext cx="8596312" cy="202597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3AB22-A6CA-FB79-7B41-88FE8BCAB596}"/>
              </a:ext>
            </a:extLst>
          </p:cNvPr>
          <p:cNvSpPr txBox="1"/>
          <p:nvPr/>
        </p:nvSpPr>
        <p:spPr>
          <a:xfrm>
            <a:off x="677334" y="3204837"/>
            <a:ext cx="10046891" cy="2135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Attribute Information</a:t>
            </a:r>
          </a:p>
          <a:p>
            <a:r>
              <a:rPr lang="en-US" b="1" dirty="0"/>
              <a:t>- </a:t>
            </a:r>
            <a:r>
              <a:rPr lang="en-US" sz="1200" b="1" dirty="0"/>
              <a:t>age</a:t>
            </a:r>
            <a:r>
              <a:rPr lang="en-US" sz="1200" dirty="0"/>
              <a:t> (numeric)</a:t>
            </a:r>
          </a:p>
          <a:p>
            <a:r>
              <a:rPr lang="en-US" sz="1200" dirty="0"/>
              <a:t>-</a:t>
            </a:r>
            <a:r>
              <a:rPr lang="en-US" sz="1200" b="1" dirty="0"/>
              <a:t> job</a:t>
            </a:r>
            <a:r>
              <a:rPr lang="en-US" sz="1200" dirty="0"/>
              <a:t> : type of job (categorical: admin", "unknown", "unemployed", "management", "housemaid", "entrepreneur", "student", "blue-collar", "self-   employed", "retired", "technician", "services")</a:t>
            </a:r>
          </a:p>
          <a:p>
            <a:r>
              <a:rPr lang="en-US" sz="1200" dirty="0"/>
              <a:t>- marital : marital status (categorical: "</a:t>
            </a:r>
            <a:r>
              <a:rPr lang="en-US" sz="1200" dirty="0" err="1"/>
              <a:t>married","divorced","single</a:t>
            </a:r>
            <a:r>
              <a:rPr lang="en-US" sz="1200" dirty="0"/>
              <a:t>"; note: "divorced" means divorced or widowed)</a:t>
            </a:r>
          </a:p>
          <a:p>
            <a:r>
              <a:rPr lang="en-US" sz="1200" dirty="0"/>
              <a:t>- education (categorical: "</a:t>
            </a:r>
            <a:r>
              <a:rPr lang="en-US" sz="1200" dirty="0" err="1"/>
              <a:t>unknown","secondary","primary","tertiary</a:t>
            </a:r>
            <a:r>
              <a:rPr lang="en-US" sz="1200" dirty="0"/>
              <a:t>")</a:t>
            </a:r>
          </a:p>
          <a:p>
            <a:r>
              <a:rPr lang="en-US" sz="1200" dirty="0"/>
              <a:t>- default: has credit in default? (binary: "</a:t>
            </a:r>
            <a:r>
              <a:rPr lang="en-US" sz="1200" dirty="0" err="1"/>
              <a:t>yes","no</a:t>
            </a:r>
            <a:r>
              <a:rPr lang="en-US" sz="1200" dirty="0"/>
              <a:t>")</a:t>
            </a:r>
          </a:p>
          <a:p>
            <a:r>
              <a:rPr lang="en-US" sz="1200" dirty="0"/>
              <a:t>- balance: average yearly balance, in euros (numeric)</a:t>
            </a:r>
          </a:p>
          <a:p>
            <a:r>
              <a:rPr lang="en-US" sz="1200" dirty="0"/>
              <a:t>- housing: has housing loan? (binary: "</a:t>
            </a:r>
            <a:r>
              <a:rPr lang="en-US" sz="1200" dirty="0" err="1"/>
              <a:t>yes","no</a:t>
            </a:r>
            <a:r>
              <a:rPr lang="en-US" sz="1200" dirty="0"/>
              <a:t>")</a:t>
            </a:r>
          </a:p>
          <a:p>
            <a:r>
              <a:rPr lang="en-US" sz="1200" dirty="0"/>
              <a:t>- loan: has personal loan? (binary: "</a:t>
            </a:r>
            <a:r>
              <a:rPr lang="en-US" sz="1200" dirty="0" err="1"/>
              <a:t>yes","no</a:t>
            </a:r>
            <a:r>
              <a:rPr lang="en-US" sz="1200" dirty="0"/>
              <a:t>")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5BCD3-9DC7-E53D-975F-A24443970611}"/>
              </a:ext>
            </a:extLst>
          </p:cNvPr>
          <p:cNvSpPr txBox="1"/>
          <p:nvPr/>
        </p:nvSpPr>
        <p:spPr>
          <a:xfrm>
            <a:off x="686741" y="5184556"/>
            <a:ext cx="9824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- contact: contact communication type (categorical: "</a:t>
            </a:r>
            <a:r>
              <a:rPr lang="en-US" sz="1200" dirty="0" err="1"/>
              <a:t>unknown","telephone","cellular</a:t>
            </a:r>
            <a:r>
              <a:rPr lang="en-US" sz="1200" dirty="0"/>
              <a:t>")</a:t>
            </a:r>
          </a:p>
          <a:p>
            <a:r>
              <a:rPr lang="en-US" sz="1200" dirty="0"/>
              <a:t>- day: last contact day of the month (numeric)</a:t>
            </a:r>
          </a:p>
          <a:p>
            <a:r>
              <a:rPr lang="en-US" sz="1200" dirty="0"/>
              <a:t>- month: last contact month of year (categorical: "</a:t>
            </a:r>
            <a:r>
              <a:rPr lang="en-US" sz="1200" dirty="0" err="1"/>
              <a:t>jan</a:t>
            </a:r>
            <a:r>
              <a:rPr lang="en-US" sz="1200" dirty="0"/>
              <a:t>", "</a:t>
            </a:r>
            <a:r>
              <a:rPr lang="en-US" sz="1200" dirty="0" err="1"/>
              <a:t>feb</a:t>
            </a:r>
            <a:r>
              <a:rPr lang="en-US" sz="1200" dirty="0"/>
              <a:t>", "mar", ..., "</a:t>
            </a:r>
            <a:r>
              <a:rPr lang="en-US" sz="1200" dirty="0" err="1"/>
              <a:t>nov</a:t>
            </a:r>
            <a:r>
              <a:rPr lang="en-US" sz="1200" dirty="0"/>
              <a:t>", "dec")</a:t>
            </a:r>
          </a:p>
          <a:p>
            <a:r>
              <a:rPr lang="en-US" sz="1200" dirty="0"/>
              <a:t>- duration: last contact duration, in seconds (numeric)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7ED7BF-EED5-767D-7A20-FF5801DDD922}"/>
              </a:ext>
            </a:extLst>
          </p:cNvPr>
          <p:cNvSpPr txBox="1"/>
          <p:nvPr/>
        </p:nvSpPr>
        <p:spPr>
          <a:xfrm>
            <a:off x="686741" y="5912527"/>
            <a:ext cx="98066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- campaign: number of contacts performed during this campaign and for this client (numeric, includes last contact)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pdays</a:t>
            </a:r>
            <a:r>
              <a:rPr lang="en-US" sz="1200" dirty="0"/>
              <a:t>: number of days that passed by after the client was last contacted from a previous campaign (numeric, -1 means client was not - previously contacted)</a:t>
            </a:r>
          </a:p>
          <a:p>
            <a:r>
              <a:rPr lang="en-US" sz="1200" dirty="0"/>
              <a:t>- previous: number of contacts performed before this campaign and for this client (numeric)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poutcome</a:t>
            </a:r>
            <a:r>
              <a:rPr lang="en-US" sz="1200" dirty="0"/>
              <a:t>: outcome of the previous marketing campaign (categorical: "</a:t>
            </a:r>
            <a:r>
              <a:rPr lang="en-US" sz="1200" dirty="0" err="1"/>
              <a:t>unknown","other","failure","success</a:t>
            </a:r>
            <a:r>
              <a:rPr lang="en-US" sz="1200" dirty="0"/>
              <a:t>")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0823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110C-0A97-5020-4268-F0A7383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EBF740-10C4-6517-3B51-EB974B81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53592"/>
            <a:ext cx="8688608" cy="4914929"/>
          </a:xfrm>
        </p:spPr>
      </p:pic>
    </p:spTree>
    <p:extLst>
      <p:ext uri="{BB962C8B-B14F-4D97-AF65-F5344CB8AC3E}">
        <p14:creationId xmlns:p14="http://schemas.microsoft.com/office/powerpoint/2010/main" val="309742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062-CC2F-124F-CCB0-C09E9C59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772D-A4E2-AAEC-26D3-6D9E5A52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589103"/>
            <a:ext cx="4185623" cy="571880"/>
          </a:xfrm>
        </p:spPr>
        <p:txBody>
          <a:bodyPr/>
          <a:lstStyle/>
          <a:p>
            <a:r>
              <a:rPr lang="en-IN" sz="2000" b="1" dirty="0"/>
              <a:t>Checking for Multi-</a:t>
            </a:r>
            <a:r>
              <a:rPr lang="en-IN" sz="2000" b="1" dirty="0" err="1"/>
              <a:t>Colinearity</a:t>
            </a:r>
            <a:endParaRPr lang="en-IN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2C041-706F-BF3B-DBA2-9F49FFB0A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589103"/>
            <a:ext cx="4185618" cy="571880"/>
          </a:xfrm>
        </p:spPr>
        <p:txBody>
          <a:bodyPr/>
          <a:lstStyle/>
          <a:p>
            <a:r>
              <a:rPr lang="en-US" sz="1800" b="1" dirty="0"/>
              <a:t>Fisher Score to check participation score of features</a:t>
            </a:r>
            <a:endParaRPr lang="en-IN" sz="1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B69F21-F407-7DA4-83A6-D29588C566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160983"/>
            <a:ext cx="4184650" cy="33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BB9B25-B0E8-6561-B3AE-D6660F358A5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160984"/>
            <a:ext cx="4186237" cy="33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8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A82CB6C-F6BC-BE34-4218-F850DC21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72466"/>
          </a:xfrm>
        </p:spPr>
        <p:txBody>
          <a:bodyPr/>
          <a:lstStyle/>
          <a:p>
            <a:r>
              <a:rPr lang="en-IN" dirty="0"/>
              <a:t>Feature Selection for best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8AD46-8E13-F2C6-6354-5161550F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77367"/>
            <a:ext cx="4185623" cy="1272466"/>
          </a:xfrm>
        </p:spPr>
        <p:txBody>
          <a:bodyPr/>
          <a:lstStyle/>
          <a:p>
            <a:r>
              <a:rPr lang="en-IN" dirty="0"/>
              <a:t>Chi-2 test(</a:t>
            </a:r>
            <a:r>
              <a:rPr lang="en-IN" sz="2000" dirty="0"/>
              <a:t>for categorical features)</a:t>
            </a:r>
          </a:p>
          <a:p>
            <a:r>
              <a:rPr lang="en-US" sz="1400" dirty="0"/>
              <a:t>Chi2 is low and p value is high (means variable is independent from the target feature)</a:t>
            </a:r>
            <a:endParaRPr lang="en-IN" sz="14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1DEE32E-F873-203F-31F4-4AD7FAE603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9305" y="2749833"/>
            <a:ext cx="2314655" cy="2470238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544DE4-4F7C-2F05-19A2-04FA45DEC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637929"/>
            <a:ext cx="4185618" cy="1099316"/>
          </a:xfrm>
        </p:spPr>
        <p:txBody>
          <a:bodyPr/>
          <a:lstStyle/>
          <a:p>
            <a:r>
              <a:rPr lang="en-IN" dirty="0" err="1"/>
              <a:t>Anova</a:t>
            </a:r>
            <a:r>
              <a:rPr lang="en-IN" dirty="0"/>
              <a:t> Test (</a:t>
            </a:r>
            <a:r>
              <a:rPr lang="en-IN" sz="2400" dirty="0"/>
              <a:t>for </a:t>
            </a:r>
            <a:r>
              <a:rPr lang="en-IN" sz="2400" dirty="0" err="1"/>
              <a:t>countinuous</a:t>
            </a:r>
            <a:r>
              <a:rPr lang="en-IN" sz="2400" dirty="0"/>
              <a:t> features)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(f value is low) and (p value is greater than 0.05) means bad predictor</a:t>
            </a:r>
            <a:endParaRPr lang="en-IN" sz="1400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B4C866A-CAC2-BE77-16D3-9CA13C955C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0466" y="2831977"/>
            <a:ext cx="1821180" cy="2288980"/>
          </a:xfrm>
        </p:spPr>
      </p:pic>
    </p:spTree>
    <p:extLst>
      <p:ext uri="{BB962C8B-B14F-4D97-AF65-F5344CB8AC3E}">
        <p14:creationId xmlns:p14="http://schemas.microsoft.com/office/powerpoint/2010/main" val="11378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10B463-C069-90F0-966E-60DC09FB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IN" dirty="0"/>
              <a:t>Model Selection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A9F578-A548-74ED-5CE7-6431B1DE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8596668" cy="5379868"/>
          </a:xfrm>
        </p:spPr>
        <p:txBody>
          <a:bodyPr/>
          <a:lstStyle/>
          <a:p>
            <a:r>
              <a:rPr lang="en-IN" dirty="0"/>
              <a:t>We Use different models for checking the best model for prediction:</a:t>
            </a:r>
          </a:p>
          <a:p>
            <a:r>
              <a:rPr lang="en-IN" dirty="0"/>
              <a:t>Below we see that the Accuracy of models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8B3655-1CFC-2F19-1791-5FEDAAEF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77" y="2229295"/>
            <a:ext cx="5442011" cy="35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0406C-A5DA-EF7D-51CE-08103B2C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0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br>
              <a:rPr lang="en-US" sz="2600" dirty="0"/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getting good accuracy in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So, we will move forward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xgbclassifier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model.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DD7DF2-24C5-45C1-A505-12AC5043DF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ROC-AUC Curve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A3AF2-916A-0D01-F098-B7A5D4111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160" y="2611052"/>
            <a:ext cx="3676650" cy="264795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6BFACE-24E3-D8AC-3D8F-9BE09E7567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B794EC-FF88-5D6A-EAC3-BFB9F63C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14367"/>
            <a:ext cx="4184034" cy="296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21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496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Trebuchet MS</vt:lpstr>
      <vt:lpstr>Wingdings 3</vt:lpstr>
      <vt:lpstr>Facet</vt:lpstr>
      <vt:lpstr>Predictive Modeling for Customer Churn</vt:lpstr>
      <vt:lpstr>Business Objective</vt:lpstr>
      <vt:lpstr>Data Gathering</vt:lpstr>
      <vt:lpstr>Overview of Data</vt:lpstr>
      <vt:lpstr>Feature Engineering</vt:lpstr>
      <vt:lpstr>Feature Selection</vt:lpstr>
      <vt:lpstr>Feature Selection for best results</vt:lpstr>
      <vt:lpstr>Model Selection </vt:lpstr>
      <vt:lpstr>Model Evaluation We are getting good accuracy in xgboost model. So, we will move forward with xgbclassifier model.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Predictive Modeling for Customer Churn</dc:title>
  <dc:creator>Prajakta Karande</dc:creator>
  <cp:lastModifiedBy>Prajakta Karande</cp:lastModifiedBy>
  <cp:revision>2</cp:revision>
  <dcterms:created xsi:type="dcterms:W3CDTF">2023-02-03T06:10:37Z</dcterms:created>
  <dcterms:modified xsi:type="dcterms:W3CDTF">2023-02-04T08:08:44Z</dcterms:modified>
</cp:coreProperties>
</file>