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4"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765"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9F94CCD-89CC-4969-9260-AF26F1E459F1}" type="datetimeFigureOut">
              <a:rPr lang="en-IN" smtClean="0"/>
              <a:t>22-08-2024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23B5144-CA6A-49AB-A274-E280CFF99C4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F94CCD-89CC-4969-9260-AF26F1E459F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5144-CA6A-49AB-A274-E280CFF99C45}" type="slidenum">
              <a:rPr lang="en-IN" smtClean="0"/>
              <a:t>‹#›</a:t>
            </a:fld>
            <a:endParaRPr lang="en-IN"/>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F94CCD-89CC-4969-9260-AF26F1E459F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3B5144-CA6A-49AB-A274-E280CFF99C45}" type="slidenum">
              <a:rPr lang="en-IN" smtClean="0"/>
              <a:t>‹#›</a:t>
            </a:fld>
            <a:endParaRPr lang="en-IN"/>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9F94CCD-89CC-4969-9260-AF26F1E459F1}" type="datetimeFigureOut">
              <a:rPr lang="en-IN" smtClean="0"/>
              <a:t>22-08-2024</a:t>
            </a:fld>
            <a:endParaRPr lang="en-IN"/>
          </a:p>
        </p:txBody>
      </p:sp>
      <p:sp>
        <p:nvSpPr>
          <p:cNvPr id="9" name="Slide Number Placeholder 8"/>
          <p:cNvSpPr>
            <a:spLocks noGrp="1"/>
          </p:cNvSpPr>
          <p:nvPr>
            <p:ph type="sldNum" sz="quarter" idx="15"/>
          </p:nvPr>
        </p:nvSpPr>
        <p:spPr/>
        <p:txBody>
          <a:bodyPr rtlCol="0"/>
          <a:lstStyle/>
          <a:p>
            <a:fld id="{B23B5144-CA6A-49AB-A274-E280CFF99C45}"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9F94CCD-89CC-4969-9260-AF26F1E459F1}" type="datetimeFigureOut">
              <a:rPr lang="en-IN" smtClean="0"/>
              <a:t>22-08-2024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23B5144-CA6A-49AB-A274-E280CFF99C4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9F94CCD-89CC-4969-9260-AF26F1E459F1}"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3B5144-CA6A-49AB-A274-E280CFF99C45}"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9F94CCD-89CC-4969-9260-AF26F1E459F1}"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3B5144-CA6A-49AB-A274-E280CFF99C45}"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9F94CCD-89CC-4969-9260-AF26F1E459F1}" type="datetimeFigureOut">
              <a:rPr lang="en-IN" smtClean="0"/>
              <a:t>22-08-2024</a:t>
            </a:fld>
            <a:endParaRPr lang="en-IN"/>
          </a:p>
        </p:txBody>
      </p:sp>
      <p:sp>
        <p:nvSpPr>
          <p:cNvPr id="7" name="Slide Number Placeholder 6"/>
          <p:cNvSpPr>
            <a:spLocks noGrp="1"/>
          </p:cNvSpPr>
          <p:nvPr>
            <p:ph type="sldNum" sz="quarter" idx="11"/>
          </p:nvPr>
        </p:nvSpPr>
        <p:spPr/>
        <p:txBody>
          <a:bodyPr rtlCol="0"/>
          <a:lstStyle/>
          <a:p>
            <a:fld id="{B23B5144-CA6A-49AB-A274-E280CFF99C45}"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94CCD-89CC-4969-9260-AF26F1E459F1}"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3B5144-CA6A-49AB-A274-E280CFF99C45}" type="slidenum">
              <a:rPr lang="en-IN" smtClean="0"/>
              <a:t>‹#›</a:t>
            </a:fld>
            <a:endParaRPr lang="en-IN"/>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9F94CCD-89CC-4969-9260-AF26F1E459F1}" type="datetimeFigureOut">
              <a:rPr lang="en-IN" smtClean="0"/>
              <a:t>22-08-2024</a:t>
            </a:fld>
            <a:endParaRPr lang="en-IN"/>
          </a:p>
        </p:txBody>
      </p:sp>
      <p:sp>
        <p:nvSpPr>
          <p:cNvPr id="22" name="Slide Number Placeholder 21"/>
          <p:cNvSpPr>
            <a:spLocks noGrp="1"/>
          </p:cNvSpPr>
          <p:nvPr>
            <p:ph type="sldNum" sz="quarter" idx="15"/>
          </p:nvPr>
        </p:nvSpPr>
        <p:spPr/>
        <p:txBody>
          <a:bodyPr rtlCol="0"/>
          <a:lstStyle/>
          <a:p>
            <a:fld id="{B23B5144-CA6A-49AB-A274-E280CFF99C45}"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9F94CCD-89CC-4969-9260-AF26F1E459F1}" type="datetimeFigureOut">
              <a:rPr lang="en-IN" smtClean="0"/>
              <a:t>22-08-2024</a:t>
            </a:fld>
            <a:endParaRPr lang="en-IN"/>
          </a:p>
        </p:txBody>
      </p:sp>
      <p:sp>
        <p:nvSpPr>
          <p:cNvPr id="18" name="Slide Number Placeholder 17"/>
          <p:cNvSpPr>
            <a:spLocks noGrp="1"/>
          </p:cNvSpPr>
          <p:nvPr>
            <p:ph type="sldNum" sz="quarter" idx="11"/>
          </p:nvPr>
        </p:nvSpPr>
        <p:spPr/>
        <p:txBody>
          <a:bodyPr rtlCol="0"/>
          <a:lstStyle/>
          <a:p>
            <a:fld id="{B23B5144-CA6A-49AB-A274-E280CFF99C45}"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9F94CCD-89CC-4969-9260-AF26F1E459F1}" type="datetimeFigureOut">
              <a:rPr lang="en-IN" smtClean="0"/>
              <a:t>22-08-2024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23B5144-CA6A-49AB-A274-E280CFF99C4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spd="slow">
    <p:cover/>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864" y="1844824"/>
            <a:ext cx="2736304" cy="1296144"/>
          </a:xfrm>
        </p:spPr>
        <p:txBody>
          <a:bodyPr/>
          <a:lstStyle/>
          <a:p>
            <a:r>
              <a:rPr lang="en-US" dirty="0">
                <a:solidFill>
                  <a:schemeClr val="accent4">
                    <a:lumMod val="75000"/>
                  </a:schemeClr>
                </a:solidFill>
              </a:rPr>
              <a:t>Project</a:t>
            </a:r>
            <a:endParaRPr lang="en-IN" dirty="0">
              <a:solidFill>
                <a:schemeClr val="accent4">
                  <a:lumMod val="75000"/>
                </a:schemeClr>
              </a:solidFill>
            </a:endParaRPr>
          </a:p>
        </p:txBody>
      </p:sp>
      <p:sp>
        <p:nvSpPr>
          <p:cNvPr id="3" name="Subtitle 2"/>
          <p:cNvSpPr>
            <a:spLocks noGrp="1"/>
          </p:cNvSpPr>
          <p:nvPr>
            <p:ph type="subTitle" idx="1"/>
          </p:nvPr>
        </p:nvSpPr>
        <p:spPr>
          <a:xfrm>
            <a:off x="2286000" y="3573016"/>
            <a:ext cx="6172200" cy="2801906"/>
          </a:xfrm>
        </p:spPr>
        <p:txBody>
          <a:bodyPr>
            <a:normAutofit/>
          </a:bodyPr>
          <a:lstStyle/>
          <a:p>
            <a:r>
              <a:rPr lang="en-US" sz="4000" dirty="0">
                <a:solidFill>
                  <a:srgbClr val="FF0000"/>
                </a:solidFill>
              </a:rPr>
              <a:t>Title:-</a:t>
            </a:r>
            <a:r>
              <a:rPr lang="en-GB" sz="3200" dirty="0"/>
              <a:t>Mapping the Carbon Footprint: An In-Depth Analysis of Global CO2 Trends </a:t>
            </a:r>
            <a:endParaRPr lang="en-IN" sz="3200" dirty="0">
              <a:solidFill>
                <a:srgbClr val="0070C0"/>
              </a:solidFill>
            </a:endParaRPr>
          </a:p>
        </p:txBody>
      </p:sp>
    </p:spTree>
    <p:extLst>
      <p:ext uri="{BB962C8B-B14F-4D97-AF65-F5344CB8AC3E}">
        <p14:creationId xmlns:p14="http://schemas.microsoft.com/office/powerpoint/2010/main" val="66489213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cummulative</a:t>
            </a:r>
            <a:br>
              <a:rPr lang="en-IN" dirty="0">
                <a:solidFill>
                  <a:srgbClr val="FF0000"/>
                </a:solidFill>
              </a:rPr>
            </a:br>
            <a:r>
              <a:rPr lang="en-IN" dirty="0">
                <a:solidFill>
                  <a:srgbClr val="FF0000"/>
                </a:solidFill>
              </a:rPr>
              <a:t>type-1</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81775143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cummulative</a:t>
            </a:r>
            <a:br>
              <a:rPr lang="en-IN" dirty="0">
                <a:solidFill>
                  <a:srgbClr val="FF0000"/>
                </a:solidFill>
              </a:rPr>
            </a:br>
            <a:r>
              <a:rPr lang="en-IN" dirty="0">
                <a:solidFill>
                  <a:srgbClr val="FF0000"/>
                </a:solidFill>
              </a:rPr>
              <a:t>type-2</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28800"/>
            <a:ext cx="7146793" cy="4873625"/>
          </a:xfrm>
        </p:spPr>
      </p:pic>
    </p:spTree>
    <p:extLst>
      <p:ext uri="{BB962C8B-B14F-4D97-AF65-F5344CB8AC3E}">
        <p14:creationId xmlns:p14="http://schemas.microsoft.com/office/powerpoint/2010/main" val="354619216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cummulative</a:t>
            </a:r>
            <a:br>
              <a:rPr lang="en-IN" dirty="0">
                <a:solidFill>
                  <a:srgbClr val="FF0000"/>
                </a:solidFill>
              </a:rPr>
            </a:br>
            <a:r>
              <a:rPr lang="en-IN" dirty="0">
                <a:solidFill>
                  <a:srgbClr val="FF0000"/>
                </a:solidFill>
              </a:rPr>
              <a:t>type-3</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37977037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Germany</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73325501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Germany pie chart</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60279" y="1600200"/>
            <a:ext cx="5861441" cy="4873625"/>
          </a:xfrm>
        </p:spPr>
      </p:pic>
    </p:spTree>
    <p:extLst>
      <p:ext uri="{BB962C8B-B14F-4D97-AF65-F5344CB8AC3E}">
        <p14:creationId xmlns:p14="http://schemas.microsoft.com/office/powerpoint/2010/main" val="359589613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India</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217897926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India pie chart</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282595199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United states</a:t>
            </a:r>
            <a:endParaRPr lang="en-IN"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727902259"/>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United states</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60279" y="1600200"/>
            <a:ext cx="5861441" cy="4873625"/>
          </a:xfrm>
        </p:spPr>
      </p:pic>
    </p:spTree>
    <p:extLst>
      <p:ext uri="{BB962C8B-B14F-4D97-AF65-F5344CB8AC3E}">
        <p14:creationId xmlns:p14="http://schemas.microsoft.com/office/powerpoint/2010/main" val="411141717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endParaRPr lang="en-US" dirty="0"/>
          </a:p>
          <a:p>
            <a:endParaRPr lang="en-US" dirty="0"/>
          </a:p>
          <a:p>
            <a:pPr marL="0" indent="0">
              <a:buNone/>
            </a:pPr>
            <a:endParaRPr lang="en-US" dirty="0"/>
          </a:p>
          <a:p>
            <a:pPr marL="0" indent="0">
              <a:buNone/>
            </a:pPr>
            <a:r>
              <a:rPr lang="en-US" dirty="0">
                <a:solidFill>
                  <a:srgbClr val="FF0000"/>
                </a:solidFill>
              </a:rPr>
              <a:t>                              THE END</a:t>
            </a:r>
          </a:p>
          <a:p>
            <a:pPr marL="0" indent="0">
              <a:buNone/>
            </a:pPr>
            <a:r>
              <a:rPr lang="en-US" dirty="0">
                <a:solidFill>
                  <a:srgbClr val="C00000"/>
                </a:solidFill>
              </a:rPr>
              <a:t>                                                        SUBMITTED BY:</a:t>
            </a:r>
          </a:p>
          <a:p>
            <a:pPr marL="0" indent="0">
              <a:buNone/>
            </a:pPr>
            <a:r>
              <a:rPr lang="en-US" dirty="0">
                <a:solidFill>
                  <a:srgbClr val="C00000"/>
                </a:solidFill>
              </a:rPr>
              <a:t>                                                      </a:t>
            </a:r>
            <a:r>
              <a:rPr lang="en-US" dirty="0">
                <a:solidFill>
                  <a:srgbClr val="002060"/>
                </a:solidFill>
              </a:rPr>
              <a:t>Abhishek Jaiswal</a:t>
            </a:r>
          </a:p>
          <a:p>
            <a:pPr marL="0" indent="0">
              <a:buNone/>
            </a:pPr>
            <a:r>
              <a:rPr lang="en-US" dirty="0">
                <a:solidFill>
                  <a:srgbClr val="002060"/>
                </a:solidFill>
              </a:rPr>
              <a:t>                                                       (21BLC1392)</a:t>
            </a:r>
          </a:p>
          <a:p>
            <a:pPr marL="0" indent="0" algn="r">
              <a:buNone/>
            </a:pPr>
            <a:endParaRPr lang="en-IN" dirty="0">
              <a:solidFill>
                <a:srgbClr val="002060"/>
              </a:solidFill>
            </a:endParaRPr>
          </a:p>
        </p:txBody>
      </p:sp>
    </p:spTree>
    <p:extLst>
      <p:ext uri="{BB962C8B-B14F-4D97-AF65-F5344CB8AC3E}">
        <p14:creationId xmlns:p14="http://schemas.microsoft.com/office/powerpoint/2010/main" val="176994575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Summary</a:t>
            </a:r>
            <a:endParaRPr lang="en-IN" b="1" dirty="0">
              <a:solidFill>
                <a:srgbClr val="FF0000"/>
              </a:solidFill>
            </a:endParaRPr>
          </a:p>
        </p:txBody>
      </p:sp>
      <p:sp>
        <p:nvSpPr>
          <p:cNvPr id="3" name="Content Placeholder 2"/>
          <p:cNvSpPr>
            <a:spLocks noGrp="1"/>
          </p:cNvSpPr>
          <p:nvPr>
            <p:ph sz="quarter" idx="1"/>
          </p:nvPr>
        </p:nvSpPr>
        <p:spPr/>
        <p:txBody>
          <a:bodyPr>
            <a:normAutofit fontScale="62500" lnSpcReduction="20000"/>
          </a:bodyPr>
          <a:lstStyle/>
          <a:p>
            <a:pPr marL="0" indent="0" fontAlgn="base">
              <a:buNone/>
            </a:pPr>
            <a:br>
              <a:rPr lang="en-US" dirty="0"/>
            </a:br>
            <a:r>
              <a:rPr lang="en-US" sz="3400" dirty="0"/>
              <a:t>CO₂ emissions; CO₂ direct and indirect emissions per unit of output by industry and by country. CO₂ emissions by industry, in aggregate terms and in terms of output by industry.</a:t>
            </a:r>
          </a:p>
          <a:p>
            <a:pPr fontAlgn="base"/>
            <a:r>
              <a:rPr lang="en-US" sz="3400" dirty="0"/>
              <a:t>Annual country-level estimates for 66 countries for the three indicators are presented by the industry for 45 industries, for the years 1995-2018.</a:t>
            </a:r>
          </a:p>
          <a:p>
            <a:pPr fontAlgn="base"/>
            <a:r>
              <a:rPr lang="en-US" sz="3400" dirty="0"/>
              <a:t>CO₂ emissions from fuel consumption are in millions of metric tons of CO₂.</a:t>
            </a:r>
            <a:br>
              <a:rPr lang="en-US" sz="3400" dirty="0"/>
            </a:br>
            <a:r>
              <a:rPr lang="en-US" sz="3400" dirty="0"/>
              <a:t>CO₂ emissions intensities are in metric tons of CO₂ emissions per $1 million USD of output.</a:t>
            </a:r>
            <a:br>
              <a:rPr lang="en-US" sz="3400" dirty="0"/>
            </a:br>
            <a:r>
              <a:rPr lang="en-US" sz="3400" dirty="0"/>
              <a:t>CO₂ emissions multipliers are in metric tons of CO₂ emissions per $1 million USD of output.</a:t>
            </a:r>
          </a:p>
          <a:p>
            <a:pPr fontAlgn="base"/>
            <a:r>
              <a:rPr lang="en-US" sz="3400" dirty="0"/>
              <a:t>Category: Economic Activity Indicators</a:t>
            </a:r>
          </a:p>
          <a:p>
            <a:endParaRPr lang="en-IN" dirty="0"/>
          </a:p>
        </p:txBody>
      </p:sp>
    </p:spTree>
    <p:extLst>
      <p:ext uri="{BB962C8B-B14F-4D97-AF65-F5344CB8AC3E}">
        <p14:creationId xmlns:p14="http://schemas.microsoft.com/office/powerpoint/2010/main" val="184925589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b="1" dirty="0">
                <a:solidFill>
                  <a:srgbClr val="FF0000"/>
                </a:solidFill>
              </a:rPr>
              <a:t>Category:</a:t>
            </a:r>
            <a:r>
              <a:rPr lang="en-IN" dirty="0"/>
              <a:t> Economic Activity Indicators</a:t>
            </a:r>
          </a:p>
          <a:p>
            <a:pPr marL="0" indent="0">
              <a:buNone/>
            </a:pPr>
            <a:endParaRPr lang="en-US" dirty="0">
              <a:solidFill>
                <a:srgbClr val="FF0000"/>
              </a:solidFill>
            </a:endParaRPr>
          </a:p>
          <a:p>
            <a:pPr marL="0" indent="0">
              <a:buNone/>
            </a:pPr>
            <a:r>
              <a:rPr lang="en-US" b="1" dirty="0">
                <a:solidFill>
                  <a:srgbClr val="FF0000"/>
                </a:solidFill>
              </a:rPr>
              <a:t>Data series:</a:t>
            </a:r>
            <a:br>
              <a:rPr lang="en-US" dirty="0">
                <a:solidFill>
                  <a:srgbClr val="FF0000"/>
                </a:solidFill>
              </a:rPr>
            </a:br>
            <a:r>
              <a:rPr lang="en-US" dirty="0"/>
              <a:t>CO2 emissions</a:t>
            </a:r>
            <a:br>
              <a:rPr lang="en-US" dirty="0"/>
            </a:br>
            <a:r>
              <a:rPr lang="en-US" dirty="0"/>
              <a:t>CO2 emissions intensities</a:t>
            </a:r>
            <a:br>
              <a:rPr lang="en-US" dirty="0"/>
            </a:br>
            <a:r>
              <a:rPr lang="en-US" dirty="0"/>
              <a:t>CO2 emissions multipliers</a:t>
            </a:r>
            <a:endParaRPr lang="en-IN" dirty="0"/>
          </a:p>
          <a:p>
            <a:pPr marL="0" indent="0">
              <a:buNone/>
            </a:pPr>
            <a:endParaRPr lang="en-IN" dirty="0"/>
          </a:p>
        </p:txBody>
      </p:sp>
    </p:spTree>
    <p:extLst>
      <p:ext uri="{BB962C8B-B14F-4D97-AF65-F5344CB8AC3E}">
        <p14:creationId xmlns:p14="http://schemas.microsoft.com/office/powerpoint/2010/main" val="276358627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Metadata</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Input-Output tables and Carbon Emissions for 66 Countries and 45 industries have been taken from the OECD’s compilation of indicators on “Carbon dioxide emissions embodied in international trade” (2021 ed.) which combines the Input-Output Database and Trade in embodied CO₂ (TeCO2) Database.</a:t>
            </a:r>
            <a:br>
              <a:rPr lang="en-US" dirty="0"/>
            </a:br>
            <a:r>
              <a:rPr lang="en-US" dirty="0"/>
              <a:t>In this release of TeCO2 sourced from OECD, emissions from fuels used for international aviation and maritime transport (i.e. aviation and marine bunkers) are also considered.</a:t>
            </a:r>
            <a:br>
              <a:rPr lang="en-US" dirty="0"/>
            </a:br>
            <a:r>
              <a:rPr lang="en-US" dirty="0"/>
              <a:t>The data series “CO₂ emissions, emission intensities; emission multipliers” was earlier referred to as “Carbon emissions from fuel combustion per unit of output” in the previous vintage of the Climate Change Indicator Dashboard.</a:t>
            </a:r>
            <a:endParaRPr lang="en-IN" dirty="0"/>
          </a:p>
        </p:txBody>
      </p:sp>
    </p:spTree>
    <p:extLst>
      <p:ext uri="{BB962C8B-B14F-4D97-AF65-F5344CB8AC3E}">
        <p14:creationId xmlns:p14="http://schemas.microsoft.com/office/powerpoint/2010/main" val="84643536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Methodology</a:t>
            </a:r>
          </a:p>
        </p:txBody>
      </p:sp>
      <p:sp>
        <p:nvSpPr>
          <p:cNvPr id="3" name="Content Placeholder 2"/>
          <p:cNvSpPr>
            <a:spLocks noGrp="1"/>
          </p:cNvSpPr>
          <p:nvPr>
            <p:ph sz="quarter" idx="1"/>
          </p:nvPr>
        </p:nvSpPr>
        <p:spPr/>
        <p:txBody>
          <a:bodyPr>
            <a:normAutofit/>
          </a:bodyPr>
          <a:lstStyle/>
          <a:p>
            <a:pPr marL="0" indent="0">
              <a:buNone/>
            </a:pPr>
            <a:r>
              <a:rPr lang="en-US" dirty="0"/>
              <a:t>CO₂ emission intensities are calculated by dividing the CO₂ emissions from fuel consumption by output from the OECD Inter-Country Input-Output (ICIO) Tables and multiplying the result by 1 million for scaling purposes. CO₂ emission multipliers are calculated by multiplying the Leontief inverse (also known as output multipliers matrix) from the OECD Inter-Country Input-Output (ICIO) Tables by the CO₂ emission intensities.</a:t>
            </a:r>
            <a:endParaRPr lang="en-IN" dirty="0"/>
          </a:p>
        </p:txBody>
      </p:sp>
    </p:spTree>
    <p:extLst>
      <p:ext uri="{BB962C8B-B14F-4D97-AF65-F5344CB8AC3E}">
        <p14:creationId xmlns:p14="http://schemas.microsoft.com/office/powerpoint/2010/main" val="27113126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Total pollution graph</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94854737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over the years</a:t>
            </a:r>
            <a:br>
              <a:rPr lang="en-IN" dirty="0">
                <a:solidFill>
                  <a:srgbClr val="FF0000"/>
                </a:solidFill>
              </a:rPr>
            </a:br>
            <a:r>
              <a:rPr lang="en-IN" dirty="0">
                <a:solidFill>
                  <a:srgbClr val="FF0000"/>
                </a:solidFill>
              </a:rPr>
              <a:t>type-1</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68927296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over the years</a:t>
            </a:r>
            <a:br>
              <a:rPr lang="en-IN" dirty="0">
                <a:solidFill>
                  <a:srgbClr val="FF0000"/>
                </a:solidFill>
              </a:rPr>
            </a:br>
            <a:r>
              <a:rPr lang="en-IN" dirty="0">
                <a:solidFill>
                  <a:srgbClr val="FF0000"/>
                </a:solidFill>
              </a:rPr>
              <a:t>type-2</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11350070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Pollution over the years</a:t>
            </a:r>
            <a:br>
              <a:rPr lang="en-IN" dirty="0">
                <a:solidFill>
                  <a:srgbClr val="FF0000"/>
                </a:solidFill>
              </a:rPr>
            </a:br>
            <a:r>
              <a:rPr lang="en-IN" dirty="0">
                <a:solidFill>
                  <a:srgbClr val="FF0000"/>
                </a:solidFill>
              </a:rPr>
              <a:t>type-3</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7603" y="1600200"/>
            <a:ext cx="7146793" cy="4873625"/>
          </a:xfrm>
        </p:spPr>
      </p:pic>
    </p:spTree>
    <p:extLst>
      <p:ext uri="{BB962C8B-B14F-4D97-AF65-F5344CB8AC3E}">
        <p14:creationId xmlns:p14="http://schemas.microsoft.com/office/powerpoint/2010/main" val="360584621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282</TotalTime>
  <Words>419</Words>
  <Application>Microsoft Office PowerPoint</Application>
  <PresentationFormat>On-screen Show (4:3)</PresentationFormat>
  <Paragraphs>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Schoolbook</vt:lpstr>
      <vt:lpstr>Wingdings</vt:lpstr>
      <vt:lpstr>Wingdings 2</vt:lpstr>
      <vt:lpstr>Oriel</vt:lpstr>
      <vt:lpstr>Project</vt:lpstr>
      <vt:lpstr>Summary</vt:lpstr>
      <vt:lpstr>PowerPoint Presentation</vt:lpstr>
      <vt:lpstr>Metadata</vt:lpstr>
      <vt:lpstr>Methodology</vt:lpstr>
      <vt:lpstr>Total pollution graph</vt:lpstr>
      <vt:lpstr>Pollution over the years type-1</vt:lpstr>
      <vt:lpstr>Pollution over the years type-2</vt:lpstr>
      <vt:lpstr>Pollution over the years type-3</vt:lpstr>
      <vt:lpstr>Pollution cummulative type-1</vt:lpstr>
      <vt:lpstr>Pollution cummulative type-2</vt:lpstr>
      <vt:lpstr>Pollution cummulative type-3</vt:lpstr>
      <vt:lpstr>Germany</vt:lpstr>
      <vt:lpstr>Germany pie chart</vt:lpstr>
      <vt:lpstr>India</vt:lpstr>
      <vt:lpstr>India pie chart</vt:lpstr>
      <vt:lpstr>United states</vt:lpstr>
      <vt:lpstr>United states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Abbineni Snigdha</dc:creator>
  <cp:lastModifiedBy>Abhishek Jaiswal</cp:lastModifiedBy>
  <cp:revision>14</cp:revision>
  <dcterms:created xsi:type="dcterms:W3CDTF">2022-11-14T10:02:26Z</dcterms:created>
  <dcterms:modified xsi:type="dcterms:W3CDTF">2024-08-22T16:15:07Z</dcterms:modified>
</cp:coreProperties>
</file>