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29" r:id="rId8"/>
    <p:sldId id="302" r:id="rId9"/>
    <p:sldId id="340" r:id="rId10"/>
    <p:sldId id="342"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107" d="100"/>
          <a:sy n="107" d="100"/>
        </p:scale>
        <p:origin x="80" y="27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7/18/2024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7/18/2024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7/18/2024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743945" y="3289472"/>
            <a:ext cx="2250374" cy="430749"/>
          </a:xfrm>
        </p:spPr>
        <p:txBody>
          <a:bodyPr>
            <a:normAutofit/>
          </a:bodyPr>
          <a:lstStyle/>
          <a:p>
            <a:r>
              <a:rPr lang="en-US" b="0" dirty="0">
                <a:solidFill>
                  <a:schemeClr val="tx1"/>
                </a:solidFill>
                <a:latin typeface="Times New Roman" panose="02020603050405020304" pitchFamily="18" charset="0"/>
                <a:cs typeface="Times New Roman" panose="02020603050405020304" pitchFamily="18" charset="0"/>
              </a:rPr>
              <a:t>By Abhishek Joshi</a:t>
            </a:r>
            <a:endParaRPr lang="en-IN" b="0" dirty="0">
              <a:solidFill>
                <a:schemeClr val="tx1"/>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652984" y="1905990"/>
            <a:ext cx="4998720" cy="1523010"/>
          </a:xfrm>
        </p:spPr>
        <p:txBody>
          <a:bodyPr>
            <a:noAutofit/>
          </a:bodyPr>
          <a:lstStyle/>
          <a:p>
            <a:r>
              <a:rPr lang="en-IN" sz="4400" b="1" dirty="0" err="1">
                <a:latin typeface="Times New Roman" panose="02020603050405020304" pitchFamily="18" charset="0"/>
                <a:cs typeface="Times New Roman" panose="02020603050405020304" pitchFamily="18" charset="0"/>
              </a:rPr>
              <a:t>Blinkit</a:t>
            </a:r>
            <a:r>
              <a:rPr lang="en-IN" sz="4400" b="1" dirty="0">
                <a:latin typeface="Times New Roman" panose="02020603050405020304" pitchFamily="18" charset="0"/>
                <a:cs typeface="Times New Roman" panose="02020603050405020304" pitchFamily="18" charset="0"/>
              </a:rPr>
              <a:t> Grocery Store Analysis </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TextBox 4">
            <a:extLst>
              <a:ext uri="{FF2B5EF4-FFF2-40B4-BE49-F238E27FC236}">
                <a16:creationId xmlns:a16="http://schemas.microsoft.com/office/drawing/2014/main" id="{C1203C75-73E8-1F11-2578-85AFFB788905}"/>
              </a:ext>
            </a:extLst>
          </p:cNvPr>
          <p:cNvSpPr txBox="1"/>
          <p:nvPr/>
        </p:nvSpPr>
        <p:spPr>
          <a:xfrm>
            <a:off x="5744274" y="3655498"/>
            <a:ext cx="4209803" cy="923330"/>
          </a:xfrm>
          <a:prstGeom prst="rect">
            <a:avLst/>
          </a:prstGeom>
          <a:noFill/>
        </p:spPr>
        <p:txBody>
          <a:bodyPr wrap="square">
            <a:spAutoFit/>
          </a:bodyPr>
          <a:lstStyle/>
          <a:p>
            <a:pPr algn="l"/>
            <a:r>
              <a:rPr lang="en-US" dirty="0">
                <a:solidFill>
                  <a:srgbClr val="18113C"/>
                </a:solidFill>
                <a:highlight>
                  <a:srgbClr val="FFFFFF"/>
                </a:highlight>
                <a:latin typeface="Times New Roman" panose="02020603050405020304" pitchFamily="18" charset="0"/>
                <a:cs typeface="Times New Roman" panose="02020603050405020304" pitchFamily="18" charset="0"/>
              </a:rPr>
              <a:t>College: Bharati Vidyapeeth Deemed University Department of Engineering and Technology</a:t>
            </a:r>
            <a:endParaRPr lang="en-US" b="0" i="0" dirty="0">
              <a:solidFill>
                <a:srgbClr val="18113C"/>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823007" y="1241120"/>
            <a:ext cx="8196301" cy="4375909"/>
          </a:xfrm>
          <a:solidFill>
            <a:schemeClr val="bg1"/>
          </a:solidFill>
        </p:spPr>
        <p:txBody>
          <a:bodyPr>
            <a:normAutofit/>
          </a:bodyPr>
          <a:lstStyle/>
          <a:p>
            <a:pPr marL="0" indent="0">
              <a:buNone/>
            </a:pPr>
            <a:r>
              <a:rPr lang="en-US" sz="1600" dirty="0" err="1">
                <a:latin typeface="Times New Roman" panose="02020603050405020304" pitchFamily="18" charset="0"/>
                <a:cs typeface="Times New Roman" panose="02020603050405020304" pitchFamily="18" charset="0"/>
              </a:rPr>
              <a:t>Blinket</a:t>
            </a:r>
            <a:r>
              <a:rPr lang="en-US" sz="1600" dirty="0">
                <a:latin typeface="Times New Roman" panose="02020603050405020304" pitchFamily="18" charset="0"/>
                <a:cs typeface="Times New Roman" panose="02020603050405020304" pitchFamily="18" charset="0"/>
              </a:rPr>
              <a:t>, a leading online grocery store in the United States, operates a diverse range of outlets, varying in size and type. The company aims to provide a seamless shopping experience, offering a wide variety of products to meet the needs of its customers. Despite its success, </a:t>
            </a:r>
            <a:r>
              <a:rPr lang="en-US" sz="1600" dirty="0" err="1">
                <a:latin typeface="Times New Roman" panose="02020603050405020304" pitchFamily="18" charset="0"/>
                <a:cs typeface="Times New Roman" panose="02020603050405020304" pitchFamily="18" charset="0"/>
              </a:rPr>
              <a:t>Blinket</a:t>
            </a:r>
            <a:r>
              <a:rPr lang="en-US" sz="1600" dirty="0">
                <a:latin typeface="Times New Roman" panose="02020603050405020304" pitchFamily="18" charset="0"/>
                <a:cs typeface="Times New Roman" panose="02020603050405020304" pitchFamily="18" charset="0"/>
              </a:rPr>
              <a:t> faces several challenges in effectively analyzing its sales data to derive meaningful business insights. These insights are crucial for understanding performance, identifying trends, and making strategic decisions. The key challenges include:</a:t>
            </a:r>
          </a:p>
          <a:p>
            <a:pPr>
              <a:buClrTx/>
              <a:buSzPct val="1000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Sales Disparities:</a:t>
            </a:r>
            <a:r>
              <a:rPr lang="en-US" sz="1600" dirty="0">
                <a:latin typeface="Times New Roman" panose="02020603050405020304" pitchFamily="18" charset="0"/>
                <a:cs typeface="Times New Roman" panose="02020603050405020304" pitchFamily="18" charset="0"/>
              </a:rPr>
              <a:t> There is a significant variation in sales performance across different product categories and sub-categories, as well as among different types and sizes of outlets.</a:t>
            </a:r>
          </a:p>
          <a:p>
            <a:pPr>
              <a:buClrTx/>
              <a:buSzPct val="1000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Top-performing Products:</a:t>
            </a:r>
            <a:r>
              <a:rPr lang="en-US" sz="1600" dirty="0">
                <a:latin typeface="Times New Roman" panose="02020603050405020304" pitchFamily="18" charset="0"/>
                <a:cs typeface="Times New Roman" panose="02020603050405020304" pitchFamily="18" charset="0"/>
              </a:rPr>
              <a:t> Identifying which items are most popular among customers and driving most sales.</a:t>
            </a:r>
          </a:p>
          <a:p>
            <a:pPr>
              <a:buClrTx/>
              <a:buSzPct val="1000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Underperforming Outlets:</a:t>
            </a:r>
            <a:r>
              <a:rPr lang="en-US" sz="1600" dirty="0">
                <a:latin typeface="Times New Roman" panose="02020603050405020304" pitchFamily="18" charset="0"/>
                <a:cs typeface="Times New Roman" panose="02020603050405020304" pitchFamily="18" charset="0"/>
              </a:rPr>
              <a:t> Recognizing outlets that are not meeting sales expectations and understanding the factors contributing to their underperformance.</a:t>
            </a:r>
          </a:p>
          <a:p>
            <a:pPr>
              <a:buClrTx/>
              <a:buSzPct val="1000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Outlet Establishment:</a:t>
            </a:r>
            <a:r>
              <a:rPr lang="en-US" sz="1600" dirty="0">
                <a:latin typeface="Times New Roman" panose="02020603050405020304" pitchFamily="18" charset="0"/>
                <a:cs typeface="Times New Roman" panose="02020603050405020304" pitchFamily="18" charset="0"/>
              </a:rPr>
              <a:t> Tracking the number of new outlets established each year to analyze growth patterns and market penetration.</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9337137" y="2375065"/>
            <a:ext cx="2031856" cy="2534627"/>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Effect transition="in" filter="fade">
                                      <p:cBhvr>
                                        <p:cTn id="14" dur="1000"/>
                                        <p:tgtEl>
                                          <p:spTgt spid="2">
                                            <p:bg/>
                                          </p:spTgt>
                                        </p:tgtEl>
                                      </p:cBhvr>
                                    </p:animEffect>
                                    <p:anim calcmode="lin" valueType="num">
                                      <p:cBhvr>
                                        <p:cTn id="15" dur="1000" fill="hold"/>
                                        <p:tgtEl>
                                          <p:spTgt spid="2">
                                            <p:bg/>
                                          </p:spTgt>
                                        </p:tgtEl>
                                        <p:attrNameLst>
                                          <p:attrName>ppt_x</p:attrName>
                                        </p:attrNameLst>
                                      </p:cBhvr>
                                      <p:tavLst>
                                        <p:tav tm="0">
                                          <p:val>
                                            <p:strVal val="#ppt_x"/>
                                          </p:val>
                                        </p:tav>
                                        <p:tav tm="100000">
                                          <p:val>
                                            <p:strVal val="#ppt_x"/>
                                          </p:val>
                                        </p:tav>
                                      </p:tavLst>
                                    </p:anim>
                                    <p:anim calcmode="lin" valueType="num">
                                      <p:cBhvr>
                                        <p:cTn id="16"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1000"/>
                                        <p:tgtEl>
                                          <p:spTgt spid="2">
                                            <p:txEl>
                                              <p:pRg st="1" end="1"/>
                                            </p:txEl>
                                          </p:spTgt>
                                        </p:tgtEl>
                                      </p:cBhvr>
                                    </p:animEffect>
                                    <p:anim calcmode="lin" valueType="num">
                                      <p:cBhvr>
                                        <p:cTn id="29"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anim calcmode="lin" valueType="num">
                                      <p:cBhvr>
                                        <p:cTn id="3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fade">
                                      <p:cBhvr>
                                        <p:cTn id="42" dur="1000"/>
                                        <p:tgtEl>
                                          <p:spTgt spid="2">
                                            <p:txEl>
                                              <p:pRg st="3" end="3"/>
                                            </p:txEl>
                                          </p:spTgt>
                                        </p:tgtEl>
                                      </p:cBhvr>
                                    </p:animEffect>
                                    <p:anim calcmode="lin" valueType="num">
                                      <p:cBhvr>
                                        <p:cTn id="4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fade">
                                      <p:cBhvr>
                                        <p:cTn id="49" dur="1000"/>
                                        <p:tgtEl>
                                          <p:spTgt spid="2">
                                            <p:txEl>
                                              <p:pRg st="4" end="4"/>
                                            </p:txEl>
                                          </p:spTgt>
                                        </p:tgtEl>
                                      </p:cBhvr>
                                    </p:animEffect>
                                    <p:anim calcmode="lin" valueType="num">
                                      <p:cBhvr>
                                        <p:cTn id="5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6192" y="271249"/>
            <a:ext cx="6276109" cy="830997"/>
          </a:xfrm>
        </p:spPr>
        <p:txBody>
          <a:bodyPr>
            <a:normAutofit fontScale="90000"/>
          </a:bodyPr>
          <a:lstStyle/>
          <a:p>
            <a:r>
              <a:rPr lang="en-GB" dirty="0">
                <a:latin typeface="Times New Roman" panose="02020603050405020304" pitchFamily="18" charset="0"/>
                <a:cs typeface="Times New Roman" panose="02020603050405020304" pitchFamily="18" charset="0"/>
              </a:rPr>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C507B54E-0E79-AB2F-9E20-81C1F4CA8BEB}"/>
              </a:ext>
            </a:extLst>
          </p:cNvPr>
          <p:cNvSpPr txBox="1"/>
          <p:nvPr/>
        </p:nvSpPr>
        <p:spPr>
          <a:xfrm>
            <a:off x="675957" y="971190"/>
            <a:ext cx="8446782" cy="5509200"/>
          </a:xfrm>
          <a:prstGeom prst="rect">
            <a:avLst/>
          </a:prstGeom>
          <a:solidFill>
            <a:schemeClr val="bg1">
              <a:lumMod val="95000"/>
            </a:schemeClr>
          </a:solidFill>
        </p:spPr>
        <p:txBody>
          <a:bodyPr wrap="square" rtlCol="0">
            <a:spAutoFit/>
          </a:bodyPr>
          <a:lstStyle/>
          <a:p>
            <a:r>
              <a:rPr lang="en-US" sz="1400" b="1" dirty="0">
                <a:latin typeface="Times New Roman" panose="02020603050405020304" pitchFamily="18" charset="0"/>
                <a:cs typeface="Times New Roman" panose="02020603050405020304" pitchFamily="18" charset="0"/>
              </a:rPr>
              <a:t>Objective:</a:t>
            </a:r>
            <a:r>
              <a:rPr lang="en-US" sz="1400" dirty="0">
                <a:latin typeface="Times New Roman" panose="02020603050405020304" pitchFamily="18" charset="0"/>
                <a:cs typeface="Times New Roman" panose="02020603050405020304" pitchFamily="18" charset="0"/>
              </a:rPr>
              <a:t> The primary goal of this project is to leverage the sales data provided by </a:t>
            </a:r>
            <a:r>
              <a:rPr lang="en-US" sz="1400" dirty="0" err="1">
                <a:latin typeface="Times New Roman" panose="02020603050405020304" pitchFamily="18" charset="0"/>
                <a:cs typeface="Times New Roman" panose="02020603050405020304" pitchFamily="18" charset="0"/>
              </a:rPr>
              <a:t>Blinket</a:t>
            </a:r>
            <a:r>
              <a:rPr lang="en-US" sz="1400" dirty="0">
                <a:latin typeface="Times New Roman" panose="02020603050405020304" pitchFamily="18" charset="0"/>
                <a:cs typeface="Times New Roman" panose="02020603050405020304" pitchFamily="18" charset="0"/>
              </a:rPr>
              <a:t> to develop an interactive Power BI dashboard. This dashboard will offer comprehensive insights into various aspects of </a:t>
            </a:r>
            <a:r>
              <a:rPr lang="en-US" sz="1400" dirty="0" err="1">
                <a:latin typeface="Times New Roman" panose="02020603050405020304" pitchFamily="18" charset="0"/>
                <a:cs typeface="Times New Roman" panose="02020603050405020304" pitchFamily="18" charset="0"/>
              </a:rPr>
              <a:t>Blinket's</a:t>
            </a:r>
            <a:r>
              <a:rPr lang="en-US" sz="1400" dirty="0">
                <a:latin typeface="Times New Roman" panose="02020603050405020304" pitchFamily="18" charset="0"/>
                <a:cs typeface="Times New Roman" panose="02020603050405020304" pitchFamily="18" charset="0"/>
              </a:rPr>
              <a:t> business operations, facilitating informed decision-making and strategic planning.</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Some of the End Goals are:</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Enhanced Sales Understanding:</a:t>
            </a:r>
          </a:p>
          <a:p>
            <a:pPr lvl="1" defTabSz="914400"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Gaining a detailed understanding of sales performance across different product categories and outlet types.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Strategic Decision-making:</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data-driven insights to make informed decisions regarding inventory management, marketing strategies, and outlet operations.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Operational Efficiency:</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opportunities to streamline operations and optimize resource allocation to enhance overall profitability.</a:t>
            </a:r>
          </a:p>
          <a:p>
            <a:r>
              <a:rPr lang="en-US" sz="1400" b="1" dirty="0">
                <a:latin typeface="Times New Roman" panose="02020603050405020304" pitchFamily="18" charset="0"/>
                <a:cs typeface="Times New Roman" panose="02020603050405020304" pitchFamily="18" charset="0"/>
              </a:rPr>
              <a:t>Pain Points for Targeting Analysis:</a:t>
            </a:r>
          </a:p>
          <a:p>
            <a:pPr lvl="1">
              <a:buFont typeface="+mj-lt"/>
              <a:buAutoNum type="arabicPeriod"/>
            </a:pPr>
            <a:r>
              <a:rPr lang="en-US" sz="1400" b="1" dirty="0">
                <a:latin typeface="Times New Roman" panose="02020603050405020304" pitchFamily="18" charset="0"/>
                <a:cs typeface="Times New Roman" panose="02020603050405020304" pitchFamily="18" charset="0"/>
              </a:rPr>
              <a:t>Measuring Sales through Different Outlet Types:</a:t>
            </a:r>
            <a:endParaRPr lang="en-US" sz="1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Assessing sales performance across various outlet types (e.g., small, medium, large).</a:t>
            </a:r>
          </a:p>
          <a:p>
            <a:pPr lvl="1">
              <a:buFont typeface="+mj-lt"/>
              <a:buAutoNum type="arabicPeriod"/>
            </a:pPr>
            <a:r>
              <a:rPr lang="en-US" sz="1400" b="1" dirty="0">
                <a:latin typeface="Times New Roman" panose="02020603050405020304" pitchFamily="18" charset="0"/>
                <a:cs typeface="Times New Roman" panose="02020603050405020304" pitchFamily="18" charset="0"/>
              </a:rPr>
              <a:t>Identifying Top-selling Products:</a:t>
            </a:r>
            <a:endParaRPr lang="en-US" sz="1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Determining which items are most frequently purchased by customers to optimize inventory and marketing strategies.</a:t>
            </a:r>
          </a:p>
          <a:p>
            <a:pPr lvl="1">
              <a:buFont typeface="+mj-lt"/>
              <a:buAutoNum type="arabicPeriod"/>
            </a:pPr>
            <a:r>
              <a:rPr lang="en-US" sz="1400" b="1" dirty="0">
                <a:latin typeface="Times New Roman" panose="02020603050405020304" pitchFamily="18" charset="0"/>
                <a:cs typeface="Times New Roman" panose="02020603050405020304" pitchFamily="18" charset="0"/>
              </a:rPr>
              <a:t>Underperforming Outlets:</a:t>
            </a:r>
            <a:endParaRPr lang="en-US" sz="1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Identifying stores with low sales performance and analyzing the reasons behind their underperformance to implement corrective actions.</a:t>
            </a:r>
          </a:p>
          <a:p>
            <a:pPr lvl="1">
              <a:buFont typeface="+mj-lt"/>
              <a:buAutoNum type="arabicPeriod"/>
            </a:pPr>
            <a:r>
              <a:rPr lang="en-US" sz="1400" b="1" dirty="0">
                <a:latin typeface="Times New Roman" panose="02020603050405020304" pitchFamily="18" charset="0"/>
                <a:cs typeface="Times New Roman" panose="02020603050405020304" pitchFamily="18" charset="0"/>
              </a:rPr>
              <a:t>Tracking Outlet Establishment:</a:t>
            </a:r>
            <a:endParaRPr lang="en-US" sz="1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Monitoring the number of new outlets established each year to understand expansion trends and market growth.</a:t>
            </a:r>
          </a:p>
          <a:p>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FFB8DD-9EA9-EBCB-130C-54BFD3057FA2}"/>
              </a:ext>
            </a:extLst>
          </p:cNvPr>
          <p:cNvPicPr>
            <a:picLocks noChangeAspect="1"/>
          </p:cNvPicPr>
          <p:nvPr/>
        </p:nvPicPr>
        <p:blipFill>
          <a:blip r:embed="rId4"/>
          <a:stretch>
            <a:fillRect/>
          </a:stretch>
        </p:blipFill>
        <p:spPr>
          <a:xfrm>
            <a:off x="9122739" y="2582883"/>
            <a:ext cx="2477730" cy="2929748"/>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796306"/>
            <a:ext cx="8670291" cy="5445744"/>
          </a:xfrm>
          <a:solidFill>
            <a:schemeClr val="bg1"/>
          </a:solidFill>
        </p:spPr>
        <p:txBody>
          <a:bodyPr>
            <a:normAutofit/>
          </a:bodyPr>
          <a:lstStyle/>
          <a:p>
            <a:pPr marL="0" indent="0">
              <a:buNone/>
            </a:pPr>
            <a:r>
              <a:rPr lang="en-US" sz="1600" dirty="0">
                <a:solidFill>
                  <a:schemeClr val="tx1"/>
                </a:solidFill>
                <a:latin typeface="Times New Roman" panose="02020603050405020304" pitchFamily="18" charset="0"/>
                <a:cs typeface="Times New Roman" panose="02020603050405020304" pitchFamily="18" charset="0"/>
              </a:rPr>
              <a:t>The end users who this report will target are:</a:t>
            </a:r>
          </a:p>
          <a:p>
            <a:pPr marL="400050" indent="-400050">
              <a:buClrTx/>
              <a:buSzPct val="100000"/>
              <a:buFont typeface="+mj-lt"/>
              <a:buAutoNum type="romanUcPeriod"/>
            </a:pPr>
            <a:r>
              <a:rPr lang="en-US" sz="1600" b="1" dirty="0">
                <a:solidFill>
                  <a:schemeClr val="tx1"/>
                </a:solidFill>
                <a:latin typeface="Times New Roman" panose="02020603050405020304" pitchFamily="18" charset="0"/>
                <a:cs typeface="Times New Roman" panose="02020603050405020304" pitchFamily="18" charset="0"/>
              </a:rPr>
              <a:t>Primary Users:</a:t>
            </a:r>
          </a:p>
          <a:p>
            <a:pPr lvl="1">
              <a:buClrTx/>
              <a:buFont typeface="Wingdings" panose="05000000000000000000" pitchFamily="2" charset="2"/>
              <a:buChar char="Ø"/>
            </a:pPr>
            <a:r>
              <a:rPr lang="en-US" sz="1600" b="1" dirty="0" err="1">
                <a:solidFill>
                  <a:schemeClr val="tx1"/>
                </a:solidFill>
                <a:latin typeface="Times New Roman" panose="02020603050405020304" pitchFamily="18" charset="0"/>
                <a:cs typeface="Times New Roman" panose="02020603050405020304" pitchFamily="18" charset="0"/>
              </a:rPr>
              <a:t>Blinket’s</a:t>
            </a:r>
            <a:r>
              <a:rPr lang="en-US" sz="1600" b="1" dirty="0">
                <a:solidFill>
                  <a:schemeClr val="tx1"/>
                </a:solidFill>
                <a:latin typeface="Times New Roman" panose="02020603050405020304" pitchFamily="18" charset="0"/>
                <a:cs typeface="Times New Roman" panose="02020603050405020304" pitchFamily="18" charset="0"/>
              </a:rPr>
              <a:t> Project Management Team and Product Management Team:</a:t>
            </a:r>
            <a:endParaRPr lang="en-US" sz="1600" dirty="0">
              <a:solidFill>
                <a:schemeClr val="tx1"/>
              </a:solidFill>
              <a:latin typeface="Times New Roman" panose="02020603050405020304" pitchFamily="18" charset="0"/>
              <a:cs typeface="Times New Roman" panose="02020603050405020304" pitchFamily="18" charset="0"/>
            </a:endParaRPr>
          </a:p>
          <a:p>
            <a:pPr lvl="2">
              <a:buClrTx/>
            </a:pPr>
            <a:r>
              <a:rPr lang="en-US" dirty="0">
                <a:solidFill>
                  <a:schemeClr val="tx1"/>
                </a:solidFill>
                <a:latin typeface="Times New Roman" panose="02020603050405020304" pitchFamily="18" charset="0"/>
                <a:cs typeface="Times New Roman" panose="02020603050405020304" pitchFamily="18" charset="0"/>
              </a:rPr>
              <a:t>These are the top-level executives and decision-makers responsible for setting the strategic direction of the company. They will use the dashboard to gain high-level insights into overall business performance, identify key trends, and make informed strategic decisions to drive the company's growth and profitability.</a:t>
            </a:r>
          </a:p>
          <a:p>
            <a:pPr marL="400050" indent="-400050">
              <a:buClrTx/>
              <a:buSzPct val="100000"/>
              <a:buFont typeface="+mj-lt"/>
              <a:buAutoNum type="romanUcPeriod" startAt="2"/>
            </a:pPr>
            <a:r>
              <a:rPr lang="en-US" sz="1600" b="1" dirty="0">
                <a:solidFill>
                  <a:schemeClr val="tx1"/>
                </a:solidFill>
                <a:latin typeface="Times New Roman" panose="02020603050405020304" pitchFamily="18" charset="0"/>
                <a:cs typeface="Times New Roman" panose="02020603050405020304" pitchFamily="18" charset="0"/>
              </a:rPr>
              <a:t>Secondary Users:</a:t>
            </a:r>
          </a:p>
          <a:p>
            <a:pPr lvl="1">
              <a:buClrTx/>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Sales and Marketing Teams:</a:t>
            </a:r>
            <a:endParaRPr lang="en-US" sz="1600" dirty="0">
              <a:solidFill>
                <a:schemeClr val="tx1"/>
              </a:solidFill>
              <a:latin typeface="Times New Roman" panose="02020603050405020304" pitchFamily="18" charset="0"/>
              <a:cs typeface="Times New Roman" panose="02020603050405020304" pitchFamily="18" charset="0"/>
            </a:endParaRPr>
          </a:p>
          <a:p>
            <a:pPr lvl="2">
              <a:buClrTx/>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These teams will use the dashboard to track sales performance across different products and outlets, evaluate the effectiveness of marketing campaigns, and identify areas for improving sales strategies and customer engagement.</a:t>
            </a:r>
          </a:p>
          <a:p>
            <a:pPr lvl="1">
              <a:buClrTx/>
              <a:buFont typeface="Wingdings" panose="05000000000000000000" pitchFamily="2" charset="2"/>
              <a:buChar char="Ø"/>
            </a:pPr>
            <a:r>
              <a:rPr lang="en-US" sz="1600" b="1" dirty="0">
                <a:solidFill>
                  <a:schemeClr val="tx1"/>
                </a:solidFill>
                <a:latin typeface="Times New Roman" panose="02020603050405020304" pitchFamily="18" charset="0"/>
                <a:cs typeface="Times New Roman" panose="02020603050405020304" pitchFamily="18" charset="0"/>
              </a:rPr>
              <a:t>Store Managers and Regional Managers:</a:t>
            </a:r>
            <a:endParaRPr lang="en-US" sz="1600" dirty="0">
              <a:solidFill>
                <a:schemeClr val="tx1"/>
              </a:solidFill>
              <a:latin typeface="Times New Roman" panose="02020603050405020304" pitchFamily="18" charset="0"/>
              <a:cs typeface="Times New Roman" panose="02020603050405020304" pitchFamily="18" charset="0"/>
            </a:endParaRPr>
          </a:p>
          <a:p>
            <a:pPr lvl="2">
              <a:buClrTx/>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These users are responsible for the day-to-day operations of individual stores or regions. They will use the dashboard to monitor store performance, identify underperforming outlets, and implement targeted actions to enhance sales and operational efficiency.</a:t>
            </a:r>
          </a:p>
          <a:p>
            <a:pPr algn="just">
              <a:lnSpc>
                <a:spcPct val="150000"/>
              </a:lnSpc>
            </a:pPr>
            <a:endParaRPr lang="en-IN" sz="1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58108" y="195421"/>
            <a:ext cx="10046070" cy="802641"/>
          </a:xfrm>
        </p:spPr>
        <p:txBody>
          <a:bodyPr>
            <a:normAutofit/>
          </a:bodyPr>
          <a:lstStyle/>
          <a:p>
            <a:r>
              <a:rPr lang="en-US" sz="3200" dirty="0">
                <a:latin typeface="Times New Roman" panose="02020603050405020304" pitchFamily="18" charset="0"/>
                <a:cs typeface="Times New Roman" panose="02020603050405020304" pitchFamily="18" charset="0"/>
              </a:rPr>
              <a:t>WHO ARE THE END USERS?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Effect transition="in" filter="fade">
                                      <p:cBhvr>
                                        <p:cTn id="14" dur="1000"/>
                                        <p:tgtEl>
                                          <p:spTgt spid="2">
                                            <p:bg/>
                                          </p:spTgt>
                                        </p:tgtEl>
                                      </p:cBhvr>
                                    </p:animEffect>
                                    <p:anim calcmode="lin" valueType="num">
                                      <p:cBhvr>
                                        <p:cTn id="15" dur="1000" fill="hold"/>
                                        <p:tgtEl>
                                          <p:spTgt spid="2">
                                            <p:bg/>
                                          </p:spTgt>
                                        </p:tgtEl>
                                        <p:attrNameLst>
                                          <p:attrName>ppt_x</p:attrName>
                                        </p:attrNameLst>
                                      </p:cBhvr>
                                      <p:tavLst>
                                        <p:tav tm="0">
                                          <p:val>
                                            <p:strVal val="#ppt_x"/>
                                          </p:val>
                                        </p:tav>
                                        <p:tav tm="100000">
                                          <p:val>
                                            <p:strVal val="#ppt_x"/>
                                          </p:val>
                                        </p:tav>
                                      </p:tavLst>
                                    </p:anim>
                                    <p:anim calcmode="lin" valueType="num">
                                      <p:cBhvr>
                                        <p:cTn id="16" dur="1000" fill="hold"/>
                                        <p:tgtEl>
                                          <p:spTgt spid="2">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77961" y="4409314"/>
            <a:ext cx="1352437" cy="2356917"/>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540754"/>
            <a:ext cx="5306291" cy="847817"/>
          </a:xfrm>
        </p:spPr>
        <p:txBody>
          <a:bodyPr>
            <a:normAutofit/>
          </a:bodyPr>
          <a:lstStyle/>
          <a:p>
            <a:r>
              <a:rPr lang="en-US" dirty="0">
                <a:latin typeface="Times New Roman" panose="02020603050405020304" pitchFamily="18" charset="0"/>
                <a:cs typeface="Times New Roman" panose="02020603050405020304" pitchFamily="18" charset="0"/>
              </a:rPr>
              <a:t>Technology Used</a:t>
            </a:r>
          </a:p>
        </p:txBody>
      </p:sp>
      <p:sp>
        <p:nvSpPr>
          <p:cNvPr id="5" name="Rectangle 2">
            <a:extLst>
              <a:ext uri="{FF2B5EF4-FFF2-40B4-BE49-F238E27FC236}">
                <a16:creationId xmlns:a16="http://schemas.microsoft.com/office/drawing/2014/main" id="{2A4C690B-66A8-234B-97D6-EC20F92BCA53}"/>
              </a:ext>
            </a:extLst>
          </p:cNvPr>
          <p:cNvSpPr>
            <a:spLocks noGrp="1" noChangeArrowheads="1"/>
          </p:cNvSpPr>
          <p:nvPr>
            <p:ph type="body" sz="quarter" idx="12"/>
          </p:nvPr>
        </p:nvSpPr>
        <p:spPr bwMode="auto">
          <a:xfrm>
            <a:off x="762241" y="1452691"/>
            <a:ext cx="862729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00050" lvl="1" indent="0" defTabSz="914400" eaLnBrk="0" fontAlgn="base" hangingPunct="0">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BI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data visualization and dashboard creation.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 and Techniques: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00050" lvl="1"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Query for data cleaning and transformation.</a:t>
            </a:r>
          </a:p>
          <a:p>
            <a:pPr marL="400050" lvl="1"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(Data Analysis Expressions) for creating measures and calculations.</a:t>
            </a:r>
          </a:p>
          <a:p>
            <a:pPr marL="400050" lvl="1"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Various Power BI visualization tools such as bar charts, donut charts, and funnel charts.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53874" y="328716"/>
            <a:ext cx="2926536" cy="609436"/>
          </a:xfrm>
        </p:spPr>
        <p:txBody>
          <a:bodyPr>
            <a:noAutofit/>
          </a:bodyPr>
          <a:lstStyle/>
          <a:p>
            <a:r>
              <a:rPr lang="en-US" sz="2800" dirty="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21" name="Rectangle 4">
            <a:extLst>
              <a:ext uri="{FF2B5EF4-FFF2-40B4-BE49-F238E27FC236}">
                <a16:creationId xmlns:a16="http://schemas.microsoft.com/office/drawing/2014/main" id="{4B7A7182-3C61-02F2-C6D8-26A866D70E87}"/>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2" name="Text Placeholder 1">
            <a:extLst>
              <a:ext uri="{FF2B5EF4-FFF2-40B4-BE49-F238E27FC236}">
                <a16:creationId xmlns:a16="http://schemas.microsoft.com/office/drawing/2014/main" id="{161EBBC0-5DC7-D8D7-4E6B-FD710768C527}"/>
              </a:ext>
            </a:extLst>
          </p:cNvPr>
          <p:cNvSpPr>
            <a:spLocks noGrp="1"/>
          </p:cNvSpPr>
          <p:nvPr>
            <p:ph type="body" sz="quarter" idx="12"/>
          </p:nvPr>
        </p:nvSpPr>
        <p:spPr>
          <a:xfrm>
            <a:off x="662714" y="780803"/>
            <a:ext cx="4275138" cy="318490"/>
          </a:xfrm>
        </p:spPr>
        <p:txBody>
          <a:bodyPr>
            <a:normAutofit lnSpcReduction="10000"/>
          </a:bodyPr>
          <a:lstStyle/>
          <a:p>
            <a:pPr marL="0" indent="0">
              <a:buNone/>
            </a:pPr>
            <a:r>
              <a:rPr lang="en-US" sz="1600" b="1" dirty="0">
                <a:solidFill>
                  <a:schemeClr val="tx1"/>
                </a:solidFill>
                <a:latin typeface="Times New Roman" panose="02020603050405020304" pitchFamily="18" charset="0"/>
                <a:cs typeface="Times New Roman" panose="02020603050405020304" pitchFamily="18" charset="0"/>
              </a:rPr>
              <a:t>Final Power BI Dashboard </a:t>
            </a:r>
          </a:p>
        </p:txBody>
      </p:sp>
      <p:pic>
        <p:nvPicPr>
          <p:cNvPr id="8" name="Picture 7">
            <a:extLst>
              <a:ext uri="{FF2B5EF4-FFF2-40B4-BE49-F238E27FC236}">
                <a16:creationId xmlns:a16="http://schemas.microsoft.com/office/drawing/2014/main" id="{94616CCA-960C-B554-713C-8ABEB3B1B315}"/>
              </a:ext>
            </a:extLst>
          </p:cNvPr>
          <p:cNvPicPr>
            <a:picLocks noChangeAspect="1"/>
          </p:cNvPicPr>
          <p:nvPr/>
        </p:nvPicPr>
        <p:blipFill>
          <a:blip r:embed="rId3"/>
          <a:stretch>
            <a:fillRect/>
          </a:stretch>
        </p:blipFill>
        <p:spPr>
          <a:xfrm>
            <a:off x="770634" y="1076368"/>
            <a:ext cx="9970598" cy="5633217"/>
          </a:xfrm>
          <a:prstGeom prst="rect">
            <a:avLst/>
          </a:prstGeom>
        </p:spPr>
      </p:pic>
    </p:spTree>
    <p:extLst>
      <p:ext uri="{BB962C8B-B14F-4D97-AF65-F5344CB8AC3E}">
        <p14:creationId xmlns:p14="http://schemas.microsoft.com/office/powerpoint/2010/main" val="326135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905457" y="823022"/>
            <a:ext cx="4921508" cy="700114"/>
          </a:xfrm>
          <a:prstGeom prst="rect">
            <a:avLst/>
          </a:prstGeom>
        </p:spPr>
        <p:txBody>
          <a:bodyPr anchor="ctr">
            <a:normAutofit fontScale="90000"/>
          </a:bodyPr>
          <a:lstStyle/>
          <a:p>
            <a:r>
              <a:rPr lang="en-US" sz="4800" b="1" dirty="0">
                <a:solidFill>
                  <a:schemeClr val="tx1"/>
                </a:solidFill>
                <a:latin typeface="Times New Roman" panose="02020603050405020304" pitchFamily="18" charset="0"/>
                <a:cs typeface="Times New Roman" panose="02020603050405020304" pitchFamily="18" charset="0"/>
              </a:rPr>
              <a:t>Additional Notes :</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032716" y="3947400"/>
            <a:ext cx="7231009" cy="344312"/>
          </a:xfrm>
        </p:spPr>
        <p:txBody>
          <a:bodyPr>
            <a:noAutofit/>
          </a:bodyPr>
          <a:lstStyle/>
          <a:p>
            <a:pPr algn="l"/>
            <a:r>
              <a:rPr lang="en-US" dirty="0">
                <a:solidFill>
                  <a:schemeClr val="tx1"/>
                </a:solidFill>
                <a:latin typeface="Times New Roman" panose="02020603050405020304" pitchFamily="18" charset="0"/>
                <a:cs typeface="Times New Roman" panose="02020603050405020304" pitchFamily="18" charset="0"/>
              </a:rPr>
              <a:t>GitHub Repository Links :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Text Placeholder 11">
            <a:extLst>
              <a:ext uri="{FF2B5EF4-FFF2-40B4-BE49-F238E27FC236}">
                <a16:creationId xmlns:a16="http://schemas.microsoft.com/office/drawing/2014/main" id="{8D5C7768-A2C2-309C-B771-24798145671C}"/>
              </a:ext>
            </a:extLst>
          </p:cNvPr>
          <p:cNvSpPr txBox="1">
            <a:spLocks/>
          </p:cNvSpPr>
          <p:nvPr/>
        </p:nvSpPr>
        <p:spPr>
          <a:xfrm>
            <a:off x="905457" y="1651173"/>
            <a:ext cx="7823676" cy="700114"/>
          </a:xfrm>
          <a:prstGeom prst="rect">
            <a:avLst/>
          </a:prstGeom>
        </p:spPr>
        <p:txBody>
          <a:bodyPr vert="horz" lIns="91440" tIns="45720" rIns="91440" bIns="45720" rtlCol="0">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en-US" b="0" dirty="0">
                <a:solidFill>
                  <a:schemeClr val="tx1"/>
                </a:solidFill>
                <a:latin typeface="Times New Roman" panose="02020603050405020304" pitchFamily="18" charset="0"/>
                <a:cs typeface="Times New Roman" panose="02020603050405020304" pitchFamily="18" charset="0"/>
              </a:rPr>
              <a:t>To access the Power BI, you can click on Google Drive link given below  </a:t>
            </a:r>
          </a:p>
        </p:txBody>
      </p:sp>
      <p:sp>
        <p:nvSpPr>
          <p:cNvPr id="4" name="TextBox 3">
            <a:extLst>
              <a:ext uri="{FF2B5EF4-FFF2-40B4-BE49-F238E27FC236}">
                <a16:creationId xmlns:a16="http://schemas.microsoft.com/office/drawing/2014/main" id="{7B2499B9-1166-1B4D-AFA9-A4808B6DA956}"/>
              </a:ext>
            </a:extLst>
          </p:cNvPr>
          <p:cNvSpPr txBox="1"/>
          <p:nvPr/>
        </p:nvSpPr>
        <p:spPr>
          <a:xfrm>
            <a:off x="959823" y="1980454"/>
            <a:ext cx="764953" cy="369332"/>
          </a:xfrm>
          <a:prstGeom prst="rect">
            <a:avLst/>
          </a:prstGeom>
          <a:noFill/>
        </p:spPr>
        <p:txBody>
          <a:bodyPr wrap="none" rtlCol="0">
            <a:spAutoFit/>
          </a:bodyPr>
          <a:lstStyle/>
          <a:p>
            <a:r>
              <a:rPr lang="en-US" dirty="0"/>
              <a:t>Link :</a:t>
            </a:r>
          </a:p>
        </p:txBody>
      </p:sp>
      <p:sp>
        <p:nvSpPr>
          <p:cNvPr id="5" name="TextBox 4">
            <a:extLst>
              <a:ext uri="{FF2B5EF4-FFF2-40B4-BE49-F238E27FC236}">
                <a16:creationId xmlns:a16="http://schemas.microsoft.com/office/drawing/2014/main" id="{DE6C50BD-34F7-1056-4E9F-6EE9828CC59B}"/>
              </a:ext>
            </a:extLst>
          </p:cNvPr>
          <p:cNvSpPr txBox="1"/>
          <p:nvPr/>
        </p:nvSpPr>
        <p:spPr>
          <a:xfrm>
            <a:off x="1656800" y="2001230"/>
            <a:ext cx="7323666" cy="646331"/>
          </a:xfrm>
          <a:prstGeom prst="rect">
            <a:avLst/>
          </a:prstGeom>
          <a:noFill/>
        </p:spPr>
        <p:txBody>
          <a:bodyPr wrap="square" rtlCol="0">
            <a:spAutoFit/>
          </a:bodyPr>
          <a:lstStyle/>
          <a:p>
            <a:r>
              <a:rPr lang="en-US" dirty="0"/>
              <a:t>https://drive.google.com/file/d/1LmLuyT33XJEjZZmZyrKsMjxQ84laQJ4d/view?usp=sharing</a:t>
            </a:r>
          </a:p>
        </p:txBody>
      </p:sp>
      <p:sp>
        <p:nvSpPr>
          <p:cNvPr id="6" name="Text Placeholder 11">
            <a:extLst>
              <a:ext uri="{FF2B5EF4-FFF2-40B4-BE49-F238E27FC236}">
                <a16:creationId xmlns:a16="http://schemas.microsoft.com/office/drawing/2014/main" id="{887248F9-E46E-D6DE-14E2-197A86B5E8CB}"/>
              </a:ext>
            </a:extLst>
          </p:cNvPr>
          <p:cNvSpPr txBox="1">
            <a:spLocks/>
          </p:cNvSpPr>
          <p:nvPr/>
        </p:nvSpPr>
        <p:spPr>
          <a:xfrm>
            <a:off x="940521" y="2773790"/>
            <a:ext cx="7823676" cy="576312"/>
          </a:xfrm>
          <a:prstGeom prst="rect">
            <a:avLst/>
          </a:prstGeom>
        </p:spPr>
        <p:txBody>
          <a:bodyPr vert="horz" lIns="91440" tIns="45720" rIns="91440" bIns="45720" rtlCol="0">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en-US" b="0" dirty="0">
                <a:solidFill>
                  <a:schemeClr val="tx1"/>
                </a:solidFill>
                <a:latin typeface="Times New Roman" panose="02020603050405020304" pitchFamily="18" charset="0"/>
                <a:cs typeface="Times New Roman" panose="02020603050405020304" pitchFamily="18" charset="0"/>
              </a:rPr>
              <a:t>To access the </a:t>
            </a:r>
            <a:r>
              <a:rPr lang="en-US" b="0" dirty="0" err="1">
                <a:solidFill>
                  <a:schemeClr val="tx1"/>
                </a:solidFill>
                <a:latin typeface="Times New Roman" panose="02020603050405020304" pitchFamily="18" charset="0"/>
                <a:cs typeface="Times New Roman" panose="02020603050405020304" pitchFamily="18" charset="0"/>
              </a:rPr>
              <a:t>Blinkit</a:t>
            </a:r>
            <a:r>
              <a:rPr lang="en-US" b="0" dirty="0">
                <a:solidFill>
                  <a:schemeClr val="tx1"/>
                </a:solidFill>
                <a:latin typeface="Times New Roman" panose="02020603050405020304" pitchFamily="18" charset="0"/>
                <a:cs typeface="Times New Roman" panose="02020603050405020304" pitchFamily="18" charset="0"/>
              </a:rPr>
              <a:t>  Dataset you can click on the link given down below </a:t>
            </a:r>
          </a:p>
        </p:txBody>
      </p:sp>
      <p:sp>
        <p:nvSpPr>
          <p:cNvPr id="7" name="TextBox 6">
            <a:extLst>
              <a:ext uri="{FF2B5EF4-FFF2-40B4-BE49-F238E27FC236}">
                <a16:creationId xmlns:a16="http://schemas.microsoft.com/office/drawing/2014/main" id="{C3505A01-E711-67B5-D329-51DC45F2DBC1}"/>
              </a:ext>
            </a:extLst>
          </p:cNvPr>
          <p:cNvSpPr txBox="1"/>
          <p:nvPr/>
        </p:nvSpPr>
        <p:spPr>
          <a:xfrm>
            <a:off x="1724776" y="3200655"/>
            <a:ext cx="7323666" cy="369332"/>
          </a:xfrm>
          <a:prstGeom prst="rect">
            <a:avLst/>
          </a:prstGeom>
          <a:noFill/>
        </p:spPr>
        <p:txBody>
          <a:bodyPr wrap="square" rtlCol="0">
            <a:spAutoFit/>
          </a:bodyPr>
          <a:lstStyle/>
          <a:p>
            <a:r>
              <a:rPr lang="en-US" dirty="0"/>
              <a:t>https://www.kaggle.com/datasets/mukeshgadri/blinkit-dataset</a:t>
            </a:r>
          </a:p>
        </p:txBody>
      </p:sp>
      <p:sp>
        <p:nvSpPr>
          <p:cNvPr id="8" name="TextBox 7">
            <a:extLst>
              <a:ext uri="{FF2B5EF4-FFF2-40B4-BE49-F238E27FC236}">
                <a16:creationId xmlns:a16="http://schemas.microsoft.com/office/drawing/2014/main" id="{6E77B755-45D3-C3AC-3DB5-43CFFC84FBD3}"/>
              </a:ext>
            </a:extLst>
          </p:cNvPr>
          <p:cNvSpPr txBox="1"/>
          <p:nvPr/>
        </p:nvSpPr>
        <p:spPr>
          <a:xfrm>
            <a:off x="982566" y="3202627"/>
            <a:ext cx="764953" cy="369332"/>
          </a:xfrm>
          <a:prstGeom prst="rect">
            <a:avLst/>
          </a:prstGeom>
          <a:noFill/>
        </p:spPr>
        <p:txBody>
          <a:bodyPr wrap="none" rtlCol="0">
            <a:spAutoFit/>
          </a:bodyPr>
          <a:lstStyle/>
          <a:p>
            <a:r>
              <a:rPr lang="en-US" dirty="0"/>
              <a:t>Link :</a:t>
            </a:r>
          </a:p>
        </p:txBody>
      </p:sp>
      <p:sp>
        <p:nvSpPr>
          <p:cNvPr id="9" name="TextBox 8">
            <a:extLst>
              <a:ext uri="{FF2B5EF4-FFF2-40B4-BE49-F238E27FC236}">
                <a16:creationId xmlns:a16="http://schemas.microsoft.com/office/drawing/2014/main" id="{7DE2C75B-F9B1-3A24-9810-429D11BFFC67}"/>
              </a:ext>
            </a:extLst>
          </p:cNvPr>
          <p:cNvSpPr txBox="1"/>
          <p:nvPr/>
        </p:nvSpPr>
        <p:spPr>
          <a:xfrm>
            <a:off x="1072779" y="4318759"/>
            <a:ext cx="7323666" cy="369332"/>
          </a:xfrm>
          <a:prstGeom prst="rect">
            <a:avLst/>
          </a:prstGeom>
          <a:noFill/>
        </p:spPr>
        <p:txBody>
          <a:bodyPr wrap="square" rtlCol="0">
            <a:spAutoFit/>
          </a:bodyPr>
          <a:lstStyle/>
          <a:p>
            <a:r>
              <a:rPr lang="en-US" dirty="0"/>
              <a:t>https://github.com/Abhishek-joshi1/Blinkit-Grocery-Store-Analysis-</a:t>
            </a:r>
          </a:p>
        </p:txBody>
      </p:sp>
    </p:spTree>
    <p:extLst>
      <p:ext uri="{BB962C8B-B14F-4D97-AF65-F5344CB8AC3E}">
        <p14:creationId xmlns:p14="http://schemas.microsoft.com/office/powerpoint/2010/main" val="73919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p:tgtEl>
                                          <p:spTgt spid="32"/>
                                        </p:tgtEl>
                                        <p:attrNameLst>
                                          <p:attrName>ppt_y</p:attrName>
                                        </p:attrNameLst>
                                      </p:cBhvr>
                                      <p:tavLst>
                                        <p:tav tm="0">
                                          <p:val>
                                            <p:strVal val="#ppt_y+#ppt_h*1.125000"/>
                                          </p:val>
                                        </p:tav>
                                        <p:tav tm="100000">
                                          <p:val>
                                            <p:strVal val="#ppt_y"/>
                                          </p:val>
                                        </p:tav>
                                      </p:tavLst>
                                    </p:anim>
                                    <p:animEffect transition="in" filter="wipe(up)">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747519" y="2142999"/>
            <a:ext cx="7162600" cy="700114"/>
          </a:xfrm>
          <a:prstGeom prst="rect">
            <a:avLst/>
          </a:prstGeom>
        </p:spPr>
        <p:txBody>
          <a:bodyPr anchor="ctr">
            <a:normAutofit fontScale="90000"/>
          </a:bodyPr>
          <a:lstStyle/>
          <a:p>
            <a:pPr algn="ctr"/>
            <a:r>
              <a:rPr lang="en-US" sz="4800" b="1" dirty="0">
                <a:solidFill>
                  <a:schemeClr val="tx1"/>
                </a:solidFill>
                <a:latin typeface="Times New Roman" panose="02020603050405020304" pitchFamily="18" charset="0"/>
                <a:cs typeface="Times New Roman" panose="02020603050405020304" pitchFamily="18" charset="0"/>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883</TotalTime>
  <Words>712</Words>
  <Application>Microsoft Office PowerPoint</Application>
  <PresentationFormat>Widescreen</PresentationFormat>
  <Paragraphs>60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Times New Roman</vt:lpstr>
      <vt:lpstr>Trebuchet MS</vt:lpstr>
      <vt:lpstr>Wingdings</vt:lpstr>
      <vt:lpstr>Wingdings 3</vt:lpstr>
      <vt:lpstr>Facet</vt:lpstr>
      <vt:lpstr>Blinkit Grocery Store Analysis </vt:lpstr>
      <vt:lpstr>PROBLEM  STATEMENT</vt:lpstr>
      <vt:lpstr>Project Description </vt:lpstr>
      <vt:lpstr>WHO ARE THE END USERS?</vt:lpstr>
      <vt:lpstr>Technology Used</vt:lpstr>
      <vt:lpstr>RESULTS</vt:lpstr>
      <vt:lpstr>Additional Notes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ABHISHEK JOSHI</cp:lastModifiedBy>
  <cp:revision>79</cp:revision>
  <dcterms:created xsi:type="dcterms:W3CDTF">2021-07-11T13:13:15Z</dcterms:created>
  <dcterms:modified xsi:type="dcterms:W3CDTF">2024-07-19T05:47:43Z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