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hE+GbULHa8mUQDrQZwLD4kZr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4cfc45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84cfc4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4cfc451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4cfc45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4cfc451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84cfc4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e4a322e6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e4a322e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4a322e6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e4a322e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284cfc451a_0_884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284cfc451a_0_884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g3284cfc451a_0_884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3284cfc451a_0_8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84cfc451a_0_921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3284cfc451a_0_921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3284cfc451a_0_9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4cfc451a_0_9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84cfc451a_0_9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284cfc451a_0_9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g3284cfc451a_0_9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284cfc451a_0_9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284cfc451a_0_9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284cfc451a_0_889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3284cfc451a_0_8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84cfc451a_0_8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3284cfc451a_0_8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3284cfc451a_0_8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284cfc451a_0_8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3284cfc451a_0_89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284cfc451a_0_89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3284cfc451a_0_8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284cfc451a_0_9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284cfc451a_0_9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84cfc451a_0_904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3284cfc451a_0_904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3284cfc451a_0_9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284cfc451a_0_908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284cfc451a_0_9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84cfc451a_0_911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3284cfc451a_0_9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3284cfc451a_0_911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g3284cfc451a_0_911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3284cfc451a_0_91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3284cfc451a_0_9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284cfc451a_0_918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3284cfc451a_0_9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4cfc451a_0_8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3284cfc451a_0_8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3284cfc451a_0_8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1357308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959"/>
              <a:t>Project Title - Glaucoma Detection </a:t>
            </a:r>
            <a:r>
              <a:rPr lang="en-US" sz="3959"/>
              <a:t>using</a:t>
            </a:r>
            <a:r>
              <a:rPr lang="en-US" sz="3959"/>
              <a:t> Ensemble and Transfer Learning</a:t>
            </a:r>
            <a:endParaRPr sz="3959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371600" y="3967600"/>
            <a:ext cx="64008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>
                <a:solidFill>
                  <a:schemeClr val="dk1"/>
                </a:solidFill>
              </a:rPr>
              <a:t>Project Members- </a:t>
            </a:r>
            <a:r>
              <a:rPr lang="en-US" sz="2600">
                <a:solidFill>
                  <a:schemeClr val="dk1"/>
                </a:solidFill>
              </a:rPr>
              <a:t>Abhishek Joshi, Baasim Riyaz Kondkari, Krishna Patel, Om Patil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Guide- Prof. Vivek Solavande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38575" y="304800"/>
            <a:ext cx="69063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BHARATI VIDYAPEETH DEEMED TO BE UNIVERSITY 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ENGINEERING AND TECHNOLOGY, NAVI MUMBAI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EsAAABRCAYAAACaA1sXAAAAAXNSR0IArs4c6QAAAP5JREFUeF7t0rENAAAIwzD4/2leILs7Z7K6Y2+BfZfCgRVOAAtWEAipZ8EKAiH1LFhBIKSeBSsIhNSzYAWBkHoWrCAQUs+CFQRC6lmwgkBIPQtWEAipZ8EKAiH1LFhBIKSeBSsIhNSzYAWBkHoWrCAQUs+CFQRC6lmwgkBIPQtWEAipZ8EKAiH1LFhBIKSeBSsIhNSzYAWBkHoWrCAQUs+CFQRC6lmwgkBIPQtWEAipZ8EKAiH1LFhBIKSeBSsIhNSzYAWBkHoWrCAQUs+CFQRC6lmwgkBIPQtWEAipZ8EKAiH1LFhBIKSeBSsIhNSzYAWBkHoWrCAQUs+CFQRCeqDjAFJWyQeWAAAAAElFTkSuQmCC" id="66" name="Google Shape;66;p1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EsAAABRCAYAAACaA1sXAAAAAXNSR0IArs4c6QAAAP5JREFUeF7t0rENAAAIwzD4/2leILs7Z7K6Y2+BfZfCgRVOAAtWEAipZ8EKAiH1LFhBIKSeBSsIhNSzYAWBkHoWrCAQUs+CFQRC6lmwgkBIPQtWEAipZ8EKAiH1LFhBIKSeBSsIhNSzYAWBkHoWrCAQUs+CFQRC6lmwgkBIPQtWEAipZ8EKAiH1LFhBIKSeBSsIhNSzYAWBkHoWrCAQUs+CFQRC6lmwgkBIPQtWEAipZ8EKAiH1LFhBIKSeBSsIhNSzYAWBkHoWrCAQUs+CFQRC6lmwgkBIPQtWEAipZ8EKAiH1LFhBIKSeBSsIhNSzYAWBkHoWrCAQUs+CFQRCeqDjAFJWyQeWAAAAAElFTkSuQmCC" id="67" name="Google Shape;67;p1"/>
          <p:cNvSpPr/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LENOVO\Desktop\Letter_Logo\WhatsApp Image 2023-03-23 at 15.13.11.jpg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262" y="570024"/>
            <a:ext cx="1038226" cy="522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67949"/>
            <a:ext cx="781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570384" y="274638"/>
            <a:ext cx="8229600" cy="990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570375" y="1479749"/>
            <a:ext cx="4307700" cy="4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detection of glaucoma to prevent irreversible vision loss.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deep learning techniques for accurate diagnosis.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Focus Areas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Segmentation: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Precise identification of optical disc and cup.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CDR Calculation: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 Cup-to-Disc Ratio for glaucoma detection.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Learning: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pre-trained models (e.g., VGG16) for better feature extraction and classification.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diagnostic accuracy and reduce manual intervention.</a:t>
            </a:r>
            <a:endParaRPr sz="1300"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2" y="1279416"/>
            <a:ext cx="3123900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120" y="3573016"/>
            <a:ext cx="1991065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4048" y="5592440"/>
            <a:ext cx="3672408" cy="1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84cfc451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Made</a:t>
            </a:r>
            <a:endParaRPr/>
          </a:p>
        </p:txBody>
      </p:sp>
      <p:sp>
        <p:nvSpPr>
          <p:cNvPr id="84" name="Google Shape;84;g3284cfc451a_0_0"/>
          <p:cNvSpPr txBox="1"/>
          <p:nvPr>
            <p:ph idx="1" type="body"/>
          </p:nvPr>
        </p:nvSpPr>
        <p:spPr>
          <a:xfrm>
            <a:off x="457200" y="1417650"/>
            <a:ext cx="2737200" cy="45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Training:	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Vanilla CNN model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glaucoma detection.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Fine-tuned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VGG16 model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leverage its advanced feature extraction capabilities.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 Model: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model to accurately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the optical disc and optical cup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the Cup-to-Disc Ratio (CDR)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aid in the detection of glaucoma.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" name="Google Shape;85;g3284cfc45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25" y="2372950"/>
            <a:ext cx="5592527" cy="42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284cfc451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00" y="0"/>
            <a:ext cx="3827001" cy="36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284cfc451a_0_0"/>
          <p:cNvSpPr txBox="1"/>
          <p:nvPr/>
        </p:nvSpPr>
        <p:spPr>
          <a:xfrm>
            <a:off x="5184325" y="5286350"/>
            <a:ext cx="2020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2</a:t>
            </a: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VGG16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g3284cfc451a_0_0"/>
          <p:cNvSpPr txBox="1"/>
          <p:nvPr/>
        </p:nvSpPr>
        <p:spPr>
          <a:xfrm>
            <a:off x="6530725" y="2601650"/>
            <a:ext cx="2196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1</a:t>
            </a: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Vanilla CNN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4cfc451a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Accuracy</a:t>
            </a:r>
            <a:endParaRPr/>
          </a:p>
        </p:txBody>
      </p:sp>
      <p:pic>
        <p:nvPicPr>
          <p:cNvPr id="94" name="Google Shape;94;g3284cfc451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301"/>
            <a:ext cx="9143999" cy="348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84cfc451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688" y="4714888"/>
            <a:ext cx="32670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284cfc451a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806" y="4714901"/>
            <a:ext cx="372099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84cfc451a_0_5"/>
          <p:cNvSpPr txBox="1"/>
          <p:nvPr>
            <p:ph type="title"/>
          </p:nvPr>
        </p:nvSpPr>
        <p:spPr>
          <a:xfrm>
            <a:off x="375550" y="2644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Output</a:t>
            </a:r>
            <a:endParaRPr/>
          </a:p>
        </p:txBody>
      </p:sp>
      <p:sp>
        <p:nvSpPr>
          <p:cNvPr id="102" name="Google Shape;102;g3284cfc451a_0_5"/>
          <p:cNvSpPr txBox="1"/>
          <p:nvPr>
            <p:ph idx="1" type="body"/>
          </p:nvPr>
        </p:nvSpPr>
        <p:spPr>
          <a:xfrm>
            <a:off x="295950" y="1709850"/>
            <a:ext cx="2837100" cy="343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output of the segmentation model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to find the optical cup and optical disc ratio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vertical height of both he masks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them to get the CDR (Cup to disc ratio)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284cfc451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350" y="1255250"/>
            <a:ext cx="5921600" cy="21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284cfc451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050" y="3340675"/>
            <a:ext cx="5841601" cy="18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284cfc451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050" y="5233800"/>
            <a:ext cx="3907000" cy="12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e4a322e60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Augmentation with CLAHE</a:t>
            </a:r>
            <a:endParaRPr/>
          </a:p>
        </p:txBody>
      </p:sp>
      <p:sp>
        <p:nvSpPr>
          <p:cNvPr id="111" name="Google Shape;111;g32e4a322e60_0_10"/>
          <p:cNvSpPr txBox="1"/>
          <p:nvPr>
            <p:ph idx="1" type="body"/>
          </p:nvPr>
        </p:nvSpPr>
        <p:spPr>
          <a:xfrm>
            <a:off x="457200" y="1759825"/>
            <a:ext cx="2951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CLAHE (Contrast Limited Adaptive Histogram Equalization):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the contrast of fundus images.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visibility of optical disc and cup for segmentation.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Boosted model performance by preprocessing images with better clarity.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noticed that augmenting fundus images with CLAHE on the saturation layer enhances accuracy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2" name="Google Shape;112;g32e4a322e6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25" y="4071038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2e4a322e60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525" y="1366613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2e4a322e60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000" y="4071038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2e4a322e60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9000" y="1366613"/>
            <a:ext cx="21431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2e4a322e60_0_10"/>
          <p:cNvSpPr txBox="1"/>
          <p:nvPr/>
        </p:nvSpPr>
        <p:spPr>
          <a:xfrm>
            <a:off x="3959000" y="3581475"/>
            <a:ext cx="2118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roxima Nova"/>
                <a:ea typeface="Proxima Nova"/>
                <a:cs typeface="Proxima Nova"/>
                <a:sym typeface="Proxima Nova"/>
              </a:rPr>
              <a:t>Figure 1</a:t>
            </a:r>
            <a:r>
              <a:rPr b="1" lang="en-US" sz="1100">
                <a:latin typeface="Proxima Nova"/>
                <a:ea typeface="Proxima Nova"/>
                <a:cs typeface="Proxima Nova"/>
                <a:sym typeface="Proxima Nova"/>
              </a:rPr>
              <a:t>: Just B/W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g32e4a322e60_0_10"/>
          <p:cNvSpPr txBox="1"/>
          <p:nvPr/>
        </p:nvSpPr>
        <p:spPr>
          <a:xfrm>
            <a:off x="3959000" y="6285925"/>
            <a:ext cx="2143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roxima Nova"/>
                <a:ea typeface="Proxima Nova"/>
                <a:cs typeface="Proxima Nova"/>
                <a:sym typeface="Proxima Nova"/>
              </a:rPr>
              <a:t>Figure 3: CLAHE on S channel 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g32e4a322e60_0_10"/>
          <p:cNvSpPr txBox="1"/>
          <p:nvPr/>
        </p:nvSpPr>
        <p:spPr>
          <a:xfrm>
            <a:off x="6652575" y="3581500"/>
            <a:ext cx="2143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roxima Nova"/>
                <a:ea typeface="Proxima Nova"/>
                <a:cs typeface="Proxima Nova"/>
                <a:sym typeface="Proxima Nova"/>
              </a:rPr>
              <a:t>Figure 2: CLAHE on H channel 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32e4a322e60_0_10"/>
          <p:cNvSpPr txBox="1"/>
          <p:nvPr/>
        </p:nvSpPr>
        <p:spPr>
          <a:xfrm>
            <a:off x="6652475" y="6285900"/>
            <a:ext cx="2143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roxima Nova"/>
                <a:ea typeface="Proxima Nova"/>
                <a:cs typeface="Proxima Nova"/>
                <a:sym typeface="Proxima Nova"/>
              </a:rPr>
              <a:t>Figure 4: CLAHE on V channel 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e4a322e60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work</a:t>
            </a:r>
            <a:endParaRPr/>
          </a:p>
        </p:txBody>
      </p:sp>
      <p:sp>
        <p:nvSpPr>
          <p:cNvPr id="125" name="Google Shape;125;g32e4a322e60_0_29"/>
          <p:cNvSpPr txBox="1"/>
          <p:nvPr>
            <p:ph idx="1" type="body"/>
          </p:nvPr>
        </p:nvSpPr>
        <p:spPr>
          <a:xfrm>
            <a:off x="457200" y="1508350"/>
            <a:ext cx="81459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b="1"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models using ResNet and other state-of-the-art architectures.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accuracy for base model using other augmentation techniques.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Techniques</a:t>
            </a:r>
            <a:endParaRPr b="1"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predictions from multiple models for enhanced accuracy and reliability.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Improvements</a:t>
            </a:r>
            <a:endParaRPr b="1"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segmentation model for precise CDR calculation.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other preprocessing techniques for further contrast enhancement.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Obtaining propritery dataset</a:t>
            </a:r>
            <a:endParaRPr b="1"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a labelled dataset will improve model performance.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8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➔"/>
            </a:pPr>
            <a:r>
              <a:rPr lang="en-US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Tying up with Bharati Vidyapeeth Medicover Hospital to obtain dataset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755576" y="2060848"/>
            <a:ext cx="7931224" cy="315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Thank You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2022-10-28T05:11:51Z</dcterms:created>
  <dc:creator>ismail - [2010]</dc:creator>
</cp:coreProperties>
</file>