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7nyzP8eliQ4x2ipW/kSzuRydS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E87404-DB71-4B64-9FFB-B35D7398EC48}">
  <a:tblStyle styleId="{50E87404-DB71-4B64-9FFB-B35D7398EC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84cfc451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284cfc4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e4a322e6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2e4a322e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84cfc451a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284cfc45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e4a322e60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2e4a322e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4cfc451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284cfc45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0205f81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60205f8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3284cfc451a_0_884"/>
          <p:cNvCxnSpPr/>
          <p:nvPr/>
        </p:nvCxnSpPr>
        <p:spPr>
          <a:xfrm>
            <a:off x="4278300" y="3668217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3284cfc451a_0_884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g3284cfc451a_0_884"/>
          <p:cNvSpPr txBox="1"/>
          <p:nvPr>
            <p:ph idx="1" type="subTitle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g3284cfc451a_0_88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284cfc451a_0_918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1" name="Google Shape;51;g3284cfc451a_0_9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84cfc451a_0_921"/>
          <p:cNvSpPr txBox="1"/>
          <p:nvPr>
            <p:ph hasCustomPrompt="1" type="title"/>
          </p:nvPr>
        </p:nvSpPr>
        <p:spPr>
          <a:xfrm>
            <a:off x="311700" y="1557233"/>
            <a:ext cx="8520600" cy="26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3284cfc451a_0_921"/>
          <p:cNvSpPr txBox="1"/>
          <p:nvPr>
            <p:ph idx="1" type="body"/>
          </p:nvPr>
        </p:nvSpPr>
        <p:spPr>
          <a:xfrm>
            <a:off x="311700" y="42990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3284cfc451a_0_9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cfc451a_0_9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284cfc451a_0_9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3284cfc451a_0_9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g3284cfc451a_0_9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3284cfc451a_0_9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3284cfc451a_0_9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84cfc451a_0_889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284cfc451a_0_88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284cfc451a_0_8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g3284cfc451a_0_89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g3284cfc451a_0_8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284cfc451a_0_89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g3284cfc451a_0_89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3284cfc451a_0_89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284cfc451a_0_8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84cfc451a_0_90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g3284cfc451a_0_9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84cfc451a_0_904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3284cfc451a_0_904"/>
          <p:cNvSpPr txBox="1"/>
          <p:nvPr>
            <p:ph idx="1" type="body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3284cfc451a_0_9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284cfc451a_0_908"/>
          <p:cNvSpPr txBox="1"/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3284cfc451a_0_9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84cfc451a_0_911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g3284cfc451a_0_91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3284cfc451a_0_911"/>
          <p:cNvSpPr txBox="1"/>
          <p:nvPr>
            <p:ph type="title"/>
          </p:nvPr>
        </p:nvSpPr>
        <p:spPr>
          <a:xfrm>
            <a:off x="265500" y="1834132"/>
            <a:ext cx="40452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3284cfc451a_0_911"/>
          <p:cNvSpPr txBox="1"/>
          <p:nvPr>
            <p:ph idx="1" type="subTitle"/>
          </p:nvPr>
        </p:nvSpPr>
        <p:spPr>
          <a:xfrm>
            <a:off x="265500" y="3974834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g3284cfc451a_0_91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3284cfc451a_0_9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84cfc451a_0_8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g3284cfc451a_0_88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3284cfc451a_0_88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11700" y="1357308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959"/>
              <a:t>Project Title - Glaucoma Detection using Ensemble and Transfer Learning</a:t>
            </a:r>
            <a:endParaRPr sz="3959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371600" y="3967600"/>
            <a:ext cx="64008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>
                <a:solidFill>
                  <a:schemeClr val="dk1"/>
                </a:solidFill>
              </a:rPr>
              <a:t>Project Members- </a:t>
            </a:r>
            <a:r>
              <a:rPr lang="en-US" sz="2600">
                <a:solidFill>
                  <a:schemeClr val="dk1"/>
                </a:solidFill>
              </a:rPr>
              <a:t>Abhishek Joshi, Baasim Riyaz Kondkari, Krishna Patel, Om Patil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Guide- Prof. Vivek Solavande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738575" y="304800"/>
            <a:ext cx="69063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BHARATI VIDYAPEETH DEEMED TO BE UNIVERSITY 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ENGINEERING AND TECHNOLOGY, NAVI MUMBAI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EsAAABRCAYAAACaA1sXAAAAAXNSR0IArs4c6QAAAP5JREFUeF7t0rENAAAIwzD4/2leILs7Z7K6Y2+BfZfCgRVOAAtWEAipZ8EKAiH1LFhBIKSeBSsIhNSzYAWBkHoWrCAQUs+CFQRC6lmwgkBIPQtWEAipZ8EKAiH1LFhBIKSeBSsIhNSzYAWBkHoWrCAQUs+CFQRC6lmwgkBIPQtWEAipZ8EKAiH1LFhBIKSeBSsIhNSzYAWBkHoWrCAQUs+CFQRC6lmwgkBIPQtWEAipZ8EKAiH1LFhBIKSeBSsIhNSzYAWBkHoWrCAQUs+CFQRC6lmwgkBIPQtWEAipZ8EKAiH1LFhBIKSeBSsIhNSzYAWBkHoWrCAQUs+CFQRCeqDjAFJWyQeWAAAAAElFTkSuQmCC" id="66" name="Google Shape;66;p1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EsAAABRCAYAAACaA1sXAAAAAXNSR0IArs4c6QAAAP5JREFUeF7t0rENAAAIwzD4/2leILs7Z7K6Y2+BfZfCgRVOAAtWEAipZ8EKAiH1LFhBIKSeBSsIhNSzYAWBkHoWrCAQUs+CFQRC6lmwgkBIPQtWEAipZ8EKAiH1LFhBIKSeBSsIhNSzYAWBkHoWrCAQUs+CFQRC6lmwgkBIPQtWEAipZ8EKAiH1LFhBIKSeBSsIhNSzYAWBkHoWrCAQUs+CFQRC6lmwgkBIPQtWEAipZ8EKAiH1LFhBIKSeBSsIhNSzYAWBkHoWrCAQUs+CFQRC6lmwgkBIPQtWEAipZ8EKAiH1LFhBIKSeBSsIhNSzYAWBkHoWrCAQUs+CFQRCeqDjAFJWyQeWAAAAAElFTkSuQmCC" id="67" name="Google Shape;67;p1"/>
          <p:cNvSpPr/>
          <p:nvPr/>
        </p:nvSpPr>
        <p:spPr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LENOVO\Desktop\Letter_Logo\WhatsApp Image 2023-03-23 at 15.13.11.jpg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6262" y="570024"/>
            <a:ext cx="1038226" cy="522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67949"/>
            <a:ext cx="781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355300" y="284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Model Output</a:t>
            </a:r>
            <a:endParaRPr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295950" y="1709850"/>
            <a:ext cx="28371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Made a webpage to check for glaucoma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if the fundus image is zoomed or not.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the model to process the image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accurate diagnosis of Glaucoma with 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near-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perfect optical cup-to-disc ratio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78100" y="1214450"/>
            <a:ext cx="36636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p4" title="Screenshot 2025-03-27 1056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176" y="284675"/>
            <a:ext cx="4393674" cy="6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755576" y="2060848"/>
            <a:ext cx="7931224" cy="315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570384" y="274638"/>
            <a:ext cx="8229600" cy="990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570375" y="1479749"/>
            <a:ext cx="4307700" cy="4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detection of glaucoma to prevent irreversible vision loss.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deep learning techniques for accurate diagnosis.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Focus Areas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Segmentation: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Precise identification of optical disc and cup.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CDR Calculation: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Measure Cup-to-Disc Ratio for glaucoma detection.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Learning: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 pre-trained models for better feature extraction and classification.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diagnostic accuracy and reduce manual intervention.</a:t>
            </a:r>
            <a:endParaRPr sz="1300"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072" y="1279416"/>
            <a:ext cx="3123900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120" y="3573016"/>
            <a:ext cx="1991065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4048" y="5592440"/>
            <a:ext cx="3672408" cy="15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84cfc451a_0_0"/>
          <p:cNvSpPr txBox="1"/>
          <p:nvPr>
            <p:ph type="title"/>
          </p:nvPr>
        </p:nvSpPr>
        <p:spPr>
          <a:xfrm>
            <a:off x="457200" y="274650"/>
            <a:ext cx="472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Implementation Summary</a:t>
            </a:r>
            <a:endParaRPr/>
          </a:p>
        </p:txBody>
      </p:sp>
      <p:sp>
        <p:nvSpPr>
          <p:cNvPr id="84" name="Google Shape;84;g3284cfc451a_0_0"/>
          <p:cNvSpPr txBox="1"/>
          <p:nvPr>
            <p:ph idx="1" type="body"/>
          </p:nvPr>
        </p:nvSpPr>
        <p:spPr>
          <a:xfrm>
            <a:off x="457200" y="1417650"/>
            <a:ext cx="27372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29729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9688"/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Training:	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 </a:t>
            </a: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Vanilla CNN model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glaucoma detection.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Fine-tuned </a:t>
            </a: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VGG16, NasNetMobile, MobileNet, InceptionNet model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leverage its advanced feature extraction capabilities.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9688"/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Segmentation Model: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model to accurately </a:t>
            </a: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 the optical disc and optical cup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Calculated the Cup-to-Disc Ratio (CDR)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aid in the detection of glaucoma.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000"/>
          </a:p>
        </p:txBody>
      </p:sp>
      <p:pic>
        <p:nvPicPr>
          <p:cNvPr id="85" name="Google Shape;85;g3284cfc451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725" y="2372950"/>
            <a:ext cx="5592527" cy="42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3284cfc451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000" y="0"/>
            <a:ext cx="3827001" cy="36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284cfc451a_0_0"/>
          <p:cNvSpPr txBox="1"/>
          <p:nvPr/>
        </p:nvSpPr>
        <p:spPr>
          <a:xfrm>
            <a:off x="5184325" y="5286350"/>
            <a:ext cx="2020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2</a:t>
            </a:r>
            <a:r>
              <a:rPr b="0" i="0" lang="en-US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VGG16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g3284cfc451a_0_0"/>
          <p:cNvSpPr txBox="1"/>
          <p:nvPr/>
        </p:nvSpPr>
        <p:spPr>
          <a:xfrm>
            <a:off x="6530725" y="2601650"/>
            <a:ext cx="2196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1</a:t>
            </a:r>
            <a:r>
              <a:rPr b="0" i="0" lang="en-US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Vanilla CNN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e4a322e60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Augmentation with CLAHE</a:t>
            </a:r>
            <a:endParaRPr/>
          </a:p>
        </p:txBody>
      </p:sp>
      <p:sp>
        <p:nvSpPr>
          <p:cNvPr id="94" name="Google Shape;94;g32e4a322e60_0_10"/>
          <p:cNvSpPr txBox="1"/>
          <p:nvPr>
            <p:ph idx="1" type="body"/>
          </p:nvPr>
        </p:nvSpPr>
        <p:spPr>
          <a:xfrm>
            <a:off x="457200" y="1759825"/>
            <a:ext cx="2951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CLAHE (Contrast Limited Adaptive Histogram Equalization):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the contrast of fundus images.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visibility of optical disc and cup for segmentation.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Boosted model performance by preprocessing images with better clarity.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noticed that augmenting fundus images with CLAHE on the 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 enhances accuracy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95" name="Google Shape;95;g32e4a322e60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2525" y="4071038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2e4a322e60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2525" y="1366613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32e4a322e60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9000" y="4071038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2e4a322e60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000" y="1366613"/>
            <a:ext cx="21431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2e4a322e60_0_10"/>
          <p:cNvSpPr txBox="1"/>
          <p:nvPr/>
        </p:nvSpPr>
        <p:spPr>
          <a:xfrm>
            <a:off x="3959000" y="3581475"/>
            <a:ext cx="2118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1: Just B/W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g32e4a322e60_0_10"/>
          <p:cNvSpPr txBox="1"/>
          <p:nvPr/>
        </p:nvSpPr>
        <p:spPr>
          <a:xfrm>
            <a:off x="3959000" y="6285925"/>
            <a:ext cx="2143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3: CLAHE on S channel 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g32e4a322e60_0_10"/>
          <p:cNvSpPr txBox="1"/>
          <p:nvPr/>
        </p:nvSpPr>
        <p:spPr>
          <a:xfrm>
            <a:off x="6652575" y="3581500"/>
            <a:ext cx="2143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2: CLAHE on H channel 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g32e4a322e60_0_10"/>
          <p:cNvSpPr txBox="1"/>
          <p:nvPr/>
        </p:nvSpPr>
        <p:spPr>
          <a:xfrm>
            <a:off x="6652475" y="6285900"/>
            <a:ext cx="2143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4: CLAHE on V channel 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84cfc451a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Model Accuracy without CLAHE</a:t>
            </a:r>
            <a:endParaRPr/>
          </a:p>
        </p:txBody>
      </p:sp>
      <p:pic>
        <p:nvPicPr>
          <p:cNvPr id="108" name="Google Shape;108;g3284cfc451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3704"/>
            <a:ext cx="9144000" cy="3460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284cfc451a_0_10"/>
          <p:cNvSpPr/>
          <p:nvPr/>
        </p:nvSpPr>
        <p:spPr>
          <a:xfrm>
            <a:off x="1497564" y="45347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g3284cfc451a_0_10"/>
          <p:cNvGraphicFramePr/>
          <p:nvPr/>
        </p:nvGraphicFramePr>
        <p:xfrm>
          <a:off x="1600200" y="4525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{50E87404-DB71-4B64-9FFB-B35D7398EC48}</a:tableStyleId>
              </a:tblPr>
              <a:tblGrid>
                <a:gridCol w="1000125"/>
                <a:gridCol w="781050"/>
                <a:gridCol w="789400"/>
                <a:gridCol w="772700"/>
                <a:gridCol w="647700"/>
                <a:gridCol w="647700"/>
                <a:gridCol w="647700"/>
                <a:gridCol w="657225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(Glaucoma)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(Glaucoma)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 (Glaucoma)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(Normal)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(Normal)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 (Normal)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 CNN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0.7769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0.8388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0.8067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0.7947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InceptionV3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0.8129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0.8523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0.8372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0.8389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0.8085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0.8282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0.8252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MobileNetV2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0.8148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0.7754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0.7986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0.7861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0.8236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0.8044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0.8047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NASNetMobile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0.8038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0.7908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0.8012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0.7958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0.8085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0.8021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0.7997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VGG16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0.8583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0.7754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0.8148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0.7933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0.8691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0.8296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0.8286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g3284cfc451a_0_10"/>
          <p:cNvSpPr/>
          <p:nvPr/>
        </p:nvSpPr>
        <p:spPr>
          <a:xfrm>
            <a:off x="1450911" y="1601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Model Accuracy with CLAHE</a:t>
            </a:r>
            <a:endParaRPr/>
          </a:p>
        </p:txBody>
      </p:sp>
      <p:graphicFrame>
        <p:nvGraphicFramePr>
          <p:cNvPr id="117" name="Google Shape;117;p3"/>
          <p:cNvGraphicFramePr/>
          <p:nvPr/>
        </p:nvGraphicFramePr>
        <p:xfrm>
          <a:off x="1600200" y="1435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{50E87404-DB71-4B64-9FFB-B35D7398EC48}</a:tableStyleId>
              </a:tblPr>
              <a:tblGrid>
                <a:gridCol w="1000125"/>
                <a:gridCol w="781050"/>
                <a:gridCol w="781050"/>
                <a:gridCol w="781050"/>
                <a:gridCol w="647700"/>
                <a:gridCol w="647700"/>
                <a:gridCol w="647700"/>
                <a:gridCol w="657225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(Glaucoma)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(Glaucoma)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 (Glaucoma)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(Normal)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(Normal)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 (Normal)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 CNN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0.8667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0.800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0.8169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0.8788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0.8467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0.8397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InceptionV3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0.8529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0.8923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0.8722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0.8889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0.8485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0.8682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0.8702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MobileNetV2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0.8548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0.8154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0.8346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0.8636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0.8444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0.8397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NASNetMobile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0.8438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0.8308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0.8372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0.8358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0.8485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0.8421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0.8397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VGG16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0.8983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0.8154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0.8548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0.8333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0.9091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0.8696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0.8626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3"/>
          <p:cNvSpPr/>
          <p:nvPr/>
        </p:nvSpPr>
        <p:spPr>
          <a:xfrm>
            <a:off x="1497564" y="45347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3"/>
          <p:cNvGraphicFramePr/>
          <p:nvPr/>
        </p:nvGraphicFramePr>
        <p:xfrm>
          <a:off x="1600200" y="396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{50E87404-DB71-4B64-9FFB-B35D7398EC48}</a:tableStyleId>
              </a:tblPr>
              <a:tblGrid>
                <a:gridCol w="1323975"/>
                <a:gridCol w="1428750"/>
                <a:gridCol w="1457325"/>
                <a:gridCol w="17335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(Without CLAHE)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(With CLAHE)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Gain %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 CNN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0.7947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0.8397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InceptionV3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0.8252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0.8702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MobileNetV2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0.8047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0.8397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NASNetMobile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0.7997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0.8397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VGG16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0.8286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0.8626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3"/>
          <p:cNvSpPr/>
          <p:nvPr/>
        </p:nvSpPr>
        <p:spPr>
          <a:xfrm>
            <a:off x="1600200" y="396408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e4a322e60_0_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Ensemble Learning</a:t>
            </a:r>
            <a:endParaRPr/>
          </a:p>
        </p:txBody>
      </p:sp>
      <p:sp>
        <p:nvSpPr>
          <p:cNvPr id="126" name="Google Shape;126;g32e4a322e60_0_29"/>
          <p:cNvSpPr txBox="1"/>
          <p:nvPr>
            <p:ph idx="1" type="body"/>
          </p:nvPr>
        </p:nvSpPr>
        <p:spPr>
          <a:xfrm>
            <a:off x="457200" y="1165950"/>
            <a:ext cx="8145900" cy="226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rPr b="1" lang="en-US" sz="16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Combing Weaker Models to make a Strong Model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Learning Methods applied: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 Voting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Voting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Stacking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Voting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g32e4a322e60_0_29"/>
          <p:cNvGraphicFramePr/>
          <p:nvPr/>
        </p:nvGraphicFramePr>
        <p:xfrm>
          <a:off x="1581138" y="35227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{50E87404-DB71-4B64-9FFB-B35D7398EC48}</a:tableStyleId>
              </a:tblPr>
              <a:tblGrid>
                <a:gridCol w="1304925"/>
                <a:gridCol w="1657350"/>
                <a:gridCol w="1543050"/>
                <a:gridCol w="1181100"/>
              </a:tblGrid>
              <a:tr h="88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Ensemble Method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(Without CLAHE)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(With CLAHE)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Gain %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 Voting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92.37%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94.73%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2.363588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 Voting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90.08%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94.12%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4.043664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Stacking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91.60%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93.21%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1.606947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Weighted Average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90.84%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95.48%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4.640305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g32e4a322e60_0_29"/>
          <p:cNvSpPr/>
          <p:nvPr/>
        </p:nvSpPr>
        <p:spPr>
          <a:xfrm>
            <a:off x="1439539" y="352272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84cfc451a_0_5"/>
          <p:cNvSpPr txBox="1"/>
          <p:nvPr>
            <p:ph type="title"/>
          </p:nvPr>
        </p:nvSpPr>
        <p:spPr>
          <a:xfrm>
            <a:off x="375550" y="264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Model Output</a:t>
            </a:r>
            <a:endParaRPr/>
          </a:p>
        </p:txBody>
      </p:sp>
      <p:sp>
        <p:nvSpPr>
          <p:cNvPr id="134" name="Google Shape;134;g3284cfc451a_0_5"/>
          <p:cNvSpPr txBox="1"/>
          <p:nvPr>
            <p:ph idx="1" type="body"/>
          </p:nvPr>
        </p:nvSpPr>
        <p:spPr>
          <a:xfrm>
            <a:off x="295950" y="1709850"/>
            <a:ext cx="28371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output of the segmentation model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to find the optical cup and optical disc ratio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vertical height of both he masks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them to get the CDR (Cup to disc ratio)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3284cfc451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350" y="1255250"/>
            <a:ext cx="5921600" cy="21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284cfc451a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3050" y="3340675"/>
            <a:ext cx="5841601" cy="18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284cfc451a_0_5"/>
          <p:cNvPicPr preferRelativeResize="0"/>
          <p:nvPr/>
        </p:nvPicPr>
        <p:blipFill rotWithShape="1">
          <a:blip r:embed="rId5">
            <a:alphaModFix/>
          </a:blip>
          <a:srcRect b="9057" l="0" r="0" t="0"/>
          <a:stretch/>
        </p:blipFill>
        <p:spPr>
          <a:xfrm>
            <a:off x="4285825" y="5233800"/>
            <a:ext cx="3907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205f8146_0_0"/>
          <p:cNvSpPr txBox="1"/>
          <p:nvPr>
            <p:ph type="title"/>
          </p:nvPr>
        </p:nvSpPr>
        <p:spPr>
          <a:xfrm>
            <a:off x="375550" y="264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Model Output</a:t>
            </a:r>
            <a:endParaRPr/>
          </a:p>
        </p:txBody>
      </p:sp>
      <p:sp>
        <p:nvSpPr>
          <p:cNvPr id="143" name="Google Shape;143;g360205f8146_0_0"/>
          <p:cNvSpPr txBox="1"/>
          <p:nvPr>
            <p:ph idx="1" type="body"/>
          </p:nvPr>
        </p:nvSpPr>
        <p:spPr>
          <a:xfrm>
            <a:off x="-50" y="1280525"/>
            <a:ext cx="91440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with Existing Models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g360205f8146_0_0"/>
          <p:cNvGraphicFramePr/>
          <p:nvPr/>
        </p:nvGraphicFramePr>
        <p:xfrm>
          <a:off x="1306288" y="226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{50E87404-DB71-4B64-9FFB-B35D7398EC48}</a:tableStyleId>
              </a:tblPr>
              <a:tblGrid>
                <a:gridCol w="2708650"/>
                <a:gridCol w="1092375"/>
                <a:gridCol w="1058950"/>
                <a:gridCol w="836000"/>
                <a:gridCol w="1047800"/>
              </a:tblGrid>
              <a:tr h="68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Author(s) &amp; Year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(%)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(%)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(%)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 (%)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Ajitha S. et al. (2021)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91.20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94.50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87.10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Akter N. et al. (2022)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92.80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90.00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Aljohani A. &amp; Aburasain R.Y. (2024)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93.90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94.20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89.30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91.70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Shoukat A. et al. (2023)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94.80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92.50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Saha S. et al. (2023)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94.20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93.60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93.80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Joshi A. et al. (2025) (Ours)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95.48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96.10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96.20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96.15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2022-10-28T05:11:51Z</dcterms:created>
  <dc:creator>ismail - [2010]</dc:creator>
</cp:coreProperties>
</file>