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7"/>
  </p:notesMasterIdLst>
  <p:handoutMasterIdLst>
    <p:handoutMasterId r:id="rId38"/>
  </p:handoutMasterIdLst>
  <p:sldIdLst>
    <p:sldId id="847" r:id="rId2"/>
    <p:sldId id="848" r:id="rId3"/>
    <p:sldId id="849" r:id="rId4"/>
    <p:sldId id="850" r:id="rId5"/>
    <p:sldId id="851" r:id="rId6"/>
    <p:sldId id="852" r:id="rId7"/>
    <p:sldId id="853" r:id="rId8"/>
    <p:sldId id="854" r:id="rId9"/>
    <p:sldId id="855" r:id="rId10"/>
    <p:sldId id="856" r:id="rId11"/>
    <p:sldId id="857" r:id="rId12"/>
    <p:sldId id="858" r:id="rId13"/>
    <p:sldId id="859" r:id="rId14"/>
    <p:sldId id="860" r:id="rId15"/>
    <p:sldId id="861" r:id="rId16"/>
    <p:sldId id="862" r:id="rId17"/>
    <p:sldId id="930" r:id="rId18"/>
    <p:sldId id="863" r:id="rId19"/>
    <p:sldId id="864" r:id="rId20"/>
    <p:sldId id="865" r:id="rId21"/>
    <p:sldId id="931" r:id="rId22"/>
    <p:sldId id="866" r:id="rId23"/>
    <p:sldId id="867" r:id="rId24"/>
    <p:sldId id="868" r:id="rId25"/>
    <p:sldId id="869" r:id="rId26"/>
    <p:sldId id="870" r:id="rId27"/>
    <p:sldId id="871" r:id="rId28"/>
    <p:sldId id="872" r:id="rId29"/>
    <p:sldId id="873" r:id="rId30"/>
    <p:sldId id="874" r:id="rId31"/>
    <p:sldId id="875" r:id="rId32"/>
    <p:sldId id="876" r:id="rId33"/>
    <p:sldId id="877" r:id="rId34"/>
    <p:sldId id="932" r:id="rId35"/>
    <p:sldId id="878" r:id="rId36"/>
  </p:sldIdLst>
  <p:sldSz cx="9907588" cy="6858000"/>
  <p:notesSz cx="6727825" cy="9717088"/>
  <p:custShowLst>
    <p:custShow name="Maemo Introduction" id="0">
      <p:sldLst/>
    </p:custShow>
    <p:custShow name="Development Environment" id="1">
      <p:sldLst/>
    </p:custShow>
    <p:custShow name="Running Qt Apps in Maemo Device" id="2">
      <p:sldLst/>
    </p:custShow>
  </p:custShowLst>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clrMru>
    <a:srgbClr val="FF9900"/>
    <a:srgbClr val="3293CE"/>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542" autoAdjust="0"/>
    <p:restoredTop sz="61905" autoAdjust="0"/>
  </p:normalViewPr>
  <p:slideViewPr>
    <p:cSldViewPr>
      <p:cViewPr>
        <p:scale>
          <a:sx n="60" d="100"/>
          <a:sy n="60" d="100"/>
        </p:scale>
        <p:origin x="-1122" y="-78"/>
      </p:cViewPr>
      <p:guideLst>
        <p:guide orient="horz" pos="2160"/>
        <p:guide pos="3120"/>
      </p:guideLst>
    </p:cSldViewPr>
  </p:slideViewPr>
  <p:outlineViewPr>
    <p:cViewPr>
      <p:scale>
        <a:sx n="33" d="100"/>
        <a:sy n="33" d="100"/>
      </p:scale>
      <p:origin x="0" y="102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69" d="100"/>
          <a:sy n="69" d="100"/>
        </p:scale>
        <p:origin x="-1566" y="-72"/>
      </p:cViewPr>
      <p:guideLst>
        <p:guide orient="horz" pos="3060"/>
        <p:guide pos="2119"/>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19600" cy="485280"/>
          </a:xfrm>
          <a:prstGeom prst="rect">
            <a:avLst/>
          </a:prstGeom>
          <a:noFill/>
          <a:ln>
            <a:noFill/>
          </a:ln>
        </p:spPr>
        <p:txBody>
          <a:bodyPr vert="horz" lIns="90000" tIns="45000" rIns="90000" bIns="45000" compatLnSpc="1"/>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sz="1400"/>
            </a:pPr>
            <a:r>
              <a:rPr lang="en-US" sz="1400" b="0" i="0" u="none" strike="noStrike" baseline="0" dirty="0" smtClean="0">
                <a:ln>
                  <a:noFill/>
                </a:ln>
                <a:solidFill>
                  <a:srgbClr val="000000"/>
                </a:solidFill>
                <a:latin typeface="Times New Roman" pitchFamily="18"/>
                <a:ea typeface="Arial Unicode MS" pitchFamily="2"/>
                <a:cs typeface="Tahoma" pitchFamily="2"/>
              </a:rPr>
              <a:t>Java ME for Education</a:t>
            </a:r>
            <a:endParaRPr lang="en-US" sz="1400" b="0" i="0" u="none" strike="noStrike" baseline="0" dirty="0">
              <a:ln>
                <a:noFill/>
              </a:ln>
              <a:solidFill>
                <a:srgbClr val="000000"/>
              </a:solidFill>
              <a:latin typeface="Times New Roman" pitchFamily="18"/>
              <a:ea typeface="Arial Unicode MS" pitchFamily="2"/>
              <a:cs typeface="Tahoma" pitchFamily="2"/>
            </a:endParaRPr>
          </a:p>
        </p:txBody>
      </p:sp>
    </p:spTree>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a:spLocks noMove="1" noResize="1"/>
          </p:cNvSpPr>
          <p:nvPr/>
        </p:nvSpPr>
        <p:spPr>
          <a:xfrm>
            <a:off x="0" y="0"/>
            <a:ext cx="6728400" cy="9716400"/>
          </a:xfrm>
          <a:prstGeom prst="rect">
            <a:avLst/>
          </a:prstGeom>
          <a:solidFill>
            <a:srgbClr val="FFFFFF"/>
          </a:solidFill>
          <a:ln>
            <a:noFill/>
            <a:prstDash val="solid"/>
          </a:ln>
        </p:spPr>
        <p:txBody>
          <a:bodyPr vert="horz" lIns="90000" tIns="45000" rIns="90000" bIns="45000" anchor="ctr" anchorCtr="1" compatLnSpc="1"/>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New Roman" pitchFamily="18"/>
              <a:ea typeface="Arial Unicode MS" pitchFamily="2"/>
              <a:cs typeface="Tahoma" pitchFamily="2"/>
            </a:endParaRPr>
          </a:p>
        </p:txBody>
      </p:sp>
      <p:sp>
        <p:nvSpPr>
          <p:cNvPr id="3" name="Notes Placeholder 2"/>
          <p:cNvSpPr txBox="1">
            <a:spLocks noGrp="1"/>
          </p:cNvSpPr>
          <p:nvPr>
            <p:ph type="body" sz="quarter" idx="3"/>
          </p:nvPr>
        </p:nvSpPr>
        <p:spPr>
          <a:xfrm>
            <a:off x="699616" y="4570512"/>
            <a:ext cx="5544616" cy="4909824"/>
          </a:xfrm>
          <a:prstGeom prst="rect">
            <a:avLst/>
          </a:prstGeom>
          <a:noFill/>
          <a:ln>
            <a:noFill/>
          </a:ln>
        </p:spPr>
        <p:txBody>
          <a:bodyPr vert="horz" lIns="89280" tIns="43920" rIns="89280" bIns="43920" compatLnSpc="1"/>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endParaRPr lang="en-US" dirty="0"/>
          </a:p>
        </p:txBody>
      </p:sp>
      <p:sp>
        <p:nvSpPr>
          <p:cNvPr id="4" name="Slide Image Placeholder 3"/>
          <p:cNvSpPr>
            <a:spLocks noGrp="1" noRot="1" noChangeAspect="1"/>
          </p:cNvSpPr>
          <p:nvPr>
            <p:ph type="sldImg" idx="2"/>
          </p:nvPr>
        </p:nvSpPr>
        <p:spPr>
          <a:xfrm>
            <a:off x="907919" y="610072"/>
            <a:ext cx="4913279" cy="3638287"/>
          </a:xfrm>
          <a:prstGeom prst="rect">
            <a:avLst/>
          </a:prstGeom>
          <a:noFill/>
          <a:ln>
            <a:noFill/>
            <a:prstDash val="solid"/>
          </a:ln>
        </p:spPr>
      </p:sp>
      <p:sp>
        <p:nvSpPr>
          <p:cNvPr id="5" name="Header Placeholder 4"/>
          <p:cNvSpPr txBox="1">
            <a:spLocks noGrp="1"/>
          </p:cNvSpPr>
          <p:nvPr>
            <p:ph type="hdr" sz="quarter"/>
          </p:nvPr>
        </p:nvSpPr>
        <p:spPr>
          <a:xfrm>
            <a:off x="-360" y="-360"/>
            <a:ext cx="2916359" cy="486000"/>
          </a:xfrm>
          <a:prstGeom prst="rect">
            <a:avLst/>
          </a:prstGeom>
          <a:noFill/>
          <a:ln>
            <a:noFill/>
          </a:ln>
        </p:spPr>
        <p:txBody>
          <a:bodyPr vert="horz" wrap="square" lIns="90000" tIns="46800" rIns="90000" bIns="46800" anchor="t" anchorCtr="0" compatLnSpc="1"/>
          <a:lstStyle>
            <a:lvl1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GB" sz="1200" b="0" i="0" u="none" strike="noStrike" baseline="0">
                <a:solidFill>
                  <a:srgbClr val="000000"/>
                </a:solidFill>
                <a:latin typeface="Times New Roman" pitchFamily="18"/>
                <a:ea typeface="Arial Unicode MS" pitchFamily="2"/>
                <a:cs typeface="Tahoma" pitchFamily="2"/>
              </a:defRPr>
            </a:lvl1pPr>
          </a:lstStyle>
          <a:p>
            <a:r>
              <a:rPr lang="fi-FI" dirty="0" smtClean="0"/>
              <a:t>Java ME for </a:t>
            </a:r>
            <a:r>
              <a:rPr lang="fi-FI" dirty="0" err="1" smtClean="0"/>
              <a:t>Education</a:t>
            </a:r>
            <a:endParaRPr lang="fi-FI" dirty="0"/>
          </a:p>
        </p:txBody>
      </p:sp>
    </p:spTree>
  </p:cSld>
  <p:clrMap bg1="lt1" tx1="dk1" bg2="lt2" tx2="dk2" accent1="accent1" accent2="accent2" accent3="accent3" accent4="accent4" accent5="accent5" accent6="accent6" hlink="hlink" folHlink="folHlink"/>
  <p:hf/>
  <p:notesStyle>
    <a:lvl1pPr marL="0" marR="0" indent="0" algn="l" rtl="0" hangingPunct="0">
      <a:lnSpc>
        <a:spcPct val="90000"/>
      </a:lnSpc>
      <a:spcBef>
        <a:spcPts val="499"/>
      </a:spcBef>
      <a:spcAft>
        <a:spcPts val="0"/>
      </a:spcAft>
      <a:tabLst>
        <a:tab pos="0" algn="l"/>
        <a:tab pos="761759" algn="l"/>
        <a:tab pos="1523880" algn="l"/>
        <a:tab pos="2286000" algn="l"/>
        <a:tab pos="3047760" algn="l"/>
        <a:tab pos="3809880" algn="l"/>
        <a:tab pos="4572000" algn="l"/>
        <a:tab pos="5333760" algn="l"/>
        <a:tab pos="6095880" algn="l"/>
        <a:tab pos="6858000" algn="l"/>
        <a:tab pos="7619760" algn="l"/>
        <a:tab pos="8381879" algn="l"/>
        <a:tab pos="9144000" algn="l"/>
        <a:tab pos="9905760" algn="l"/>
        <a:tab pos="10667880" algn="l"/>
      </a:tabLst>
      <a:defRPr lang="en-US" sz="1000" b="0" i="0" u="none" strike="noStrike" baseline="0">
        <a:ln>
          <a:noFill/>
        </a:ln>
        <a:solidFill>
          <a:srgbClr val="000000"/>
        </a:solidFill>
        <a:latin typeface="Arial" pitchFamily="18"/>
        <a:ea typeface="Arial Unicode MS" pitchFamily="2"/>
        <a:cs typeface="Tahoma"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6"/>
          <p:cNvSpPr>
            <a:spLocks noGrp="1" noChangeArrowheads="1"/>
          </p:cNvSpPr>
          <p:nvPr>
            <p:ph type="sldNum" sz="quarter" idx="5"/>
          </p:nvPr>
        </p:nvSpPr>
        <p:spPr>
          <a:xfrm>
            <a:off x="3811679" y="9227520"/>
            <a:ext cx="2916000" cy="486000"/>
          </a:xfrm>
          <a:prstGeom prst="rect">
            <a:avLst/>
          </a:prstGeom>
          <a:noFill/>
        </p:spPr>
        <p:txBody>
          <a:bodyPr/>
          <a:lstStyle/>
          <a:p>
            <a:fld id="{796E3D62-F488-4C98-9082-BA55B81C1EF9}" type="slidenum">
              <a:rPr lang="en-US"/>
              <a:pPr/>
              <a:t>1</a:t>
            </a:fld>
            <a:endParaRPr lang="en-US"/>
          </a:p>
        </p:txBody>
      </p:sp>
      <p:sp>
        <p:nvSpPr>
          <p:cNvPr id="37893" name="Rectangle 2"/>
          <p:cNvSpPr>
            <a:spLocks noGrp="1" noRot="1" noChangeAspect="1" noChangeArrowheads="1" noTextEdit="1"/>
          </p:cNvSpPr>
          <p:nvPr>
            <p:ph type="sldImg"/>
          </p:nvPr>
        </p:nvSpPr>
        <p:spPr>
          <a:xfrm>
            <a:off x="906463" y="844550"/>
            <a:ext cx="4916487" cy="3403600"/>
          </a:xfrm>
          <a:ln/>
        </p:spPr>
      </p:sp>
      <p:sp>
        <p:nvSpPr>
          <p:cNvPr id="37894" name="Rectangle 3"/>
          <p:cNvSpPr>
            <a:spLocks noGrp="1" noChangeArrowheads="1"/>
          </p:cNvSpPr>
          <p:nvPr>
            <p:ph type="body" idx="1"/>
          </p:nvPr>
        </p:nvSpPr>
        <p:spPr>
          <a:noFill/>
          <a:ln w="9525"/>
        </p:spPr>
        <p:txBody>
          <a:bodyPr/>
          <a:lstStyle/>
          <a:p>
            <a:pPr rtl="0">
              <a:buNone/>
            </a:pPr>
            <a:r>
              <a:rPr lang="en-US" sz="1000" b="0" i="0" u="none" strike="noStrike" baseline="0" dirty="0" smtClean="0">
                <a:ln>
                  <a:noFill/>
                </a:ln>
                <a:solidFill>
                  <a:srgbClr val="000000"/>
                </a:solidFill>
                <a:latin typeface="Arial" pitchFamily="18"/>
                <a:ea typeface="Arial Unicode MS" pitchFamily="2"/>
                <a:cs typeface="Tahoma" pitchFamily="2"/>
              </a:rPr>
              <a:t>This document is licensed under the Creative Commons Attribution-Share Alike 3.0 License.</a:t>
            </a:r>
          </a:p>
          <a:p>
            <a:pPr rtl="0"/>
            <a:endParaRPr lang="en-US" sz="1000" b="0" i="0" u="none" strike="noStrike" baseline="0" dirty="0" smtClean="0">
              <a:ln>
                <a:noFill/>
              </a:ln>
              <a:solidFill>
                <a:srgbClr val="000000"/>
              </a:solidFill>
              <a:latin typeface="Arial" pitchFamily="18"/>
              <a:ea typeface="Arial Unicode MS" pitchFamily="2"/>
              <a:cs typeface="Tahoma" pitchFamily="2"/>
            </a:endParaRPr>
          </a:p>
          <a:p>
            <a:pPr rtl="0">
              <a:buNone/>
            </a:pPr>
            <a:r>
              <a:rPr lang="en-US" sz="1000" b="0" i="0" u="none" strike="noStrike" baseline="0" dirty="0" smtClean="0">
                <a:ln>
                  <a:noFill/>
                </a:ln>
                <a:solidFill>
                  <a:srgbClr val="000000"/>
                </a:solidFill>
                <a:latin typeface="Arial" pitchFamily="18"/>
                <a:ea typeface="Arial Unicode MS" pitchFamily="2"/>
                <a:cs typeface="Tahoma" pitchFamily="2"/>
              </a:rPr>
              <a:t>For more information, see http://creativecommons.org/licenses/by-sa/3.0/ for the full terms of the license.</a:t>
            </a:r>
          </a:p>
          <a:p>
            <a:endParaRPr lang="en-US" dirty="0" smtClean="0">
              <a:latin typeface="Arial" pitchFamily="34" charset="0"/>
            </a:endParaRPr>
          </a:p>
          <a:p>
            <a:endParaRPr lang="en-US" dirty="0"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6"/>
          <p:cNvSpPr>
            <a:spLocks noGrp="1" noChangeArrowheads="1"/>
          </p:cNvSpPr>
          <p:nvPr>
            <p:ph type="sldNum" sz="quarter" idx="5"/>
          </p:nvPr>
        </p:nvSpPr>
        <p:spPr>
          <a:xfrm>
            <a:off x="3811679" y="9227520"/>
            <a:ext cx="2916000" cy="486000"/>
          </a:xfrm>
          <a:prstGeom prst="rect">
            <a:avLst/>
          </a:prstGeom>
          <a:noFill/>
        </p:spPr>
        <p:txBody>
          <a:bodyPr/>
          <a:lstStyle/>
          <a:p>
            <a:fld id="{C566EF68-E6E7-4497-8B0D-9E5E53897D58}" type="slidenum">
              <a:rPr lang="en-US"/>
              <a:pPr/>
              <a:t>10</a:t>
            </a:fld>
            <a:endParaRPr lang="en-US"/>
          </a:p>
        </p:txBody>
      </p:sp>
      <p:sp>
        <p:nvSpPr>
          <p:cNvPr id="47109" name="Rectangle 2"/>
          <p:cNvSpPr>
            <a:spLocks noGrp="1" noRot="1" noChangeAspect="1" noChangeArrowheads="1" noTextEdit="1"/>
          </p:cNvSpPr>
          <p:nvPr>
            <p:ph type="sldImg"/>
          </p:nvPr>
        </p:nvSpPr>
        <p:spPr>
          <a:xfrm>
            <a:off x="906463" y="844550"/>
            <a:ext cx="4916487" cy="3403600"/>
          </a:xfrm>
          <a:ln/>
        </p:spPr>
      </p:sp>
      <p:sp>
        <p:nvSpPr>
          <p:cNvPr id="47110" name="Rectangle 3"/>
          <p:cNvSpPr>
            <a:spLocks noGrp="1" noChangeArrowheads="1"/>
          </p:cNvSpPr>
          <p:nvPr>
            <p:ph type="body" idx="1"/>
          </p:nvPr>
        </p:nvSpPr>
        <p:spPr>
          <a:noFill/>
          <a:ln w="9525"/>
        </p:spPr>
        <p:txBody>
          <a:bodyPr/>
          <a:lstStyle/>
          <a:p>
            <a:r>
              <a:rPr lang="en-US" smtClean="0">
                <a:latin typeface="Arial" pitchFamily="34" charset="0"/>
              </a:rPr>
              <a:t>With respect to inquiry, a Bluetooth device is in either the non-discoverable mode or in a discoverable mode. The two discoverable modes defined here are called Limited discoverable mode and General discoverable mode.</a:t>
            </a:r>
          </a:p>
          <a:p>
            <a:endParaRPr lang="en-US" smtClean="0">
              <a:latin typeface="Arial" pitchFamily="34" charset="0"/>
            </a:endParaRPr>
          </a:p>
          <a:p>
            <a:r>
              <a:rPr lang="en-US" smtClean="0">
                <a:latin typeface="Arial" pitchFamily="34" charset="0"/>
              </a:rPr>
              <a:t>Non-discoverable mode: When a Bluetooth device is in Non-discoverable mode, it never enters the INQUIRY_RESPONSE state. A device is </a:t>
            </a:r>
            <a:r>
              <a:rPr lang="en-US" i="1" smtClean="0">
                <a:latin typeface="Arial" pitchFamily="34" charset="0"/>
              </a:rPr>
              <a:t>non-discoverable</a:t>
            </a:r>
            <a:r>
              <a:rPr lang="en-US" smtClean="0">
                <a:latin typeface="Arial" pitchFamily="34" charset="0"/>
              </a:rPr>
              <a:t> or in </a:t>
            </a:r>
            <a:r>
              <a:rPr lang="en-US" i="1" smtClean="0">
                <a:latin typeface="Arial" pitchFamily="34" charset="0"/>
              </a:rPr>
              <a:t>Non-discoverable mode</a:t>
            </a:r>
            <a:r>
              <a:rPr lang="en-US" smtClean="0">
                <a:latin typeface="Arial" pitchFamily="34" charset="0"/>
              </a:rPr>
              <a:t>.</a:t>
            </a:r>
          </a:p>
          <a:p>
            <a:endParaRPr lang="en-US" smtClean="0">
              <a:latin typeface="Arial" pitchFamily="34" charset="0"/>
            </a:endParaRPr>
          </a:p>
          <a:p>
            <a:r>
              <a:rPr lang="en-US" smtClean="0">
                <a:latin typeface="Arial" pitchFamily="34" charset="0"/>
              </a:rPr>
              <a:t>Limited discoverable mode: Devices that need to be discoverable only for a limited period of time, during temporary conditions or for a specific event, must use the limited discoverable mode. The purpose is to respond to a device that makes a limited inquiry (inquiry using LIAC). Device is </a:t>
            </a:r>
            <a:r>
              <a:rPr lang="en-US" i="1" smtClean="0">
                <a:latin typeface="Arial" pitchFamily="34" charset="0"/>
              </a:rPr>
              <a:t>discoverable</a:t>
            </a:r>
            <a:r>
              <a:rPr lang="en-US" smtClean="0">
                <a:latin typeface="Arial" pitchFamily="34" charset="0"/>
              </a:rPr>
              <a:t> or in </a:t>
            </a:r>
            <a:r>
              <a:rPr lang="en-US" i="1" smtClean="0">
                <a:latin typeface="Arial" pitchFamily="34" charset="0"/>
              </a:rPr>
              <a:t>discoverable mode</a:t>
            </a:r>
            <a:r>
              <a:rPr lang="en-US" smtClean="0">
                <a:latin typeface="Arial" pitchFamily="34" charset="0"/>
              </a:rPr>
              <a:t>.</a:t>
            </a:r>
          </a:p>
          <a:p>
            <a:endParaRPr lang="en-US" smtClean="0">
              <a:latin typeface="Arial" pitchFamily="34" charset="0"/>
            </a:endParaRPr>
          </a:p>
          <a:p>
            <a:r>
              <a:rPr lang="en-US" smtClean="0">
                <a:latin typeface="Arial" pitchFamily="34" charset="0"/>
              </a:rPr>
              <a:t>General discoverable mode: devices that need to be discoverable continuously or for no specific condition use the general discoverable mode. The purpose is to respond to a device that makes a general inquiry (inquiry using the GIAC).  Device is </a:t>
            </a:r>
            <a:r>
              <a:rPr lang="en-US" i="1" smtClean="0">
                <a:latin typeface="Arial" pitchFamily="34" charset="0"/>
              </a:rPr>
              <a:t>discoverable</a:t>
            </a:r>
            <a:r>
              <a:rPr lang="en-US" smtClean="0">
                <a:latin typeface="Arial" pitchFamily="34" charset="0"/>
              </a:rPr>
              <a:t> or in </a:t>
            </a:r>
            <a:r>
              <a:rPr lang="en-US" i="1" smtClean="0">
                <a:latin typeface="Arial" pitchFamily="34" charset="0"/>
              </a:rPr>
              <a:t>discoverable mode</a:t>
            </a:r>
            <a:r>
              <a:rPr lang="en-US" smtClean="0">
                <a:latin typeface="Arial" pitchFamily="34" charset="0"/>
              </a:rPr>
              <a:t>.</a:t>
            </a:r>
          </a:p>
          <a:p>
            <a:endParaRPr lang="en-US" smtClean="0">
              <a:latin typeface="Arial" pitchFamily="34" charset="0"/>
            </a:endParaRPr>
          </a:p>
          <a:p>
            <a:r>
              <a:rPr lang="en-US" smtClean="0">
                <a:latin typeface="Arial" pitchFamily="34" charset="0"/>
              </a:rPr>
              <a:t>In order to set the discoverable mode, JSR-82 defines the setDiscoverable() method in the LocalDevice class. The argument of the setDiscoverable() method is the discoverable mode that the local device uses for responding to inquiries.</a:t>
            </a:r>
          </a:p>
          <a:p>
            <a:endParaRPr lang="en-US"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6"/>
          <p:cNvSpPr>
            <a:spLocks noGrp="1" noChangeArrowheads="1"/>
          </p:cNvSpPr>
          <p:nvPr>
            <p:ph type="sldNum" sz="quarter" idx="5"/>
          </p:nvPr>
        </p:nvSpPr>
        <p:spPr>
          <a:xfrm>
            <a:off x="3811679" y="9227520"/>
            <a:ext cx="2916000" cy="486000"/>
          </a:xfrm>
          <a:prstGeom prst="rect">
            <a:avLst/>
          </a:prstGeom>
          <a:noFill/>
        </p:spPr>
        <p:txBody>
          <a:bodyPr/>
          <a:lstStyle/>
          <a:p>
            <a:fld id="{0CCE8042-DE6E-4BB0-9E01-1BD9ABFD1868}" type="slidenum">
              <a:rPr lang="en-US"/>
              <a:pPr/>
              <a:t>11</a:t>
            </a:fld>
            <a:endParaRPr lang="en-US"/>
          </a:p>
        </p:txBody>
      </p:sp>
      <p:sp>
        <p:nvSpPr>
          <p:cNvPr id="48133" name="Rectangle 2"/>
          <p:cNvSpPr>
            <a:spLocks noGrp="1" noRot="1" noChangeAspect="1" noChangeArrowheads="1" noTextEdit="1"/>
          </p:cNvSpPr>
          <p:nvPr>
            <p:ph type="sldImg"/>
          </p:nvPr>
        </p:nvSpPr>
        <p:spPr>
          <a:xfrm>
            <a:off x="906463" y="844550"/>
            <a:ext cx="4916487" cy="3403600"/>
          </a:xfrm>
          <a:ln/>
        </p:spPr>
      </p:sp>
      <p:sp>
        <p:nvSpPr>
          <p:cNvPr id="48134" name="Rectangle 3"/>
          <p:cNvSpPr>
            <a:spLocks noGrp="1" noChangeArrowheads="1"/>
          </p:cNvSpPr>
          <p:nvPr>
            <p:ph type="body" idx="1"/>
          </p:nvPr>
        </p:nvSpPr>
        <p:spPr>
          <a:noFill/>
          <a:ln w="9525"/>
        </p:spPr>
        <p:txBody>
          <a:bodyPr/>
          <a:lstStyle/>
          <a:p>
            <a:r>
              <a:rPr lang="en-US" smtClean="0">
                <a:latin typeface="Arial" pitchFamily="34" charset="0"/>
              </a:rPr>
              <a:t>A Universally Unique Identifier (UUID) is a 128-bit value that is guaranteed to be unique across all space and time. UUIDs are used in the Bluetooth SDP to identify services. Some UUIDs are defined by the Bluetooth specification for specific protocols or uses.</a:t>
            </a:r>
          </a:p>
          <a:p>
            <a:endParaRPr lang="en-US" smtClean="0">
              <a:latin typeface="Arial" pitchFamily="34" charset="0"/>
            </a:endParaRPr>
          </a:p>
          <a:p>
            <a:r>
              <a:rPr lang="en-US" smtClean="0">
                <a:latin typeface="Arial" pitchFamily="34" charset="0"/>
              </a:rPr>
              <a:t>You need to generate unique application-specific UUIDs for your application(s).</a:t>
            </a:r>
          </a:p>
          <a:p>
            <a:endParaRPr lang="en-US" smtClean="0">
              <a:latin typeface="Arial" pitchFamily="34" charset="0"/>
            </a:endParaRPr>
          </a:p>
          <a:p>
            <a:r>
              <a:rPr lang="en-US" smtClean="0">
                <a:latin typeface="Arial" pitchFamily="34" charset="0"/>
              </a:rPr>
              <a:t>A variety of different ways of generating UUIDs are possible. The application-specific UUIDs used in the example MIDlets presented in this Lecture were generated using the “JUG” utility from </a:t>
            </a:r>
            <a:r>
              <a:rPr lang="en-US" smtClean="0">
                <a:solidFill>
                  <a:srgbClr val="0055B7"/>
                </a:solidFill>
                <a:latin typeface="Arial" pitchFamily="34" charset="0"/>
              </a:rPr>
              <a:t>http://www.doomdark.org/doomdark/proj/jug/.</a:t>
            </a:r>
          </a:p>
          <a:p>
            <a:endParaRPr lang="en-US" smtClean="0">
              <a:solidFill>
                <a:srgbClr val="0055B7"/>
              </a:solidFill>
              <a:latin typeface="Arial" pitchFamily="34" charset="0"/>
            </a:endParaRPr>
          </a:p>
          <a:p>
            <a:r>
              <a:rPr lang="en-US" smtClean="0">
                <a:latin typeface="Arial" pitchFamily="34" charset="0"/>
              </a:rPr>
              <a:t>The class javax.bluetooth.UUID is used to encapsulate the generated string within an object, for example:</a:t>
            </a:r>
          </a:p>
          <a:p>
            <a:endParaRPr lang="en-GB" smtClean="0">
              <a:latin typeface="Arial" pitchFamily="34" charset="0"/>
            </a:endParaRPr>
          </a:p>
          <a:p>
            <a:r>
              <a:rPr lang="en-GB" smtClean="0">
                <a:latin typeface="Courier New" pitchFamily="49" charset="0"/>
              </a:rPr>
              <a:t>private static UUID SERVICE_UUID = new UUID(“790c3b3a-70e8-4e0a-af1c-90551fccd7a0”, false);</a:t>
            </a:r>
            <a:endParaRPr lang="en-US" smtClean="0">
              <a:latin typeface="Courier New" pitchFamily="49" charset="0"/>
            </a:endParaRPr>
          </a:p>
          <a:p>
            <a:endParaRPr lang="en-US"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6"/>
          <p:cNvSpPr>
            <a:spLocks noGrp="1" noChangeArrowheads="1"/>
          </p:cNvSpPr>
          <p:nvPr>
            <p:ph type="sldNum" sz="quarter" idx="5"/>
          </p:nvPr>
        </p:nvSpPr>
        <p:spPr>
          <a:xfrm>
            <a:off x="3811679" y="9227520"/>
            <a:ext cx="2916000" cy="486000"/>
          </a:xfrm>
          <a:prstGeom prst="rect">
            <a:avLst/>
          </a:prstGeom>
          <a:noFill/>
        </p:spPr>
        <p:txBody>
          <a:bodyPr/>
          <a:lstStyle/>
          <a:p>
            <a:fld id="{D58A6E00-7020-47D8-8BCD-2D238E282539}" type="slidenum">
              <a:rPr lang="en-US"/>
              <a:pPr/>
              <a:t>12</a:t>
            </a:fld>
            <a:endParaRPr lang="en-US"/>
          </a:p>
        </p:txBody>
      </p:sp>
      <p:sp>
        <p:nvSpPr>
          <p:cNvPr id="49157" name="Rectangle 2"/>
          <p:cNvSpPr>
            <a:spLocks noGrp="1" noRot="1" noChangeAspect="1" noChangeArrowheads="1" noTextEdit="1"/>
          </p:cNvSpPr>
          <p:nvPr>
            <p:ph type="sldImg"/>
          </p:nvPr>
        </p:nvSpPr>
        <p:spPr>
          <a:xfrm>
            <a:off x="906463" y="844550"/>
            <a:ext cx="4916487" cy="3403600"/>
          </a:xfrm>
          <a:ln/>
        </p:spPr>
      </p:sp>
      <p:sp>
        <p:nvSpPr>
          <p:cNvPr id="49158" name="Rectangle 3"/>
          <p:cNvSpPr>
            <a:spLocks noGrp="1" noChangeArrowheads="1"/>
          </p:cNvSpPr>
          <p:nvPr>
            <p:ph type="body" idx="1"/>
          </p:nvPr>
        </p:nvSpPr>
        <p:spPr>
          <a:noFill/>
          <a:ln w="9525"/>
        </p:spPr>
        <p:txBody>
          <a:bodyPr/>
          <a:lstStyle/>
          <a:p>
            <a:pPr>
              <a:lnSpc>
                <a:spcPct val="70000"/>
              </a:lnSpc>
            </a:pPr>
            <a:r>
              <a:rPr lang="en-US" sz="800" smtClean="0">
                <a:latin typeface="Arial" pitchFamily="34" charset="0"/>
              </a:rPr>
              <a:t>The Bluetooth specification supports authentication of a remote device using a 128-bit key that is generated from a PIN code shared by both devices. If the PIN code on both devices does not match, the authentication fails. The ability to require authentication of Bluetooth devices is controlled primarily through optional parameters to connection URLs.</a:t>
            </a:r>
          </a:p>
          <a:p>
            <a:pPr>
              <a:lnSpc>
                <a:spcPct val="70000"/>
              </a:lnSpc>
            </a:pPr>
            <a:r>
              <a:rPr lang="en-US" sz="800" smtClean="0">
                <a:latin typeface="Arial" pitchFamily="34" charset="0"/>
              </a:rPr>
              <a:t>Servers that are exporting some service use these URLs to identify a connection endpoint and clients use them to specify the service they wish to connect to. </a:t>
            </a:r>
          </a:p>
          <a:p>
            <a:pPr>
              <a:lnSpc>
                <a:spcPct val="70000"/>
              </a:lnSpc>
            </a:pPr>
            <a:r>
              <a:rPr lang="en-US" sz="800" smtClean="0">
                <a:latin typeface="Arial" pitchFamily="34" charset="0"/>
              </a:rPr>
              <a:t>So, a server can include the following code, for example:</a:t>
            </a:r>
          </a:p>
          <a:p>
            <a:pPr>
              <a:lnSpc>
                <a:spcPct val="70000"/>
              </a:lnSpc>
            </a:pPr>
            <a:endParaRPr lang="en-GB" sz="800" smtClean="0">
              <a:latin typeface="Arial" pitchFamily="34" charset="0"/>
            </a:endParaRPr>
          </a:p>
          <a:p>
            <a:pPr>
              <a:lnSpc>
                <a:spcPct val="70000"/>
              </a:lnSpc>
            </a:pPr>
            <a:r>
              <a:rPr lang="en-GB" sz="800" smtClean="0">
                <a:latin typeface="Courier New" pitchFamily="49" charset="0"/>
              </a:rPr>
              <a:t>String serversConnURL =</a:t>
            </a:r>
          </a:p>
          <a:p>
            <a:pPr>
              <a:lnSpc>
                <a:spcPct val="70000"/>
              </a:lnSpc>
            </a:pPr>
            <a:r>
              <a:rPr lang="en-GB" sz="800" smtClean="0">
                <a:latin typeface="Courier New" pitchFamily="49" charset="0"/>
              </a:rPr>
              <a:t>" btl2cap://localhost:” + SERVICE_UUID.toString() + “;authenticate=true";</a:t>
            </a:r>
          </a:p>
          <a:p>
            <a:pPr>
              <a:lnSpc>
                <a:spcPct val="70000"/>
              </a:lnSpc>
            </a:pPr>
            <a:r>
              <a:rPr lang="en-GB" sz="800" smtClean="0">
                <a:latin typeface="Courier New" pitchFamily="49" charset="0"/>
              </a:rPr>
              <a:t>try {</a:t>
            </a:r>
          </a:p>
          <a:p>
            <a:pPr>
              <a:lnSpc>
                <a:spcPct val="70000"/>
              </a:lnSpc>
            </a:pPr>
            <a:r>
              <a:rPr lang="en-GB" sz="800" smtClean="0">
                <a:latin typeface="Courier New" pitchFamily="49" charset="0"/>
              </a:rPr>
              <a:t>   notifier = (L2CAPConnectionNotifier)Connector.open(serversConnURL);</a:t>
            </a:r>
          </a:p>
          <a:p>
            <a:pPr>
              <a:lnSpc>
                <a:spcPct val="70000"/>
              </a:lnSpc>
            </a:pPr>
            <a:r>
              <a:rPr lang="en-GB" sz="800" smtClean="0">
                <a:latin typeface="Courier New" pitchFamily="49" charset="0"/>
              </a:rPr>
              <a:t>   conn = (L2CAPConnection)notifier.acceptAndOpen();</a:t>
            </a:r>
          </a:p>
          <a:p>
            <a:pPr>
              <a:lnSpc>
                <a:spcPct val="70000"/>
              </a:lnSpc>
            </a:pPr>
            <a:r>
              <a:rPr lang="en-GB" sz="800" smtClean="0">
                <a:latin typeface="Courier New" pitchFamily="49" charset="0"/>
              </a:rPr>
              <a:t>}</a:t>
            </a:r>
          </a:p>
          <a:p>
            <a:pPr>
              <a:lnSpc>
                <a:spcPct val="70000"/>
              </a:lnSpc>
            </a:pPr>
            <a:r>
              <a:rPr lang="en-GB" sz="800" smtClean="0">
                <a:latin typeface="Courier New" pitchFamily="49" charset="0"/>
              </a:rPr>
              <a:t>catch (IOException e) { /* handle any IOexceptions */ }</a:t>
            </a:r>
          </a:p>
          <a:p>
            <a:pPr>
              <a:lnSpc>
                <a:spcPct val="70000"/>
              </a:lnSpc>
            </a:pPr>
            <a:endParaRPr lang="en-US" sz="800" smtClean="0">
              <a:latin typeface="Courier New" pitchFamily="49" charset="0"/>
            </a:endParaRPr>
          </a:p>
          <a:p>
            <a:pPr>
              <a:lnSpc>
                <a:spcPct val="70000"/>
              </a:lnSpc>
            </a:pPr>
            <a:r>
              <a:rPr lang="en-US" sz="800" smtClean="0">
                <a:latin typeface="Nokia Sans Wide" pitchFamily="34" charset="0"/>
              </a:rPr>
              <a:t>The </a:t>
            </a:r>
            <a:r>
              <a:rPr lang="en-GB" sz="800" smtClean="0">
                <a:latin typeface="Nokia Sans Wide" pitchFamily="34" charset="0"/>
              </a:rPr>
              <a:t>"authenticate=true" </a:t>
            </a:r>
            <a:r>
              <a:rPr lang="en-US" sz="800" smtClean="0">
                <a:latin typeface="Nokia Sans Wide" pitchFamily="34" charset="0"/>
              </a:rPr>
              <a:t>parameter in this code fragment tells the server to require any connecting devices to authenticate themselves prior to connection establishment. The server then goes on to wait for clients to connect to this service, by calling </a:t>
            </a:r>
            <a:r>
              <a:rPr lang="en-GB" sz="800" smtClean="0">
                <a:latin typeface="Nokia Sans Wide" pitchFamily="34" charset="0"/>
              </a:rPr>
              <a:t>acceptAndOpen(). </a:t>
            </a:r>
            <a:r>
              <a:rPr lang="en-US" sz="800" smtClean="0">
                <a:latin typeface="Nokia Sans Wide" pitchFamily="34" charset="0"/>
              </a:rPr>
              <a:t>A client connects to a server by calling the method Connector.open() with a URL as a parameter -- this URL can also contain the optional authenticate parameter.</a:t>
            </a:r>
          </a:p>
          <a:p>
            <a:pPr>
              <a:lnSpc>
                <a:spcPct val="70000"/>
              </a:lnSpc>
            </a:pPr>
            <a:r>
              <a:rPr lang="en-US" sz="800" smtClean="0">
                <a:latin typeface="Nokia Sans Wide" pitchFamily="34" charset="0"/>
              </a:rPr>
              <a:t>An application can request that communication over a connection is encrypted using the same technique as for authentication. That is, both the server and the client can specify "</a:t>
            </a:r>
            <a:r>
              <a:rPr lang="en-GB" sz="800" smtClean="0">
                <a:latin typeface="Nokia Sans Wide" pitchFamily="34" charset="0"/>
              </a:rPr>
              <a:t>encrypt=true</a:t>
            </a:r>
            <a:r>
              <a:rPr lang="en-US" sz="800" smtClean="0">
                <a:latin typeface="Nokia Sans Wide" pitchFamily="34" charset="0"/>
              </a:rPr>
              <a:t>" as a parameter to the connection URL. </a:t>
            </a:r>
            <a:r>
              <a:rPr lang="en-GB" sz="800" b="1" smtClean="0">
                <a:latin typeface="Nokia Sans Wide" pitchFamily="34" charset="0"/>
              </a:rPr>
              <a:t>Note</a:t>
            </a:r>
            <a:r>
              <a:rPr lang="en-US" sz="800" smtClean="0">
                <a:latin typeface="Nokia Sans Wide" pitchFamily="34" charset="0"/>
              </a:rPr>
              <a:t> that encryption depends on authentication -- a connection can only be encrypted if it is a connection to an authenticated device.</a:t>
            </a:r>
          </a:p>
          <a:p>
            <a:pPr>
              <a:lnSpc>
                <a:spcPct val="70000"/>
              </a:lnSpc>
            </a:pPr>
            <a:r>
              <a:rPr lang="en-US" sz="800" smtClean="0">
                <a:latin typeface="Nokia Sans Wide" pitchFamily="34" charset="0"/>
              </a:rPr>
              <a:t>Authorization is also controlled using the same technique; </a:t>
            </a:r>
            <a:r>
              <a:rPr lang="en-GB" sz="800" smtClean="0">
                <a:latin typeface="Nokia Sans Wide" pitchFamily="34" charset="0"/>
              </a:rPr>
              <a:t>"authorize=true" </a:t>
            </a:r>
            <a:r>
              <a:rPr lang="en-US" sz="800" smtClean="0">
                <a:latin typeface="Nokia Sans Wide" pitchFamily="34" charset="0"/>
              </a:rPr>
              <a:t>as the relevant parameter. This parameter specifies that a remote device can only access a server's service if that device is authorised to access the service. The Bluetooth Control Centre (BCC) manages the list of trusted devices that are authorised to access a service. Authentication is a prerequisite of authorization -- only authenticated devices are authorised.</a:t>
            </a:r>
          </a:p>
          <a:p>
            <a:pPr>
              <a:lnSpc>
                <a:spcPct val="70000"/>
              </a:lnSpc>
            </a:pPr>
            <a:r>
              <a:rPr lang="en-US" sz="800" smtClean="0">
                <a:latin typeface="Nokia Sans Wide" pitchFamily="34" charset="0"/>
              </a:rPr>
              <a:t>In addition to the URL parameter technique of controlling the security of a Bluetooth connection, the API supports a method-based alternative through methods of the RemoteDevice class, namely </a:t>
            </a:r>
            <a:r>
              <a:rPr lang="en-GB" sz="800" smtClean="0">
                <a:latin typeface="Nokia Sans Wide" pitchFamily="34" charset="0"/>
              </a:rPr>
              <a:t>authenticate(), encrypt()</a:t>
            </a:r>
            <a:r>
              <a:rPr lang="en-US" sz="800" smtClean="0">
                <a:latin typeface="Nokia Sans Wide" pitchFamily="34" charset="0"/>
              </a:rPr>
              <a:t> and </a:t>
            </a:r>
            <a:r>
              <a:rPr lang="en-GB" sz="800" smtClean="0">
                <a:latin typeface="Nokia Sans Wide" pitchFamily="34" charset="0"/>
              </a:rPr>
              <a:t>authorize().</a:t>
            </a:r>
            <a:endParaRPr lang="en-US" sz="800" smtClean="0">
              <a:latin typeface="Nokia Sans Wide" pitchFamily="34" charset="0"/>
            </a:endParaRPr>
          </a:p>
          <a:p>
            <a:pPr>
              <a:lnSpc>
                <a:spcPct val="70000"/>
              </a:lnSpc>
            </a:pPr>
            <a:r>
              <a:rPr lang="en-US" sz="800" smtClean="0">
                <a:latin typeface="Nokia Sans Wide" pitchFamily="34" charset="0"/>
              </a:rPr>
              <a:t>The code in the slide uses the L2CAP communications layer. The only difference for RFCOMM or OBEX communications over Bluetooth wireless technology is in the argument to the server's </a:t>
            </a:r>
            <a:r>
              <a:rPr lang="en-GB" sz="800" smtClean="0">
                <a:latin typeface="Nokia Sans Wide" pitchFamily="34" charset="0"/>
              </a:rPr>
              <a:t>Connector.open()</a:t>
            </a:r>
            <a:r>
              <a:rPr lang="en-US" sz="800" smtClean="0">
                <a:latin typeface="Nokia Sans Wide" pitchFamily="34" charset="0"/>
              </a:rPr>
              <a:t> call. Instead of a connection string starting with "btl2cap" for the Logical Link Controller and Adaptation Protocol, the connections strings begin with "btspp" or "btgoep." (Note: GOEP stands for generic object exchange profile).</a:t>
            </a:r>
          </a:p>
          <a:p>
            <a:pPr>
              <a:lnSpc>
                <a:spcPct val="70000"/>
              </a:lnSpc>
            </a:pPr>
            <a:r>
              <a:rPr lang="en-US" sz="800" smtClean="0">
                <a:latin typeface="Nokia Sans Wide" pitchFamily="34" charset="0"/>
              </a:rPr>
              <a:t>The L2CAP API is the right choice for an application if the application implements a Bluetooth profile that uses the L2CAP protocol and that profile does not use RFCOMM or OBEX. In addition, L2CAP must be used if the application implements a new custom protocol that is packet oriented.</a:t>
            </a:r>
          </a:p>
          <a:p>
            <a:pPr>
              <a:lnSpc>
                <a:spcPct val="70000"/>
              </a:lnSpc>
            </a:pPr>
            <a:r>
              <a:rPr lang="en-US" sz="800" smtClean="0">
                <a:latin typeface="Nokia Sans Wide" pitchFamily="34" charset="0"/>
              </a:rPr>
              <a:t>The code in the slide refers to a universally unique identifier (UUID). A UUID is a 128-bit sequence. The Bluetooth specification assigns meanings to many UUIDs. Other UUIDs are given user-defined meanings. SERVICE_UUID identifies the type of service being offered. That is, the service class ID. Each Bluetooth profile defines one or more ServiceClass UUIDs. If a client wants to find the service records that use this particular service class ID, it can use the service discovery protocol to search for UUID. </a:t>
            </a:r>
          </a:p>
          <a:p>
            <a:pPr>
              <a:lnSpc>
                <a:spcPct val="70000"/>
              </a:lnSpc>
            </a:pPr>
            <a:endParaRPr lang="en-US" sz="800" smtClean="0">
              <a:latin typeface="Nokia Sans Wide"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6"/>
          <p:cNvSpPr>
            <a:spLocks noGrp="1" noChangeArrowheads="1"/>
          </p:cNvSpPr>
          <p:nvPr>
            <p:ph type="sldNum" sz="quarter" idx="5"/>
          </p:nvPr>
        </p:nvSpPr>
        <p:spPr>
          <a:xfrm>
            <a:off x="3811679" y="9227520"/>
            <a:ext cx="2916000" cy="486000"/>
          </a:xfrm>
          <a:prstGeom prst="rect">
            <a:avLst/>
          </a:prstGeom>
          <a:noFill/>
        </p:spPr>
        <p:txBody>
          <a:bodyPr/>
          <a:lstStyle/>
          <a:p>
            <a:fld id="{D9DECF87-CE77-4AF1-99BF-684A857C42F8}" type="slidenum">
              <a:rPr lang="en-US"/>
              <a:pPr/>
              <a:t>13</a:t>
            </a:fld>
            <a:endParaRPr lang="en-US"/>
          </a:p>
        </p:txBody>
      </p:sp>
      <p:sp>
        <p:nvSpPr>
          <p:cNvPr id="50181" name="Rectangle 2"/>
          <p:cNvSpPr>
            <a:spLocks noGrp="1" noRot="1" noChangeAspect="1" noChangeArrowheads="1" noTextEdit="1"/>
          </p:cNvSpPr>
          <p:nvPr>
            <p:ph type="sldImg"/>
          </p:nvPr>
        </p:nvSpPr>
        <p:spPr>
          <a:xfrm>
            <a:off x="906463" y="844550"/>
            <a:ext cx="4916487" cy="3403600"/>
          </a:xfrm>
          <a:ln/>
        </p:spPr>
      </p:sp>
      <p:sp>
        <p:nvSpPr>
          <p:cNvPr id="50182" name="Rectangle 3"/>
          <p:cNvSpPr>
            <a:spLocks noGrp="1" noChangeArrowheads="1"/>
          </p:cNvSpPr>
          <p:nvPr>
            <p:ph type="body" idx="1"/>
          </p:nvPr>
        </p:nvSpPr>
        <p:spPr>
          <a:noFill/>
          <a:ln w="9525"/>
        </p:spPr>
        <p:txBody>
          <a:bodyPr/>
          <a:lstStyle/>
          <a:p>
            <a:r>
              <a:rPr lang="en-US" smtClean="0">
                <a:latin typeface="Arial" pitchFamily="34" charset="0"/>
              </a:rPr>
              <a:t>Accessing services involves using discovery and there are two aspects to discovery. First, to be able to discover devices that are in range of us, and then to discover the services supported by those devices. Bluetooth supports this functionality, as Device Inquiry and the Service Discovery Protocol (SDP) are core components of the Bluetooth specification.</a:t>
            </a:r>
          </a:p>
          <a:p>
            <a:endParaRPr lang="en-US" smtClean="0">
              <a:latin typeface="Arial" pitchFamily="34" charset="0"/>
            </a:endParaRPr>
          </a:p>
          <a:p>
            <a:r>
              <a:rPr lang="en-US" smtClean="0">
                <a:latin typeface="Arial" pitchFamily="34" charset="0"/>
              </a:rPr>
              <a:t>The device that wishes to connect can analyze the services to find out whether it can use them. Once the required service has been found, a connection can be made.</a:t>
            </a:r>
          </a:p>
          <a:p>
            <a:endParaRPr lang="en-US"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6"/>
          <p:cNvSpPr>
            <a:spLocks noGrp="1" noChangeArrowheads="1"/>
          </p:cNvSpPr>
          <p:nvPr>
            <p:ph type="sldNum" sz="quarter" idx="5"/>
          </p:nvPr>
        </p:nvSpPr>
        <p:spPr>
          <a:xfrm>
            <a:off x="3811679" y="9227520"/>
            <a:ext cx="2916000" cy="486000"/>
          </a:xfrm>
          <a:prstGeom prst="rect">
            <a:avLst/>
          </a:prstGeom>
          <a:noFill/>
        </p:spPr>
        <p:txBody>
          <a:bodyPr/>
          <a:lstStyle/>
          <a:p>
            <a:fld id="{04C9C804-D4DB-4B07-A538-714808E72463}" type="slidenum">
              <a:rPr lang="en-US"/>
              <a:pPr/>
              <a:t>14</a:t>
            </a:fld>
            <a:endParaRPr lang="en-US"/>
          </a:p>
        </p:txBody>
      </p:sp>
      <p:sp>
        <p:nvSpPr>
          <p:cNvPr id="51205" name="Rectangle 2"/>
          <p:cNvSpPr>
            <a:spLocks noGrp="1" noRot="1" noChangeAspect="1" noChangeArrowheads="1" noTextEdit="1"/>
          </p:cNvSpPr>
          <p:nvPr>
            <p:ph type="sldImg"/>
          </p:nvPr>
        </p:nvSpPr>
        <p:spPr>
          <a:xfrm>
            <a:off x="906463" y="844550"/>
            <a:ext cx="4916487" cy="3403600"/>
          </a:xfrm>
          <a:ln/>
        </p:spPr>
      </p:sp>
      <p:sp>
        <p:nvSpPr>
          <p:cNvPr id="51206" name="Rectangle 3"/>
          <p:cNvSpPr>
            <a:spLocks noGrp="1" noChangeArrowheads="1"/>
          </p:cNvSpPr>
          <p:nvPr>
            <p:ph type="body" idx="1"/>
          </p:nvPr>
        </p:nvSpPr>
        <p:spPr>
          <a:noFill/>
          <a:ln w="9525"/>
        </p:spPr>
        <p:txBody>
          <a:bodyPr/>
          <a:lstStyle/>
          <a:p>
            <a:pPr>
              <a:lnSpc>
                <a:spcPct val="70000"/>
              </a:lnSpc>
            </a:pPr>
            <a:r>
              <a:rPr lang="en-US" sz="900" smtClean="0">
                <a:latin typeface="Arial" pitchFamily="34" charset="0"/>
              </a:rPr>
              <a:t>The </a:t>
            </a:r>
            <a:r>
              <a:rPr lang="en-GB" sz="900" smtClean="0">
                <a:latin typeface="Arial" pitchFamily="34" charset="0"/>
              </a:rPr>
              <a:t>DiscoveryAgent</a:t>
            </a:r>
            <a:r>
              <a:rPr lang="en-US" sz="900" smtClean="0">
                <a:latin typeface="Arial" pitchFamily="34" charset="0"/>
              </a:rPr>
              <a:t> class is the main class for all discovery operations in JSR-82. The </a:t>
            </a:r>
            <a:r>
              <a:rPr lang="en-GB" sz="900" smtClean="0">
                <a:latin typeface="Arial" pitchFamily="34" charset="0"/>
              </a:rPr>
              <a:t>DiscoveryAgent</a:t>
            </a:r>
            <a:r>
              <a:rPr lang="en-US" sz="900" smtClean="0">
                <a:latin typeface="Arial" pitchFamily="34" charset="0"/>
              </a:rPr>
              <a:t> has </a:t>
            </a:r>
            <a:r>
              <a:rPr lang="en-GB" sz="900" smtClean="0">
                <a:latin typeface="Arial" pitchFamily="34" charset="0"/>
              </a:rPr>
              <a:t>startInquiry() </a:t>
            </a:r>
            <a:r>
              <a:rPr lang="en-US" sz="900" smtClean="0">
                <a:latin typeface="Arial" pitchFamily="34" charset="0"/>
              </a:rPr>
              <a:t>and </a:t>
            </a:r>
            <a:r>
              <a:rPr lang="en-GB" sz="900" smtClean="0">
                <a:latin typeface="Arial" pitchFamily="34" charset="0"/>
              </a:rPr>
              <a:t>retrieveDevices() </a:t>
            </a:r>
            <a:r>
              <a:rPr lang="en-US" sz="900" smtClean="0">
                <a:latin typeface="Arial" pitchFamily="34" charset="0"/>
              </a:rPr>
              <a:t>methods. The </a:t>
            </a:r>
            <a:r>
              <a:rPr lang="en-GB" sz="900" smtClean="0">
                <a:latin typeface="Arial" pitchFamily="34" charset="0"/>
              </a:rPr>
              <a:t>startInquiry()</a:t>
            </a:r>
            <a:r>
              <a:rPr lang="en-US" sz="900" smtClean="0">
                <a:latin typeface="Arial" pitchFamily="34" charset="0"/>
              </a:rPr>
              <a:t> method is used to start an inquiry. </a:t>
            </a:r>
          </a:p>
          <a:p>
            <a:pPr>
              <a:lnSpc>
                <a:spcPct val="70000"/>
              </a:lnSpc>
            </a:pPr>
            <a:endParaRPr lang="en-US" sz="900" smtClean="0">
              <a:latin typeface="Arial" pitchFamily="34" charset="0"/>
            </a:endParaRPr>
          </a:p>
          <a:p>
            <a:pPr>
              <a:lnSpc>
                <a:spcPct val="70000"/>
              </a:lnSpc>
            </a:pPr>
            <a:r>
              <a:rPr lang="en-US" sz="900" smtClean="0">
                <a:latin typeface="Arial" pitchFamily="34" charset="0"/>
              </a:rPr>
              <a:t>The </a:t>
            </a:r>
            <a:r>
              <a:rPr lang="en-GB" sz="900" smtClean="0">
                <a:latin typeface="Arial" pitchFamily="34" charset="0"/>
              </a:rPr>
              <a:t>startInquiry() </a:t>
            </a:r>
            <a:r>
              <a:rPr lang="en-US" sz="900" smtClean="0">
                <a:latin typeface="Arial" pitchFamily="34" charset="0"/>
              </a:rPr>
              <a:t>method takes two arguments, the type of inquiry to perform (limited or general) and a </a:t>
            </a:r>
            <a:r>
              <a:rPr lang="en-GB" sz="900" smtClean="0">
                <a:latin typeface="Arial" pitchFamily="34" charset="0"/>
              </a:rPr>
              <a:t>DiscoveryListener</a:t>
            </a:r>
            <a:r>
              <a:rPr lang="en-US" sz="900" smtClean="0">
                <a:latin typeface="Arial" pitchFamily="34" charset="0"/>
              </a:rPr>
              <a:t>. An application must create a class that implements the </a:t>
            </a:r>
            <a:r>
              <a:rPr lang="en-GB" sz="900" smtClean="0">
                <a:latin typeface="Arial" pitchFamily="34" charset="0"/>
              </a:rPr>
              <a:t>DiscoveryListener</a:t>
            </a:r>
            <a:r>
              <a:rPr lang="en-US" sz="900" smtClean="0">
                <a:latin typeface="Arial" pitchFamily="34" charset="0"/>
              </a:rPr>
              <a:t> interface. This class defines the </a:t>
            </a:r>
            <a:r>
              <a:rPr lang="en-GB" sz="900" smtClean="0">
                <a:latin typeface="Arial" pitchFamily="34" charset="0"/>
              </a:rPr>
              <a:t>deviceDiscovered()</a:t>
            </a:r>
            <a:r>
              <a:rPr lang="en-US" sz="900" smtClean="0">
                <a:latin typeface="Arial" pitchFamily="34" charset="0"/>
              </a:rPr>
              <a:t> and </a:t>
            </a:r>
            <a:r>
              <a:rPr lang="en-GB" sz="900" smtClean="0">
                <a:latin typeface="Arial" pitchFamily="34" charset="0"/>
              </a:rPr>
              <a:t>inquiryCompleted()</a:t>
            </a:r>
            <a:r>
              <a:rPr lang="en-US" sz="900" smtClean="0">
                <a:latin typeface="Arial" pitchFamily="34" charset="0"/>
              </a:rPr>
              <a:t> methods, which are used within device discovery. </a:t>
            </a:r>
          </a:p>
          <a:p>
            <a:pPr>
              <a:lnSpc>
                <a:spcPct val="70000"/>
              </a:lnSpc>
            </a:pPr>
            <a:endParaRPr lang="en-US" sz="900" smtClean="0">
              <a:latin typeface="Arial" pitchFamily="34" charset="0"/>
            </a:endParaRPr>
          </a:p>
          <a:p>
            <a:pPr>
              <a:lnSpc>
                <a:spcPct val="70000"/>
              </a:lnSpc>
            </a:pPr>
            <a:r>
              <a:rPr lang="en-US" sz="900" smtClean="0">
                <a:latin typeface="Arial" pitchFamily="34" charset="0"/>
              </a:rPr>
              <a:t>If the device does not wish to wait for devices to be discovered, it can use the </a:t>
            </a:r>
            <a:r>
              <a:rPr lang="en-GB" sz="900" smtClean="0">
                <a:latin typeface="Arial" pitchFamily="34" charset="0"/>
              </a:rPr>
              <a:t>retrieveDevices() </a:t>
            </a:r>
            <a:r>
              <a:rPr lang="en-US" sz="900" smtClean="0">
                <a:latin typeface="Arial" pitchFamily="34" charset="0"/>
              </a:rPr>
              <a:t>method to retrieve an existing list. The </a:t>
            </a:r>
            <a:r>
              <a:rPr lang="en-GB" sz="900" smtClean="0">
                <a:latin typeface="Arial" pitchFamily="34" charset="0"/>
              </a:rPr>
              <a:t>retrieveDevices()</a:t>
            </a:r>
            <a:r>
              <a:rPr lang="en-US" sz="900" smtClean="0">
                <a:latin typeface="Arial" pitchFamily="34" charset="0"/>
              </a:rPr>
              <a:t> method does not actually perform an inquiry. Depending on the argument passed to it, the </a:t>
            </a:r>
            <a:r>
              <a:rPr lang="en-GB" sz="900" smtClean="0">
                <a:latin typeface="Arial" pitchFamily="34" charset="0"/>
              </a:rPr>
              <a:t>retrieveDevices()</a:t>
            </a:r>
            <a:r>
              <a:rPr lang="en-US" sz="900" smtClean="0">
                <a:latin typeface="Arial" pitchFamily="34" charset="0"/>
              </a:rPr>
              <a:t> method either returns devices found during a previous inquiry or the set of devices that the local device commonly connects to. The </a:t>
            </a:r>
            <a:r>
              <a:rPr lang="en-GB" sz="900" smtClean="0">
                <a:latin typeface="Arial" pitchFamily="34" charset="0"/>
              </a:rPr>
              <a:t>retrieveDevices()</a:t>
            </a:r>
            <a:r>
              <a:rPr lang="en-US" sz="900" smtClean="0">
                <a:latin typeface="Arial" pitchFamily="34" charset="0"/>
              </a:rPr>
              <a:t> method provides an application with a hint about at what devices can be in the area, but it does not guarantee that any of the devices can be connected to.</a:t>
            </a:r>
          </a:p>
          <a:p>
            <a:pPr>
              <a:lnSpc>
                <a:spcPct val="70000"/>
              </a:lnSpc>
            </a:pPr>
            <a:endParaRPr lang="en-US" sz="900" smtClean="0">
              <a:latin typeface="Arial" pitchFamily="34" charset="0"/>
            </a:endParaRPr>
          </a:p>
          <a:p>
            <a:pPr>
              <a:lnSpc>
                <a:spcPct val="70000"/>
              </a:lnSpc>
            </a:pPr>
            <a:r>
              <a:rPr lang="en-US" sz="900" smtClean="0">
                <a:latin typeface="Arial" pitchFamily="34" charset="0"/>
              </a:rPr>
              <a:t>Here are three code snippets to demonstrate the various approaches to device discovery: </a:t>
            </a:r>
          </a:p>
          <a:p>
            <a:pPr>
              <a:lnSpc>
                <a:spcPct val="70000"/>
              </a:lnSpc>
            </a:pPr>
            <a:endParaRPr lang="en-GB" sz="900" smtClean="0">
              <a:latin typeface="Arial" pitchFamily="34" charset="0"/>
            </a:endParaRPr>
          </a:p>
          <a:p>
            <a:pPr>
              <a:lnSpc>
                <a:spcPct val="70000"/>
              </a:lnSpc>
            </a:pPr>
            <a:r>
              <a:rPr lang="en-GB" sz="900" smtClean="0">
                <a:latin typeface="Courier New" pitchFamily="49" charset="0"/>
              </a:rPr>
              <a:t>... // retrieve the discovery agent </a:t>
            </a:r>
          </a:p>
          <a:p>
            <a:pPr>
              <a:lnSpc>
                <a:spcPct val="70000"/>
              </a:lnSpc>
            </a:pPr>
            <a:r>
              <a:rPr lang="en-GB" sz="900" smtClean="0">
                <a:latin typeface="Courier New" pitchFamily="49" charset="0"/>
              </a:rPr>
              <a:t>DiscoveryAgent agent = local.getDiscoveryAgent(); </a:t>
            </a:r>
          </a:p>
          <a:p>
            <a:pPr>
              <a:lnSpc>
                <a:spcPct val="70000"/>
              </a:lnSpc>
            </a:pPr>
            <a:r>
              <a:rPr lang="en-GB" sz="900" smtClean="0">
                <a:latin typeface="Courier New" pitchFamily="49" charset="0"/>
              </a:rPr>
              <a:t>// place the device in inquiry mode </a:t>
            </a:r>
          </a:p>
          <a:p>
            <a:pPr>
              <a:lnSpc>
                <a:spcPct val="70000"/>
              </a:lnSpc>
            </a:pPr>
            <a:r>
              <a:rPr lang="en-GB" sz="900" smtClean="0">
                <a:latin typeface="Courier New" pitchFamily="49" charset="0"/>
              </a:rPr>
              <a:t>boolean complete = agent.startInquiry(); </a:t>
            </a:r>
          </a:p>
          <a:p>
            <a:pPr>
              <a:lnSpc>
                <a:spcPct val="70000"/>
              </a:lnSpc>
            </a:pPr>
            <a:r>
              <a:rPr lang="en-GB" sz="900" smtClean="0">
                <a:latin typeface="Courier New" pitchFamily="49" charset="0"/>
              </a:rPr>
              <a:t>... </a:t>
            </a:r>
          </a:p>
          <a:p>
            <a:pPr>
              <a:lnSpc>
                <a:spcPct val="70000"/>
              </a:lnSpc>
            </a:pPr>
            <a:r>
              <a:rPr lang="en-GB" sz="900" smtClean="0">
                <a:latin typeface="Courier New" pitchFamily="49" charset="0"/>
              </a:rPr>
              <a:t>... </a:t>
            </a:r>
          </a:p>
          <a:p>
            <a:pPr>
              <a:lnSpc>
                <a:spcPct val="70000"/>
              </a:lnSpc>
            </a:pPr>
            <a:r>
              <a:rPr lang="en-GB" sz="900" smtClean="0">
                <a:latin typeface="Courier New" pitchFamily="49" charset="0"/>
              </a:rPr>
              <a:t>// retrieve the discovery agent </a:t>
            </a:r>
          </a:p>
          <a:p>
            <a:pPr>
              <a:lnSpc>
                <a:spcPct val="70000"/>
              </a:lnSpc>
            </a:pPr>
            <a:r>
              <a:rPr lang="en-GB" sz="900" smtClean="0">
                <a:latin typeface="Courier New" pitchFamily="49" charset="0"/>
              </a:rPr>
              <a:t>DiscoveryAgent agent = local.getDiscoveryAgent(); </a:t>
            </a:r>
          </a:p>
          <a:p>
            <a:pPr>
              <a:lnSpc>
                <a:spcPct val="70000"/>
              </a:lnSpc>
            </a:pPr>
            <a:r>
              <a:rPr lang="en-GB" sz="900" smtClean="0">
                <a:latin typeface="Courier New" pitchFamily="49" charset="0"/>
              </a:rPr>
              <a:t>// return an array of pre-known devices </a:t>
            </a:r>
          </a:p>
          <a:p>
            <a:pPr>
              <a:lnSpc>
                <a:spcPct val="70000"/>
              </a:lnSpc>
            </a:pPr>
            <a:r>
              <a:rPr lang="en-GB" sz="900" smtClean="0">
                <a:latin typeface="Courier New" pitchFamily="49" charset="0"/>
              </a:rPr>
              <a:t>RemoteDevice[] devices = agent.retrieveDevices(DiscoveryAgent.PREKNOWN); ... </a:t>
            </a:r>
          </a:p>
          <a:p>
            <a:pPr>
              <a:lnSpc>
                <a:spcPct val="70000"/>
              </a:lnSpc>
            </a:pPr>
            <a:r>
              <a:rPr lang="en-GB" sz="900" smtClean="0">
                <a:latin typeface="Courier New" pitchFamily="49" charset="0"/>
              </a:rPr>
              <a:t>... </a:t>
            </a:r>
          </a:p>
          <a:p>
            <a:pPr>
              <a:lnSpc>
                <a:spcPct val="70000"/>
              </a:lnSpc>
            </a:pPr>
            <a:r>
              <a:rPr lang="en-GB" sz="900" smtClean="0">
                <a:latin typeface="Courier New" pitchFamily="49" charset="0"/>
              </a:rPr>
              <a:t>// retrieve the discovery agent DiscoveryAgent agent = local.getDiscoveryAgent(); </a:t>
            </a:r>
          </a:p>
          <a:p>
            <a:pPr>
              <a:lnSpc>
                <a:spcPct val="70000"/>
              </a:lnSpc>
            </a:pPr>
            <a:r>
              <a:rPr lang="en-GB" sz="900" smtClean="0">
                <a:latin typeface="Courier New" pitchFamily="49" charset="0"/>
              </a:rPr>
              <a:t>// return an array of devices found in a previous inquiry </a:t>
            </a:r>
          </a:p>
          <a:p>
            <a:pPr>
              <a:lnSpc>
                <a:spcPct val="70000"/>
              </a:lnSpc>
            </a:pPr>
            <a:r>
              <a:rPr lang="en-GB" sz="900" smtClean="0">
                <a:latin typeface="Courier New" pitchFamily="49" charset="0"/>
              </a:rPr>
              <a:t>RemoteDevice[] devices = agent.retrieveDevices(DiscoveryAgent.CACHED);</a:t>
            </a:r>
            <a:endParaRPr lang="en-US" sz="900" smtClean="0">
              <a:latin typeface="Courier New" pitchFamily="49" charset="0"/>
            </a:endParaRPr>
          </a:p>
          <a:p>
            <a:pPr>
              <a:lnSpc>
                <a:spcPct val="70000"/>
              </a:lnSpc>
            </a:pPr>
            <a:endParaRPr lang="en-US" sz="900"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6"/>
          <p:cNvSpPr>
            <a:spLocks noGrp="1" noChangeArrowheads="1"/>
          </p:cNvSpPr>
          <p:nvPr>
            <p:ph type="sldNum" sz="quarter" idx="5"/>
          </p:nvPr>
        </p:nvSpPr>
        <p:spPr>
          <a:xfrm>
            <a:off x="3811679" y="9227520"/>
            <a:ext cx="2916000" cy="486000"/>
          </a:xfrm>
          <a:prstGeom prst="rect">
            <a:avLst/>
          </a:prstGeom>
          <a:noFill/>
        </p:spPr>
        <p:txBody>
          <a:bodyPr/>
          <a:lstStyle/>
          <a:p>
            <a:fld id="{AB2E91DC-5922-485F-8D99-AC79988D3DCD}" type="slidenum">
              <a:rPr lang="en-US"/>
              <a:pPr/>
              <a:t>15</a:t>
            </a:fld>
            <a:endParaRPr lang="en-US"/>
          </a:p>
        </p:txBody>
      </p:sp>
      <p:sp>
        <p:nvSpPr>
          <p:cNvPr id="52229" name="Rectangle 2"/>
          <p:cNvSpPr>
            <a:spLocks noGrp="1" noRot="1" noChangeAspect="1" noChangeArrowheads="1" noTextEdit="1"/>
          </p:cNvSpPr>
          <p:nvPr>
            <p:ph type="sldImg"/>
          </p:nvPr>
        </p:nvSpPr>
        <p:spPr>
          <a:xfrm>
            <a:off x="906463" y="844550"/>
            <a:ext cx="4916487" cy="3403600"/>
          </a:xfrm>
          <a:ln/>
        </p:spPr>
      </p:sp>
      <p:sp>
        <p:nvSpPr>
          <p:cNvPr id="52230" name="Rectangle 3"/>
          <p:cNvSpPr>
            <a:spLocks noGrp="1" noChangeArrowheads="1"/>
          </p:cNvSpPr>
          <p:nvPr>
            <p:ph type="body" idx="1"/>
          </p:nvPr>
        </p:nvSpPr>
        <p:spPr>
          <a:noFill/>
          <a:ln w="9525"/>
        </p:spPr>
        <p:txBody>
          <a:bodyPr/>
          <a:lstStyle/>
          <a:p>
            <a:r>
              <a:rPr lang="en-US" smtClean="0">
                <a:latin typeface="Arial" pitchFamily="34" charset="0"/>
              </a:rPr>
              <a:t>The method shown in the slide places the device into inquiry mode by calling the </a:t>
            </a:r>
            <a:r>
              <a:rPr lang="en-GB" smtClean="0">
                <a:latin typeface="Arial" pitchFamily="34" charset="0"/>
              </a:rPr>
              <a:t>DiscoveryAgent.startInquiry() method</a:t>
            </a:r>
            <a:r>
              <a:rPr lang="en-US" smtClean="0">
                <a:latin typeface="Arial" pitchFamily="34" charset="0"/>
              </a:rPr>
              <a:t>. This method takes a parameter to specify the access code of the devices it searches for. This value can be </a:t>
            </a:r>
            <a:r>
              <a:rPr lang="en-GB" smtClean="0">
                <a:latin typeface="Arial" pitchFamily="34" charset="0"/>
              </a:rPr>
              <a:t>DiscoveryAgent.GIAC</a:t>
            </a:r>
            <a:r>
              <a:rPr lang="en-US" smtClean="0">
                <a:latin typeface="Arial" pitchFamily="34" charset="0"/>
              </a:rPr>
              <a:t> or </a:t>
            </a:r>
            <a:r>
              <a:rPr lang="en-GB" smtClean="0">
                <a:latin typeface="Arial" pitchFamily="34" charset="0"/>
              </a:rPr>
              <a:t>DiscoveryAgent.LIAC.</a:t>
            </a:r>
          </a:p>
          <a:p>
            <a:endParaRPr lang="en-US" smtClean="0">
              <a:latin typeface="Arial" pitchFamily="34" charset="0"/>
            </a:endParaRPr>
          </a:p>
          <a:p>
            <a:r>
              <a:rPr lang="en-US" smtClean="0">
                <a:latin typeface="Arial" pitchFamily="34" charset="0"/>
              </a:rPr>
              <a:t>To take advantage of this mode, the application must specify an event listener that responds to inquiry-related events, that is, </a:t>
            </a:r>
            <a:r>
              <a:rPr lang="en-GB" smtClean="0">
                <a:latin typeface="Arial" pitchFamily="34" charset="0"/>
              </a:rPr>
              <a:t>DiscoveryListener.</a:t>
            </a:r>
          </a:p>
          <a:p>
            <a:endParaRPr lang="en-US" smtClean="0">
              <a:latin typeface="Arial" pitchFamily="34" charset="0"/>
            </a:endParaRPr>
          </a:p>
          <a:p>
            <a:r>
              <a:rPr lang="en-US" smtClean="0">
                <a:latin typeface="Arial" pitchFamily="34" charset="0"/>
              </a:rPr>
              <a:t>The </a:t>
            </a:r>
            <a:r>
              <a:rPr lang="en-GB" smtClean="0">
                <a:latin typeface="Arial" pitchFamily="34" charset="0"/>
              </a:rPr>
              <a:t>startInquiry()</a:t>
            </a:r>
            <a:r>
              <a:rPr lang="en-US" smtClean="0">
                <a:latin typeface="Arial" pitchFamily="34" charset="0"/>
              </a:rPr>
              <a:t> method is a non-blocking call. This means that the call to </a:t>
            </a:r>
            <a:r>
              <a:rPr lang="en-GB" smtClean="0">
                <a:latin typeface="Arial" pitchFamily="34" charset="0"/>
              </a:rPr>
              <a:t>startInquiry()</a:t>
            </a:r>
            <a:r>
              <a:rPr lang="en-US" smtClean="0">
                <a:latin typeface="Arial" pitchFamily="34" charset="0"/>
              </a:rPr>
              <a:t> returns before the inquiry is actually completed. When the inquiry ends, the </a:t>
            </a:r>
            <a:r>
              <a:rPr lang="en-GB" smtClean="0">
                <a:latin typeface="Arial" pitchFamily="34" charset="0"/>
              </a:rPr>
              <a:t>inquiryCompleted()</a:t>
            </a:r>
            <a:r>
              <a:rPr lang="en-US" smtClean="0">
                <a:latin typeface="Arial" pitchFamily="34" charset="0"/>
              </a:rPr>
              <a:t> method is called on the </a:t>
            </a:r>
            <a:r>
              <a:rPr lang="en-GB" smtClean="0">
                <a:latin typeface="Arial" pitchFamily="34" charset="0"/>
              </a:rPr>
              <a:t>DiscoveryListener</a:t>
            </a:r>
            <a:r>
              <a:rPr lang="en-US" smtClean="0">
                <a:latin typeface="Arial" pitchFamily="34" charset="0"/>
              </a:rPr>
              <a:t>. </a:t>
            </a:r>
          </a:p>
          <a:p>
            <a:endParaRPr lang="en-US" smtClean="0">
              <a:latin typeface="Arial" pitchFamily="34" charset="0"/>
            </a:endParaRPr>
          </a:p>
          <a:p>
            <a:r>
              <a:rPr lang="en-US" smtClean="0">
                <a:latin typeface="Arial" pitchFamily="34" charset="0"/>
              </a:rPr>
              <a:t>The </a:t>
            </a:r>
            <a:r>
              <a:rPr lang="en-GB" smtClean="0">
                <a:latin typeface="Arial" pitchFamily="34" charset="0"/>
              </a:rPr>
              <a:t>deviceDiscovered()</a:t>
            </a:r>
            <a:r>
              <a:rPr lang="en-US" smtClean="0">
                <a:latin typeface="Arial" pitchFamily="34" charset="0"/>
              </a:rPr>
              <a:t> method is called by the JSR-82 implementation each time a remote Bluetooth device is found. The arguments passed are the </a:t>
            </a:r>
            <a:r>
              <a:rPr lang="en-GB" smtClean="0">
                <a:latin typeface="Arial" pitchFamily="34" charset="0"/>
              </a:rPr>
              <a:t>RemoteDevice</a:t>
            </a:r>
            <a:r>
              <a:rPr lang="en-US" smtClean="0">
                <a:latin typeface="Arial" pitchFamily="34" charset="0"/>
              </a:rPr>
              <a:t> object that represents the remote Bluetooth device that was found along with its </a:t>
            </a:r>
            <a:r>
              <a:rPr lang="en-GB" smtClean="0">
                <a:latin typeface="Arial" pitchFamily="34" charset="0"/>
              </a:rPr>
              <a:t>DeviceClass</a:t>
            </a:r>
            <a:r>
              <a:rPr lang="en-US" smtClean="0">
                <a:latin typeface="Arial" pitchFamily="34" charset="0"/>
              </a:rPr>
              <a:t>. </a:t>
            </a:r>
          </a:p>
          <a:p>
            <a:endParaRPr lang="en-US" smtClean="0">
              <a:latin typeface="Arial" pitchFamily="34" charset="0"/>
            </a:endParaRPr>
          </a:p>
          <a:p>
            <a:r>
              <a:rPr lang="en-US" smtClean="0">
                <a:latin typeface="Arial" pitchFamily="34" charset="0"/>
              </a:rPr>
              <a:t>The </a:t>
            </a:r>
            <a:r>
              <a:rPr lang="en-GB" smtClean="0">
                <a:latin typeface="Arial" pitchFamily="34" charset="0"/>
              </a:rPr>
              <a:t>RemoteDevice</a:t>
            </a:r>
            <a:r>
              <a:rPr lang="en-US" smtClean="0">
                <a:latin typeface="Arial" pitchFamily="34" charset="0"/>
              </a:rPr>
              <a:t> class provides methods that allow the application to gather additional information on the remote device such as the device's Bluetooth address or user-friendly name. The </a:t>
            </a:r>
            <a:r>
              <a:rPr lang="en-GB" smtClean="0">
                <a:latin typeface="Arial" pitchFamily="34" charset="0"/>
              </a:rPr>
              <a:t>DeviceClass</a:t>
            </a:r>
            <a:r>
              <a:rPr lang="en-US" smtClean="0">
                <a:latin typeface="Arial" pitchFamily="34" charset="0"/>
              </a:rPr>
              <a:t> provides additional information on the type of device and the types of services that are available on the device. This information can be used to determine if a service search is to be performed on the remote device. </a:t>
            </a:r>
          </a:p>
          <a:p>
            <a:endParaRPr lang="en-US"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6"/>
          <p:cNvSpPr>
            <a:spLocks noGrp="1" noChangeArrowheads="1"/>
          </p:cNvSpPr>
          <p:nvPr>
            <p:ph type="sldNum" sz="quarter" idx="5"/>
          </p:nvPr>
        </p:nvSpPr>
        <p:spPr>
          <a:xfrm>
            <a:off x="3811679" y="9227520"/>
            <a:ext cx="2916000" cy="486000"/>
          </a:xfrm>
          <a:prstGeom prst="rect">
            <a:avLst/>
          </a:prstGeom>
          <a:noFill/>
        </p:spPr>
        <p:txBody>
          <a:bodyPr/>
          <a:lstStyle/>
          <a:p>
            <a:fld id="{B5E775CF-77AB-4862-BCEE-131C730A0353}" type="slidenum">
              <a:rPr lang="en-US"/>
              <a:pPr/>
              <a:t>16</a:t>
            </a:fld>
            <a:endParaRPr lang="en-US"/>
          </a:p>
        </p:txBody>
      </p:sp>
      <p:sp>
        <p:nvSpPr>
          <p:cNvPr id="53253" name="Rectangle 2"/>
          <p:cNvSpPr>
            <a:spLocks noGrp="1" noRot="1" noChangeAspect="1" noChangeArrowheads="1" noTextEdit="1"/>
          </p:cNvSpPr>
          <p:nvPr>
            <p:ph type="sldImg"/>
          </p:nvPr>
        </p:nvSpPr>
        <p:spPr>
          <a:xfrm>
            <a:off x="906463" y="844550"/>
            <a:ext cx="4916487" cy="3403600"/>
          </a:xfrm>
          <a:ln/>
        </p:spPr>
      </p:sp>
      <p:sp>
        <p:nvSpPr>
          <p:cNvPr id="53254" name="Rectangle 3"/>
          <p:cNvSpPr>
            <a:spLocks noGrp="1" noChangeArrowheads="1"/>
          </p:cNvSpPr>
          <p:nvPr>
            <p:ph type="body" idx="1"/>
          </p:nvPr>
        </p:nvSpPr>
        <p:spPr>
          <a:noFill/>
          <a:ln w="9525"/>
        </p:spPr>
        <p:txBody>
          <a:bodyPr/>
          <a:lstStyle/>
          <a:p>
            <a:r>
              <a:rPr lang="en-US" sz="900" smtClean="0">
                <a:latin typeface="Arial" pitchFamily="34" charset="0"/>
              </a:rPr>
              <a:t>This slide shows a MIDlet performing Device Discovery within the MIDlets startApp method. To ensure the MIDlet does not take a long time to actually start up, a screen is first displayed to inform the user that device discovery in occurring, and then the methods to perform device discovery are contained within a separate thread. It can be seen that the startApp method creates a new thread and then starts it. The code to perform device discovery is contained within the run method.</a:t>
            </a:r>
          </a:p>
          <a:p>
            <a:r>
              <a:rPr lang="en-US" sz="900" smtClean="0">
                <a:latin typeface="Arial" pitchFamily="34" charset="0"/>
              </a:rPr>
              <a:t>In this slide, once the </a:t>
            </a:r>
            <a:r>
              <a:rPr lang="en-GB" sz="900" smtClean="0">
                <a:latin typeface="Arial" pitchFamily="34" charset="0"/>
              </a:rPr>
              <a:t>deviceDiscovered method is called, the device that is discovered is added to a hash table, indexed by Devices friendly name.  Once the inquiry is completed, the devices can be displayed on screen by taking each element from the hash table. The following code shows how this can be done:</a:t>
            </a:r>
          </a:p>
          <a:p>
            <a:endParaRPr lang="en-GB" sz="900" smtClean="0">
              <a:latin typeface="Arial" pitchFamily="34" charset="0"/>
            </a:endParaRPr>
          </a:p>
          <a:p>
            <a:r>
              <a:rPr lang="en-GB" sz="900" smtClean="0">
                <a:latin typeface="Courier New" pitchFamily="49" charset="0"/>
              </a:rPr>
              <a:t>private List deviceList = new List("Select Device", List.EXCLUSIVE);</a:t>
            </a:r>
          </a:p>
          <a:p>
            <a:r>
              <a:rPr lang="en-GB" sz="900" smtClean="0">
                <a:latin typeface="Courier New" pitchFamily="49" charset="0"/>
              </a:rPr>
              <a:t>...</a:t>
            </a:r>
          </a:p>
          <a:p>
            <a:r>
              <a:rPr lang="en-GB" sz="900" smtClean="0">
                <a:latin typeface="Courier New" pitchFamily="49" charset="0"/>
              </a:rPr>
              <a:t>private void copyDeviceTableToList() {</a:t>
            </a:r>
          </a:p>
          <a:p>
            <a:r>
              <a:rPr lang="en-GB" sz="900" smtClean="0">
                <a:latin typeface="Courier New" pitchFamily="49" charset="0"/>
              </a:rPr>
              <a:t>    // Remove old entries</a:t>
            </a:r>
          </a:p>
          <a:p>
            <a:r>
              <a:rPr lang="en-GB" sz="900" smtClean="0">
                <a:latin typeface="Courier New" pitchFamily="49" charset="0"/>
              </a:rPr>
              <a:t>	for (int i = deviceList.size(); i &gt; 0; i--) {</a:t>
            </a:r>
          </a:p>
          <a:p>
            <a:r>
              <a:rPr lang="en-GB" sz="900" smtClean="0">
                <a:latin typeface="Courier New" pitchFamily="49" charset="0"/>
              </a:rPr>
              <a:t>      deviceList.delete(i - 1);</a:t>
            </a:r>
          </a:p>
          <a:p>
            <a:r>
              <a:rPr lang="en-GB" sz="900" smtClean="0">
                <a:latin typeface="Courier New" pitchFamily="49" charset="0"/>
              </a:rPr>
              <a:t>    }</a:t>
            </a:r>
          </a:p>
          <a:p>
            <a:r>
              <a:rPr lang="en-GB" sz="900" smtClean="0">
                <a:latin typeface="Courier New" pitchFamily="49" charset="0"/>
              </a:rPr>
              <a:t>    // Append keys from table</a:t>
            </a:r>
          </a:p>
          <a:p>
            <a:r>
              <a:rPr lang="en-GB" sz="900" smtClean="0">
                <a:latin typeface="Courier New" pitchFamily="49" charset="0"/>
              </a:rPr>
              <a:t>    for (Enumeration e = bluetoothDevices.keys(); e.hasMoreElements(); ) {</a:t>
            </a:r>
          </a:p>
          <a:p>
            <a:r>
              <a:rPr lang="en-GB" sz="900" smtClean="0">
                <a:latin typeface="Courier New" pitchFamily="49" charset="0"/>
              </a:rPr>
              <a:t>      try {</a:t>
            </a:r>
          </a:p>
          <a:p>
            <a:r>
              <a:rPr lang="en-GB" sz="900" smtClean="0">
                <a:latin typeface="Courier New" pitchFamily="49" charset="0"/>
              </a:rPr>
              <a:t>        String name = (String) e.nextElement();</a:t>
            </a:r>
          </a:p>
          <a:p>
            <a:r>
              <a:rPr lang="en-GB" sz="900" smtClean="0">
                <a:latin typeface="Courier New" pitchFamily="49" charset="0"/>
              </a:rPr>
              <a:t>        deviceList.append(name, null);</a:t>
            </a:r>
          </a:p>
          <a:p>
            <a:r>
              <a:rPr lang="en-GB" sz="900" smtClean="0">
                <a:latin typeface="Courier New" pitchFamily="49" charset="0"/>
              </a:rPr>
              <a:t>      }</a:t>
            </a:r>
          </a:p>
          <a:p>
            <a:r>
              <a:rPr lang="en-GB" sz="900" smtClean="0">
                <a:latin typeface="Courier New" pitchFamily="49" charset="0"/>
              </a:rPr>
              <a:t>      catch (Exception exception) {</a:t>
            </a:r>
          </a:p>
          <a:p>
            <a:r>
              <a:rPr lang="en-GB" sz="900" smtClean="0">
                <a:latin typeface="Courier New" pitchFamily="49" charset="0"/>
              </a:rPr>
              <a:t>      }</a:t>
            </a:r>
          </a:p>
          <a:p>
            <a:r>
              <a:rPr lang="en-GB" sz="900" smtClean="0">
                <a:latin typeface="Courier New" pitchFamily="49" charset="0"/>
              </a:rPr>
              <a:t>    }</a:t>
            </a:r>
            <a:endParaRPr lang="en-US" sz="900" smtClean="0">
              <a:latin typeface="Courier New" pitchFamily="49" charset="0"/>
            </a:endParaRPr>
          </a:p>
          <a:p>
            <a:r>
              <a:rPr lang="en-US" sz="900" smtClean="0">
                <a:latin typeface="Courier New" pitchFamily="49" charset="0"/>
              </a:rPr>
              <a:t>  }</a:t>
            </a:r>
          </a:p>
          <a:p>
            <a:endParaRPr lang="en-US" sz="900"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6"/>
          <p:cNvSpPr>
            <a:spLocks noGrp="1" noChangeArrowheads="1"/>
          </p:cNvSpPr>
          <p:nvPr>
            <p:ph type="sldNum" sz="quarter" idx="5"/>
          </p:nvPr>
        </p:nvSpPr>
        <p:spPr>
          <a:xfrm>
            <a:off x="3811679" y="9227520"/>
            <a:ext cx="2916000" cy="486000"/>
          </a:xfrm>
          <a:prstGeom prst="rect">
            <a:avLst/>
          </a:prstGeom>
          <a:noFill/>
        </p:spPr>
        <p:txBody>
          <a:bodyPr/>
          <a:lstStyle/>
          <a:p>
            <a:fld id="{B5E775CF-77AB-4862-BCEE-131C730A0353}" type="slidenum">
              <a:rPr lang="en-US"/>
              <a:pPr/>
              <a:t>17</a:t>
            </a:fld>
            <a:endParaRPr lang="en-US"/>
          </a:p>
        </p:txBody>
      </p:sp>
      <p:sp>
        <p:nvSpPr>
          <p:cNvPr id="53253" name="Rectangle 2"/>
          <p:cNvSpPr>
            <a:spLocks noGrp="1" noRot="1" noChangeAspect="1" noChangeArrowheads="1" noTextEdit="1"/>
          </p:cNvSpPr>
          <p:nvPr>
            <p:ph type="sldImg"/>
          </p:nvPr>
        </p:nvSpPr>
        <p:spPr>
          <a:xfrm>
            <a:off x="906463" y="844550"/>
            <a:ext cx="4916487" cy="3403600"/>
          </a:xfrm>
          <a:ln/>
        </p:spPr>
      </p:sp>
      <p:sp>
        <p:nvSpPr>
          <p:cNvPr id="53254" name="Rectangle 3"/>
          <p:cNvSpPr>
            <a:spLocks noGrp="1" noChangeArrowheads="1"/>
          </p:cNvSpPr>
          <p:nvPr>
            <p:ph type="body" idx="1"/>
          </p:nvPr>
        </p:nvSpPr>
        <p:spPr>
          <a:noFill/>
          <a:ln w="9525"/>
        </p:spPr>
        <p:txBody>
          <a:bodyPr/>
          <a:lstStyle/>
          <a:p>
            <a:r>
              <a:rPr lang="en-US" sz="900" smtClean="0">
                <a:latin typeface="Arial" pitchFamily="34" charset="0"/>
              </a:rPr>
              <a:t>This slide shows a MIDlet performing Device Discovery within the MIDlets startApp method. To ensure the MIDlet does not take a long time to actually start up, a screen is first displayed to inform the user that device discovery in occurring, and then the methods to perform device discovery are contained within a separate thread. It can be seen that the startApp method creates a new thread and then starts it. The code to perform device discovery is contained within the run method.</a:t>
            </a:r>
          </a:p>
          <a:p>
            <a:r>
              <a:rPr lang="en-US" sz="900" smtClean="0">
                <a:latin typeface="Arial" pitchFamily="34" charset="0"/>
              </a:rPr>
              <a:t>In this slide, once the </a:t>
            </a:r>
            <a:r>
              <a:rPr lang="en-GB" sz="900" smtClean="0">
                <a:latin typeface="Arial" pitchFamily="34" charset="0"/>
              </a:rPr>
              <a:t>deviceDiscovered method is called, the device that is discovered is added to a hash table, indexed by Devices friendly name.  Once the inquiry is completed, the devices can be displayed on screen by taking each element from the hash table. The following code shows how this can be done:</a:t>
            </a:r>
          </a:p>
          <a:p>
            <a:endParaRPr lang="en-GB" sz="900" smtClean="0">
              <a:latin typeface="Arial" pitchFamily="34" charset="0"/>
            </a:endParaRPr>
          </a:p>
          <a:p>
            <a:r>
              <a:rPr lang="en-GB" sz="900" smtClean="0">
                <a:latin typeface="Courier New" pitchFamily="49" charset="0"/>
              </a:rPr>
              <a:t>private List deviceList = new List("Select Device", List.EXCLUSIVE);</a:t>
            </a:r>
          </a:p>
          <a:p>
            <a:r>
              <a:rPr lang="en-GB" sz="900" smtClean="0">
                <a:latin typeface="Courier New" pitchFamily="49" charset="0"/>
              </a:rPr>
              <a:t>...</a:t>
            </a:r>
          </a:p>
          <a:p>
            <a:r>
              <a:rPr lang="en-GB" sz="900" smtClean="0">
                <a:latin typeface="Courier New" pitchFamily="49" charset="0"/>
              </a:rPr>
              <a:t>private void copyDeviceTableToList() {</a:t>
            </a:r>
          </a:p>
          <a:p>
            <a:r>
              <a:rPr lang="en-GB" sz="900" smtClean="0">
                <a:latin typeface="Courier New" pitchFamily="49" charset="0"/>
              </a:rPr>
              <a:t>    // Remove old entries</a:t>
            </a:r>
          </a:p>
          <a:p>
            <a:r>
              <a:rPr lang="en-GB" sz="900" smtClean="0">
                <a:latin typeface="Courier New" pitchFamily="49" charset="0"/>
              </a:rPr>
              <a:t>	for (int i = deviceList.size(); i &gt; 0; i--) {</a:t>
            </a:r>
          </a:p>
          <a:p>
            <a:r>
              <a:rPr lang="en-GB" sz="900" smtClean="0">
                <a:latin typeface="Courier New" pitchFamily="49" charset="0"/>
              </a:rPr>
              <a:t>      deviceList.delete(i - 1);</a:t>
            </a:r>
          </a:p>
          <a:p>
            <a:r>
              <a:rPr lang="en-GB" sz="900" smtClean="0">
                <a:latin typeface="Courier New" pitchFamily="49" charset="0"/>
              </a:rPr>
              <a:t>    }</a:t>
            </a:r>
          </a:p>
          <a:p>
            <a:r>
              <a:rPr lang="en-GB" sz="900" smtClean="0">
                <a:latin typeface="Courier New" pitchFamily="49" charset="0"/>
              </a:rPr>
              <a:t>    // Append keys from table</a:t>
            </a:r>
          </a:p>
          <a:p>
            <a:r>
              <a:rPr lang="en-GB" sz="900" smtClean="0">
                <a:latin typeface="Courier New" pitchFamily="49" charset="0"/>
              </a:rPr>
              <a:t>    for (Enumeration e = bluetoothDevices.keys(); e.hasMoreElements(); ) {</a:t>
            </a:r>
          </a:p>
          <a:p>
            <a:r>
              <a:rPr lang="en-GB" sz="900" smtClean="0">
                <a:latin typeface="Courier New" pitchFamily="49" charset="0"/>
              </a:rPr>
              <a:t>      try {</a:t>
            </a:r>
          </a:p>
          <a:p>
            <a:r>
              <a:rPr lang="en-GB" sz="900" smtClean="0">
                <a:latin typeface="Courier New" pitchFamily="49" charset="0"/>
              </a:rPr>
              <a:t>        String name = (String) e.nextElement();</a:t>
            </a:r>
          </a:p>
          <a:p>
            <a:r>
              <a:rPr lang="en-GB" sz="900" smtClean="0">
                <a:latin typeface="Courier New" pitchFamily="49" charset="0"/>
              </a:rPr>
              <a:t>        deviceList.append(name, null);</a:t>
            </a:r>
          </a:p>
          <a:p>
            <a:r>
              <a:rPr lang="en-GB" sz="900" smtClean="0">
                <a:latin typeface="Courier New" pitchFamily="49" charset="0"/>
              </a:rPr>
              <a:t>      }</a:t>
            </a:r>
          </a:p>
          <a:p>
            <a:r>
              <a:rPr lang="en-GB" sz="900" smtClean="0">
                <a:latin typeface="Courier New" pitchFamily="49" charset="0"/>
              </a:rPr>
              <a:t>      catch (Exception exception) {</a:t>
            </a:r>
          </a:p>
          <a:p>
            <a:r>
              <a:rPr lang="en-GB" sz="900" smtClean="0">
                <a:latin typeface="Courier New" pitchFamily="49" charset="0"/>
              </a:rPr>
              <a:t>      }</a:t>
            </a:r>
          </a:p>
          <a:p>
            <a:r>
              <a:rPr lang="en-GB" sz="900" smtClean="0">
                <a:latin typeface="Courier New" pitchFamily="49" charset="0"/>
              </a:rPr>
              <a:t>    }</a:t>
            </a:r>
            <a:endParaRPr lang="en-US" sz="900" smtClean="0">
              <a:latin typeface="Courier New" pitchFamily="49" charset="0"/>
            </a:endParaRPr>
          </a:p>
          <a:p>
            <a:r>
              <a:rPr lang="en-US" sz="900" smtClean="0">
                <a:latin typeface="Courier New" pitchFamily="49" charset="0"/>
              </a:rPr>
              <a:t>  }</a:t>
            </a:r>
          </a:p>
          <a:p>
            <a:endParaRPr lang="en-US" sz="900"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6"/>
          <p:cNvSpPr>
            <a:spLocks noGrp="1" noChangeArrowheads="1"/>
          </p:cNvSpPr>
          <p:nvPr>
            <p:ph type="sldNum" sz="quarter" idx="5"/>
          </p:nvPr>
        </p:nvSpPr>
        <p:spPr>
          <a:xfrm>
            <a:off x="3811679" y="9227520"/>
            <a:ext cx="2916000" cy="486000"/>
          </a:xfrm>
          <a:prstGeom prst="rect">
            <a:avLst/>
          </a:prstGeom>
          <a:noFill/>
        </p:spPr>
        <p:txBody>
          <a:bodyPr/>
          <a:lstStyle/>
          <a:p>
            <a:fld id="{6168FC0B-CB93-45C9-829C-E35FE7E20200}" type="slidenum">
              <a:rPr lang="en-US"/>
              <a:pPr/>
              <a:t>18</a:t>
            </a:fld>
            <a:endParaRPr lang="en-US"/>
          </a:p>
        </p:txBody>
      </p:sp>
      <p:sp>
        <p:nvSpPr>
          <p:cNvPr id="54277" name="Rectangle 2"/>
          <p:cNvSpPr>
            <a:spLocks noGrp="1" noRot="1" noChangeAspect="1" noChangeArrowheads="1" noTextEdit="1"/>
          </p:cNvSpPr>
          <p:nvPr>
            <p:ph type="sldImg"/>
          </p:nvPr>
        </p:nvSpPr>
        <p:spPr>
          <a:xfrm>
            <a:off x="906463" y="844550"/>
            <a:ext cx="4916487" cy="3403600"/>
          </a:xfrm>
          <a:ln/>
        </p:spPr>
      </p:sp>
      <p:sp>
        <p:nvSpPr>
          <p:cNvPr id="54278" name="Rectangle 3"/>
          <p:cNvSpPr>
            <a:spLocks noGrp="1" noChangeArrowheads="1"/>
          </p:cNvSpPr>
          <p:nvPr>
            <p:ph type="body" idx="1"/>
          </p:nvPr>
        </p:nvSpPr>
        <p:spPr>
          <a:noFill/>
          <a:ln w="9525"/>
        </p:spPr>
        <p:txBody>
          <a:bodyPr/>
          <a:lstStyle/>
          <a:p>
            <a:r>
              <a:rPr lang="en-US" smtClean="0">
                <a:latin typeface="Arial" pitchFamily="34" charset="0"/>
              </a:rPr>
              <a:t>Once the local device has discovered at least one remote device, it can begin to search for available services on the discovered devices. Because service discovery is very similar to device discovery,</a:t>
            </a:r>
            <a:r>
              <a:rPr lang="en-GB" smtClean="0">
                <a:latin typeface="Arial" pitchFamily="34" charset="0"/>
              </a:rPr>
              <a:t> DiscoveryAgent</a:t>
            </a:r>
            <a:r>
              <a:rPr lang="en-US" smtClean="0">
                <a:latin typeface="Arial" pitchFamily="34" charset="0"/>
              </a:rPr>
              <a:t> also provides methods to discover services on a Bluetooth server device, and to initiate service-discovery transactions. </a:t>
            </a:r>
          </a:p>
          <a:p>
            <a:endParaRPr lang="en-US" smtClean="0">
              <a:latin typeface="Arial" pitchFamily="34" charset="0"/>
            </a:endParaRPr>
          </a:p>
          <a:p>
            <a:r>
              <a:rPr lang="en-US" smtClean="0">
                <a:latin typeface="Arial" pitchFamily="34" charset="0"/>
              </a:rPr>
              <a:t>The </a:t>
            </a:r>
            <a:r>
              <a:rPr lang="en-GB" smtClean="0">
                <a:latin typeface="Arial" pitchFamily="34" charset="0"/>
              </a:rPr>
              <a:t>DiscoveryAgent</a:t>
            </a:r>
            <a:r>
              <a:rPr lang="en-US" smtClean="0">
                <a:latin typeface="Arial" pitchFamily="34" charset="0"/>
              </a:rPr>
              <a:t> has the method </a:t>
            </a:r>
            <a:r>
              <a:rPr lang="en-GB" smtClean="0">
                <a:latin typeface="Arial" pitchFamily="34" charset="0"/>
              </a:rPr>
              <a:t>searchServices(),</a:t>
            </a:r>
            <a:r>
              <a:rPr lang="en-US" smtClean="0">
                <a:latin typeface="Arial" pitchFamily="34" charset="0"/>
              </a:rPr>
              <a:t> this is called to use the service discovery protocol to find service records on a device.</a:t>
            </a:r>
          </a:p>
          <a:p>
            <a:endParaRPr lang="en-US" smtClean="0">
              <a:latin typeface="Arial" pitchFamily="34" charset="0"/>
            </a:endParaRPr>
          </a:p>
          <a:p>
            <a:r>
              <a:rPr lang="en-US" smtClean="0">
                <a:latin typeface="Arial" pitchFamily="34" charset="0"/>
              </a:rPr>
              <a:t>The </a:t>
            </a:r>
            <a:r>
              <a:rPr lang="en-GB" smtClean="0">
                <a:latin typeface="Arial" pitchFamily="34" charset="0"/>
              </a:rPr>
              <a:t>searchServices() </a:t>
            </a:r>
            <a:r>
              <a:rPr lang="en-US" smtClean="0">
                <a:latin typeface="Arial" pitchFamily="34" charset="0"/>
              </a:rPr>
              <a:t>method takes four arguments. The arguments are: the attribute value that is retrieved, the set of UUIDs that are being searched for, the remote Bluetooth device to search for services on and a </a:t>
            </a:r>
            <a:r>
              <a:rPr lang="en-GB" smtClean="0">
                <a:latin typeface="Arial" pitchFamily="34" charset="0"/>
              </a:rPr>
              <a:t>DiscoveryListener</a:t>
            </a:r>
            <a:r>
              <a:rPr lang="en-US" smtClean="0">
                <a:latin typeface="Arial" pitchFamily="34" charset="0"/>
              </a:rPr>
              <a:t>.</a:t>
            </a:r>
          </a:p>
          <a:p>
            <a:endParaRPr lang="en-US" smtClean="0">
              <a:latin typeface="Arial" pitchFamily="34" charset="0"/>
            </a:endParaRPr>
          </a:p>
          <a:p>
            <a:r>
              <a:rPr lang="en-US" smtClean="0">
                <a:latin typeface="Arial" pitchFamily="34" charset="0"/>
              </a:rPr>
              <a:t>The client application must create a class that implements the </a:t>
            </a:r>
            <a:r>
              <a:rPr lang="en-GB" smtClean="0">
                <a:latin typeface="Arial" pitchFamily="34" charset="0"/>
              </a:rPr>
              <a:t>DiscoveryListener</a:t>
            </a:r>
            <a:r>
              <a:rPr lang="en-US" smtClean="0">
                <a:latin typeface="Arial" pitchFamily="34" charset="0"/>
              </a:rPr>
              <a:t> interface. This class defines the </a:t>
            </a:r>
            <a:r>
              <a:rPr lang="en-GB" smtClean="0">
                <a:latin typeface="Arial" pitchFamily="34" charset="0"/>
              </a:rPr>
              <a:t>servicesDiscovered()</a:t>
            </a:r>
            <a:r>
              <a:rPr lang="en-US" smtClean="0">
                <a:latin typeface="Arial" pitchFamily="34" charset="0"/>
              </a:rPr>
              <a:t> and </a:t>
            </a:r>
            <a:r>
              <a:rPr lang="en-GB" smtClean="0">
                <a:latin typeface="Arial" pitchFamily="34" charset="0"/>
              </a:rPr>
              <a:t>serviceSearchCompleted()</a:t>
            </a:r>
            <a:r>
              <a:rPr lang="en-US" smtClean="0">
                <a:latin typeface="Arial" pitchFamily="34" charset="0"/>
              </a:rPr>
              <a:t> methods, which are used within service discovery.</a:t>
            </a:r>
          </a:p>
          <a:p>
            <a:endParaRPr lang="en-US" b="1" smtClean="0">
              <a:latin typeface="Arial" pitchFamily="34" charset="0"/>
            </a:endParaRPr>
          </a:p>
          <a:p>
            <a:r>
              <a:rPr lang="en-US" b="1" smtClean="0">
                <a:latin typeface="Arial" pitchFamily="34" charset="0"/>
              </a:rPr>
              <a:t>Note:</a:t>
            </a:r>
            <a:r>
              <a:rPr lang="en-US" smtClean="0">
                <a:latin typeface="Arial" pitchFamily="34" charset="0"/>
              </a:rPr>
              <a:t> The API provides mechanisms to search for services on remote devices, but not for services on the local device.</a:t>
            </a:r>
          </a:p>
          <a:p>
            <a:endParaRPr lang="en-US"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6"/>
          <p:cNvSpPr>
            <a:spLocks noGrp="1" noChangeArrowheads="1"/>
          </p:cNvSpPr>
          <p:nvPr>
            <p:ph type="sldNum" sz="quarter" idx="5"/>
          </p:nvPr>
        </p:nvSpPr>
        <p:spPr>
          <a:xfrm>
            <a:off x="3811679" y="9227520"/>
            <a:ext cx="2916000" cy="486000"/>
          </a:xfrm>
          <a:prstGeom prst="rect">
            <a:avLst/>
          </a:prstGeom>
          <a:noFill/>
        </p:spPr>
        <p:txBody>
          <a:bodyPr/>
          <a:lstStyle/>
          <a:p>
            <a:fld id="{CC583282-BCC1-4AD4-A2E5-86729C329B69}" type="slidenum">
              <a:rPr lang="en-US"/>
              <a:pPr/>
              <a:t>19</a:t>
            </a:fld>
            <a:endParaRPr lang="en-US"/>
          </a:p>
        </p:txBody>
      </p:sp>
      <p:sp>
        <p:nvSpPr>
          <p:cNvPr id="55301" name="Rectangle 2"/>
          <p:cNvSpPr>
            <a:spLocks noGrp="1" noRot="1" noChangeAspect="1" noChangeArrowheads="1" noTextEdit="1"/>
          </p:cNvSpPr>
          <p:nvPr>
            <p:ph type="sldImg"/>
          </p:nvPr>
        </p:nvSpPr>
        <p:spPr>
          <a:xfrm>
            <a:off x="906463" y="844550"/>
            <a:ext cx="4916487" cy="3403600"/>
          </a:xfrm>
          <a:ln/>
        </p:spPr>
      </p:sp>
      <p:sp>
        <p:nvSpPr>
          <p:cNvPr id="55302" name="Rectangle 3"/>
          <p:cNvSpPr>
            <a:spLocks noGrp="1" noChangeArrowheads="1"/>
          </p:cNvSpPr>
          <p:nvPr>
            <p:ph type="body" idx="1"/>
          </p:nvPr>
        </p:nvSpPr>
        <p:spPr>
          <a:noFill/>
          <a:ln w="9525"/>
        </p:spPr>
        <p:txBody>
          <a:bodyPr/>
          <a:lstStyle/>
          <a:p>
            <a:r>
              <a:rPr lang="en-US" smtClean="0">
                <a:latin typeface="Arial" pitchFamily="34" charset="0"/>
              </a:rPr>
              <a:t>The method shown in the slide searches for services on a remote Bluetooth device by calling the </a:t>
            </a:r>
            <a:r>
              <a:rPr lang="en-GB" smtClean="0">
                <a:latin typeface="Arial" pitchFamily="34" charset="0"/>
              </a:rPr>
              <a:t>DiscoveryAgent.searchServices(int[] attrSet, UUID[] uuidSet, RemoteDevice btDev, DiscoveryListener discListener) </a:t>
            </a:r>
            <a:r>
              <a:rPr lang="en-US" smtClean="0">
                <a:latin typeface="Arial" pitchFamily="34" charset="0"/>
              </a:rPr>
              <a:t>method.</a:t>
            </a:r>
          </a:p>
          <a:p>
            <a:endParaRPr lang="en-US" smtClean="0">
              <a:latin typeface="Arial" pitchFamily="34" charset="0"/>
            </a:endParaRPr>
          </a:p>
          <a:p>
            <a:r>
              <a:rPr lang="en-US" smtClean="0">
                <a:latin typeface="Arial" pitchFamily="34" charset="0"/>
              </a:rPr>
              <a:t>This method uses the service discovery protocol to find service records on a device that contain the UUIDs specified in the second argument, the </a:t>
            </a:r>
            <a:r>
              <a:rPr lang="en-GB" smtClean="0">
                <a:latin typeface="Arial" pitchFamily="34" charset="0"/>
              </a:rPr>
              <a:t>UUID</a:t>
            </a:r>
            <a:r>
              <a:rPr lang="en-US" smtClean="0">
                <a:latin typeface="Arial" pitchFamily="34" charset="0"/>
              </a:rPr>
              <a:t> array.</a:t>
            </a:r>
          </a:p>
          <a:p>
            <a:endParaRPr lang="en-US" smtClean="0">
              <a:latin typeface="Arial" pitchFamily="34" charset="0"/>
            </a:endParaRPr>
          </a:p>
          <a:p>
            <a:r>
              <a:rPr lang="en-US" smtClean="0">
                <a:latin typeface="Arial" pitchFamily="34" charset="0"/>
              </a:rPr>
              <a:t>The </a:t>
            </a:r>
            <a:r>
              <a:rPr lang="en-GB" smtClean="0">
                <a:latin typeface="Arial" pitchFamily="34" charset="0"/>
              </a:rPr>
              <a:t>searchServices()</a:t>
            </a:r>
            <a:r>
              <a:rPr lang="en-US" smtClean="0">
                <a:latin typeface="Arial" pitchFamily="34" charset="0"/>
              </a:rPr>
              <a:t> method takes an argument that specifies the list of service attributes that is retrieved from every service record that contains UUID.</a:t>
            </a:r>
            <a:br>
              <a:rPr lang="en-US" smtClean="0">
                <a:latin typeface="Arial" pitchFamily="34" charset="0"/>
              </a:rPr>
            </a:br>
            <a:endParaRPr lang="en-US" smtClean="0">
              <a:latin typeface="Arial" pitchFamily="34" charset="0"/>
            </a:endParaRPr>
          </a:p>
          <a:p>
            <a:r>
              <a:rPr lang="en-US" smtClean="0">
                <a:latin typeface="Arial" pitchFamily="34" charset="0"/>
              </a:rPr>
              <a:t>As service records that contain UUID are returned from the remote device, the JSR-82 implementation sends them to the client's </a:t>
            </a:r>
            <a:r>
              <a:rPr lang="en-GB" smtClean="0">
                <a:latin typeface="Arial" pitchFamily="34" charset="0"/>
              </a:rPr>
              <a:t>DiscoveryListener</a:t>
            </a:r>
            <a:r>
              <a:rPr lang="en-US" smtClean="0">
                <a:latin typeface="Arial" pitchFamily="34" charset="0"/>
              </a:rPr>
              <a:t> via the </a:t>
            </a:r>
            <a:r>
              <a:rPr lang="en-GB" smtClean="0">
                <a:latin typeface="Arial" pitchFamily="34" charset="0"/>
              </a:rPr>
              <a:t>servicesDiscovered()</a:t>
            </a:r>
            <a:r>
              <a:rPr lang="en-US" smtClean="0">
                <a:latin typeface="Arial" pitchFamily="34" charset="0"/>
              </a:rPr>
              <a:t> method.</a:t>
            </a:r>
            <a:br>
              <a:rPr lang="en-US" smtClean="0">
                <a:latin typeface="Arial" pitchFamily="34" charset="0"/>
              </a:rPr>
            </a:br>
            <a:r>
              <a:rPr lang="en-US" smtClean="0">
                <a:latin typeface="Arial" pitchFamily="34" charset="0"/>
              </a:rPr>
              <a:t>Client applications typically define the </a:t>
            </a:r>
            <a:r>
              <a:rPr lang="en-GB" smtClean="0">
                <a:latin typeface="Arial" pitchFamily="34" charset="0"/>
              </a:rPr>
              <a:t>servicesDiscovered()</a:t>
            </a:r>
            <a:r>
              <a:rPr lang="en-US" smtClean="0">
                <a:latin typeface="Arial" pitchFamily="34" charset="0"/>
              </a:rPr>
              <a:t> method to check the service attributes of each service record to determine if this service record describes a service that this client can interact with.</a:t>
            </a:r>
            <a:br>
              <a:rPr lang="en-US" smtClean="0">
                <a:latin typeface="Arial" pitchFamily="34" charset="0"/>
              </a:rPr>
            </a:br>
            <a:endParaRPr lang="en-US" smtClean="0">
              <a:latin typeface="Arial" pitchFamily="34" charset="0"/>
            </a:endParaRPr>
          </a:p>
          <a:p>
            <a:r>
              <a:rPr lang="en-US" smtClean="0">
                <a:latin typeface="Arial" pitchFamily="34" charset="0"/>
              </a:rPr>
              <a:t>Once an appropriate service record is found, the client has the option to terminate the service search by calling the </a:t>
            </a:r>
            <a:r>
              <a:rPr lang="en-GB" smtClean="0">
                <a:latin typeface="Arial" pitchFamily="34" charset="0"/>
              </a:rPr>
              <a:t>cancelServiceSearch()</a:t>
            </a:r>
            <a:r>
              <a:rPr lang="en-US" smtClean="0">
                <a:latin typeface="Arial" pitchFamily="34" charset="0"/>
              </a:rPr>
              <a:t> method.</a:t>
            </a:r>
            <a:br>
              <a:rPr lang="en-US" smtClean="0">
                <a:latin typeface="Arial" pitchFamily="34" charset="0"/>
              </a:rPr>
            </a:br>
            <a:endParaRPr lang="en-US" smtClean="0">
              <a:latin typeface="Arial" pitchFamily="34" charset="0"/>
            </a:endParaRPr>
          </a:p>
          <a:p>
            <a:r>
              <a:rPr lang="en-US" smtClean="0">
                <a:latin typeface="Arial" pitchFamily="34" charset="0"/>
              </a:rPr>
              <a:t>When the service search is complete, the JSR-82 implementation sends the s</a:t>
            </a:r>
            <a:r>
              <a:rPr lang="en-GB" smtClean="0">
                <a:latin typeface="Arial" pitchFamily="34" charset="0"/>
              </a:rPr>
              <a:t>erviceSearchCompleted()</a:t>
            </a:r>
            <a:r>
              <a:rPr lang="en-US" smtClean="0">
                <a:latin typeface="Arial" pitchFamily="34" charset="0"/>
              </a:rPr>
              <a:t> method to the client's </a:t>
            </a:r>
            <a:r>
              <a:rPr lang="en-GB" smtClean="0">
                <a:latin typeface="Arial" pitchFamily="34" charset="0"/>
              </a:rPr>
              <a:t>DiscoveryListener</a:t>
            </a:r>
            <a:r>
              <a:rPr lang="en-US" smtClean="0">
                <a:latin typeface="Arial" pitchFamily="34" charset="0"/>
              </a:rPr>
              <a:t>. An argument to this method indicates how the service search ended; , all matching service records have been retrieved, or the client terminated the search.</a:t>
            </a:r>
          </a:p>
          <a:p>
            <a:endParaRPr lang="en-US"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6"/>
          <p:cNvSpPr>
            <a:spLocks noGrp="1" noChangeArrowheads="1"/>
          </p:cNvSpPr>
          <p:nvPr>
            <p:ph type="sldNum" sz="quarter" idx="5"/>
          </p:nvPr>
        </p:nvSpPr>
        <p:spPr>
          <a:xfrm>
            <a:off x="3811679" y="9227520"/>
            <a:ext cx="2916000" cy="486000"/>
          </a:xfrm>
          <a:prstGeom prst="rect">
            <a:avLst/>
          </a:prstGeom>
          <a:noFill/>
        </p:spPr>
        <p:txBody>
          <a:bodyPr/>
          <a:lstStyle/>
          <a:p>
            <a:fld id="{93F2D6A2-2232-4C57-B195-183D237F23C2}" type="slidenum">
              <a:rPr lang="en-US"/>
              <a:pPr/>
              <a:t>2</a:t>
            </a:fld>
            <a:endParaRPr lang="en-US"/>
          </a:p>
        </p:txBody>
      </p:sp>
      <p:sp>
        <p:nvSpPr>
          <p:cNvPr id="38917" name="Rectangle 2"/>
          <p:cNvSpPr>
            <a:spLocks noGrp="1" noRot="1" noChangeAspect="1" noChangeArrowheads="1" noTextEdit="1"/>
          </p:cNvSpPr>
          <p:nvPr>
            <p:ph type="sldImg"/>
          </p:nvPr>
        </p:nvSpPr>
        <p:spPr>
          <a:xfrm>
            <a:off x="906463" y="844550"/>
            <a:ext cx="4916487" cy="3403600"/>
          </a:xfrm>
          <a:ln/>
        </p:spPr>
      </p:sp>
      <p:sp>
        <p:nvSpPr>
          <p:cNvPr id="38918" name="Rectangle 3"/>
          <p:cNvSpPr>
            <a:spLocks noGrp="1" noChangeArrowheads="1"/>
          </p:cNvSpPr>
          <p:nvPr>
            <p:ph type="body" idx="1"/>
          </p:nvPr>
        </p:nvSpPr>
        <p:spPr>
          <a:noFill/>
          <a:ln w="9525"/>
        </p:spPr>
        <p:txBody>
          <a:bodyPr/>
          <a:lstStyle/>
          <a:p>
            <a:r>
              <a:rPr lang="en-US" dirty="0" smtClean="0">
                <a:latin typeface="Arial" pitchFamily="34" charset="0"/>
              </a:rPr>
              <a:t>The Bluetooth API, as defined in JSR-82, allows Java technology-enabled devices to integrate into a Bluetooth environment. The goal of JSR-82 was to create a standard API, so that the same code works on different devices, and different Bluetooth stacks. It hides the complexity of the Bluetooth protocol stack behind a set of Java APIs that allow you to focus on application development rather than the low-level details of Bluetooth.  The Java APIs for Bluetooth do not implement the Bluetooth specification, but rather provide a set of APIs to access and control a Bluetooth-enabled device. JSR-82 concerns itself primarily with providing Bluetooth capabilities to Java MIDP devices.</a:t>
            </a:r>
          </a:p>
          <a:p>
            <a:endParaRPr lang="en-US" dirty="0" smtClean="0">
              <a:latin typeface="Arial" pitchFamily="34" charset="0"/>
            </a:endParaRPr>
          </a:p>
          <a:p>
            <a:r>
              <a:rPr lang="en-US" dirty="0" smtClean="0">
                <a:latin typeface="Arial" pitchFamily="34" charset="0"/>
              </a:rPr>
              <a:t>The core functionality of the Bluetooth API is to allow applications to discover Bluetooth devices, search for services on a device and establish a connection between Bluetooth devices. </a:t>
            </a:r>
            <a:endParaRPr lang="en-US" dirty="0" smtClean="0">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6"/>
          <p:cNvSpPr>
            <a:spLocks noGrp="1" noChangeArrowheads="1"/>
          </p:cNvSpPr>
          <p:nvPr>
            <p:ph type="sldNum" sz="quarter" idx="5"/>
          </p:nvPr>
        </p:nvSpPr>
        <p:spPr>
          <a:xfrm>
            <a:off x="3811679" y="9227520"/>
            <a:ext cx="2916000" cy="486000"/>
          </a:xfrm>
          <a:prstGeom prst="rect">
            <a:avLst/>
          </a:prstGeom>
          <a:noFill/>
        </p:spPr>
        <p:txBody>
          <a:bodyPr/>
          <a:lstStyle/>
          <a:p>
            <a:fld id="{7748E123-6454-4E50-BC89-4438608B1DE5}" type="slidenum">
              <a:rPr lang="en-US"/>
              <a:pPr/>
              <a:t>20</a:t>
            </a:fld>
            <a:endParaRPr lang="en-US"/>
          </a:p>
        </p:txBody>
      </p:sp>
      <p:sp>
        <p:nvSpPr>
          <p:cNvPr id="56325" name="Rectangle 2"/>
          <p:cNvSpPr>
            <a:spLocks noGrp="1" noRot="1" noChangeAspect="1" noChangeArrowheads="1" noTextEdit="1"/>
          </p:cNvSpPr>
          <p:nvPr>
            <p:ph type="sldImg"/>
          </p:nvPr>
        </p:nvSpPr>
        <p:spPr>
          <a:xfrm>
            <a:off x="906463" y="844550"/>
            <a:ext cx="4916487" cy="3403600"/>
          </a:xfrm>
          <a:ln/>
        </p:spPr>
      </p:sp>
      <p:sp>
        <p:nvSpPr>
          <p:cNvPr id="56326" name="Rectangle 3"/>
          <p:cNvSpPr>
            <a:spLocks noGrp="1" noChangeArrowheads="1"/>
          </p:cNvSpPr>
          <p:nvPr>
            <p:ph type="body" idx="1"/>
          </p:nvPr>
        </p:nvSpPr>
        <p:spPr>
          <a:noFill/>
          <a:ln w="9525"/>
        </p:spPr>
        <p:txBody>
          <a:bodyPr/>
          <a:lstStyle/>
          <a:p>
            <a:r>
              <a:rPr lang="en-US" smtClean="0">
                <a:latin typeface="Arial" pitchFamily="34" charset="0"/>
              </a:rPr>
              <a:t>In this slide, once the </a:t>
            </a:r>
            <a:r>
              <a:rPr lang="en-GB" smtClean="0">
                <a:latin typeface="Arial" pitchFamily="34" charset="0"/>
              </a:rPr>
              <a:t>servicesDiscovered method is called, the ServiceRecord array passed to this method is filtered and the required ServiceRecord is stored in a class variable. The search is passed null to the attributes list and only passed one UUID in this example. </a:t>
            </a:r>
          </a:p>
          <a:p>
            <a:endParaRPr lang="en-GB" smtClean="0">
              <a:latin typeface="Arial" pitchFamily="34" charset="0"/>
            </a:endParaRPr>
          </a:p>
          <a:p>
            <a:r>
              <a:rPr lang="en-GB" smtClean="0">
                <a:latin typeface="Arial" pitchFamily="34" charset="0"/>
              </a:rPr>
              <a:t>When the serviceSearchCompleted() method is called, we can use a ServiceRecord to connect to the required service.</a:t>
            </a:r>
          </a:p>
          <a:p>
            <a:endParaRPr lang="en-US" smtClean="0">
              <a:latin typeface="Arial" pitchFamily="34" charset="0"/>
            </a:endParaRPr>
          </a:p>
          <a:p>
            <a:r>
              <a:rPr lang="en-US" smtClean="0">
                <a:latin typeface="Arial" pitchFamily="34" charset="0"/>
              </a:rPr>
              <a:t>At this point the client typically moves from a service-discovery phase into service-use phase. The following slides describe how to connect to a service, then go on to discuss using the service.</a:t>
            </a:r>
          </a:p>
          <a:p>
            <a:endParaRPr lang="en-US" smtClean="0">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6"/>
          <p:cNvSpPr>
            <a:spLocks noGrp="1" noChangeArrowheads="1"/>
          </p:cNvSpPr>
          <p:nvPr>
            <p:ph type="sldNum" sz="quarter" idx="5"/>
          </p:nvPr>
        </p:nvSpPr>
        <p:spPr>
          <a:xfrm>
            <a:off x="3811679" y="9227520"/>
            <a:ext cx="2916000" cy="486000"/>
          </a:xfrm>
          <a:prstGeom prst="rect">
            <a:avLst/>
          </a:prstGeom>
          <a:noFill/>
        </p:spPr>
        <p:txBody>
          <a:bodyPr/>
          <a:lstStyle/>
          <a:p>
            <a:fld id="{7748E123-6454-4E50-BC89-4438608B1DE5}" type="slidenum">
              <a:rPr lang="en-US"/>
              <a:pPr/>
              <a:t>21</a:t>
            </a:fld>
            <a:endParaRPr lang="en-US"/>
          </a:p>
        </p:txBody>
      </p:sp>
      <p:sp>
        <p:nvSpPr>
          <p:cNvPr id="56325" name="Rectangle 2"/>
          <p:cNvSpPr>
            <a:spLocks noGrp="1" noRot="1" noChangeAspect="1" noChangeArrowheads="1" noTextEdit="1"/>
          </p:cNvSpPr>
          <p:nvPr>
            <p:ph type="sldImg"/>
          </p:nvPr>
        </p:nvSpPr>
        <p:spPr>
          <a:xfrm>
            <a:off x="906463" y="844550"/>
            <a:ext cx="4916487" cy="3403600"/>
          </a:xfrm>
          <a:ln/>
        </p:spPr>
      </p:sp>
      <p:sp>
        <p:nvSpPr>
          <p:cNvPr id="56326" name="Rectangle 3"/>
          <p:cNvSpPr>
            <a:spLocks noGrp="1" noChangeArrowheads="1"/>
          </p:cNvSpPr>
          <p:nvPr>
            <p:ph type="body" idx="1"/>
          </p:nvPr>
        </p:nvSpPr>
        <p:spPr>
          <a:noFill/>
          <a:ln w="9525"/>
        </p:spPr>
        <p:txBody>
          <a:bodyPr/>
          <a:lstStyle/>
          <a:p>
            <a:r>
              <a:rPr lang="en-US" smtClean="0">
                <a:latin typeface="Arial" pitchFamily="34" charset="0"/>
              </a:rPr>
              <a:t>In this slide, once the </a:t>
            </a:r>
            <a:r>
              <a:rPr lang="en-GB" smtClean="0">
                <a:latin typeface="Arial" pitchFamily="34" charset="0"/>
              </a:rPr>
              <a:t>servicesDiscovered method is called, the ServiceRecord array passed to this method is filtered and the required ServiceRecord is stored in a class variable. The search is passed null to the attributes list and only passed one UUID in this example. </a:t>
            </a:r>
          </a:p>
          <a:p>
            <a:endParaRPr lang="en-GB" smtClean="0">
              <a:latin typeface="Arial" pitchFamily="34" charset="0"/>
            </a:endParaRPr>
          </a:p>
          <a:p>
            <a:r>
              <a:rPr lang="en-GB" smtClean="0">
                <a:latin typeface="Arial" pitchFamily="34" charset="0"/>
              </a:rPr>
              <a:t>When the serviceSearchCompleted() method is called, we can use a ServiceRecord to connect to the required service.</a:t>
            </a:r>
          </a:p>
          <a:p>
            <a:endParaRPr lang="en-US" smtClean="0">
              <a:latin typeface="Arial" pitchFamily="34" charset="0"/>
            </a:endParaRPr>
          </a:p>
          <a:p>
            <a:r>
              <a:rPr lang="en-US" smtClean="0">
                <a:latin typeface="Arial" pitchFamily="34" charset="0"/>
              </a:rPr>
              <a:t>At this point the client typically moves from a service-discovery phase into service-use phase. The following slides describe how to connect to a service, then go on to discuss using the service.</a:t>
            </a:r>
          </a:p>
          <a:p>
            <a:endParaRPr lang="en-US" smtClean="0">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6"/>
          <p:cNvSpPr>
            <a:spLocks noGrp="1" noChangeArrowheads="1"/>
          </p:cNvSpPr>
          <p:nvPr>
            <p:ph type="sldNum" sz="quarter" idx="5"/>
          </p:nvPr>
        </p:nvSpPr>
        <p:spPr>
          <a:xfrm>
            <a:off x="3811679" y="9227520"/>
            <a:ext cx="2916000" cy="486000"/>
          </a:xfrm>
          <a:prstGeom prst="rect">
            <a:avLst/>
          </a:prstGeom>
          <a:noFill/>
        </p:spPr>
        <p:txBody>
          <a:bodyPr/>
          <a:lstStyle/>
          <a:p>
            <a:fld id="{ED7B79B5-76FF-427D-A049-CC0C4A9FE157}" type="slidenum">
              <a:rPr lang="en-US"/>
              <a:pPr/>
              <a:t>22</a:t>
            </a:fld>
            <a:endParaRPr lang="en-US"/>
          </a:p>
        </p:txBody>
      </p:sp>
      <p:sp>
        <p:nvSpPr>
          <p:cNvPr id="57349" name="Rectangle 2"/>
          <p:cNvSpPr>
            <a:spLocks noGrp="1" noRot="1" noChangeAspect="1" noChangeArrowheads="1" noTextEdit="1"/>
          </p:cNvSpPr>
          <p:nvPr>
            <p:ph type="sldImg"/>
          </p:nvPr>
        </p:nvSpPr>
        <p:spPr>
          <a:xfrm>
            <a:off x="906463" y="844550"/>
            <a:ext cx="4916487" cy="3403600"/>
          </a:xfrm>
          <a:ln/>
        </p:spPr>
      </p:sp>
      <p:sp>
        <p:nvSpPr>
          <p:cNvPr id="57350" name="Rectangle 3"/>
          <p:cNvSpPr>
            <a:spLocks noGrp="1" noChangeArrowheads="1"/>
          </p:cNvSpPr>
          <p:nvPr>
            <p:ph type="body" idx="1"/>
          </p:nvPr>
        </p:nvSpPr>
        <p:spPr>
          <a:noFill/>
          <a:ln w="9525"/>
        </p:spPr>
        <p:txBody>
          <a:bodyPr/>
          <a:lstStyle/>
          <a:p>
            <a:r>
              <a:rPr lang="en-US" smtClean="0">
                <a:latin typeface="Arial" pitchFamily="34" charset="0"/>
              </a:rPr>
              <a:t>Once the client has discovered the services of the remote device, each service record is checked to determine if this service record describes a service that this client can interact with.</a:t>
            </a:r>
          </a:p>
          <a:p>
            <a:r>
              <a:rPr lang="en-US" smtClean="0">
                <a:latin typeface="Arial" pitchFamily="34" charset="0"/>
              </a:rPr>
              <a:t/>
            </a:r>
            <a:br>
              <a:rPr lang="en-US" smtClean="0">
                <a:latin typeface="Arial" pitchFamily="34" charset="0"/>
              </a:rPr>
            </a:br>
            <a:r>
              <a:rPr lang="en-US" smtClean="0">
                <a:latin typeface="Arial" pitchFamily="34" charset="0"/>
              </a:rPr>
              <a:t>Once an appropriate service record is found, the client can use the method </a:t>
            </a:r>
            <a:r>
              <a:rPr lang="en-GB" smtClean="0">
                <a:latin typeface="Arial" pitchFamily="34" charset="0"/>
              </a:rPr>
              <a:t>getConnectionURL()</a:t>
            </a:r>
            <a:r>
              <a:rPr lang="en-US" smtClean="0">
                <a:latin typeface="Arial" pitchFamily="34" charset="0"/>
              </a:rPr>
              <a:t> to determine the connection string that is to be used as an argument to </a:t>
            </a:r>
            <a:r>
              <a:rPr lang="en-GB" smtClean="0">
                <a:latin typeface="Arial" pitchFamily="34" charset="0"/>
              </a:rPr>
              <a:t>Connector.open()</a:t>
            </a:r>
            <a:r>
              <a:rPr lang="en-US" smtClean="0">
                <a:latin typeface="Arial" pitchFamily="34" charset="0"/>
              </a:rPr>
              <a:t> to connect to this service.</a:t>
            </a:r>
          </a:p>
          <a:p>
            <a:endParaRPr lang="en-US" smtClean="0">
              <a:latin typeface="Arial" pitchFamily="34" charset="0"/>
            </a:endParaRPr>
          </a:p>
          <a:p>
            <a:r>
              <a:rPr lang="en-US" smtClean="0">
                <a:latin typeface="Arial" pitchFamily="34" charset="0"/>
              </a:rPr>
              <a:t>For a local device to use a service on a remote device, the two devices must share a common communications protocol. So that applications can access a wide variety of Bluetooth services, the Java APIs for Bluetooth provide mechanisms that allow connections to any service that uses RFCOMM, L2CAP, or OBEX as its protocol. If a service uses another protocol (such as TCP/IP) layered above one of these protocols, the application can access the service, but only if it implements the additional protocol in the application, using the CLDC Generic Connection Framework. </a:t>
            </a:r>
          </a:p>
          <a:p>
            <a:endParaRPr lang="en-US" smtClean="0">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6"/>
          <p:cNvSpPr>
            <a:spLocks noGrp="1" noChangeArrowheads="1"/>
          </p:cNvSpPr>
          <p:nvPr>
            <p:ph type="sldNum" sz="quarter" idx="5"/>
          </p:nvPr>
        </p:nvSpPr>
        <p:spPr>
          <a:xfrm>
            <a:off x="3811679" y="9227520"/>
            <a:ext cx="2916000" cy="486000"/>
          </a:xfrm>
          <a:prstGeom prst="rect">
            <a:avLst/>
          </a:prstGeom>
          <a:noFill/>
        </p:spPr>
        <p:txBody>
          <a:bodyPr/>
          <a:lstStyle/>
          <a:p>
            <a:fld id="{C1D1504A-34CB-4483-A47A-5BBFBBDCB438}" type="slidenum">
              <a:rPr lang="en-US"/>
              <a:pPr/>
              <a:t>23</a:t>
            </a:fld>
            <a:endParaRPr lang="en-US"/>
          </a:p>
        </p:txBody>
      </p:sp>
      <p:sp>
        <p:nvSpPr>
          <p:cNvPr id="58373" name="Rectangle 2"/>
          <p:cNvSpPr>
            <a:spLocks noGrp="1" noRot="1" noChangeAspect="1" noChangeArrowheads="1" noTextEdit="1"/>
          </p:cNvSpPr>
          <p:nvPr>
            <p:ph type="sldImg"/>
          </p:nvPr>
        </p:nvSpPr>
        <p:spPr>
          <a:xfrm>
            <a:off x="906463" y="844550"/>
            <a:ext cx="4916487" cy="3403600"/>
          </a:xfrm>
          <a:ln/>
        </p:spPr>
      </p:sp>
      <p:sp>
        <p:nvSpPr>
          <p:cNvPr id="58374" name="Rectangle 3"/>
          <p:cNvSpPr>
            <a:spLocks noGrp="1" noChangeArrowheads="1"/>
          </p:cNvSpPr>
          <p:nvPr>
            <p:ph type="body" idx="1"/>
          </p:nvPr>
        </p:nvSpPr>
        <p:spPr>
          <a:noFill/>
          <a:ln w="9525"/>
        </p:spPr>
        <p:txBody>
          <a:bodyPr/>
          <a:lstStyle/>
          <a:p>
            <a:r>
              <a:rPr lang="en-US" smtClean="0">
                <a:latin typeface="Arial" pitchFamily="34" charset="0"/>
              </a:rPr>
              <a:t>The getConnectionURL(int requiredSecurity, boolean mustBeMaster) method takes two arguments. The first argument determines whether authentication or encryption is required for the connection. The second argument indicates whether this device is the master in connections to this service.</a:t>
            </a:r>
          </a:p>
          <a:p>
            <a:r>
              <a:rPr lang="en-US" smtClean="0">
                <a:latin typeface="Arial" pitchFamily="34" charset="0"/>
              </a:rPr>
              <a:t> </a:t>
            </a:r>
          </a:p>
          <a:p>
            <a:r>
              <a:rPr lang="en-US" smtClean="0">
                <a:latin typeface="Arial" pitchFamily="34" charset="0"/>
              </a:rPr>
              <a:t>The values that the first argument can take are NOAUTHENTICATE_NOENCRYPT, AUTHENTICATE_NOENCRYPT and AUTHENTICATE_ENCRYPT. These determine if the connection verifies the identity of a remote device and applies encryption to all data transfers in both directions or not.</a:t>
            </a:r>
          </a:p>
          <a:p>
            <a:endParaRPr lang="en-US" smtClean="0">
              <a:latin typeface="Arial" pitchFamily="34" charset="0"/>
            </a:endParaRPr>
          </a:p>
          <a:p>
            <a:r>
              <a:rPr lang="en-US" smtClean="0">
                <a:latin typeface="Arial" pitchFamily="34" charset="0"/>
              </a:rPr>
              <a:t>The code in the slide uses the L2CAP communications layer. The only difference for RFCOMM or OBEX communications over Bluetooth wireless technology is the Connection class being returned. Instead of an L2CAPConnection for Logical Link Controller and Adaptation Protocol, the returned object is StreamConnection or ClientSession.</a:t>
            </a:r>
          </a:p>
          <a:p>
            <a:endParaRPr lang="en-US" sz="1400" smtClean="0">
              <a:latin typeface="Arial" pitchFamily="34" charset="0"/>
            </a:endParaRPr>
          </a:p>
          <a:p>
            <a:endParaRPr lang="en-US" smtClean="0">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6"/>
          <p:cNvSpPr>
            <a:spLocks noGrp="1" noChangeArrowheads="1"/>
          </p:cNvSpPr>
          <p:nvPr>
            <p:ph type="sldNum" sz="quarter" idx="5"/>
          </p:nvPr>
        </p:nvSpPr>
        <p:spPr>
          <a:xfrm>
            <a:off x="3811679" y="9227520"/>
            <a:ext cx="2916000" cy="486000"/>
          </a:xfrm>
          <a:prstGeom prst="rect">
            <a:avLst/>
          </a:prstGeom>
          <a:noFill/>
        </p:spPr>
        <p:txBody>
          <a:bodyPr/>
          <a:lstStyle/>
          <a:p>
            <a:fld id="{52233825-7DF1-4D97-88EF-4B40F3BA967A}" type="slidenum">
              <a:rPr lang="en-US"/>
              <a:pPr/>
              <a:t>24</a:t>
            </a:fld>
            <a:endParaRPr lang="en-US"/>
          </a:p>
        </p:txBody>
      </p:sp>
      <p:sp>
        <p:nvSpPr>
          <p:cNvPr id="59397" name="Rectangle 2"/>
          <p:cNvSpPr>
            <a:spLocks noGrp="1" noRot="1" noChangeAspect="1" noChangeArrowheads="1" noTextEdit="1"/>
          </p:cNvSpPr>
          <p:nvPr>
            <p:ph type="sldImg"/>
          </p:nvPr>
        </p:nvSpPr>
        <p:spPr>
          <a:xfrm>
            <a:off x="906463" y="844550"/>
            <a:ext cx="4916487" cy="3403600"/>
          </a:xfrm>
          <a:ln/>
        </p:spPr>
      </p:sp>
      <p:sp>
        <p:nvSpPr>
          <p:cNvPr id="59398" name="Rectangle 3"/>
          <p:cNvSpPr>
            <a:spLocks noGrp="1" noChangeArrowheads="1"/>
          </p:cNvSpPr>
          <p:nvPr>
            <p:ph type="body" idx="1"/>
          </p:nvPr>
        </p:nvSpPr>
        <p:spPr>
          <a:noFill/>
          <a:ln w="9525"/>
        </p:spPr>
        <p:txBody>
          <a:bodyPr/>
          <a:lstStyle/>
          <a:p>
            <a:pPr>
              <a:spcBef>
                <a:spcPct val="0"/>
              </a:spcBef>
            </a:pPr>
            <a:r>
              <a:rPr lang="en-US" smtClean="0">
                <a:latin typeface="Arial" pitchFamily="34" charset="0"/>
              </a:rPr>
              <a:t>Once a service has been discovered on the device, and a connection has been made, the service can be used by sending data through the connection to the remote device. The remote device must then receive this data, and process it accordingly. There are some techniques that can be used to send data to reduce the chance of data being lost and receive data in a thread safe environment. An example is provided to illustrate the sending of commands to a remote device. The remote device then processes the received command and displays the result. </a:t>
            </a:r>
          </a:p>
          <a:p>
            <a:pPr>
              <a:spcBef>
                <a:spcPct val="0"/>
              </a:spcBef>
            </a:pPr>
            <a:endParaRPr lang="en-US" smtClean="0">
              <a:latin typeface="Arial" pitchFamily="34" charset="0"/>
            </a:endParaRPr>
          </a:p>
          <a:p>
            <a:pPr>
              <a:spcBef>
                <a:spcPct val="0"/>
              </a:spcBef>
            </a:pPr>
            <a:r>
              <a:rPr lang="en-US" smtClean="0">
                <a:latin typeface="Arial" pitchFamily="34" charset="0"/>
              </a:rPr>
              <a:t>The use of stacks is suggested to ensure that commands are sent to the remote device in the order they were issued and commands are processed in the order they were received. A “First In First Out” stack is implemented in the example, in that, if COMMAND1 is added to the stack, then COMMAND2, the first command is processes, then the second.  </a:t>
            </a:r>
          </a:p>
          <a:p>
            <a:pPr>
              <a:spcBef>
                <a:spcPct val="0"/>
              </a:spcBef>
            </a:pPr>
            <a:endParaRPr lang="en-US" smtClean="0">
              <a:latin typeface="Arial" pitchFamily="34" charset="0"/>
            </a:endParaRPr>
          </a:p>
          <a:p>
            <a:pPr>
              <a:spcBef>
                <a:spcPct val="0"/>
              </a:spcBef>
            </a:pPr>
            <a:r>
              <a:rPr lang="en-US" smtClean="0">
                <a:latin typeface="Arial" pitchFamily="34" charset="0"/>
              </a:rPr>
              <a:t>It is also important to ensure that buffers which send and process data are thread-safe. By using thread-safe routines, the risk that one thread interferes and modifies data elements of another thread is eliminated by avoiding potential data race situations with coordinated access to shared data.</a:t>
            </a:r>
            <a:r>
              <a:rPr lang="en-US" sz="1400" smtClean="0">
                <a:latin typeface="Arial" pitchFamily="34" charset="0"/>
              </a:rPr>
              <a:t> </a:t>
            </a:r>
          </a:p>
          <a:p>
            <a:endParaRPr lang="en-US" smtClean="0">
              <a:latin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6"/>
          <p:cNvSpPr>
            <a:spLocks noGrp="1" noChangeArrowheads="1"/>
          </p:cNvSpPr>
          <p:nvPr>
            <p:ph type="sldNum" sz="quarter" idx="5"/>
          </p:nvPr>
        </p:nvSpPr>
        <p:spPr>
          <a:xfrm>
            <a:off x="3811679" y="9227520"/>
            <a:ext cx="2916000" cy="486000"/>
          </a:xfrm>
          <a:prstGeom prst="rect">
            <a:avLst/>
          </a:prstGeom>
          <a:noFill/>
        </p:spPr>
        <p:txBody>
          <a:bodyPr/>
          <a:lstStyle/>
          <a:p>
            <a:fld id="{C594CEB0-9D26-4016-ABC4-6A492E84A5B6}" type="slidenum">
              <a:rPr lang="en-US"/>
              <a:pPr/>
              <a:t>25</a:t>
            </a:fld>
            <a:endParaRPr lang="en-US"/>
          </a:p>
        </p:txBody>
      </p:sp>
      <p:sp>
        <p:nvSpPr>
          <p:cNvPr id="60421" name="Rectangle 2"/>
          <p:cNvSpPr>
            <a:spLocks noGrp="1" noRot="1" noChangeAspect="1" noChangeArrowheads="1" noTextEdit="1"/>
          </p:cNvSpPr>
          <p:nvPr>
            <p:ph type="sldImg"/>
          </p:nvPr>
        </p:nvSpPr>
        <p:spPr>
          <a:xfrm>
            <a:off x="906463" y="844550"/>
            <a:ext cx="4916487" cy="3403600"/>
          </a:xfrm>
          <a:ln/>
        </p:spPr>
      </p:sp>
      <p:sp>
        <p:nvSpPr>
          <p:cNvPr id="60422" name="Rectangle 3"/>
          <p:cNvSpPr>
            <a:spLocks noGrp="1" noChangeArrowheads="1"/>
          </p:cNvSpPr>
          <p:nvPr>
            <p:ph type="body" idx="1"/>
          </p:nvPr>
        </p:nvSpPr>
        <p:spPr>
          <a:noFill/>
          <a:ln w="9525"/>
        </p:spPr>
        <p:txBody>
          <a:bodyPr/>
          <a:lstStyle/>
          <a:p>
            <a:r>
              <a:rPr lang="en-US" smtClean="0">
                <a:latin typeface="Arial" pitchFamily="34" charset="0"/>
              </a:rPr>
              <a:t>The slide shows an example of a device sending a command to another device. In this case, Device 1 has requested a move to the right by issuing the command CMD_RIGHT.</a:t>
            </a:r>
          </a:p>
          <a:p>
            <a:endParaRPr lang="en-US" smtClean="0">
              <a:latin typeface="Arial" pitchFamily="34" charset="0"/>
            </a:endParaRPr>
          </a:p>
          <a:p>
            <a:r>
              <a:rPr lang="en-US" smtClean="0">
                <a:latin typeface="Arial" pitchFamily="34" charset="0"/>
              </a:rPr>
              <a:t>When the user presses the right arrow key, the command CMD_RIGHT is added to the stack of data to send. A TimerTask is constantly checking the send stack for data. The TimerTask pops any data from the top of the stack and adds this to a thread-safe send buffer. Headers are then added to the send buffer, and this is sent through the connection using </a:t>
            </a:r>
            <a:r>
              <a:rPr lang="en-GB" smtClean="0">
                <a:latin typeface="Arial" pitchFamily="34" charset="0"/>
              </a:rPr>
              <a:t>connection.send(sendBuffer);.</a:t>
            </a:r>
            <a:endParaRPr lang="en-US" smtClean="0">
              <a:latin typeface="Arial" pitchFamily="34" charset="0"/>
            </a:endParaRPr>
          </a:p>
          <a:p>
            <a:endParaRPr lang="en-US" smtClean="0">
              <a:latin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6"/>
          <p:cNvSpPr>
            <a:spLocks noGrp="1" noChangeArrowheads="1"/>
          </p:cNvSpPr>
          <p:nvPr>
            <p:ph type="sldNum" sz="quarter" idx="5"/>
          </p:nvPr>
        </p:nvSpPr>
        <p:spPr>
          <a:xfrm>
            <a:off x="3811679" y="9227520"/>
            <a:ext cx="2916000" cy="486000"/>
          </a:xfrm>
          <a:prstGeom prst="rect">
            <a:avLst/>
          </a:prstGeom>
          <a:noFill/>
        </p:spPr>
        <p:txBody>
          <a:bodyPr/>
          <a:lstStyle/>
          <a:p>
            <a:fld id="{F51E4989-F960-4372-AB9B-9B36B37D9019}" type="slidenum">
              <a:rPr lang="en-US"/>
              <a:pPr/>
              <a:t>26</a:t>
            </a:fld>
            <a:endParaRPr lang="en-US"/>
          </a:p>
        </p:txBody>
      </p:sp>
      <p:sp>
        <p:nvSpPr>
          <p:cNvPr id="61445" name="Rectangle 2"/>
          <p:cNvSpPr>
            <a:spLocks noGrp="1" noRot="1" noChangeAspect="1" noChangeArrowheads="1" noTextEdit="1"/>
          </p:cNvSpPr>
          <p:nvPr>
            <p:ph type="sldImg"/>
          </p:nvPr>
        </p:nvSpPr>
        <p:spPr>
          <a:xfrm>
            <a:off x="906463" y="844550"/>
            <a:ext cx="4916487" cy="3403600"/>
          </a:xfrm>
          <a:ln/>
        </p:spPr>
      </p:sp>
      <p:sp>
        <p:nvSpPr>
          <p:cNvPr id="61446" name="Rectangle 3"/>
          <p:cNvSpPr>
            <a:spLocks noGrp="1" noChangeArrowheads="1"/>
          </p:cNvSpPr>
          <p:nvPr>
            <p:ph type="body" idx="1"/>
          </p:nvPr>
        </p:nvSpPr>
        <p:spPr>
          <a:noFill/>
          <a:ln w="9525"/>
        </p:spPr>
        <p:txBody>
          <a:bodyPr/>
          <a:lstStyle/>
          <a:p>
            <a:endParaRPr lang="en-GB" smtClean="0">
              <a:latin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6"/>
          <p:cNvSpPr>
            <a:spLocks noGrp="1" noChangeArrowheads="1"/>
          </p:cNvSpPr>
          <p:nvPr>
            <p:ph type="sldNum" sz="quarter" idx="5"/>
          </p:nvPr>
        </p:nvSpPr>
        <p:spPr>
          <a:xfrm>
            <a:off x="3811679" y="9227520"/>
            <a:ext cx="2916000" cy="486000"/>
          </a:xfrm>
          <a:prstGeom prst="rect">
            <a:avLst/>
          </a:prstGeom>
          <a:noFill/>
        </p:spPr>
        <p:txBody>
          <a:bodyPr/>
          <a:lstStyle/>
          <a:p>
            <a:fld id="{C8D102AF-5CEB-4B59-B1A1-F025852225F0}" type="slidenum">
              <a:rPr lang="en-US"/>
              <a:pPr/>
              <a:t>27</a:t>
            </a:fld>
            <a:endParaRPr lang="en-US"/>
          </a:p>
        </p:txBody>
      </p:sp>
      <p:sp>
        <p:nvSpPr>
          <p:cNvPr id="62469" name="Rectangle 2"/>
          <p:cNvSpPr>
            <a:spLocks noGrp="1" noRot="1" noChangeAspect="1" noChangeArrowheads="1" noTextEdit="1"/>
          </p:cNvSpPr>
          <p:nvPr>
            <p:ph type="sldImg"/>
          </p:nvPr>
        </p:nvSpPr>
        <p:spPr>
          <a:xfrm>
            <a:off x="906463" y="844550"/>
            <a:ext cx="4916487" cy="3403600"/>
          </a:xfrm>
          <a:ln/>
        </p:spPr>
      </p:sp>
      <p:sp>
        <p:nvSpPr>
          <p:cNvPr id="62470" name="Rectangle 3"/>
          <p:cNvSpPr>
            <a:spLocks noGrp="1" noChangeArrowheads="1"/>
          </p:cNvSpPr>
          <p:nvPr>
            <p:ph type="body" idx="1"/>
          </p:nvPr>
        </p:nvSpPr>
        <p:spPr>
          <a:noFill/>
          <a:ln w="9525"/>
        </p:spPr>
        <p:txBody>
          <a:bodyPr/>
          <a:lstStyle/>
          <a:p>
            <a:endParaRPr lang="en-GB" smtClean="0">
              <a:latin typeface="Arial"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6"/>
          <p:cNvSpPr>
            <a:spLocks noGrp="1" noChangeArrowheads="1"/>
          </p:cNvSpPr>
          <p:nvPr>
            <p:ph type="sldNum" sz="quarter" idx="5"/>
          </p:nvPr>
        </p:nvSpPr>
        <p:spPr>
          <a:xfrm>
            <a:off x="3811679" y="9227520"/>
            <a:ext cx="2916000" cy="486000"/>
          </a:xfrm>
          <a:prstGeom prst="rect">
            <a:avLst/>
          </a:prstGeom>
          <a:noFill/>
        </p:spPr>
        <p:txBody>
          <a:bodyPr/>
          <a:lstStyle/>
          <a:p>
            <a:fld id="{09BA039D-2784-43BC-B8BE-5E9BF3F708CD}" type="slidenum">
              <a:rPr lang="en-US"/>
              <a:pPr/>
              <a:t>28</a:t>
            </a:fld>
            <a:endParaRPr lang="en-US"/>
          </a:p>
        </p:txBody>
      </p:sp>
      <p:sp>
        <p:nvSpPr>
          <p:cNvPr id="63493" name="Rectangle 2"/>
          <p:cNvSpPr>
            <a:spLocks noGrp="1" noRot="1" noChangeAspect="1" noChangeArrowheads="1" noTextEdit="1"/>
          </p:cNvSpPr>
          <p:nvPr>
            <p:ph type="sldImg"/>
          </p:nvPr>
        </p:nvSpPr>
        <p:spPr>
          <a:xfrm>
            <a:off x="906463" y="844550"/>
            <a:ext cx="4916487" cy="3403600"/>
          </a:xfrm>
          <a:ln/>
        </p:spPr>
      </p:sp>
      <p:sp>
        <p:nvSpPr>
          <p:cNvPr id="63494" name="Rectangle 3"/>
          <p:cNvSpPr>
            <a:spLocks noGrp="1" noChangeArrowheads="1"/>
          </p:cNvSpPr>
          <p:nvPr>
            <p:ph type="body" idx="1"/>
          </p:nvPr>
        </p:nvSpPr>
        <p:spPr>
          <a:noFill/>
          <a:ln w="9525"/>
        </p:spPr>
        <p:txBody>
          <a:bodyPr/>
          <a:lstStyle/>
          <a:p>
            <a:endParaRPr lang="en-GB" smtClean="0">
              <a:latin typeface="Arial"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6"/>
          <p:cNvSpPr>
            <a:spLocks noGrp="1" noChangeArrowheads="1"/>
          </p:cNvSpPr>
          <p:nvPr>
            <p:ph type="sldNum" sz="quarter" idx="5"/>
          </p:nvPr>
        </p:nvSpPr>
        <p:spPr>
          <a:xfrm>
            <a:off x="3811679" y="9227520"/>
            <a:ext cx="2916000" cy="486000"/>
          </a:xfrm>
          <a:prstGeom prst="rect">
            <a:avLst/>
          </a:prstGeom>
          <a:noFill/>
        </p:spPr>
        <p:txBody>
          <a:bodyPr/>
          <a:lstStyle/>
          <a:p>
            <a:fld id="{A4E4500E-E49B-4812-A19C-95057655BB91}" type="slidenum">
              <a:rPr lang="en-US"/>
              <a:pPr/>
              <a:t>29</a:t>
            </a:fld>
            <a:endParaRPr lang="en-US"/>
          </a:p>
        </p:txBody>
      </p:sp>
      <p:sp>
        <p:nvSpPr>
          <p:cNvPr id="64517" name="Rectangle 2"/>
          <p:cNvSpPr>
            <a:spLocks noGrp="1" noRot="1" noChangeAspect="1" noChangeArrowheads="1" noTextEdit="1"/>
          </p:cNvSpPr>
          <p:nvPr>
            <p:ph type="sldImg"/>
          </p:nvPr>
        </p:nvSpPr>
        <p:spPr>
          <a:xfrm>
            <a:off x="906463" y="844550"/>
            <a:ext cx="4916487" cy="3403600"/>
          </a:xfrm>
          <a:ln/>
        </p:spPr>
      </p:sp>
      <p:sp>
        <p:nvSpPr>
          <p:cNvPr id="64518" name="Rectangle 3"/>
          <p:cNvSpPr>
            <a:spLocks noGrp="1" noChangeArrowheads="1"/>
          </p:cNvSpPr>
          <p:nvPr>
            <p:ph type="body" idx="1"/>
          </p:nvPr>
        </p:nvSpPr>
        <p:spPr>
          <a:noFill/>
          <a:ln w="9525"/>
        </p:spPr>
        <p:txBody>
          <a:bodyPr/>
          <a:lstStyle/>
          <a:p>
            <a:r>
              <a:rPr lang="en-US" smtClean="0">
                <a:latin typeface="Arial" pitchFamily="34" charset="0"/>
              </a:rPr>
              <a:t>The slide shows an example of a device receiving a command from another device. In this case, Device 2 receives the command CMD_RIGHT and displays the result on screen.</a:t>
            </a:r>
          </a:p>
          <a:p>
            <a:endParaRPr lang="en-US" smtClean="0">
              <a:latin typeface="Arial" pitchFamily="34" charset="0"/>
            </a:endParaRPr>
          </a:p>
          <a:p>
            <a:r>
              <a:rPr lang="en-US" smtClean="0">
                <a:latin typeface="Arial" pitchFamily="34" charset="0"/>
              </a:rPr>
              <a:t>A server thread is created to establish the initial connection, and constantly check for received data by calling </a:t>
            </a:r>
            <a:r>
              <a:rPr lang="en-GB" smtClean="0">
                <a:latin typeface="Arial" pitchFamily="34" charset="0"/>
              </a:rPr>
              <a:t>connection.receive(data). When data is received through the connection, this is passed onto a method that can verify the data has been received correctly by checking the header. Once this has been confirmed, the received command can be added to a thread-safe received data stack. A ReaderThread is constantly checking the received stack for data. The ReaderThread pops any data from the top of the stack, and passes it on to be processed. In this case, a CMD_RIGHT command was received, so the method moveRight() has been called on the canvas.</a:t>
            </a:r>
            <a:endParaRPr lang="en-US" smtClean="0">
              <a:latin typeface="Arial" pitchFamily="34" charset="0"/>
            </a:endParaRPr>
          </a:p>
          <a:p>
            <a:endParaRPr lang="en-US"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6"/>
          <p:cNvSpPr>
            <a:spLocks noGrp="1" noChangeArrowheads="1"/>
          </p:cNvSpPr>
          <p:nvPr>
            <p:ph type="sldNum" sz="quarter" idx="5"/>
          </p:nvPr>
        </p:nvSpPr>
        <p:spPr>
          <a:xfrm>
            <a:off x="3811679" y="9227520"/>
            <a:ext cx="2916000" cy="486000"/>
          </a:xfrm>
          <a:prstGeom prst="rect">
            <a:avLst/>
          </a:prstGeom>
          <a:noFill/>
        </p:spPr>
        <p:txBody>
          <a:bodyPr/>
          <a:lstStyle/>
          <a:p>
            <a:fld id="{961EB89E-9833-4132-9006-57F6162415E3}" type="slidenum">
              <a:rPr lang="en-US"/>
              <a:pPr/>
              <a:t>3</a:t>
            </a:fld>
            <a:endParaRPr lang="en-US"/>
          </a:p>
        </p:txBody>
      </p:sp>
      <p:sp>
        <p:nvSpPr>
          <p:cNvPr id="39941" name="Rectangle 2"/>
          <p:cNvSpPr>
            <a:spLocks noGrp="1" noRot="1" noChangeAspect="1" noChangeArrowheads="1" noTextEdit="1"/>
          </p:cNvSpPr>
          <p:nvPr>
            <p:ph type="sldImg"/>
          </p:nvPr>
        </p:nvSpPr>
        <p:spPr>
          <a:xfrm>
            <a:off x="906463" y="844550"/>
            <a:ext cx="4916487" cy="3403600"/>
          </a:xfrm>
          <a:ln/>
        </p:spPr>
      </p:sp>
      <p:sp>
        <p:nvSpPr>
          <p:cNvPr id="39942" name="Rectangle 3"/>
          <p:cNvSpPr>
            <a:spLocks noGrp="1" noChangeArrowheads="1"/>
          </p:cNvSpPr>
          <p:nvPr>
            <p:ph type="body" idx="1"/>
          </p:nvPr>
        </p:nvSpPr>
        <p:spPr>
          <a:noFill/>
          <a:ln w="9525"/>
        </p:spPr>
        <p:txBody>
          <a:bodyPr/>
          <a:lstStyle/>
          <a:p>
            <a:pPr>
              <a:lnSpc>
                <a:spcPct val="80000"/>
              </a:lnSpc>
            </a:pPr>
            <a:r>
              <a:rPr lang="en-US" sz="900" smtClean="0">
                <a:latin typeface="Arial" pitchFamily="34" charset="0"/>
              </a:rPr>
              <a:t>Discovery includes Device Discovery, Service Discovery and Service Registration. </a:t>
            </a:r>
          </a:p>
          <a:p>
            <a:pPr>
              <a:lnSpc>
                <a:spcPct val="80000"/>
              </a:lnSpc>
            </a:pPr>
            <a:endParaRPr lang="en-GB" sz="900" b="1" smtClean="0">
              <a:latin typeface="Arial" pitchFamily="34" charset="0"/>
            </a:endParaRPr>
          </a:p>
          <a:p>
            <a:pPr>
              <a:lnSpc>
                <a:spcPct val="80000"/>
              </a:lnSpc>
            </a:pPr>
            <a:r>
              <a:rPr lang="en-GB" sz="900" b="1" smtClean="0">
                <a:latin typeface="Arial" pitchFamily="34" charset="0"/>
              </a:rPr>
              <a:t>Device Discovery</a:t>
            </a:r>
            <a:r>
              <a:rPr lang="en-GB" sz="900" smtClean="0">
                <a:latin typeface="Arial" pitchFamily="34" charset="0"/>
              </a:rPr>
              <a:t> is the process of detecting the Bluetooth devices that are in the area. Device discovery requires the local device to broadcast an inquiry request and wait for Bluetooth devices in the area to respond. In order to determine if a device responds to an inquiry request, the Bluetooth specification has defined three different discoverable modes (general, limited, and not discoverable) and two different inquiry types (general and limited). </a:t>
            </a:r>
            <a:r>
              <a:rPr lang="en-US" sz="900" smtClean="0">
                <a:latin typeface="Arial" pitchFamily="34" charset="0"/>
              </a:rPr>
              <a:t>When a device issues a general inquiry, all devices in the general and limited discoverable modes respond to the request. When a limited inquiry is issued, only those devices that are limited discoverable respond. If a device is not discoverable, it never responds to an inquiry request.</a:t>
            </a:r>
          </a:p>
          <a:p>
            <a:pPr>
              <a:lnSpc>
                <a:spcPct val="80000"/>
              </a:lnSpc>
            </a:pPr>
            <a:r>
              <a:rPr lang="en-US" sz="900" smtClean="0">
                <a:latin typeface="Arial" pitchFamily="34" charset="0"/>
              </a:rPr>
              <a:t>Once device discovery has identified a list of nearby Bluetooth devices, the next step for a Bluetooth application is to find out what applications or services those devices provide. </a:t>
            </a:r>
          </a:p>
          <a:p>
            <a:pPr>
              <a:lnSpc>
                <a:spcPct val="80000"/>
              </a:lnSpc>
            </a:pPr>
            <a:endParaRPr lang="en-US" sz="900" smtClean="0">
              <a:latin typeface="Arial" pitchFamily="34" charset="0"/>
            </a:endParaRPr>
          </a:p>
          <a:p>
            <a:pPr>
              <a:lnSpc>
                <a:spcPct val="80000"/>
              </a:lnSpc>
            </a:pPr>
            <a:r>
              <a:rPr lang="en-US" sz="900" smtClean="0">
                <a:latin typeface="Arial" pitchFamily="34" charset="0"/>
              </a:rPr>
              <a:t>A </a:t>
            </a:r>
            <a:r>
              <a:rPr lang="en-GB" sz="900" b="1" smtClean="0">
                <a:latin typeface="Arial" pitchFamily="34" charset="0"/>
              </a:rPr>
              <a:t>Service</a:t>
            </a:r>
            <a:r>
              <a:rPr lang="en-US" sz="900" smtClean="0">
                <a:latin typeface="Arial" pitchFamily="34" charset="0"/>
              </a:rPr>
              <a:t> is an entity that can provide information, perform an action, or control a resource on behalf of another entity.</a:t>
            </a:r>
          </a:p>
          <a:p>
            <a:pPr>
              <a:lnSpc>
                <a:spcPct val="80000"/>
              </a:lnSpc>
            </a:pPr>
            <a:endParaRPr lang="en-GB" sz="900" b="1" smtClean="0">
              <a:latin typeface="Arial" pitchFamily="34" charset="0"/>
            </a:endParaRPr>
          </a:p>
          <a:p>
            <a:pPr>
              <a:lnSpc>
                <a:spcPct val="80000"/>
              </a:lnSpc>
            </a:pPr>
            <a:r>
              <a:rPr lang="en-GB" sz="900" b="1" smtClean="0">
                <a:latin typeface="Arial" pitchFamily="34" charset="0"/>
              </a:rPr>
              <a:t>Service Discovery</a:t>
            </a:r>
            <a:r>
              <a:rPr lang="en-US" sz="900" smtClean="0">
                <a:latin typeface="Arial" pitchFamily="34" charset="0"/>
              </a:rPr>
              <a:t> is the process of using the Bluetooth service discovery protocol to find services of interest on nearby Bluetooth devices.</a:t>
            </a:r>
          </a:p>
          <a:p>
            <a:pPr>
              <a:lnSpc>
                <a:spcPct val="80000"/>
              </a:lnSpc>
            </a:pPr>
            <a:endParaRPr lang="en-US" sz="900" smtClean="0">
              <a:latin typeface="Arial" pitchFamily="34" charset="0"/>
            </a:endParaRPr>
          </a:p>
          <a:p>
            <a:pPr>
              <a:lnSpc>
                <a:spcPct val="80000"/>
              </a:lnSpc>
            </a:pPr>
            <a:r>
              <a:rPr lang="en-US" sz="900" smtClean="0">
                <a:latin typeface="Arial" pitchFamily="34" charset="0"/>
              </a:rPr>
              <a:t>A Server application advertises the service it offers through its service record. A service record describes a Bluetooth service using a set of service attributes. Service attributes can specify how to connect to a service, the name of the service, a textual description of the service, and other helpful information. A Bluetooth profile specification describes the contents of the service records used for that profile. </a:t>
            </a:r>
          </a:p>
          <a:p>
            <a:pPr>
              <a:lnSpc>
                <a:spcPct val="80000"/>
              </a:lnSpc>
            </a:pPr>
            <a:endParaRPr lang="en-GB" sz="900" b="1" smtClean="0">
              <a:latin typeface="Arial" pitchFamily="34" charset="0"/>
            </a:endParaRPr>
          </a:p>
          <a:p>
            <a:pPr>
              <a:lnSpc>
                <a:spcPct val="80000"/>
              </a:lnSpc>
            </a:pPr>
            <a:r>
              <a:rPr lang="en-GB" sz="900" b="1" smtClean="0">
                <a:latin typeface="Arial" pitchFamily="34" charset="0"/>
              </a:rPr>
              <a:t>Service registration</a:t>
            </a:r>
            <a:r>
              <a:rPr lang="en-US" sz="900" smtClean="0">
                <a:latin typeface="Arial" pitchFamily="34" charset="0"/>
              </a:rPr>
              <a:t> is the process of making Service records visible to prospective clients of a Bluetooth service.</a:t>
            </a:r>
          </a:p>
          <a:p>
            <a:pPr>
              <a:lnSpc>
                <a:spcPct val="80000"/>
              </a:lnSpc>
            </a:pPr>
            <a:endParaRPr lang="en-US" sz="900" smtClean="0">
              <a:latin typeface="Arial" pitchFamily="34" charset="0"/>
            </a:endParaRPr>
          </a:p>
          <a:p>
            <a:pPr>
              <a:lnSpc>
                <a:spcPct val="80000"/>
              </a:lnSpc>
            </a:pPr>
            <a:r>
              <a:rPr lang="en-US" sz="900" smtClean="0">
                <a:latin typeface="Arial" pitchFamily="34" charset="0"/>
              </a:rPr>
              <a:t>Communication includes setting up connections between devices and using those connections for Bluetooth communication between applications. These connections can be made over several different protocols, and include RFCOMM, L2CAP and OBEX. </a:t>
            </a:r>
          </a:p>
          <a:p>
            <a:pPr>
              <a:lnSpc>
                <a:spcPct val="80000"/>
              </a:lnSpc>
            </a:pPr>
            <a:r>
              <a:rPr lang="en-US" sz="900" smtClean="0">
                <a:latin typeface="Arial" pitchFamily="34" charset="0"/>
              </a:rPr>
              <a:t>Device Management allows for managing and controlling Bluetooth connections. It deals with managing local and remote device states and properties. In addition, it facilitates the security aspects of connections.</a:t>
            </a:r>
          </a:p>
          <a:p>
            <a:pPr>
              <a:lnSpc>
                <a:spcPct val="80000"/>
              </a:lnSpc>
            </a:pPr>
            <a:endParaRPr lang="en-US" sz="900" smtClean="0">
              <a:latin typeface="Arial"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6"/>
          <p:cNvSpPr>
            <a:spLocks noGrp="1" noChangeArrowheads="1"/>
          </p:cNvSpPr>
          <p:nvPr>
            <p:ph type="sldNum" sz="quarter" idx="5"/>
          </p:nvPr>
        </p:nvSpPr>
        <p:spPr>
          <a:xfrm>
            <a:off x="3811679" y="9227520"/>
            <a:ext cx="2916000" cy="486000"/>
          </a:xfrm>
          <a:prstGeom prst="rect">
            <a:avLst/>
          </a:prstGeom>
          <a:noFill/>
        </p:spPr>
        <p:txBody>
          <a:bodyPr/>
          <a:lstStyle/>
          <a:p>
            <a:fld id="{DF734ED5-CE7B-4A5B-9803-2D874FD5C543}" type="slidenum">
              <a:rPr lang="en-US"/>
              <a:pPr/>
              <a:t>30</a:t>
            </a:fld>
            <a:endParaRPr lang="en-US"/>
          </a:p>
        </p:txBody>
      </p:sp>
      <p:sp>
        <p:nvSpPr>
          <p:cNvPr id="65541" name="Rectangle 2"/>
          <p:cNvSpPr>
            <a:spLocks noGrp="1" noRot="1" noChangeAspect="1" noChangeArrowheads="1" noTextEdit="1"/>
          </p:cNvSpPr>
          <p:nvPr>
            <p:ph type="sldImg"/>
          </p:nvPr>
        </p:nvSpPr>
        <p:spPr>
          <a:xfrm>
            <a:off x="906463" y="844550"/>
            <a:ext cx="4916487" cy="3403600"/>
          </a:xfrm>
          <a:ln/>
        </p:spPr>
      </p:sp>
      <p:sp>
        <p:nvSpPr>
          <p:cNvPr id="65542" name="Rectangle 3"/>
          <p:cNvSpPr>
            <a:spLocks noGrp="1" noChangeArrowheads="1"/>
          </p:cNvSpPr>
          <p:nvPr>
            <p:ph type="body" idx="1"/>
          </p:nvPr>
        </p:nvSpPr>
        <p:spPr>
          <a:noFill/>
          <a:ln w="9525"/>
        </p:spPr>
        <p:txBody>
          <a:bodyPr/>
          <a:lstStyle/>
          <a:p>
            <a:endParaRPr lang="en-GB" smtClean="0">
              <a:latin typeface="Arial"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6"/>
          <p:cNvSpPr>
            <a:spLocks noGrp="1" noChangeArrowheads="1"/>
          </p:cNvSpPr>
          <p:nvPr>
            <p:ph type="sldNum" sz="quarter" idx="5"/>
          </p:nvPr>
        </p:nvSpPr>
        <p:spPr>
          <a:xfrm>
            <a:off x="3811679" y="9227520"/>
            <a:ext cx="2916000" cy="486000"/>
          </a:xfrm>
          <a:prstGeom prst="rect">
            <a:avLst/>
          </a:prstGeom>
          <a:noFill/>
        </p:spPr>
        <p:txBody>
          <a:bodyPr/>
          <a:lstStyle/>
          <a:p>
            <a:fld id="{6BB9B659-5BC3-449D-97E1-3EAEE8DB5C50}" type="slidenum">
              <a:rPr lang="en-US"/>
              <a:pPr/>
              <a:t>31</a:t>
            </a:fld>
            <a:endParaRPr lang="en-US"/>
          </a:p>
        </p:txBody>
      </p:sp>
      <p:sp>
        <p:nvSpPr>
          <p:cNvPr id="66565" name="Rectangle 2"/>
          <p:cNvSpPr>
            <a:spLocks noGrp="1" noRot="1" noChangeAspect="1" noChangeArrowheads="1" noTextEdit="1"/>
          </p:cNvSpPr>
          <p:nvPr>
            <p:ph type="sldImg"/>
          </p:nvPr>
        </p:nvSpPr>
        <p:spPr>
          <a:xfrm>
            <a:off x="906463" y="844550"/>
            <a:ext cx="4916487" cy="3403600"/>
          </a:xfrm>
          <a:ln/>
        </p:spPr>
      </p:sp>
      <p:sp>
        <p:nvSpPr>
          <p:cNvPr id="66566" name="Rectangle 3"/>
          <p:cNvSpPr>
            <a:spLocks noGrp="1" noChangeArrowheads="1"/>
          </p:cNvSpPr>
          <p:nvPr>
            <p:ph type="body" idx="1"/>
          </p:nvPr>
        </p:nvSpPr>
        <p:spPr>
          <a:noFill/>
          <a:ln w="9525"/>
        </p:spPr>
        <p:txBody>
          <a:bodyPr/>
          <a:lstStyle/>
          <a:p>
            <a:endParaRPr lang="en-GB" dirty="0" smtClean="0">
              <a:latin typeface="Arial"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6"/>
          <p:cNvSpPr>
            <a:spLocks noGrp="1" noChangeArrowheads="1"/>
          </p:cNvSpPr>
          <p:nvPr>
            <p:ph type="sldNum" sz="quarter" idx="5"/>
          </p:nvPr>
        </p:nvSpPr>
        <p:spPr>
          <a:xfrm>
            <a:off x="3811679" y="9227520"/>
            <a:ext cx="2916000" cy="486000"/>
          </a:xfrm>
          <a:prstGeom prst="rect">
            <a:avLst/>
          </a:prstGeom>
          <a:noFill/>
        </p:spPr>
        <p:txBody>
          <a:bodyPr/>
          <a:lstStyle/>
          <a:p>
            <a:fld id="{0DA2923E-21E2-4F7F-B7F3-4B0BA86720E3}" type="slidenum">
              <a:rPr lang="en-US"/>
              <a:pPr/>
              <a:t>32</a:t>
            </a:fld>
            <a:endParaRPr lang="en-US"/>
          </a:p>
        </p:txBody>
      </p:sp>
      <p:sp>
        <p:nvSpPr>
          <p:cNvPr id="67589" name="Rectangle 2"/>
          <p:cNvSpPr>
            <a:spLocks noGrp="1" noRot="1" noChangeAspect="1" noChangeArrowheads="1" noTextEdit="1"/>
          </p:cNvSpPr>
          <p:nvPr>
            <p:ph type="sldImg"/>
          </p:nvPr>
        </p:nvSpPr>
        <p:spPr>
          <a:xfrm>
            <a:off x="906463" y="844550"/>
            <a:ext cx="4916487" cy="3403600"/>
          </a:xfrm>
          <a:ln/>
        </p:spPr>
      </p:sp>
      <p:sp>
        <p:nvSpPr>
          <p:cNvPr id="67590" name="Rectangle 3"/>
          <p:cNvSpPr>
            <a:spLocks noGrp="1" noChangeArrowheads="1"/>
          </p:cNvSpPr>
          <p:nvPr>
            <p:ph type="body" idx="1"/>
          </p:nvPr>
        </p:nvSpPr>
        <p:spPr>
          <a:noFill/>
          <a:ln w="9525"/>
        </p:spPr>
        <p:txBody>
          <a:bodyPr/>
          <a:lstStyle/>
          <a:p>
            <a:pPr>
              <a:lnSpc>
                <a:spcPct val="70000"/>
              </a:lnSpc>
            </a:pPr>
            <a:r>
              <a:rPr lang="en-US" sz="800" smtClean="0">
                <a:latin typeface="Arial" pitchFamily="34" charset="0"/>
              </a:rPr>
              <a:t>The code in the slide checks the received stack and the processes the received data. The method below pops data off the receivedStack and returns the data to be processed.</a:t>
            </a:r>
          </a:p>
          <a:p>
            <a:pPr>
              <a:lnSpc>
                <a:spcPct val="70000"/>
              </a:lnSpc>
            </a:pPr>
            <a:endParaRPr lang="en-GB" sz="800" smtClean="0">
              <a:latin typeface="Arial" pitchFamily="34" charset="0"/>
            </a:endParaRPr>
          </a:p>
          <a:p>
            <a:pPr>
              <a:lnSpc>
                <a:spcPct val="70000"/>
              </a:lnSpc>
            </a:pPr>
            <a:r>
              <a:rPr lang="en-GB" sz="800" smtClean="0">
                <a:latin typeface="Courier New" pitchFamily="49" charset="0"/>
              </a:rPr>
              <a:t>private byte readReceivedStack()</a:t>
            </a:r>
          </a:p>
          <a:p>
            <a:pPr>
              <a:lnSpc>
                <a:spcPct val="70000"/>
              </a:lnSpc>
            </a:pPr>
            <a:r>
              <a:rPr lang="en-GB" sz="800" smtClean="0">
                <a:latin typeface="Courier New" pitchFamily="49" charset="0"/>
              </a:rPr>
              <a:t>{</a:t>
            </a:r>
          </a:p>
          <a:p>
            <a:pPr>
              <a:lnSpc>
                <a:spcPct val="70000"/>
              </a:lnSpc>
            </a:pPr>
            <a:r>
              <a:rPr lang="en-GB" sz="800" smtClean="0">
                <a:latin typeface="Courier New" pitchFamily="49" charset="0"/>
              </a:rPr>
              <a:t>    byte rc;</a:t>
            </a:r>
          </a:p>
          <a:p>
            <a:pPr>
              <a:lnSpc>
                <a:spcPct val="70000"/>
              </a:lnSpc>
            </a:pPr>
            <a:r>
              <a:rPr lang="en-GB" sz="800" smtClean="0">
                <a:latin typeface="Courier New" pitchFamily="49" charset="0"/>
              </a:rPr>
              <a:t>    while (true) {</a:t>
            </a:r>
          </a:p>
          <a:p>
            <a:pPr>
              <a:lnSpc>
                <a:spcPct val="70000"/>
              </a:lnSpc>
            </a:pPr>
            <a:r>
              <a:rPr lang="en-GB" sz="800" smtClean="0">
                <a:latin typeface="Courier New" pitchFamily="49" charset="0"/>
              </a:rPr>
              <a:t>      if (receivedBuffer != null) {</a:t>
            </a:r>
          </a:p>
          <a:p>
            <a:pPr>
              <a:lnSpc>
                <a:spcPct val="70000"/>
              </a:lnSpc>
            </a:pPr>
            <a:r>
              <a:rPr lang="en-GB" sz="800" smtClean="0">
                <a:latin typeface="Courier New" pitchFamily="49" charset="0"/>
              </a:rPr>
              <a:t>        rc = receivedBuffer[receivedBufferIndex++];</a:t>
            </a:r>
          </a:p>
          <a:p>
            <a:pPr>
              <a:lnSpc>
                <a:spcPct val="70000"/>
              </a:lnSpc>
            </a:pPr>
            <a:r>
              <a:rPr lang="en-GB" sz="800" smtClean="0">
                <a:latin typeface="Courier New" pitchFamily="49" charset="0"/>
              </a:rPr>
              <a:t>        if (receivedBufferIndex &gt;= receivedBuffer.length) {</a:t>
            </a:r>
          </a:p>
          <a:p>
            <a:pPr>
              <a:lnSpc>
                <a:spcPct val="70000"/>
              </a:lnSpc>
            </a:pPr>
            <a:r>
              <a:rPr lang="en-GB" sz="800" smtClean="0">
                <a:latin typeface="Courier New" pitchFamily="49" charset="0"/>
              </a:rPr>
              <a:t>          receivedBuffer = null;</a:t>
            </a:r>
          </a:p>
          <a:p>
            <a:pPr>
              <a:lnSpc>
                <a:spcPct val="70000"/>
              </a:lnSpc>
            </a:pPr>
            <a:r>
              <a:rPr lang="en-GB" sz="800" smtClean="0">
                <a:latin typeface="Courier New" pitchFamily="49" charset="0"/>
              </a:rPr>
              <a:t>        }</a:t>
            </a:r>
          </a:p>
          <a:p>
            <a:pPr>
              <a:lnSpc>
                <a:spcPct val="70000"/>
              </a:lnSpc>
            </a:pPr>
            <a:r>
              <a:rPr lang="en-GB" sz="800" smtClean="0">
                <a:latin typeface="Courier New" pitchFamily="49" charset="0"/>
              </a:rPr>
              <a:t>        return rc;</a:t>
            </a:r>
          </a:p>
          <a:p>
            <a:pPr>
              <a:lnSpc>
                <a:spcPct val="70000"/>
              </a:lnSpc>
            </a:pPr>
            <a:r>
              <a:rPr lang="en-GB" sz="800" smtClean="0">
                <a:latin typeface="Courier New" pitchFamily="49" charset="0"/>
              </a:rPr>
              <a:t>      }</a:t>
            </a:r>
          </a:p>
          <a:p>
            <a:pPr>
              <a:lnSpc>
                <a:spcPct val="70000"/>
              </a:lnSpc>
            </a:pPr>
            <a:r>
              <a:rPr lang="en-GB" sz="800" smtClean="0">
                <a:latin typeface="Courier New" pitchFamily="49" charset="0"/>
              </a:rPr>
              <a:t>      synchronized (receivedStack) {</a:t>
            </a:r>
          </a:p>
          <a:p>
            <a:pPr>
              <a:lnSpc>
                <a:spcPct val="70000"/>
              </a:lnSpc>
            </a:pPr>
            <a:r>
              <a:rPr lang="en-GB" sz="800" smtClean="0">
                <a:latin typeface="Courier New" pitchFamily="49" charset="0"/>
              </a:rPr>
              <a:t>        // Process drawing messages received from peer</a:t>
            </a:r>
          </a:p>
          <a:p>
            <a:pPr>
              <a:lnSpc>
                <a:spcPct val="70000"/>
              </a:lnSpc>
            </a:pPr>
            <a:r>
              <a:rPr lang="en-GB" sz="800" smtClean="0">
                <a:latin typeface="Courier New" pitchFamily="49" charset="0"/>
              </a:rPr>
              <a:t>        while (receivedStack.size() == 0) {</a:t>
            </a:r>
          </a:p>
          <a:p>
            <a:pPr>
              <a:lnSpc>
                <a:spcPct val="70000"/>
              </a:lnSpc>
            </a:pPr>
            <a:r>
              <a:rPr lang="en-GB" sz="800" smtClean="0">
                <a:latin typeface="Courier New" pitchFamily="49" charset="0"/>
              </a:rPr>
              <a:t>          try {</a:t>
            </a:r>
          </a:p>
          <a:p>
            <a:pPr>
              <a:lnSpc>
                <a:spcPct val="70000"/>
              </a:lnSpc>
            </a:pPr>
            <a:r>
              <a:rPr lang="en-GB" sz="800" smtClean="0">
                <a:latin typeface="Courier New" pitchFamily="49" charset="0"/>
              </a:rPr>
              <a:t>            receivedStack.wait();</a:t>
            </a:r>
          </a:p>
          <a:p>
            <a:pPr>
              <a:lnSpc>
                <a:spcPct val="70000"/>
              </a:lnSpc>
            </a:pPr>
            <a:r>
              <a:rPr lang="en-GB" sz="800" smtClean="0">
                <a:latin typeface="Courier New" pitchFamily="49" charset="0"/>
              </a:rPr>
              <a:t>          }</a:t>
            </a:r>
          </a:p>
          <a:p>
            <a:pPr>
              <a:lnSpc>
                <a:spcPct val="70000"/>
              </a:lnSpc>
            </a:pPr>
            <a:r>
              <a:rPr lang="en-GB" sz="800" smtClean="0">
                <a:latin typeface="Courier New" pitchFamily="49" charset="0"/>
              </a:rPr>
              <a:t>          catch (InterruptedException e) {}</a:t>
            </a:r>
          </a:p>
          <a:p>
            <a:pPr>
              <a:lnSpc>
                <a:spcPct val="70000"/>
              </a:lnSpc>
            </a:pPr>
            <a:r>
              <a:rPr lang="en-GB" sz="800" smtClean="0">
                <a:latin typeface="Courier New" pitchFamily="49" charset="0"/>
              </a:rPr>
              <a:t>        }</a:t>
            </a:r>
          </a:p>
          <a:p>
            <a:pPr>
              <a:lnSpc>
                <a:spcPct val="70000"/>
              </a:lnSpc>
            </a:pPr>
            <a:r>
              <a:rPr lang="en-GB" sz="800" smtClean="0">
                <a:latin typeface="Courier New" pitchFamily="49" charset="0"/>
              </a:rPr>
              <a:t>        receivedBuffer = (byte[]) receivedStack.elementAt(0);</a:t>
            </a:r>
          </a:p>
          <a:p>
            <a:pPr>
              <a:lnSpc>
                <a:spcPct val="70000"/>
              </a:lnSpc>
            </a:pPr>
            <a:r>
              <a:rPr lang="en-GB" sz="800" smtClean="0">
                <a:latin typeface="Courier New" pitchFamily="49" charset="0"/>
              </a:rPr>
              <a:t>        receivedStack.removeAllElements();</a:t>
            </a:r>
          </a:p>
          <a:p>
            <a:pPr>
              <a:lnSpc>
                <a:spcPct val="70000"/>
              </a:lnSpc>
            </a:pPr>
            <a:r>
              <a:rPr lang="en-GB" sz="800" smtClean="0">
                <a:latin typeface="Courier New" pitchFamily="49" charset="0"/>
              </a:rPr>
              <a:t>        receivedBufferIndex = 0;</a:t>
            </a:r>
          </a:p>
          <a:p>
            <a:pPr>
              <a:lnSpc>
                <a:spcPct val="70000"/>
              </a:lnSpc>
            </a:pPr>
            <a:r>
              <a:rPr lang="en-GB" sz="800" smtClean="0">
                <a:latin typeface="Courier New" pitchFamily="49" charset="0"/>
              </a:rPr>
              <a:t>      }</a:t>
            </a:r>
          </a:p>
          <a:p>
            <a:pPr>
              <a:lnSpc>
                <a:spcPct val="70000"/>
              </a:lnSpc>
            </a:pPr>
            <a:r>
              <a:rPr lang="en-GB" sz="800" smtClean="0">
                <a:latin typeface="Courier New" pitchFamily="49" charset="0"/>
              </a:rPr>
              <a:t>    }</a:t>
            </a:r>
          </a:p>
          <a:p>
            <a:pPr>
              <a:lnSpc>
                <a:spcPct val="70000"/>
              </a:lnSpc>
            </a:pPr>
            <a:r>
              <a:rPr lang="en-GB" sz="800" smtClean="0">
                <a:latin typeface="Courier New" pitchFamily="49" charset="0"/>
              </a:rPr>
              <a:t>  }</a:t>
            </a:r>
          </a:p>
          <a:p>
            <a:pPr>
              <a:lnSpc>
                <a:spcPct val="70000"/>
              </a:lnSpc>
            </a:pPr>
            <a:endParaRPr lang="en-US" sz="800" smtClean="0">
              <a:latin typeface="Courier New" pitchFamily="49" charset="0"/>
            </a:endParaRPr>
          </a:p>
          <a:p>
            <a:pPr>
              <a:lnSpc>
                <a:spcPct val="70000"/>
              </a:lnSpc>
            </a:pPr>
            <a:r>
              <a:rPr lang="en-US" sz="800" smtClean="0">
                <a:latin typeface="Arial" pitchFamily="34" charset="0"/>
              </a:rPr>
              <a:t>The method below shows how the received byte is processed.</a:t>
            </a:r>
            <a:endParaRPr lang="en-GB" sz="800" smtClean="0">
              <a:latin typeface="Arial" pitchFamily="34" charset="0"/>
            </a:endParaRPr>
          </a:p>
          <a:p>
            <a:pPr>
              <a:lnSpc>
                <a:spcPct val="70000"/>
              </a:lnSpc>
            </a:pPr>
            <a:r>
              <a:rPr lang="en-GB" sz="800" smtClean="0">
                <a:latin typeface="Courier New" pitchFamily="49" charset="0"/>
              </a:rPr>
              <a:t>private int processCommand(byte b) {</a:t>
            </a:r>
          </a:p>
          <a:p>
            <a:pPr>
              <a:lnSpc>
                <a:spcPct val="70000"/>
              </a:lnSpc>
            </a:pPr>
            <a:r>
              <a:rPr lang="en-GB" sz="800" smtClean="0">
                <a:latin typeface="Courier New" pitchFamily="49" charset="0"/>
              </a:rPr>
              <a:t>      if (b == COMMAND_UP) { canvas.moveUp(); }</a:t>
            </a:r>
          </a:p>
          <a:p>
            <a:pPr>
              <a:lnSpc>
                <a:spcPct val="70000"/>
              </a:lnSpc>
            </a:pPr>
            <a:r>
              <a:rPr lang="en-GB" sz="800" smtClean="0">
                <a:latin typeface="Courier New" pitchFamily="49" charset="0"/>
              </a:rPr>
              <a:t>      else if (b == COMMAND_DOWN) { canvas.moveDown(); }</a:t>
            </a:r>
          </a:p>
          <a:p>
            <a:pPr>
              <a:lnSpc>
                <a:spcPct val="70000"/>
              </a:lnSpc>
            </a:pPr>
            <a:r>
              <a:rPr lang="en-GB" sz="800" smtClean="0">
                <a:latin typeface="Courier New" pitchFamily="49" charset="0"/>
              </a:rPr>
              <a:t>      else if (b == COMMAND_LEFT) { canvas.moveLeft(); }</a:t>
            </a:r>
          </a:p>
          <a:p>
            <a:pPr>
              <a:lnSpc>
                <a:spcPct val="70000"/>
              </a:lnSpc>
            </a:pPr>
            <a:r>
              <a:rPr lang="en-GB" sz="800" smtClean="0">
                <a:latin typeface="Courier New" pitchFamily="49" charset="0"/>
              </a:rPr>
              <a:t>      else if (b == COMMAND_RIGHT) { canvas.moveRight(); }</a:t>
            </a:r>
          </a:p>
          <a:p>
            <a:pPr>
              <a:lnSpc>
                <a:spcPct val="70000"/>
              </a:lnSpc>
            </a:pPr>
            <a:r>
              <a:rPr lang="en-GB" sz="800" smtClean="0">
                <a:latin typeface="Courier New" pitchFamily="49" charset="0"/>
              </a:rPr>
              <a:t>      else { printString("Bad: " + (int) b); }</a:t>
            </a:r>
          </a:p>
          <a:p>
            <a:pPr>
              <a:lnSpc>
                <a:spcPct val="70000"/>
              </a:lnSpc>
            </a:pPr>
            <a:r>
              <a:rPr lang="en-GB" sz="800" smtClean="0">
                <a:latin typeface="Courier New" pitchFamily="49" charset="0"/>
              </a:rPr>
              <a:t>  }</a:t>
            </a:r>
            <a:endParaRPr lang="en-US" sz="800" smtClean="0">
              <a:latin typeface="Courier New" pitchFamily="49" charset="0"/>
            </a:endParaRPr>
          </a:p>
          <a:p>
            <a:pPr>
              <a:lnSpc>
                <a:spcPct val="70000"/>
              </a:lnSpc>
            </a:pPr>
            <a:endParaRPr lang="en-US" sz="800" smtClean="0">
              <a:latin typeface="Arial"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6"/>
          <p:cNvSpPr>
            <a:spLocks noGrp="1" noChangeArrowheads="1"/>
          </p:cNvSpPr>
          <p:nvPr>
            <p:ph type="sldNum" sz="quarter" idx="5"/>
          </p:nvPr>
        </p:nvSpPr>
        <p:spPr>
          <a:xfrm>
            <a:off x="3811679" y="9227520"/>
            <a:ext cx="2916000" cy="486000"/>
          </a:xfrm>
          <a:prstGeom prst="rect">
            <a:avLst/>
          </a:prstGeom>
          <a:noFill/>
        </p:spPr>
        <p:txBody>
          <a:bodyPr/>
          <a:lstStyle/>
          <a:p>
            <a:fld id="{F4CFE9E9-3BB2-46F7-BA29-845C97CC16F9}" type="slidenum">
              <a:rPr lang="en-US"/>
              <a:pPr/>
              <a:t>33</a:t>
            </a:fld>
            <a:endParaRPr lang="en-US"/>
          </a:p>
        </p:txBody>
      </p:sp>
      <p:sp>
        <p:nvSpPr>
          <p:cNvPr id="68613" name="Rectangle 2"/>
          <p:cNvSpPr>
            <a:spLocks noGrp="1" noRot="1" noChangeAspect="1" noChangeArrowheads="1" noTextEdit="1"/>
          </p:cNvSpPr>
          <p:nvPr>
            <p:ph type="sldImg"/>
          </p:nvPr>
        </p:nvSpPr>
        <p:spPr>
          <a:xfrm>
            <a:off x="906463" y="844550"/>
            <a:ext cx="4916487" cy="3403600"/>
          </a:xfrm>
          <a:ln/>
        </p:spPr>
      </p:sp>
      <p:sp>
        <p:nvSpPr>
          <p:cNvPr id="68614" name="Rectangle 3"/>
          <p:cNvSpPr>
            <a:spLocks noGrp="1" noChangeArrowheads="1"/>
          </p:cNvSpPr>
          <p:nvPr>
            <p:ph type="body" idx="1"/>
          </p:nvPr>
        </p:nvSpPr>
        <p:spPr>
          <a:noFill/>
          <a:ln w="9525"/>
        </p:spPr>
        <p:txBody>
          <a:bodyPr/>
          <a:lstStyle/>
          <a:p>
            <a:r>
              <a:rPr lang="en-US" smtClean="0">
                <a:latin typeface="Arial" pitchFamily="34" charset="0"/>
              </a:rPr>
              <a:t>To ensure a Bluetooth connection is closed when the application closes, you must call the </a:t>
            </a:r>
            <a:r>
              <a:rPr lang="en-GB" smtClean="0">
                <a:latin typeface="Arial" pitchFamily="34" charset="0"/>
              </a:rPr>
              <a:t>close</a:t>
            </a:r>
            <a:r>
              <a:rPr lang="en-US" smtClean="0">
                <a:latin typeface="Arial" pitchFamily="34" charset="0"/>
              </a:rPr>
              <a:t>() method on any connection objects you have been using, followed by </a:t>
            </a:r>
            <a:r>
              <a:rPr lang="en-GB" smtClean="0">
                <a:latin typeface="Arial" pitchFamily="34" charset="0"/>
              </a:rPr>
              <a:t>close()</a:t>
            </a:r>
            <a:r>
              <a:rPr lang="en-US" smtClean="0">
                <a:latin typeface="Arial" pitchFamily="34" charset="0"/>
              </a:rPr>
              <a:t> on any associated notifier objects from within the </a:t>
            </a:r>
            <a:r>
              <a:rPr lang="en-GB" smtClean="0">
                <a:latin typeface="Arial" pitchFamily="34" charset="0"/>
              </a:rPr>
              <a:t>destroyApp</a:t>
            </a:r>
            <a:r>
              <a:rPr lang="en-US" smtClean="0">
                <a:latin typeface="Arial" pitchFamily="34" charset="0"/>
              </a:rPr>
              <a:t> method.</a:t>
            </a:r>
          </a:p>
          <a:p>
            <a:endParaRPr lang="en-US" smtClean="0">
              <a:latin typeface="Arial"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6"/>
          <p:cNvSpPr>
            <a:spLocks noGrp="1" noChangeArrowheads="1"/>
          </p:cNvSpPr>
          <p:nvPr>
            <p:ph type="sldNum" sz="quarter" idx="5"/>
          </p:nvPr>
        </p:nvSpPr>
        <p:spPr>
          <a:xfrm>
            <a:off x="3811679" y="9227520"/>
            <a:ext cx="2916000" cy="486000"/>
          </a:xfrm>
          <a:prstGeom prst="rect">
            <a:avLst/>
          </a:prstGeom>
          <a:noFill/>
        </p:spPr>
        <p:txBody>
          <a:bodyPr/>
          <a:lstStyle/>
          <a:p>
            <a:fld id="{F4CFE9E9-3BB2-46F7-BA29-845C97CC16F9}" type="slidenum">
              <a:rPr lang="en-US"/>
              <a:pPr/>
              <a:t>34</a:t>
            </a:fld>
            <a:endParaRPr lang="en-US"/>
          </a:p>
        </p:txBody>
      </p:sp>
      <p:sp>
        <p:nvSpPr>
          <p:cNvPr id="68613" name="Rectangle 2"/>
          <p:cNvSpPr>
            <a:spLocks noGrp="1" noRot="1" noChangeAspect="1" noChangeArrowheads="1" noTextEdit="1"/>
          </p:cNvSpPr>
          <p:nvPr>
            <p:ph type="sldImg"/>
          </p:nvPr>
        </p:nvSpPr>
        <p:spPr>
          <a:xfrm>
            <a:off x="906463" y="844550"/>
            <a:ext cx="4916487" cy="3403600"/>
          </a:xfrm>
          <a:ln/>
        </p:spPr>
      </p:sp>
      <p:sp>
        <p:nvSpPr>
          <p:cNvPr id="68614" name="Rectangle 3"/>
          <p:cNvSpPr>
            <a:spLocks noGrp="1" noChangeArrowheads="1"/>
          </p:cNvSpPr>
          <p:nvPr>
            <p:ph type="body" idx="1"/>
          </p:nvPr>
        </p:nvSpPr>
        <p:spPr>
          <a:noFill/>
          <a:ln w="9525"/>
        </p:spPr>
        <p:txBody>
          <a:bodyPr/>
          <a:lstStyle/>
          <a:p>
            <a:r>
              <a:rPr lang="en-US" smtClean="0">
                <a:latin typeface="Arial" pitchFamily="34" charset="0"/>
              </a:rPr>
              <a:t>To ensure a Bluetooth connection is closed when the application closes, you must call the </a:t>
            </a:r>
            <a:r>
              <a:rPr lang="en-GB" smtClean="0">
                <a:latin typeface="Arial" pitchFamily="34" charset="0"/>
              </a:rPr>
              <a:t>close</a:t>
            </a:r>
            <a:r>
              <a:rPr lang="en-US" smtClean="0">
                <a:latin typeface="Arial" pitchFamily="34" charset="0"/>
              </a:rPr>
              <a:t>() method on any connection objects you have been using, followed by </a:t>
            </a:r>
            <a:r>
              <a:rPr lang="en-GB" smtClean="0">
                <a:latin typeface="Arial" pitchFamily="34" charset="0"/>
              </a:rPr>
              <a:t>close()</a:t>
            </a:r>
            <a:r>
              <a:rPr lang="en-US" smtClean="0">
                <a:latin typeface="Arial" pitchFamily="34" charset="0"/>
              </a:rPr>
              <a:t> on any associated notifier objects from within the </a:t>
            </a:r>
            <a:r>
              <a:rPr lang="en-GB" smtClean="0">
                <a:latin typeface="Arial" pitchFamily="34" charset="0"/>
              </a:rPr>
              <a:t>destroyApp</a:t>
            </a:r>
            <a:r>
              <a:rPr lang="en-US" smtClean="0">
                <a:latin typeface="Arial" pitchFamily="34" charset="0"/>
              </a:rPr>
              <a:t> method.</a:t>
            </a:r>
          </a:p>
          <a:p>
            <a:endParaRPr lang="en-US" smtClean="0">
              <a:latin typeface="Arial"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6"/>
          <p:cNvSpPr>
            <a:spLocks noGrp="1" noChangeArrowheads="1"/>
          </p:cNvSpPr>
          <p:nvPr>
            <p:ph type="sldNum" sz="quarter" idx="5"/>
          </p:nvPr>
        </p:nvSpPr>
        <p:spPr>
          <a:xfrm>
            <a:off x="3811679" y="9227520"/>
            <a:ext cx="2916000" cy="486000"/>
          </a:xfrm>
          <a:prstGeom prst="rect">
            <a:avLst/>
          </a:prstGeom>
          <a:noFill/>
        </p:spPr>
        <p:txBody>
          <a:bodyPr/>
          <a:lstStyle/>
          <a:p>
            <a:fld id="{5FE72CDD-70F3-471A-86E8-1D0FEC0F37F1}" type="slidenum">
              <a:rPr lang="en-US"/>
              <a:pPr/>
              <a:t>35</a:t>
            </a:fld>
            <a:endParaRPr lang="en-US"/>
          </a:p>
        </p:txBody>
      </p:sp>
      <p:sp>
        <p:nvSpPr>
          <p:cNvPr id="69637" name="Rectangle 2"/>
          <p:cNvSpPr>
            <a:spLocks noGrp="1" noRot="1" noChangeAspect="1" noChangeArrowheads="1" noTextEdit="1"/>
          </p:cNvSpPr>
          <p:nvPr>
            <p:ph type="sldImg"/>
          </p:nvPr>
        </p:nvSpPr>
        <p:spPr>
          <a:xfrm>
            <a:off x="906463" y="844550"/>
            <a:ext cx="4916487" cy="3403600"/>
          </a:xfrm>
          <a:ln/>
        </p:spPr>
      </p:sp>
      <p:sp>
        <p:nvSpPr>
          <p:cNvPr id="69638" name="Rectangle 3"/>
          <p:cNvSpPr>
            <a:spLocks noGrp="1" noChangeArrowheads="1"/>
          </p:cNvSpPr>
          <p:nvPr>
            <p:ph type="body" idx="1"/>
          </p:nvPr>
        </p:nvSpPr>
        <p:spPr>
          <a:noFill/>
          <a:ln w="9525"/>
        </p:spPr>
        <p:txBody>
          <a:bodyPr/>
          <a:lstStyle/>
          <a:p>
            <a:endParaRPr lang="en-GB"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6"/>
          <p:cNvSpPr>
            <a:spLocks noGrp="1" noChangeArrowheads="1"/>
          </p:cNvSpPr>
          <p:nvPr>
            <p:ph type="sldNum" sz="quarter" idx="5"/>
          </p:nvPr>
        </p:nvSpPr>
        <p:spPr>
          <a:xfrm>
            <a:off x="3811679" y="9227520"/>
            <a:ext cx="2916000" cy="486000"/>
          </a:xfrm>
          <a:prstGeom prst="rect">
            <a:avLst/>
          </a:prstGeom>
          <a:noFill/>
        </p:spPr>
        <p:txBody>
          <a:bodyPr/>
          <a:lstStyle/>
          <a:p>
            <a:fld id="{A2CA2220-02E1-4FAF-B5FF-4CFA35CC73D2}" type="slidenum">
              <a:rPr lang="en-US"/>
              <a:pPr/>
              <a:t>4</a:t>
            </a:fld>
            <a:endParaRPr lang="en-US"/>
          </a:p>
        </p:txBody>
      </p:sp>
      <p:sp>
        <p:nvSpPr>
          <p:cNvPr id="40965" name="Rectangle 2"/>
          <p:cNvSpPr>
            <a:spLocks noGrp="1" noRot="1" noChangeAspect="1" noChangeArrowheads="1" noTextEdit="1"/>
          </p:cNvSpPr>
          <p:nvPr>
            <p:ph type="sldImg"/>
          </p:nvPr>
        </p:nvSpPr>
        <p:spPr>
          <a:xfrm>
            <a:off x="906463" y="844550"/>
            <a:ext cx="4916487" cy="3403600"/>
          </a:xfrm>
          <a:ln/>
        </p:spPr>
      </p:sp>
      <p:sp>
        <p:nvSpPr>
          <p:cNvPr id="40966" name="Rectangle 3"/>
          <p:cNvSpPr>
            <a:spLocks noGrp="1" noChangeArrowheads="1"/>
          </p:cNvSpPr>
          <p:nvPr>
            <p:ph type="body" idx="1"/>
          </p:nvPr>
        </p:nvSpPr>
        <p:spPr>
          <a:noFill/>
          <a:ln w="9525"/>
        </p:spPr>
        <p:txBody>
          <a:bodyPr/>
          <a:lstStyle/>
          <a:p>
            <a:r>
              <a:rPr lang="en-US" smtClean="0">
                <a:latin typeface="Arial" pitchFamily="34" charset="0"/>
              </a:rPr>
              <a:t>A service can be implemented as software, hardware, or a combination of both. A service has attributes that describe a single characteristic of a service. Each service is an instance of a service class, which provides an initial indicator of the capabilities of the service, and defines what other attributes, including their types and semantics, must or can appear in the service record.</a:t>
            </a:r>
          </a:p>
          <a:p>
            <a:r>
              <a:rPr lang="en-US" smtClean="0">
                <a:latin typeface="Arial" pitchFamily="34" charset="0"/>
              </a:rPr>
              <a:t>All of the information about a service that is maintained by a Service Discovery Protocol (SDP) server is contained within a single service record. A service record consists entirely of a list of service attributes.</a:t>
            </a:r>
          </a:p>
          <a:p>
            <a:r>
              <a:rPr lang="en-US" smtClean="0">
                <a:latin typeface="Arial" pitchFamily="34" charset="0"/>
              </a:rPr>
              <a:t>The SDP allows Bluetooth devices to discover what services other devices can offer. It permits service browsing and searching for specific services. But SDP does not provide access to the services themselves. All information about a service is stored in a single Service Record within the SDP server.</a:t>
            </a:r>
          </a:p>
          <a:p>
            <a:endParaRPr lang="en-US"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6"/>
          <p:cNvSpPr>
            <a:spLocks noGrp="1" noChangeArrowheads="1"/>
          </p:cNvSpPr>
          <p:nvPr>
            <p:ph type="sldNum" sz="quarter" idx="5"/>
          </p:nvPr>
        </p:nvSpPr>
        <p:spPr>
          <a:xfrm>
            <a:off x="3811679" y="9227520"/>
            <a:ext cx="2916000" cy="486000"/>
          </a:xfrm>
          <a:prstGeom prst="rect">
            <a:avLst/>
          </a:prstGeom>
          <a:noFill/>
        </p:spPr>
        <p:txBody>
          <a:bodyPr/>
          <a:lstStyle/>
          <a:p>
            <a:fld id="{7B5DBBE5-DBB6-43C3-95E5-B710F079942C}" type="slidenum">
              <a:rPr lang="en-US"/>
              <a:pPr/>
              <a:t>5</a:t>
            </a:fld>
            <a:endParaRPr lang="en-US"/>
          </a:p>
        </p:txBody>
      </p:sp>
      <p:sp>
        <p:nvSpPr>
          <p:cNvPr id="41989" name="Rectangle 2"/>
          <p:cNvSpPr>
            <a:spLocks noGrp="1" noRot="1" noChangeAspect="1" noChangeArrowheads="1" noTextEdit="1"/>
          </p:cNvSpPr>
          <p:nvPr>
            <p:ph type="sldImg"/>
          </p:nvPr>
        </p:nvSpPr>
        <p:spPr>
          <a:xfrm>
            <a:off x="906463" y="844550"/>
            <a:ext cx="4916487" cy="3403600"/>
          </a:xfrm>
          <a:ln/>
        </p:spPr>
      </p:sp>
      <p:sp>
        <p:nvSpPr>
          <p:cNvPr id="41990" name="Rectangle 3"/>
          <p:cNvSpPr>
            <a:spLocks noGrp="1" noChangeArrowheads="1"/>
          </p:cNvSpPr>
          <p:nvPr>
            <p:ph type="body" idx="1"/>
          </p:nvPr>
        </p:nvSpPr>
        <p:spPr>
          <a:noFill/>
          <a:ln w="9525"/>
        </p:spPr>
        <p:txBody>
          <a:bodyPr/>
          <a:lstStyle/>
          <a:p>
            <a:pPr>
              <a:lnSpc>
                <a:spcPct val="80000"/>
              </a:lnSpc>
            </a:pPr>
            <a:r>
              <a:rPr lang="en-GB" sz="800" smtClean="0">
                <a:latin typeface="Arial" pitchFamily="34" charset="0"/>
              </a:rPr>
              <a:t>JSR-82 defines a standard set of APIs that enable an open, third party application development environment for Bluetooth wireless technology. The API is targeted mainly at devices that are limited in processing power and memory, and are primarily battery-operated. Some important features: </a:t>
            </a:r>
          </a:p>
          <a:p>
            <a:pPr lvl="1">
              <a:lnSpc>
                <a:spcPct val="80000"/>
              </a:lnSpc>
              <a:spcBef>
                <a:spcPct val="0"/>
              </a:spcBef>
              <a:spcAft>
                <a:spcPct val="100000"/>
              </a:spcAft>
              <a:buFontTx/>
              <a:buChar char="•"/>
            </a:pPr>
            <a:r>
              <a:rPr lang="en-GB" sz="800" smtClean="0">
                <a:latin typeface="Arial" pitchFamily="34" charset="0"/>
              </a:rPr>
              <a:t>The specification provides basic support for Bluetooth protocols and profiles. It does not include specific APIs for all Bluetooth profiles simply because the number of profiles is growing. </a:t>
            </a:r>
          </a:p>
          <a:p>
            <a:pPr lvl="1">
              <a:lnSpc>
                <a:spcPct val="80000"/>
              </a:lnSpc>
              <a:spcBef>
                <a:spcPct val="0"/>
              </a:spcBef>
              <a:spcAft>
                <a:spcPct val="100000"/>
              </a:spcAft>
              <a:buFontTx/>
              <a:buChar char="•"/>
            </a:pPr>
            <a:r>
              <a:rPr lang="en-GB" sz="800" smtClean="0">
                <a:latin typeface="Arial" pitchFamily="34" charset="0"/>
              </a:rPr>
              <a:t>The specification incorporates the OBEX, L2CAP, and RFCOMM communication protocols in the JSR-82 APIs, primarily because all current Bluetooth profiles are designed to use these communication protocols. </a:t>
            </a:r>
          </a:p>
          <a:p>
            <a:pPr lvl="1">
              <a:lnSpc>
                <a:spcPct val="80000"/>
              </a:lnSpc>
              <a:spcBef>
                <a:spcPct val="0"/>
              </a:spcBef>
              <a:spcAft>
                <a:spcPct val="100000"/>
              </a:spcAft>
              <a:buFontTx/>
              <a:buChar char="•"/>
            </a:pPr>
            <a:r>
              <a:rPr lang="en-GB" sz="800" smtClean="0">
                <a:latin typeface="Arial" pitchFamily="34" charset="0"/>
              </a:rPr>
              <a:t>The JSR-82 specification addresses the Generic Access Profile, Service Discovery Application Profile, Serial Port Profile, and Generic Object Exchange Profile. </a:t>
            </a:r>
          </a:p>
          <a:p>
            <a:pPr lvl="1">
              <a:lnSpc>
                <a:spcPct val="80000"/>
              </a:lnSpc>
              <a:spcBef>
                <a:spcPct val="0"/>
              </a:spcBef>
              <a:spcAft>
                <a:spcPct val="100000"/>
              </a:spcAft>
              <a:buFontTx/>
              <a:buChar char="•"/>
            </a:pPr>
            <a:r>
              <a:rPr lang="en-GB" sz="800" smtClean="0">
                <a:latin typeface="Arial" pitchFamily="34" charset="0"/>
              </a:rPr>
              <a:t>The Service Discovery protocol is also supported. JSR-82 defines service registration in detail in order to standardise the registration process for the application programmer.</a:t>
            </a:r>
          </a:p>
          <a:p>
            <a:pPr lvl="1">
              <a:lnSpc>
                <a:spcPct val="80000"/>
              </a:lnSpc>
              <a:spcBef>
                <a:spcPct val="0"/>
              </a:spcBef>
              <a:spcAft>
                <a:spcPct val="100000"/>
              </a:spcAft>
              <a:buFontTx/>
              <a:buChar char="•"/>
            </a:pPr>
            <a:r>
              <a:rPr lang="en-GB" sz="800" smtClean="0">
                <a:latin typeface="Arial" pitchFamily="34" charset="0"/>
              </a:rPr>
              <a:t>JSR 82 standardises the programming interface for Bluetooth. Its two optional packages can be used with any of the Java ME profiles. The minimum configuration is CLDC. Because CLDC is a subset of CDC, applications using these APIs work on CDC devices. If the Generic Connection Framework Optional Package for J2SE (JSR 197) is implemented, the JSR 82 APIs works smoothly with J2SE.</a:t>
            </a:r>
            <a:endParaRPr lang="en-US" sz="800" smtClean="0">
              <a:latin typeface="Arial" pitchFamily="34" charset="0"/>
            </a:endParaRPr>
          </a:p>
          <a:p>
            <a:pPr>
              <a:lnSpc>
                <a:spcPct val="80000"/>
              </a:lnSpc>
            </a:pPr>
            <a:endParaRPr lang="en-US" sz="800" smtClean="0">
              <a:latin typeface="Arial" pitchFamily="34" charset="0"/>
            </a:endParaRPr>
          </a:p>
          <a:p>
            <a:pPr>
              <a:lnSpc>
                <a:spcPct val="80000"/>
              </a:lnSpc>
            </a:pPr>
            <a:r>
              <a:rPr lang="en-US" sz="800" smtClean="0">
                <a:latin typeface="Arial" pitchFamily="34" charset="0"/>
              </a:rPr>
              <a:t>The Java APIs for Bluetooth define two packages that depend on the CLDC javax.microedition.io package: </a:t>
            </a:r>
            <a:endParaRPr lang="en-GB" sz="800" smtClean="0">
              <a:latin typeface="Arial" pitchFamily="34" charset="0"/>
            </a:endParaRPr>
          </a:p>
          <a:p>
            <a:pPr lvl="1">
              <a:lnSpc>
                <a:spcPct val="80000"/>
              </a:lnSpc>
              <a:spcBef>
                <a:spcPct val="0"/>
              </a:spcBef>
              <a:spcAft>
                <a:spcPct val="100000"/>
              </a:spcAft>
              <a:buFontTx/>
              <a:buChar char="•"/>
            </a:pPr>
            <a:r>
              <a:rPr lang="en-GB" sz="800" smtClean="0">
                <a:latin typeface="Arial" pitchFamily="34" charset="0"/>
              </a:rPr>
              <a:t>javax.bluetooth: core Bluetooth API </a:t>
            </a:r>
          </a:p>
          <a:p>
            <a:pPr lvl="1">
              <a:lnSpc>
                <a:spcPct val="80000"/>
              </a:lnSpc>
              <a:spcBef>
                <a:spcPct val="0"/>
              </a:spcBef>
              <a:spcAft>
                <a:spcPct val="100000"/>
              </a:spcAft>
              <a:buFontTx/>
              <a:buChar char="•"/>
            </a:pPr>
            <a:r>
              <a:rPr lang="en-GB" sz="800" smtClean="0">
                <a:latin typeface="Arial" pitchFamily="34" charset="0"/>
              </a:rPr>
              <a:t>javax.obex: API for the Object Exchange (OBEX) protocol </a:t>
            </a:r>
          </a:p>
          <a:p>
            <a:pPr lvl="1">
              <a:lnSpc>
                <a:spcPct val="80000"/>
              </a:lnSpc>
              <a:buFontTx/>
              <a:buChar char="•"/>
            </a:pPr>
            <a:endParaRPr lang="en-GB" sz="800" smtClean="0">
              <a:latin typeface="Arial" pitchFamily="34" charset="0"/>
            </a:endParaRPr>
          </a:p>
          <a:p>
            <a:pPr>
              <a:lnSpc>
                <a:spcPct val="80000"/>
              </a:lnSpc>
            </a:pPr>
            <a:r>
              <a:rPr lang="en-GB" sz="800" smtClean="0">
                <a:latin typeface="Arial" pitchFamily="34" charset="0"/>
              </a:rPr>
              <a:t>The OBEX APIs are defined independently of the Bluetooth transport layer and packaged separately </a:t>
            </a:r>
            <a:r>
              <a:rPr lang="en-US" sz="800" smtClean="0">
                <a:latin typeface="Arial" pitchFamily="34" charset="0"/>
              </a:rPr>
              <a:t>because the OBEX protocol can be used over several different transmission media - wired, infrared, Bluetooth radio</a:t>
            </a:r>
            <a:r>
              <a:rPr lang="en-GB" sz="800" smtClean="0">
                <a:latin typeface="Arial" pitchFamily="34" charset="0"/>
              </a:rPr>
              <a:t>. Each of the above packages represents a separate optional package, which means that a CLDC implementation can include either package or both. MIDP-enabled devices are expected to be the kind of devices to incorporate this specification.</a:t>
            </a:r>
          </a:p>
          <a:p>
            <a:pPr>
              <a:lnSpc>
                <a:spcPct val="80000"/>
              </a:lnSpc>
            </a:pPr>
            <a:endParaRPr lang="en-GB" sz="800" smtClean="0">
              <a:latin typeface="Arial" pitchFamily="34" charset="0"/>
            </a:endParaRPr>
          </a:p>
          <a:p>
            <a:pPr>
              <a:lnSpc>
                <a:spcPct val="80000"/>
              </a:lnSpc>
            </a:pPr>
            <a:r>
              <a:rPr lang="en-GB" sz="800" smtClean="0">
                <a:latin typeface="Arial" pitchFamily="34" charset="0"/>
              </a:rPr>
              <a:t>This lecture mainly covers the core Bluetooth API.</a:t>
            </a:r>
            <a:endParaRPr lang="en-US" sz="800" smtClean="0">
              <a:latin typeface="Arial" pitchFamily="34" charset="0"/>
            </a:endParaRPr>
          </a:p>
          <a:p>
            <a:pPr>
              <a:lnSpc>
                <a:spcPct val="80000"/>
              </a:lnSpc>
            </a:pPr>
            <a:endParaRPr lang="en-US" sz="800"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6"/>
          <p:cNvSpPr>
            <a:spLocks noGrp="1" noChangeArrowheads="1"/>
          </p:cNvSpPr>
          <p:nvPr>
            <p:ph type="sldNum" sz="quarter" idx="5"/>
          </p:nvPr>
        </p:nvSpPr>
        <p:spPr>
          <a:xfrm>
            <a:off x="3811679" y="9227520"/>
            <a:ext cx="2916000" cy="486000"/>
          </a:xfrm>
          <a:prstGeom prst="rect">
            <a:avLst/>
          </a:prstGeom>
          <a:noFill/>
        </p:spPr>
        <p:txBody>
          <a:bodyPr/>
          <a:lstStyle/>
          <a:p>
            <a:fld id="{3E1A2DC7-06EA-4980-A316-8F075404F96B}" type="slidenum">
              <a:rPr lang="en-US"/>
              <a:pPr/>
              <a:t>6</a:t>
            </a:fld>
            <a:endParaRPr lang="en-US"/>
          </a:p>
        </p:txBody>
      </p:sp>
      <p:sp>
        <p:nvSpPr>
          <p:cNvPr id="43013" name="Rectangle 2"/>
          <p:cNvSpPr>
            <a:spLocks noGrp="1" noRot="1" noChangeAspect="1" noChangeArrowheads="1" noTextEdit="1"/>
          </p:cNvSpPr>
          <p:nvPr>
            <p:ph type="sldImg"/>
          </p:nvPr>
        </p:nvSpPr>
        <p:spPr>
          <a:xfrm>
            <a:off x="906463" y="844550"/>
            <a:ext cx="4916487" cy="3403600"/>
          </a:xfrm>
          <a:ln/>
        </p:spPr>
      </p:sp>
      <p:sp>
        <p:nvSpPr>
          <p:cNvPr id="43014" name="Rectangle 3"/>
          <p:cNvSpPr>
            <a:spLocks noGrp="1" noChangeArrowheads="1"/>
          </p:cNvSpPr>
          <p:nvPr>
            <p:ph type="body" idx="1"/>
          </p:nvPr>
        </p:nvSpPr>
        <p:spPr>
          <a:noFill/>
          <a:ln w="9525"/>
        </p:spPr>
        <p:txBody>
          <a:bodyPr/>
          <a:lstStyle/>
          <a:p>
            <a:pPr>
              <a:lnSpc>
                <a:spcPct val="80000"/>
              </a:lnSpc>
              <a:spcBef>
                <a:spcPct val="0"/>
              </a:spcBef>
            </a:pPr>
            <a:r>
              <a:rPr lang="en-GB" smtClean="0">
                <a:latin typeface="Arial" pitchFamily="34" charset="0"/>
              </a:rPr>
              <a:t>As many other communications technologies, Bluetooth is composed of a hierarchy of components, referred to as stack. This stack is shown is the slide. JSR-82 requires that the Bluetooth stack underlying a JSR-82 implementation be qualified for the Generic Access Profile, the Service Discovery Application Profile, and the Serial Port Profile. The stack must also provide access to its Service Discovery Protocol, and to the RFCOMM and L2CAP layers. </a:t>
            </a:r>
            <a:r>
              <a:rPr lang="en-US" smtClean="0">
                <a:latin typeface="Arial" pitchFamily="34" charset="0"/>
              </a:rPr>
              <a:t>The Logical Link Control and Adaptation Layer Protocol (L2CAP) is layered over the Baseband Protocol and resides in the data link layer. L2CAP provides connection-oriented and connectionless data services to upper layer protocols with protocol multiplexing capability, segmentation and reassembly operation, and group abstractions</a:t>
            </a:r>
            <a:r>
              <a:rPr lang="en-GB" smtClean="0">
                <a:latin typeface="Arial" pitchFamily="34" charset="0"/>
              </a:rPr>
              <a:t>. The RFCOMM protocol provides emulation of serial ports over the L2CAP protocol</a:t>
            </a:r>
            <a:endParaRPr lang="en-US" smtClean="0">
              <a:latin typeface="Arial" pitchFamily="34" charset="0"/>
            </a:endParaRPr>
          </a:p>
          <a:p>
            <a:pPr>
              <a:lnSpc>
                <a:spcPct val="80000"/>
              </a:lnSpc>
              <a:spcBef>
                <a:spcPct val="0"/>
              </a:spcBef>
            </a:pPr>
            <a:r>
              <a:rPr lang="en-US" smtClean="0">
                <a:latin typeface="Arial" pitchFamily="34" charset="0"/>
              </a:rPr>
              <a:t>The responsibilities of the layers in the Bluetooth stack are as follows: </a:t>
            </a:r>
          </a:p>
          <a:p>
            <a:pPr>
              <a:lnSpc>
                <a:spcPct val="80000"/>
              </a:lnSpc>
              <a:spcBef>
                <a:spcPct val="0"/>
              </a:spcBef>
            </a:pPr>
            <a:endParaRPr lang="en-GB" smtClean="0">
              <a:latin typeface="Arial" pitchFamily="34" charset="0"/>
            </a:endParaRPr>
          </a:p>
          <a:p>
            <a:pPr lvl="1">
              <a:lnSpc>
                <a:spcPct val="80000"/>
              </a:lnSpc>
              <a:spcBef>
                <a:spcPct val="0"/>
              </a:spcBef>
              <a:spcAft>
                <a:spcPct val="100000"/>
              </a:spcAft>
              <a:buFontTx/>
              <a:buChar char="•"/>
            </a:pPr>
            <a:r>
              <a:rPr lang="en-GB" smtClean="0">
                <a:latin typeface="Arial" pitchFamily="34" charset="0"/>
              </a:rPr>
              <a:t>The radio layer is the physical wireless connection.</a:t>
            </a:r>
          </a:p>
          <a:p>
            <a:pPr lvl="1">
              <a:lnSpc>
                <a:spcPct val="80000"/>
              </a:lnSpc>
              <a:spcBef>
                <a:spcPct val="0"/>
              </a:spcBef>
              <a:spcAft>
                <a:spcPct val="100000"/>
              </a:spcAft>
              <a:buFontTx/>
              <a:buChar char="•"/>
            </a:pPr>
            <a:r>
              <a:rPr lang="en-GB" smtClean="0">
                <a:latin typeface="Arial" pitchFamily="34" charset="0"/>
              </a:rPr>
              <a:t>The baseband layer is responsible for controlling and sending data packets over the radio link. It provides transmission channels for both data and voice. The baseband layer maintains Synchronous Connection-Oriented (SCO) links for voice and Asynchronous Connectionless (ACL) links for data.</a:t>
            </a:r>
          </a:p>
          <a:p>
            <a:pPr lvl="1">
              <a:lnSpc>
                <a:spcPct val="80000"/>
              </a:lnSpc>
              <a:spcBef>
                <a:spcPct val="0"/>
              </a:spcBef>
              <a:spcAft>
                <a:spcPct val="100000"/>
              </a:spcAft>
              <a:buFontTx/>
              <a:buChar char="•"/>
            </a:pPr>
            <a:r>
              <a:rPr lang="en-GB" smtClean="0">
                <a:latin typeface="Arial" pitchFamily="34" charset="0"/>
              </a:rPr>
              <a:t>The Link Manager Protocol (LMP) uses the links set up by the baseband to establish connections and manage piconets. Responsibilities of the LMP also include authentication and security services, and monitoring of service quality.</a:t>
            </a:r>
          </a:p>
          <a:p>
            <a:pPr lvl="1">
              <a:lnSpc>
                <a:spcPct val="80000"/>
              </a:lnSpc>
              <a:spcBef>
                <a:spcPct val="0"/>
              </a:spcBef>
              <a:spcAft>
                <a:spcPct val="100000"/>
              </a:spcAft>
              <a:buFontTx/>
              <a:buChar char="•"/>
            </a:pPr>
            <a:r>
              <a:rPr lang="en-GB" smtClean="0">
                <a:latin typeface="Arial" pitchFamily="34" charset="0"/>
              </a:rPr>
              <a:t>The Host Controller Interface (HCI) is the dividing line between software and hardware. The L2CAP and layers above it are currently implemented in software, and the LMP and lower layers are in hardware. The HCI is the driver interface for the physical bus that connects these two components. The HCI is possibly not be required. The L2CAP can be accessed directly by the application, or through certain support protocols provided to ease the burden on application programmers. </a:t>
            </a:r>
          </a:p>
          <a:p>
            <a:pPr lvl="1">
              <a:lnSpc>
                <a:spcPct val="80000"/>
              </a:lnSpc>
              <a:spcBef>
                <a:spcPct val="0"/>
              </a:spcBef>
              <a:spcAft>
                <a:spcPct val="100000"/>
              </a:spcAft>
              <a:buFontTx/>
              <a:buChar char="•"/>
            </a:pPr>
            <a:r>
              <a:rPr lang="en-GB" smtClean="0">
                <a:latin typeface="Arial" pitchFamily="34" charset="0"/>
              </a:rPr>
              <a:t>The Logical Link Control and Adaptation Protocol (L2CAP) receives application data and adapts it to the Bluetooth format. </a:t>
            </a:r>
            <a:endParaRPr lang="en-US" smtClean="0">
              <a:latin typeface="Arial" pitchFamily="34" charset="0"/>
            </a:endParaRPr>
          </a:p>
          <a:p>
            <a:pPr>
              <a:lnSpc>
                <a:spcPct val="80000"/>
              </a:lnSpc>
            </a:pPr>
            <a:endParaRPr lang="en-US"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6"/>
          <p:cNvSpPr>
            <a:spLocks noGrp="1" noChangeArrowheads="1"/>
          </p:cNvSpPr>
          <p:nvPr>
            <p:ph type="sldNum" sz="quarter" idx="5"/>
          </p:nvPr>
        </p:nvSpPr>
        <p:spPr>
          <a:xfrm>
            <a:off x="3811679" y="9227520"/>
            <a:ext cx="2916000" cy="486000"/>
          </a:xfrm>
          <a:prstGeom prst="rect">
            <a:avLst/>
          </a:prstGeom>
          <a:noFill/>
        </p:spPr>
        <p:txBody>
          <a:bodyPr/>
          <a:lstStyle/>
          <a:p>
            <a:fld id="{22E3F8FF-D93B-463F-A502-2A84669F6334}" type="slidenum">
              <a:rPr lang="en-US"/>
              <a:pPr/>
              <a:t>7</a:t>
            </a:fld>
            <a:endParaRPr lang="en-US"/>
          </a:p>
        </p:txBody>
      </p:sp>
      <p:sp>
        <p:nvSpPr>
          <p:cNvPr id="44037" name="Rectangle 2"/>
          <p:cNvSpPr>
            <a:spLocks noGrp="1" noRot="1" noChangeAspect="1" noChangeArrowheads="1" noTextEdit="1"/>
          </p:cNvSpPr>
          <p:nvPr>
            <p:ph type="sldImg"/>
          </p:nvPr>
        </p:nvSpPr>
        <p:spPr>
          <a:xfrm>
            <a:off x="906463" y="844550"/>
            <a:ext cx="4916487" cy="3403600"/>
          </a:xfrm>
          <a:ln/>
        </p:spPr>
      </p:sp>
      <p:sp>
        <p:nvSpPr>
          <p:cNvPr id="44038" name="Rectangle 3"/>
          <p:cNvSpPr>
            <a:spLocks noGrp="1" noChangeArrowheads="1"/>
          </p:cNvSpPr>
          <p:nvPr>
            <p:ph type="body" idx="1"/>
          </p:nvPr>
        </p:nvSpPr>
        <p:spPr>
          <a:noFill/>
          <a:ln w="9525"/>
        </p:spPr>
        <p:txBody>
          <a:bodyPr/>
          <a:lstStyle/>
          <a:p>
            <a:pPr>
              <a:lnSpc>
                <a:spcPct val="80000"/>
              </a:lnSpc>
            </a:pPr>
            <a:r>
              <a:rPr lang="en-US" smtClean="0">
                <a:latin typeface="Arial" pitchFamily="34" charset="0"/>
              </a:rPr>
              <a:t>The JSR-82 specification introduced the concept of a Bluetooth control center (BCC). The BCC is the central authority in providing device-wide Bluetooth management, security and control. The Bluetooth API is dependent on its presence. The Java ME platform allows multiple Bluetooth applications to run concurrently. The BCC resolves any conflicts that arise as applications contend for Bluetooth resources, request different configurations of the Bluetooth system, or request different levels of security.</a:t>
            </a:r>
          </a:p>
          <a:p>
            <a:pPr>
              <a:lnSpc>
                <a:spcPct val="80000"/>
              </a:lnSpc>
            </a:pPr>
            <a:endParaRPr lang="en-US" smtClean="0">
              <a:latin typeface="Arial" pitchFamily="34" charset="0"/>
            </a:endParaRPr>
          </a:p>
          <a:p>
            <a:pPr>
              <a:lnSpc>
                <a:spcPct val="80000"/>
              </a:lnSpc>
            </a:pPr>
            <a:r>
              <a:rPr lang="en-US" smtClean="0">
                <a:latin typeface="Arial" pitchFamily="34" charset="0"/>
              </a:rPr>
              <a:t>The policies enforced by BCC vary for different types of devices. The Java API specification does not provide specification for the development of BCC and leaves it to the vendors to provide a BCC in any way they want. The JSR-82 specification only lists the functions of the BCC and leaves the implementation details to the API implementers. </a:t>
            </a:r>
          </a:p>
          <a:p>
            <a:pPr>
              <a:lnSpc>
                <a:spcPct val="80000"/>
              </a:lnSpc>
            </a:pPr>
            <a:endParaRPr lang="en-US" smtClean="0">
              <a:latin typeface="Arial" pitchFamily="34" charset="0"/>
            </a:endParaRPr>
          </a:p>
          <a:p>
            <a:pPr>
              <a:lnSpc>
                <a:spcPct val="80000"/>
              </a:lnSpc>
            </a:pPr>
            <a:r>
              <a:rPr lang="en-US" smtClean="0">
                <a:latin typeface="Arial" pitchFamily="34" charset="0"/>
              </a:rPr>
              <a:t>The following are the functionalities of BCC:</a:t>
            </a:r>
            <a:endParaRPr lang="en-GB" smtClean="0">
              <a:latin typeface="Arial" pitchFamily="34" charset="0"/>
            </a:endParaRPr>
          </a:p>
          <a:p>
            <a:pPr lvl="1">
              <a:spcBef>
                <a:spcPct val="0"/>
              </a:spcBef>
              <a:spcAft>
                <a:spcPct val="100000"/>
              </a:spcAft>
              <a:buFontTx/>
              <a:buChar char="•"/>
            </a:pPr>
            <a:r>
              <a:rPr lang="en-GB" smtClean="0">
                <a:latin typeface="Arial" pitchFamily="34" charset="0"/>
              </a:rPr>
              <a:t>Provide a method to handle multiple applications to run and use the Bluetooth protocol stack.</a:t>
            </a:r>
          </a:p>
          <a:p>
            <a:pPr lvl="1">
              <a:spcBef>
                <a:spcPct val="0"/>
              </a:spcBef>
              <a:spcAft>
                <a:spcPct val="100000"/>
              </a:spcAft>
              <a:buFontTx/>
              <a:buChar char="•"/>
            </a:pPr>
            <a:r>
              <a:rPr lang="en-GB" smtClean="0">
                <a:latin typeface="Arial" pitchFamily="34" charset="0"/>
              </a:rPr>
              <a:t>Provide a means to manage and resolve potential conflicts between applications making similar or conflicting calls to the stack.</a:t>
            </a:r>
          </a:p>
          <a:p>
            <a:pPr lvl="1">
              <a:spcBef>
                <a:spcPct val="0"/>
              </a:spcBef>
              <a:spcAft>
                <a:spcPct val="100000"/>
              </a:spcAft>
              <a:buFontTx/>
              <a:buChar char="•"/>
            </a:pPr>
            <a:r>
              <a:rPr lang="en-GB" smtClean="0">
                <a:latin typeface="Arial" pitchFamily="34" charset="0"/>
              </a:rPr>
              <a:t>Provide a means of security for authentication, authorization and encryption.</a:t>
            </a:r>
          </a:p>
          <a:p>
            <a:pPr lvl="1">
              <a:spcBef>
                <a:spcPct val="0"/>
              </a:spcBef>
              <a:spcAft>
                <a:spcPct val="100000"/>
              </a:spcAft>
              <a:buFontTx/>
              <a:buChar char="•"/>
            </a:pPr>
            <a:r>
              <a:rPr lang="en-GB" smtClean="0">
                <a:latin typeface="Arial" pitchFamily="34" charset="0"/>
              </a:rPr>
              <a:t>Provide a means to determine a list of devices maintained by the device to which it has previously connected and their security access levels.</a:t>
            </a:r>
          </a:p>
          <a:p>
            <a:pPr lvl="1">
              <a:spcBef>
                <a:spcPct val="0"/>
              </a:spcBef>
              <a:spcAft>
                <a:spcPct val="100000"/>
              </a:spcAft>
              <a:buFontTx/>
              <a:buChar char="•"/>
            </a:pPr>
            <a:r>
              <a:rPr lang="en-GB" smtClean="0">
                <a:latin typeface="Arial" pitchFamily="34" charset="0"/>
              </a:rPr>
              <a:t>Provide a means to detect new devices and establish a connection and perform security related tasks.</a:t>
            </a:r>
            <a:endParaRPr lang="en-US" smtClean="0">
              <a:latin typeface="Arial" pitchFamily="34" charset="0"/>
            </a:endParaRPr>
          </a:p>
          <a:p>
            <a:endParaRPr lang="en-US"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6"/>
          <p:cNvSpPr>
            <a:spLocks noGrp="1" noChangeArrowheads="1"/>
          </p:cNvSpPr>
          <p:nvPr>
            <p:ph type="sldNum" sz="quarter" idx="5"/>
          </p:nvPr>
        </p:nvSpPr>
        <p:spPr>
          <a:xfrm>
            <a:off x="3811679" y="9227520"/>
            <a:ext cx="2916000" cy="486000"/>
          </a:xfrm>
          <a:prstGeom prst="rect">
            <a:avLst/>
          </a:prstGeom>
          <a:noFill/>
        </p:spPr>
        <p:txBody>
          <a:bodyPr/>
          <a:lstStyle/>
          <a:p>
            <a:fld id="{E07FC7EF-B55B-4888-A0B4-046664B07CD8}" type="slidenum">
              <a:rPr lang="en-US"/>
              <a:pPr/>
              <a:t>8</a:t>
            </a:fld>
            <a:endParaRPr lang="en-US"/>
          </a:p>
        </p:txBody>
      </p:sp>
      <p:sp>
        <p:nvSpPr>
          <p:cNvPr id="45061" name="Rectangle 2"/>
          <p:cNvSpPr>
            <a:spLocks noGrp="1" noRot="1" noChangeAspect="1" noChangeArrowheads="1" noTextEdit="1"/>
          </p:cNvSpPr>
          <p:nvPr>
            <p:ph type="sldImg"/>
          </p:nvPr>
        </p:nvSpPr>
        <p:spPr>
          <a:xfrm>
            <a:off x="906463" y="844550"/>
            <a:ext cx="4916487" cy="3403600"/>
          </a:xfrm>
          <a:ln/>
        </p:spPr>
      </p:sp>
      <p:sp>
        <p:nvSpPr>
          <p:cNvPr id="45062" name="Rectangle 3"/>
          <p:cNvSpPr>
            <a:spLocks noGrp="1" noChangeArrowheads="1"/>
          </p:cNvSpPr>
          <p:nvPr>
            <p:ph type="body" idx="1"/>
          </p:nvPr>
        </p:nvSpPr>
        <p:spPr>
          <a:noFill/>
          <a:ln w="9525"/>
        </p:spPr>
        <p:txBody>
          <a:bodyPr/>
          <a:lstStyle/>
          <a:p>
            <a:endParaRPr lang="en-GB"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6"/>
          <p:cNvSpPr>
            <a:spLocks noGrp="1" noChangeArrowheads="1"/>
          </p:cNvSpPr>
          <p:nvPr>
            <p:ph type="sldNum" sz="quarter" idx="5"/>
          </p:nvPr>
        </p:nvSpPr>
        <p:spPr>
          <a:xfrm>
            <a:off x="3811679" y="9227520"/>
            <a:ext cx="2916000" cy="486000"/>
          </a:xfrm>
          <a:prstGeom prst="rect">
            <a:avLst/>
          </a:prstGeom>
          <a:noFill/>
        </p:spPr>
        <p:txBody>
          <a:bodyPr/>
          <a:lstStyle/>
          <a:p>
            <a:fld id="{5237805A-05FD-4692-9E6A-2F94427B7F7D}" type="slidenum">
              <a:rPr lang="en-US"/>
              <a:pPr/>
              <a:t>9</a:t>
            </a:fld>
            <a:endParaRPr lang="en-US"/>
          </a:p>
        </p:txBody>
      </p:sp>
      <p:sp>
        <p:nvSpPr>
          <p:cNvPr id="46085" name="Rectangle 2"/>
          <p:cNvSpPr>
            <a:spLocks noGrp="1" noRot="1" noChangeAspect="1" noChangeArrowheads="1" noTextEdit="1"/>
          </p:cNvSpPr>
          <p:nvPr>
            <p:ph type="sldImg"/>
          </p:nvPr>
        </p:nvSpPr>
        <p:spPr>
          <a:xfrm>
            <a:off x="906463" y="844550"/>
            <a:ext cx="4916487" cy="3403600"/>
          </a:xfrm>
          <a:ln/>
        </p:spPr>
      </p:sp>
      <p:sp>
        <p:nvSpPr>
          <p:cNvPr id="46086" name="Rectangle 3"/>
          <p:cNvSpPr>
            <a:spLocks noGrp="1" noChangeArrowheads="1"/>
          </p:cNvSpPr>
          <p:nvPr>
            <p:ph type="body" idx="1"/>
          </p:nvPr>
        </p:nvSpPr>
        <p:spPr>
          <a:noFill/>
          <a:ln w="9525"/>
        </p:spPr>
        <p:txBody>
          <a:bodyPr/>
          <a:lstStyle/>
          <a:p>
            <a:r>
              <a:rPr lang="en-US" smtClean="0">
                <a:latin typeface="Arial" pitchFamily="34" charset="0"/>
              </a:rPr>
              <a:t>Service records are made visible to potential clients of a Bluetooth service through a process called </a:t>
            </a:r>
            <a:r>
              <a:rPr lang="en-GB" b="1" smtClean="0">
                <a:latin typeface="Arial" pitchFamily="34" charset="0"/>
              </a:rPr>
              <a:t>Service Registration.  </a:t>
            </a:r>
            <a:r>
              <a:rPr lang="en-GB" smtClean="0">
                <a:latin typeface="Arial" pitchFamily="34" charset="0"/>
              </a:rPr>
              <a:t>A service is registered with a server.</a:t>
            </a:r>
            <a:endParaRPr lang="en-US" smtClean="0">
              <a:latin typeface="Arial" pitchFamily="34" charset="0"/>
            </a:endParaRPr>
          </a:p>
          <a:p>
            <a:r>
              <a:rPr lang="en-US" smtClean="0">
                <a:latin typeface="Arial" pitchFamily="34" charset="0"/>
              </a:rPr>
              <a:t>The server is responsible for: </a:t>
            </a:r>
            <a:endParaRPr lang="en-GB" smtClean="0">
              <a:latin typeface="Arial" pitchFamily="34" charset="0"/>
            </a:endParaRPr>
          </a:p>
          <a:p>
            <a:pPr lvl="1">
              <a:spcBef>
                <a:spcPct val="0"/>
              </a:spcBef>
              <a:spcAft>
                <a:spcPct val="100000"/>
              </a:spcAft>
              <a:buFontTx/>
              <a:buChar char="•"/>
            </a:pPr>
            <a:r>
              <a:rPr lang="en-GB" smtClean="0">
                <a:latin typeface="Arial" pitchFamily="34" charset="0"/>
              </a:rPr>
              <a:t>Creating service record</a:t>
            </a:r>
          </a:p>
          <a:p>
            <a:pPr lvl="1">
              <a:spcBef>
                <a:spcPct val="0"/>
              </a:spcBef>
              <a:spcAft>
                <a:spcPct val="100000"/>
              </a:spcAft>
              <a:buFontTx/>
              <a:buChar char="•"/>
            </a:pPr>
            <a:r>
              <a:rPr lang="en-GB" smtClean="0">
                <a:latin typeface="Arial" pitchFamily="34" charset="0"/>
              </a:rPr>
              <a:t>Adding service record to server’s Service Discovery Database (SDDB)</a:t>
            </a:r>
          </a:p>
          <a:p>
            <a:pPr lvl="1">
              <a:spcBef>
                <a:spcPct val="0"/>
              </a:spcBef>
              <a:spcAft>
                <a:spcPct val="100000"/>
              </a:spcAft>
              <a:buFontTx/>
              <a:buChar char="•"/>
            </a:pPr>
            <a:r>
              <a:rPr lang="en-GB" smtClean="0">
                <a:latin typeface="Arial" pitchFamily="34" charset="0"/>
              </a:rPr>
              <a:t>Registering security measures associated with connections to clients</a:t>
            </a:r>
          </a:p>
          <a:p>
            <a:pPr lvl="1">
              <a:spcBef>
                <a:spcPct val="0"/>
              </a:spcBef>
              <a:spcAft>
                <a:spcPct val="100000"/>
              </a:spcAft>
              <a:buFontTx/>
              <a:buChar char="•"/>
            </a:pPr>
            <a:r>
              <a:rPr lang="en-GB" smtClean="0">
                <a:latin typeface="Arial" pitchFamily="34" charset="0"/>
              </a:rPr>
              <a:t>Accepting connections from clients that request service</a:t>
            </a:r>
            <a:endParaRPr lang="en-US" smtClean="0">
              <a:latin typeface="Arial" pitchFamily="34" charset="0"/>
            </a:endParaRPr>
          </a:p>
          <a:p>
            <a:endParaRPr 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926146" name="Rectangle 2"/>
          <p:cNvSpPr>
            <a:spLocks noGrp="1" noChangeArrowheads="1"/>
          </p:cNvSpPr>
          <p:nvPr>
            <p:ph type="ctrTitle"/>
          </p:nvPr>
        </p:nvSpPr>
        <p:spPr>
          <a:xfrm>
            <a:off x="428298" y="1916116"/>
            <a:ext cx="9050994" cy="1298575"/>
          </a:xfrm>
        </p:spPr>
        <p:txBody>
          <a:bodyPr/>
          <a:lstStyle>
            <a:lvl1pPr>
              <a:defRPr sz="3600">
                <a:solidFill>
                  <a:srgbClr val="3293CE"/>
                </a:solidFill>
              </a:defRPr>
            </a:lvl1pPr>
          </a:lstStyle>
          <a:p>
            <a:r>
              <a:rPr lang="en-US" dirty="0" err="1"/>
              <a:t>Muokkaa</a:t>
            </a:r>
            <a:r>
              <a:rPr lang="en-US" dirty="0"/>
              <a:t> </a:t>
            </a:r>
            <a:r>
              <a:rPr lang="en-US" dirty="0" err="1"/>
              <a:t>perustyyl</a:t>
            </a:r>
            <a:r>
              <a:rPr lang="en-US" dirty="0"/>
              <a:t>. </a:t>
            </a:r>
            <a:r>
              <a:rPr lang="en-US" dirty="0" err="1"/>
              <a:t>napsautt</a:t>
            </a:r>
            <a:r>
              <a:rPr lang="en-US" dirty="0"/>
              <a:t>.</a:t>
            </a:r>
          </a:p>
        </p:txBody>
      </p:sp>
      <p:sp>
        <p:nvSpPr>
          <p:cNvPr id="1926147" name="Rectangle 3"/>
          <p:cNvSpPr>
            <a:spLocks noGrp="1" noChangeArrowheads="1"/>
          </p:cNvSpPr>
          <p:nvPr>
            <p:ph type="subTitle" idx="1"/>
          </p:nvPr>
        </p:nvSpPr>
        <p:spPr>
          <a:xfrm>
            <a:off x="428298" y="3286125"/>
            <a:ext cx="9050994" cy="982663"/>
          </a:xfrm>
        </p:spPr>
        <p:txBody>
          <a:bodyPr/>
          <a:lstStyle>
            <a:lvl1pPr marL="0" indent="0">
              <a:buFontTx/>
              <a:buNone/>
              <a:defRPr/>
            </a:lvl1pPr>
          </a:lstStyle>
          <a:p>
            <a:r>
              <a:rPr lang="en-US" dirty="0" err="1"/>
              <a:t>Muokkaa</a:t>
            </a:r>
            <a:r>
              <a:rPr lang="en-US" dirty="0"/>
              <a:t> </a:t>
            </a:r>
            <a:r>
              <a:rPr lang="en-US" dirty="0" err="1"/>
              <a:t>alaotsikon</a:t>
            </a:r>
            <a:r>
              <a:rPr lang="en-US" dirty="0"/>
              <a:t> </a:t>
            </a:r>
            <a:r>
              <a:rPr lang="en-US" dirty="0" err="1"/>
              <a:t>perustyyliä</a:t>
            </a:r>
            <a:r>
              <a:rPr lang="en-US" dirty="0"/>
              <a:t> </a:t>
            </a:r>
            <a:r>
              <a:rPr lang="en-US" dirty="0" err="1"/>
              <a:t>napsautt</a:t>
            </a:r>
            <a:r>
              <a:rPr lang="en-US" dirty="0"/>
              <a:t>.</a:t>
            </a:r>
          </a:p>
        </p:txBody>
      </p:sp>
      <p:sp>
        <p:nvSpPr>
          <p:cNvPr id="11" name="Slide Number Placeholder 10"/>
          <p:cNvSpPr>
            <a:spLocks noGrp="1"/>
          </p:cNvSpPr>
          <p:nvPr>
            <p:ph type="sldNum" sz="quarter" idx="11"/>
          </p:nvPr>
        </p:nvSpPr>
        <p:spPr/>
        <p:txBody>
          <a:bodyPr/>
          <a:lstStyle/>
          <a:p>
            <a:pPr>
              <a:defRPr/>
            </a:pPr>
            <a:fld id="{D3A46F95-7453-4353-96C4-FB71FFFC0E1C}" type="slidenum">
              <a:rPr lang="en-US" smtClean="0"/>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28298" y="274638"/>
            <a:ext cx="9050994" cy="850900"/>
          </a:xfrm>
        </p:spPr>
        <p:txBody>
          <a:bodyPr/>
          <a:lstStyle>
            <a:lvl1pPr>
              <a:defRPr>
                <a:solidFill>
                  <a:srgbClr val="3293CE"/>
                </a:solidFill>
              </a:defRPr>
            </a:lvl1pPr>
          </a:lstStyle>
          <a:p>
            <a:r>
              <a:rPr lang="en-US" dirty="0" smtClean="0"/>
              <a:t>Click to edit Master title style</a:t>
            </a:r>
            <a:endParaRPr lang="fi-FI" dirty="0"/>
          </a:p>
        </p:txBody>
      </p:sp>
      <p:sp>
        <p:nvSpPr>
          <p:cNvPr id="3" name="Text Placeholder 2"/>
          <p:cNvSpPr>
            <a:spLocks noGrp="1"/>
          </p:cNvSpPr>
          <p:nvPr>
            <p:ph type="body" sz="half" idx="1"/>
          </p:nvPr>
        </p:nvSpPr>
        <p:spPr>
          <a:xfrm>
            <a:off x="271771" y="1268416"/>
            <a:ext cx="4599460" cy="44656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i-FI" dirty="0"/>
          </a:p>
        </p:txBody>
      </p:sp>
      <p:sp>
        <p:nvSpPr>
          <p:cNvPr id="4" name="Content Placeholder 3"/>
          <p:cNvSpPr>
            <a:spLocks noGrp="1"/>
          </p:cNvSpPr>
          <p:nvPr>
            <p:ph sz="half" idx="2"/>
          </p:nvPr>
        </p:nvSpPr>
        <p:spPr>
          <a:xfrm>
            <a:off x="5036359" y="1268416"/>
            <a:ext cx="4599460" cy="44656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i-FI" dirty="0"/>
          </a:p>
        </p:txBody>
      </p:sp>
      <p:sp>
        <p:nvSpPr>
          <p:cNvPr id="7" name="Rectangle 6"/>
          <p:cNvSpPr>
            <a:spLocks noGrp="1" noChangeArrowheads="1"/>
          </p:cNvSpPr>
          <p:nvPr>
            <p:ph type="sldNum" sz="quarter" idx="12"/>
          </p:nvPr>
        </p:nvSpPr>
        <p:spPr>
          <a:ln/>
        </p:spPr>
        <p:txBody>
          <a:bodyPr/>
          <a:lstStyle>
            <a:lvl1pPr>
              <a:defRPr/>
            </a:lvl1pPr>
          </a:lstStyle>
          <a:p>
            <a:pPr>
              <a:defRPr/>
            </a:pPr>
            <a:fld id="{8F40C2A2-3BDB-4E34-8E4E-79269DBAA8A7}" type="slidenum">
              <a:rPr lang="en-US"/>
              <a:pPr>
                <a:defRPr/>
              </a:pPr>
              <a:t>‹#›</a:t>
            </a:fld>
            <a:endParaRPr lang="en-US"/>
          </a:p>
        </p:txBody>
      </p:sp>
      <p:sp>
        <p:nvSpPr>
          <p:cNvPr id="8" name="Footer Placeholder 5"/>
          <p:cNvSpPr>
            <a:spLocks noGrp="1"/>
          </p:cNvSpPr>
          <p:nvPr>
            <p:ph type="ftr" sz="quarter" idx="3"/>
          </p:nvPr>
        </p:nvSpPr>
        <p:spPr>
          <a:xfrm>
            <a:off x="3384550" y="6356350"/>
            <a:ext cx="313848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i-FI" smtClean="0"/>
              <a:t>Qt for Mobile Introduction, June 2010</a:t>
            </a:r>
            <a:endParaRPr lang="fi-FI"/>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fi-FI" dirty="0"/>
          </a:p>
        </p:txBody>
      </p:sp>
      <p:sp>
        <p:nvSpPr>
          <p:cNvPr id="3" name="Content Placeholder 2"/>
          <p:cNvSpPr>
            <a:spLocks noGrp="1"/>
          </p:cNvSpPr>
          <p:nvPr>
            <p:ph idx="1"/>
          </p:nvPr>
        </p:nvSpPr>
        <p:spPr/>
        <p:txBody>
          <a:bodyPr/>
          <a:lstStyle>
            <a:lvl3pPr marL="936000" indent="-144000">
              <a:spcBef>
                <a:spcPts val="480"/>
              </a:spcBef>
              <a:buFont typeface="Arial" pitchFamily="34" charset="0"/>
              <a:buChar char="•"/>
              <a:defRPr sz="1750" b="0" i="0" baseline="0">
                <a:solidFill>
                  <a:schemeClr val="tx1"/>
                </a:solidFill>
                <a:latin typeface="+mn-lt"/>
              </a:defRPr>
            </a:lvl3pPr>
            <a:lvl4pPr marL="540000" indent="-144000">
              <a:spcBef>
                <a:spcPts val="600"/>
              </a:spcBef>
              <a:buNone/>
              <a:defRPr sz="1600" b="1" i="0" baseline="0">
                <a:solidFill>
                  <a:srgbClr val="0E8C1D"/>
                </a:solidFill>
                <a:latin typeface="Courier New" pitchFamily="49" charset="0"/>
              </a:defRPr>
            </a:lvl4pPr>
            <a:lvl5pPr marL="936000" indent="-144000">
              <a:spcBef>
                <a:spcPts val="0"/>
              </a:spcBef>
              <a:buNone/>
              <a:defRPr sz="1200" b="1" i="0" baseline="0">
                <a:solidFill>
                  <a:srgbClr val="0E8C1D"/>
                </a:solidFill>
                <a:latin typeface="Courier New"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3"/>
            <a:endParaRPr lang="en-US" dirty="0" smtClean="0"/>
          </a:p>
        </p:txBody>
      </p:sp>
      <p:sp>
        <p:nvSpPr>
          <p:cNvPr id="6" name="Rectangle 6"/>
          <p:cNvSpPr>
            <a:spLocks noGrp="1" noChangeArrowheads="1"/>
          </p:cNvSpPr>
          <p:nvPr>
            <p:ph type="sldNum" sz="quarter" idx="12"/>
          </p:nvPr>
        </p:nvSpPr>
        <p:spPr>
          <a:ln/>
        </p:spPr>
        <p:txBody>
          <a:bodyPr/>
          <a:lstStyle>
            <a:lvl1pPr>
              <a:defRPr/>
            </a:lvl1pPr>
          </a:lstStyle>
          <a:p>
            <a:pPr>
              <a:defRPr/>
            </a:pPr>
            <a:fld id="{5AF4DE37-74A9-49A2-8DAB-6BED8CEDB7C7}"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1" y="4406903"/>
            <a:ext cx="8421450" cy="1362075"/>
          </a:xfrm>
        </p:spPr>
        <p:txBody>
          <a:bodyPr anchor="t"/>
          <a:lstStyle>
            <a:lvl1pPr algn="l">
              <a:defRPr sz="4000" b="1" cap="all"/>
            </a:lvl1pPr>
          </a:lstStyle>
          <a:p>
            <a:r>
              <a:rPr lang="en-US" smtClean="0"/>
              <a:t>Click to edit Master title style</a:t>
            </a:r>
            <a:endParaRPr lang="fi-FI"/>
          </a:p>
        </p:txBody>
      </p:sp>
      <p:sp>
        <p:nvSpPr>
          <p:cNvPr id="3" name="Text Placeholder 2"/>
          <p:cNvSpPr>
            <a:spLocks noGrp="1"/>
          </p:cNvSpPr>
          <p:nvPr>
            <p:ph type="body" idx="1"/>
          </p:nvPr>
        </p:nvSpPr>
        <p:spPr>
          <a:xfrm>
            <a:off x="782631" y="2906713"/>
            <a:ext cx="842145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6" name="Rectangle 6"/>
          <p:cNvSpPr>
            <a:spLocks noGrp="1" noChangeArrowheads="1"/>
          </p:cNvSpPr>
          <p:nvPr>
            <p:ph type="sldNum" sz="quarter" idx="12"/>
          </p:nvPr>
        </p:nvSpPr>
        <p:spPr>
          <a:ln/>
        </p:spPr>
        <p:txBody>
          <a:bodyPr/>
          <a:lstStyle>
            <a:lvl1pPr>
              <a:defRPr/>
            </a:lvl1pPr>
          </a:lstStyle>
          <a:p>
            <a:pPr>
              <a:defRPr/>
            </a:pPr>
            <a:fld id="{2A9142E3-69C2-4309-9127-84C00DA87CBA}"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3293CE"/>
                </a:solidFill>
              </a:defRPr>
            </a:lvl1pPr>
          </a:lstStyle>
          <a:p>
            <a:r>
              <a:rPr lang="en-US" dirty="0" smtClean="0"/>
              <a:t>Click to edit Master title style</a:t>
            </a:r>
            <a:endParaRPr lang="fi-FI" dirty="0"/>
          </a:p>
        </p:txBody>
      </p:sp>
      <p:sp>
        <p:nvSpPr>
          <p:cNvPr id="3" name="Content Placeholder 2"/>
          <p:cNvSpPr>
            <a:spLocks noGrp="1"/>
          </p:cNvSpPr>
          <p:nvPr>
            <p:ph sz="half" idx="1"/>
          </p:nvPr>
        </p:nvSpPr>
        <p:spPr>
          <a:xfrm>
            <a:off x="271771" y="1268416"/>
            <a:ext cx="4599460" cy="44656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Content Placeholder 3"/>
          <p:cNvSpPr>
            <a:spLocks noGrp="1"/>
          </p:cNvSpPr>
          <p:nvPr>
            <p:ph sz="half" idx="2"/>
          </p:nvPr>
        </p:nvSpPr>
        <p:spPr>
          <a:xfrm>
            <a:off x="5036359" y="1268416"/>
            <a:ext cx="4599460" cy="44656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7" name="Rectangle 6"/>
          <p:cNvSpPr>
            <a:spLocks noGrp="1" noChangeArrowheads="1"/>
          </p:cNvSpPr>
          <p:nvPr>
            <p:ph type="sldNum" sz="quarter" idx="12"/>
          </p:nvPr>
        </p:nvSpPr>
        <p:spPr>
          <a:ln/>
        </p:spPr>
        <p:txBody>
          <a:bodyPr/>
          <a:lstStyle>
            <a:lvl1pPr>
              <a:defRPr/>
            </a:lvl1pPr>
          </a:lstStyle>
          <a:p>
            <a:pPr>
              <a:defRPr/>
            </a:pPr>
            <a:fld id="{0A7BDD0D-8435-4E71-B499-579EB87861B3}"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81" y="274638"/>
            <a:ext cx="8916829" cy="1143000"/>
          </a:xfrm>
        </p:spPr>
        <p:txBody>
          <a:bodyPr/>
          <a:lstStyle>
            <a:lvl1pPr>
              <a:defRPr/>
            </a:lvl1pPr>
          </a:lstStyle>
          <a:p>
            <a:r>
              <a:rPr lang="en-US" smtClean="0"/>
              <a:t>Click to edit Master title style</a:t>
            </a:r>
            <a:endParaRPr lang="fi-FI"/>
          </a:p>
        </p:txBody>
      </p:sp>
      <p:sp>
        <p:nvSpPr>
          <p:cNvPr id="3" name="Text Placeholder 2"/>
          <p:cNvSpPr>
            <a:spLocks noGrp="1"/>
          </p:cNvSpPr>
          <p:nvPr>
            <p:ph type="body" idx="1"/>
          </p:nvPr>
        </p:nvSpPr>
        <p:spPr>
          <a:xfrm>
            <a:off x="495379" y="1535113"/>
            <a:ext cx="437757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79" y="2174875"/>
            <a:ext cx="437757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5" name="Text Placeholder 4"/>
          <p:cNvSpPr>
            <a:spLocks noGrp="1"/>
          </p:cNvSpPr>
          <p:nvPr>
            <p:ph type="body" sz="quarter" idx="3"/>
          </p:nvPr>
        </p:nvSpPr>
        <p:spPr>
          <a:xfrm>
            <a:off x="5032917" y="1535113"/>
            <a:ext cx="437929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917" y="2174875"/>
            <a:ext cx="437929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9" name="Rectangle 6"/>
          <p:cNvSpPr>
            <a:spLocks noGrp="1" noChangeArrowheads="1"/>
          </p:cNvSpPr>
          <p:nvPr>
            <p:ph type="sldNum" sz="quarter" idx="12"/>
          </p:nvPr>
        </p:nvSpPr>
        <p:spPr>
          <a:ln/>
        </p:spPr>
        <p:txBody>
          <a:bodyPr/>
          <a:lstStyle>
            <a:lvl1pPr>
              <a:defRPr/>
            </a:lvl1pPr>
          </a:lstStyle>
          <a:p>
            <a:pPr>
              <a:defRPr/>
            </a:pPr>
            <a:fld id="{862556A2-6A98-46F0-A05D-2A848A1E935A}"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3293CE"/>
                </a:solidFill>
              </a:defRPr>
            </a:lvl1pPr>
          </a:lstStyle>
          <a:p>
            <a:r>
              <a:rPr lang="en-US" dirty="0" smtClean="0"/>
              <a:t>Click to edit Master title style</a:t>
            </a:r>
            <a:endParaRPr lang="fi-FI" dirty="0"/>
          </a:p>
        </p:txBody>
      </p:sp>
      <p:sp>
        <p:nvSpPr>
          <p:cNvPr id="5" name="Rectangle 6"/>
          <p:cNvSpPr>
            <a:spLocks noGrp="1" noChangeArrowheads="1"/>
          </p:cNvSpPr>
          <p:nvPr>
            <p:ph type="sldNum" sz="quarter" idx="12"/>
          </p:nvPr>
        </p:nvSpPr>
        <p:spPr>
          <a:ln/>
        </p:spPr>
        <p:txBody>
          <a:bodyPr/>
          <a:lstStyle>
            <a:lvl1pPr>
              <a:defRPr/>
            </a:lvl1pPr>
          </a:lstStyle>
          <a:p>
            <a:pPr>
              <a:defRPr/>
            </a:pPr>
            <a:fld id="{635D15B0-AE1B-4957-A83C-70787734C808}"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a:ln/>
        </p:spPr>
        <p:txBody>
          <a:bodyPr/>
          <a:lstStyle>
            <a:lvl1pPr>
              <a:defRPr/>
            </a:lvl1pPr>
          </a:lstStyle>
          <a:p>
            <a:pPr>
              <a:defRPr/>
            </a:pPr>
            <a:fld id="{853EC39B-422A-4F28-9FEA-B38FB506EB36}"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28298" y="274638"/>
            <a:ext cx="9050994" cy="850900"/>
          </a:xfrm>
        </p:spPr>
        <p:txBody>
          <a:bodyPr/>
          <a:lstStyle/>
          <a:p>
            <a:r>
              <a:rPr lang="en-US" smtClean="0"/>
              <a:t>Click to edit Master title style</a:t>
            </a:r>
            <a:endParaRPr lang="fi-FI"/>
          </a:p>
        </p:txBody>
      </p:sp>
      <p:sp>
        <p:nvSpPr>
          <p:cNvPr id="3" name="Text Placeholder 2"/>
          <p:cNvSpPr>
            <a:spLocks noGrp="1"/>
          </p:cNvSpPr>
          <p:nvPr>
            <p:ph type="body" sz="half" idx="1"/>
          </p:nvPr>
        </p:nvSpPr>
        <p:spPr>
          <a:xfrm>
            <a:off x="271771" y="1268416"/>
            <a:ext cx="4599460" cy="44656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ClipArt Placeholder 3"/>
          <p:cNvSpPr>
            <a:spLocks noGrp="1"/>
          </p:cNvSpPr>
          <p:nvPr>
            <p:ph type="clipArt" sz="half" idx="2"/>
          </p:nvPr>
        </p:nvSpPr>
        <p:spPr>
          <a:xfrm>
            <a:off x="5036359" y="1268416"/>
            <a:ext cx="4599460" cy="4465637"/>
          </a:xfrm>
        </p:spPr>
        <p:txBody>
          <a:bodyPr/>
          <a:lstStyle/>
          <a:p>
            <a:pPr lvl="0"/>
            <a:endParaRPr lang="fi-FI" noProof="0" smtClean="0"/>
          </a:p>
        </p:txBody>
      </p:sp>
      <p:sp>
        <p:nvSpPr>
          <p:cNvPr id="7" name="Rectangle 6"/>
          <p:cNvSpPr>
            <a:spLocks noGrp="1" noChangeArrowheads="1"/>
          </p:cNvSpPr>
          <p:nvPr>
            <p:ph type="sldNum" sz="quarter" idx="12"/>
          </p:nvPr>
        </p:nvSpPr>
        <p:spPr>
          <a:ln/>
        </p:spPr>
        <p:txBody>
          <a:bodyPr/>
          <a:lstStyle>
            <a:lvl1pPr>
              <a:defRPr/>
            </a:lvl1pPr>
          </a:lstStyle>
          <a:p>
            <a:pPr>
              <a:defRPr/>
            </a:pPr>
            <a:fld id="{FFC37225-55F8-4BA3-A423-3039BF1CE46C}" type="slidenum">
              <a:rPr lang="en-US"/>
              <a:pPr>
                <a:defRPr/>
              </a:pPr>
              <a:t>‹#›</a:t>
            </a:fld>
            <a:endParaRPr lang="en-US"/>
          </a:p>
        </p:txBody>
      </p:sp>
      <p:sp>
        <p:nvSpPr>
          <p:cNvPr id="8" name="Footer Placeholder 5"/>
          <p:cNvSpPr>
            <a:spLocks noGrp="1"/>
          </p:cNvSpPr>
          <p:nvPr>
            <p:ph type="ftr" sz="quarter" idx="3"/>
          </p:nvPr>
        </p:nvSpPr>
        <p:spPr>
          <a:xfrm>
            <a:off x="3384550" y="6356350"/>
            <a:ext cx="313848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i-FI" dirty="0" err="1" smtClean="0"/>
              <a:t>Qt</a:t>
            </a:r>
            <a:r>
              <a:rPr lang="fi-FI" dirty="0" smtClean="0"/>
              <a:t> for Mobile </a:t>
            </a:r>
            <a:r>
              <a:rPr lang="fi-FI" dirty="0" err="1" smtClean="0"/>
              <a:t>Introduction</a:t>
            </a:r>
            <a:r>
              <a:rPr lang="fi-FI" dirty="0" smtClean="0"/>
              <a:t> v 1.1, </a:t>
            </a:r>
            <a:r>
              <a:rPr lang="fi-FI" dirty="0" err="1" smtClean="0"/>
              <a:t>October</a:t>
            </a:r>
            <a:r>
              <a:rPr lang="fi-FI" dirty="0" smtClean="0"/>
              <a:t> 2010</a:t>
            </a:r>
            <a:endParaRPr lang="fi-FI"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28298" y="274638"/>
            <a:ext cx="9050994" cy="850900"/>
          </a:xfrm>
        </p:spPr>
        <p:txBody>
          <a:bodyPr/>
          <a:lstStyle>
            <a:lvl1pPr>
              <a:defRPr>
                <a:solidFill>
                  <a:srgbClr val="3293CE"/>
                </a:solidFill>
              </a:defRPr>
            </a:lvl1pPr>
          </a:lstStyle>
          <a:p>
            <a:r>
              <a:rPr lang="en-US" dirty="0" smtClean="0"/>
              <a:t>Click to edit Master title style</a:t>
            </a:r>
            <a:endParaRPr lang="fi-FI" dirty="0"/>
          </a:p>
        </p:txBody>
      </p:sp>
      <p:sp>
        <p:nvSpPr>
          <p:cNvPr id="3" name="Table Placeholder 2"/>
          <p:cNvSpPr>
            <a:spLocks noGrp="1"/>
          </p:cNvSpPr>
          <p:nvPr>
            <p:ph type="tbl" idx="1"/>
          </p:nvPr>
        </p:nvSpPr>
        <p:spPr>
          <a:xfrm>
            <a:off x="271772" y="1268416"/>
            <a:ext cx="9364047" cy="4465637"/>
          </a:xfrm>
        </p:spPr>
        <p:txBody>
          <a:bodyPr/>
          <a:lstStyle/>
          <a:p>
            <a:pPr lvl="0"/>
            <a:endParaRPr lang="fi-FI" noProof="0" smtClean="0"/>
          </a:p>
        </p:txBody>
      </p:sp>
      <p:sp>
        <p:nvSpPr>
          <p:cNvPr id="6" name="Rectangle 6"/>
          <p:cNvSpPr>
            <a:spLocks noGrp="1" noChangeArrowheads="1"/>
          </p:cNvSpPr>
          <p:nvPr>
            <p:ph type="sldNum" sz="quarter" idx="12"/>
          </p:nvPr>
        </p:nvSpPr>
        <p:spPr>
          <a:ln/>
        </p:spPr>
        <p:txBody>
          <a:bodyPr/>
          <a:lstStyle>
            <a:lvl1pPr>
              <a:defRPr/>
            </a:lvl1pPr>
          </a:lstStyle>
          <a:p>
            <a:pPr>
              <a:defRPr/>
            </a:pPr>
            <a:fld id="{F375DA8D-CAEE-464E-9F57-2AADE764DE64}" type="slidenum">
              <a:rPr lang="en-US"/>
              <a:pPr>
                <a:defRPr/>
              </a:pPr>
              <a:t>‹#›</a:t>
            </a:fld>
            <a:endParaRPr lang="en-US"/>
          </a:p>
        </p:txBody>
      </p:sp>
      <p:sp>
        <p:nvSpPr>
          <p:cNvPr id="7" name="Footer Placeholder 5"/>
          <p:cNvSpPr>
            <a:spLocks noGrp="1"/>
          </p:cNvSpPr>
          <p:nvPr>
            <p:ph type="ftr" sz="quarter" idx="3"/>
          </p:nvPr>
        </p:nvSpPr>
        <p:spPr>
          <a:xfrm>
            <a:off x="3384550" y="6356350"/>
            <a:ext cx="313848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i-FI" smtClean="0"/>
              <a:t>Qt for Mobile Introduction, June 2010</a:t>
            </a:r>
            <a:endParaRPr lang="fi-FI"/>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28298" y="274638"/>
            <a:ext cx="9050994" cy="8509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err="1" smtClean="0"/>
              <a:t>Muokkaa</a:t>
            </a:r>
            <a:r>
              <a:rPr lang="en-US" dirty="0" smtClean="0"/>
              <a:t> </a:t>
            </a:r>
            <a:r>
              <a:rPr lang="en-US" dirty="0" err="1" smtClean="0"/>
              <a:t>perustyyl</a:t>
            </a:r>
            <a:r>
              <a:rPr lang="en-US" dirty="0" smtClean="0"/>
              <a:t>. </a:t>
            </a:r>
            <a:r>
              <a:rPr lang="en-US" dirty="0" err="1" smtClean="0"/>
              <a:t>napsautt</a:t>
            </a:r>
            <a:r>
              <a:rPr lang="en-US" dirty="0" smtClean="0"/>
              <a:t>.</a:t>
            </a:r>
          </a:p>
        </p:txBody>
      </p:sp>
      <p:sp>
        <p:nvSpPr>
          <p:cNvPr id="4099" name="Rectangle 3"/>
          <p:cNvSpPr>
            <a:spLocks noGrp="1" noChangeArrowheads="1"/>
          </p:cNvSpPr>
          <p:nvPr>
            <p:ph type="body" idx="1"/>
          </p:nvPr>
        </p:nvSpPr>
        <p:spPr bwMode="auto">
          <a:xfrm>
            <a:off x="271771" y="1268414"/>
            <a:ext cx="9364047" cy="44656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err="1" smtClean="0"/>
              <a:t>Muokkaa</a:t>
            </a:r>
            <a:r>
              <a:rPr lang="en-US" dirty="0" smtClean="0"/>
              <a:t> </a:t>
            </a:r>
            <a:r>
              <a:rPr lang="en-US" dirty="0" err="1" smtClean="0"/>
              <a:t>tekstin</a:t>
            </a:r>
            <a:r>
              <a:rPr lang="en-US" dirty="0" smtClean="0"/>
              <a:t> </a:t>
            </a:r>
            <a:r>
              <a:rPr lang="en-US" dirty="0" err="1" smtClean="0"/>
              <a:t>perustyylejä</a:t>
            </a:r>
            <a:r>
              <a:rPr lang="en-US" dirty="0" smtClean="0"/>
              <a:t> </a:t>
            </a:r>
            <a:r>
              <a:rPr lang="en-US" dirty="0" err="1" smtClean="0"/>
              <a:t>napsauttamalla</a:t>
            </a:r>
            <a:endParaRPr lang="en-US" dirty="0" smtClean="0"/>
          </a:p>
          <a:p>
            <a:pPr lvl="1"/>
            <a:r>
              <a:rPr lang="en-US" dirty="0" err="1" smtClean="0"/>
              <a:t>toinen</a:t>
            </a:r>
            <a:r>
              <a:rPr lang="en-US" dirty="0" smtClean="0"/>
              <a:t> </a:t>
            </a:r>
            <a:r>
              <a:rPr lang="en-US" dirty="0" err="1" smtClean="0"/>
              <a:t>taso</a:t>
            </a:r>
            <a:endParaRPr lang="en-US" dirty="0" smtClean="0"/>
          </a:p>
          <a:p>
            <a:pPr lvl="2"/>
            <a:r>
              <a:rPr lang="en-US" dirty="0" err="1" smtClean="0"/>
              <a:t>kolmas</a:t>
            </a:r>
            <a:r>
              <a:rPr lang="en-US" dirty="0" smtClean="0"/>
              <a:t> </a:t>
            </a:r>
            <a:r>
              <a:rPr lang="en-US" dirty="0" err="1" smtClean="0"/>
              <a:t>taso</a:t>
            </a:r>
            <a:endParaRPr lang="en-US" dirty="0" smtClean="0"/>
          </a:p>
          <a:p>
            <a:pPr lvl="3"/>
            <a:r>
              <a:rPr lang="en-US" dirty="0" err="1" smtClean="0"/>
              <a:t>neljäs</a:t>
            </a:r>
            <a:r>
              <a:rPr lang="en-US" dirty="0" smtClean="0"/>
              <a:t> </a:t>
            </a:r>
            <a:r>
              <a:rPr lang="en-US" dirty="0" err="1" smtClean="0"/>
              <a:t>taso</a:t>
            </a:r>
            <a:endParaRPr lang="en-US" dirty="0" smtClean="0"/>
          </a:p>
          <a:p>
            <a:pPr lvl="4"/>
            <a:r>
              <a:rPr lang="en-US" dirty="0" err="1" smtClean="0"/>
              <a:t>viides</a:t>
            </a:r>
            <a:r>
              <a:rPr lang="en-US" dirty="0" smtClean="0"/>
              <a:t> </a:t>
            </a:r>
            <a:r>
              <a:rPr lang="en-US" dirty="0" err="1" smtClean="0"/>
              <a:t>taso</a:t>
            </a:r>
            <a:endParaRPr lang="en-US" dirty="0" smtClean="0"/>
          </a:p>
        </p:txBody>
      </p:sp>
      <p:sp>
        <p:nvSpPr>
          <p:cNvPr id="1925126" name="Rectangle 6"/>
          <p:cNvSpPr>
            <a:spLocks noGrp="1" noChangeArrowheads="1"/>
          </p:cNvSpPr>
          <p:nvPr>
            <p:ph type="sldNum" sz="quarter" idx="4"/>
          </p:nvPr>
        </p:nvSpPr>
        <p:spPr bwMode="auto">
          <a:xfrm>
            <a:off x="8195169" y="6453030"/>
            <a:ext cx="344966" cy="246221"/>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spAutoFit/>
          </a:bodyPr>
          <a:lstStyle>
            <a:lvl1pPr algn="r" eaLnBrk="1" hangingPunct="1">
              <a:spcBef>
                <a:spcPct val="0"/>
              </a:spcBef>
              <a:spcAft>
                <a:spcPct val="0"/>
              </a:spcAft>
              <a:buClrTx/>
              <a:defRPr sz="1000">
                <a:latin typeface="+mj-lt"/>
              </a:defRPr>
            </a:lvl1pPr>
          </a:lstStyle>
          <a:p>
            <a:pPr>
              <a:defRPr/>
            </a:pPr>
            <a:fld id="{D3A46F95-7453-4353-96C4-FB71FFFC0E1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6" r:id="rId8"/>
    <p:sldLayoutId id="2147483697" r:id="rId9"/>
    <p:sldLayoutId id="2147483698" r:id="rId10"/>
  </p:sldLayoutIdLst>
  <p:transition/>
  <p:timing>
    <p:tnLst>
      <p:par>
        <p:cTn id="1" dur="indefinite" restart="never" nodeType="tmRoot"/>
      </p:par>
    </p:tnLst>
  </p:timing>
  <p:hf hdr="0" dt="0"/>
  <p:txStyles>
    <p:titleStyle>
      <a:lvl1pPr algn="l" rtl="0" eaLnBrk="0" fontAlgn="base" hangingPunct="0">
        <a:spcBef>
          <a:spcPct val="0"/>
        </a:spcBef>
        <a:spcAft>
          <a:spcPct val="0"/>
        </a:spcAft>
        <a:defRPr sz="3200" b="1">
          <a:solidFill>
            <a:srgbClr val="3293CE"/>
          </a:solidFill>
          <a:latin typeface="+mj-lt"/>
          <a:ea typeface="+mj-ea"/>
          <a:cs typeface="+mj-cs"/>
        </a:defRPr>
      </a:lvl1pPr>
      <a:lvl2pPr algn="l" rtl="0" eaLnBrk="0" fontAlgn="base" hangingPunct="0">
        <a:spcBef>
          <a:spcPct val="0"/>
        </a:spcBef>
        <a:spcAft>
          <a:spcPct val="0"/>
        </a:spcAft>
        <a:defRPr sz="3200" b="1">
          <a:solidFill>
            <a:srgbClr val="54A4D6"/>
          </a:solidFill>
          <a:latin typeface="Trebuchet MS" pitchFamily="34" charset="0"/>
        </a:defRPr>
      </a:lvl2pPr>
      <a:lvl3pPr algn="l" rtl="0" eaLnBrk="0" fontAlgn="base" hangingPunct="0">
        <a:spcBef>
          <a:spcPct val="0"/>
        </a:spcBef>
        <a:spcAft>
          <a:spcPct val="0"/>
        </a:spcAft>
        <a:defRPr sz="3200" b="1">
          <a:solidFill>
            <a:srgbClr val="54A4D6"/>
          </a:solidFill>
          <a:latin typeface="Trebuchet MS" pitchFamily="34" charset="0"/>
        </a:defRPr>
      </a:lvl3pPr>
      <a:lvl4pPr algn="l" rtl="0" eaLnBrk="0" fontAlgn="base" hangingPunct="0">
        <a:spcBef>
          <a:spcPct val="0"/>
        </a:spcBef>
        <a:spcAft>
          <a:spcPct val="0"/>
        </a:spcAft>
        <a:defRPr sz="3200" b="1">
          <a:solidFill>
            <a:srgbClr val="54A4D6"/>
          </a:solidFill>
          <a:latin typeface="Trebuchet MS" pitchFamily="34" charset="0"/>
        </a:defRPr>
      </a:lvl4pPr>
      <a:lvl5pPr algn="l" rtl="0" eaLnBrk="0" fontAlgn="base" hangingPunct="0">
        <a:spcBef>
          <a:spcPct val="0"/>
        </a:spcBef>
        <a:spcAft>
          <a:spcPct val="0"/>
        </a:spcAft>
        <a:defRPr sz="3200" b="1">
          <a:solidFill>
            <a:srgbClr val="54A4D6"/>
          </a:solidFill>
          <a:latin typeface="Trebuchet MS" pitchFamily="34" charset="0"/>
        </a:defRPr>
      </a:lvl5pPr>
      <a:lvl6pPr marL="457200" algn="l" rtl="0" fontAlgn="base">
        <a:spcBef>
          <a:spcPct val="0"/>
        </a:spcBef>
        <a:spcAft>
          <a:spcPct val="0"/>
        </a:spcAft>
        <a:defRPr sz="3200" b="1">
          <a:solidFill>
            <a:srgbClr val="54A4D6"/>
          </a:solidFill>
          <a:latin typeface="Trebuchet MS" pitchFamily="34" charset="0"/>
        </a:defRPr>
      </a:lvl6pPr>
      <a:lvl7pPr marL="914400" algn="l" rtl="0" fontAlgn="base">
        <a:spcBef>
          <a:spcPct val="0"/>
        </a:spcBef>
        <a:spcAft>
          <a:spcPct val="0"/>
        </a:spcAft>
        <a:defRPr sz="3200" b="1">
          <a:solidFill>
            <a:srgbClr val="54A4D6"/>
          </a:solidFill>
          <a:latin typeface="Trebuchet MS" pitchFamily="34" charset="0"/>
        </a:defRPr>
      </a:lvl7pPr>
      <a:lvl8pPr marL="1371600" algn="l" rtl="0" fontAlgn="base">
        <a:spcBef>
          <a:spcPct val="0"/>
        </a:spcBef>
        <a:spcAft>
          <a:spcPct val="0"/>
        </a:spcAft>
        <a:defRPr sz="3200" b="1">
          <a:solidFill>
            <a:srgbClr val="54A4D6"/>
          </a:solidFill>
          <a:latin typeface="Trebuchet MS" pitchFamily="34" charset="0"/>
        </a:defRPr>
      </a:lvl8pPr>
      <a:lvl9pPr marL="1828800" algn="l" rtl="0" fontAlgn="base">
        <a:spcBef>
          <a:spcPct val="0"/>
        </a:spcBef>
        <a:spcAft>
          <a:spcPct val="0"/>
        </a:spcAft>
        <a:defRPr sz="3200" b="1">
          <a:solidFill>
            <a:srgbClr val="54A4D6"/>
          </a:solidFill>
          <a:latin typeface="Trebuchet MS" pitchFamily="34" charset="0"/>
        </a:defRPr>
      </a:lvl9pPr>
    </p:titleStyle>
    <p:bodyStyle>
      <a:lvl1pPr marL="342900" indent="-342900" algn="l" rtl="0" eaLnBrk="0" fontAlgn="base" hangingPunct="0">
        <a:spcBef>
          <a:spcPct val="20000"/>
        </a:spcBef>
        <a:spcAft>
          <a:spcPct val="0"/>
        </a:spcAft>
        <a:buClr>
          <a:srgbClr val="54A4D6"/>
        </a:buClr>
        <a:buChar char="•"/>
        <a:defRPr sz="2200">
          <a:solidFill>
            <a:schemeClr val="tx1"/>
          </a:solidFill>
          <a:latin typeface="+mn-lt"/>
          <a:ea typeface="+mn-ea"/>
          <a:cs typeface="+mn-cs"/>
        </a:defRPr>
      </a:lvl1pPr>
      <a:lvl2pPr marL="742950" indent="-285750" algn="l" rtl="0" eaLnBrk="0" fontAlgn="base" hangingPunct="0">
        <a:spcBef>
          <a:spcPct val="20000"/>
        </a:spcBef>
        <a:spcAft>
          <a:spcPct val="0"/>
        </a:spcAft>
        <a:buClr>
          <a:srgbClr val="54A4D6"/>
        </a:buClr>
        <a:buChar char="•"/>
        <a:defRPr sz="2000">
          <a:solidFill>
            <a:schemeClr val="tx1"/>
          </a:solidFill>
          <a:latin typeface="+mn-lt"/>
        </a:defRPr>
      </a:lvl2pPr>
      <a:lvl3pPr marL="1143000" indent="-228600" algn="l" rtl="0" eaLnBrk="0" fontAlgn="base" hangingPunct="0">
        <a:spcBef>
          <a:spcPct val="20000"/>
        </a:spcBef>
        <a:spcAft>
          <a:spcPct val="0"/>
        </a:spcAft>
        <a:buClr>
          <a:srgbClr val="54A4D6"/>
        </a:buClr>
        <a:buChar char="•"/>
        <a:defRPr sz="1900">
          <a:solidFill>
            <a:schemeClr val="tx1"/>
          </a:solidFill>
          <a:latin typeface="+mn-lt"/>
        </a:defRPr>
      </a:lvl3pPr>
      <a:lvl4pPr marL="1600200" indent="-228600" algn="l" rtl="0" eaLnBrk="0" fontAlgn="base" hangingPunct="0">
        <a:spcBef>
          <a:spcPct val="20000"/>
        </a:spcBef>
        <a:spcAft>
          <a:spcPct val="0"/>
        </a:spcAft>
        <a:buClr>
          <a:srgbClr val="54A4D6"/>
        </a:buClr>
        <a:buChar char="–"/>
        <a:defRPr>
          <a:solidFill>
            <a:schemeClr val="tx1"/>
          </a:solidFill>
          <a:latin typeface="+mn-lt"/>
        </a:defRPr>
      </a:lvl4pPr>
      <a:lvl5pPr marL="2057400" indent="-228600" algn="l" rtl="0" eaLnBrk="0" fontAlgn="base" hangingPunct="0">
        <a:spcBef>
          <a:spcPct val="20000"/>
        </a:spcBef>
        <a:spcAft>
          <a:spcPct val="0"/>
        </a:spcAft>
        <a:buClr>
          <a:srgbClr val="54A4D6"/>
        </a:buClr>
        <a:buFont typeface="Symbol" pitchFamily="18" charset="2"/>
        <a:buChar char="×"/>
        <a:defRPr>
          <a:solidFill>
            <a:schemeClr val="tx1"/>
          </a:solidFill>
          <a:latin typeface="+mn-lt"/>
        </a:defRPr>
      </a:lvl5pPr>
      <a:lvl6pPr marL="2514600" indent="-228600" algn="l" rtl="0" fontAlgn="base">
        <a:spcBef>
          <a:spcPct val="20000"/>
        </a:spcBef>
        <a:spcAft>
          <a:spcPct val="0"/>
        </a:spcAft>
        <a:buClr>
          <a:srgbClr val="54A4D6"/>
        </a:buClr>
        <a:buFont typeface="Symbol" pitchFamily="18" charset="2"/>
        <a:buChar char="×"/>
        <a:defRPr>
          <a:solidFill>
            <a:schemeClr val="tx1"/>
          </a:solidFill>
          <a:latin typeface="+mn-lt"/>
        </a:defRPr>
      </a:lvl6pPr>
      <a:lvl7pPr marL="2971800" indent="-228600" algn="l" rtl="0" fontAlgn="base">
        <a:spcBef>
          <a:spcPct val="20000"/>
        </a:spcBef>
        <a:spcAft>
          <a:spcPct val="0"/>
        </a:spcAft>
        <a:buClr>
          <a:srgbClr val="54A4D6"/>
        </a:buClr>
        <a:buFont typeface="Symbol" pitchFamily="18" charset="2"/>
        <a:buChar char="×"/>
        <a:defRPr>
          <a:solidFill>
            <a:schemeClr val="tx1"/>
          </a:solidFill>
          <a:latin typeface="+mn-lt"/>
        </a:defRPr>
      </a:lvl7pPr>
      <a:lvl8pPr marL="3429000" indent="-228600" algn="l" rtl="0" fontAlgn="base">
        <a:spcBef>
          <a:spcPct val="20000"/>
        </a:spcBef>
        <a:spcAft>
          <a:spcPct val="0"/>
        </a:spcAft>
        <a:buClr>
          <a:srgbClr val="54A4D6"/>
        </a:buClr>
        <a:buFont typeface="Symbol" pitchFamily="18" charset="2"/>
        <a:buChar char="×"/>
        <a:defRPr>
          <a:solidFill>
            <a:schemeClr val="tx1"/>
          </a:solidFill>
          <a:latin typeface="+mn-lt"/>
        </a:defRPr>
      </a:lvl8pPr>
      <a:lvl9pPr marL="3886200" indent="-228600" algn="l" rtl="0" fontAlgn="base">
        <a:spcBef>
          <a:spcPct val="20000"/>
        </a:spcBef>
        <a:spcAft>
          <a:spcPct val="0"/>
        </a:spcAft>
        <a:buClr>
          <a:srgbClr val="54A4D6"/>
        </a:buClr>
        <a:buFont typeface="Symbol" pitchFamily="18" charset="2"/>
        <a:buChar char="×"/>
        <a:defRPr>
          <a:solidFill>
            <a:schemeClr val="tx1"/>
          </a:solidFill>
          <a:latin typeface="+mn-lt"/>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doomdark.org/doomdark/proj/jug/"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p:txBody>
          <a:bodyPr/>
          <a:lstStyle/>
          <a:p>
            <a:r>
              <a:rPr lang="en-GB" smtClean="0"/>
              <a:t>Extra module</a:t>
            </a:r>
            <a:br>
              <a:rPr lang="en-GB" smtClean="0"/>
            </a:br>
            <a:r>
              <a:rPr lang="en-GB" smtClean="0"/>
              <a:t>Bluetooth API</a:t>
            </a:r>
            <a:endParaRPr lang="en-US" dirty="0" smtClean="0"/>
          </a:p>
        </p:txBody>
      </p:sp>
      <p:sp>
        <p:nvSpPr>
          <p:cNvPr id="6" name="Subtitle 5"/>
          <p:cNvSpPr>
            <a:spLocks noGrp="1"/>
          </p:cNvSpPr>
          <p:nvPr>
            <p:ph type="subTitle" idx="1"/>
          </p:nvPr>
        </p:nvSpPr>
        <p:spPr/>
        <p:txBody>
          <a:bodyPr/>
          <a:lstStyle/>
          <a:p>
            <a:endParaRPr lang="fi-FI"/>
          </a:p>
        </p:txBody>
      </p:sp>
    </p:spTree>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GB" smtClean="0"/>
              <a:t>Setting the Discoverable mode</a:t>
            </a:r>
            <a:endParaRPr lang="en-US" smtClean="0"/>
          </a:p>
        </p:txBody>
      </p:sp>
      <p:sp>
        <p:nvSpPr>
          <p:cNvPr id="12291" name="Rectangle 3"/>
          <p:cNvSpPr>
            <a:spLocks noGrp="1" noChangeArrowheads="1"/>
          </p:cNvSpPr>
          <p:nvPr>
            <p:ph type="body" idx="1"/>
          </p:nvPr>
        </p:nvSpPr>
        <p:spPr/>
        <p:txBody>
          <a:bodyPr/>
          <a:lstStyle/>
          <a:p>
            <a:r>
              <a:rPr lang="en-GB" smtClean="0"/>
              <a:t>For a device to be visible to an inquiry, it must be in a discoverable mode.</a:t>
            </a:r>
          </a:p>
          <a:p>
            <a:r>
              <a:rPr lang="en-GB" smtClean="0"/>
              <a:t>The method setDiscoverable in the LocalDevice class sets the discoverable mode of the device.</a:t>
            </a:r>
          </a:p>
          <a:p>
            <a:r>
              <a:rPr lang="en-GB" smtClean="0"/>
              <a:t>This can take the following arguments:</a:t>
            </a:r>
          </a:p>
          <a:p>
            <a:pPr lvl="1"/>
            <a:r>
              <a:rPr lang="en-GB" smtClean="0"/>
              <a:t>DiscoveryAgent.GIAC</a:t>
            </a:r>
          </a:p>
          <a:p>
            <a:pPr lvl="2"/>
            <a:r>
              <a:rPr lang="en-GB" smtClean="0"/>
              <a:t>General Inquire Access Code. Device can be discovered continuously or for no specific condition.</a:t>
            </a:r>
          </a:p>
          <a:p>
            <a:pPr lvl="1"/>
            <a:r>
              <a:rPr lang="en-GB" smtClean="0"/>
              <a:t>DiscoveryAgent.LIAC</a:t>
            </a:r>
          </a:p>
          <a:p>
            <a:pPr lvl="2"/>
            <a:r>
              <a:rPr lang="en-GB" smtClean="0"/>
              <a:t>Limited Inquiry Access Code. Device that responds to inquiry for limited purposes. Only responds for a limited period of time.</a:t>
            </a:r>
          </a:p>
          <a:p>
            <a:pPr lvl="1"/>
            <a:r>
              <a:rPr lang="en-GB" smtClean="0"/>
              <a:t>DiscoveryAgent.NOT_DISCOVERABLE</a:t>
            </a:r>
          </a:p>
          <a:p>
            <a:pPr lvl="2"/>
            <a:r>
              <a:rPr lang="en-GB" smtClean="0"/>
              <a:t> Takes the device out of Discoverable mode.</a:t>
            </a:r>
            <a:endParaRPr lang="en-US" smtClean="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GB" smtClean="0"/>
              <a:t>Creating a UUID</a:t>
            </a:r>
            <a:endParaRPr lang="en-US" smtClean="0"/>
          </a:p>
        </p:txBody>
      </p:sp>
      <p:sp>
        <p:nvSpPr>
          <p:cNvPr id="13315" name="Rectangle 3"/>
          <p:cNvSpPr>
            <a:spLocks noGrp="1" noChangeArrowheads="1"/>
          </p:cNvSpPr>
          <p:nvPr>
            <p:ph type="body" idx="1"/>
          </p:nvPr>
        </p:nvSpPr>
        <p:spPr/>
        <p:txBody>
          <a:bodyPr/>
          <a:lstStyle/>
          <a:p>
            <a:r>
              <a:rPr lang="en-GB" smtClean="0"/>
              <a:t>A Universally Unique Identifier (UUID) is a 128-bit value that is guaranteed to be unique.</a:t>
            </a:r>
          </a:p>
          <a:p>
            <a:r>
              <a:rPr lang="en-GB" smtClean="0"/>
              <a:t>UUIDs are used in the SDP to identify services.</a:t>
            </a:r>
          </a:p>
          <a:p>
            <a:r>
              <a:rPr lang="en-GB" smtClean="0"/>
              <a:t>You need to generate a unique application-specific UUID string for your Bluetooth server application.</a:t>
            </a:r>
          </a:p>
          <a:p>
            <a:r>
              <a:rPr lang="en-GB" smtClean="0"/>
              <a:t>The examples in this Lecture use Java UUID Generator (JUG), from </a:t>
            </a:r>
            <a:r>
              <a:rPr lang="en-GB" smtClean="0">
                <a:hlinkClick r:id="rId3"/>
              </a:rPr>
              <a:t>http://www.doomdark.org/doomdark/proj/jug/</a:t>
            </a:r>
            <a:r>
              <a:rPr lang="en-GB" smtClean="0"/>
              <a:t>.</a:t>
            </a:r>
          </a:p>
          <a:p>
            <a:r>
              <a:rPr lang="en-GB" smtClean="0"/>
              <a:t>For example, using the command prompt:</a:t>
            </a:r>
          </a:p>
          <a:p>
            <a:pPr lvl="3"/>
            <a:r>
              <a:rPr lang="en-GB" smtClean="0"/>
              <a:t>java org.doomdark.uuid.Jug r</a:t>
            </a:r>
          </a:p>
          <a:p>
            <a:r>
              <a:rPr lang="en-GB" smtClean="0"/>
              <a:t>Once this has been obtained, encapsulate the UUID string as an object:</a:t>
            </a:r>
          </a:p>
          <a:p>
            <a:pPr lvl="3"/>
            <a:r>
              <a:rPr lang="en-GB" smtClean="0"/>
              <a:t>private static UUID SERVICE_UUID = </a:t>
            </a:r>
          </a:p>
          <a:p>
            <a:pPr lvl="3"/>
            <a:r>
              <a:rPr lang="en-GB" smtClean="0"/>
              <a:t>		new UUID(“790c3b3a70e4e0aaf1c90551fccd7a0”, 			   false);</a:t>
            </a:r>
            <a:endParaRPr lang="en-US" dirty="0" smtClean="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GB" smtClean="0"/>
              <a:t>Setting up a server: Service registration</a:t>
            </a:r>
            <a:endParaRPr lang="en-US" smtClean="0"/>
          </a:p>
        </p:txBody>
      </p:sp>
      <p:sp>
        <p:nvSpPr>
          <p:cNvPr id="14339" name="Rectangle 3"/>
          <p:cNvSpPr>
            <a:spLocks noGrp="1" noChangeArrowheads="1"/>
          </p:cNvSpPr>
          <p:nvPr>
            <p:ph type="body" idx="1"/>
          </p:nvPr>
        </p:nvSpPr>
        <p:spPr/>
        <p:txBody>
          <a:bodyPr/>
          <a:lstStyle/>
          <a:p>
            <a:pPr lvl="3"/>
            <a:r>
              <a:rPr lang="en-GB" smtClean="0"/>
              <a:t>L2CAPConnection connection = null;</a:t>
            </a:r>
          </a:p>
          <a:p>
            <a:pPr lvl="3"/>
            <a:r>
              <a:rPr lang="en-GB" smtClean="0"/>
              <a:t>L2CAPConnectionNotifier server = null;</a:t>
            </a:r>
          </a:p>
          <a:p>
            <a:pPr lvl="3"/>
            <a:r>
              <a:rPr lang="en-GB" smtClean="0"/>
              <a:t>try {</a:t>
            </a:r>
          </a:p>
          <a:p>
            <a:pPr lvl="3"/>
            <a:r>
              <a:rPr lang="en-GB" smtClean="0"/>
              <a:t> 	LocalDevice local = LocalDevice.getLocalDevice();                                          </a:t>
            </a:r>
          </a:p>
          <a:p>
            <a:pPr lvl="3"/>
            <a:r>
              <a:rPr lang="en-GB" smtClean="0"/>
              <a:t>	local.setDiscoverable(DiscoveryAgent.GIAC);                                                </a:t>
            </a:r>
          </a:p>
          <a:p>
            <a:pPr lvl="3"/>
            <a:r>
              <a:rPr lang="en-GB" smtClean="0"/>
              <a:t>	server = (L2CAPConnectionNotifier) Connector.open("btl2cap://localhost:" + SERVICE_UUID.toString());                                                                                       connection = server.acceptAndOpen();                                                     int length = connection.getReceiveMTU();                                                                                                                                                                                                                                 data = new byte[length];                                                                                                                                                           </a:t>
            </a:r>
          </a:p>
          <a:p>
            <a:pPr lvl="3"/>
            <a:r>
              <a:rPr lang="en-GB" smtClean="0"/>
              <a:t>  length = connection.receive(data);</a:t>
            </a:r>
          </a:p>
          <a:p>
            <a:pPr lvl="3"/>
            <a:r>
              <a:rPr lang="en-GB" smtClean="0"/>
              <a:t>} catch (BluetoothStateException bse) {</a:t>
            </a:r>
          </a:p>
          <a:p>
            <a:pPr lvl="3"/>
            <a:r>
              <a:rPr lang="en-GB" smtClean="0"/>
              <a:t>	//Displays an error message. Explains to the user that Bluetooth is possibly turned off in the device, and they should turn it on</a:t>
            </a:r>
          </a:p>
          <a:p>
            <a:pPr lvl="3"/>
            <a:r>
              <a:rPr lang="en-GB" smtClean="0"/>
              <a:t>} catch (IOException ioe) {...}</a:t>
            </a:r>
            <a:endParaRPr lang="en-US" dirty="0" smtClean="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smtClean="0"/>
              <a:t>Accessing services</a:t>
            </a:r>
            <a:endParaRPr lang="en-US" smtClean="0"/>
          </a:p>
        </p:txBody>
      </p:sp>
      <p:sp>
        <p:nvSpPr>
          <p:cNvPr id="15363" name="Rectangle 3"/>
          <p:cNvSpPr>
            <a:spLocks noGrp="1" noChangeArrowheads="1"/>
          </p:cNvSpPr>
          <p:nvPr>
            <p:ph type="body" idx="1"/>
          </p:nvPr>
        </p:nvSpPr>
        <p:spPr/>
        <p:txBody>
          <a:bodyPr/>
          <a:lstStyle/>
          <a:p>
            <a:r>
              <a:rPr lang="en-GB" smtClean="0"/>
              <a:t>To access a service on a device, the controlling device needs to: </a:t>
            </a:r>
          </a:p>
          <a:p>
            <a:pPr lvl="1"/>
            <a:r>
              <a:rPr lang="en-GB" smtClean="0"/>
              <a:t> Discover the device.</a:t>
            </a:r>
          </a:p>
          <a:p>
            <a:pPr lvl="1"/>
            <a:r>
              <a:rPr lang="en-GB" smtClean="0"/>
              <a:t> Discover the required service.</a:t>
            </a:r>
          </a:p>
          <a:p>
            <a:pPr lvl="1"/>
            <a:r>
              <a:rPr lang="en-GB" smtClean="0"/>
              <a:t> Get the service record.</a:t>
            </a:r>
          </a:p>
          <a:p>
            <a:pPr lvl="1"/>
            <a:r>
              <a:rPr lang="en-GB" smtClean="0"/>
              <a:t> Get the connection URL from the service record.</a:t>
            </a:r>
          </a:p>
          <a:p>
            <a:pPr lvl="1"/>
            <a:r>
              <a:rPr lang="en-GB" smtClean="0"/>
              <a:t> Connect to the service using the connection URL.</a:t>
            </a:r>
          </a:p>
          <a:p>
            <a:endParaRPr lang="en-GB" smtClean="0"/>
          </a:p>
          <a:p>
            <a:r>
              <a:rPr lang="en-GB" smtClean="0"/>
              <a:t>Using classes: </a:t>
            </a:r>
          </a:p>
          <a:p>
            <a:pPr lvl="1"/>
            <a:r>
              <a:rPr lang="en-GB" smtClean="0"/>
              <a:t>DiscoveryListener</a:t>
            </a:r>
          </a:p>
          <a:p>
            <a:pPr lvl="1"/>
            <a:r>
              <a:rPr lang="en-GB" smtClean="0"/>
              <a:t>DiscoveryAgent</a:t>
            </a:r>
          </a:p>
          <a:p>
            <a:pPr lvl="1"/>
            <a:r>
              <a:rPr lang="en-GB" smtClean="0"/>
              <a:t>ServiceRecord</a:t>
            </a:r>
          </a:p>
          <a:p>
            <a:pPr lvl="1"/>
            <a:r>
              <a:rPr lang="en-GB" smtClean="0"/>
              <a:t>Connector</a:t>
            </a:r>
            <a:endParaRPr lang="en-US" smtClean="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GB" smtClean="0"/>
              <a:t>Device discovery (1)</a:t>
            </a:r>
            <a:endParaRPr lang="en-US" smtClean="0"/>
          </a:p>
        </p:txBody>
      </p:sp>
      <p:pic>
        <p:nvPicPr>
          <p:cNvPr id="16387" name="Picture 4"/>
          <p:cNvPicPr>
            <a:picLocks noChangeAspect="1" noChangeArrowheads="1"/>
          </p:cNvPicPr>
          <p:nvPr/>
        </p:nvPicPr>
        <p:blipFill>
          <a:blip r:embed="rId3" cstate="print"/>
          <a:srcRect/>
          <a:stretch>
            <a:fillRect/>
          </a:stretch>
        </p:blipFill>
        <p:spPr bwMode="auto">
          <a:xfrm>
            <a:off x="565241" y="2479675"/>
            <a:ext cx="1162236" cy="3048000"/>
          </a:xfrm>
          <a:prstGeom prst="rect">
            <a:avLst/>
          </a:prstGeom>
          <a:noFill/>
          <a:ln w="9525" algn="ctr">
            <a:noFill/>
            <a:miter lim="800000"/>
            <a:headEnd/>
            <a:tailEnd/>
          </a:ln>
        </p:spPr>
      </p:pic>
      <p:pic>
        <p:nvPicPr>
          <p:cNvPr id="16388" name="Picture 5"/>
          <p:cNvPicPr>
            <a:picLocks noChangeAspect="1" noChangeArrowheads="1"/>
          </p:cNvPicPr>
          <p:nvPr/>
        </p:nvPicPr>
        <p:blipFill>
          <a:blip r:embed="rId4" cstate="print"/>
          <a:srcRect/>
          <a:stretch>
            <a:fillRect/>
          </a:stretch>
        </p:blipFill>
        <p:spPr bwMode="auto">
          <a:xfrm>
            <a:off x="4039247" y="2908301"/>
            <a:ext cx="1752881" cy="758825"/>
          </a:xfrm>
          <a:prstGeom prst="rect">
            <a:avLst/>
          </a:prstGeom>
          <a:noFill/>
          <a:ln w="12700">
            <a:noFill/>
            <a:miter lim="800000"/>
            <a:headEnd/>
            <a:tailEnd/>
          </a:ln>
        </p:spPr>
      </p:pic>
      <p:pic>
        <p:nvPicPr>
          <p:cNvPr id="16389" name="Picture 6"/>
          <p:cNvPicPr>
            <a:picLocks noChangeAspect="1" noChangeArrowheads="1"/>
          </p:cNvPicPr>
          <p:nvPr/>
        </p:nvPicPr>
        <p:blipFill>
          <a:blip r:embed="rId5" cstate="print"/>
          <a:srcRect/>
          <a:stretch>
            <a:fillRect/>
          </a:stretch>
        </p:blipFill>
        <p:spPr bwMode="auto">
          <a:xfrm>
            <a:off x="4115460" y="2222500"/>
            <a:ext cx="1744943" cy="692150"/>
          </a:xfrm>
          <a:prstGeom prst="rect">
            <a:avLst/>
          </a:prstGeom>
          <a:noFill/>
          <a:ln w="12700">
            <a:noFill/>
            <a:miter lim="800000"/>
            <a:headEnd/>
            <a:tailEnd/>
          </a:ln>
        </p:spPr>
      </p:pic>
      <p:pic>
        <p:nvPicPr>
          <p:cNvPr id="16390" name="Picture 7"/>
          <p:cNvPicPr>
            <a:picLocks noChangeAspect="1" noChangeArrowheads="1"/>
          </p:cNvPicPr>
          <p:nvPr/>
        </p:nvPicPr>
        <p:blipFill>
          <a:blip r:embed="rId4" cstate="print"/>
          <a:srcRect/>
          <a:stretch>
            <a:fillRect/>
          </a:stretch>
        </p:blipFill>
        <p:spPr bwMode="auto">
          <a:xfrm>
            <a:off x="2294306" y="2874964"/>
            <a:ext cx="1752881" cy="758825"/>
          </a:xfrm>
          <a:prstGeom prst="rect">
            <a:avLst/>
          </a:prstGeom>
          <a:noFill/>
          <a:ln w="12700">
            <a:noFill/>
            <a:miter lim="800000"/>
            <a:headEnd/>
            <a:tailEnd/>
          </a:ln>
        </p:spPr>
      </p:pic>
      <p:pic>
        <p:nvPicPr>
          <p:cNvPr id="16391" name="Picture 8"/>
          <p:cNvPicPr>
            <a:picLocks noChangeAspect="1" noChangeArrowheads="1"/>
          </p:cNvPicPr>
          <p:nvPr/>
        </p:nvPicPr>
        <p:blipFill>
          <a:blip r:embed="rId5" cstate="print"/>
          <a:srcRect/>
          <a:stretch>
            <a:fillRect/>
          </a:stretch>
        </p:blipFill>
        <p:spPr bwMode="auto">
          <a:xfrm>
            <a:off x="2294306" y="2265363"/>
            <a:ext cx="1744942" cy="692150"/>
          </a:xfrm>
          <a:prstGeom prst="rect">
            <a:avLst/>
          </a:prstGeom>
          <a:noFill/>
          <a:ln w="12700">
            <a:noFill/>
            <a:miter lim="800000"/>
            <a:headEnd/>
            <a:tailEnd/>
          </a:ln>
        </p:spPr>
      </p:pic>
      <p:sp>
        <p:nvSpPr>
          <p:cNvPr id="16392" name="Rectangle 9"/>
          <p:cNvSpPr>
            <a:spLocks noChangeArrowheads="1"/>
          </p:cNvSpPr>
          <p:nvPr/>
        </p:nvSpPr>
        <p:spPr bwMode="auto">
          <a:xfrm>
            <a:off x="838334" y="1689100"/>
            <a:ext cx="3734399" cy="609600"/>
          </a:xfrm>
          <a:prstGeom prst="rect">
            <a:avLst/>
          </a:prstGeom>
          <a:noFill/>
          <a:ln w="12700">
            <a:noFill/>
            <a:miter lim="800000"/>
            <a:headEnd/>
            <a:tailEnd/>
          </a:ln>
        </p:spPr>
        <p:txBody>
          <a:bodyPr wrap="none" anchor="ctr"/>
          <a:lstStyle/>
          <a:p>
            <a:pPr algn="ctr">
              <a:lnSpc>
                <a:spcPct val="90000"/>
              </a:lnSpc>
              <a:spcBef>
                <a:spcPct val="0"/>
              </a:spcBef>
              <a:spcAft>
                <a:spcPct val="0"/>
              </a:spcAft>
              <a:buClrTx/>
            </a:pPr>
            <a:r>
              <a:rPr lang="en-GB" sz="2400" b="1">
                <a:solidFill>
                  <a:srgbClr val="009E60"/>
                </a:solidFill>
                <a:latin typeface="Nokia Sans" pitchFamily="34" charset="0"/>
              </a:rPr>
              <a:t>1.</a:t>
            </a:r>
            <a:r>
              <a:rPr lang="en-GB" sz="2000">
                <a:solidFill>
                  <a:srgbClr val="0055B7"/>
                </a:solidFill>
                <a:latin typeface="Nokia Sans" pitchFamily="34" charset="0"/>
              </a:rPr>
              <a:t> </a:t>
            </a:r>
            <a:r>
              <a:rPr lang="en-GB" sz="1600">
                <a:solidFill>
                  <a:srgbClr val="0055B7"/>
                </a:solidFill>
                <a:latin typeface="Courier New" pitchFamily="49" charset="0"/>
              </a:rPr>
              <a:t>discoveryAgent.startInquiry(...);</a:t>
            </a:r>
          </a:p>
        </p:txBody>
      </p:sp>
      <p:sp>
        <p:nvSpPr>
          <p:cNvPr id="16393" name="Text Box 10"/>
          <p:cNvSpPr txBox="1">
            <a:spLocks noChangeArrowheads="1"/>
          </p:cNvSpPr>
          <p:nvPr/>
        </p:nvSpPr>
        <p:spPr bwMode="auto">
          <a:xfrm>
            <a:off x="1957702" y="2679700"/>
            <a:ext cx="2826203" cy="420688"/>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sz="2400" b="1" i="1">
                <a:solidFill>
                  <a:srgbClr val="009E60"/>
                </a:solidFill>
                <a:latin typeface="Nokia Sans" pitchFamily="34" charset="0"/>
              </a:rPr>
              <a:t>2.</a:t>
            </a:r>
            <a:r>
              <a:rPr lang="en-GB" sz="2000" i="1">
                <a:solidFill>
                  <a:srgbClr val="0055B7"/>
                </a:solidFill>
                <a:latin typeface="Nokia Sans" pitchFamily="34" charset="0"/>
              </a:rPr>
              <a:t> Discover All Devices</a:t>
            </a:r>
          </a:p>
        </p:txBody>
      </p:sp>
      <p:sp>
        <p:nvSpPr>
          <p:cNvPr id="16394" name="Text Box 11"/>
          <p:cNvSpPr txBox="1">
            <a:spLocks noChangeArrowheads="1"/>
          </p:cNvSpPr>
          <p:nvPr/>
        </p:nvSpPr>
        <p:spPr bwMode="auto">
          <a:xfrm>
            <a:off x="3108823" y="3783013"/>
            <a:ext cx="184180" cy="366712"/>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endParaRPr lang="fi-FI" sz="2000">
              <a:latin typeface="Nokia Sans" pitchFamily="34" charset="0"/>
            </a:endParaRPr>
          </a:p>
        </p:txBody>
      </p:sp>
      <p:sp>
        <p:nvSpPr>
          <p:cNvPr id="16395" name="Text Box 12"/>
          <p:cNvSpPr txBox="1">
            <a:spLocks noChangeArrowheads="1"/>
          </p:cNvSpPr>
          <p:nvPr/>
        </p:nvSpPr>
        <p:spPr bwMode="auto">
          <a:xfrm>
            <a:off x="2362579" y="3822700"/>
            <a:ext cx="5145913" cy="2198688"/>
          </a:xfrm>
          <a:prstGeom prst="rect">
            <a:avLst/>
          </a:prstGeom>
          <a:noFill/>
          <a:ln w="12700">
            <a:solidFill>
              <a:schemeClr val="tx1"/>
            </a:solidFill>
            <a:prstDash val="sysDot"/>
            <a:miter lim="800000"/>
            <a:headEnd/>
            <a:tailEnd/>
          </a:ln>
        </p:spPr>
        <p:txBody>
          <a:bodyPr wrap="none">
            <a:spAutoFit/>
          </a:bodyPr>
          <a:lstStyle/>
          <a:p>
            <a:pPr>
              <a:lnSpc>
                <a:spcPct val="90000"/>
              </a:lnSpc>
              <a:spcBef>
                <a:spcPct val="0"/>
              </a:spcBef>
              <a:spcAft>
                <a:spcPct val="0"/>
              </a:spcAft>
              <a:buClrTx/>
            </a:pPr>
            <a:r>
              <a:rPr lang="en-GB" sz="1600">
                <a:latin typeface="Courier New" pitchFamily="49" charset="0"/>
              </a:rPr>
              <a:t>BluetoothDiscoverView</a:t>
            </a:r>
          </a:p>
          <a:p>
            <a:pPr>
              <a:lnSpc>
                <a:spcPct val="90000"/>
              </a:lnSpc>
              <a:spcBef>
                <a:spcPct val="0"/>
              </a:spcBef>
              <a:spcAft>
                <a:spcPct val="0"/>
              </a:spcAft>
              <a:buClrTx/>
            </a:pPr>
            <a:r>
              <a:rPr lang="en-GB" sz="1600">
                <a:latin typeface="Courier New" pitchFamily="49" charset="0"/>
              </a:rPr>
              <a:t>implements </a:t>
            </a:r>
            <a:r>
              <a:rPr lang="en-GB" sz="1600" b="1">
                <a:latin typeface="Courier New" pitchFamily="49" charset="0"/>
              </a:rPr>
              <a:t>DiscoveryListener</a:t>
            </a:r>
            <a:r>
              <a:rPr lang="en-GB" sz="1600">
                <a:latin typeface="Courier New" pitchFamily="49" charset="0"/>
              </a:rPr>
              <a:t> {</a:t>
            </a:r>
          </a:p>
          <a:p>
            <a:pPr>
              <a:lnSpc>
                <a:spcPct val="90000"/>
              </a:lnSpc>
              <a:spcBef>
                <a:spcPct val="0"/>
              </a:spcBef>
              <a:spcAft>
                <a:spcPct val="0"/>
              </a:spcAft>
              <a:buClrTx/>
            </a:pPr>
            <a:endParaRPr lang="en-GB" sz="1600">
              <a:latin typeface="Courier New" pitchFamily="49" charset="0"/>
            </a:endParaRPr>
          </a:p>
          <a:p>
            <a:pPr>
              <a:lnSpc>
                <a:spcPct val="90000"/>
              </a:lnSpc>
              <a:spcBef>
                <a:spcPct val="0"/>
              </a:spcBef>
              <a:spcAft>
                <a:spcPct val="0"/>
              </a:spcAft>
              <a:buClrTx/>
            </a:pPr>
            <a:r>
              <a:rPr lang="en-GB" sz="1600">
                <a:latin typeface="Courier New" pitchFamily="49" charset="0"/>
              </a:rPr>
              <a:t>	</a:t>
            </a:r>
          </a:p>
          <a:p>
            <a:pPr>
              <a:lnSpc>
                <a:spcPct val="90000"/>
              </a:lnSpc>
              <a:spcBef>
                <a:spcPct val="0"/>
              </a:spcBef>
              <a:spcAft>
                <a:spcPct val="0"/>
              </a:spcAft>
              <a:buClrTx/>
            </a:pPr>
            <a:r>
              <a:rPr lang="en-GB" sz="1600">
                <a:latin typeface="Courier New" pitchFamily="49" charset="0"/>
              </a:rPr>
              <a:t>	public void </a:t>
            </a:r>
            <a:r>
              <a:rPr lang="en-GB" sz="1600" b="1">
                <a:latin typeface="Courier New" pitchFamily="49" charset="0"/>
              </a:rPr>
              <a:t>deviceDiscovered(…)</a:t>
            </a:r>
            <a:r>
              <a:rPr lang="en-GB" sz="1600">
                <a:latin typeface="Courier New" pitchFamily="49" charset="0"/>
              </a:rPr>
              <a:t> {</a:t>
            </a:r>
          </a:p>
          <a:p>
            <a:pPr>
              <a:lnSpc>
                <a:spcPct val="90000"/>
              </a:lnSpc>
              <a:spcBef>
                <a:spcPct val="0"/>
              </a:spcBef>
              <a:spcAft>
                <a:spcPct val="0"/>
              </a:spcAft>
              <a:buClrTx/>
            </a:pPr>
            <a:r>
              <a:rPr lang="en-GB" sz="1600">
                <a:latin typeface="Courier New" pitchFamily="49" charset="0"/>
              </a:rPr>
              <a:t>		</a:t>
            </a:r>
            <a:r>
              <a:rPr lang="en-GB" sz="2400" b="1">
                <a:solidFill>
                  <a:srgbClr val="009E60"/>
                </a:solidFill>
                <a:latin typeface="Nokia Sans" pitchFamily="34" charset="0"/>
              </a:rPr>
              <a:t>3</a:t>
            </a:r>
            <a:r>
              <a:rPr lang="en-GB" sz="1600" b="1">
                <a:solidFill>
                  <a:srgbClr val="009E60"/>
                </a:solidFill>
                <a:latin typeface="Nokia Sans" pitchFamily="34" charset="0"/>
              </a:rPr>
              <a:t>.</a:t>
            </a:r>
            <a:r>
              <a:rPr lang="en-GB" sz="1600" b="1">
                <a:solidFill>
                  <a:srgbClr val="0055B7"/>
                </a:solidFill>
                <a:latin typeface="Courier New" pitchFamily="49" charset="0"/>
              </a:rPr>
              <a:t> </a:t>
            </a:r>
            <a:r>
              <a:rPr lang="en-GB" sz="1600">
                <a:solidFill>
                  <a:srgbClr val="0055B7"/>
                </a:solidFill>
                <a:latin typeface="Courier New" pitchFamily="49" charset="0"/>
              </a:rPr>
              <a:t>Device 2 discovered</a:t>
            </a:r>
          </a:p>
          <a:p>
            <a:pPr>
              <a:lnSpc>
                <a:spcPct val="90000"/>
              </a:lnSpc>
              <a:spcBef>
                <a:spcPct val="0"/>
              </a:spcBef>
              <a:spcAft>
                <a:spcPct val="0"/>
              </a:spcAft>
              <a:buClrTx/>
            </a:pPr>
            <a:r>
              <a:rPr lang="en-GB" sz="1600" b="1">
                <a:solidFill>
                  <a:srgbClr val="0055B7"/>
                </a:solidFill>
                <a:latin typeface="Courier New" pitchFamily="49" charset="0"/>
              </a:rPr>
              <a:t>		</a:t>
            </a:r>
            <a:r>
              <a:rPr lang="en-GB" sz="1600">
                <a:solidFill>
                  <a:srgbClr val="0055B7"/>
                </a:solidFill>
                <a:latin typeface="Courier New" pitchFamily="49" charset="0"/>
              </a:rPr>
              <a:t>//   Add to list</a:t>
            </a:r>
          </a:p>
          <a:p>
            <a:pPr>
              <a:lnSpc>
                <a:spcPct val="90000"/>
              </a:lnSpc>
              <a:spcBef>
                <a:spcPct val="0"/>
              </a:spcBef>
              <a:spcAft>
                <a:spcPct val="0"/>
              </a:spcAft>
              <a:buClrTx/>
            </a:pPr>
            <a:r>
              <a:rPr lang="en-GB" sz="1600">
                <a:latin typeface="Courier New" pitchFamily="49" charset="0"/>
              </a:rPr>
              <a:t>	}</a:t>
            </a:r>
          </a:p>
          <a:p>
            <a:pPr>
              <a:lnSpc>
                <a:spcPct val="90000"/>
              </a:lnSpc>
              <a:spcBef>
                <a:spcPct val="0"/>
              </a:spcBef>
              <a:spcAft>
                <a:spcPct val="0"/>
              </a:spcAft>
              <a:buClrTx/>
            </a:pPr>
            <a:r>
              <a:rPr lang="en-GB" sz="1600">
                <a:latin typeface="Courier New" pitchFamily="49" charset="0"/>
              </a:rPr>
              <a:t>}</a:t>
            </a:r>
          </a:p>
        </p:txBody>
      </p:sp>
      <p:sp>
        <p:nvSpPr>
          <p:cNvPr id="16396" name="Text Box 13"/>
          <p:cNvSpPr txBox="1">
            <a:spLocks noChangeArrowheads="1"/>
          </p:cNvSpPr>
          <p:nvPr/>
        </p:nvSpPr>
        <p:spPr bwMode="auto">
          <a:xfrm>
            <a:off x="8078495" y="4203701"/>
            <a:ext cx="1173351" cy="366713"/>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sz="2000">
                <a:latin typeface="Nokia Sans" pitchFamily="34" charset="0"/>
              </a:rPr>
              <a:t>Device 2</a:t>
            </a:r>
          </a:p>
        </p:txBody>
      </p:sp>
      <p:sp>
        <p:nvSpPr>
          <p:cNvPr id="16397" name="Text Box 14"/>
          <p:cNvSpPr txBox="1">
            <a:spLocks noChangeArrowheads="1"/>
          </p:cNvSpPr>
          <p:nvPr/>
        </p:nvSpPr>
        <p:spPr bwMode="auto">
          <a:xfrm>
            <a:off x="533486" y="5651501"/>
            <a:ext cx="1173351" cy="366713"/>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sz="2000">
                <a:latin typeface="Nokia Sans" pitchFamily="34" charset="0"/>
              </a:rPr>
              <a:t>Device 1</a:t>
            </a:r>
          </a:p>
        </p:txBody>
      </p:sp>
      <p:sp>
        <p:nvSpPr>
          <p:cNvPr id="16398" name="Text Box 15"/>
          <p:cNvSpPr txBox="1">
            <a:spLocks noChangeArrowheads="1"/>
          </p:cNvSpPr>
          <p:nvPr/>
        </p:nvSpPr>
        <p:spPr bwMode="auto">
          <a:xfrm>
            <a:off x="562066" y="1536701"/>
            <a:ext cx="5954079" cy="366713"/>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sz="2000">
                <a:latin typeface="Nokia Sans" pitchFamily="34" charset="0"/>
              </a:rPr>
              <a:t>Diagram: Device 1 attempting to discover Device 2.</a:t>
            </a:r>
          </a:p>
        </p:txBody>
      </p:sp>
      <p:sp>
        <p:nvSpPr>
          <p:cNvPr id="16399" name="Line 16"/>
          <p:cNvSpPr>
            <a:spLocks noChangeShapeType="1"/>
          </p:cNvSpPr>
          <p:nvPr/>
        </p:nvSpPr>
        <p:spPr bwMode="auto">
          <a:xfrm flipH="1" flipV="1">
            <a:off x="1584579" y="3919538"/>
            <a:ext cx="778000" cy="1884362"/>
          </a:xfrm>
          <a:prstGeom prst="line">
            <a:avLst/>
          </a:prstGeom>
          <a:noFill/>
          <a:ln w="12700">
            <a:solidFill>
              <a:schemeClr val="tx1"/>
            </a:solidFill>
            <a:prstDash val="sysDot"/>
            <a:round/>
            <a:headEnd/>
            <a:tailEnd/>
          </a:ln>
        </p:spPr>
        <p:txBody>
          <a:bodyPr/>
          <a:lstStyle/>
          <a:p>
            <a:endParaRPr lang="fi-FI"/>
          </a:p>
        </p:txBody>
      </p:sp>
      <p:sp>
        <p:nvSpPr>
          <p:cNvPr id="16400" name="Line 17"/>
          <p:cNvSpPr>
            <a:spLocks noChangeShapeType="1"/>
          </p:cNvSpPr>
          <p:nvPr/>
        </p:nvSpPr>
        <p:spPr bwMode="auto">
          <a:xfrm flipH="1" flipV="1">
            <a:off x="1584579" y="2767014"/>
            <a:ext cx="778000" cy="1131887"/>
          </a:xfrm>
          <a:prstGeom prst="line">
            <a:avLst/>
          </a:prstGeom>
          <a:noFill/>
          <a:ln w="12700">
            <a:solidFill>
              <a:schemeClr val="tx1"/>
            </a:solidFill>
            <a:prstDash val="sysDot"/>
            <a:round/>
            <a:headEnd/>
            <a:tailEnd/>
          </a:ln>
        </p:spPr>
        <p:txBody>
          <a:bodyPr/>
          <a:lstStyle/>
          <a:p>
            <a:endParaRPr lang="fi-FI"/>
          </a:p>
        </p:txBody>
      </p:sp>
      <p:sp>
        <p:nvSpPr>
          <p:cNvPr id="16401" name="Freeform 18"/>
          <p:cNvSpPr>
            <a:spLocks/>
          </p:cNvSpPr>
          <p:nvPr/>
        </p:nvSpPr>
        <p:spPr bwMode="auto">
          <a:xfrm>
            <a:off x="1224160" y="3127376"/>
            <a:ext cx="2967513" cy="2066925"/>
          </a:xfrm>
          <a:custGeom>
            <a:avLst/>
            <a:gdLst>
              <a:gd name="T0" fmla="*/ 1872 w 1872"/>
              <a:gd name="T1" fmla="*/ 1056 h 1056"/>
              <a:gd name="T2" fmla="*/ 432 w 1872"/>
              <a:gd name="T3" fmla="*/ 480 h 1056"/>
              <a:gd name="T4" fmla="*/ 0 w 1872"/>
              <a:gd name="T5" fmla="*/ 0 h 1056"/>
              <a:gd name="T6" fmla="*/ 0 60000 65536"/>
              <a:gd name="T7" fmla="*/ 0 60000 65536"/>
              <a:gd name="T8" fmla="*/ 0 60000 65536"/>
              <a:gd name="T9" fmla="*/ 0 w 1872"/>
              <a:gd name="T10" fmla="*/ 0 h 1056"/>
              <a:gd name="T11" fmla="*/ 1872 w 1872"/>
              <a:gd name="T12" fmla="*/ 1056 h 1056"/>
            </a:gdLst>
            <a:ahLst/>
            <a:cxnLst>
              <a:cxn ang="T6">
                <a:pos x="T0" y="T1"/>
              </a:cxn>
              <a:cxn ang="T7">
                <a:pos x="T2" y="T3"/>
              </a:cxn>
              <a:cxn ang="T8">
                <a:pos x="T4" y="T5"/>
              </a:cxn>
            </a:cxnLst>
            <a:rect l="T9" t="T10" r="T11" b="T12"/>
            <a:pathLst>
              <a:path w="1872" h="1056">
                <a:moveTo>
                  <a:pt x="1872" y="1056"/>
                </a:moveTo>
                <a:cubicBezTo>
                  <a:pt x="1308" y="856"/>
                  <a:pt x="744" y="656"/>
                  <a:pt x="432" y="480"/>
                </a:cubicBezTo>
                <a:cubicBezTo>
                  <a:pt x="120" y="304"/>
                  <a:pt x="60" y="152"/>
                  <a:pt x="0" y="0"/>
                </a:cubicBezTo>
              </a:path>
            </a:pathLst>
          </a:custGeom>
          <a:noFill/>
          <a:ln w="12700" cap="flat" cmpd="sng">
            <a:solidFill>
              <a:srgbClr val="009E60"/>
            </a:solidFill>
            <a:prstDash val="solid"/>
            <a:round/>
            <a:headEnd type="none" w="med" len="med"/>
            <a:tailEnd type="triangle" w="med" len="med"/>
          </a:ln>
        </p:spPr>
        <p:txBody>
          <a:bodyPr/>
          <a:lstStyle/>
          <a:p>
            <a:endParaRPr lang="fi-FI"/>
          </a:p>
        </p:txBody>
      </p:sp>
      <p:pic>
        <p:nvPicPr>
          <p:cNvPr id="16402" name="Picture 19"/>
          <p:cNvPicPr>
            <a:picLocks noChangeAspect="1" noChangeArrowheads="1"/>
          </p:cNvPicPr>
          <p:nvPr/>
        </p:nvPicPr>
        <p:blipFill>
          <a:blip r:embed="rId6" cstate="print"/>
          <a:srcRect/>
          <a:stretch>
            <a:fillRect/>
          </a:stretch>
        </p:blipFill>
        <p:spPr bwMode="auto">
          <a:xfrm>
            <a:off x="8065793" y="1039813"/>
            <a:ext cx="1162236" cy="3048000"/>
          </a:xfrm>
          <a:prstGeom prst="rect">
            <a:avLst/>
          </a:prstGeom>
          <a:noFill/>
          <a:ln w="9525" algn="ctr">
            <a:noFill/>
            <a:miter lim="800000"/>
            <a:headEnd/>
            <a:tailEnd/>
          </a:ln>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smtClean="0"/>
              <a:t>Device discovery (2)</a:t>
            </a:r>
            <a:endParaRPr lang="en-US" smtClean="0"/>
          </a:p>
        </p:txBody>
      </p:sp>
      <p:sp>
        <p:nvSpPr>
          <p:cNvPr id="17411" name="Rectangle 3"/>
          <p:cNvSpPr>
            <a:spLocks noGrp="1" noChangeArrowheads="1"/>
          </p:cNvSpPr>
          <p:nvPr>
            <p:ph type="body" idx="1"/>
          </p:nvPr>
        </p:nvSpPr>
        <p:spPr/>
        <p:txBody>
          <a:bodyPr/>
          <a:lstStyle/>
          <a:p>
            <a:r>
              <a:rPr lang="en-GB" smtClean="0"/>
              <a:t>Implement a DiscoveryListener. Implementation methods:</a:t>
            </a:r>
          </a:p>
          <a:p>
            <a:pPr lvl="3"/>
            <a:r>
              <a:rPr lang="en-GB" smtClean="0"/>
              <a:t>public void deviceDiscovered(RemoteDevice device, DeviceClass class)</a:t>
            </a:r>
          </a:p>
          <a:p>
            <a:pPr lvl="3"/>
            <a:r>
              <a:rPr lang="en-GB" smtClean="0"/>
              <a:t>public void inquiryCompleted(int discType)</a:t>
            </a:r>
          </a:p>
          <a:p>
            <a:pPr lvl="1"/>
            <a:endParaRPr lang="en-GB" smtClean="0"/>
          </a:p>
          <a:p>
            <a:r>
              <a:rPr lang="en-GB" smtClean="0"/>
              <a:t>Get a DiscoveryAgent:</a:t>
            </a:r>
          </a:p>
          <a:p>
            <a:pPr lvl="3"/>
            <a:r>
              <a:rPr lang="en-GB" smtClean="0"/>
              <a:t>DiscoveryAgent agent = localDevice.getDiscoveryAgent();</a:t>
            </a:r>
          </a:p>
          <a:p>
            <a:pPr lvl="1"/>
            <a:endParaRPr lang="en-GB" smtClean="0"/>
          </a:p>
          <a:p>
            <a:r>
              <a:rPr lang="en-GB" smtClean="0"/>
              <a:t>Call DiscoveryAgent.startInquiry()</a:t>
            </a:r>
          </a:p>
          <a:p>
            <a:pPr lvl="3"/>
            <a:r>
              <a:rPr lang="en-GB" smtClean="0"/>
              <a:t>agent.startInquiry(DiscoveryAgent.GIAC, discoveryListener);</a:t>
            </a:r>
            <a:endParaRPr lang="en-US" dirty="0" smtClean="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GB" smtClean="0"/>
              <a:t>Device discovery (3)</a:t>
            </a:r>
            <a:endParaRPr lang="en-US" smtClean="0"/>
          </a:p>
        </p:txBody>
      </p:sp>
      <p:sp>
        <p:nvSpPr>
          <p:cNvPr id="18435" name="Rectangle 3"/>
          <p:cNvSpPr>
            <a:spLocks noGrp="1" noChangeArrowheads="1"/>
          </p:cNvSpPr>
          <p:nvPr>
            <p:ph type="body" idx="1"/>
          </p:nvPr>
        </p:nvSpPr>
        <p:spPr/>
        <p:txBody>
          <a:bodyPr/>
          <a:lstStyle/>
          <a:p>
            <a:pPr lvl="3"/>
            <a:r>
              <a:rPr lang="en-GB" smtClean="0"/>
              <a:t>public class BluetoothDiscoveryMIDlet implements DiscoveryListener, Runnable {</a:t>
            </a:r>
          </a:p>
          <a:p>
            <a:pPr lvl="3"/>
            <a:r>
              <a:rPr lang="en-GB" smtClean="0"/>
              <a:t>	private Hashtable bluetoothDevices = new Hashtable();	</a:t>
            </a:r>
          </a:p>
          <a:p>
            <a:pPr lvl="3"/>
            <a:r>
              <a:rPr lang="en-GB" smtClean="0"/>
              <a:t>	protected void startApp() {</a:t>
            </a:r>
          </a:p>
          <a:p>
            <a:pPr lvl="3"/>
            <a:r>
              <a:rPr lang="en-GB" smtClean="0"/>
              <a:t>   	display.setCurrent(discoveryForm);//Display “Bluetooth discovery occurring”</a:t>
            </a:r>
          </a:p>
          <a:p>
            <a:pPr lvl="3"/>
            <a:r>
              <a:rPr lang="en-GB" smtClean="0"/>
              <a:t>		new Thread(this).start(); //Use a thread to do Bluetooth discovery</a:t>
            </a:r>
          </a:p>
          <a:p>
            <a:pPr lvl="3"/>
            <a:r>
              <a:rPr lang="en-GB" smtClean="0"/>
              <a:t>  	}</a:t>
            </a:r>
          </a:p>
          <a:p>
            <a:pPr lvl="3"/>
            <a:r>
              <a:rPr lang="en-GB" smtClean="0"/>
              <a:t>	private void run() {</a:t>
            </a:r>
          </a:p>
          <a:p>
            <a:pPr lvl="3"/>
            <a:r>
              <a:rPr lang="en-GB" smtClean="0"/>
              <a:t>		try {</a:t>
            </a:r>
          </a:p>
          <a:p>
            <a:pPr lvl="3"/>
            <a:r>
              <a:rPr lang="en-GB" smtClean="0"/>
              <a:t>			LocalDevice localDevice = LocalDevice.getLocalDevice();</a:t>
            </a:r>
            <a:endParaRPr lang="en-GB" dirty="0" smtClean="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GB" smtClean="0"/>
              <a:t>Device discovery (3)</a:t>
            </a:r>
            <a:endParaRPr lang="en-US" smtClean="0"/>
          </a:p>
        </p:txBody>
      </p:sp>
      <p:sp>
        <p:nvSpPr>
          <p:cNvPr id="18435" name="Rectangle 3"/>
          <p:cNvSpPr>
            <a:spLocks noGrp="1" noChangeArrowheads="1"/>
          </p:cNvSpPr>
          <p:nvPr>
            <p:ph type="body" idx="1"/>
          </p:nvPr>
        </p:nvSpPr>
        <p:spPr/>
        <p:txBody>
          <a:bodyPr/>
          <a:lstStyle/>
          <a:p>
            <a:pPr lvl="3"/>
            <a:r>
              <a:rPr lang="en-GB" smtClean="0"/>
              <a:t>			DiscoveryAgent agent = localDevice.getDiscoveryAgent();</a:t>
            </a:r>
          </a:p>
          <a:p>
            <a:pPr lvl="3"/>
            <a:r>
              <a:rPr lang="en-GB" smtClean="0"/>
              <a:t>			agent.startInquiry(DiscoveryAgent.GIAC, this);       </a:t>
            </a:r>
          </a:p>
          <a:p>
            <a:pPr lvl="3"/>
            <a:r>
              <a:rPr lang="en-GB" smtClean="0"/>
              <a:t>		} catch (BluetoothStateException e){//handle exception}</a:t>
            </a:r>
          </a:p>
          <a:p>
            <a:pPr lvl="3"/>
            <a:r>
              <a:rPr lang="en-GB" smtClean="0"/>
              <a:t>	}</a:t>
            </a:r>
          </a:p>
          <a:p>
            <a:pPr lvl="3"/>
            <a:r>
              <a:rPr lang="en-GB" smtClean="0"/>
              <a:t>	public void deviceDiscovered(RemoteDevice btDevice, DeviceClass cod) {</a:t>
            </a:r>
          </a:p>
          <a:p>
            <a:pPr lvl="3"/>
            <a:r>
              <a:rPr lang="en-GB" smtClean="0"/>
              <a:t>		bluetoothDevices.put(btDevice.getFriendlyName(false), btDevice);</a:t>
            </a:r>
          </a:p>
          <a:p>
            <a:pPr lvl="3"/>
            <a:r>
              <a:rPr lang="en-GB" smtClean="0"/>
              <a:t>	}</a:t>
            </a:r>
          </a:p>
          <a:p>
            <a:pPr lvl="3"/>
            <a:r>
              <a:rPr lang="en-GB" smtClean="0"/>
              <a:t>	public void inquiryCompleted(int discType) {</a:t>
            </a:r>
          </a:p>
          <a:p>
            <a:pPr lvl="3"/>
            <a:r>
              <a:rPr lang="en-GB" smtClean="0"/>
              <a:t>    	//display the devices on screen from bluetoothDevices Hashtable</a:t>
            </a:r>
          </a:p>
          <a:p>
            <a:pPr lvl="3"/>
            <a:r>
              <a:rPr lang="en-GB" smtClean="0"/>
              <a:t>	}</a:t>
            </a:r>
            <a:endParaRPr lang="en-US" dirty="0" smtClean="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GB" smtClean="0"/>
              <a:t>Service discovery (1)</a:t>
            </a:r>
            <a:endParaRPr lang="en-US" smtClean="0"/>
          </a:p>
        </p:txBody>
      </p:sp>
      <p:pic>
        <p:nvPicPr>
          <p:cNvPr id="19459" name="Picture 4"/>
          <p:cNvPicPr>
            <a:picLocks noChangeAspect="1" noChangeArrowheads="1"/>
          </p:cNvPicPr>
          <p:nvPr/>
        </p:nvPicPr>
        <p:blipFill>
          <a:blip r:embed="rId3" cstate="print"/>
          <a:srcRect/>
          <a:stretch>
            <a:fillRect/>
          </a:stretch>
        </p:blipFill>
        <p:spPr bwMode="auto">
          <a:xfrm>
            <a:off x="447747" y="2259013"/>
            <a:ext cx="1162236" cy="3048000"/>
          </a:xfrm>
          <a:prstGeom prst="rect">
            <a:avLst/>
          </a:prstGeom>
          <a:noFill/>
          <a:ln w="9525" algn="ctr">
            <a:noFill/>
            <a:miter lim="800000"/>
            <a:headEnd/>
            <a:tailEnd/>
          </a:ln>
        </p:spPr>
      </p:pic>
      <p:pic>
        <p:nvPicPr>
          <p:cNvPr id="19460" name="Picture 5"/>
          <p:cNvPicPr>
            <a:picLocks noChangeAspect="1" noChangeArrowheads="1"/>
          </p:cNvPicPr>
          <p:nvPr/>
        </p:nvPicPr>
        <p:blipFill>
          <a:blip r:embed="rId4" cstate="print"/>
          <a:srcRect/>
          <a:stretch>
            <a:fillRect/>
          </a:stretch>
        </p:blipFill>
        <p:spPr bwMode="auto">
          <a:xfrm>
            <a:off x="1930710" y="2146300"/>
            <a:ext cx="5854051" cy="1131888"/>
          </a:xfrm>
          <a:prstGeom prst="rect">
            <a:avLst/>
          </a:prstGeom>
          <a:noFill/>
          <a:ln w="12700">
            <a:noFill/>
            <a:miter lim="800000"/>
            <a:headEnd/>
            <a:tailEnd/>
          </a:ln>
        </p:spPr>
      </p:pic>
      <p:sp>
        <p:nvSpPr>
          <p:cNvPr id="19461" name="Text Box 6"/>
          <p:cNvSpPr txBox="1">
            <a:spLocks noChangeArrowheads="1"/>
          </p:cNvSpPr>
          <p:nvPr/>
        </p:nvSpPr>
        <p:spPr bwMode="auto">
          <a:xfrm>
            <a:off x="676384" y="1308101"/>
            <a:ext cx="6197006" cy="366713"/>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sz="2000">
                <a:latin typeface="Nokia Sans" pitchFamily="34" charset="0"/>
              </a:rPr>
              <a:t>Diagram: Device 1 discovering a service on Device 2.</a:t>
            </a:r>
          </a:p>
        </p:txBody>
      </p:sp>
      <p:sp>
        <p:nvSpPr>
          <p:cNvPr id="19462" name="Rectangle 7"/>
          <p:cNvSpPr>
            <a:spLocks noChangeArrowheads="1"/>
          </p:cNvSpPr>
          <p:nvPr/>
        </p:nvSpPr>
        <p:spPr bwMode="auto">
          <a:xfrm>
            <a:off x="787526" y="1689100"/>
            <a:ext cx="4267884" cy="609600"/>
          </a:xfrm>
          <a:prstGeom prst="rect">
            <a:avLst/>
          </a:prstGeom>
          <a:noFill/>
          <a:ln w="12700">
            <a:noFill/>
            <a:miter lim="800000"/>
            <a:headEnd/>
            <a:tailEnd/>
          </a:ln>
        </p:spPr>
        <p:txBody>
          <a:bodyPr wrap="none" anchor="ctr"/>
          <a:lstStyle/>
          <a:p>
            <a:pPr>
              <a:lnSpc>
                <a:spcPct val="90000"/>
              </a:lnSpc>
              <a:spcBef>
                <a:spcPct val="0"/>
              </a:spcBef>
              <a:spcAft>
                <a:spcPct val="0"/>
              </a:spcAft>
              <a:buClrTx/>
            </a:pPr>
            <a:r>
              <a:rPr lang="en-GB" sz="2400" b="1">
                <a:solidFill>
                  <a:srgbClr val="009E60"/>
                </a:solidFill>
                <a:latin typeface="Nokia Sans" pitchFamily="34" charset="0"/>
              </a:rPr>
              <a:t>1.</a:t>
            </a:r>
            <a:r>
              <a:rPr lang="en-GB" sz="2000">
                <a:solidFill>
                  <a:srgbClr val="0055B7"/>
                </a:solidFill>
                <a:latin typeface="Nokia Sans" pitchFamily="34" charset="0"/>
              </a:rPr>
              <a:t> </a:t>
            </a:r>
            <a:r>
              <a:rPr lang="en-GB" sz="1600">
                <a:solidFill>
                  <a:srgbClr val="0055B7"/>
                </a:solidFill>
                <a:latin typeface="Courier New" pitchFamily="49" charset="0"/>
              </a:rPr>
              <a:t>discoveryAgent.searchServices(...);</a:t>
            </a:r>
          </a:p>
          <a:p>
            <a:pPr>
              <a:lnSpc>
                <a:spcPct val="90000"/>
              </a:lnSpc>
              <a:spcBef>
                <a:spcPct val="0"/>
              </a:spcBef>
              <a:spcAft>
                <a:spcPct val="0"/>
              </a:spcAft>
              <a:buClrTx/>
            </a:pPr>
            <a:endParaRPr lang="en-GB" sz="1600">
              <a:solidFill>
                <a:srgbClr val="0055B7"/>
              </a:solidFill>
              <a:latin typeface="Courier New" pitchFamily="49" charset="0"/>
            </a:endParaRPr>
          </a:p>
        </p:txBody>
      </p:sp>
      <p:sp>
        <p:nvSpPr>
          <p:cNvPr id="19463" name="Text Box 8"/>
          <p:cNvSpPr txBox="1">
            <a:spLocks noChangeArrowheads="1"/>
          </p:cNvSpPr>
          <p:nvPr/>
        </p:nvSpPr>
        <p:spPr bwMode="auto">
          <a:xfrm>
            <a:off x="8256324" y="4508501"/>
            <a:ext cx="1173351" cy="366713"/>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sz="2000">
                <a:latin typeface="Nokia Sans" pitchFamily="34" charset="0"/>
              </a:rPr>
              <a:t>Device 2</a:t>
            </a:r>
          </a:p>
        </p:txBody>
      </p:sp>
      <p:sp>
        <p:nvSpPr>
          <p:cNvPr id="19464" name="Text Box 9"/>
          <p:cNvSpPr txBox="1">
            <a:spLocks noChangeArrowheads="1"/>
          </p:cNvSpPr>
          <p:nvPr/>
        </p:nvSpPr>
        <p:spPr bwMode="auto">
          <a:xfrm>
            <a:off x="2769044" y="2908300"/>
            <a:ext cx="4175794" cy="420688"/>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sz="2400" b="1">
                <a:solidFill>
                  <a:srgbClr val="009E60"/>
                </a:solidFill>
                <a:latin typeface="Nokia Sans" pitchFamily="34" charset="0"/>
              </a:rPr>
              <a:t>2.</a:t>
            </a:r>
            <a:r>
              <a:rPr lang="en-GB" sz="2000">
                <a:solidFill>
                  <a:srgbClr val="0055B7"/>
                </a:solidFill>
                <a:latin typeface="Nokia Sans" pitchFamily="34" charset="0"/>
              </a:rPr>
              <a:t> Search for a service on Device 2</a:t>
            </a:r>
          </a:p>
        </p:txBody>
      </p:sp>
      <p:sp>
        <p:nvSpPr>
          <p:cNvPr id="19465" name="Text Box 10"/>
          <p:cNvSpPr txBox="1">
            <a:spLocks noChangeArrowheads="1"/>
          </p:cNvSpPr>
          <p:nvPr/>
        </p:nvSpPr>
        <p:spPr bwMode="auto">
          <a:xfrm>
            <a:off x="436633" y="5346701"/>
            <a:ext cx="1173350" cy="366713"/>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sz="2000">
                <a:latin typeface="Nokia Sans" pitchFamily="34" charset="0"/>
              </a:rPr>
              <a:t>Device 1</a:t>
            </a:r>
          </a:p>
        </p:txBody>
      </p:sp>
      <p:sp>
        <p:nvSpPr>
          <p:cNvPr id="19466" name="Text Box 11"/>
          <p:cNvSpPr txBox="1">
            <a:spLocks noChangeArrowheads="1"/>
          </p:cNvSpPr>
          <p:nvPr/>
        </p:nvSpPr>
        <p:spPr bwMode="auto">
          <a:xfrm>
            <a:off x="2083134" y="3746501"/>
            <a:ext cx="5087165" cy="1978025"/>
          </a:xfrm>
          <a:prstGeom prst="rect">
            <a:avLst/>
          </a:prstGeom>
          <a:noFill/>
          <a:ln w="12700">
            <a:solidFill>
              <a:schemeClr val="tx1"/>
            </a:solidFill>
            <a:prstDash val="sysDot"/>
            <a:miter lim="800000"/>
            <a:headEnd/>
            <a:tailEnd/>
          </a:ln>
        </p:spPr>
        <p:txBody>
          <a:bodyPr wrap="none">
            <a:spAutoFit/>
          </a:bodyPr>
          <a:lstStyle/>
          <a:p>
            <a:pPr>
              <a:lnSpc>
                <a:spcPct val="90000"/>
              </a:lnSpc>
              <a:spcBef>
                <a:spcPct val="0"/>
              </a:spcBef>
              <a:spcAft>
                <a:spcPct val="0"/>
              </a:spcAft>
              <a:buClrTx/>
            </a:pPr>
            <a:r>
              <a:rPr lang="en-GB" sz="1600">
                <a:latin typeface="Courier New" pitchFamily="49" charset="0"/>
              </a:rPr>
              <a:t>BluetoothDiscoveryView </a:t>
            </a:r>
          </a:p>
          <a:p>
            <a:pPr>
              <a:lnSpc>
                <a:spcPct val="90000"/>
              </a:lnSpc>
              <a:spcBef>
                <a:spcPct val="0"/>
              </a:spcBef>
              <a:spcAft>
                <a:spcPct val="0"/>
              </a:spcAft>
              <a:buClrTx/>
            </a:pPr>
            <a:r>
              <a:rPr lang="en-GB" sz="1600">
                <a:latin typeface="Courier New" pitchFamily="49" charset="0"/>
              </a:rPr>
              <a:t>implements </a:t>
            </a:r>
            <a:r>
              <a:rPr lang="en-GB" sz="1600" b="1">
                <a:latin typeface="Courier New" pitchFamily="49" charset="0"/>
              </a:rPr>
              <a:t>DiscoveryListener</a:t>
            </a:r>
            <a:r>
              <a:rPr lang="en-GB" sz="1600">
                <a:latin typeface="Courier New" pitchFamily="49" charset="0"/>
              </a:rPr>
              <a:t> {</a:t>
            </a:r>
          </a:p>
          <a:p>
            <a:pPr>
              <a:lnSpc>
                <a:spcPct val="90000"/>
              </a:lnSpc>
              <a:spcBef>
                <a:spcPct val="0"/>
              </a:spcBef>
              <a:spcAft>
                <a:spcPct val="0"/>
              </a:spcAft>
              <a:buClrTx/>
            </a:pPr>
            <a:endParaRPr lang="en-GB" sz="1600">
              <a:latin typeface="Courier New" pitchFamily="49" charset="0"/>
            </a:endParaRPr>
          </a:p>
          <a:p>
            <a:pPr>
              <a:lnSpc>
                <a:spcPct val="90000"/>
              </a:lnSpc>
              <a:spcBef>
                <a:spcPct val="0"/>
              </a:spcBef>
              <a:spcAft>
                <a:spcPct val="0"/>
              </a:spcAft>
              <a:buClrTx/>
            </a:pPr>
            <a:r>
              <a:rPr lang="en-GB" sz="1600">
                <a:latin typeface="Courier New" pitchFamily="49" charset="0"/>
              </a:rPr>
              <a:t>	</a:t>
            </a:r>
          </a:p>
          <a:p>
            <a:pPr>
              <a:lnSpc>
                <a:spcPct val="90000"/>
              </a:lnSpc>
              <a:spcBef>
                <a:spcPct val="0"/>
              </a:spcBef>
              <a:spcAft>
                <a:spcPct val="0"/>
              </a:spcAft>
              <a:buClrTx/>
            </a:pPr>
            <a:r>
              <a:rPr lang="en-GB" sz="1600">
                <a:latin typeface="Courier New" pitchFamily="49" charset="0"/>
              </a:rPr>
              <a:t> public void </a:t>
            </a:r>
            <a:r>
              <a:rPr lang="en-GB" sz="1600" b="1">
                <a:latin typeface="Courier New" pitchFamily="49" charset="0"/>
              </a:rPr>
              <a:t>serviceSearchCompleted(…)</a:t>
            </a:r>
            <a:r>
              <a:rPr lang="en-GB" sz="1600">
                <a:latin typeface="Courier New" pitchFamily="49" charset="0"/>
              </a:rPr>
              <a:t> {</a:t>
            </a:r>
          </a:p>
          <a:p>
            <a:pPr>
              <a:lnSpc>
                <a:spcPct val="90000"/>
              </a:lnSpc>
              <a:spcBef>
                <a:spcPct val="0"/>
              </a:spcBef>
              <a:spcAft>
                <a:spcPct val="0"/>
              </a:spcAft>
              <a:buClrTx/>
            </a:pPr>
            <a:r>
              <a:rPr lang="en-GB" sz="1600">
                <a:latin typeface="Courier New" pitchFamily="49" charset="0"/>
              </a:rPr>
              <a:t>   </a:t>
            </a:r>
            <a:r>
              <a:rPr lang="en-GB" sz="2400" b="1">
                <a:solidFill>
                  <a:srgbClr val="009E60"/>
                </a:solidFill>
                <a:latin typeface="Nokia Sans" pitchFamily="34" charset="0"/>
              </a:rPr>
              <a:t>3</a:t>
            </a:r>
            <a:r>
              <a:rPr lang="en-GB" sz="1600" b="1">
                <a:solidFill>
                  <a:srgbClr val="009E60"/>
                </a:solidFill>
                <a:latin typeface="Nokia Sans" pitchFamily="34" charset="0"/>
              </a:rPr>
              <a:t>.</a:t>
            </a:r>
            <a:r>
              <a:rPr lang="en-GB" sz="1600" b="1">
                <a:solidFill>
                  <a:srgbClr val="0055B7"/>
                </a:solidFill>
                <a:latin typeface="Courier New" pitchFamily="49" charset="0"/>
              </a:rPr>
              <a:t> Service discovered on Device 2</a:t>
            </a:r>
          </a:p>
          <a:p>
            <a:pPr>
              <a:lnSpc>
                <a:spcPct val="90000"/>
              </a:lnSpc>
              <a:spcBef>
                <a:spcPct val="0"/>
              </a:spcBef>
              <a:spcAft>
                <a:spcPct val="0"/>
              </a:spcAft>
              <a:buClrTx/>
            </a:pPr>
            <a:r>
              <a:rPr lang="en-GB" sz="1600" b="1">
                <a:solidFill>
                  <a:srgbClr val="0055B7"/>
                </a:solidFill>
                <a:latin typeface="Courier New" pitchFamily="49" charset="0"/>
              </a:rPr>
              <a:t> </a:t>
            </a:r>
            <a:r>
              <a:rPr lang="en-GB" sz="1600">
                <a:latin typeface="Courier New" pitchFamily="49" charset="0"/>
              </a:rPr>
              <a:t>}</a:t>
            </a:r>
          </a:p>
          <a:p>
            <a:pPr>
              <a:lnSpc>
                <a:spcPct val="90000"/>
              </a:lnSpc>
              <a:spcBef>
                <a:spcPct val="0"/>
              </a:spcBef>
              <a:spcAft>
                <a:spcPct val="0"/>
              </a:spcAft>
              <a:buClrTx/>
            </a:pPr>
            <a:r>
              <a:rPr lang="en-GB" sz="1600">
                <a:latin typeface="Courier New" pitchFamily="49" charset="0"/>
              </a:rPr>
              <a:t>}</a:t>
            </a:r>
          </a:p>
        </p:txBody>
      </p:sp>
      <p:sp>
        <p:nvSpPr>
          <p:cNvPr id="19467" name="Line 12"/>
          <p:cNvSpPr>
            <a:spLocks noChangeShapeType="1"/>
          </p:cNvSpPr>
          <p:nvPr/>
        </p:nvSpPr>
        <p:spPr bwMode="auto">
          <a:xfrm flipH="1" flipV="1">
            <a:off x="1465498" y="2619376"/>
            <a:ext cx="922485" cy="1203325"/>
          </a:xfrm>
          <a:prstGeom prst="line">
            <a:avLst/>
          </a:prstGeom>
          <a:noFill/>
          <a:ln w="12700">
            <a:solidFill>
              <a:schemeClr val="tx1"/>
            </a:solidFill>
            <a:prstDash val="sysDot"/>
            <a:round/>
            <a:headEnd/>
            <a:tailEnd/>
          </a:ln>
        </p:spPr>
        <p:txBody>
          <a:bodyPr/>
          <a:lstStyle/>
          <a:p>
            <a:endParaRPr lang="fi-FI"/>
          </a:p>
        </p:txBody>
      </p:sp>
      <p:sp>
        <p:nvSpPr>
          <p:cNvPr id="19468" name="Line 13"/>
          <p:cNvSpPr>
            <a:spLocks noChangeShapeType="1"/>
          </p:cNvSpPr>
          <p:nvPr/>
        </p:nvSpPr>
        <p:spPr bwMode="auto">
          <a:xfrm flipH="1" flipV="1">
            <a:off x="1465498" y="3627438"/>
            <a:ext cx="617636" cy="2024062"/>
          </a:xfrm>
          <a:prstGeom prst="line">
            <a:avLst/>
          </a:prstGeom>
          <a:noFill/>
          <a:ln w="12700">
            <a:solidFill>
              <a:schemeClr val="tx1"/>
            </a:solidFill>
            <a:prstDash val="sysDot"/>
            <a:round/>
            <a:headEnd/>
            <a:tailEnd/>
          </a:ln>
        </p:spPr>
        <p:txBody>
          <a:bodyPr/>
          <a:lstStyle/>
          <a:p>
            <a:endParaRPr lang="fi-FI"/>
          </a:p>
        </p:txBody>
      </p:sp>
      <p:pic>
        <p:nvPicPr>
          <p:cNvPr id="19469" name="Picture 14"/>
          <p:cNvPicPr>
            <a:picLocks noChangeAspect="1" noChangeArrowheads="1"/>
          </p:cNvPicPr>
          <p:nvPr/>
        </p:nvPicPr>
        <p:blipFill>
          <a:blip r:embed="rId5" cstate="print"/>
          <a:srcRect/>
          <a:stretch>
            <a:fillRect/>
          </a:stretch>
        </p:blipFill>
        <p:spPr bwMode="auto">
          <a:xfrm>
            <a:off x="8235683" y="1371600"/>
            <a:ext cx="1162236" cy="3048000"/>
          </a:xfrm>
          <a:prstGeom prst="rect">
            <a:avLst/>
          </a:prstGeom>
          <a:noFill/>
          <a:ln w="9525" algn="ctr">
            <a:noFill/>
            <a:miter lim="800000"/>
            <a:headEnd/>
            <a:tailEnd/>
          </a:ln>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GB" smtClean="0"/>
              <a:t>Service discovery (2)</a:t>
            </a:r>
            <a:endParaRPr lang="en-US" smtClean="0"/>
          </a:p>
        </p:txBody>
      </p:sp>
      <p:sp>
        <p:nvSpPr>
          <p:cNvPr id="20483" name="Rectangle 3"/>
          <p:cNvSpPr>
            <a:spLocks noGrp="1" noChangeArrowheads="1"/>
          </p:cNvSpPr>
          <p:nvPr>
            <p:ph type="body" idx="1"/>
          </p:nvPr>
        </p:nvSpPr>
        <p:spPr/>
        <p:txBody>
          <a:bodyPr/>
          <a:lstStyle/>
          <a:p>
            <a:r>
              <a:rPr lang="en-GB" smtClean="0"/>
              <a:t>Implement a DiscoveryListener. Implementation methods:</a:t>
            </a:r>
          </a:p>
          <a:p>
            <a:pPr lvl="3"/>
            <a:r>
              <a:rPr lang="en-GB" smtClean="0"/>
              <a:t>public void servicesDiscovered(int transId, ServiceRecord[] serviceRecords)</a:t>
            </a:r>
          </a:p>
          <a:p>
            <a:pPr lvl="3"/>
            <a:r>
              <a:rPr lang="en-GB" smtClean="0"/>
              <a:t>public void serviceSearchCompleted(int trandId, int respCode)</a:t>
            </a:r>
          </a:p>
          <a:p>
            <a:pPr lvl="1"/>
            <a:endParaRPr lang="en-GB" smtClean="0"/>
          </a:p>
          <a:p>
            <a:r>
              <a:rPr lang="en-GB" smtClean="0"/>
              <a:t>Get a DiscoveryAgent:</a:t>
            </a:r>
          </a:p>
          <a:p>
            <a:pPr lvl="3"/>
            <a:r>
              <a:rPr lang="en-GB" smtClean="0"/>
              <a:t>DiscoveryAgent agent = localDevice.getDiscoveryAgent();</a:t>
            </a:r>
          </a:p>
          <a:p>
            <a:pPr lvl="1"/>
            <a:endParaRPr lang="en-GB" smtClean="0"/>
          </a:p>
          <a:p>
            <a:r>
              <a:rPr lang="en-GB" smtClean="0"/>
              <a:t>Call DiscoveryAgent: </a:t>
            </a:r>
          </a:p>
          <a:p>
            <a:pPr lvl="3"/>
            <a:r>
              <a:rPr lang="en-GB" smtClean="0"/>
              <a:t>searchServices(int[] attrSet, UUID[] uuidSet, RemoteDevice btDev, DiscoveryListener discListener)</a:t>
            </a:r>
          </a:p>
          <a:p>
            <a:pPr lvl="3"/>
            <a:r>
              <a:rPr lang="en-GB" smtClean="0"/>
              <a:t>agent.searchServices(null, uuidList, remoteDevice, discoveryListener);</a:t>
            </a:r>
            <a:endParaRPr lang="en-US" dirty="0" smtClean="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7"/>
          <p:cNvSpPr>
            <a:spLocks noGrp="1" noChangeArrowheads="1"/>
          </p:cNvSpPr>
          <p:nvPr>
            <p:ph type="title"/>
          </p:nvPr>
        </p:nvSpPr>
        <p:spPr/>
        <p:txBody>
          <a:bodyPr/>
          <a:lstStyle/>
          <a:p>
            <a:r>
              <a:rPr lang="en-GB" smtClean="0"/>
              <a:t>Lecture overview</a:t>
            </a:r>
            <a:endParaRPr lang="en-US" smtClean="0"/>
          </a:p>
        </p:txBody>
      </p:sp>
      <p:sp>
        <p:nvSpPr>
          <p:cNvPr id="4099" name="Rectangle 38"/>
          <p:cNvSpPr>
            <a:spLocks noGrp="1" noChangeArrowheads="1"/>
          </p:cNvSpPr>
          <p:nvPr>
            <p:ph type="body" idx="1"/>
          </p:nvPr>
        </p:nvSpPr>
        <p:spPr/>
        <p:txBody>
          <a:bodyPr/>
          <a:lstStyle/>
          <a:p>
            <a:pPr lvl="1"/>
            <a:r>
              <a:rPr lang="en-GB" smtClean="0"/>
              <a:t>Architecture</a:t>
            </a:r>
          </a:p>
          <a:p>
            <a:pPr lvl="2"/>
            <a:r>
              <a:rPr lang="en-GB" smtClean="0"/>
              <a:t>Services</a:t>
            </a:r>
          </a:p>
          <a:p>
            <a:pPr lvl="2"/>
            <a:r>
              <a:rPr lang="en-GB" smtClean="0"/>
              <a:t>API overview</a:t>
            </a:r>
          </a:p>
          <a:p>
            <a:pPr lvl="2"/>
            <a:r>
              <a:rPr lang="en-GB" smtClean="0"/>
              <a:t>The Bluetooth package</a:t>
            </a:r>
          </a:p>
          <a:p>
            <a:pPr lvl="1"/>
            <a:r>
              <a:rPr lang="en-GB" smtClean="0"/>
              <a:t>Registering a service</a:t>
            </a:r>
          </a:p>
          <a:p>
            <a:pPr lvl="2"/>
            <a:r>
              <a:rPr lang="en-GB" smtClean="0"/>
              <a:t>Setting the Discoverable Modes</a:t>
            </a:r>
          </a:p>
          <a:p>
            <a:pPr lvl="2"/>
            <a:r>
              <a:rPr lang="en-GB" smtClean="0"/>
              <a:t>Creating a UUID</a:t>
            </a:r>
          </a:p>
          <a:p>
            <a:pPr lvl="2"/>
            <a:r>
              <a:rPr lang="en-GB" smtClean="0"/>
              <a:t>Setting up a server: service registration</a:t>
            </a:r>
          </a:p>
          <a:p>
            <a:pPr lvl="1"/>
            <a:r>
              <a:rPr lang="en-GB" smtClean="0"/>
              <a:t>Accessing a service</a:t>
            </a:r>
          </a:p>
          <a:p>
            <a:pPr lvl="2"/>
            <a:r>
              <a:rPr lang="en-GB" smtClean="0"/>
              <a:t>Discovering a device</a:t>
            </a:r>
          </a:p>
          <a:p>
            <a:pPr lvl="2"/>
            <a:r>
              <a:rPr lang="en-GB" smtClean="0"/>
              <a:t>Discovering a service</a:t>
            </a:r>
          </a:p>
          <a:p>
            <a:pPr lvl="2"/>
            <a:r>
              <a:rPr lang="en-GB" smtClean="0"/>
              <a:t>Establishing a connection</a:t>
            </a:r>
          </a:p>
          <a:p>
            <a:pPr lvl="1"/>
            <a:r>
              <a:rPr lang="en-GB" smtClean="0"/>
              <a:t>Using a service</a:t>
            </a:r>
          </a:p>
          <a:p>
            <a:pPr lvl="2"/>
            <a:r>
              <a:rPr lang="en-GB" smtClean="0"/>
              <a:t>Sending and receiving data</a:t>
            </a:r>
          </a:p>
          <a:p>
            <a:pPr lvl="1"/>
            <a:r>
              <a:rPr lang="en-GB" smtClean="0"/>
              <a:t>Closing the connection</a:t>
            </a:r>
            <a:endParaRPr lang="en-US" dirty="0" smtClean="0"/>
          </a:p>
        </p:txBody>
      </p:sp>
    </p:spTree>
  </p:cSld>
  <p:clrMapOvr>
    <a:masterClrMapping/>
  </p:clrMapOvr>
  <p:transition>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GB" smtClean="0"/>
              <a:t>Service discovery (3)</a:t>
            </a:r>
            <a:endParaRPr lang="en-US" smtClean="0"/>
          </a:p>
        </p:txBody>
      </p:sp>
      <p:sp>
        <p:nvSpPr>
          <p:cNvPr id="21507" name="Rectangle 3"/>
          <p:cNvSpPr>
            <a:spLocks noGrp="1" noChangeArrowheads="1"/>
          </p:cNvSpPr>
          <p:nvPr>
            <p:ph type="body" idx="1"/>
          </p:nvPr>
        </p:nvSpPr>
        <p:spPr/>
        <p:txBody>
          <a:bodyPr/>
          <a:lstStyle/>
          <a:p>
            <a:pPr lvl="3"/>
            <a:r>
              <a:rPr lang="en-GB" smtClean="0"/>
              <a:t>public class BluetoothDiscoveryMIDlet implements DiscoveryListener {</a:t>
            </a:r>
          </a:p>
          <a:p>
            <a:pPr lvl="3"/>
            <a:r>
              <a:rPr lang="en-GB" smtClean="0"/>
              <a:t>	private ServiceRecord serviceRecord;	</a:t>
            </a:r>
          </a:p>
          <a:p>
            <a:pPr lvl="3"/>
            <a:r>
              <a:rPr lang="en-GB" smtClean="0"/>
              <a:t> 	...</a:t>
            </a:r>
          </a:p>
          <a:p>
            <a:pPr lvl="3"/>
            <a:r>
              <a:rPr lang="en-GB" smtClean="0"/>
              <a:t>	private void private void searchForServices(RemoteDevice remoteDevice) {</a:t>
            </a:r>
          </a:p>
          <a:p>
            <a:pPr lvl="3"/>
            <a:r>
              <a:rPr lang="en-GB" smtClean="0"/>
              <a:t>		try {</a:t>
            </a:r>
          </a:p>
          <a:p>
            <a:pPr lvl="3"/>
            <a:r>
              <a:rPr lang="en-GB" smtClean="0"/>
              <a:t>			LocalDevice localDevice = LocalDevice.getLocalDevice();</a:t>
            </a:r>
          </a:p>
          <a:p>
            <a:pPr lvl="3"/>
            <a:r>
              <a:rPr lang="en-GB" smtClean="0"/>
              <a:t>			DiscoveryAgent agent = localDevice.getDiscoveryAgent();</a:t>
            </a:r>
          </a:p>
          <a:p>
            <a:pPr lvl="3"/>
            <a:r>
              <a:rPr lang="en-GB" smtClean="0"/>
              <a:t>			UUID[] searchList = {SERVICE_UUID };</a:t>
            </a:r>
          </a:p>
          <a:p>
            <a:pPr lvl="3"/>
            <a:r>
              <a:rPr lang="en-GB" smtClean="0"/>
              <a:t>			agent.searchServices(null, searchList, remoteDevice, this);</a:t>
            </a:r>
          </a:p>
          <a:p>
            <a:pPr lvl="3"/>
            <a:r>
              <a:rPr lang="en-GB" smtClean="0"/>
              <a:t>} catch (BluetoothStateException e){//handle exception}</a:t>
            </a:r>
          </a:p>
          <a:p>
            <a:pPr lvl="3"/>
            <a:r>
              <a:rPr lang="en-GB" smtClean="0"/>
              <a:t>	}</a:t>
            </a:r>
          </a:p>
          <a:p>
            <a:pPr lvl="3"/>
            <a:endParaRPr lang="en-GB" dirty="0" smtClean="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GB" smtClean="0"/>
              <a:t>Service discovery (3)</a:t>
            </a:r>
            <a:endParaRPr lang="en-US" smtClean="0"/>
          </a:p>
        </p:txBody>
      </p:sp>
      <p:sp>
        <p:nvSpPr>
          <p:cNvPr id="21507" name="Rectangle 3"/>
          <p:cNvSpPr>
            <a:spLocks noGrp="1" noChangeArrowheads="1"/>
          </p:cNvSpPr>
          <p:nvPr>
            <p:ph type="body" idx="1"/>
          </p:nvPr>
        </p:nvSpPr>
        <p:spPr/>
        <p:txBody>
          <a:bodyPr/>
          <a:lstStyle/>
          <a:p>
            <a:pPr lvl="3"/>
            <a:r>
              <a:rPr lang="en-GB" smtClean="0"/>
              <a:t>	public void servicesDiscovered(int transId,ServiceRecord[] serviceRecs){</a:t>
            </a:r>
          </a:p>
          <a:p>
            <a:pPr lvl="3"/>
            <a:r>
              <a:rPr lang="en-GB" smtClean="0"/>
              <a:t>		this.serviceRecord = findRequiredService(serviceRecs);</a:t>
            </a:r>
          </a:p>
          <a:p>
            <a:pPr lvl="3"/>
            <a:r>
              <a:rPr lang="en-GB" smtClean="0"/>
              <a:t>	}</a:t>
            </a:r>
          </a:p>
          <a:p>
            <a:pPr lvl="3"/>
            <a:r>
              <a:rPr lang="en-GB" smtClean="0"/>
              <a:t>	public void serviceSearchCompleted(int transID, int respCode) {</a:t>
            </a:r>
          </a:p>
          <a:p>
            <a:pPr lvl="3"/>
            <a:r>
              <a:rPr lang="en-GB" smtClean="0"/>
              <a:t>		//use service record to open a connection</a:t>
            </a:r>
          </a:p>
          <a:p>
            <a:pPr lvl="3"/>
            <a:r>
              <a:rPr lang="en-GB" smtClean="0"/>
              <a:t>		connectToService(servicerecord);</a:t>
            </a:r>
          </a:p>
          <a:p>
            <a:pPr lvl="3"/>
            <a:r>
              <a:rPr lang="en-GB" smtClean="0"/>
              <a:t>	}</a:t>
            </a:r>
          </a:p>
          <a:p>
            <a:pPr lvl="3"/>
            <a:r>
              <a:rPr lang="en-GB" smtClean="0"/>
              <a:t>	...</a:t>
            </a:r>
            <a:endParaRPr lang="en-US" dirty="0" smtClean="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GB" smtClean="0"/>
              <a:t>Establishing a connection (1)</a:t>
            </a:r>
            <a:endParaRPr lang="en-US" smtClean="0"/>
          </a:p>
        </p:txBody>
      </p:sp>
      <p:sp>
        <p:nvSpPr>
          <p:cNvPr id="22531" name="Text Box 4"/>
          <p:cNvSpPr txBox="1">
            <a:spLocks noChangeArrowheads="1"/>
          </p:cNvSpPr>
          <p:nvPr/>
        </p:nvSpPr>
        <p:spPr bwMode="auto">
          <a:xfrm>
            <a:off x="797297" y="1320801"/>
            <a:ext cx="6818918" cy="369332"/>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sz="2000"/>
              <a:t>Diagram: Device 1 connecting to a service provided by Device 2.</a:t>
            </a:r>
          </a:p>
        </p:txBody>
      </p:sp>
      <p:grpSp>
        <p:nvGrpSpPr>
          <p:cNvPr id="2" name="Group 5"/>
          <p:cNvGrpSpPr>
            <a:grpSpLocks/>
          </p:cNvGrpSpPr>
          <p:nvPr/>
        </p:nvGrpSpPr>
        <p:grpSpPr bwMode="auto">
          <a:xfrm>
            <a:off x="2789686" y="1958976"/>
            <a:ext cx="2575338" cy="360363"/>
            <a:chOff x="0" y="0"/>
            <a:chExt cx="1065" cy="403"/>
          </a:xfrm>
        </p:grpSpPr>
        <p:sp>
          <p:nvSpPr>
            <p:cNvPr id="22546" name="Rectangle 6"/>
            <p:cNvSpPr>
              <a:spLocks noChangeArrowheads="1"/>
            </p:cNvSpPr>
            <p:nvPr/>
          </p:nvSpPr>
          <p:spPr bwMode="auto">
            <a:xfrm>
              <a:off x="43" y="0"/>
              <a:ext cx="979" cy="403"/>
            </a:xfrm>
            <a:prstGeom prst="rect">
              <a:avLst/>
            </a:prstGeom>
            <a:noFill/>
            <a:ln w="12700">
              <a:noFill/>
              <a:miter lim="800000"/>
              <a:headEnd/>
              <a:tailEnd/>
            </a:ln>
          </p:spPr>
          <p:txBody>
            <a:bodyPr/>
            <a:lstStyle/>
            <a:p>
              <a:pPr>
                <a:spcBef>
                  <a:spcPct val="0"/>
                </a:spcBef>
                <a:spcAft>
                  <a:spcPct val="0"/>
                </a:spcAft>
                <a:buClrTx/>
              </a:pPr>
              <a:r>
                <a:rPr lang="en-GB" sz="2000" b="1">
                  <a:cs typeface="Times New Roman" pitchFamily="18" charset="0"/>
                </a:rPr>
                <a:t>Device 2 Services</a:t>
              </a:r>
            </a:p>
            <a:p>
              <a:pPr>
                <a:spcBef>
                  <a:spcPct val="0"/>
                </a:spcBef>
                <a:spcAft>
                  <a:spcPct val="0"/>
                </a:spcAft>
                <a:buClrTx/>
              </a:pPr>
              <a:endParaRPr lang="en-GB" sz="2400"/>
            </a:p>
          </p:txBody>
        </p:sp>
        <p:sp>
          <p:nvSpPr>
            <p:cNvPr id="22547" name="Rectangle 7"/>
            <p:cNvSpPr>
              <a:spLocks noChangeArrowheads="1"/>
            </p:cNvSpPr>
            <p:nvPr/>
          </p:nvSpPr>
          <p:spPr bwMode="auto">
            <a:xfrm>
              <a:off x="0" y="0"/>
              <a:ext cx="1065" cy="403"/>
            </a:xfrm>
            <a:prstGeom prst="rect">
              <a:avLst/>
            </a:prstGeom>
            <a:noFill/>
            <a:ln w="7">
              <a:solidFill>
                <a:srgbClr val="A0A0A0"/>
              </a:solidFill>
              <a:miter lim="800000"/>
              <a:headEnd/>
              <a:tailEnd/>
            </a:ln>
          </p:spPr>
          <p:txBody>
            <a:bodyPr/>
            <a:lstStyle/>
            <a:p>
              <a:endParaRPr lang="fi-FI"/>
            </a:p>
          </p:txBody>
        </p:sp>
      </p:grpSp>
      <p:grpSp>
        <p:nvGrpSpPr>
          <p:cNvPr id="3" name="Group 8"/>
          <p:cNvGrpSpPr>
            <a:grpSpLocks/>
          </p:cNvGrpSpPr>
          <p:nvPr/>
        </p:nvGrpSpPr>
        <p:grpSpPr bwMode="auto">
          <a:xfrm>
            <a:off x="2789686" y="2319338"/>
            <a:ext cx="2575338" cy="360362"/>
            <a:chOff x="0" y="403"/>
            <a:chExt cx="1065" cy="403"/>
          </a:xfrm>
        </p:grpSpPr>
        <p:sp>
          <p:nvSpPr>
            <p:cNvPr id="22544" name="Rectangle 9"/>
            <p:cNvSpPr>
              <a:spLocks noChangeArrowheads="1"/>
            </p:cNvSpPr>
            <p:nvPr/>
          </p:nvSpPr>
          <p:spPr bwMode="auto">
            <a:xfrm>
              <a:off x="43" y="403"/>
              <a:ext cx="979" cy="403"/>
            </a:xfrm>
            <a:prstGeom prst="rect">
              <a:avLst/>
            </a:prstGeom>
            <a:noFill/>
            <a:ln w="12700">
              <a:noFill/>
              <a:miter lim="800000"/>
              <a:headEnd/>
              <a:tailEnd/>
            </a:ln>
          </p:spPr>
          <p:txBody>
            <a:bodyPr/>
            <a:lstStyle/>
            <a:p>
              <a:pPr>
                <a:spcBef>
                  <a:spcPct val="0"/>
                </a:spcBef>
                <a:spcAft>
                  <a:spcPct val="0"/>
                </a:spcAft>
                <a:buClrTx/>
              </a:pPr>
              <a:r>
                <a:rPr lang="en-GB" sz="2000">
                  <a:solidFill>
                    <a:srgbClr val="009E60"/>
                  </a:solidFill>
                  <a:cs typeface="Times New Roman" pitchFamily="18" charset="0"/>
                </a:rPr>
                <a:t>Service1Rec</a:t>
              </a:r>
            </a:p>
            <a:p>
              <a:pPr>
                <a:spcBef>
                  <a:spcPct val="0"/>
                </a:spcBef>
                <a:spcAft>
                  <a:spcPct val="0"/>
                </a:spcAft>
                <a:buClrTx/>
              </a:pPr>
              <a:r>
                <a:rPr lang="en-GB" sz="2000">
                  <a:solidFill>
                    <a:srgbClr val="009E60"/>
                  </a:solidFill>
                </a:rPr>
                <a:t>Service2Rec</a:t>
              </a:r>
            </a:p>
          </p:txBody>
        </p:sp>
        <p:sp>
          <p:nvSpPr>
            <p:cNvPr id="22545" name="Rectangle 10"/>
            <p:cNvSpPr>
              <a:spLocks noChangeArrowheads="1"/>
            </p:cNvSpPr>
            <p:nvPr/>
          </p:nvSpPr>
          <p:spPr bwMode="auto">
            <a:xfrm>
              <a:off x="0" y="403"/>
              <a:ext cx="1065" cy="403"/>
            </a:xfrm>
            <a:prstGeom prst="rect">
              <a:avLst/>
            </a:prstGeom>
            <a:noFill/>
            <a:ln w="7">
              <a:solidFill>
                <a:srgbClr val="A0A0A0"/>
              </a:solidFill>
              <a:miter lim="800000"/>
              <a:headEnd/>
              <a:tailEnd/>
            </a:ln>
          </p:spPr>
          <p:txBody>
            <a:bodyPr/>
            <a:lstStyle/>
            <a:p>
              <a:endParaRPr lang="fi-FI"/>
            </a:p>
          </p:txBody>
        </p:sp>
      </p:grpSp>
      <p:sp>
        <p:nvSpPr>
          <p:cNvPr id="22534" name="Rectangle 11"/>
          <p:cNvSpPr>
            <a:spLocks noChangeArrowheads="1"/>
          </p:cNvSpPr>
          <p:nvPr/>
        </p:nvSpPr>
        <p:spPr bwMode="auto">
          <a:xfrm>
            <a:off x="2781746" y="1955800"/>
            <a:ext cx="2591215" cy="990600"/>
          </a:xfrm>
          <a:prstGeom prst="rect">
            <a:avLst/>
          </a:prstGeom>
          <a:noFill/>
          <a:ln w="9525">
            <a:solidFill>
              <a:srgbClr val="A0A0A0"/>
            </a:solidFill>
            <a:prstDash val="sysDot"/>
            <a:miter lim="800000"/>
            <a:headEnd/>
            <a:tailEnd/>
          </a:ln>
        </p:spPr>
        <p:txBody>
          <a:bodyPr/>
          <a:lstStyle/>
          <a:p>
            <a:endParaRPr lang="fi-FI"/>
          </a:p>
        </p:txBody>
      </p:sp>
      <p:sp>
        <p:nvSpPr>
          <p:cNvPr id="22535" name="Text Box 12"/>
          <p:cNvSpPr txBox="1">
            <a:spLocks noChangeArrowheads="1"/>
          </p:cNvSpPr>
          <p:nvPr/>
        </p:nvSpPr>
        <p:spPr bwMode="auto">
          <a:xfrm>
            <a:off x="2248260" y="2870200"/>
            <a:ext cx="5450762" cy="420688"/>
          </a:xfrm>
          <a:prstGeom prst="rect">
            <a:avLst/>
          </a:prstGeom>
          <a:noFill/>
          <a:ln w="12700">
            <a:noFill/>
            <a:miter lim="800000"/>
            <a:headEnd/>
            <a:tailEnd/>
          </a:ln>
        </p:spPr>
        <p:txBody>
          <a:bodyPr wrap="none">
            <a:spAutoFit/>
          </a:bodyPr>
          <a:lstStyle/>
          <a:p>
            <a:pPr marL="457200" indent="-457200">
              <a:lnSpc>
                <a:spcPct val="90000"/>
              </a:lnSpc>
              <a:spcBef>
                <a:spcPct val="0"/>
              </a:spcBef>
              <a:spcAft>
                <a:spcPct val="0"/>
              </a:spcAft>
              <a:buClrTx/>
            </a:pPr>
            <a:r>
              <a:rPr lang="en-GB" sz="2400" b="1">
                <a:solidFill>
                  <a:srgbClr val="009E60"/>
                </a:solidFill>
                <a:latin typeface="Nokia Sans" pitchFamily="34" charset="0"/>
              </a:rPr>
              <a:t>1.</a:t>
            </a:r>
            <a:r>
              <a:rPr lang="en-GB" sz="1600">
                <a:solidFill>
                  <a:srgbClr val="0055B7"/>
                </a:solidFill>
                <a:latin typeface="Courier New" pitchFamily="49" charset="0"/>
              </a:rPr>
              <a:t> url = service1Rec.getConnectionURL(...);</a:t>
            </a:r>
          </a:p>
        </p:txBody>
      </p:sp>
      <p:cxnSp>
        <p:nvCxnSpPr>
          <p:cNvPr id="22536" name="AutoShape 13"/>
          <p:cNvCxnSpPr>
            <a:cxnSpLocks noChangeShapeType="1"/>
          </p:cNvCxnSpPr>
          <p:nvPr/>
        </p:nvCxnSpPr>
        <p:spPr bwMode="auto">
          <a:xfrm>
            <a:off x="1943412" y="4546600"/>
            <a:ext cx="6784475" cy="1111250"/>
          </a:xfrm>
          <a:prstGeom prst="curvedConnector4">
            <a:avLst>
              <a:gd name="adj1" fmla="val 43810"/>
              <a:gd name="adj2" fmla="val 120569"/>
            </a:avLst>
          </a:prstGeom>
          <a:noFill/>
          <a:ln w="38100">
            <a:solidFill>
              <a:schemeClr val="tx1"/>
            </a:solidFill>
            <a:prstDash val="sysDot"/>
            <a:round/>
            <a:headEnd/>
            <a:tailEnd type="triangle" w="med" len="med"/>
          </a:ln>
        </p:spPr>
      </p:cxnSp>
      <p:sp>
        <p:nvSpPr>
          <p:cNvPr id="22537" name="Text Box 14"/>
          <p:cNvSpPr txBox="1">
            <a:spLocks noChangeArrowheads="1"/>
          </p:cNvSpPr>
          <p:nvPr/>
        </p:nvSpPr>
        <p:spPr bwMode="auto">
          <a:xfrm>
            <a:off x="2400685" y="3937000"/>
            <a:ext cx="4641007" cy="420688"/>
          </a:xfrm>
          <a:prstGeom prst="rect">
            <a:avLst/>
          </a:prstGeom>
          <a:noFill/>
          <a:ln w="12700">
            <a:noFill/>
            <a:miter lim="800000"/>
            <a:headEnd/>
            <a:tailEnd/>
          </a:ln>
        </p:spPr>
        <p:txBody>
          <a:bodyPr wrap="none">
            <a:spAutoFit/>
          </a:bodyPr>
          <a:lstStyle/>
          <a:p>
            <a:pPr>
              <a:lnSpc>
                <a:spcPct val="90000"/>
              </a:lnSpc>
              <a:spcBef>
                <a:spcPct val="0"/>
              </a:spcBef>
              <a:spcAft>
                <a:spcPct val="0"/>
              </a:spcAft>
              <a:buClrTx/>
            </a:pPr>
            <a:r>
              <a:rPr lang="en-GB" sz="2400" b="1">
                <a:solidFill>
                  <a:srgbClr val="009E60"/>
                </a:solidFill>
                <a:latin typeface="Nokia Sans" pitchFamily="34" charset="0"/>
              </a:rPr>
              <a:t>2. </a:t>
            </a:r>
            <a:r>
              <a:rPr lang="en-GB" sz="1600">
                <a:solidFill>
                  <a:srgbClr val="0055B7"/>
                </a:solidFill>
                <a:latin typeface="Courier New" pitchFamily="49" charset="0"/>
              </a:rPr>
              <a:t>connection =</a:t>
            </a:r>
            <a:r>
              <a:rPr lang="en-GB" sz="2400" b="1">
                <a:solidFill>
                  <a:srgbClr val="009E60"/>
                </a:solidFill>
                <a:latin typeface="Nokia Sans" pitchFamily="34" charset="0"/>
              </a:rPr>
              <a:t> </a:t>
            </a:r>
            <a:r>
              <a:rPr lang="en-GB" sz="1600">
                <a:solidFill>
                  <a:srgbClr val="0055B7"/>
                </a:solidFill>
                <a:latin typeface="Courier New" pitchFamily="49" charset="0"/>
              </a:rPr>
              <a:t> Connector.open(url);</a:t>
            </a:r>
          </a:p>
        </p:txBody>
      </p:sp>
      <p:sp>
        <p:nvSpPr>
          <p:cNvPr id="22538" name="Line 15"/>
          <p:cNvSpPr>
            <a:spLocks noChangeShapeType="1"/>
          </p:cNvSpPr>
          <p:nvPr/>
        </p:nvSpPr>
        <p:spPr bwMode="auto">
          <a:xfrm flipH="1">
            <a:off x="1897367" y="1955801"/>
            <a:ext cx="884379" cy="760413"/>
          </a:xfrm>
          <a:prstGeom prst="line">
            <a:avLst/>
          </a:prstGeom>
          <a:noFill/>
          <a:ln w="12700">
            <a:solidFill>
              <a:schemeClr val="tx1"/>
            </a:solidFill>
            <a:prstDash val="sysDot"/>
            <a:round/>
            <a:headEnd/>
            <a:tailEnd/>
          </a:ln>
        </p:spPr>
        <p:txBody>
          <a:bodyPr/>
          <a:lstStyle/>
          <a:p>
            <a:endParaRPr lang="fi-FI"/>
          </a:p>
        </p:txBody>
      </p:sp>
      <p:sp>
        <p:nvSpPr>
          <p:cNvPr id="22539" name="Line 16"/>
          <p:cNvSpPr>
            <a:spLocks noChangeShapeType="1"/>
          </p:cNvSpPr>
          <p:nvPr/>
        </p:nvSpPr>
        <p:spPr bwMode="auto">
          <a:xfrm flipH="1">
            <a:off x="1897367" y="2716214"/>
            <a:ext cx="884379" cy="71437"/>
          </a:xfrm>
          <a:prstGeom prst="line">
            <a:avLst/>
          </a:prstGeom>
          <a:noFill/>
          <a:ln w="12700">
            <a:solidFill>
              <a:schemeClr val="tx1"/>
            </a:solidFill>
            <a:prstDash val="sysDot"/>
            <a:round/>
            <a:headEnd/>
            <a:tailEnd/>
          </a:ln>
        </p:spPr>
        <p:txBody>
          <a:bodyPr/>
          <a:lstStyle/>
          <a:p>
            <a:endParaRPr lang="fi-FI"/>
          </a:p>
        </p:txBody>
      </p:sp>
      <p:sp>
        <p:nvSpPr>
          <p:cNvPr id="22540" name="Text Box 17"/>
          <p:cNvSpPr txBox="1">
            <a:spLocks noChangeArrowheads="1"/>
          </p:cNvSpPr>
          <p:nvPr/>
        </p:nvSpPr>
        <p:spPr bwMode="auto">
          <a:xfrm>
            <a:off x="8169156" y="1997076"/>
            <a:ext cx="1068241" cy="369332"/>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sz="2000"/>
              <a:t>Device 2</a:t>
            </a:r>
          </a:p>
        </p:txBody>
      </p:sp>
      <p:sp>
        <p:nvSpPr>
          <p:cNvPr id="22541" name="Text Box 18"/>
          <p:cNvSpPr txBox="1">
            <a:spLocks noChangeArrowheads="1"/>
          </p:cNvSpPr>
          <p:nvPr/>
        </p:nvSpPr>
        <p:spPr bwMode="auto">
          <a:xfrm>
            <a:off x="776572" y="5156201"/>
            <a:ext cx="1068241" cy="369332"/>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sz="2000"/>
              <a:t>Device 1</a:t>
            </a:r>
          </a:p>
        </p:txBody>
      </p:sp>
      <p:pic>
        <p:nvPicPr>
          <p:cNvPr id="22542" name="Picture 19"/>
          <p:cNvPicPr>
            <a:picLocks noChangeAspect="1" noChangeArrowheads="1"/>
          </p:cNvPicPr>
          <p:nvPr/>
        </p:nvPicPr>
        <p:blipFill>
          <a:blip r:embed="rId3" cstate="print"/>
          <a:srcRect/>
          <a:stretch>
            <a:fillRect/>
          </a:stretch>
        </p:blipFill>
        <p:spPr bwMode="auto">
          <a:xfrm>
            <a:off x="735131" y="1925638"/>
            <a:ext cx="1162236" cy="3048000"/>
          </a:xfrm>
          <a:prstGeom prst="rect">
            <a:avLst/>
          </a:prstGeom>
          <a:noFill/>
          <a:ln w="9525" algn="ctr">
            <a:noFill/>
            <a:miter lim="800000"/>
            <a:headEnd/>
            <a:tailEnd/>
          </a:ln>
        </p:spPr>
      </p:pic>
      <p:pic>
        <p:nvPicPr>
          <p:cNvPr id="22543" name="Picture 20"/>
          <p:cNvPicPr>
            <a:picLocks noChangeAspect="1" noChangeArrowheads="1"/>
          </p:cNvPicPr>
          <p:nvPr/>
        </p:nvPicPr>
        <p:blipFill>
          <a:blip r:embed="rId4" cstate="print"/>
          <a:srcRect/>
          <a:stretch>
            <a:fillRect/>
          </a:stretch>
        </p:blipFill>
        <p:spPr bwMode="auto">
          <a:xfrm>
            <a:off x="8153120" y="2500313"/>
            <a:ext cx="1162236" cy="3048000"/>
          </a:xfrm>
          <a:prstGeom prst="rect">
            <a:avLst/>
          </a:prstGeom>
          <a:noFill/>
          <a:ln w="9525" algn="ctr">
            <a:noFill/>
            <a:miter lim="800000"/>
            <a:headEnd/>
            <a:tailEnd/>
          </a:ln>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GB" smtClean="0"/>
              <a:t>Establishing a connection (2)</a:t>
            </a:r>
            <a:endParaRPr lang="en-US" smtClean="0"/>
          </a:p>
        </p:txBody>
      </p:sp>
      <p:sp>
        <p:nvSpPr>
          <p:cNvPr id="23555" name="Rectangle 3"/>
          <p:cNvSpPr>
            <a:spLocks noGrp="1" noChangeArrowheads="1"/>
          </p:cNvSpPr>
          <p:nvPr>
            <p:ph type="body" idx="1"/>
          </p:nvPr>
        </p:nvSpPr>
        <p:spPr/>
        <p:txBody>
          <a:bodyPr/>
          <a:lstStyle/>
          <a:p>
            <a:r>
              <a:rPr lang="en-GB" smtClean="0"/>
              <a:t>A ServiceRecord is returned from a service search.</a:t>
            </a:r>
          </a:p>
          <a:p>
            <a:r>
              <a:rPr lang="en-GB" smtClean="0"/>
              <a:t>The getConnectionURL() method can then be used to open a connection to the service.</a:t>
            </a:r>
          </a:p>
          <a:p>
            <a:endParaRPr lang="en-GB" smtClean="0"/>
          </a:p>
          <a:p>
            <a:pPr lvl="3"/>
            <a:r>
              <a:rPr lang="en-GB" smtClean="0"/>
              <a:t>int security = ServiceRecord.AUTHENTICATE_NOENCRYPT;</a:t>
            </a:r>
          </a:p>
          <a:p>
            <a:pPr lvl="3"/>
            <a:r>
              <a:rPr lang="en-GB" smtClean="0"/>
              <a:t>boolean master = false;</a:t>
            </a:r>
          </a:p>
          <a:p>
            <a:pPr lvl="3"/>
            <a:r>
              <a:rPr lang="en-GB" smtClean="0"/>
              <a:t>String connectionURL = serviceRecord.getConnectionURL(security, master);</a:t>
            </a:r>
          </a:p>
          <a:p>
            <a:pPr lvl="3"/>
            <a:r>
              <a:rPr lang="en-GB" smtClean="0"/>
              <a:t>L2CAPConnection connection = (L2CAPConnection) Connector.open(connectionURL);</a:t>
            </a:r>
            <a:endParaRPr lang="en-US" dirty="0" smtClean="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GB" smtClean="0"/>
              <a:t>Using a service</a:t>
            </a:r>
            <a:endParaRPr lang="en-US" smtClean="0"/>
          </a:p>
        </p:txBody>
      </p:sp>
      <p:sp>
        <p:nvSpPr>
          <p:cNvPr id="24579" name="Rectangle 3"/>
          <p:cNvSpPr>
            <a:spLocks noGrp="1" noChangeArrowheads="1"/>
          </p:cNvSpPr>
          <p:nvPr>
            <p:ph type="body" idx="1"/>
          </p:nvPr>
        </p:nvSpPr>
        <p:spPr/>
        <p:txBody>
          <a:bodyPr/>
          <a:lstStyle/>
          <a:p>
            <a:r>
              <a:rPr lang="en-GB" smtClean="0"/>
              <a:t>Once a connection is established, data can be sent to and received by remote device.</a:t>
            </a:r>
          </a:p>
          <a:p>
            <a:r>
              <a:rPr lang="en-GB" smtClean="0"/>
              <a:t>The following slides explain how to implement some techniques for sending and receiving data:</a:t>
            </a:r>
          </a:p>
          <a:p>
            <a:r>
              <a:rPr lang="en-GB" smtClean="0"/>
              <a:t>Sending data</a:t>
            </a:r>
          </a:p>
          <a:p>
            <a:pPr lvl="1"/>
            <a:r>
              <a:rPr lang="en-GB" smtClean="0"/>
              <a:t>Use a “data to send” stack.</a:t>
            </a:r>
          </a:p>
          <a:p>
            <a:pPr lvl="1"/>
            <a:r>
              <a:rPr lang="en-GB" smtClean="0"/>
              <a:t>Pop the data and add it to a synchronised, thread safe send buffer.</a:t>
            </a:r>
          </a:p>
          <a:p>
            <a:pPr lvl="1"/>
            <a:r>
              <a:rPr lang="en-GB" smtClean="0"/>
              <a:t>Send data from the buffer through the connection object.</a:t>
            </a:r>
          </a:p>
          <a:p>
            <a:r>
              <a:rPr lang="en-GB" smtClean="0"/>
              <a:t>Receiving data</a:t>
            </a:r>
          </a:p>
          <a:p>
            <a:pPr lvl="1"/>
            <a:r>
              <a:rPr lang="en-GB" smtClean="0"/>
              <a:t>Data is received from server thread through the connection object.</a:t>
            </a:r>
          </a:p>
          <a:p>
            <a:pPr lvl="1"/>
            <a:r>
              <a:rPr lang="en-GB" smtClean="0"/>
              <a:t>Add the data to a thread safe “received data” stack.</a:t>
            </a:r>
          </a:p>
          <a:p>
            <a:pPr lvl="1"/>
            <a:r>
              <a:rPr lang="en-GB" smtClean="0"/>
              <a:t>Pop the data from the stack, and process it.</a:t>
            </a:r>
            <a:endParaRPr lang="en-US" smtClean="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GB" smtClean="0"/>
              <a:t>Sending data example</a:t>
            </a:r>
            <a:endParaRPr lang="en-US" smtClean="0"/>
          </a:p>
        </p:txBody>
      </p:sp>
      <p:sp>
        <p:nvSpPr>
          <p:cNvPr id="25603" name="Rectangle 3"/>
          <p:cNvSpPr>
            <a:spLocks noGrp="1" noChangeArrowheads="1"/>
          </p:cNvSpPr>
          <p:nvPr>
            <p:ph type="body" idx="1"/>
          </p:nvPr>
        </p:nvSpPr>
        <p:spPr/>
        <p:txBody>
          <a:bodyPr/>
          <a:lstStyle/>
          <a:p>
            <a:r>
              <a:rPr lang="en-GB" smtClean="0"/>
              <a:t>Example: Controlling the motion of an element on a remote device:</a:t>
            </a:r>
            <a:endParaRPr lang="en-US" smtClean="0"/>
          </a:p>
        </p:txBody>
      </p:sp>
      <p:sp>
        <p:nvSpPr>
          <p:cNvPr id="25604" name="Text Box 4"/>
          <p:cNvSpPr txBox="1">
            <a:spLocks noChangeArrowheads="1"/>
          </p:cNvSpPr>
          <p:nvPr/>
        </p:nvSpPr>
        <p:spPr bwMode="auto">
          <a:xfrm>
            <a:off x="330253" y="2019300"/>
            <a:ext cx="2583277" cy="420688"/>
          </a:xfrm>
          <a:prstGeom prst="rect">
            <a:avLst/>
          </a:prstGeom>
          <a:noFill/>
          <a:ln w="12700">
            <a:noFill/>
            <a:miter lim="800000"/>
            <a:headEnd/>
            <a:tailEnd/>
          </a:ln>
        </p:spPr>
        <p:txBody>
          <a:bodyPr wrap="none">
            <a:spAutoFit/>
          </a:bodyPr>
          <a:lstStyle/>
          <a:p>
            <a:pPr>
              <a:lnSpc>
                <a:spcPct val="90000"/>
              </a:lnSpc>
              <a:spcBef>
                <a:spcPct val="0"/>
              </a:spcBef>
              <a:spcAft>
                <a:spcPct val="0"/>
              </a:spcAft>
              <a:buClrTx/>
            </a:pPr>
            <a:r>
              <a:rPr lang="en-GB" sz="2400" b="1">
                <a:solidFill>
                  <a:srgbClr val="009E60"/>
                </a:solidFill>
                <a:latin typeface="Nokia Sans" pitchFamily="34" charset="0"/>
              </a:rPr>
              <a:t>1.</a:t>
            </a:r>
            <a:r>
              <a:rPr lang="en-GB" sz="2000">
                <a:solidFill>
                  <a:srgbClr val="0055B7"/>
                </a:solidFill>
                <a:latin typeface="Nokia Sans" pitchFamily="34" charset="0"/>
              </a:rPr>
              <a:t> Right Key pressed</a:t>
            </a:r>
          </a:p>
        </p:txBody>
      </p:sp>
      <p:sp>
        <p:nvSpPr>
          <p:cNvPr id="25605" name="Text Box 5"/>
          <p:cNvSpPr txBox="1">
            <a:spLocks noChangeArrowheads="1"/>
          </p:cNvSpPr>
          <p:nvPr/>
        </p:nvSpPr>
        <p:spPr bwMode="auto">
          <a:xfrm>
            <a:off x="2311770" y="2781301"/>
            <a:ext cx="2567400" cy="695325"/>
          </a:xfrm>
          <a:prstGeom prst="rect">
            <a:avLst/>
          </a:prstGeom>
          <a:noFill/>
          <a:ln w="12700">
            <a:noFill/>
            <a:miter lim="800000"/>
            <a:headEnd/>
            <a:tailEnd/>
          </a:ln>
        </p:spPr>
        <p:txBody>
          <a:bodyPr wrap="none">
            <a:spAutoFit/>
          </a:bodyPr>
          <a:lstStyle/>
          <a:p>
            <a:pPr>
              <a:lnSpc>
                <a:spcPct val="90000"/>
              </a:lnSpc>
              <a:spcBef>
                <a:spcPct val="0"/>
              </a:spcBef>
              <a:spcAft>
                <a:spcPct val="0"/>
              </a:spcAft>
              <a:buClrTx/>
            </a:pPr>
            <a:r>
              <a:rPr lang="en-GB" sz="2400" b="1">
                <a:solidFill>
                  <a:srgbClr val="009E60"/>
                </a:solidFill>
                <a:latin typeface="Nokia Sans" pitchFamily="34" charset="0"/>
              </a:rPr>
              <a:t>2.</a:t>
            </a:r>
            <a:r>
              <a:rPr lang="en-GB" sz="2000">
                <a:solidFill>
                  <a:srgbClr val="0055B7"/>
                </a:solidFill>
                <a:latin typeface="Nokia Sans" pitchFamily="34" charset="0"/>
              </a:rPr>
              <a:t> Right command</a:t>
            </a:r>
          </a:p>
          <a:p>
            <a:pPr>
              <a:lnSpc>
                <a:spcPct val="90000"/>
              </a:lnSpc>
              <a:spcBef>
                <a:spcPct val="0"/>
              </a:spcBef>
              <a:spcAft>
                <a:spcPct val="0"/>
              </a:spcAft>
              <a:buClrTx/>
            </a:pPr>
            <a:r>
              <a:rPr lang="en-GB" sz="2000">
                <a:solidFill>
                  <a:srgbClr val="0055B7"/>
                </a:solidFill>
                <a:latin typeface="Nokia Sans" pitchFamily="34" charset="0"/>
              </a:rPr>
              <a:t> added to Send stack</a:t>
            </a:r>
          </a:p>
        </p:txBody>
      </p:sp>
      <p:sp>
        <p:nvSpPr>
          <p:cNvPr id="25606" name="Text Box 6"/>
          <p:cNvSpPr txBox="1">
            <a:spLocks noChangeArrowheads="1"/>
          </p:cNvSpPr>
          <p:nvPr/>
        </p:nvSpPr>
        <p:spPr bwMode="auto">
          <a:xfrm>
            <a:off x="4293288" y="4762501"/>
            <a:ext cx="2438791" cy="969963"/>
          </a:xfrm>
          <a:prstGeom prst="rect">
            <a:avLst/>
          </a:prstGeom>
          <a:noFill/>
          <a:ln w="12700">
            <a:noFill/>
            <a:miter lim="800000"/>
            <a:headEnd/>
            <a:tailEnd/>
          </a:ln>
        </p:spPr>
        <p:txBody>
          <a:bodyPr>
            <a:spAutoFit/>
          </a:bodyPr>
          <a:lstStyle/>
          <a:p>
            <a:pPr>
              <a:lnSpc>
                <a:spcPct val="90000"/>
              </a:lnSpc>
              <a:spcBef>
                <a:spcPct val="0"/>
              </a:spcBef>
              <a:spcAft>
                <a:spcPct val="0"/>
              </a:spcAft>
              <a:buClrTx/>
            </a:pPr>
            <a:r>
              <a:rPr lang="en-GB" sz="2400" b="1">
                <a:solidFill>
                  <a:srgbClr val="009E60"/>
                </a:solidFill>
                <a:latin typeface="Nokia Sans" pitchFamily="34" charset="0"/>
              </a:rPr>
              <a:t>3.</a:t>
            </a:r>
            <a:r>
              <a:rPr lang="en-GB" sz="2000">
                <a:solidFill>
                  <a:srgbClr val="0055B7"/>
                </a:solidFill>
                <a:latin typeface="Nokia Sans" pitchFamily="34" charset="0"/>
              </a:rPr>
              <a:t> TimerTask adds </a:t>
            </a:r>
          </a:p>
          <a:p>
            <a:pPr>
              <a:lnSpc>
                <a:spcPct val="90000"/>
              </a:lnSpc>
              <a:spcBef>
                <a:spcPct val="0"/>
              </a:spcBef>
              <a:spcAft>
                <a:spcPct val="0"/>
              </a:spcAft>
              <a:buClrTx/>
            </a:pPr>
            <a:r>
              <a:rPr lang="en-GB" sz="2000">
                <a:solidFill>
                  <a:srgbClr val="0055B7"/>
                </a:solidFill>
                <a:latin typeface="Nokia Sans" pitchFamily="34" charset="0"/>
              </a:rPr>
              <a:t>command to send buffer</a:t>
            </a:r>
          </a:p>
        </p:txBody>
      </p:sp>
      <p:sp>
        <p:nvSpPr>
          <p:cNvPr id="25607" name="Oval 7"/>
          <p:cNvSpPr>
            <a:spLocks noChangeArrowheads="1"/>
          </p:cNvSpPr>
          <p:nvPr/>
        </p:nvSpPr>
        <p:spPr bwMode="auto">
          <a:xfrm>
            <a:off x="4445713" y="3619500"/>
            <a:ext cx="1524244" cy="1066800"/>
          </a:xfrm>
          <a:prstGeom prst="ellipse">
            <a:avLst/>
          </a:prstGeom>
          <a:noFill/>
          <a:ln w="63500">
            <a:solidFill>
              <a:srgbClr val="FF0000"/>
            </a:solidFill>
            <a:round/>
            <a:headEnd/>
            <a:tailEnd/>
          </a:ln>
        </p:spPr>
        <p:txBody>
          <a:bodyPr wrap="none" anchor="ctr"/>
          <a:lstStyle/>
          <a:p>
            <a:endParaRPr lang="fi-FI"/>
          </a:p>
        </p:txBody>
      </p:sp>
      <p:sp>
        <p:nvSpPr>
          <p:cNvPr id="25608" name="Line 8"/>
          <p:cNvSpPr>
            <a:spLocks noChangeShapeType="1"/>
          </p:cNvSpPr>
          <p:nvPr/>
        </p:nvSpPr>
        <p:spPr bwMode="auto">
          <a:xfrm flipH="1">
            <a:off x="5055411" y="3619500"/>
            <a:ext cx="152424" cy="0"/>
          </a:xfrm>
          <a:prstGeom prst="line">
            <a:avLst/>
          </a:prstGeom>
          <a:noFill/>
          <a:ln w="38100">
            <a:solidFill>
              <a:srgbClr val="FF0000"/>
            </a:solidFill>
            <a:round/>
            <a:headEnd/>
            <a:tailEnd type="triangle" w="lg" len="lg"/>
          </a:ln>
        </p:spPr>
        <p:txBody>
          <a:bodyPr/>
          <a:lstStyle/>
          <a:p>
            <a:endParaRPr lang="fi-FI"/>
          </a:p>
        </p:txBody>
      </p:sp>
      <p:sp>
        <p:nvSpPr>
          <p:cNvPr id="25609" name="Line 9"/>
          <p:cNvSpPr>
            <a:spLocks noChangeShapeType="1"/>
          </p:cNvSpPr>
          <p:nvPr/>
        </p:nvSpPr>
        <p:spPr bwMode="auto">
          <a:xfrm>
            <a:off x="5207835" y="4686300"/>
            <a:ext cx="152424" cy="0"/>
          </a:xfrm>
          <a:prstGeom prst="line">
            <a:avLst/>
          </a:prstGeom>
          <a:noFill/>
          <a:ln w="38100">
            <a:solidFill>
              <a:srgbClr val="FF0000"/>
            </a:solidFill>
            <a:round/>
            <a:headEnd/>
            <a:tailEnd type="triangle" w="lg" len="lg"/>
          </a:ln>
        </p:spPr>
        <p:txBody>
          <a:bodyPr/>
          <a:lstStyle/>
          <a:p>
            <a:endParaRPr lang="fi-FI"/>
          </a:p>
        </p:txBody>
      </p:sp>
      <p:sp>
        <p:nvSpPr>
          <p:cNvPr id="25610" name="Text Box 10"/>
          <p:cNvSpPr txBox="1">
            <a:spLocks noChangeArrowheads="1"/>
          </p:cNvSpPr>
          <p:nvPr/>
        </p:nvSpPr>
        <p:spPr bwMode="auto">
          <a:xfrm>
            <a:off x="4521925" y="3924301"/>
            <a:ext cx="1384522" cy="366713"/>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sz="2000">
                <a:solidFill>
                  <a:schemeClr val="hlink"/>
                </a:solidFill>
                <a:latin typeface="Nokia Sans" pitchFamily="34" charset="0"/>
              </a:rPr>
              <a:t>TimerTask</a:t>
            </a:r>
          </a:p>
        </p:txBody>
      </p:sp>
      <p:sp>
        <p:nvSpPr>
          <p:cNvPr id="25611" name="Text Box 11"/>
          <p:cNvSpPr txBox="1">
            <a:spLocks noChangeArrowheads="1"/>
          </p:cNvSpPr>
          <p:nvPr/>
        </p:nvSpPr>
        <p:spPr bwMode="auto">
          <a:xfrm>
            <a:off x="5969957" y="3467100"/>
            <a:ext cx="1905305" cy="381000"/>
          </a:xfrm>
          <a:prstGeom prst="rect">
            <a:avLst/>
          </a:prstGeom>
          <a:noFill/>
          <a:ln w="12700">
            <a:solidFill>
              <a:schemeClr val="tx1"/>
            </a:solidFill>
            <a:miter lim="800000"/>
            <a:headEnd/>
            <a:tailEnd/>
          </a:ln>
        </p:spPr>
        <p:txBody>
          <a:bodyPr>
            <a:spAutoFit/>
          </a:bodyPr>
          <a:lstStyle/>
          <a:p>
            <a:pPr algn="ctr">
              <a:lnSpc>
                <a:spcPct val="90000"/>
              </a:lnSpc>
              <a:spcBef>
                <a:spcPct val="0"/>
              </a:spcBef>
              <a:spcAft>
                <a:spcPct val="0"/>
              </a:spcAft>
              <a:buClrTx/>
            </a:pPr>
            <a:r>
              <a:rPr lang="en-GB" sz="2000" b="1">
                <a:latin typeface="Courier New" pitchFamily="49" charset="0"/>
              </a:rPr>
              <a:t>sendBuffer</a:t>
            </a:r>
          </a:p>
        </p:txBody>
      </p:sp>
      <p:sp>
        <p:nvSpPr>
          <p:cNvPr id="25612" name="Text Box 12"/>
          <p:cNvSpPr txBox="1">
            <a:spLocks noChangeArrowheads="1"/>
          </p:cNvSpPr>
          <p:nvPr/>
        </p:nvSpPr>
        <p:spPr bwMode="auto">
          <a:xfrm>
            <a:off x="5969957" y="3848100"/>
            <a:ext cx="1905305" cy="381000"/>
          </a:xfrm>
          <a:prstGeom prst="rect">
            <a:avLst/>
          </a:prstGeom>
          <a:noFill/>
          <a:ln w="12700">
            <a:solidFill>
              <a:schemeClr val="tx1"/>
            </a:solidFill>
            <a:miter lim="800000"/>
            <a:headEnd/>
            <a:tailEnd/>
          </a:ln>
        </p:spPr>
        <p:txBody>
          <a:bodyPr>
            <a:spAutoFit/>
          </a:bodyPr>
          <a:lstStyle/>
          <a:p>
            <a:pPr algn="ctr">
              <a:lnSpc>
                <a:spcPct val="90000"/>
              </a:lnSpc>
              <a:spcBef>
                <a:spcPct val="0"/>
              </a:spcBef>
              <a:spcAft>
                <a:spcPct val="0"/>
              </a:spcAft>
              <a:buClrTx/>
            </a:pPr>
            <a:r>
              <a:rPr lang="en-GB" sz="2000">
                <a:latin typeface="Courier New" pitchFamily="49" charset="0"/>
              </a:rPr>
              <a:t>&lt;header&gt;</a:t>
            </a:r>
          </a:p>
        </p:txBody>
      </p:sp>
      <p:sp>
        <p:nvSpPr>
          <p:cNvPr id="25613" name="Text Box 13"/>
          <p:cNvSpPr txBox="1">
            <a:spLocks noChangeArrowheads="1"/>
          </p:cNvSpPr>
          <p:nvPr/>
        </p:nvSpPr>
        <p:spPr bwMode="auto">
          <a:xfrm>
            <a:off x="5969957" y="4229101"/>
            <a:ext cx="1905305" cy="379413"/>
          </a:xfrm>
          <a:prstGeom prst="rect">
            <a:avLst/>
          </a:prstGeom>
          <a:noFill/>
          <a:ln w="12700">
            <a:solidFill>
              <a:schemeClr val="tx1"/>
            </a:solidFill>
            <a:miter lim="800000"/>
            <a:headEnd/>
            <a:tailEnd/>
          </a:ln>
        </p:spPr>
        <p:txBody>
          <a:bodyPr>
            <a:spAutoFit/>
          </a:bodyPr>
          <a:lstStyle/>
          <a:p>
            <a:pPr algn="ctr">
              <a:lnSpc>
                <a:spcPct val="90000"/>
              </a:lnSpc>
              <a:spcBef>
                <a:spcPct val="0"/>
              </a:spcBef>
              <a:spcAft>
                <a:spcPct val="0"/>
              </a:spcAft>
              <a:buClrTx/>
            </a:pPr>
            <a:r>
              <a:rPr lang="en-GB" sz="2000">
                <a:latin typeface="Courier New" pitchFamily="49" charset="0"/>
              </a:rPr>
              <a:t>&lt;CMD_RIGHT&gt;</a:t>
            </a:r>
          </a:p>
        </p:txBody>
      </p:sp>
      <p:sp>
        <p:nvSpPr>
          <p:cNvPr id="25614" name="Text Box 14"/>
          <p:cNvSpPr txBox="1">
            <a:spLocks noChangeArrowheads="1"/>
          </p:cNvSpPr>
          <p:nvPr/>
        </p:nvSpPr>
        <p:spPr bwMode="auto">
          <a:xfrm>
            <a:off x="5985835" y="2382839"/>
            <a:ext cx="3607378" cy="312737"/>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sz="1600" b="1">
                <a:solidFill>
                  <a:srgbClr val="005C00"/>
                </a:solidFill>
                <a:latin typeface="Courier New" pitchFamily="49" charset="0"/>
              </a:rPr>
              <a:t>connection.send(sendBuffer);</a:t>
            </a:r>
          </a:p>
        </p:txBody>
      </p:sp>
      <p:sp>
        <p:nvSpPr>
          <p:cNvPr id="25615" name="Text Box 15"/>
          <p:cNvSpPr txBox="1">
            <a:spLocks noChangeArrowheads="1"/>
          </p:cNvSpPr>
          <p:nvPr/>
        </p:nvSpPr>
        <p:spPr bwMode="auto">
          <a:xfrm>
            <a:off x="6884503" y="1714500"/>
            <a:ext cx="2438791" cy="695325"/>
          </a:xfrm>
          <a:prstGeom prst="rect">
            <a:avLst/>
          </a:prstGeom>
          <a:noFill/>
          <a:ln w="12700">
            <a:noFill/>
            <a:miter lim="800000"/>
            <a:headEnd/>
            <a:tailEnd/>
          </a:ln>
        </p:spPr>
        <p:txBody>
          <a:bodyPr>
            <a:spAutoFit/>
          </a:bodyPr>
          <a:lstStyle/>
          <a:p>
            <a:pPr>
              <a:lnSpc>
                <a:spcPct val="90000"/>
              </a:lnSpc>
              <a:spcBef>
                <a:spcPct val="0"/>
              </a:spcBef>
              <a:spcAft>
                <a:spcPct val="0"/>
              </a:spcAft>
              <a:buClrTx/>
            </a:pPr>
            <a:r>
              <a:rPr lang="en-GB" sz="2400" b="1">
                <a:solidFill>
                  <a:srgbClr val="009E60"/>
                </a:solidFill>
                <a:latin typeface="Nokia Sans" pitchFamily="34" charset="0"/>
              </a:rPr>
              <a:t>4.</a:t>
            </a:r>
            <a:r>
              <a:rPr lang="en-GB" sz="2000">
                <a:solidFill>
                  <a:srgbClr val="0055B7"/>
                </a:solidFill>
                <a:latin typeface="Nokia Sans" pitchFamily="34" charset="0"/>
              </a:rPr>
              <a:t> sendBuffer sent through connection</a:t>
            </a:r>
          </a:p>
        </p:txBody>
      </p:sp>
      <p:sp>
        <p:nvSpPr>
          <p:cNvPr id="25616" name="Text Box 16"/>
          <p:cNvSpPr txBox="1">
            <a:spLocks noChangeArrowheads="1"/>
          </p:cNvSpPr>
          <p:nvPr/>
        </p:nvSpPr>
        <p:spPr bwMode="auto">
          <a:xfrm>
            <a:off x="939951" y="5641976"/>
            <a:ext cx="1173351" cy="366713"/>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sz="2000">
                <a:latin typeface="Nokia Sans" pitchFamily="34" charset="0"/>
              </a:rPr>
              <a:t>Device 1</a:t>
            </a:r>
          </a:p>
        </p:txBody>
      </p:sp>
      <p:sp>
        <p:nvSpPr>
          <p:cNvPr id="25617" name="Freeform 17"/>
          <p:cNvSpPr>
            <a:spLocks/>
          </p:cNvSpPr>
          <p:nvPr/>
        </p:nvSpPr>
        <p:spPr bwMode="auto">
          <a:xfrm>
            <a:off x="7494201" y="2705100"/>
            <a:ext cx="762122" cy="685800"/>
          </a:xfrm>
          <a:custGeom>
            <a:avLst/>
            <a:gdLst>
              <a:gd name="T0" fmla="*/ 0 w 480"/>
              <a:gd name="T1" fmla="*/ 432 h 432"/>
              <a:gd name="T2" fmla="*/ 384 w 480"/>
              <a:gd name="T3" fmla="*/ 336 h 432"/>
              <a:gd name="T4" fmla="*/ 240 w 480"/>
              <a:gd name="T5" fmla="*/ 144 h 432"/>
              <a:gd name="T6" fmla="*/ 480 w 480"/>
              <a:gd name="T7" fmla="*/ 0 h 432"/>
              <a:gd name="T8" fmla="*/ 0 60000 65536"/>
              <a:gd name="T9" fmla="*/ 0 60000 65536"/>
              <a:gd name="T10" fmla="*/ 0 60000 65536"/>
              <a:gd name="T11" fmla="*/ 0 60000 65536"/>
              <a:gd name="T12" fmla="*/ 0 w 480"/>
              <a:gd name="T13" fmla="*/ 0 h 432"/>
              <a:gd name="T14" fmla="*/ 480 w 480"/>
              <a:gd name="T15" fmla="*/ 432 h 432"/>
            </a:gdLst>
            <a:ahLst/>
            <a:cxnLst>
              <a:cxn ang="T8">
                <a:pos x="T0" y="T1"/>
              </a:cxn>
              <a:cxn ang="T9">
                <a:pos x="T2" y="T3"/>
              </a:cxn>
              <a:cxn ang="T10">
                <a:pos x="T4" y="T5"/>
              </a:cxn>
              <a:cxn ang="T11">
                <a:pos x="T6" y="T7"/>
              </a:cxn>
            </a:cxnLst>
            <a:rect l="T12" t="T13" r="T14" b="T15"/>
            <a:pathLst>
              <a:path w="480" h="432">
                <a:moveTo>
                  <a:pt x="0" y="432"/>
                </a:moveTo>
                <a:cubicBezTo>
                  <a:pt x="172" y="408"/>
                  <a:pt x="344" y="384"/>
                  <a:pt x="384" y="336"/>
                </a:cubicBezTo>
                <a:cubicBezTo>
                  <a:pt x="424" y="288"/>
                  <a:pt x="224" y="200"/>
                  <a:pt x="240" y="144"/>
                </a:cubicBezTo>
                <a:cubicBezTo>
                  <a:pt x="256" y="88"/>
                  <a:pt x="368" y="44"/>
                  <a:pt x="480" y="0"/>
                </a:cubicBezTo>
              </a:path>
            </a:pathLst>
          </a:custGeom>
          <a:noFill/>
          <a:ln w="12700" cap="flat" cmpd="sng">
            <a:solidFill>
              <a:srgbClr val="009E60"/>
            </a:solidFill>
            <a:prstDash val="solid"/>
            <a:round/>
            <a:headEnd type="none" w="med" len="med"/>
            <a:tailEnd type="triangle" w="lg" len="med"/>
          </a:ln>
        </p:spPr>
        <p:txBody>
          <a:bodyPr/>
          <a:lstStyle/>
          <a:p>
            <a:endParaRPr lang="fi-FI"/>
          </a:p>
        </p:txBody>
      </p:sp>
      <p:pic>
        <p:nvPicPr>
          <p:cNvPr id="25619" name="Picture 22"/>
          <p:cNvPicPr>
            <a:picLocks noChangeAspect="1" noChangeArrowheads="1"/>
          </p:cNvPicPr>
          <p:nvPr/>
        </p:nvPicPr>
        <p:blipFill>
          <a:blip r:embed="rId3" cstate="print"/>
          <a:srcRect/>
          <a:stretch>
            <a:fillRect/>
          </a:stretch>
        </p:blipFill>
        <p:spPr bwMode="auto">
          <a:xfrm>
            <a:off x="962179" y="2528888"/>
            <a:ext cx="1162236" cy="3048000"/>
          </a:xfrm>
          <a:prstGeom prst="rect">
            <a:avLst/>
          </a:prstGeom>
          <a:noFill/>
          <a:ln w="9525" algn="ctr">
            <a:noFill/>
            <a:miter lim="800000"/>
            <a:headEnd/>
            <a:tailEnd/>
          </a:ln>
        </p:spPr>
      </p:pic>
      <p:sp>
        <p:nvSpPr>
          <p:cNvPr id="25625" name="Text Box 11"/>
          <p:cNvSpPr txBox="1">
            <a:spLocks noChangeArrowheads="1"/>
          </p:cNvSpPr>
          <p:nvPr/>
        </p:nvSpPr>
        <p:spPr bwMode="auto">
          <a:xfrm>
            <a:off x="2515003" y="3492500"/>
            <a:ext cx="1905305" cy="381000"/>
          </a:xfrm>
          <a:prstGeom prst="rect">
            <a:avLst/>
          </a:prstGeom>
          <a:noFill/>
          <a:ln w="12700">
            <a:solidFill>
              <a:schemeClr val="tx1"/>
            </a:solidFill>
            <a:miter lim="800000"/>
            <a:headEnd/>
            <a:tailEnd/>
          </a:ln>
        </p:spPr>
        <p:txBody>
          <a:bodyPr>
            <a:spAutoFit/>
          </a:bodyPr>
          <a:lstStyle/>
          <a:p>
            <a:pPr algn="ctr">
              <a:lnSpc>
                <a:spcPct val="90000"/>
              </a:lnSpc>
              <a:spcBef>
                <a:spcPct val="0"/>
              </a:spcBef>
              <a:spcAft>
                <a:spcPct val="0"/>
              </a:spcAft>
              <a:buClrTx/>
            </a:pPr>
            <a:r>
              <a:rPr lang="en-GB" sz="2000" b="1">
                <a:latin typeface="Courier New" pitchFamily="49" charset="0"/>
              </a:rPr>
              <a:t>sendStack</a:t>
            </a:r>
          </a:p>
        </p:txBody>
      </p:sp>
      <p:sp>
        <p:nvSpPr>
          <p:cNvPr id="25626" name="Text Box 12"/>
          <p:cNvSpPr txBox="1">
            <a:spLocks noChangeArrowheads="1"/>
          </p:cNvSpPr>
          <p:nvPr/>
        </p:nvSpPr>
        <p:spPr bwMode="auto">
          <a:xfrm>
            <a:off x="2515003" y="3873500"/>
            <a:ext cx="1905305" cy="381000"/>
          </a:xfrm>
          <a:prstGeom prst="rect">
            <a:avLst/>
          </a:prstGeom>
          <a:noFill/>
          <a:ln w="12700">
            <a:solidFill>
              <a:schemeClr val="tx1"/>
            </a:solidFill>
            <a:miter lim="800000"/>
            <a:headEnd/>
            <a:tailEnd/>
          </a:ln>
        </p:spPr>
        <p:txBody>
          <a:bodyPr>
            <a:spAutoFit/>
          </a:bodyPr>
          <a:lstStyle/>
          <a:p>
            <a:pPr algn="ctr">
              <a:lnSpc>
                <a:spcPct val="90000"/>
              </a:lnSpc>
              <a:spcBef>
                <a:spcPct val="0"/>
              </a:spcBef>
              <a:spcAft>
                <a:spcPct val="0"/>
              </a:spcAft>
              <a:buClrTx/>
            </a:pPr>
            <a:r>
              <a:rPr lang="en-GB" sz="2000">
                <a:latin typeface="Courier New" pitchFamily="49" charset="0"/>
              </a:rPr>
              <a:t>&lt;CMD_RIGHT&gt;</a:t>
            </a:r>
          </a:p>
        </p:txBody>
      </p:sp>
      <p:sp>
        <p:nvSpPr>
          <p:cNvPr id="25627" name="Text Box 13"/>
          <p:cNvSpPr txBox="1">
            <a:spLocks noChangeArrowheads="1"/>
          </p:cNvSpPr>
          <p:nvPr/>
        </p:nvSpPr>
        <p:spPr bwMode="auto">
          <a:xfrm>
            <a:off x="2515003" y="4254501"/>
            <a:ext cx="1905305" cy="379413"/>
          </a:xfrm>
          <a:prstGeom prst="rect">
            <a:avLst/>
          </a:prstGeom>
          <a:noFill/>
          <a:ln w="12700">
            <a:solidFill>
              <a:schemeClr val="tx1"/>
            </a:solidFill>
            <a:miter lim="800000"/>
            <a:headEnd/>
            <a:tailEnd/>
          </a:ln>
        </p:spPr>
        <p:txBody>
          <a:bodyPr>
            <a:spAutoFit/>
          </a:bodyPr>
          <a:lstStyle/>
          <a:p>
            <a:pPr algn="ctr">
              <a:lnSpc>
                <a:spcPct val="90000"/>
              </a:lnSpc>
              <a:spcBef>
                <a:spcPct val="0"/>
              </a:spcBef>
              <a:spcAft>
                <a:spcPct val="0"/>
              </a:spcAft>
              <a:buClrTx/>
            </a:pPr>
            <a:endParaRPr lang="en-GB" sz="2000">
              <a:latin typeface="Courier New" pitchFamily="49" charset="0"/>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GB" smtClean="0"/>
              <a:t>Sending data (1)</a:t>
            </a:r>
            <a:endParaRPr lang="en-US" smtClean="0"/>
          </a:p>
        </p:txBody>
      </p:sp>
      <p:sp>
        <p:nvSpPr>
          <p:cNvPr id="26627" name="Rectangle 3"/>
          <p:cNvSpPr>
            <a:spLocks noGrp="1" noChangeArrowheads="1"/>
          </p:cNvSpPr>
          <p:nvPr>
            <p:ph type="body" idx="1"/>
          </p:nvPr>
        </p:nvSpPr>
        <p:spPr/>
        <p:txBody>
          <a:bodyPr/>
          <a:lstStyle/>
          <a:p>
            <a:r>
              <a:rPr lang="en-GB" smtClean="0"/>
              <a:t>Use a send stack. Add data to be sent to the stack:</a:t>
            </a:r>
          </a:p>
          <a:p>
            <a:pPr lvl="3"/>
            <a:r>
              <a:rPr lang="en-GB" smtClean="0"/>
              <a:t>Vector sendStack = new Vector();</a:t>
            </a:r>
          </a:p>
          <a:p>
            <a:pPr lvl="3"/>
            <a:r>
              <a:rPr lang="en-GB" smtClean="0"/>
              <a:t>public void addDataToBeSent(byte[] command) {</a:t>
            </a:r>
          </a:p>
          <a:p>
            <a:pPr lvl="3"/>
            <a:r>
              <a:rPr lang="en-GB" smtClean="0"/>
              <a:t>		sendStack.addElement(command);</a:t>
            </a:r>
          </a:p>
          <a:p>
            <a:pPr lvl="3"/>
            <a:r>
              <a:rPr lang="en-GB" smtClean="0"/>
              <a:t>}</a:t>
            </a:r>
          </a:p>
          <a:p>
            <a:r>
              <a:rPr lang="en-GB" smtClean="0"/>
              <a:t>Create a timer task to pop the data from the stack, write to a send buffer, then flush the data through the connection:</a:t>
            </a:r>
          </a:p>
          <a:p>
            <a:pPr lvl="3"/>
            <a:r>
              <a:rPr lang="en-GB" smtClean="0"/>
              <a:t>class MyTimerTask extends TimerTask {</a:t>
            </a:r>
          </a:p>
          <a:p>
            <a:pPr lvl="3"/>
            <a:r>
              <a:rPr lang="en-GB" smtClean="0"/>
              <a:t>    public void run() {</a:t>
            </a:r>
          </a:p>
          <a:p>
            <a:pPr lvl="3"/>
            <a:r>
              <a:rPr lang="en-GB" smtClean="0"/>
              <a:t>		while (sendStack.size() &gt; 0) {</a:t>
            </a:r>
          </a:p>
          <a:p>
            <a:pPr lvl="3"/>
            <a:r>
              <a:rPr lang="en-GB" smtClean="0"/>
              <a:t>			byte[] command = (byte[])sendStack.elementAt(0);</a:t>
            </a:r>
          </a:p>
          <a:p>
            <a:pPr lvl="3"/>
            <a:r>
              <a:rPr lang="en-GB" smtClean="0"/>
              <a:t>			sendStack.removeElementAt(0);		</a:t>
            </a:r>
          </a:p>
          <a:p>
            <a:pPr lvl="3"/>
            <a:r>
              <a:rPr lang="en-GB" smtClean="0"/>
              <a:t>			writeToSendBuffer(command, command.length);</a:t>
            </a:r>
          </a:p>
          <a:p>
            <a:pPr lvl="3"/>
            <a:r>
              <a:rPr lang="en-GB" smtClean="0"/>
              <a:t>		}</a:t>
            </a:r>
          </a:p>
          <a:p>
            <a:pPr lvl="3"/>
            <a:r>
              <a:rPr lang="en-GB" smtClean="0"/>
              <a:t>		flush();</a:t>
            </a:r>
          </a:p>
          <a:p>
            <a:pPr lvl="3"/>
            <a:r>
              <a:rPr lang="en-GB" smtClean="0"/>
              <a:t>	}</a:t>
            </a:r>
          </a:p>
          <a:p>
            <a:pPr lvl="3"/>
            <a:r>
              <a:rPr lang="en-GB" smtClean="0"/>
              <a:t>}</a:t>
            </a:r>
            <a:endParaRPr lang="en-US" dirty="0" smtClean="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GB" smtClean="0"/>
              <a:t>Sending data (2)</a:t>
            </a:r>
            <a:endParaRPr lang="en-US" smtClean="0"/>
          </a:p>
        </p:txBody>
      </p:sp>
      <p:sp>
        <p:nvSpPr>
          <p:cNvPr id="27651" name="Rectangle 3"/>
          <p:cNvSpPr>
            <a:spLocks noGrp="1" noChangeArrowheads="1"/>
          </p:cNvSpPr>
          <p:nvPr>
            <p:ph type="body" idx="1"/>
          </p:nvPr>
        </p:nvSpPr>
        <p:spPr/>
        <p:txBody>
          <a:bodyPr/>
          <a:lstStyle/>
          <a:p>
            <a:r>
              <a:rPr lang="en-GB" smtClean="0"/>
              <a:t>Add the data to the end of sendBuffer, leaving first 2 bytes free for header data.</a:t>
            </a:r>
          </a:p>
          <a:p>
            <a:r>
              <a:rPr lang="en-GB" smtClean="0"/>
              <a:t>Lock the sendBuffer to ensure that only one thread at a time is adding to it.</a:t>
            </a:r>
          </a:p>
          <a:p>
            <a:pPr lvl="3"/>
            <a:r>
              <a:rPr lang="en-GB" smtClean="0"/>
              <a:t>private byte sendBuffer[]; private int sendBufferIndex = 2;</a:t>
            </a:r>
          </a:p>
          <a:p>
            <a:pPr lvl="3"/>
            <a:r>
              <a:rPr lang="en-GB" smtClean="0"/>
              <a:t>public void writeToSendBuffer(byte buf[], int length) {</a:t>
            </a:r>
          </a:p>
          <a:p>
            <a:pPr lvl="3"/>
            <a:r>
              <a:rPr lang="en-GB" smtClean="0"/>
              <a:t>    synchronized (sendBuffer) {</a:t>
            </a:r>
          </a:p>
          <a:p>
            <a:pPr lvl="3"/>
            <a:r>
              <a:rPr lang="en-GB" smtClean="0"/>
              <a:t>      for (int i = 0; i &lt; length; i++)</a:t>
            </a:r>
          </a:p>
          <a:p>
            <a:pPr lvl="3"/>
            <a:r>
              <a:rPr lang="en-GB" smtClean="0"/>
              <a:t>        sendBuffer[sendBufferIndex++] = buf[i];</a:t>
            </a:r>
          </a:p>
          <a:p>
            <a:pPr lvl="3"/>
            <a:r>
              <a:rPr lang="en-GB" smtClean="0"/>
              <a:t>    }</a:t>
            </a:r>
          </a:p>
          <a:p>
            <a:pPr lvl="3"/>
            <a:r>
              <a:rPr lang="en-GB" smtClean="0"/>
              <a:t>}</a:t>
            </a:r>
          </a:p>
          <a:p>
            <a:r>
              <a:rPr lang="en-GB" smtClean="0"/>
              <a:t>Flush the data from the sendBuffer:</a:t>
            </a:r>
          </a:p>
          <a:p>
            <a:pPr lvl="3"/>
            <a:r>
              <a:rPr lang="en-GB" smtClean="0"/>
              <a:t>public void flush() {</a:t>
            </a:r>
          </a:p>
          <a:p>
            <a:pPr lvl="3"/>
            <a:r>
              <a:rPr lang="en-GB" smtClean="0"/>
              <a:t>    synchronized (sendBuffer) {</a:t>
            </a:r>
          </a:p>
          <a:p>
            <a:pPr lvl="3"/>
            <a:r>
              <a:rPr lang="en-GB" smtClean="0"/>
              <a:t>      if (sendBufferIndex &gt; 2) {</a:t>
            </a:r>
          </a:p>
          <a:p>
            <a:pPr lvl="3"/>
            <a:r>
              <a:rPr lang="en-GB" smtClean="0"/>
              <a:t>        sendBufferData();</a:t>
            </a:r>
          </a:p>
          <a:p>
            <a:pPr lvl="3"/>
            <a:r>
              <a:rPr lang="en-GB" smtClean="0"/>
              <a:t>      }</a:t>
            </a:r>
          </a:p>
          <a:p>
            <a:pPr lvl="3"/>
            <a:r>
              <a:rPr lang="en-GB" smtClean="0"/>
              <a:t>    }</a:t>
            </a:r>
          </a:p>
          <a:p>
            <a:pPr lvl="3"/>
            <a:r>
              <a:rPr lang="en-GB" smtClean="0"/>
              <a:t>  }</a:t>
            </a:r>
            <a:endParaRPr lang="en-US" dirty="0" smtClean="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GB" smtClean="0"/>
              <a:t>Sending data (3)</a:t>
            </a:r>
            <a:endParaRPr lang="en-US" smtClean="0"/>
          </a:p>
        </p:txBody>
      </p:sp>
      <p:sp>
        <p:nvSpPr>
          <p:cNvPr id="28675" name="Rectangle 3"/>
          <p:cNvSpPr>
            <a:spLocks noGrp="1" noChangeArrowheads="1"/>
          </p:cNvSpPr>
          <p:nvPr>
            <p:ph type="body" idx="1"/>
          </p:nvPr>
        </p:nvSpPr>
        <p:spPr/>
        <p:txBody>
          <a:bodyPr/>
          <a:lstStyle/>
          <a:p>
            <a:r>
              <a:rPr lang="en-GB" smtClean="0"/>
              <a:t>Store the length of the data in the first two bytes of sendBuffer.</a:t>
            </a:r>
          </a:p>
          <a:p>
            <a:r>
              <a:rPr lang="en-GB" smtClean="0"/>
              <a:t>Send the buffer through the connection.</a:t>
            </a:r>
          </a:p>
          <a:p>
            <a:r>
              <a:rPr lang="en-GB" smtClean="0"/>
              <a:t>Reset the buffer index:</a:t>
            </a:r>
          </a:p>
          <a:p>
            <a:pPr lvl="3"/>
            <a:r>
              <a:rPr lang="en-GB" smtClean="0"/>
              <a:t>private void sendBufferData() {</a:t>
            </a:r>
          </a:p>
          <a:p>
            <a:pPr lvl="3"/>
            <a:r>
              <a:rPr lang="en-GB" smtClean="0"/>
              <a:t>    </a:t>
            </a:r>
          </a:p>
          <a:p>
            <a:pPr lvl="3"/>
            <a:r>
              <a:rPr lang="en-GB" smtClean="0"/>
              <a:t>    try {</a:t>
            </a:r>
          </a:p>
          <a:p>
            <a:pPr lvl="3"/>
            <a:r>
              <a:rPr lang="en-GB" smtClean="0"/>
              <a:t>      sendBuffer[0] = (byte) (sendBufferIndex &gt;&gt; 8 &amp; 0xFF);</a:t>
            </a:r>
          </a:p>
          <a:p>
            <a:pPr lvl="3"/>
            <a:r>
              <a:rPr lang="en-GB" smtClean="0"/>
              <a:t>      sendBuffer[1] = (byte) (sendBufferIndex &amp; 0xFF);</a:t>
            </a:r>
          </a:p>
          <a:p>
            <a:pPr lvl="3"/>
            <a:r>
              <a:rPr lang="en-GB" smtClean="0"/>
              <a:t>      connection.send(sendBuffer);</a:t>
            </a:r>
          </a:p>
          <a:p>
            <a:pPr lvl="3"/>
            <a:r>
              <a:rPr lang="en-GB" smtClean="0"/>
              <a:t>      sendBufferIndex = 2;</a:t>
            </a:r>
          </a:p>
          <a:p>
            <a:pPr lvl="3"/>
            <a:r>
              <a:rPr lang="en-GB" smtClean="0"/>
              <a:t>    }</a:t>
            </a:r>
          </a:p>
          <a:p>
            <a:pPr lvl="3"/>
            <a:r>
              <a:rPr lang="en-GB" smtClean="0"/>
              <a:t>    catch (IOException e) {</a:t>
            </a:r>
          </a:p>
          <a:p>
            <a:pPr lvl="3"/>
            <a:r>
              <a:rPr lang="en-GB" smtClean="0"/>
              <a:t>      //handle exception</a:t>
            </a:r>
          </a:p>
          <a:p>
            <a:pPr lvl="3"/>
            <a:r>
              <a:rPr lang="en-GB" smtClean="0"/>
              <a:t>    }</a:t>
            </a:r>
          </a:p>
          <a:p>
            <a:pPr lvl="3"/>
            <a:r>
              <a:rPr lang="en-GB" smtClean="0"/>
              <a:t>  }</a:t>
            </a:r>
            <a:endParaRPr lang="en-US" dirty="0" smtClean="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smtClean="0"/>
              <a:t>Receiving data example</a:t>
            </a:r>
            <a:endParaRPr lang="en-US" smtClean="0"/>
          </a:p>
        </p:txBody>
      </p:sp>
      <p:sp>
        <p:nvSpPr>
          <p:cNvPr id="29699" name="Rectangle 3"/>
          <p:cNvSpPr>
            <a:spLocks noGrp="1" noChangeArrowheads="1"/>
          </p:cNvSpPr>
          <p:nvPr>
            <p:ph type="body" idx="1"/>
          </p:nvPr>
        </p:nvSpPr>
        <p:spPr/>
        <p:txBody>
          <a:bodyPr/>
          <a:lstStyle/>
          <a:p>
            <a:r>
              <a:rPr lang="en-GB" smtClean="0"/>
              <a:t>Example: Moving an on-screen graphical element, based upon commands received from a remote device.</a:t>
            </a:r>
            <a:endParaRPr lang="en-US" smtClean="0"/>
          </a:p>
        </p:txBody>
      </p:sp>
      <p:sp>
        <p:nvSpPr>
          <p:cNvPr id="29700" name="Text Box 4"/>
          <p:cNvSpPr txBox="1">
            <a:spLocks noChangeArrowheads="1"/>
          </p:cNvSpPr>
          <p:nvPr/>
        </p:nvSpPr>
        <p:spPr bwMode="auto">
          <a:xfrm>
            <a:off x="393763" y="2400301"/>
            <a:ext cx="2438791" cy="969963"/>
          </a:xfrm>
          <a:prstGeom prst="rect">
            <a:avLst/>
          </a:prstGeom>
          <a:noFill/>
          <a:ln w="12700">
            <a:noFill/>
            <a:miter lim="800000"/>
            <a:headEnd/>
            <a:tailEnd/>
          </a:ln>
        </p:spPr>
        <p:txBody>
          <a:bodyPr>
            <a:spAutoFit/>
          </a:bodyPr>
          <a:lstStyle/>
          <a:p>
            <a:pPr>
              <a:lnSpc>
                <a:spcPct val="90000"/>
              </a:lnSpc>
              <a:spcBef>
                <a:spcPct val="0"/>
              </a:spcBef>
              <a:spcAft>
                <a:spcPct val="0"/>
              </a:spcAft>
              <a:buClrTx/>
            </a:pPr>
            <a:r>
              <a:rPr lang="en-GB" sz="2400" b="1">
                <a:solidFill>
                  <a:srgbClr val="009E60"/>
                </a:solidFill>
                <a:latin typeface="Nokia Sans" pitchFamily="34" charset="0"/>
              </a:rPr>
              <a:t>1.</a:t>
            </a:r>
            <a:r>
              <a:rPr lang="en-GB" sz="2000">
                <a:solidFill>
                  <a:srgbClr val="0055B7"/>
                </a:solidFill>
                <a:latin typeface="Nokia Sans" pitchFamily="34" charset="0"/>
              </a:rPr>
              <a:t> “Move Right” received through connection</a:t>
            </a:r>
          </a:p>
        </p:txBody>
      </p:sp>
      <p:sp>
        <p:nvSpPr>
          <p:cNvPr id="29701" name="Text Box 5"/>
          <p:cNvSpPr txBox="1">
            <a:spLocks noChangeArrowheads="1"/>
          </p:cNvSpPr>
          <p:nvPr/>
        </p:nvSpPr>
        <p:spPr bwMode="auto">
          <a:xfrm>
            <a:off x="88914" y="3543300"/>
            <a:ext cx="3240607" cy="312738"/>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sz="1600" b="1">
                <a:solidFill>
                  <a:srgbClr val="005C00"/>
                </a:solidFill>
                <a:latin typeface="Courier New" pitchFamily="49" charset="0"/>
              </a:rPr>
              <a:t>connection.receive(data);</a:t>
            </a:r>
          </a:p>
        </p:txBody>
      </p:sp>
      <p:sp>
        <p:nvSpPr>
          <p:cNvPr id="29702" name="Text Box 6"/>
          <p:cNvSpPr txBox="1">
            <a:spLocks noChangeArrowheads="1"/>
          </p:cNvSpPr>
          <p:nvPr/>
        </p:nvSpPr>
        <p:spPr bwMode="auto">
          <a:xfrm>
            <a:off x="698612" y="4076700"/>
            <a:ext cx="1905305" cy="381000"/>
          </a:xfrm>
          <a:prstGeom prst="rect">
            <a:avLst/>
          </a:prstGeom>
          <a:noFill/>
          <a:ln w="12700">
            <a:solidFill>
              <a:schemeClr val="tx1"/>
            </a:solidFill>
            <a:miter lim="800000"/>
            <a:headEnd/>
            <a:tailEnd/>
          </a:ln>
        </p:spPr>
        <p:txBody>
          <a:bodyPr>
            <a:spAutoFit/>
          </a:bodyPr>
          <a:lstStyle/>
          <a:p>
            <a:pPr algn="ctr">
              <a:lnSpc>
                <a:spcPct val="90000"/>
              </a:lnSpc>
              <a:spcBef>
                <a:spcPct val="0"/>
              </a:spcBef>
              <a:spcAft>
                <a:spcPct val="0"/>
              </a:spcAft>
              <a:buClrTx/>
            </a:pPr>
            <a:r>
              <a:rPr lang="en-GB" sz="2000">
                <a:latin typeface="Courier New" pitchFamily="49" charset="0"/>
              </a:rPr>
              <a:t>&lt;header&gt;</a:t>
            </a:r>
          </a:p>
        </p:txBody>
      </p:sp>
      <p:sp>
        <p:nvSpPr>
          <p:cNvPr id="29703" name="Text Box 7"/>
          <p:cNvSpPr txBox="1">
            <a:spLocks noChangeArrowheads="1"/>
          </p:cNvSpPr>
          <p:nvPr/>
        </p:nvSpPr>
        <p:spPr bwMode="auto">
          <a:xfrm>
            <a:off x="698612" y="4457701"/>
            <a:ext cx="1905305" cy="379413"/>
          </a:xfrm>
          <a:prstGeom prst="rect">
            <a:avLst/>
          </a:prstGeom>
          <a:noFill/>
          <a:ln w="12700">
            <a:solidFill>
              <a:srgbClr val="009E60"/>
            </a:solidFill>
            <a:miter lim="800000"/>
            <a:headEnd/>
            <a:tailEnd/>
          </a:ln>
        </p:spPr>
        <p:txBody>
          <a:bodyPr>
            <a:spAutoFit/>
          </a:bodyPr>
          <a:lstStyle/>
          <a:p>
            <a:pPr algn="ctr">
              <a:lnSpc>
                <a:spcPct val="90000"/>
              </a:lnSpc>
              <a:spcBef>
                <a:spcPct val="0"/>
              </a:spcBef>
              <a:spcAft>
                <a:spcPct val="0"/>
              </a:spcAft>
              <a:buClrTx/>
            </a:pPr>
            <a:r>
              <a:rPr lang="en-GB" sz="2000">
                <a:solidFill>
                  <a:srgbClr val="009E60"/>
                </a:solidFill>
                <a:latin typeface="Courier New" pitchFamily="49" charset="0"/>
              </a:rPr>
              <a:t>&lt;CMD_RIGHT&gt;</a:t>
            </a:r>
          </a:p>
        </p:txBody>
      </p:sp>
      <p:sp>
        <p:nvSpPr>
          <p:cNvPr id="29704" name="Line 8"/>
          <p:cNvSpPr>
            <a:spLocks noChangeShapeType="1"/>
          </p:cNvSpPr>
          <p:nvPr/>
        </p:nvSpPr>
        <p:spPr bwMode="auto">
          <a:xfrm flipV="1">
            <a:off x="2603917" y="3924300"/>
            <a:ext cx="1143183" cy="762000"/>
          </a:xfrm>
          <a:prstGeom prst="line">
            <a:avLst/>
          </a:prstGeom>
          <a:noFill/>
          <a:ln w="12700">
            <a:solidFill>
              <a:srgbClr val="009E60"/>
            </a:solidFill>
            <a:round/>
            <a:headEnd/>
            <a:tailEnd type="triangle" w="med" len="med"/>
          </a:ln>
        </p:spPr>
        <p:txBody>
          <a:bodyPr/>
          <a:lstStyle/>
          <a:p>
            <a:endParaRPr lang="fi-FI"/>
          </a:p>
        </p:txBody>
      </p:sp>
      <p:sp>
        <p:nvSpPr>
          <p:cNvPr id="29706" name="Text Box 13"/>
          <p:cNvSpPr txBox="1">
            <a:spLocks noChangeArrowheads="1"/>
          </p:cNvSpPr>
          <p:nvPr/>
        </p:nvSpPr>
        <p:spPr bwMode="auto">
          <a:xfrm>
            <a:off x="3518464" y="4533901"/>
            <a:ext cx="2438791" cy="969963"/>
          </a:xfrm>
          <a:prstGeom prst="rect">
            <a:avLst/>
          </a:prstGeom>
          <a:noFill/>
          <a:ln w="12700">
            <a:noFill/>
            <a:miter lim="800000"/>
            <a:headEnd/>
            <a:tailEnd/>
          </a:ln>
        </p:spPr>
        <p:txBody>
          <a:bodyPr>
            <a:spAutoFit/>
          </a:bodyPr>
          <a:lstStyle/>
          <a:p>
            <a:pPr>
              <a:lnSpc>
                <a:spcPct val="90000"/>
              </a:lnSpc>
              <a:spcBef>
                <a:spcPct val="0"/>
              </a:spcBef>
              <a:spcAft>
                <a:spcPct val="0"/>
              </a:spcAft>
              <a:buClrTx/>
            </a:pPr>
            <a:r>
              <a:rPr lang="en-GB" sz="2400" b="1">
                <a:solidFill>
                  <a:srgbClr val="009E60"/>
                </a:solidFill>
                <a:latin typeface="Nokia Sans" pitchFamily="34" charset="0"/>
              </a:rPr>
              <a:t>2.</a:t>
            </a:r>
            <a:r>
              <a:rPr lang="en-GB" sz="2000">
                <a:solidFill>
                  <a:srgbClr val="0055B7"/>
                </a:solidFill>
                <a:latin typeface="Nokia Sans" pitchFamily="34" charset="0"/>
              </a:rPr>
              <a:t> Right command</a:t>
            </a:r>
          </a:p>
          <a:p>
            <a:pPr>
              <a:lnSpc>
                <a:spcPct val="90000"/>
              </a:lnSpc>
              <a:spcBef>
                <a:spcPct val="0"/>
              </a:spcBef>
              <a:spcAft>
                <a:spcPct val="0"/>
              </a:spcAft>
              <a:buClrTx/>
            </a:pPr>
            <a:r>
              <a:rPr lang="en-GB" sz="2000">
                <a:solidFill>
                  <a:srgbClr val="0055B7"/>
                </a:solidFill>
                <a:latin typeface="Nokia Sans" pitchFamily="34" charset="0"/>
              </a:rPr>
              <a:t>added to received stack</a:t>
            </a:r>
          </a:p>
        </p:txBody>
      </p:sp>
      <p:sp>
        <p:nvSpPr>
          <p:cNvPr id="29707" name="Oval 14"/>
          <p:cNvSpPr>
            <a:spLocks noChangeArrowheads="1"/>
          </p:cNvSpPr>
          <p:nvPr/>
        </p:nvSpPr>
        <p:spPr bwMode="auto">
          <a:xfrm>
            <a:off x="5728618" y="3238500"/>
            <a:ext cx="1524244" cy="1066800"/>
          </a:xfrm>
          <a:prstGeom prst="ellipse">
            <a:avLst/>
          </a:prstGeom>
          <a:noFill/>
          <a:ln w="63500">
            <a:solidFill>
              <a:srgbClr val="FF0000"/>
            </a:solidFill>
            <a:round/>
            <a:headEnd/>
            <a:tailEnd/>
          </a:ln>
        </p:spPr>
        <p:txBody>
          <a:bodyPr wrap="none" anchor="ctr"/>
          <a:lstStyle/>
          <a:p>
            <a:endParaRPr lang="fi-FI"/>
          </a:p>
        </p:txBody>
      </p:sp>
      <p:sp>
        <p:nvSpPr>
          <p:cNvPr id="29708" name="Line 15"/>
          <p:cNvSpPr>
            <a:spLocks noChangeShapeType="1"/>
          </p:cNvSpPr>
          <p:nvPr/>
        </p:nvSpPr>
        <p:spPr bwMode="auto">
          <a:xfrm flipH="1">
            <a:off x="6490741" y="3238500"/>
            <a:ext cx="152424" cy="0"/>
          </a:xfrm>
          <a:prstGeom prst="line">
            <a:avLst/>
          </a:prstGeom>
          <a:noFill/>
          <a:ln w="38100">
            <a:solidFill>
              <a:srgbClr val="FF0000"/>
            </a:solidFill>
            <a:round/>
            <a:headEnd/>
            <a:tailEnd type="triangle" w="lg" len="lg"/>
          </a:ln>
        </p:spPr>
        <p:txBody>
          <a:bodyPr/>
          <a:lstStyle/>
          <a:p>
            <a:endParaRPr lang="fi-FI"/>
          </a:p>
        </p:txBody>
      </p:sp>
      <p:sp>
        <p:nvSpPr>
          <p:cNvPr id="29709" name="Line 16"/>
          <p:cNvSpPr>
            <a:spLocks noChangeShapeType="1"/>
          </p:cNvSpPr>
          <p:nvPr/>
        </p:nvSpPr>
        <p:spPr bwMode="auto">
          <a:xfrm>
            <a:off x="6643165" y="4305300"/>
            <a:ext cx="152424" cy="0"/>
          </a:xfrm>
          <a:prstGeom prst="line">
            <a:avLst/>
          </a:prstGeom>
          <a:noFill/>
          <a:ln w="38100">
            <a:solidFill>
              <a:srgbClr val="FF0000"/>
            </a:solidFill>
            <a:round/>
            <a:headEnd/>
            <a:tailEnd type="triangle" w="lg" len="lg"/>
          </a:ln>
        </p:spPr>
        <p:txBody>
          <a:bodyPr/>
          <a:lstStyle/>
          <a:p>
            <a:endParaRPr lang="fi-FI"/>
          </a:p>
        </p:txBody>
      </p:sp>
      <p:sp>
        <p:nvSpPr>
          <p:cNvPr id="29710" name="Text Box 17"/>
          <p:cNvSpPr txBox="1">
            <a:spLocks noChangeArrowheads="1"/>
          </p:cNvSpPr>
          <p:nvPr/>
        </p:nvSpPr>
        <p:spPr bwMode="auto">
          <a:xfrm>
            <a:off x="5957255" y="3467100"/>
            <a:ext cx="1017751" cy="641350"/>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sz="2000">
                <a:solidFill>
                  <a:schemeClr val="hlink"/>
                </a:solidFill>
                <a:latin typeface="Nokia Sans" pitchFamily="34" charset="0"/>
              </a:rPr>
              <a:t>Reader</a:t>
            </a:r>
          </a:p>
          <a:p>
            <a:pPr algn="ctr">
              <a:lnSpc>
                <a:spcPct val="90000"/>
              </a:lnSpc>
              <a:spcBef>
                <a:spcPct val="0"/>
              </a:spcBef>
              <a:spcAft>
                <a:spcPct val="0"/>
              </a:spcAft>
              <a:buClrTx/>
            </a:pPr>
            <a:r>
              <a:rPr lang="en-GB" sz="2000">
                <a:solidFill>
                  <a:schemeClr val="hlink"/>
                </a:solidFill>
                <a:latin typeface="Nokia Sans" pitchFamily="34" charset="0"/>
              </a:rPr>
              <a:t>Thread</a:t>
            </a:r>
          </a:p>
        </p:txBody>
      </p:sp>
      <p:sp>
        <p:nvSpPr>
          <p:cNvPr id="29711" name="Text Box 18"/>
          <p:cNvSpPr txBox="1">
            <a:spLocks noChangeArrowheads="1"/>
          </p:cNvSpPr>
          <p:nvPr/>
        </p:nvSpPr>
        <p:spPr bwMode="auto">
          <a:xfrm>
            <a:off x="5576194" y="2400301"/>
            <a:ext cx="2438791" cy="695325"/>
          </a:xfrm>
          <a:prstGeom prst="rect">
            <a:avLst/>
          </a:prstGeom>
          <a:noFill/>
          <a:ln w="12700">
            <a:noFill/>
            <a:miter lim="800000"/>
            <a:headEnd/>
            <a:tailEnd/>
          </a:ln>
        </p:spPr>
        <p:txBody>
          <a:bodyPr>
            <a:spAutoFit/>
          </a:bodyPr>
          <a:lstStyle/>
          <a:p>
            <a:pPr>
              <a:lnSpc>
                <a:spcPct val="90000"/>
              </a:lnSpc>
              <a:spcBef>
                <a:spcPct val="0"/>
              </a:spcBef>
              <a:spcAft>
                <a:spcPct val="0"/>
              </a:spcAft>
              <a:buClrTx/>
            </a:pPr>
            <a:r>
              <a:rPr lang="en-GB" sz="2400" b="1">
                <a:solidFill>
                  <a:srgbClr val="009E60"/>
                </a:solidFill>
                <a:latin typeface="Nokia Sans" pitchFamily="34" charset="0"/>
              </a:rPr>
              <a:t>3.</a:t>
            </a:r>
            <a:r>
              <a:rPr lang="en-GB" sz="2000">
                <a:solidFill>
                  <a:srgbClr val="0055B7"/>
                </a:solidFill>
                <a:latin typeface="Nokia Sans" pitchFamily="34" charset="0"/>
              </a:rPr>
              <a:t> </a:t>
            </a:r>
            <a:r>
              <a:rPr lang="en-GB" sz="2000" b="1">
                <a:solidFill>
                  <a:srgbClr val="0055B7"/>
                </a:solidFill>
                <a:latin typeface="Courier New" pitchFamily="49" charset="0"/>
              </a:rPr>
              <a:t>ReaderThread</a:t>
            </a:r>
          </a:p>
          <a:p>
            <a:pPr>
              <a:lnSpc>
                <a:spcPct val="90000"/>
              </a:lnSpc>
              <a:spcBef>
                <a:spcPct val="0"/>
              </a:spcBef>
              <a:spcAft>
                <a:spcPct val="0"/>
              </a:spcAft>
              <a:buClrTx/>
            </a:pPr>
            <a:r>
              <a:rPr lang="en-GB" sz="2000">
                <a:solidFill>
                  <a:srgbClr val="0055B7"/>
                </a:solidFill>
                <a:latin typeface="Nokia Sans" pitchFamily="34" charset="0"/>
              </a:rPr>
              <a:t>reads rcvStack</a:t>
            </a:r>
          </a:p>
        </p:txBody>
      </p:sp>
      <p:sp>
        <p:nvSpPr>
          <p:cNvPr id="29712" name="Line 19"/>
          <p:cNvSpPr>
            <a:spLocks noChangeShapeType="1"/>
          </p:cNvSpPr>
          <p:nvPr/>
        </p:nvSpPr>
        <p:spPr bwMode="auto">
          <a:xfrm>
            <a:off x="7329075" y="3848100"/>
            <a:ext cx="1101902" cy="165100"/>
          </a:xfrm>
          <a:prstGeom prst="line">
            <a:avLst/>
          </a:prstGeom>
          <a:noFill/>
          <a:ln w="12700">
            <a:solidFill>
              <a:srgbClr val="009E60"/>
            </a:solidFill>
            <a:round/>
            <a:headEnd/>
            <a:tailEnd type="triangle" w="lg" len="med"/>
          </a:ln>
        </p:spPr>
        <p:txBody>
          <a:bodyPr/>
          <a:lstStyle/>
          <a:p>
            <a:endParaRPr lang="fi-FI"/>
          </a:p>
        </p:txBody>
      </p:sp>
      <p:sp>
        <p:nvSpPr>
          <p:cNvPr id="29713" name="Text Box 20"/>
          <p:cNvSpPr txBox="1">
            <a:spLocks noChangeArrowheads="1"/>
          </p:cNvSpPr>
          <p:nvPr/>
        </p:nvSpPr>
        <p:spPr bwMode="auto">
          <a:xfrm>
            <a:off x="6325614" y="5130801"/>
            <a:ext cx="2438791" cy="695325"/>
          </a:xfrm>
          <a:prstGeom prst="rect">
            <a:avLst/>
          </a:prstGeom>
          <a:noFill/>
          <a:ln w="12700">
            <a:noFill/>
            <a:miter lim="800000"/>
            <a:headEnd/>
            <a:tailEnd/>
          </a:ln>
        </p:spPr>
        <p:txBody>
          <a:bodyPr>
            <a:spAutoFit/>
          </a:bodyPr>
          <a:lstStyle/>
          <a:p>
            <a:pPr>
              <a:lnSpc>
                <a:spcPct val="90000"/>
              </a:lnSpc>
              <a:spcBef>
                <a:spcPct val="0"/>
              </a:spcBef>
              <a:spcAft>
                <a:spcPct val="0"/>
              </a:spcAft>
              <a:buClrTx/>
            </a:pPr>
            <a:r>
              <a:rPr lang="en-GB" sz="2400" b="1">
                <a:solidFill>
                  <a:srgbClr val="009E60"/>
                </a:solidFill>
                <a:latin typeface="Nokia Sans" pitchFamily="34" charset="0"/>
              </a:rPr>
              <a:t>4.</a:t>
            </a:r>
            <a:r>
              <a:rPr lang="en-GB" sz="2000">
                <a:solidFill>
                  <a:srgbClr val="0055B7"/>
                </a:solidFill>
                <a:latin typeface="Nokia Sans" pitchFamily="34" charset="0"/>
              </a:rPr>
              <a:t> </a:t>
            </a:r>
            <a:r>
              <a:rPr lang="en-GB" sz="2000" b="1">
                <a:solidFill>
                  <a:srgbClr val="0055B7"/>
                </a:solidFill>
                <a:latin typeface="Courier New" pitchFamily="49" charset="0"/>
              </a:rPr>
              <a:t>moveRight()</a:t>
            </a:r>
            <a:r>
              <a:rPr lang="en-GB" sz="2000">
                <a:solidFill>
                  <a:srgbClr val="0055B7"/>
                </a:solidFill>
                <a:latin typeface="Nokia Sans" pitchFamily="34" charset="0"/>
              </a:rPr>
              <a:t> method called</a:t>
            </a:r>
          </a:p>
        </p:txBody>
      </p:sp>
      <p:sp>
        <p:nvSpPr>
          <p:cNvPr id="29714" name="Text Box 21"/>
          <p:cNvSpPr txBox="1">
            <a:spLocks noChangeArrowheads="1"/>
          </p:cNvSpPr>
          <p:nvPr/>
        </p:nvSpPr>
        <p:spPr bwMode="auto">
          <a:xfrm>
            <a:off x="8548471" y="2019301"/>
            <a:ext cx="1173351" cy="366713"/>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sz="2000">
                <a:latin typeface="Nokia Sans" pitchFamily="34" charset="0"/>
              </a:rPr>
              <a:t>Device 2</a:t>
            </a:r>
          </a:p>
        </p:txBody>
      </p:sp>
      <p:pic>
        <p:nvPicPr>
          <p:cNvPr id="29715" name="Picture 22"/>
          <p:cNvPicPr>
            <a:picLocks noChangeAspect="1" noChangeArrowheads="1"/>
          </p:cNvPicPr>
          <p:nvPr/>
        </p:nvPicPr>
        <p:blipFill>
          <a:blip r:embed="rId3" cstate="print"/>
          <a:srcRect/>
          <a:stretch>
            <a:fillRect/>
          </a:stretch>
        </p:blipFill>
        <p:spPr bwMode="auto">
          <a:xfrm>
            <a:off x="8564348" y="2357438"/>
            <a:ext cx="1162236" cy="3048000"/>
          </a:xfrm>
          <a:prstGeom prst="rect">
            <a:avLst/>
          </a:prstGeom>
          <a:noFill/>
          <a:ln w="9525" algn="ctr">
            <a:noFill/>
            <a:miter lim="800000"/>
            <a:headEnd/>
            <a:tailEnd/>
          </a:ln>
        </p:spPr>
      </p:pic>
      <p:sp>
        <p:nvSpPr>
          <p:cNvPr id="29716" name="Line 23"/>
          <p:cNvSpPr>
            <a:spLocks noChangeShapeType="1"/>
          </p:cNvSpPr>
          <p:nvPr/>
        </p:nvSpPr>
        <p:spPr bwMode="auto">
          <a:xfrm>
            <a:off x="9005744" y="3076575"/>
            <a:ext cx="288971" cy="0"/>
          </a:xfrm>
          <a:prstGeom prst="line">
            <a:avLst/>
          </a:prstGeom>
          <a:noFill/>
          <a:ln w="38100">
            <a:solidFill>
              <a:srgbClr val="FF0000"/>
            </a:solidFill>
            <a:round/>
            <a:headEnd/>
            <a:tailEnd type="triangle" w="med" len="med"/>
          </a:ln>
        </p:spPr>
        <p:txBody>
          <a:bodyPr lIns="90488" tIns="44450" rIns="90488" bIns="44450" anchor="ctr">
            <a:spAutoFit/>
          </a:bodyPr>
          <a:lstStyle/>
          <a:p>
            <a:endParaRPr lang="fi-FI"/>
          </a:p>
        </p:txBody>
      </p:sp>
      <p:sp>
        <p:nvSpPr>
          <p:cNvPr id="29721" name="Text Box 11"/>
          <p:cNvSpPr txBox="1">
            <a:spLocks noChangeArrowheads="1"/>
          </p:cNvSpPr>
          <p:nvPr/>
        </p:nvSpPr>
        <p:spPr bwMode="auto">
          <a:xfrm>
            <a:off x="3747101" y="3289300"/>
            <a:ext cx="1905305" cy="381000"/>
          </a:xfrm>
          <a:prstGeom prst="rect">
            <a:avLst/>
          </a:prstGeom>
          <a:noFill/>
          <a:ln w="12700">
            <a:solidFill>
              <a:schemeClr val="tx1"/>
            </a:solidFill>
            <a:miter lim="800000"/>
            <a:headEnd/>
            <a:tailEnd/>
          </a:ln>
        </p:spPr>
        <p:txBody>
          <a:bodyPr>
            <a:spAutoFit/>
          </a:bodyPr>
          <a:lstStyle/>
          <a:p>
            <a:pPr algn="ctr">
              <a:lnSpc>
                <a:spcPct val="90000"/>
              </a:lnSpc>
              <a:spcBef>
                <a:spcPct val="0"/>
              </a:spcBef>
              <a:spcAft>
                <a:spcPct val="0"/>
              </a:spcAft>
              <a:buClrTx/>
            </a:pPr>
            <a:r>
              <a:rPr lang="en-GB" sz="2000" b="1">
                <a:latin typeface="Courier New" pitchFamily="49" charset="0"/>
              </a:rPr>
              <a:t>rcvStack</a:t>
            </a:r>
          </a:p>
        </p:txBody>
      </p:sp>
      <p:sp>
        <p:nvSpPr>
          <p:cNvPr id="29722" name="Text Box 12"/>
          <p:cNvSpPr txBox="1">
            <a:spLocks noChangeArrowheads="1"/>
          </p:cNvSpPr>
          <p:nvPr/>
        </p:nvSpPr>
        <p:spPr bwMode="auto">
          <a:xfrm>
            <a:off x="3747101" y="3670300"/>
            <a:ext cx="1905305" cy="381000"/>
          </a:xfrm>
          <a:prstGeom prst="rect">
            <a:avLst/>
          </a:prstGeom>
          <a:noFill/>
          <a:ln w="12700">
            <a:solidFill>
              <a:schemeClr val="tx1"/>
            </a:solidFill>
            <a:miter lim="800000"/>
            <a:headEnd/>
            <a:tailEnd/>
          </a:ln>
        </p:spPr>
        <p:txBody>
          <a:bodyPr>
            <a:spAutoFit/>
          </a:bodyPr>
          <a:lstStyle/>
          <a:p>
            <a:pPr algn="ctr">
              <a:lnSpc>
                <a:spcPct val="90000"/>
              </a:lnSpc>
              <a:spcBef>
                <a:spcPct val="0"/>
              </a:spcBef>
              <a:spcAft>
                <a:spcPct val="0"/>
              </a:spcAft>
              <a:buClrTx/>
            </a:pPr>
            <a:r>
              <a:rPr lang="en-GB" sz="2000" b="1">
                <a:solidFill>
                  <a:srgbClr val="009E60"/>
                </a:solidFill>
                <a:latin typeface="Courier New" pitchFamily="49" charset="0"/>
              </a:rPr>
              <a:t>&lt;CMD_RIGHT&gt;</a:t>
            </a:r>
          </a:p>
        </p:txBody>
      </p:sp>
      <p:sp>
        <p:nvSpPr>
          <p:cNvPr id="29723" name="Text Box 13"/>
          <p:cNvSpPr txBox="1">
            <a:spLocks noChangeArrowheads="1"/>
          </p:cNvSpPr>
          <p:nvPr/>
        </p:nvSpPr>
        <p:spPr bwMode="auto">
          <a:xfrm>
            <a:off x="3747101" y="4051301"/>
            <a:ext cx="1905305" cy="379413"/>
          </a:xfrm>
          <a:prstGeom prst="rect">
            <a:avLst/>
          </a:prstGeom>
          <a:noFill/>
          <a:ln w="12700">
            <a:solidFill>
              <a:schemeClr val="tx1"/>
            </a:solidFill>
            <a:miter lim="800000"/>
            <a:headEnd/>
            <a:tailEnd/>
          </a:ln>
        </p:spPr>
        <p:txBody>
          <a:bodyPr>
            <a:spAutoFit/>
          </a:bodyPr>
          <a:lstStyle/>
          <a:p>
            <a:pPr algn="ctr">
              <a:lnSpc>
                <a:spcPct val="90000"/>
              </a:lnSpc>
              <a:spcBef>
                <a:spcPct val="0"/>
              </a:spcBef>
              <a:spcAft>
                <a:spcPct val="0"/>
              </a:spcAft>
              <a:buClrTx/>
            </a:pPr>
            <a:endParaRPr lang="en-GB" sz="2000">
              <a:latin typeface="Courier New" pitchFamily="49"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GB" smtClean="0"/>
              <a:t>Architecture</a:t>
            </a:r>
            <a:endParaRPr lang="en-US" smtClean="0"/>
          </a:p>
        </p:txBody>
      </p:sp>
      <p:sp>
        <p:nvSpPr>
          <p:cNvPr id="5123" name="Rectangle 3"/>
          <p:cNvSpPr>
            <a:spLocks noGrp="1" noChangeArrowheads="1"/>
          </p:cNvSpPr>
          <p:nvPr>
            <p:ph type="body" idx="1"/>
          </p:nvPr>
        </p:nvSpPr>
        <p:spPr/>
        <p:txBody>
          <a:bodyPr/>
          <a:lstStyle/>
          <a:p>
            <a:r>
              <a:rPr lang="en-GB" smtClean="0"/>
              <a:t>The Bluetooth API provides 3 categories of functionality:</a:t>
            </a:r>
          </a:p>
          <a:p>
            <a:pPr lvl="1"/>
            <a:r>
              <a:rPr lang="en-GB" smtClean="0"/>
              <a:t> Discovery</a:t>
            </a:r>
          </a:p>
          <a:p>
            <a:pPr lvl="2"/>
            <a:r>
              <a:rPr lang="en-GB" smtClean="0"/>
              <a:t>Registering Services </a:t>
            </a:r>
          </a:p>
          <a:p>
            <a:pPr lvl="2"/>
            <a:r>
              <a:rPr lang="en-GB" smtClean="0"/>
              <a:t>Discovering Devices</a:t>
            </a:r>
          </a:p>
          <a:p>
            <a:pPr lvl="2"/>
            <a:r>
              <a:rPr lang="en-GB" smtClean="0"/>
              <a:t>Discovering Services</a:t>
            </a:r>
          </a:p>
          <a:p>
            <a:pPr lvl="1"/>
            <a:r>
              <a:rPr lang="en-GB" smtClean="0"/>
              <a:t> Communication </a:t>
            </a:r>
          </a:p>
          <a:p>
            <a:pPr lvl="2"/>
            <a:r>
              <a:rPr lang="en-GB" smtClean="0"/>
              <a:t>Establishing Bluetooth connections</a:t>
            </a:r>
          </a:p>
          <a:p>
            <a:pPr lvl="1"/>
            <a:r>
              <a:rPr lang="en-GB" smtClean="0"/>
              <a:t> Device Management</a:t>
            </a:r>
          </a:p>
          <a:p>
            <a:pPr lvl="2"/>
            <a:r>
              <a:rPr lang="en-GB" smtClean="0"/>
              <a:t>Managing and controlling connections</a:t>
            </a:r>
            <a:endParaRPr lang="en-US" smtClean="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GB" smtClean="0"/>
              <a:t>Receiving data (1)</a:t>
            </a:r>
            <a:endParaRPr lang="en-US" smtClean="0"/>
          </a:p>
        </p:txBody>
      </p:sp>
      <p:sp>
        <p:nvSpPr>
          <p:cNvPr id="30723" name="Rectangle 3"/>
          <p:cNvSpPr>
            <a:spLocks noGrp="1" noChangeArrowheads="1"/>
          </p:cNvSpPr>
          <p:nvPr>
            <p:ph type="body" idx="1"/>
          </p:nvPr>
        </p:nvSpPr>
        <p:spPr/>
        <p:txBody>
          <a:bodyPr/>
          <a:lstStyle/>
          <a:p>
            <a:r>
              <a:rPr lang="en-GB" smtClean="0"/>
              <a:t>Create a thread that sets up the connection and calls: connection.receive(data)</a:t>
            </a:r>
          </a:p>
          <a:p>
            <a:r>
              <a:rPr lang="en-GB" smtClean="0"/>
              <a:t>When data is received, pass it to receiveData method to be processed.</a:t>
            </a:r>
          </a:p>
          <a:p>
            <a:pPr lvl="3"/>
            <a:r>
              <a:rPr lang="en-GB" smtClean="0"/>
              <a:t>BluetoothServerThread extends Thread {</a:t>
            </a:r>
          </a:p>
          <a:p>
            <a:pPr lvl="3"/>
            <a:r>
              <a:rPr lang="en-GB" smtClean="0"/>
              <a:t>	public void run() {</a:t>
            </a:r>
          </a:p>
          <a:p>
            <a:pPr lvl="3"/>
            <a:r>
              <a:rPr lang="en-GB" smtClean="0"/>
              <a:t>		//Set up connection</a:t>
            </a:r>
          </a:p>
          <a:p>
            <a:pPr lvl="3"/>
            <a:r>
              <a:rPr lang="en-GB" smtClean="0"/>
              <a:t>		...</a:t>
            </a:r>
          </a:p>
          <a:p>
            <a:pPr lvl="3"/>
            <a:r>
              <a:rPr lang="en-GB" smtClean="0"/>
              <a:t>		data = new byte[length];</a:t>
            </a:r>
          </a:p>
          <a:p>
            <a:pPr lvl="3"/>
            <a:r>
              <a:rPr lang="en-GB" smtClean="0"/>
              <a:t>		length = connection.receive(data);</a:t>
            </a:r>
          </a:p>
          <a:p>
            <a:pPr lvl="3"/>
            <a:r>
              <a:rPr lang="en-GB" smtClean="0"/>
              <a:t>		while (length != -1) {</a:t>
            </a:r>
          </a:p>
          <a:p>
            <a:pPr lvl="3"/>
            <a:r>
              <a:rPr lang="en-GB" smtClean="0"/>
              <a:t>			midlet.receiveData(data, length);</a:t>
            </a:r>
          </a:p>
          <a:p>
            <a:pPr lvl="3"/>
            <a:r>
              <a:rPr lang="en-GB" smtClean="0"/>
              <a:t>			length = connection.receive(data);</a:t>
            </a:r>
          </a:p>
          <a:p>
            <a:pPr lvl="3"/>
            <a:r>
              <a:rPr lang="en-GB" smtClean="0"/>
              <a:t>		}</a:t>
            </a:r>
          </a:p>
          <a:p>
            <a:pPr lvl="3"/>
            <a:r>
              <a:rPr lang="en-GB" smtClean="0"/>
              <a:t>	...</a:t>
            </a:r>
          </a:p>
          <a:p>
            <a:pPr lvl="3"/>
            <a:r>
              <a:rPr lang="en-GB" smtClean="0"/>
              <a:t>}</a:t>
            </a:r>
            <a:endParaRPr lang="en-US" dirty="0" smtClean="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GB" smtClean="0"/>
              <a:t>Receiving data (2)</a:t>
            </a:r>
            <a:endParaRPr lang="en-US" smtClean="0"/>
          </a:p>
        </p:txBody>
      </p:sp>
      <p:sp>
        <p:nvSpPr>
          <p:cNvPr id="31747" name="Rectangle 3"/>
          <p:cNvSpPr>
            <a:spLocks noGrp="1" noChangeArrowheads="1"/>
          </p:cNvSpPr>
          <p:nvPr>
            <p:ph type="body" idx="1"/>
          </p:nvPr>
        </p:nvSpPr>
        <p:spPr/>
        <p:txBody>
          <a:bodyPr/>
          <a:lstStyle/>
          <a:p>
            <a:r>
              <a:rPr lang="en-GB" smtClean="0"/>
              <a:t>The receiveData method checks that data is valid, locks the received stack, and adds the command to the stack:</a:t>
            </a:r>
          </a:p>
          <a:p>
            <a:pPr lvl="3"/>
            <a:r>
              <a:rPr lang="en-GB" smtClean="0"/>
              <a:t> public void receiveData(byte buf[],int length) {</a:t>
            </a:r>
          </a:p>
          <a:p>
            <a:pPr lvl="3"/>
            <a:r>
              <a:rPr lang="en-GB" smtClean="0"/>
              <a:t>    //check first two bytes of buf</a:t>
            </a:r>
          </a:p>
          <a:p>
            <a:pPr lvl="3"/>
            <a:r>
              <a:rPr lang="en-GB" smtClean="0"/>
              <a:t>		...</a:t>
            </a:r>
          </a:p>
          <a:p>
            <a:pPr lvl="3"/>
            <a:r>
              <a:rPr lang="en-GB" smtClean="0"/>
              <a:t>	  //get the actual data	</a:t>
            </a:r>
          </a:p>
          <a:p>
            <a:pPr lvl="3"/>
            <a:r>
              <a:rPr lang="en-GB" smtClean="0"/>
              <a:t>    byte tmp[] = new byte[length];</a:t>
            </a:r>
          </a:p>
          <a:p>
            <a:pPr lvl="3"/>
            <a:r>
              <a:rPr lang="en-GB" smtClean="0"/>
              <a:t>    for (int i = 0; i &lt; length; i++) {</a:t>
            </a:r>
          </a:p>
          <a:p>
            <a:pPr lvl="3"/>
            <a:r>
              <a:rPr lang="en-GB" smtClean="0"/>
              <a:t>      tmp[i] = buf[i + 2];</a:t>
            </a:r>
          </a:p>
          <a:p>
            <a:pPr lvl="3"/>
            <a:r>
              <a:rPr lang="en-GB" smtClean="0"/>
              <a:t>    }</a:t>
            </a:r>
          </a:p>
          <a:p>
            <a:pPr lvl="3"/>
            <a:r>
              <a:rPr lang="en-GB" smtClean="0"/>
              <a:t>	//add the command to the receivedStack</a:t>
            </a:r>
          </a:p>
          <a:p>
            <a:pPr lvl="3"/>
            <a:r>
              <a:rPr lang="en-GB" smtClean="0"/>
              <a:t>    synchronized (receivedStack) {</a:t>
            </a:r>
          </a:p>
          <a:p>
            <a:pPr lvl="3"/>
            <a:r>
              <a:rPr lang="en-GB" smtClean="0"/>
              <a:t>      receivedStack.addElement(tmp);</a:t>
            </a:r>
          </a:p>
          <a:p>
            <a:pPr lvl="3"/>
            <a:r>
              <a:rPr lang="en-GB" smtClean="0"/>
              <a:t>      receivedStack.notify();</a:t>
            </a:r>
          </a:p>
          <a:p>
            <a:pPr lvl="3"/>
            <a:r>
              <a:rPr lang="en-GB" smtClean="0"/>
              <a:t>    }</a:t>
            </a:r>
          </a:p>
          <a:p>
            <a:pPr lvl="3"/>
            <a:r>
              <a:rPr lang="en-GB" smtClean="0"/>
              <a:t>  }</a:t>
            </a:r>
            <a:endParaRPr lang="en-US" dirty="0" smtClean="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GB" smtClean="0"/>
              <a:t>Receiving data (3)</a:t>
            </a:r>
            <a:endParaRPr lang="en-US" smtClean="0"/>
          </a:p>
        </p:txBody>
      </p:sp>
      <p:sp>
        <p:nvSpPr>
          <p:cNvPr id="32771" name="Rectangle 3"/>
          <p:cNvSpPr>
            <a:spLocks noGrp="1" noChangeArrowheads="1"/>
          </p:cNvSpPr>
          <p:nvPr>
            <p:ph type="body" idx="1"/>
          </p:nvPr>
        </p:nvSpPr>
        <p:spPr/>
        <p:txBody>
          <a:bodyPr/>
          <a:lstStyle/>
          <a:p>
            <a:r>
              <a:rPr lang="en-GB" smtClean="0"/>
              <a:t>Create a reader thread that pops the received stack, and process the command:</a:t>
            </a:r>
          </a:p>
          <a:p>
            <a:pPr lvl="3"/>
            <a:r>
              <a:rPr lang="en-GB" smtClean="0"/>
              <a:t>class ReaderThread extends Thread {</a:t>
            </a:r>
          </a:p>
          <a:p>
            <a:pPr lvl="3"/>
            <a:r>
              <a:rPr lang="en-GB" smtClean="0"/>
              <a:t>	public void run() {</a:t>
            </a:r>
          </a:p>
          <a:p>
            <a:pPr lvl="3"/>
            <a:r>
              <a:rPr lang="en-GB" smtClean="0"/>
              <a:t>  		byte b;</a:t>
            </a:r>
          </a:p>
          <a:p>
            <a:pPr lvl="3"/>
            <a:r>
              <a:rPr lang="en-GB" smtClean="0"/>
              <a:t>		while (true) {</a:t>
            </a:r>
          </a:p>
          <a:p>
            <a:pPr lvl="3"/>
            <a:r>
              <a:rPr lang="en-GB" smtClean="0"/>
              <a:t>			b = readReceivedStack();</a:t>
            </a:r>
          </a:p>
          <a:p>
            <a:pPr lvl="3"/>
            <a:r>
              <a:rPr lang="en-GB" smtClean="0"/>
              <a:t>			processCommand(b);    </a:t>
            </a:r>
          </a:p>
          <a:p>
            <a:pPr lvl="3"/>
            <a:r>
              <a:rPr lang="en-GB" smtClean="0"/>
              <a:t>		}</a:t>
            </a:r>
          </a:p>
          <a:p>
            <a:pPr lvl="3"/>
            <a:r>
              <a:rPr lang="en-GB" smtClean="0"/>
              <a:t>	}</a:t>
            </a:r>
          </a:p>
          <a:p>
            <a:pPr lvl="3"/>
            <a:r>
              <a:rPr lang="en-GB" smtClean="0"/>
              <a:t>}</a:t>
            </a:r>
          </a:p>
          <a:p>
            <a:pPr lvl="1"/>
            <a:endParaRPr lang="en-GB" smtClean="0"/>
          </a:p>
          <a:p>
            <a:pPr lvl="3"/>
            <a:r>
              <a:rPr lang="en-GB" smtClean="0"/>
              <a:t>public void processCommand(byte b) {</a:t>
            </a:r>
          </a:p>
          <a:p>
            <a:pPr lvl="3"/>
            <a:r>
              <a:rPr lang="en-GB" smtClean="0"/>
              <a:t>	if (b == CMD_RIGHT) }</a:t>
            </a:r>
          </a:p>
          <a:p>
            <a:pPr lvl="3"/>
            <a:r>
              <a:rPr lang="en-GB" smtClean="0"/>
              <a:t>		canvas.moveRight();</a:t>
            </a:r>
          </a:p>
          <a:p>
            <a:pPr lvl="3"/>
            <a:r>
              <a:rPr lang="en-GB" smtClean="0"/>
              <a:t>	}...</a:t>
            </a:r>
          </a:p>
          <a:p>
            <a:pPr lvl="3"/>
            <a:r>
              <a:rPr lang="en-GB" smtClean="0"/>
              <a:t>}</a:t>
            </a:r>
            <a:endParaRPr lang="en-US" dirty="0" smtClean="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smtClean="0"/>
              <a:t>Closing the connection</a:t>
            </a:r>
            <a:endParaRPr lang="en-US" smtClean="0"/>
          </a:p>
        </p:txBody>
      </p:sp>
      <p:sp>
        <p:nvSpPr>
          <p:cNvPr id="33795" name="Rectangle 3"/>
          <p:cNvSpPr>
            <a:spLocks noGrp="1" noChangeArrowheads="1"/>
          </p:cNvSpPr>
          <p:nvPr>
            <p:ph type="body" idx="1"/>
          </p:nvPr>
        </p:nvSpPr>
        <p:spPr/>
        <p:txBody>
          <a:bodyPr/>
          <a:lstStyle/>
          <a:p>
            <a:r>
              <a:rPr lang="en-GB" smtClean="0"/>
              <a:t>When your application has finished using a Bluetooth connection, ensure you close it.</a:t>
            </a:r>
          </a:p>
          <a:p>
            <a:r>
              <a:rPr lang="en-GB" smtClean="0"/>
              <a:t>Call close() on connection objects, followed by close() on the notifier object, from within destroyApp.</a:t>
            </a:r>
          </a:p>
          <a:p>
            <a:pPr lvl="3"/>
            <a:r>
              <a:rPr lang="en-GB" smtClean="0"/>
              <a:t>private StreamConnectionNotifier service;</a:t>
            </a:r>
          </a:p>
          <a:p>
            <a:pPr lvl="3"/>
            <a:r>
              <a:rPr lang="en-GB" smtClean="0"/>
              <a:t>private StreamConnection con</a:t>
            </a:r>
          </a:p>
          <a:p>
            <a:pPr lvl="3"/>
            <a:r>
              <a:rPr lang="en-GB" smtClean="0"/>
              <a:t>...</a:t>
            </a:r>
            <a:endParaRPr lang="en-GB" dirty="0" smtClean="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smtClean="0"/>
              <a:t>Closing the connection</a:t>
            </a:r>
            <a:endParaRPr lang="en-US" smtClean="0"/>
          </a:p>
        </p:txBody>
      </p:sp>
      <p:sp>
        <p:nvSpPr>
          <p:cNvPr id="33795" name="Rectangle 3"/>
          <p:cNvSpPr>
            <a:spLocks noGrp="1" noChangeArrowheads="1"/>
          </p:cNvSpPr>
          <p:nvPr>
            <p:ph type="body" idx="1"/>
          </p:nvPr>
        </p:nvSpPr>
        <p:spPr/>
        <p:txBody>
          <a:bodyPr/>
          <a:lstStyle/>
          <a:p>
            <a:pPr lvl="3"/>
            <a:r>
              <a:rPr lang="en-GB" smtClean="0"/>
              <a:t>public void destroyApp(boolean unconditional) throws MIDletStateChangeException {</a:t>
            </a:r>
          </a:p>
          <a:p>
            <a:pPr lvl="3"/>
            <a:r>
              <a:rPr lang="en-GB" smtClean="0"/>
              <a:t>      try {</a:t>
            </a:r>
          </a:p>
          <a:p>
            <a:pPr lvl="3"/>
            <a:r>
              <a:rPr lang="en-GB" smtClean="0"/>
              <a:t>         if (con != null) </a:t>
            </a:r>
          </a:p>
          <a:p>
            <a:pPr lvl="3"/>
            <a:r>
              <a:rPr lang="en-GB" smtClean="0"/>
              <a:t>            con.close();</a:t>
            </a:r>
          </a:p>
          <a:p>
            <a:pPr lvl="3"/>
            <a:r>
              <a:rPr lang="en-GB" smtClean="0"/>
              <a:t>      </a:t>
            </a:r>
          </a:p>
          <a:p>
            <a:pPr lvl="3"/>
            <a:r>
              <a:rPr lang="en-GB" smtClean="0"/>
              <a:t>		  } catch (IOException ioe) {</a:t>
            </a:r>
          </a:p>
          <a:p>
            <a:pPr lvl="3"/>
            <a:r>
              <a:rPr lang="en-GB" smtClean="0"/>
              <a:t>      } finally {</a:t>
            </a:r>
          </a:p>
          <a:p>
            <a:pPr lvl="3"/>
            <a:r>
              <a:rPr lang="en-GB" smtClean="0"/>
              <a:t>        try {</a:t>
            </a:r>
          </a:p>
          <a:p>
            <a:pPr lvl="3"/>
            <a:r>
              <a:rPr lang="en-GB" smtClean="0"/>
              <a:t>           if (service != null)</a:t>
            </a:r>
          </a:p>
          <a:p>
            <a:pPr lvl="3"/>
            <a:r>
              <a:rPr lang="en-GB" smtClean="0"/>
              <a:t>              service.close();</a:t>
            </a:r>
          </a:p>
          <a:p>
            <a:pPr lvl="3"/>
            <a:r>
              <a:rPr lang="en-GB" smtClean="0"/>
              <a:t>        } catch (IOException serviceIOE) {}</a:t>
            </a:r>
          </a:p>
          <a:p>
            <a:pPr lvl="3"/>
            <a:r>
              <a:rPr lang="en-GB" smtClean="0"/>
              <a:t>      } </a:t>
            </a:r>
          </a:p>
          <a:p>
            <a:pPr lvl="3"/>
            <a:r>
              <a:rPr lang="en-GB" smtClean="0"/>
              <a:t>    notifyDestroyed();</a:t>
            </a:r>
          </a:p>
          <a:p>
            <a:pPr lvl="3"/>
            <a:r>
              <a:rPr lang="en-GB" smtClean="0"/>
              <a:t>}</a:t>
            </a:r>
            <a:endParaRPr lang="en-US" dirty="0" smtClean="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GB" smtClean="0"/>
              <a:t>Bluetooth API review</a:t>
            </a:r>
            <a:endParaRPr lang="en-US" smtClean="0"/>
          </a:p>
        </p:txBody>
      </p:sp>
      <p:sp>
        <p:nvSpPr>
          <p:cNvPr id="34819" name="Rectangle 3"/>
          <p:cNvSpPr>
            <a:spLocks noGrp="1" noChangeArrowheads="1"/>
          </p:cNvSpPr>
          <p:nvPr>
            <p:ph type="body" idx="1"/>
          </p:nvPr>
        </p:nvSpPr>
        <p:spPr/>
        <p:txBody>
          <a:bodyPr/>
          <a:lstStyle/>
          <a:p>
            <a:r>
              <a:rPr lang="en-GB" smtClean="0"/>
              <a:t>Bluetooth API provides the following categories of functionality:</a:t>
            </a:r>
          </a:p>
          <a:p>
            <a:pPr lvl="1"/>
            <a:r>
              <a:rPr lang="en-GB" smtClean="0"/>
              <a:t>Discovery</a:t>
            </a:r>
          </a:p>
          <a:p>
            <a:pPr lvl="1"/>
            <a:r>
              <a:rPr lang="en-GB" smtClean="0"/>
              <a:t>Communication</a:t>
            </a:r>
          </a:p>
          <a:p>
            <a:pPr lvl="1"/>
            <a:r>
              <a:rPr lang="en-GB" smtClean="0"/>
              <a:t>Device Management</a:t>
            </a:r>
          </a:p>
          <a:p>
            <a:r>
              <a:rPr lang="en-GB" smtClean="0"/>
              <a:t>Device Discovery is initiated using DiscoveryAgent.startInquiry().</a:t>
            </a:r>
          </a:p>
          <a:p>
            <a:r>
              <a:rPr lang="en-GB" smtClean="0"/>
              <a:t>Service Discovery is initiated using DiscoveryAgent.searchServices(...).</a:t>
            </a:r>
            <a:endParaRPr lang="en-US" smtClean="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GB" smtClean="0"/>
              <a:t>Services</a:t>
            </a:r>
            <a:endParaRPr lang="en-US" smtClean="0"/>
          </a:p>
        </p:txBody>
      </p:sp>
      <p:sp>
        <p:nvSpPr>
          <p:cNvPr id="6147" name="Rectangle 3"/>
          <p:cNvSpPr>
            <a:spLocks noGrp="1" noChangeArrowheads="1"/>
          </p:cNvSpPr>
          <p:nvPr>
            <p:ph type="body" idx="1"/>
          </p:nvPr>
        </p:nvSpPr>
        <p:spPr/>
        <p:txBody>
          <a:bodyPr/>
          <a:lstStyle/>
          <a:p>
            <a:r>
              <a:rPr lang="en-GB" smtClean="0"/>
              <a:t>Service is an entity that can provide information, perform an action, or control a resource on behalf of another entity.</a:t>
            </a:r>
          </a:p>
          <a:p>
            <a:r>
              <a:rPr lang="en-GB" smtClean="0"/>
              <a:t>Service is identified by a Universally Unique Identifier (UUID).</a:t>
            </a:r>
          </a:p>
          <a:p>
            <a:pPr lvl="1"/>
            <a:r>
              <a:rPr lang="en-GB" smtClean="0"/>
              <a:t>UUID is a unique 128-bit value. </a:t>
            </a:r>
          </a:p>
          <a:p>
            <a:r>
              <a:rPr lang="en-GB" smtClean="0"/>
              <a:t>Uses for Bluetooth Services:</a:t>
            </a:r>
          </a:p>
          <a:p>
            <a:pPr lvl="1"/>
            <a:r>
              <a:rPr lang="en-GB" smtClean="0"/>
              <a:t>2 (or more) player games on multiple devices</a:t>
            </a:r>
          </a:p>
          <a:p>
            <a:pPr lvl="1"/>
            <a:r>
              <a:rPr lang="en-GB" smtClean="0"/>
              <a:t>Chat/Messaging </a:t>
            </a:r>
          </a:p>
          <a:p>
            <a:pPr lvl="1"/>
            <a:r>
              <a:rPr lang="en-GB" smtClean="0"/>
              <a:t>Remote control of devices, for example, video appliances</a:t>
            </a:r>
          </a:p>
          <a:p>
            <a:r>
              <a:rPr lang="en-GB" smtClean="0"/>
              <a:t>Server maintains a Service Discovery Database (SDDB) which has a list of elements called Service Records.</a:t>
            </a:r>
          </a:p>
          <a:p>
            <a:r>
              <a:rPr lang="en-GB" smtClean="0"/>
              <a:t>A Service Record provides sufficient information to allow a client to connect to Bluetooth service on Service Discovery Protocol (SDP) server’s device.</a:t>
            </a:r>
            <a:endParaRPr lang="en-US" smtClean="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GB" smtClean="0"/>
              <a:t>API overview (1)</a:t>
            </a:r>
            <a:endParaRPr lang="en-US" smtClean="0"/>
          </a:p>
        </p:txBody>
      </p:sp>
      <p:sp>
        <p:nvSpPr>
          <p:cNvPr id="7171" name="Rectangle 3"/>
          <p:cNvSpPr>
            <a:spLocks noGrp="1" noChangeArrowheads="1"/>
          </p:cNvSpPr>
          <p:nvPr>
            <p:ph type="body" idx="1"/>
          </p:nvPr>
        </p:nvSpPr>
        <p:spPr/>
        <p:txBody>
          <a:bodyPr/>
          <a:lstStyle/>
          <a:p>
            <a:r>
              <a:rPr lang="en-GB" smtClean="0"/>
              <a:t>Defined in JSR-82</a:t>
            </a:r>
          </a:p>
          <a:p>
            <a:r>
              <a:rPr lang="en-GB" smtClean="0"/>
              <a:t>It is not a part of MIDP 2.0, but is targeted at devices with constrained resources, for example, CLDC.</a:t>
            </a:r>
          </a:p>
          <a:p>
            <a:pPr lvl="1"/>
            <a:r>
              <a:rPr lang="en-GB" smtClean="0"/>
              <a:t>Any platform that supports Generic Connection Framework.</a:t>
            </a:r>
          </a:p>
          <a:p>
            <a:r>
              <a:rPr lang="en-GB" smtClean="0"/>
              <a:t>APIs supplied in two separate packages: </a:t>
            </a:r>
          </a:p>
          <a:p>
            <a:pPr lvl="1"/>
            <a:r>
              <a:rPr lang="en-GB" smtClean="0"/>
              <a:t>javax.bluetooth</a:t>
            </a:r>
          </a:p>
          <a:p>
            <a:pPr lvl="1"/>
            <a:r>
              <a:rPr lang="en-GB" smtClean="0"/>
              <a:t>javax.obex</a:t>
            </a:r>
            <a:endParaRPr lang="en-US" smtClean="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GB" smtClean="0"/>
              <a:t>API overview (2)</a:t>
            </a:r>
            <a:endParaRPr lang="en-US" smtClean="0"/>
          </a:p>
        </p:txBody>
      </p:sp>
      <p:sp>
        <p:nvSpPr>
          <p:cNvPr id="8195" name="Rectangle 3"/>
          <p:cNvSpPr>
            <a:spLocks noGrp="1" noChangeArrowheads="1"/>
          </p:cNvSpPr>
          <p:nvPr>
            <p:ph type="body" idx="1"/>
          </p:nvPr>
        </p:nvSpPr>
        <p:spPr/>
        <p:txBody>
          <a:bodyPr/>
          <a:lstStyle/>
          <a:p>
            <a:r>
              <a:rPr lang="en-GB" smtClean="0"/>
              <a:t>The Bluetooth API supports:</a:t>
            </a:r>
          </a:p>
          <a:p>
            <a:pPr lvl="1"/>
            <a:r>
              <a:rPr lang="en-GB" smtClean="0"/>
              <a:t>Logical Link Control and Adaptation Protocol (L2CAP)</a:t>
            </a:r>
          </a:p>
          <a:p>
            <a:pPr lvl="1"/>
            <a:r>
              <a:rPr lang="en-GB" smtClean="0"/>
              <a:t>Service Discovery Protocol (SDP)</a:t>
            </a:r>
          </a:p>
          <a:p>
            <a:pPr lvl="1"/>
            <a:r>
              <a:rPr lang="en-GB" smtClean="0"/>
              <a:t>RFCOMM</a:t>
            </a:r>
          </a:p>
          <a:p>
            <a:r>
              <a:rPr lang="en-GB" smtClean="0"/>
              <a:t>Bluetooth Stack: The hierarchy of components Bluetooth is composed of:</a:t>
            </a:r>
            <a:endParaRPr lang="en-US" dirty="0" smtClean="0"/>
          </a:p>
        </p:txBody>
      </p:sp>
      <p:grpSp>
        <p:nvGrpSpPr>
          <p:cNvPr id="2" name="Group 29"/>
          <p:cNvGrpSpPr>
            <a:grpSpLocks/>
          </p:cNvGrpSpPr>
          <p:nvPr/>
        </p:nvGrpSpPr>
        <p:grpSpPr bwMode="auto">
          <a:xfrm>
            <a:off x="345282" y="3284984"/>
            <a:ext cx="8942233" cy="3113088"/>
            <a:chOff x="239" y="1928"/>
            <a:chExt cx="5664" cy="2049"/>
          </a:xfrm>
        </p:grpSpPr>
        <p:grpSp>
          <p:nvGrpSpPr>
            <p:cNvPr id="3" name="Group 4"/>
            <p:cNvGrpSpPr>
              <a:grpSpLocks/>
            </p:cNvGrpSpPr>
            <p:nvPr/>
          </p:nvGrpSpPr>
          <p:grpSpPr bwMode="auto">
            <a:xfrm>
              <a:off x="301" y="2744"/>
              <a:ext cx="3184" cy="1153"/>
              <a:chOff x="493" y="2880"/>
              <a:chExt cx="3184" cy="1153"/>
            </a:xfrm>
          </p:grpSpPr>
          <p:sp>
            <p:nvSpPr>
              <p:cNvPr id="8217" name="Text Box 5"/>
              <p:cNvSpPr txBox="1">
                <a:spLocks noChangeArrowheads="1"/>
              </p:cNvSpPr>
              <p:nvPr/>
            </p:nvSpPr>
            <p:spPr bwMode="auto">
              <a:xfrm>
                <a:off x="493" y="3840"/>
                <a:ext cx="3174" cy="193"/>
              </a:xfrm>
              <a:prstGeom prst="rect">
                <a:avLst/>
              </a:prstGeom>
              <a:solidFill>
                <a:schemeClr val="accent1"/>
              </a:solidFill>
              <a:ln w="12700">
                <a:solidFill>
                  <a:schemeClr val="tx1"/>
                </a:solidFill>
                <a:miter lim="800000"/>
                <a:headEnd/>
                <a:tailEnd/>
              </a:ln>
            </p:spPr>
            <p:txBody>
              <a:bodyPr/>
              <a:lstStyle/>
              <a:p>
                <a:pPr algn="ctr">
                  <a:lnSpc>
                    <a:spcPct val="90000"/>
                  </a:lnSpc>
                  <a:spcBef>
                    <a:spcPct val="0"/>
                  </a:spcBef>
                  <a:spcAft>
                    <a:spcPct val="0"/>
                  </a:spcAft>
                  <a:buClrTx/>
                </a:pPr>
                <a:r>
                  <a:rPr lang="en-GB" sz="2000" b="1">
                    <a:solidFill>
                      <a:schemeClr val="bg1"/>
                    </a:solidFill>
                    <a:latin typeface="Nokia Sans" pitchFamily="34" charset="0"/>
                  </a:rPr>
                  <a:t>Bluetooth Radio</a:t>
                </a:r>
              </a:p>
            </p:txBody>
          </p:sp>
          <p:sp>
            <p:nvSpPr>
              <p:cNvPr id="8218" name="Text Box 6"/>
              <p:cNvSpPr txBox="1">
                <a:spLocks noChangeArrowheads="1"/>
              </p:cNvSpPr>
              <p:nvPr/>
            </p:nvSpPr>
            <p:spPr bwMode="auto">
              <a:xfrm>
                <a:off x="493" y="3600"/>
                <a:ext cx="3174" cy="193"/>
              </a:xfrm>
              <a:prstGeom prst="rect">
                <a:avLst/>
              </a:prstGeom>
              <a:solidFill>
                <a:schemeClr val="accent1"/>
              </a:solidFill>
              <a:ln w="12700">
                <a:solidFill>
                  <a:schemeClr val="tx1"/>
                </a:solidFill>
                <a:miter lim="800000"/>
                <a:headEnd/>
                <a:tailEnd/>
              </a:ln>
            </p:spPr>
            <p:txBody>
              <a:bodyPr/>
              <a:lstStyle/>
              <a:p>
                <a:pPr algn="ctr">
                  <a:lnSpc>
                    <a:spcPct val="90000"/>
                  </a:lnSpc>
                  <a:spcBef>
                    <a:spcPct val="0"/>
                  </a:spcBef>
                  <a:spcAft>
                    <a:spcPct val="0"/>
                  </a:spcAft>
                  <a:buClrTx/>
                </a:pPr>
                <a:r>
                  <a:rPr lang="en-GB" sz="2000" b="1">
                    <a:solidFill>
                      <a:schemeClr val="bg1"/>
                    </a:solidFill>
                    <a:latin typeface="Nokia Sans" pitchFamily="34" charset="0"/>
                  </a:rPr>
                  <a:t>Baseband Link Controller</a:t>
                </a:r>
              </a:p>
            </p:txBody>
          </p:sp>
          <p:sp>
            <p:nvSpPr>
              <p:cNvPr id="8219" name="Text Box 7"/>
              <p:cNvSpPr txBox="1">
                <a:spLocks noChangeArrowheads="1"/>
              </p:cNvSpPr>
              <p:nvPr/>
            </p:nvSpPr>
            <p:spPr bwMode="auto">
              <a:xfrm>
                <a:off x="1637" y="3360"/>
                <a:ext cx="2040" cy="193"/>
              </a:xfrm>
              <a:prstGeom prst="rect">
                <a:avLst/>
              </a:prstGeom>
              <a:solidFill>
                <a:schemeClr val="accent1"/>
              </a:solidFill>
              <a:ln w="12700">
                <a:solidFill>
                  <a:schemeClr val="tx1"/>
                </a:solidFill>
                <a:miter lim="800000"/>
                <a:headEnd/>
                <a:tailEnd/>
              </a:ln>
            </p:spPr>
            <p:txBody>
              <a:bodyPr/>
              <a:lstStyle/>
              <a:p>
                <a:pPr algn="ctr">
                  <a:lnSpc>
                    <a:spcPct val="90000"/>
                  </a:lnSpc>
                  <a:spcBef>
                    <a:spcPct val="0"/>
                  </a:spcBef>
                  <a:spcAft>
                    <a:spcPct val="0"/>
                  </a:spcAft>
                  <a:buClrTx/>
                </a:pPr>
                <a:r>
                  <a:rPr lang="en-GB" sz="2000" b="1">
                    <a:solidFill>
                      <a:schemeClr val="bg1"/>
                    </a:solidFill>
                    <a:latin typeface="Nokia Sans" pitchFamily="34" charset="0"/>
                  </a:rPr>
                  <a:t>Link Manager Protocol</a:t>
                </a:r>
              </a:p>
            </p:txBody>
          </p:sp>
          <p:sp>
            <p:nvSpPr>
              <p:cNvPr id="8220" name="Text Box 8"/>
              <p:cNvSpPr txBox="1">
                <a:spLocks noChangeArrowheads="1"/>
              </p:cNvSpPr>
              <p:nvPr/>
            </p:nvSpPr>
            <p:spPr bwMode="auto">
              <a:xfrm>
                <a:off x="1637" y="3119"/>
                <a:ext cx="2040" cy="193"/>
              </a:xfrm>
              <a:prstGeom prst="rect">
                <a:avLst/>
              </a:prstGeom>
              <a:solidFill>
                <a:schemeClr val="accent1"/>
              </a:solidFill>
              <a:ln w="12700">
                <a:solidFill>
                  <a:schemeClr val="tx1"/>
                </a:solidFill>
                <a:miter lim="800000"/>
                <a:headEnd/>
                <a:tailEnd/>
              </a:ln>
            </p:spPr>
            <p:txBody>
              <a:bodyPr/>
              <a:lstStyle/>
              <a:p>
                <a:pPr algn="ctr">
                  <a:lnSpc>
                    <a:spcPct val="90000"/>
                  </a:lnSpc>
                  <a:spcBef>
                    <a:spcPct val="0"/>
                  </a:spcBef>
                  <a:spcAft>
                    <a:spcPct val="0"/>
                  </a:spcAft>
                  <a:buClrTx/>
                </a:pPr>
                <a:r>
                  <a:rPr lang="en-GB" sz="2000" b="1">
                    <a:solidFill>
                      <a:schemeClr val="bg1"/>
                    </a:solidFill>
                    <a:latin typeface="Nokia Sans" pitchFamily="34" charset="0"/>
                  </a:rPr>
                  <a:t>HCI</a:t>
                </a:r>
              </a:p>
            </p:txBody>
          </p:sp>
          <p:sp>
            <p:nvSpPr>
              <p:cNvPr id="8221" name="Text Box 9"/>
              <p:cNvSpPr txBox="1">
                <a:spLocks noChangeArrowheads="1"/>
              </p:cNvSpPr>
              <p:nvPr/>
            </p:nvSpPr>
            <p:spPr bwMode="auto">
              <a:xfrm>
                <a:off x="1637" y="2880"/>
                <a:ext cx="2040" cy="193"/>
              </a:xfrm>
              <a:prstGeom prst="rect">
                <a:avLst/>
              </a:prstGeom>
              <a:solidFill>
                <a:schemeClr val="accent1"/>
              </a:solidFill>
              <a:ln w="12700">
                <a:solidFill>
                  <a:schemeClr val="tx1"/>
                </a:solidFill>
                <a:miter lim="800000"/>
                <a:headEnd/>
                <a:tailEnd/>
              </a:ln>
            </p:spPr>
            <p:txBody>
              <a:bodyPr/>
              <a:lstStyle/>
              <a:p>
                <a:pPr algn="ctr">
                  <a:lnSpc>
                    <a:spcPct val="90000"/>
                  </a:lnSpc>
                  <a:spcBef>
                    <a:spcPct val="0"/>
                  </a:spcBef>
                  <a:spcAft>
                    <a:spcPct val="0"/>
                  </a:spcAft>
                  <a:buClrTx/>
                </a:pPr>
                <a:r>
                  <a:rPr lang="en-GB" sz="2000" b="1">
                    <a:solidFill>
                      <a:schemeClr val="bg1"/>
                    </a:solidFill>
                    <a:latin typeface="Nokia Sans" pitchFamily="34" charset="0"/>
                  </a:rPr>
                  <a:t>L2CAP</a:t>
                </a:r>
              </a:p>
            </p:txBody>
          </p:sp>
        </p:grpSp>
        <p:sp>
          <p:nvSpPr>
            <p:cNvPr id="8198" name="Text Box 10"/>
            <p:cNvSpPr txBox="1">
              <a:spLocks noChangeArrowheads="1"/>
            </p:cNvSpPr>
            <p:nvPr/>
          </p:nvSpPr>
          <p:spPr bwMode="auto">
            <a:xfrm>
              <a:off x="1440" y="2168"/>
              <a:ext cx="578" cy="192"/>
            </a:xfrm>
            <a:prstGeom prst="rect">
              <a:avLst/>
            </a:prstGeom>
            <a:solidFill>
              <a:schemeClr val="accent1"/>
            </a:solidFill>
            <a:ln w="12700">
              <a:solidFill>
                <a:schemeClr val="tx1"/>
              </a:solidFill>
              <a:miter lim="800000"/>
              <a:headEnd/>
              <a:tailEnd/>
            </a:ln>
          </p:spPr>
          <p:txBody>
            <a:bodyPr wrap="none"/>
            <a:lstStyle/>
            <a:p>
              <a:pPr algn="ctr">
                <a:lnSpc>
                  <a:spcPct val="90000"/>
                </a:lnSpc>
                <a:spcBef>
                  <a:spcPct val="0"/>
                </a:spcBef>
                <a:spcAft>
                  <a:spcPct val="0"/>
                </a:spcAft>
                <a:buClrTx/>
              </a:pPr>
              <a:r>
                <a:rPr lang="en-GB" sz="2000" b="1">
                  <a:solidFill>
                    <a:schemeClr val="bg1"/>
                  </a:solidFill>
                  <a:latin typeface="Nokia Sans" pitchFamily="34" charset="0"/>
                </a:rPr>
                <a:t>SDP</a:t>
              </a:r>
            </a:p>
          </p:txBody>
        </p:sp>
        <p:sp>
          <p:nvSpPr>
            <p:cNvPr id="8199" name="Text Box 11"/>
            <p:cNvSpPr txBox="1">
              <a:spLocks noChangeArrowheads="1"/>
            </p:cNvSpPr>
            <p:nvPr/>
          </p:nvSpPr>
          <p:spPr bwMode="auto">
            <a:xfrm>
              <a:off x="299" y="1928"/>
              <a:ext cx="3174" cy="192"/>
            </a:xfrm>
            <a:prstGeom prst="rect">
              <a:avLst/>
            </a:prstGeom>
            <a:solidFill>
              <a:schemeClr val="accent1"/>
            </a:solidFill>
            <a:ln w="12700">
              <a:solidFill>
                <a:schemeClr val="tx1"/>
              </a:solidFill>
              <a:miter lim="800000"/>
              <a:headEnd/>
              <a:tailEnd/>
            </a:ln>
          </p:spPr>
          <p:txBody>
            <a:bodyPr/>
            <a:lstStyle/>
            <a:p>
              <a:pPr algn="ctr">
                <a:lnSpc>
                  <a:spcPct val="90000"/>
                </a:lnSpc>
                <a:spcBef>
                  <a:spcPct val="0"/>
                </a:spcBef>
                <a:spcAft>
                  <a:spcPct val="0"/>
                </a:spcAft>
                <a:buClrTx/>
              </a:pPr>
              <a:r>
                <a:rPr lang="en-GB" sz="2000" b="1">
                  <a:solidFill>
                    <a:schemeClr val="bg1"/>
                  </a:solidFill>
                  <a:latin typeface="Nokia Sans" pitchFamily="34" charset="0"/>
                </a:rPr>
                <a:t>Applications</a:t>
              </a:r>
            </a:p>
          </p:txBody>
        </p:sp>
        <p:sp>
          <p:nvSpPr>
            <p:cNvPr id="8200" name="Text Box 12"/>
            <p:cNvSpPr txBox="1">
              <a:spLocks noChangeArrowheads="1"/>
            </p:cNvSpPr>
            <p:nvPr/>
          </p:nvSpPr>
          <p:spPr bwMode="auto">
            <a:xfrm>
              <a:off x="2064" y="2168"/>
              <a:ext cx="1410" cy="192"/>
            </a:xfrm>
            <a:prstGeom prst="rect">
              <a:avLst/>
            </a:prstGeom>
            <a:solidFill>
              <a:schemeClr val="accent1"/>
            </a:solidFill>
            <a:ln w="12700">
              <a:solidFill>
                <a:schemeClr val="tx1"/>
              </a:solidFill>
              <a:miter lim="800000"/>
              <a:headEnd/>
              <a:tailEnd/>
            </a:ln>
          </p:spPr>
          <p:txBody>
            <a:bodyPr/>
            <a:lstStyle/>
            <a:p>
              <a:pPr algn="ctr">
                <a:lnSpc>
                  <a:spcPct val="90000"/>
                </a:lnSpc>
                <a:spcBef>
                  <a:spcPct val="0"/>
                </a:spcBef>
                <a:spcAft>
                  <a:spcPct val="0"/>
                </a:spcAft>
                <a:buClrTx/>
              </a:pPr>
              <a:r>
                <a:rPr lang="en-GB" sz="2000" b="1">
                  <a:solidFill>
                    <a:schemeClr val="bg1"/>
                  </a:solidFill>
                  <a:latin typeface="Nokia Sans" pitchFamily="34" charset="0"/>
                </a:rPr>
                <a:t>RFCOMM</a:t>
              </a:r>
            </a:p>
          </p:txBody>
        </p:sp>
        <p:sp>
          <p:nvSpPr>
            <p:cNvPr id="8201" name="AutoShape 13"/>
            <p:cNvSpPr>
              <a:spLocks noChangeArrowheads="1"/>
            </p:cNvSpPr>
            <p:nvPr/>
          </p:nvSpPr>
          <p:spPr bwMode="auto">
            <a:xfrm>
              <a:off x="685" y="2168"/>
              <a:ext cx="288" cy="1248"/>
            </a:xfrm>
            <a:prstGeom prst="upDownArrow">
              <a:avLst>
                <a:gd name="adj1" fmla="val 50000"/>
                <a:gd name="adj2" fmla="val 86667"/>
              </a:avLst>
            </a:prstGeom>
            <a:solidFill>
              <a:schemeClr val="accent2"/>
            </a:solidFill>
            <a:ln w="12700">
              <a:solidFill>
                <a:schemeClr val="tx1"/>
              </a:solidFill>
              <a:miter lim="800000"/>
              <a:headEnd/>
              <a:tailEnd/>
            </a:ln>
          </p:spPr>
          <p:txBody>
            <a:bodyPr wrap="none" anchor="ctr"/>
            <a:lstStyle/>
            <a:p>
              <a:endParaRPr lang="fi-FI"/>
            </a:p>
          </p:txBody>
        </p:sp>
        <p:sp>
          <p:nvSpPr>
            <p:cNvPr id="8202" name="AutoShape 14"/>
            <p:cNvSpPr>
              <a:spLocks noChangeArrowheads="1"/>
            </p:cNvSpPr>
            <p:nvPr/>
          </p:nvSpPr>
          <p:spPr bwMode="auto">
            <a:xfrm>
              <a:off x="2365" y="2408"/>
              <a:ext cx="192" cy="288"/>
            </a:xfrm>
            <a:prstGeom prst="upDownArrow">
              <a:avLst>
                <a:gd name="adj1" fmla="val 50000"/>
                <a:gd name="adj2" fmla="val 30000"/>
              </a:avLst>
            </a:prstGeom>
            <a:solidFill>
              <a:schemeClr val="tx2"/>
            </a:solidFill>
            <a:ln w="12700">
              <a:solidFill>
                <a:schemeClr val="tx1"/>
              </a:solidFill>
              <a:miter lim="800000"/>
              <a:headEnd/>
              <a:tailEnd/>
            </a:ln>
          </p:spPr>
          <p:txBody>
            <a:bodyPr wrap="none" anchor="ctr"/>
            <a:lstStyle/>
            <a:p>
              <a:endParaRPr lang="fi-FI"/>
            </a:p>
          </p:txBody>
        </p:sp>
        <p:sp>
          <p:nvSpPr>
            <p:cNvPr id="8203" name="Text Box 15"/>
            <p:cNvSpPr txBox="1">
              <a:spLocks noChangeArrowheads="1"/>
            </p:cNvSpPr>
            <p:nvPr/>
          </p:nvSpPr>
          <p:spPr bwMode="auto">
            <a:xfrm>
              <a:off x="2552" y="2456"/>
              <a:ext cx="466" cy="241"/>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sz="2000" b="1">
                  <a:latin typeface="Nokia Sans" pitchFamily="34" charset="0"/>
                </a:rPr>
                <a:t>Data</a:t>
              </a:r>
            </a:p>
          </p:txBody>
        </p:sp>
        <p:sp>
          <p:nvSpPr>
            <p:cNvPr id="8204" name="Text Box 16"/>
            <p:cNvSpPr txBox="1">
              <a:spLocks noChangeArrowheads="1"/>
            </p:cNvSpPr>
            <p:nvPr/>
          </p:nvSpPr>
          <p:spPr bwMode="auto">
            <a:xfrm>
              <a:off x="239" y="2600"/>
              <a:ext cx="546" cy="241"/>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sz="2000" b="1">
                  <a:solidFill>
                    <a:srgbClr val="009E60"/>
                  </a:solidFill>
                  <a:latin typeface="Nokia Sans" pitchFamily="34" charset="0"/>
                </a:rPr>
                <a:t>Voice</a:t>
              </a:r>
            </a:p>
          </p:txBody>
        </p:sp>
        <p:sp>
          <p:nvSpPr>
            <p:cNvPr id="8205" name="Text Box 17"/>
            <p:cNvSpPr txBox="1">
              <a:spLocks noChangeArrowheads="1"/>
            </p:cNvSpPr>
            <p:nvPr/>
          </p:nvSpPr>
          <p:spPr bwMode="auto">
            <a:xfrm>
              <a:off x="3936" y="3753"/>
              <a:ext cx="1959" cy="224"/>
            </a:xfrm>
            <a:prstGeom prst="rect">
              <a:avLst/>
            </a:prstGeom>
            <a:noFill/>
            <a:ln w="12700">
              <a:noFill/>
              <a:miter lim="800000"/>
              <a:headEnd/>
              <a:tailEnd/>
            </a:ln>
          </p:spPr>
          <p:txBody>
            <a:bodyPr wrap="none">
              <a:spAutoFit/>
            </a:bodyPr>
            <a:lstStyle/>
            <a:p>
              <a:pPr>
                <a:lnSpc>
                  <a:spcPct val="90000"/>
                </a:lnSpc>
                <a:spcBef>
                  <a:spcPct val="0"/>
                </a:spcBef>
                <a:spcAft>
                  <a:spcPct val="0"/>
                </a:spcAft>
                <a:buClrTx/>
              </a:pPr>
              <a:r>
                <a:rPr lang="en-GB">
                  <a:latin typeface="Nokia Sans" pitchFamily="34" charset="0"/>
                </a:rPr>
                <a:t>Physical wireless connection</a:t>
              </a:r>
            </a:p>
          </p:txBody>
        </p:sp>
        <p:sp>
          <p:nvSpPr>
            <p:cNvPr id="8206" name="Text Box 18"/>
            <p:cNvSpPr txBox="1">
              <a:spLocks noChangeArrowheads="1"/>
            </p:cNvSpPr>
            <p:nvPr/>
          </p:nvSpPr>
          <p:spPr bwMode="auto">
            <a:xfrm>
              <a:off x="3936" y="3512"/>
              <a:ext cx="1967" cy="224"/>
            </a:xfrm>
            <a:prstGeom prst="rect">
              <a:avLst/>
            </a:prstGeom>
            <a:noFill/>
            <a:ln w="12700">
              <a:noFill/>
              <a:miter lim="800000"/>
              <a:headEnd/>
              <a:tailEnd/>
            </a:ln>
          </p:spPr>
          <p:txBody>
            <a:bodyPr wrap="none">
              <a:spAutoFit/>
            </a:bodyPr>
            <a:lstStyle/>
            <a:p>
              <a:pPr>
                <a:lnSpc>
                  <a:spcPct val="90000"/>
                </a:lnSpc>
                <a:spcBef>
                  <a:spcPct val="0"/>
                </a:spcBef>
                <a:spcAft>
                  <a:spcPct val="0"/>
                </a:spcAft>
                <a:buClrTx/>
              </a:pPr>
              <a:r>
                <a:rPr lang="en-GB">
                  <a:latin typeface="Nokia Sans" pitchFamily="34" charset="0"/>
                </a:rPr>
                <a:t>Controls/Sends data packets</a:t>
              </a:r>
            </a:p>
          </p:txBody>
        </p:sp>
        <p:sp>
          <p:nvSpPr>
            <p:cNvPr id="8207" name="Line 19"/>
            <p:cNvSpPr>
              <a:spLocks noChangeShapeType="1"/>
            </p:cNvSpPr>
            <p:nvPr/>
          </p:nvSpPr>
          <p:spPr bwMode="auto">
            <a:xfrm flipH="1">
              <a:off x="3552" y="3848"/>
              <a:ext cx="384" cy="0"/>
            </a:xfrm>
            <a:prstGeom prst="line">
              <a:avLst/>
            </a:prstGeom>
            <a:noFill/>
            <a:ln w="12700">
              <a:solidFill>
                <a:schemeClr val="tx1"/>
              </a:solidFill>
              <a:round/>
              <a:headEnd/>
              <a:tailEnd type="triangle" w="med" len="med"/>
            </a:ln>
          </p:spPr>
          <p:txBody>
            <a:bodyPr/>
            <a:lstStyle/>
            <a:p>
              <a:endParaRPr lang="fi-FI"/>
            </a:p>
          </p:txBody>
        </p:sp>
        <p:sp>
          <p:nvSpPr>
            <p:cNvPr id="8208" name="Line 20"/>
            <p:cNvSpPr>
              <a:spLocks noChangeShapeType="1"/>
            </p:cNvSpPr>
            <p:nvPr/>
          </p:nvSpPr>
          <p:spPr bwMode="auto">
            <a:xfrm flipH="1">
              <a:off x="3552" y="3608"/>
              <a:ext cx="384" cy="0"/>
            </a:xfrm>
            <a:prstGeom prst="line">
              <a:avLst/>
            </a:prstGeom>
            <a:noFill/>
            <a:ln w="12700">
              <a:solidFill>
                <a:schemeClr val="tx1"/>
              </a:solidFill>
              <a:round/>
              <a:headEnd/>
              <a:tailEnd type="triangle" w="med" len="med"/>
            </a:ln>
          </p:spPr>
          <p:txBody>
            <a:bodyPr/>
            <a:lstStyle/>
            <a:p>
              <a:endParaRPr lang="fi-FI"/>
            </a:p>
          </p:txBody>
        </p:sp>
        <p:sp>
          <p:nvSpPr>
            <p:cNvPr id="8209" name="Text Box 21"/>
            <p:cNvSpPr txBox="1">
              <a:spLocks noChangeArrowheads="1"/>
            </p:cNvSpPr>
            <p:nvPr/>
          </p:nvSpPr>
          <p:spPr bwMode="auto">
            <a:xfrm>
              <a:off x="3936" y="3272"/>
              <a:ext cx="1669" cy="223"/>
            </a:xfrm>
            <a:prstGeom prst="rect">
              <a:avLst/>
            </a:prstGeom>
            <a:noFill/>
            <a:ln w="12700">
              <a:noFill/>
              <a:miter lim="800000"/>
              <a:headEnd/>
              <a:tailEnd/>
            </a:ln>
          </p:spPr>
          <p:txBody>
            <a:bodyPr wrap="none">
              <a:spAutoFit/>
            </a:bodyPr>
            <a:lstStyle/>
            <a:p>
              <a:pPr>
                <a:lnSpc>
                  <a:spcPct val="90000"/>
                </a:lnSpc>
                <a:spcBef>
                  <a:spcPct val="0"/>
                </a:spcBef>
                <a:spcAft>
                  <a:spcPct val="0"/>
                </a:spcAft>
                <a:buClrTx/>
              </a:pPr>
              <a:r>
                <a:rPr lang="en-GB">
                  <a:latin typeface="Nokia Sans" pitchFamily="34" charset="0"/>
                </a:rPr>
                <a:t>Establishes connections</a:t>
              </a:r>
            </a:p>
          </p:txBody>
        </p:sp>
        <p:sp>
          <p:nvSpPr>
            <p:cNvPr id="8210" name="Line 22"/>
            <p:cNvSpPr>
              <a:spLocks noChangeShapeType="1"/>
            </p:cNvSpPr>
            <p:nvPr/>
          </p:nvSpPr>
          <p:spPr bwMode="auto">
            <a:xfrm flipH="1">
              <a:off x="3552" y="3368"/>
              <a:ext cx="384" cy="0"/>
            </a:xfrm>
            <a:prstGeom prst="line">
              <a:avLst/>
            </a:prstGeom>
            <a:noFill/>
            <a:ln w="12700">
              <a:solidFill>
                <a:schemeClr val="tx1"/>
              </a:solidFill>
              <a:round/>
              <a:headEnd/>
              <a:tailEnd type="triangle" w="med" len="med"/>
            </a:ln>
          </p:spPr>
          <p:txBody>
            <a:bodyPr/>
            <a:lstStyle/>
            <a:p>
              <a:endParaRPr lang="fi-FI"/>
            </a:p>
          </p:txBody>
        </p:sp>
        <p:sp>
          <p:nvSpPr>
            <p:cNvPr id="8211" name="Line 23"/>
            <p:cNvSpPr>
              <a:spLocks noChangeShapeType="1"/>
            </p:cNvSpPr>
            <p:nvPr/>
          </p:nvSpPr>
          <p:spPr bwMode="auto">
            <a:xfrm flipH="1">
              <a:off x="3552" y="3128"/>
              <a:ext cx="384" cy="0"/>
            </a:xfrm>
            <a:prstGeom prst="line">
              <a:avLst/>
            </a:prstGeom>
            <a:noFill/>
            <a:ln w="12700">
              <a:solidFill>
                <a:schemeClr val="tx1"/>
              </a:solidFill>
              <a:round/>
              <a:headEnd/>
              <a:tailEnd type="triangle" w="med" len="med"/>
            </a:ln>
          </p:spPr>
          <p:txBody>
            <a:bodyPr/>
            <a:lstStyle/>
            <a:p>
              <a:endParaRPr lang="fi-FI"/>
            </a:p>
          </p:txBody>
        </p:sp>
        <p:sp>
          <p:nvSpPr>
            <p:cNvPr id="8212" name="Line 24"/>
            <p:cNvSpPr>
              <a:spLocks noChangeShapeType="1"/>
            </p:cNvSpPr>
            <p:nvPr/>
          </p:nvSpPr>
          <p:spPr bwMode="auto">
            <a:xfrm flipH="1">
              <a:off x="3552" y="2888"/>
              <a:ext cx="384" cy="0"/>
            </a:xfrm>
            <a:prstGeom prst="line">
              <a:avLst/>
            </a:prstGeom>
            <a:noFill/>
            <a:ln w="12700">
              <a:solidFill>
                <a:schemeClr val="tx1"/>
              </a:solidFill>
              <a:round/>
              <a:headEnd/>
              <a:tailEnd type="triangle" w="med" len="med"/>
            </a:ln>
          </p:spPr>
          <p:txBody>
            <a:bodyPr/>
            <a:lstStyle/>
            <a:p>
              <a:endParaRPr lang="fi-FI"/>
            </a:p>
          </p:txBody>
        </p:sp>
        <p:sp>
          <p:nvSpPr>
            <p:cNvPr id="8213" name="Line 25"/>
            <p:cNvSpPr>
              <a:spLocks noChangeShapeType="1"/>
            </p:cNvSpPr>
            <p:nvPr/>
          </p:nvSpPr>
          <p:spPr bwMode="auto">
            <a:xfrm flipH="1">
              <a:off x="3552" y="2312"/>
              <a:ext cx="384" cy="0"/>
            </a:xfrm>
            <a:prstGeom prst="line">
              <a:avLst/>
            </a:prstGeom>
            <a:noFill/>
            <a:ln w="12700">
              <a:solidFill>
                <a:schemeClr val="tx1"/>
              </a:solidFill>
              <a:round/>
              <a:headEnd/>
              <a:tailEnd type="triangle" w="med" len="med"/>
            </a:ln>
          </p:spPr>
          <p:txBody>
            <a:bodyPr/>
            <a:lstStyle/>
            <a:p>
              <a:endParaRPr lang="fi-FI"/>
            </a:p>
          </p:txBody>
        </p:sp>
        <p:sp>
          <p:nvSpPr>
            <p:cNvPr id="8214" name="Text Box 26"/>
            <p:cNvSpPr txBox="1">
              <a:spLocks noChangeArrowheads="1"/>
            </p:cNvSpPr>
            <p:nvPr/>
          </p:nvSpPr>
          <p:spPr bwMode="auto">
            <a:xfrm>
              <a:off x="3924" y="3031"/>
              <a:ext cx="1725" cy="224"/>
            </a:xfrm>
            <a:prstGeom prst="rect">
              <a:avLst/>
            </a:prstGeom>
            <a:noFill/>
            <a:ln w="12700">
              <a:noFill/>
              <a:miter lim="800000"/>
              <a:headEnd/>
              <a:tailEnd/>
            </a:ln>
          </p:spPr>
          <p:txBody>
            <a:bodyPr wrap="none">
              <a:spAutoFit/>
            </a:bodyPr>
            <a:lstStyle/>
            <a:p>
              <a:pPr>
                <a:lnSpc>
                  <a:spcPct val="90000"/>
                </a:lnSpc>
                <a:spcBef>
                  <a:spcPct val="0"/>
                </a:spcBef>
                <a:spcAft>
                  <a:spcPct val="0"/>
                </a:spcAft>
                <a:buClrTx/>
              </a:pPr>
              <a:r>
                <a:rPr lang="en-GB">
                  <a:latin typeface="Nokia Sans" pitchFamily="34" charset="0"/>
                </a:rPr>
                <a:t>Host Controller Interface </a:t>
              </a:r>
            </a:p>
          </p:txBody>
        </p:sp>
        <p:sp>
          <p:nvSpPr>
            <p:cNvPr id="8215" name="Text Box 27"/>
            <p:cNvSpPr txBox="1">
              <a:spLocks noChangeArrowheads="1"/>
            </p:cNvSpPr>
            <p:nvPr/>
          </p:nvSpPr>
          <p:spPr bwMode="auto">
            <a:xfrm>
              <a:off x="3936" y="2648"/>
              <a:ext cx="1854" cy="387"/>
            </a:xfrm>
            <a:prstGeom prst="rect">
              <a:avLst/>
            </a:prstGeom>
            <a:noFill/>
            <a:ln w="12700">
              <a:noFill/>
              <a:miter lim="800000"/>
              <a:headEnd/>
              <a:tailEnd/>
            </a:ln>
          </p:spPr>
          <p:txBody>
            <a:bodyPr wrap="none">
              <a:spAutoFit/>
            </a:bodyPr>
            <a:lstStyle/>
            <a:p>
              <a:pPr>
                <a:lnSpc>
                  <a:spcPct val="90000"/>
                </a:lnSpc>
                <a:spcBef>
                  <a:spcPct val="0"/>
                </a:spcBef>
                <a:spcAft>
                  <a:spcPct val="0"/>
                </a:spcAft>
                <a:buClrTx/>
              </a:pPr>
              <a:r>
                <a:rPr lang="en-GB">
                  <a:latin typeface="Nokia Sans" pitchFamily="34" charset="0"/>
                </a:rPr>
                <a:t>Receives application data,</a:t>
              </a:r>
            </a:p>
            <a:p>
              <a:pPr>
                <a:lnSpc>
                  <a:spcPct val="90000"/>
                </a:lnSpc>
                <a:spcBef>
                  <a:spcPct val="0"/>
                </a:spcBef>
                <a:spcAft>
                  <a:spcPct val="0"/>
                </a:spcAft>
                <a:buClrTx/>
              </a:pPr>
              <a:r>
                <a:rPr lang="en-GB">
                  <a:latin typeface="Nokia Sans" pitchFamily="34" charset="0"/>
                </a:rPr>
                <a:t>adapts to Bluetooth format </a:t>
              </a:r>
            </a:p>
          </p:txBody>
        </p:sp>
        <p:sp>
          <p:nvSpPr>
            <p:cNvPr id="8216" name="Text Box 28"/>
            <p:cNvSpPr txBox="1">
              <a:spLocks noChangeArrowheads="1"/>
            </p:cNvSpPr>
            <p:nvPr/>
          </p:nvSpPr>
          <p:spPr bwMode="auto">
            <a:xfrm>
              <a:off x="3936" y="2216"/>
              <a:ext cx="1894" cy="387"/>
            </a:xfrm>
            <a:prstGeom prst="rect">
              <a:avLst/>
            </a:prstGeom>
            <a:noFill/>
            <a:ln w="12700">
              <a:noFill/>
              <a:miter lim="800000"/>
              <a:headEnd/>
              <a:tailEnd/>
            </a:ln>
          </p:spPr>
          <p:txBody>
            <a:bodyPr wrap="none">
              <a:spAutoFit/>
            </a:bodyPr>
            <a:lstStyle/>
            <a:p>
              <a:pPr>
                <a:lnSpc>
                  <a:spcPct val="90000"/>
                </a:lnSpc>
                <a:spcBef>
                  <a:spcPct val="0"/>
                </a:spcBef>
                <a:spcAft>
                  <a:spcPct val="0"/>
                </a:spcAft>
                <a:buClrTx/>
              </a:pPr>
              <a:r>
                <a:rPr lang="en-GB">
                  <a:latin typeface="Nokia Sans" pitchFamily="34" charset="0"/>
                </a:rPr>
                <a:t>Provides emulation of serial</a:t>
              </a:r>
            </a:p>
            <a:p>
              <a:pPr>
                <a:lnSpc>
                  <a:spcPct val="90000"/>
                </a:lnSpc>
                <a:spcBef>
                  <a:spcPct val="0"/>
                </a:spcBef>
                <a:spcAft>
                  <a:spcPct val="0"/>
                </a:spcAft>
                <a:buClrTx/>
              </a:pPr>
              <a:r>
                <a:rPr lang="en-GB">
                  <a:latin typeface="Nokia Sans" pitchFamily="34" charset="0"/>
                </a:rPr>
                <a:t>ports over L2CAP</a:t>
              </a:r>
            </a:p>
          </p:txBody>
        </p:sp>
      </p:gr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smtClean="0"/>
              <a:t>API overview (3)</a:t>
            </a:r>
            <a:endParaRPr lang="en-US" smtClean="0"/>
          </a:p>
        </p:txBody>
      </p:sp>
      <p:sp>
        <p:nvSpPr>
          <p:cNvPr id="9219" name="Rectangle 3"/>
          <p:cNvSpPr>
            <a:spLocks noGrp="1" noChangeArrowheads="1"/>
          </p:cNvSpPr>
          <p:nvPr>
            <p:ph type="body" idx="1"/>
          </p:nvPr>
        </p:nvSpPr>
        <p:spPr/>
        <p:txBody>
          <a:bodyPr/>
          <a:lstStyle/>
          <a:p>
            <a:r>
              <a:rPr lang="en-GB" smtClean="0"/>
              <a:t>JSR-82 introduces concept of a Bluetooth Control Center (BCC)</a:t>
            </a:r>
          </a:p>
          <a:p>
            <a:pPr lvl="1"/>
            <a:r>
              <a:rPr lang="en-GB" smtClean="0"/>
              <a:t>Provides device-wide Bluetooth management, security and control</a:t>
            </a:r>
          </a:p>
          <a:p>
            <a:pPr lvl="1"/>
            <a:r>
              <a:rPr lang="en-GB" smtClean="0"/>
              <a:t>Used by the API, but is not a class/interface.</a:t>
            </a:r>
          </a:p>
          <a:p>
            <a:pPr lvl="1"/>
            <a:r>
              <a:rPr lang="en-GB" smtClean="0"/>
              <a:t>Operation/implementation depends on Bluetooth stack and hardware being used.</a:t>
            </a:r>
          </a:p>
          <a:p>
            <a:pPr lvl="1"/>
            <a:r>
              <a:rPr lang="en-GB" smtClean="0"/>
              <a:t>Resolves conflicts as concurrent applications contents for Bluetooth resources</a:t>
            </a:r>
          </a:p>
          <a:p>
            <a:pPr lvl="1"/>
            <a:r>
              <a:rPr lang="en-GB" smtClean="0"/>
              <a:t>Used to request different levels of security, in terms of:</a:t>
            </a:r>
          </a:p>
          <a:p>
            <a:pPr lvl="2"/>
            <a:r>
              <a:rPr lang="en-GB" smtClean="0"/>
              <a:t>Authentication</a:t>
            </a:r>
          </a:p>
          <a:p>
            <a:pPr lvl="2"/>
            <a:r>
              <a:rPr lang="en-GB" smtClean="0"/>
              <a:t>Authorization</a:t>
            </a:r>
          </a:p>
          <a:p>
            <a:pPr lvl="2"/>
            <a:r>
              <a:rPr lang="en-GB" smtClean="0"/>
              <a:t>Encryption</a:t>
            </a:r>
          </a:p>
          <a:p>
            <a:pPr lvl="1"/>
            <a:r>
              <a:rPr lang="en-GB" smtClean="0"/>
              <a:t>Maintains the list of trusted devices</a:t>
            </a:r>
            <a:endParaRPr lang="en-US" smtClean="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GB" smtClean="0"/>
              <a:t>The javax.bluetooth package</a:t>
            </a:r>
            <a:endParaRPr lang="en-US" smtClean="0"/>
          </a:p>
        </p:txBody>
      </p:sp>
      <p:sp>
        <p:nvSpPr>
          <p:cNvPr id="10243" name="Rectangle 3"/>
          <p:cNvSpPr>
            <a:spLocks noGrp="1" noChangeArrowheads="1"/>
          </p:cNvSpPr>
          <p:nvPr>
            <p:ph type="body" idx="1"/>
          </p:nvPr>
        </p:nvSpPr>
        <p:spPr/>
        <p:txBody>
          <a:bodyPr/>
          <a:lstStyle/>
          <a:p>
            <a:r>
              <a:rPr lang="en-GB" smtClean="0"/>
              <a:t>Includes 6 classes and 4 interfaces to assist Bluetooth application construction.</a:t>
            </a:r>
          </a:p>
          <a:p>
            <a:r>
              <a:rPr lang="en-GB" smtClean="0"/>
              <a:t>Some of the main interfaces/classes are:</a:t>
            </a:r>
          </a:p>
          <a:p>
            <a:pPr lvl="1"/>
            <a:r>
              <a:rPr lang="en-GB" smtClean="0"/>
              <a:t>DiscoveryListener – receives device and service discovery events</a:t>
            </a:r>
          </a:p>
          <a:p>
            <a:pPr lvl="1"/>
            <a:r>
              <a:rPr lang="en-GB" smtClean="0"/>
              <a:t>DiscoveryAgent – performs device and service discovery</a:t>
            </a:r>
          </a:p>
          <a:p>
            <a:pPr lvl="1"/>
            <a:r>
              <a:rPr lang="en-GB" smtClean="0"/>
              <a:t>L2CAPConnection – represents a connection-oriented L2CAP channel</a:t>
            </a:r>
          </a:p>
          <a:p>
            <a:pPr lvl="1"/>
            <a:r>
              <a:rPr lang="en-GB" smtClean="0"/>
              <a:t>ServiceRecord – describes characteristics of a Bluetooth service</a:t>
            </a:r>
          </a:p>
          <a:p>
            <a:pPr lvl="1"/>
            <a:r>
              <a:rPr lang="en-GB" smtClean="0"/>
              <a:t>LocalDevice – represents the local Bluetooth device</a:t>
            </a:r>
          </a:p>
          <a:p>
            <a:pPr lvl="1"/>
            <a:r>
              <a:rPr lang="en-GB" smtClean="0"/>
              <a:t>RemoteDevice – represents a remote Bluetooth device</a:t>
            </a:r>
            <a:endParaRPr lang="en-US" smtClean="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GB" smtClean="0"/>
              <a:t>Registering a service</a:t>
            </a:r>
            <a:endParaRPr lang="en-US" smtClean="0"/>
          </a:p>
        </p:txBody>
      </p:sp>
      <p:sp>
        <p:nvSpPr>
          <p:cNvPr id="11267" name="Rectangle 3"/>
          <p:cNvSpPr>
            <a:spLocks noGrp="1" noChangeArrowheads="1"/>
          </p:cNvSpPr>
          <p:nvPr>
            <p:ph type="body" idx="1"/>
          </p:nvPr>
        </p:nvSpPr>
        <p:spPr/>
        <p:txBody>
          <a:bodyPr/>
          <a:lstStyle/>
          <a:p>
            <a:r>
              <a:rPr lang="en-GB" smtClean="0"/>
              <a:t>Before a service can be discovered, it must first be registered.</a:t>
            </a:r>
          </a:p>
          <a:p>
            <a:r>
              <a:rPr lang="en-GB" smtClean="0"/>
              <a:t>To register a service using the Java APIs for Bluetooth:</a:t>
            </a:r>
          </a:p>
          <a:p>
            <a:pPr lvl="1"/>
            <a:r>
              <a:rPr lang="en-GB" smtClean="0"/>
              <a:t> Get the local device object.</a:t>
            </a:r>
          </a:p>
          <a:p>
            <a:pPr lvl="1"/>
            <a:r>
              <a:rPr lang="en-GB" smtClean="0"/>
              <a:t> Set the Discoverable mode.</a:t>
            </a:r>
          </a:p>
          <a:p>
            <a:pPr lvl="1"/>
            <a:r>
              <a:rPr lang="en-GB" smtClean="0"/>
              <a:t> Create a UUID object.</a:t>
            </a:r>
          </a:p>
          <a:p>
            <a:pPr lvl="1"/>
            <a:r>
              <a:rPr lang="en-GB" smtClean="0"/>
              <a:t> Invoke Connector.open with a server connection URL argument based upon the UUID object.</a:t>
            </a:r>
          </a:p>
          <a:p>
            <a:pPr lvl="1"/>
            <a:r>
              <a:rPr lang="en-GB" smtClean="0"/>
              <a:t> Indicate the service is ready to accept a client connection.</a:t>
            </a:r>
            <a:endParaRPr lang="en-US" smtClean="0"/>
          </a:p>
        </p:txBody>
      </p:sp>
    </p:spTree>
  </p:cSld>
  <p:clrMapOvr>
    <a:masterClrMapping/>
  </p:clrMapOvr>
  <p:transition/>
</p:sld>
</file>

<file path=ppt/theme/theme1.xml><?xml version="1.0" encoding="utf-8"?>
<a:theme xmlns:a="http://schemas.openxmlformats.org/drawingml/2006/main" name="Torp Style">
  <a:themeElements>
    <a:clrScheme name="Torp Sty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orp Style">
      <a:majorFont>
        <a:latin typeface="Trebuchet MS"/>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0488" tIns="44450" rIns="90488" bIns="44450" numCol="1" anchor="ctr" anchorCtr="0" compatLnSpc="1">
        <a:prstTxWarp prst="textNoShape">
          <a:avLst/>
        </a:prstTxWarp>
        <a:spAutoFit/>
      </a:bodyPr>
      <a:lstStyle>
        <a:defPPr marL="0" marR="0" indent="0" algn="l" defTabSz="762000" rtl="0" eaLnBrk="0" fontAlgn="base" latinLnBrk="0" hangingPunct="0">
          <a:lnSpc>
            <a:spcPct val="100000"/>
          </a:lnSpc>
          <a:spcBef>
            <a:spcPct val="15000"/>
          </a:spcBef>
          <a:spcAft>
            <a:spcPct val="15000"/>
          </a:spcAft>
          <a:buClr>
            <a:schemeClr val="accent1"/>
          </a:buClr>
          <a:buSzTx/>
          <a:buFontTx/>
          <a:buNone/>
          <a:tabLst/>
          <a:defRPr kumimoji="0" lang="en-US" sz="1800" b="0" i="0" u="none" strike="noStrike" cap="none" normalizeH="0" baseline="0" smtClean="0">
            <a:ln>
              <a:noFill/>
            </a:ln>
            <a:solidFill>
              <a:schemeClr val="tx1"/>
            </a:solidFill>
            <a:effectLst/>
            <a:latin typeface="Nokia Sans Wide" pitchFamily="34"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0488" tIns="44450" rIns="90488" bIns="44450" numCol="1" anchor="ctr" anchorCtr="0" compatLnSpc="1">
        <a:prstTxWarp prst="textNoShape">
          <a:avLst/>
        </a:prstTxWarp>
        <a:spAutoFit/>
      </a:bodyPr>
      <a:lstStyle>
        <a:defPPr marL="0" marR="0" indent="0" algn="l" defTabSz="762000" rtl="0" eaLnBrk="0" fontAlgn="base" latinLnBrk="0" hangingPunct="0">
          <a:lnSpc>
            <a:spcPct val="100000"/>
          </a:lnSpc>
          <a:spcBef>
            <a:spcPct val="15000"/>
          </a:spcBef>
          <a:spcAft>
            <a:spcPct val="15000"/>
          </a:spcAft>
          <a:buClr>
            <a:schemeClr val="accent1"/>
          </a:buClr>
          <a:buSzTx/>
          <a:buFontTx/>
          <a:buNone/>
          <a:tabLst/>
          <a:defRPr kumimoji="0" lang="en-US" sz="1800" b="0" i="0" u="none" strike="noStrike" cap="none" normalizeH="0" baseline="0" smtClean="0">
            <a:ln>
              <a:noFill/>
            </a:ln>
            <a:solidFill>
              <a:schemeClr val="tx1"/>
            </a:solidFill>
            <a:effectLst/>
            <a:latin typeface="Nokia Sans Wide" pitchFamily="34" charset="0"/>
          </a:defRPr>
        </a:defPPr>
      </a:lstStyle>
    </a:lnDef>
  </a:objectDefaults>
  <a:extraClrSchemeLst>
    <a:extraClrScheme>
      <a:clrScheme name="Torp Sty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orp Styl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orp Styl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orp Styl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orp Styl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orp Styl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orp Styl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orp Styl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orp Styl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orp Styl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orp Styl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orp Styl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28873</TotalTime>
  <Words>6861</Words>
  <Application>Microsoft Office PowerPoint</Application>
  <PresentationFormat>Custom</PresentationFormat>
  <Paragraphs>712</Paragraphs>
  <Slides>35</Slides>
  <Notes>35</Notes>
  <HiddenSlides>0</HiddenSlides>
  <MMClips>0</MMClips>
  <ScaleCrop>false</ScaleCrop>
  <HeadingPairs>
    <vt:vector size="6" baseType="variant">
      <vt:variant>
        <vt:lpstr>Theme</vt:lpstr>
      </vt:variant>
      <vt:variant>
        <vt:i4>1</vt:i4>
      </vt:variant>
      <vt:variant>
        <vt:lpstr>Slide Titles</vt:lpstr>
      </vt:variant>
      <vt:variant>
        <vt:i4>35</vt:i4>
      </vt:variant>
      <vt:variant>
        <vt:lpstr>Custom Shows</vt:lpstr>
      </vt:variant>
      <vt:variant>
        <vt:i4>3</vt:i4>
      </vt:variant>
    </vt:vector>
  </HeadingPairs>
  <TitlesOfParts>
    <vt:vector size="39" baseType="lpstr">
      <vt:lpstr>Torp Style</vt:lpstr>
      <vt:lpstr>Extra module Bluetooth API</vt:lpstr>
      <vt:lpstr>Lecture overview</vt:lpstr>
      <vt:lpstr>Architecture</vt:lpstr>
      <vt:lpstr>Services</vt:lpstr>
      <vt:lpstr>API overview (1)</vt:lpstr>
      <vt:lpstr>API overview (2)</vt:lpstr>
      <vt:lpstr>API overview (3)</vt:lpstr>
      <vt:lpstr>The javax.bluetooth package</vt:lpstr>
      <vt:lpstr>Registering a service</vt:lpstr>
      <vt:lpstr>Setting the Discoverable mode</vt:lpstr>
      <vt:lpstr>Creating a UUID</vt:lpstr>
      <vt:lpstr>Setting up a server: Service registration</vt:lpstr>
      <vt:lpstr>Accessing services</vt:lpstr>
      <vt:lpstr>Device discovery (1)</vt:lpstr>
      <vt:lpstr>Device discovery (2)</vt:lpstr>
      <vt:lpstr>Device discovery (3)</vt:lpstr>
      <vt:lpstr>Device discovery (3)</vt:lpstr>
      <vt:lpstr>Service discovery (1)</vt:lpstr>
      <vt:lpstr>Service discovery (2)</vt:lpstr>
      <vt:lpstr>Service discovery (3)</vt:lpstr>
      <vt:lpstr>Service discovery (3)</vt:lpstr>
      <vt:lpstr>Establishing a connection (1)</vt:lpstr>
      <vt:lpstr>Establishing a connection (2)</vt:lpstr>
      <vt:lpstr>Using a service</vt:lpstr>
      <vt:lpstr>Sending data example</vt:lpstr>
      <vt:lpstr>Sending data (1)</vt:lpstr>
      <vt:lpstr>Sending data (2)</vt:lpstr>
      <vt:lpstr>Sending data (3)</vt:lpstr>
      <vt:lpstr>Receiving data example</vt:lpstr>
      <vt:lpstr>Receiving data (1)</vt:lpstr>
      <vt:lpstr>Receiving data (2)</vt:lpstr>
      <vt:lpstr>Receiving data (3)</vt:lpstr>
      <vt:lpstr>Closing the connection</vt:lpstr>
      <vt:lpstr>Closing the connection</vt:lpstr>
      <vt:lpstr>Bluetooth API review</vt:lpstr>
      <vt:lpstr>Maemo Introduction</vt:lpstr>
      <vt:lpstr>Development Environment</vt:lpstr>
      <vt:lpstr>Running Qt Apps in Maemo Device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ME for Education</dc:title>
  <dc:subject>Java ME for Education</dc:subject>
  <dc:creator> </dc:creator>
  <cp:lastModifiedBy>jarmo rintamaki</cp:lastModifiedBy>
  <cp:revision>3</cp:revision>
  <cp:lastPrinted>1998-09-04T10:04:32Z</cp:lastPrinted>
  <dcterms:created xsi:type="dcterms:W3CDTF">2009-09-10T12:14:12Z</dcterms:created>
  <dcterms:modified xsi:type="dcterms:W3CDTF">2010-11-25T15:36:03Z</dcterms:modified>
</cp:coreProperties>
</file>

<file path=docProps/custom.xml><?xml version="1.0" encoding="utf-8"?>
<Properties xmlns="http://schemas.openxmlformats.org/officeDocument/2006/custom-properties" xmlns:vt="http://schemas.openxmlformats.org/officeDocument/2006/docPropsVTypes">
  <property fmtid="{64440492-4C8B-11D1-8B70-080036B11A03}" pid="4">
    <vt:lpwstr> </vt:lpwstr>
  </property>
</Properties>
</file>