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495" r:id="rId2"/>
    <p:sldId id="575" r:id="rId3"/>
    <p:sldId id="497" r:id="rId4"/>
    <p:sldId id="498" r:id="rId5"/>
    <p:sldId id="580" r:id="rId6"/>
    <p:sldId id="578" r:id="rId7"/>
    <p:sldId id="581" r:id="rId8"/>
  </p:sldIdLst>
  <p:sldSz cx="9907588" cy="6858000"/>
  <p:notesSz cx="6727825" cy="9717088"/>
  <p:custShowLst>
    <p:custShow name="Maemo Introduction" id="0">
      <p:sldLst/>
    </p:custShow>
    <p:custShow name="Development Environment" id="1">
      <p:sldLst/>
    </p:custShow>
    <p:custShow name="Running Qt Apps in Maemo Device" id="2">
      <p:sldLst/>
    </p:custShow>
  </p:custShow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9900"/>
    <a:srgbClr val="3293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6367" autoAdjust="0"/>
  </p:normalViewPr>
  <p:slideViewPr>
    <p:cSldViewPr>
      <p:cViewPr>
        <p:scale>
          <a:sx n="60" d="100"/>
          <a:sy n="60" d="100"/>
        </p:scale>
        <p:origin x="-648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742" y="-102"/>
      </p:cViewPr>
      <p:guideLst>
        <p:guide orient="horz" pos="3060"/>
        <p:guide pos="21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08440" y="9230760"/>
            <a:ext cx="29196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5274C29D-F64B-4DCE-8EB0-C001CADE0EF0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US" sz="1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728400" cy="97164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898199" y="4629240"/>
            <a:ext cx="4932360" cy="4394520"/>
          </a:xfrm>
          <a:prstGeom prst="rect">
            <a:avLst/>
          </a:prstGeom>
          <a:noFill/>
          <a:ln>
            <a:noFill/>
          </a:ln>
        </p:spPr>
        <p:txBody>
          <a:bodyPr vert="horz" lIns="89280" tIns="43920" rIns="89280" bIns="43920" compatLnSpc="1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7919" y="844559"/>
            <a:ext cx="4913279" cy="34038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Header Placeholder 4"/>
          <p:cNvSpPr txBox="1">
            <a:spLocks noGrp="1"/>
          </p:cNvSpPr>
          <p:nvPr>
            <p:ph type="hdr" sz="quarter"/>
          </p:nvPr>
        </p:nvSpPr>
        <p:spPr>
          <a:xfrm>
            <a:off x="-360" y="-360"/>
            <a:ext cx="2916359" cy="4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GB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r>
              <a:rPr lang="fi-FI" dirty="0" smtClean="0"/>
              <a:t>Java ME for </a:t>
            </a:r>
            <a:r>
              <a:rPr lang="fi-FI" dirty="0" err="1" smtClean="0"/>
              <a:t>Education</a:t>
            </a:r>
            <a:endParaRPr lang="fi-FI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11679" y="9227520"/>
            <a:ext cx="2916000" cy="4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GB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5B59B36-1D84-4D10-8969-CD06EBF2AEE9}" type="slidenum">
              <a:rPr/>
              <a:pPr lvl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marR="0" indent="0" algn="l" rtl="0" hangingPunct="0">
      <a:lnSpc>
        <a:spcPct val="90000"/>
      </a:lnSpc>
      <a:spcBef>
        <a:spcPts val="499"/>
      </a:spcBef>
      <a:spcAft>
        <a:spcPts val="0"/>
      </a:spcAft>
      <a:tabLst>
        <a:tab pos="0" algn="l"/>
        <a:tab pos="761759" algn="l"/>
        <a:tab pos="1523880" algn="l"/>
        <a:tab pos="2286000" algn="l"/>
        <a:tab pos="3047760" algn="l"/>
        <a:tab pos="3809880" algn="l"/>
        <a:tab pos="4572000" algn="l"/>
        <a:tab pos="5333760" algn="l"/>
        <a:tab pos="6095880" algn="l"/>
        <a:tab pos="6858000" algn="l"/>
        <a:tab pos="7619760" algn="l"/>
        <a:tab pos="8381879" algn="l"/>
        <a:tab pos="9144000" algn="l"/>
        <a:tab pos="9905760" algn="l"/>
        <a:tab pos="10667880" algn="l"/>
      </a:tabLst>
      <a:defRPr lang="en-US" sz="1000" b="0" i="0" u="none" strike="noStrike" baseline="0">
        <a:ln>
          <a:noFill/>
        </a:ln>
        <a:solidFill>
          <a:srgbClr val="000000"/>
        </a:solidFill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>
              <a:buNone/>
            </a:pPr>
            <a:r>
              <a:rPr lang="en-US" sz="1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Tahoma" pitchFamily="2"/>
              </a:rPr>
              <a:t>This document is licensed under the Creative Commons Attribution-Share Alike 3.0 License.</a:t>
            </a:r>
          </a:p>
          <a:p>
            <a:pPr rtl="0"/>
            <a:endParaRPr lang="en-US" sz="1000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Tahoma" pitchFamily="2"/>
            </a:endParaRPr>
          </a:p>
          <a:p>
            <a:pPr rtl="0">
              <a:buNone/>
            </a:pPr>
            <a:r>
              <a:rPr lang="en-US" sz="1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Tahoma" pitchFamily="2"/>
              </a:rPr>
              <a:t>For more information, see http://creativecommons.org/licenses/by-sa/3.0/ for the full terms of the license.</a:t>
            </a:r>
          </a:p>
          <a:p>
            <a:pPr>
              <a:buNone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</a:t>
            </a:fld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</a:t>
            </a:fld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3</a:t>
            </a:fld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6463" y="844550"/>
            <a:ext cx="4916487" cy="3403600"/>
          </a:xfrm>
          <a:ln/>
        </p:spPr>
      </p:sp>
      <p:sp>
        <p:nvSpPr>
          <p:cNvPr id="361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i-FI" smtClean="0"/>
          </a:p>
        </p:txBody>
      </p:sp>
      <p:sp>
        <p:nvSpPr>
          <p:cNvPr id="361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B8FAF-3467-477B-A32C-DE837A62A968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5</a:t>
            </a:fld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6</a:t>
            </a:fld>
            <a:endParaRPr lang="fi-F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7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298" y="1916116"/>
            <a:ext cx="9050994" cy="1298575"/>
          </a:xfrm>
        </p:spPr>
        <p:txBody>
          <a:bodyPr/>
          <a:lstStyle>
            <a:lvl1pPr>
              <a:defRPr sz="3600">
                <a:solidFill>
                  <a:srgbClr val="3293CE"/>
                </a:solidFill>
              </a:defRPr>
            </a:lvl1pPr>
          </a:lstStyle>
          <a:p>
            <a:r>
              <a:rPr lang="en-US" dirty="0" err="1"/>
              <a:t>Muokkaa</a:t>
            </a:r>
            <a:r>
              <a:rPr lang="en-US" dirty="0"/>
              <a:t> </a:t>
            </a:r>
            <a:r>
              <a:rPr lang="en-US" dirty="0" err="1"/>
              <a:t>perustyyl</a:t>
            </a:r>
            <a:r>
              <a:rPr lang="en-US" dirty="0"/>
              <a:t>. </a:t>
            </a:r>
            <a:r>
              <a:rPr lang="en-US" dirty="0" err="1"/>
              <a:t>napsautt</a:t>
            </a:r>
            <a:r>
              <a:rPr lang="en-US" dirty="0"/>
              <a:t>.</a:t>
            </a:r>
          </a:p>
        </p:txBody>
      </p:sp>
      <p:sp>
        <p:nvSpPr>
          <p:cNvPr id="192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298" y="3286125"/>
            <a:ext cx="9050994" cy="9826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err="1"/>
              <a:t>Muokkaa</a:t>
            </a:r>
            <a:r>
              <a:rPr lang="en-US" dirty="0"/>
              <a:t> </a:t>
            </a:r>
            <a:r>
              <a:rPr lang="en-US" dirty="0" err="1"/>
              <a:t>alaotsikon</a:t>
            </a:r>
            <a:r>
              <a:rPr lang="en-US" dirty="0"/>
              <a:t> </a:t>
            </a:r>
            <a:r>
              <a:rPr lang="en-US" dirty="0" err="1"/>
              <a:t>perustyyliä</a:t>
            </a:r>
            <a:r>
              <a:rPr lang="en-US" dirty="0"/>
              <a:t> </a:t>
            </a:r>
            <a:r>
              <a:rPr lang="en-US" dirty="0" err="1"/>
              <a:t>napsautt</a:t>
            </a:r>
            <a:r>
              <a:rPr lang="en-US" dirty="0"/>
              <a:t>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A46F95-7453-4353-96C4-FB71FFFC0E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8" y="274638"/>
            <a:ext cx="9050994" cy="850900"/>
          </a:xfrm>
        </p:spPr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1771" y="1268416"/>
            <a:ext cx="4599460" cy="44656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9" y="1268416"/>
            <a:ext cx="4599460" cy="44656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C2A2-3BDB-4E34-8E4E-79269DBAA8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936000" indent="-144000">
              <a:spcBef>
                <a:spcPts val="480"/>
              </a:spcBef>
              <a:buFont typeface="Arial" pitchFamily="34" charset="0"/>
              <a:buChar char="•"/>
              <a:defRPr sz="1750" b="0" i="0" baseline="0">
                <a:solidFill>
                  <a:schemeClr val="tx1"/>
                </a:solidFill>
                <a:latin typeface="+mn-lt"/>
              </a:defRPr>
            </a:lvl3pPr>
            <a:lvl4pPr marL="540000" indent="-144000">
              <a:spcBef>
                <a:spcPts val="600"/>
              </a:spcBef>
              <a:buNone/>
              <a:defRPr sz="1600" b="1" i="0" baseline="0">
                <a:solidFill>
                  <a:srgbClr val="0E8C1D"/>
                </a:solidFill>
                <a:latin typeface="Courier New" pitchFamily="49" charset="0"/>
              </a:defRPr>
            </a:lvl4pPr>
            <a:lvl5pPr marL="936000" indent="-144000">
              <a:spcBef>
                <a:spcPts val="0"/>
              </a:spcBef>
              <a:buNone/>
              <a:defRPr sz="1200" b="1" i="0" baseline="0">
                <a:solidFill>
                  <a:srgbClr val="0E8C1D"/>
                </a:solidFill>
                <a:latin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DE37-74A9-49A2-8DAB-6BED8CEDB7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1" y="4406903"/>
            <a:ext cx="84214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1" y="2906713"/>
            <a:ext cx="84214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42E3-69C2-4309-9127-84C00DA87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771" y="1268416"/>
            <a:ext cx="459946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9" y="1268416"/>
            <a:ext cx="459946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BDD0D-8435-4E71-B499-579EB87861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81" y="274638"/>
            <a:ext cx="891682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79" y="1535113"/>
            <a:ext cx="43775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9" y="2174875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917" y="1535113"/>
            <a:ext cx="43792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917" y="2174875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556A2-6A98-46F0-A05D-2A848A1E93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D15B0-AE1B-4957-A83C-70787734C8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EC39B-422A-4F28-9FEA-B38FB506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8" y="274638"/>
            <a:ext cx="9050994" cy="850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1771" y="1268416"/>
            <a:ext cx="4599460" cy="4465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36359" y="1268416"/>
            <a:ext cx="4599460" cy="4465637"/>
          </a:xfrm>
        </p:spPr>
        <p:txBody>
          <a:bodyPr/>
          <a:lstStyle/>
          <a:p>
            <a:pPr lvl="0"/>
            <a:endParaRPr lang="fi-FI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37225-55F8-4BA3-A423-3039BF1CE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8" y="274638"/>
            <a:ext cx="9050994" cy="850900"/>
          </a:xfrm>
        </p:spPr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1772" y="1268416"/>
            <a:ext cx="9364047" cy="4465637"/>
          </a:xfrm>
        </p:spPr>
        <p:txBody>
          <a:bodyPr/>
          <a:lstStyle/>
          <a:p>
            <a:pPr lvl="0"/>
            <a:endParaRPr lang="fi-FI" noProof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5DA8D-CAEE-464E-9F57-2AADE764DE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298" y="274638"/>
            <a:ext cx="9050994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Muokkaa</a:t>
            </a:r>
            <a:r>
              <a:rPr lang="en-US" dirty="0" smtClean="0"/>
              <a:t> </a:t>
            </a:r>
            <a:r>
              <a:rPr lang="en-US" dirty="0" err="1" smtClean="0"/>
              <a:t>perustyyl</a:t>
            </a:r>
            <a:r>
              <a:rPr lang="en-US" dirty="0" smtClean="0"/>
              <a:t>. </a:t>
            </a:r>
            <a:r>
              <a:rPr lang="en-US" dirty="0" err="1" smtClean="0"/>
              <a:t>napsautt</a:t>
            </a:r>
            <a:r>
              <a:rPr lang="en-US" dirty="0" smtClean="0"/>
              <a:t>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771" y="1268414"/>
            <a:ext cx="936404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Muokkaa</a:t>
            </a:r>
            <a:r>
              <a:rPr lang="en-US" dirty="0" smtClean="0"/>
              <a:t> </a:t>
            </a:r>
            <a:r>
              <a:rPr lang="en-US" dirty="0" err="1" smtClean="0"/>
              <a:t>tekstin</a:t>
            </a:r>
            <a:r>
              <a:rPr lang="en-US" dirty="0" smtClean="0"/>
              <a:t> </a:t>
            </a:r>
            <a:r>
              <a:rPr lang="en-US" dirty="0" err="1" smtClean="0"/>
              <a:t>perustyylejä</a:t>
            </a:r>
            <a:r>
              <a:rPr lang="en-US" dirty="0" smtClean="0"/>
              <a:t> </a:t>
            </a:r>
            <a:r>
              <a:rPr lang="en-US" dirty="0" err="1" smtClean="0"/>
              <a:t>napsauttamalla</a:t>
            </a:r>
            <a:endParaRPr lang="en-US" dirty="0" smtClean="0"/>
          </a:p>
          <a:p>
            <a:pPr lvl="1"/>
            <a:r>
              <a:rPr lang="en-US" dirty="0" err="1" smtClean="0"/>
              <a:t>toinen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  <a:p>
            <a:pPr lvl="2"/>
            <a:r>
              <a:rPr lang="en-US" dirty="0" err="1" smtClean="0"/>
              <a:t>kolmas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  <a:p>
            <a:pPr lvl="3"/>
            <a:r>
              <a:rPr lang="en-US" dirty="0" err="1" smtClean="0"/>
              <a:t>neljäs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  <a:p>
            <a:pPr lvl="4"/>
            <a:r>
              <a:rPr lang="en-US" dirty="0" err="1" smtClean="0"/>
              <a:t>viides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</p:txBody>
      </p:sp>
      <p:sp>
        <p:nvSpPr>
          <p:cNvPr id="192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5169" y="6453030"/>
            <a:ext cx="3449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defRPr sz="1000">
                <a:latin typeface="+mj-lt"/>
              </a:defRPr>
            </a:lvl1pPr>
          </a:lstStyle>
          <a:p>
            <a:pPr>
              <a:defRPr/>
            </a:pPr>
            <a:fld id="{D3A46F95-7453-4353-96C4-FB71FFFC0E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7" r:id="rId9"/>
    <p:sldLayoutId id="2147483698" r:id="rId10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293C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•"/>
        <a:defRPr sz="19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kia.com/phon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i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orum.nokia.com/" TargetMode="External"/><Relationship Id="rId4" Type="http://schemas.openxmlformats.org/officeDocument/2006/relationships/hyperlink" Target="http://www.ov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Java ME for </a:t>
            </a:r>
            <a:r>
              <a:rPr lang="fi-FI" dirty="0" err="1" smtClean="0"/>
              <a:t>Education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Course Introduction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A46F95-7453-4353-96C4-FB71FFFC0E1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Java ME and Nokia Platforms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DE37-74A9-49A2-8DAB-6BED8CEDB7C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807252" cy="478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Nokia Platform Segmentation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DE37-74A9-49A2-8DAB-6BED8CEDB7C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81386" y="1196751"/>
            <a:ext cx="6840760" cy="523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Java ME in Mobile Platforms</a:t>
            </a:r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Java ME is an </a:t>
            </a:r>
            <a:r>
              <a:rPr lang="fi-FI" dirty="0" err="1" smtClean="0"/>
              <a:t>app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r>
              <a:rPr lang="fi-FI" dirty="0" smtClean="0"/>
              <a:t> on </a:t>
            </a:r>
            <a:r>
              <a:rPr lang="fi-FI" dirty="0" err="1" smtClean="0"/>
              <a:t>Series</a:t>
            </a:r>
            <a:r>
              <a:rPr lang="fi-FI" dirty="0" smtClean="0"/>
              <a:t> 40 and </a:t>
            </a:r>
            <a:r>
              <a:rPr lang="fi-FI" dirty="0" err="1" smtClean="0"/>
              <a:t>Symbian</a:t>
            </a:r>
            <a:r>
              <a:rPr lang="fi-FI" dirty="0" smtClean="0"/>
              <a:t> </a:t>
            </a:r>
            <a:r>
              <a:rPr lang="fi-FI" dirty="0" err="1" smtClean="0"/>
              <a:t>platforms</a:t>
            </a:r>
            <a:r>
              <a:rPr lang="fi-FI" dirty="0" smtClean="0"/>
              <a:t>. For </a:t>
            </a:r>
            <a:r>
              <a:rPr lang="fi-FI" dirty="0" err="1" smtClean="0"/>
              <a:t>detailed</a:t>
            </a:r>
            <a:r>
              <a:rPr lang="fi-FI" dirty="0" smtClean="0"/>
              <a:t> </a:t>
            </a:r>
            <a:r>
              <a:rPr lang="fi-FI" dirty="0" err="1" smtClean="0"/>
              <a:t>list</a:t>
            </a:r>
            <a:r>
              <a:rPr lang="fi-FI" dirty="0" smtClean="0"/>
              <a:t> of </a:t>
            </a:r>
            <a:r>
              <a:rPr lang="fi-FI" dirty="0" err="1" smtClean="0"/>
              <a:t>devices</a:t>
            </a:r>
            <a:r>
              <a:rPr lang="fi-FI" dirty="0" smtClean="0"/>
              <a:t>, </a:t>
            </a:r>
            <a:r>
              <a:rPr lang="fi-FI" dirty="0" err="1" smtClean="0"/>
              <a:t>visit</a:t>
            </a:r>
            <a:r>
              <a:rPr lang="fi-FI" dirty="0" smtClean="0"/>
              <a:t> </a:t>
            </a:r>
            <a:r>
              <a:rPr lang="fi-FI" dirty="0" err="1" smtClean="0">
                <a:hlinkClick r:id="rId3"/>
              </a:rPr>
              <a:t>www.nokia.com/phones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devices</a:t>
            </a:r>
            <a:r>
              <a:rPr lang="fi-FI" dirty="0" smtClean="0"/>
              <a:t> of the </a:t>
            </a:r>
            <a:r>
              <a:rPr lang="fi-FI" dirty="0" err="1" smtClean="0"/>
              <a:t>platforms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DE37-74A9-49A2-8DAB-6BED8CEDB7C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N8_1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5385842" y="2780928"/>
            <a:ext cx="3357764" cy="2808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9978" y="59492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Symbian</a:t>
            </a:r>
            <a:r>
              <a:rPr lang="fi-FI" dirty="0" smtClean="0"/>
              <a:t>: Nokia N8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1209378" y="59492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Series 40: Nokia X3 </a:t>
            </a:r>
            <a:r>
              <a:rPr lang="fi-FI" dirty="0" smtClean="0"/>
              <a:t>Touch and </a:t>
            </a:r>
            <a:r>
              <a:rPr lang="fi-FI" dirty="0" smtClean="0"/>
              <a:t>Type</a:t>
            </a:r>
            <a:endParaRPr lang="fi-FI" dirty="0"/>
          </a:p>
        </p:txBody>
      </p:sp>
      <p:pic>
        <p:nvPicPr>
          <p:cNvPr id="351234" name="Picture 2"/>
          <p:cNvPicPr>
            <a:picLocks noChangeAspect="1" noChangeArrowheads="1"/>
          </p:cNvPicPr>
          <p:nvPr/>
        </p:nvPicPr>
        <p:blipFill>
          <a:blip r:embed="rId5" cstate="print"/>
          <a:srcRect l="43695" t="37040" r="48205" b="36320"/>
          <a:stretch>
            <a:fillRect/>
          </a:stretch>
        </p:blipFill>
        <p:spPr bwMode="auto">
          <a:xfrm>
            <a:off x="1713434" y="2564904"/>
            <a:ext cx="1584176" cy="325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Contents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Modules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i-FI" dirty="0" smtClean="0"/>
              <a:t>Java ME </a:t>
            </a:r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Overview</a:t>
            </a: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UI API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Low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UI API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Game</a:t>
            </a:r>
            <a:r>
              <a:rPr lang="fi-FI" dirty="0" smtClean="0"/>
              <a:t> API and Graphics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Persistent</a:t>
            </a:r>
            <a:r>
              <a:rPr lang="fi-FI" dirty="0" smtClean="0"/>
              <a:t> </a:t>
            </a:r>
            <a:r>
              <a:rPr lang="fi-FI" dirty="0" err="1" smtClean="0"/>
              <a:t>Storage</a:t>
            </a: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Networking</a:t>
            </a: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Mobile Media API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Location</a:t>
            </a:r>
            <a:r>
              <a:rPr lang="fi-FI" dirty="0" smtClean="0"/>
              <a:t> API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Security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Development for </a:t>
            </a:r>
            <a:r>
              <a:rPr lang="fi-FI" dirty="0" smtClean="0"/>
              <a:t>Touch and </a:t>
            </a:r>
            <a:r>
              <a:rPr lang="fi-FI" dirty="0" smtClean="0"/>
              <a:t>Type UI Devices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Wireless </a:t>
            </a:r>
            <a:r>
              <a:rPr lang="fi-FI" dirty="0" err="1" smtClean="0"/>
              <a:t>Messaging</a:t>
            </a:r>
            <a:r>
              <a:rPr lang="fi-FI" dirty="0" smtClean="0"/>
              <a:t> API (</a:t>
            </a:r>
            <a:r>
              <a:rPr lang="fi-FI" dirty="0" err="1" smtClean="0"/>
              <a:t>optional</a:t>
            </a:r>
            <a:r>
              <a:rPr lang="fi-FI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Bluetooth</a:t>
            </a:r>
            <a:r>
              <a:rPr lang="fi-FI" dirty="0" smtClean="0"/>
              <a:t> API (</a:t>
            </a:r>
            <a:r>
              <a:rPr lang="fi-FI" dirty="0" err="1" smtClean="0"/>
              <a:t>optional</a:t>
            </a:r>
            <a:r>
              <a:rPr lang="fi-FI" dirty="0" smtClean="0"/>
              <a:t>)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DE37-74A9-49A2-8DAB-6BED8CEDB7C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Main </a:t>
            </a:r>
            <a:r>
              <a:rPr lang="fi-FI" dirty="0" err="1" smtClean="0"/>
              <a:t>Targets</a:t>
            </a:r>
            <a:r>
              <a:rPr lang="fi-FI" dirty="0" smtClean="0"/>
              <a:t> of the </a:t>
            </a:r>
            <a:r>
              <a:rPr lang="fi-FI" dirty="0" err="1" smtClean="0"/>
              <a:t>Course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 smtClean="0"/>
              <a:t>Knowledge</a:t>
            </a:r>
            <a:r>
              <a:rPr lang="fi-FI" dirty="0" smtClean="0"/>
              <a:t>: To </a:t>
            </a:r>
            <a:r>
              <a:rPr lang="fi-FI" dirty="0" err="1" smtClean="0"/>
              <a:t>learn</a:t>
            </a:r>
            <a:r>
              <a:rPr lang="fi-FI" dirty="0" smtClean="0"/>
              <a:t> the </a:t>
            </a:r>
            <a:r>
              <a:rPr lang="fi-FI" dirty="0" err="1" smtClean="0"/>
              <a:t>fundamentals</a:t>
            </a:r>
            <a:r>
              <a:rPr lang="fi-FI" dirty="0" smtClean="0"/>
              <a:t> of mobile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Java ME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endParaRPr lang="fi-FI" dirty="0" smtClean="0"/>
          </a:p>
          <a:p>
            <a:r>
              <a:rPr lang="fi-FI" b="1" dirty="0" err="1" smtClean="0"/>
              <a:t>Exercises</a:t>
            </a:r>
            <a:r>
              <a:rPr lang="fi-FI" dirty="0" smtClean="0"/>
              <a:t>: To </a:t>
            </a:r>
            <a:r>
              <a:rPr lang="fi-FI" dirty="0" err="1" smtClean="0"/>
              <a:t>incrementally</a:t>
            </a:r>
            <a:r>
              <a:rPr lang="fi-FI" dirty="0" smtClean="0"/>
              <a:t> </a:t>
            </a:r>
            <a:r>
              <a:rPr lang="fi-FI" dirty="0" err="1" smtClean="0"/>
              <a:t>develop</a:t>
            </a:r>
            <a:r>
              <a:rPr lang="fi-FI" dirty="0" smtClean="0"/>
              <a:t> a </a:t>
            </a:r>
            <a:r>
              <a:rPr lang="fi-FI" dirty="0" err="1" smtClean="0"/>
              <a:t>complete</a:t>
            </a:r>
            <a:r>
              <a:rPr lang="fi-FI" dirty="0" smtClean="0"/>
              <a:t> Java ME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utilizing</a:t>
            </a:r>
            <a:r>
              <a:rPr lang="fi-FI" dirty="0" smtClean="0"/>
              <a:t> the </a:t>
            </a:r>
            <a:r>
              <a:rPr lang="fi-FI" dirty="0" err="1" smtClean="0"/>
              <a:t>technologies</a:t>
            </a:r>
            <a:r>
              <a:rPr lang="fi-FI" dirty="0" smtClean="0"/>
              <a:t> </a:t>
            </a:r>
            <a:r>
              <a:rPr lang="fi-FI" dirty="0" err="1" smtClean="0"/>
              <a:t>covered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the </a:t>
            </a:r>
            <a:r>
              <a:rPr lang="fi-FI" dirty="0" err="1" smtClean="0"/>
              <a:t>modules</a:t>
            </a:r>
            <a:r>
              <a:rPr lang="fi-FI" dirty="0" smtClean="0"/>
              <a:t> the </a:t>
            </a:r>
            <a:r>
              <a:rPr lang="fi-FI" dirty="0" err="1" smtClean="0"/>
              <a:t>course</a:t>
            </a:r>
            <a:r>
              <a:rPr lang="fi-FI" dirty="0" smtClean="0"/>
              <a:t>.</a:t>
            </a:r>
          </a:p>
          <a:p>
            <a:r>
              <a:rPr lang="fi-FI" b="1" dirty="0" smtClean="0"/>
              <a:t>Project</a:t>
            </a:r>
            <a:r>
              <a:rPr lang="fi-FI" dirty="0" smtClean="0"/>
              <a:t>: To </a:t>
            </a:r>
            <a:r>
              <a:rPr lang="fi-FI" dirty="0" err="1" smtClean="0"/>
              <a:t>innovate</a:t>
            </a:r>
            <a:r>
              <a:rPr lang="fi-FI" dirty="0" smtClean="0"/>
              <a:t> and </a:t>
            </a:r>
            <a:r>
              <a:rPr lang="fi-FI" dirty="0" err="1" smtClean="0"/>
              <a:t>implement</a:t>
            </a:r>
            <a:r>
              <a:rPr lang="fi-FI" dirty="0" smtClean="0"/>
              <a:t> a Java ME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idea and </a:t>
            </a:r>
            <a:r>
              <a:rPr lang="fi-FI" dirty="0" err="1" smtClean="0"/>
              <a:t>optionally</a:t>
            </a:r>
            <a:r>
              <a:rPr lang="fi-FI" dirty="0" smtClean="0"/>
              <a:t>, </a:t>
            </a:r>
            <a:r>
              <a:rPr lang="fi-FI" dirty="0" err="1" smtClean="0"/>
              <a:t>publish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in the Ovi </a:t>
            </a:r>
            <a:r>
              <a:rPr lang="fi-FI" dirty="0" err="1" smtClean="0"/>
              <a:t>Store</a:t>
            </a:r>
            <a:r>
              <a:rPr lang="fi-FI" dirty="0" smtClean="0"/>
              <a:t> (</a:t>
            </a:r>
            <a:r>
              <a:rPr lang="fi-FI" dirty="0" err="1" smtClean="0">
                <a:hlinkClick r:id="rId3"/>
              </a:rPr>
              <a:t>www.ovi.com</a:t>
            </a:r>
            <a:r>
              <a:rPr lang="fi-FI" dirty="0" smtClean="0"/>
              <a:t>)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Distributing</a:t>
            </a:r>
            <a:r>
              <a:rPr lang="fi-FI" dirty="0" smtClean="0"/>
              <a:t> </a:t>
            </a:r>
            <a:r>
              <a:rPr lang="fi-FI" dirty="0" err="1" smtClean="0"/>
              <a:t>Apps</a:t>
            </a:r>
            <a:r>
              <a:rPr lang="fi-FI" dirty="0" smtClean="0"/>
              <a:t> via Nokia Ovi </a:t>
            </a:r>
            <a:r>
              <a:rPr lang="fi-FI" dirty="0" err="1" smtClean="0"/>
              <a:t>Store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7557" t="31770" r="12119" b="20036"/>
          <a:stretch>
            <a:fillRect/>
          </a:stretch>
        </p:blipFill>
        <p:spPr bwMode="auto">
          <a:xfrm>
            <a:off x="0" y="2780928"/>
            <a:ext cx="979308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1771" y="1268414"/>
            <a:ext cx="9364047" cy="4465637"/>
          </a:xfrm>
        </p:spPr>
        <p:txBody>
          <a:bodyPr/>
          <a:lstStyle/>
          <a:p>
            <a:r>
              <a:rPr lang="fi-FI" dirty="0" smtClean="0"/>
              <a:t>Channel for </a:t>
            </a:r>
            <a:r>
              <a:rPr lang="fi-FI" dirty="0" err="1" smtClean="0"/>
              <a:t>marketing</a:t>
            </a:r>
            <a:r>
              <a:rPr lang="fi-FI" dirty="0" smtClean="0"/>
              <a:t> and </a:t>
            </a:r>
            <a:r>
              <a:rPr lang="fi-FI" dirty="0" err="1" smtClean="0"/>
              <a:t>distributing</a:t>
            </a:r>
            <a:r>
              <a:rPr lang="fi-FI" dirty="0" smtClean="0"/>
              <a:t> mobile </a:t>
            </a:r>
            <a:r>
              <a:rPr lang="fi-FI" dirty="0" err="1" smtClean="0"/>
              <a:t>content</a:t>
            </a:r>
            <a:endParaRPr lang="fi-FI" dirty="0" smtClean="0"/>
          </a:p>
          <a:p>
            <a:r>
              <a:rPr lang="fi-FI" dirty="0" err="1" smtClean="0"/>
              <a:t>More</a:t>
            </a:r>
            <a:r>
              <a:rPr lang="fi-FI" dirty="0" smtClean="0"/>
              <a:t> info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</a:p>
          <a:p>
            <a:pPr lvl="1"/>
            <a:r>
              <a:rPr lang="fi-FI" dirty="0" err="1" smtClean="0">
                <a:hlinkClick r:id="rId4"/>
              </a:rPr>
              <a:t>www.ovi.com</a:t>
            </a:r>
            <a:endParaRPr lang="fi-FI" dirty="0" smtClean="0"/>
          </a:p>
          <a:p>
            <a:pPr lvl="1"/>
            <a:r>
              <a:rPr lang="fi-FI" dirty="0" err="1" smtClean="0">
                <a:hlinkClick r:id="rId5"/>
              </a:rPr>
              <a:t>www.forum.nokia.com</a:t>
            </a:r>
            <a:r>
              <a:rPr lang="fi-FI" dirty="0" smtClean="0"/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rp Style">
  <a:themeElements>
    <a:clrScheme name="Torp 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rp Style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lnDef>
  </a:objectDefaults>
  <a:extraClrSchemeLst>
    <a:extraClrScheme>
      <a:clrScheme name="Torp 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31905</TotalTime>
  <Words>238</Words>
  <Application>Microsoft Office PowerPoint</Application>
  <PresentationFormat>Custom</PresentationFormat>
  <Paragraphs>48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3</vt:i4>
      </vt:variant>
    </vt:vector>
  </HeadingPairs>
  <TitlesOfParts>
    <vt:vector size="11" baseType="lpstr">
      <vt:lpstr>Torp Style</vt:lpstr>
      <vt:lpstr>Java ME for Education</vt:lpstr>
      <vt:lpstr>Java ME and Nokia Platforms</vt:lpstr>
      <vt:lpstr>Nokia Platform Segmentation</vt:lpstr>
      <vt:lpstr>Java ME in Mobile Platforms</vt:lpstr>
      <vt:lpstr>Course Contents by Modules</vt:lpstr>
      <vt:lpstr>Main Targets of the Course</vt:lpstr>
      <vt:lpstr>Distributing Apps via Nokia Ovi Store</vt:lpstr>
      <vt:lpstr>Maemo Introduction</vt:lpstr>
      <vt:lpstr>Development Environment</vt:lpstr>
      <vt:lpstr>Running Qt Apps in Maemo Device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 for Education</dc:title>
  <dc:subject>Java ME for Education</dc:subject>
  <dc:creator> </dc:creator>
  <cp:lastModifiedBy>jarmo rintamaki</cp:lastModifiedBy>
  <cp:revision>5</cp:revision>
  <cp:lastPrinted>1998-09-04T10:04:32Z</cp:lastPrinted>
  <dcterms:created xsi:type="dcterms:W3CDTF">2009-09-10T12:14:12Z</dcterms:created>
  <dcterms:modified xsi:type="dcterms:W3CDTF">2010-12-19T18:09:19Z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 </vt:lpwstr>
  </property>
</Properties>
</file>