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654" r:id="rId2"/>
    <p:sldId id="935" r:id="rId3"/>
    <p:sldId id="953" r:id="rId4"/>
    <p:sldId id="934" r:id="rId5"/>
    <p:sldId id="923" r:id="rId6"/>
    <p:sldId id="924" r:id="rId7"/>
    <p:sldId id="925" r:id="rId8"/>
    <p:sldId id="940" r:id="rId9"/>
    <p:sldId id="931" r:id="rId10"/>
    <p:sldId id="932" r:id="rId11"/>
    <p:sldId id="930" r:id="rId12"/>
    <p:sldId id="929" r:id="rId13"/>
    <p:sldId id="933" r:id="rId14"/>
    <p:sldId id="949" r:id="rId15"/>
    <p:sldId id="946" r:id="rId16"/>
    <p:sldId id="947" r:id="rId17"/>
    <p:sldId id="948" r:id="rId18"/>
    <p:sldId id="936" r:id="rId19"/>
    <p:sldId id="937" r:id="rId20"/>
    <p:sldId id="939" r:id="rId21"/>
    <p:sldId id="938" r:id="rId22"/>
    <p:sldId id="941" r:id="rId23"/>
    <p:sldId id="942" r:id="rId24"/>
    <p:sldId id="944" r:id="rId25"/>
    <p:sldId id="945" r:id="rId26"/>
    <p:sldId id="950" r:id="rId27"/>
    <p:sldId id="951" r:id="rId28"/>
    <p:sldId id="952" r:id="rId29"/>
  </p:sldIdLst>
  <p:sldSz cx="9907588" cy="6858000"/>
  <p:notesSz cx="6727825" cy="9717088"/>
  <p:custShowLst>
    <p:custShow name="Maemo Introduction" id="0">
      <p:sldLst/>
    </p:custShow>
    <p:custShow name="Development Environment" id="1">
      <p:sldLst/>
    </p:custShow>
    <p:custShow name="Running Qt Apps in Maemo Device" id="2">
      <p:sldLst/>
    </p:custShow>
  </p:custShow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00"/>
    <a:srgbClr val="3293C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21" autoAdjust="0"/>
    <p:restoredTop sz="72134" autoAdjust="0"/>
  </p:normalViewPr>
  <p:slideViewPr>
    <p:cSldViewPr>
      <p:cViewPr varScale="1">
        <p:scale>
          <a:sx n="52" d="100"/>
          <a:sy n="52" d="100"/>
        </p:scale>
        <p:origin x="-1380" y="-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742" y="-102"/>
      </p:cViewPr>
      <p:guideLst>
        <p:guide orient="horz" pos="3060"/>
        <p:guide pos="211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196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r>
              <a:rPr lang="en-US" sz="1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rPr>
              <a:t>Java ME for Education</a:t>
            </a:r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08440" y="9230760"/>
            <a:ext cx="2919600" cy="485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5274C29D-F64B-4DCE-8EB0-C001CADE0EF0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‹#›</a:t>
            </a:fld>
            <a:endParaRPr lang="en-US" sz="1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6728400" cy="97164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898199" y="4629240"/>
            <a:ext cx="4932360" cy="4394520"/>
          </a:xfrm>
          <a:prstGeom prst="rect">
            <a:avLst/>
          </a:prstGeom>
          <a:noFill/>
          <a:ln>
            <a:noFill/>
          </a:ln>
        </p:spPr>
        <p:txBody>
          <a:bodyPr vert="horz" lIns="89280" tIns="43920" rIns="89280" bIns="43920" compatLnSpc="1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endParaRPr lang="en-US" smtClean="0"/>
          </a:p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7919" y="844559"/>
            <a:ext cx="4913279" cy="34038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Header Placeholder 4"/>
          <p:cNvSpPr txBox="1">
            <a:spLocks noGrp="1"/>
          </p:cNvSpPr>
          <p:nvPr>
            <p:ph type="hdr" sz="quarter"/>
          </p:nvPr>
        </p:nvSpPr>
        <p:spPr>
          <a:xfrm>
            <a:off x="-360" y="-360"/>
            <a:ext cx="2916359" cy="4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GB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r>
              <a:rPr lang="fi-FI" dirty="0" smtClean="0"/>
              <a:t>Java ME for </a:t>
            </a:r>
            <a:r>
              <a:rPr lang="fi-FI" dirty="0" err="1" smtClean="0"/>
              <a:t>Education</a:t>
            </a:r>
            <a:endParaRPr lang="fi-FI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11679" y="9227520"/>
            <a:ext cx="2916000" cy="4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GB" sz="1200" b="0" i="0" u="none" strike="noStrike" baseline="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15B59B36-1D84-4D10-8969-CD06EBF2AEE9}" type="slidenum">
              <a:rPr/>
              <a:pPr lvl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marR="0" indent="0" algn="l" rtl="0" hangingPunct="0">
      <a:lnSpc>
        <a:spcPct val="90000"/>
      </a:lnSpc>
      <a:spcBef>
        <a:spcPts val="499"/>
      </a:spcBef>
      <a:spcAft>
        <a:spcPts val="0"/>
      </a:spcAft>
      <a:buFontTx/>
      <a:buNone/>
      <a:tabLst>
        <a:tab pos="0" algn="l"/>
        <a:tab pos="761759" algn="l"/>
        <a:tab pos="1523880" algn="l"/>
        <a:tab pos="2286000" algn="l"/>
        <a:tab pos="3047760" algn="l"/>
        <a:tab pos="3809880" algn="l"/>
        <a:tab pos="4572000" algn="l"/>
        <a:tab pos="5333760" algn="l"/>
        <a:tab pos="6095880" algn="l"/>
        <a:tab pos="6858000" algn="l"/>
        <a:tab pos="7619760" algn="l"/>
        <a:tab pos="8381879" algn="l"/>
        <a:tab pos="9144000" algn="l"/>
        <a:tab pos="9905760" algn="l"/>
        <a:tab pos="10667880" algn="l"/>
      </a:tabLst>
      <a:defRPr lang="en-US" sz="1000" b="0" i="0" u="none" strike="noStrike" baseline="0">
        <a:ln>
          <a:noFill/>
        </a:ln>
        <a:solidFill>
          <a:srgbClr val="000000"/>
        </a:solidFill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605CB-84D3-4194-8BDE-64F34F43E996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6463" y="844550"/>
            <a:ext cx="4916487" cy="3403600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rtl="0">
              <a:buNone/>
            </a:pPr>
            <a:r>
              <a:rPr lang="en-US" sz="1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rPr>
              <a:t>This document is licensed under the Creative Commons Attribution-Share Alike 3.0 License.</a:t>
            </a:r>
          </a:p>
          <a:p>
            <a:pPr rtl="0"/>
            <a:endParaRPr lang="en-US" sz="10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Tahoma" pitchFamily="2"/>
            </a:endParaRPr>
          </a:p>
          <a:p>
            <a:pPr rtl="0">
              <a:buNone/>
            </a:pPr>
            <a:r>
              <a:rPr lang="en-US" sz="1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Tahoma" pitchFamily="2"/>
              </a:rPr>
              <a:t>For more information, see http://creativecommons.org/licenses/by-sa/3.0/ for the full terms of the license.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10</a:t>
            </a:fld>
            <a:endParaRPr lang="fi-FI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11</a:t>
            </a:fld>
            <a:endParaRPr lang="fi-FI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12</a:t>
            </a:fld>
            <a:endParaRPr lang="fi-FI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13</a:t>
            </a:fld>
            <a:endParaRPr lang="fi-FI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14</a:t>
            </a:fld>
            <a:endParaRPr lang="fi-FI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15</a:t>
            </a:fld>
            <a:endParaRPr lang="fi-FI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16</a:t>
            </a:fld>
            <a:endParaRPr lang="fi-FI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17</a:t>
            </a:fld>
            <a:endParaRPr lang="fi-FI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18</a:t>
            </a:fld>
            <a:endParaRPr lang="fi-FI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19</a:t>
            </a:fld>
            <a:endParaRPr lang="fi-F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</a:t>
            </a:fld>
            <a:endParaRPr lang="fi-FI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20</a:t>
            </a:fld>
            <a:endParaRPr lang="fi-FI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21</a:t>
            </a:fld>
            <a:endParaRPr lang="fi-FI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22</a:t>
            </a:fld>
            <a:endParaRPr lang="fi-FI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23</a:t>
            </a:fld>
            <a:endParaRPr lang="fi-FI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24</a:t>
            </a:fld>
            <a:endParaRPr lang="fi-FI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25</a:t>
            </a:fld>
            <a:endParaRPr lang="fi-FI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26</a:t>
            </a:fld>
            <a:endParaRPr lang="fi-FI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27</a:t>
            </a:fld>
            <a:endParaRPr lang="fi-FI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28</a:t>
            </a:fld>
            <a:endParaRPr lang="fi-F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3</a:t>
            </a:fld>
            <a:endParaRPr lang="fi-F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4</a:t>
            </a:fld>
            <a:endParaRPr lang="fi-F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5</a:t>
            </a:fld>
            <a:endParaRPr lang="fi-F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6</a:t>
            </a:fld>
            <a:endParaRPr lang="fi-F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7</a:t>
            </a:fld>
            <a:endParaRPr lang="fi-F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8</a:t>
            </a:fld>
            <a:endParaRPr lang="fi-F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6463" y="844550"/>
            <a:ext cx="4916487" cy="3403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i-FI" smtClean="0"/>
              <a:t>Java ME for Education</a:t>
            </a:r>
            <a:endParaRPr lang="fi-F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5B59B36-1D84-4D10-8969-CD06EBF2AEE9}" type="slidenum">
              <a:rPr lang="fi-FI" smtClean="0"/>
              <a:pPr lvl="0"/>
              <a:t>9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298" y="1916116"/>
            <a:ext cx="9050994" cy="1298575"/>
          </a:xfrm>
        </p:spPr>
        <p:txBody>
          <a:bodyPr/>
          <a:lstStyle>
            <a:lvl1pPr>
              <a:defRPr sz="3600">
                <a:solidFill>
                  <a:srgbClr val="3293CE"/>
                </a:solidFill>
              </a:defRPr>
            </a:lvl1pPr>
          </a:lstStyle>
          <a:p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perustyyl</a:t>
            </a:r>
            <a:r>
              <a:rPr lang="en-US" dirty="0"/>
              <a:t>. </a:t>
            </a:r>
            <a:r>
              <a:rPr lang="en-US" dirty="0" err="1"/>
              <a:t>napsautt</a:t>
            </a:r>
            <a:r>
              <a:rPr lang="en-US" dirty="0"/>
              <a:t>.</a:t>
            </a:r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298" y="3286125"/>
            <a:ext cx="9050994" cy="9826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 err="1"/>
              <a:t>Muokkaa</a:t>
            </a:r>
            <a:r>
              <a:rPr lang="en-US" dirty="0"/>
              <a:t> </a:t>
            </a:r>
            <a:r>
              <a:rPr lang="en-US" dirty="0" err="1"/>
              <a:t>alaotsikon</a:t>
            </a:r>
            <a:r>
              <a:rPr lang="en-US" dirty="0"/>
              <a:t> </a:t>
            </a:r>
            <a:r>
              <a:rPr lang="en-US" dirty="0" err="1"/>
              <a:t>perustyyliä</a:t>
            </a:r>
            <a:r>
              <a:rPr lang="en-US" dirty="0"/>
              <a:t> </a:t>
            </a:r>
            <a:r>
              <a:rPr lang="en-US" dirty="0" err="1"/>
              <a:t>napsautt</a:t>
            </a:r>
            <a:r>
              <a:rPr lang="en-US" dirty="0"/>
              <a:t>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46F95-7453-4353-96C4-FB71FFFC0E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C2A2-3BDB-4E34-8E4E-79269DBAA8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936000" indent="-144000">
              <a:spcBef>
                <a:spcPts val="480"/>
              </a:spcBef>
              <a:buFont typeface="Arial" pitchFamily="34" charset="0"/>
              <a:buChar char="•"/>
              <a:defRPr sz="1750" b="0" i="0" baseline="0">
                <a:solidFill>
                  <a:schemeClr val="tx1"/>
                </a:solidFill>
                <a:latin typeface="+mn-lt"/>
              </a:defRPr>
            </a:lvl3pPr>
            <a:lvl4pPr marL="540000" indent="-144000">
              <a:spcBef>
                <a:spcPts val="600"/>
              </a:spcBef>
              <a:buNone/>
              <a:defRPr sz="1600" b="1" i="0" baseline="0">
                <a:solidFill>
                  <a:srgbClr val="0E8C1D"/>
                </a:solidFill>
                <a:latin typeface="Courier New" pitchFamily="49" charset="0"/>
              </a:defRPr>
            </a:lvl4pPr>
            <a:lvl5pPr marL="936000" indent="-144000">
              <a:spcBef>
                <a:spcPts val="0"/>
              </a:spcBef>
              <a:buNone/>
              <a:defRPr sz="1200" b="1" i="0" baseline="0">
                <a:solidFill>
                  <a:srgbClr val="0E8C1D"/>
                </a:solidFill>
                <a:latin typeface="Courier New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DE37-74A9-49A2-8DAB-6BED8CEDB7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1" y="4406903"/>
            <a:ext cx="84214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1" y="2906713"/>
            <a:ext cx="84214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42E3-69C2-4309-9127-84C00DA8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BDD0D-8435-4E71-B499-579EB87861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81" y="274638"/>
            <a:ext cx="89168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79" y="1535113"/>
            <a:ext cx="43775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79" y="2174875"/>
            <a:ext cx="43775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917" y="1535113"/>
            <a:ext cx="43792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917" y="2174875"/>
            <a:ext cx="437929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556A2-6A98-46F0-A05D-2A848A1E93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D15B0-AE1B-4957-A83C-70787734C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C39B-422A-4F28-9FEA-B38FB506EB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1771" y="1268416"/>
            <a:ext cx="4599460" cy="4465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36359" y="1268416"/>
            <a:ext cx="4599460" cy="4465637"/>
          </a:xfrm>
        </p:spPr>
        <p:txBody>
          <a:bodyPr/>
          <a:lstStyle/>
          <a:p>
            <a:pPr lvl="0"/>
            <a:endParaRPr lang="fi-FI" noProof="0" smtClean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37225-55F8-4BA3-A423-3039BF1CE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8" y="274638"/>
            <a:ext cx="9050994" cy="850900"/>
          </a:xfrm>
        </p:spPr>
        <p:txBody>
          <a:bodyPr/>
          <a:lstStyle>
            <a:lvl1pPr>
              <a:defRPr>
                <a:solidFill>
                  <a:srgbClr val="3293C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i-FI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1772" y="1268416"/>
            <a:ext cx="9364047" cy="4465637"/>
          </a:xfrm>
        </p:spPr>
        <p:txBody>
          <a:bodyPr/>
          <a:lstStyle/>
          <a:p>
            <a:pPr lvl="0"/>
            <a:endParaRPr lang="fi-FI" noProof="0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5DA8D-CAEE-464E-9F57-2AADE764DE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298" y="274638"/>
            <a:ext cx="9050994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Muokkaa</a:t>
            </a:r>
            <a:r>
              <a:rPr lang="en-US" dirty="0" smtClean="0"/>
              <a:t> </a:t>
            </a:r>
            <a:r>
              <a:rPr lang="en-US" dirty="0" err="1" smtClean="0"/>
              <a:t>perustyyl</a:t>
            </a:r>
            <a:r>
              <a:rPr lang="en-US" dirty="0" smtClean="0"/>
              <a:t>. </a:t>
            </a:r>
            <a:r>
              <a:rPr lang="en-US" dirty="0" err="1" smtClean="0"/>
              <a:t>napsautt</a:t>
            </a:r>
            <a:r>
              <a:rPr lang="en-US" dirty="0" smtClean="0"/>
              <a:t>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1771" y="1268414"/>
            <a:ext cx="9364047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Muokkaa</a:t>
            </a:r>
            <a:r>
              <a:rPr lang="en-US" dirty="0" smtClean="0"/>
              <a:t> </a:t>
            </a:r>
            <a:r>
              <a:rPr lang="en-US" dirty="0" err="1" smtClean="0"/>
              <a:t>tekstin</a:t>
            </a:r>
            <a:r>
              <a:rPr lang="en-US" dirty="0" smtClean="0"/>
              <a:t> </a:t>
            </a:r>
            <a:r>
              <a:rPr lang="en-US" dirty="0" err="1" smtClean="0"/>
              <a:t>perustyylejä</a:t>
            </a:r>
            <a:r>
              <a:rPr lang="en-US" dirty="0" smtClean="0"/>
              <a:t> </a:t>
            </a:r>
            <a:r>
              <a:rPr lang="en-US" dirty="0" err="1" smtClean="0"/>
              <a:t>napsauttamalla</a:t>
            </a:r>
            <a:endParaRPr lang="en-US" dirty="0" smtClean="0"/>
          </a:p>
          <a:p>
            <a:pPr lvl="1"/>
            <a:r>
              <a:rPr lang="en-US" dirty="0" err="1" smtClean="0"/>
              <a:t>toinen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2"/>
            <a:r>
              <a:rPr lang="en-US" dirty="0" err="1" smtClean="0"/>
              <a:t>kolmas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3"/>
            <a:r>
              <a:rPr lang="en-US" dirty="0" err="1" smtClean="0"/>
              <a:t>neljäs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  <a:p>
            <a:pPr lvl="4"/>
            <a:r>
              <a:rPr lang="en-US" dirty="0" err="1" smtClean="0"/>
              <a:t>viides</a:t>
            </a:r>
            <a:r>
              <a:rPr lang="en-US" dirty="0" smtClean="0"/>
              <a:t> </a:t>
            </a:r>
            <a:r>
              <a:rPr lang="en-US" dirty="0" err="1" smtClean="0"/>
              <a:t>taso</a:t>
            </a:r>
            <a:endParaRPr lang="en-US" dirty="0" smtClean="0"/>
          </a:p>
        </p:txBody>
      </p:sp>
      <p:sp>
        <p:nvSpPr>
          <p:cNvPr id="192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5169" y="6453030"/>
            <a:ext cx="3449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defRPr sz="1000">
                <a:latin typeface="+mj-lt"/>
              </a:defRPr>
            </a:lvl1pPr>
          </a:lstStyle>
          <a:p>
            <a:pPr>
              <a:defRPr/>
            </a:pPr>
            <a:fld id="{D3A46F95-7453-4353-96C4-FB71FFFC0E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7" r:id="rId9"/>
    <p:sldLayoutId id="2147483698" r:id="rId10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293C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4A4D6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•"/>
        <a:defRPr sz="19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4A4D6"/>
        </a:buClr>
        <a:buFont typeface="Symbol" pitchFamily="18" charset="2"/>
        <a:buChar char="×"/>
        <a:defRPr>
          <a:solidFill>
            <a:schemeClr val="tx1"/>
          </a:solidFill>
          <a:latin typeface="+mn-lt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library.forum.nokia.com/topic/Java_Developers_Library/GUID-98637844-ACA6-422A-9718-2D1AFA7272BC/com/nokia/mid/ui/gestures/GestureEvent.html#getFlickSpeedY%28%29" TargetMode="External"/><Relationship Id="rId3" Type="http://schemas.openxmlformats.org/officeDocument/2006/relationships/hyperlink" Target="http://library.forum.nokia.com/topic/Java_Developers_Library/GUID-98637844-ACA6-422A-9718-2D1AFA7272BC/com/nokia/mid/ui/gestures/GestureEvent.html#getDragDistanceX%28%29" TargetMode="External"/><Relationship Id="rId7" Type="http://schemas.openxmlformats.org/officeDocument/2006/relationships/hyperlink" Target="http://library.forum.nokia.com/topic/Java_Developers_Library/GUID-98637844-ACA6-422A-9718-2D1AFA7272BC/com/nokia/mid/ui/gestures/GestureEvent.html#getFlickSpeedX%28%2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rary.forum.nokia.com/topic/Java_Developers_Library/GUID-98637844-ACA6-422A-9718-2D1AFA7272BC/com/nokia/mid/ui/gestures/GestureEvent.html#getFlickSpeed%28%29" TargetMode="External"/><Relationship Id="rId5" Type="http://schemas.openxmlformats.org/officeDocument/2006/relationships/hyperlink" Target="http://library.forum.nokia.com/topic/Java_Developers_Library/GUID-98637844-ACA6-422A-9718-2D1AFA7272BC/com/nokia/mid/ui/gestures/GestureEvent.html#getFlickDirection%28%29" TargetMode="External"/><Relationship Id="rId10" Type="http://schemas.openxmlformats.org/officeDocument/2006/relationships/hyperlink" Target="http://library.forum.nokia.com/topic/Java_Developers_Library/GUID-98637844-ACA6-422A-9718-2D1AFA7272BC/com/nokia/mid/ui/gestures/GestureEvent.html#getType%28%29" TargetMode="External"/><Relationship Id="rId4" Type="http://schemas.openxmlformats.org/officeDocument/2006/relationships/hyperlink" Target="http://library.forum.nokia.com/topic/Java_Developers_Library/GUID-98637844-ACA6-422A-9718-2D1AFA7272BC/com/nokia/mid/ui/gestures/GestureEvent.html#getDragDistanceY%28%29" TargetMode="External"/><Relationship Id="rId9" Type="http://schemas.openxmlformats.org/officeDocument/2006/relationships/hyperlink" Target="http://library.forum.nokia.com/topic/Java_Developers_Library/GUID-98637844-ACA6-422A-9718-2D1AFA7272BC/com/nokia/mid/ui/gestures/GestureEvent.html#getStartX%28%2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um.nokia.com/Develop/Java/Code_exampl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um.nokia.com/Develop/Java/Documentatio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Module 10</a:t>
            </a:r>
            <a:br>
              <a:rPr lang="en-GB" dirty="0" smtClean="0"/>
            </a:br>
            <a:r>
              <a:rPr lang="en-GB" dirty="0" smtClean="0"/>
              <a:t>Touch UI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Development for </a:t>
            </a:r>
            <a:r>
              <a:rPr lang="en-GB" dirty="0" smtClean="0"/>
              <a:t>Touch</a:t>
            </a:r>
            <a:r>
              <a:rPr lang="en-GB" dirty="0" smtClean="0"/>
              <a:t> </a:t>
            </a:r>
            <a:r>
              <a:rPr lang="en-GB" dirty="0" smtClean="0"/>
              <a:t>and</a:t>
            </a:r>
            <a:r>
              <a:rPr lang="en-GB" dirty="0" smtClean="0"/>
              <a:t> </a:t>
            </a:r>
            <a:r>
              <a:rPr lang="en-GB" dirty="0" smtClean="0"/>
              <a:t>Type enabled Devices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43695" t="37040" r="48205" b="36320"/>
          <a:stretch>
            <a:fillRect/>
          </a:stretch>
        </p:blipFill>
        <p:spPr bwMode="auto">
          <a:xfrm>
            <a:off x="7258050" y="2636912"/>
            <a:ext cx="1584176" cy="325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45882" y="594928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Series 40: Nokia X3 </a:t>
            </a:r>
            <a:r>
              <a:rPr lang="fi-FI" dirty="0" smtClean="0"/>
              <a:t>Touch and Type</a:t>
            </a:r>
            <a:endParaRPr lang="fi-FI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Gestures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Single tap </a:t>
            </a:r>
            <a:r>
              <a:rPr lang="en-US" dirty="0" smtClean="0"/>
              <a:t>is recognized by a quick touch down and release. </a:t>
            </a:r>
          </a:p>
          <a:p>
            <a:r>
              <a:rPr lang="en-US" b="1" dirty="0" smtClean="0"/>
              <a:t>The Long press </a:t>
            </a:r>
            <a:r>
              <a:rPr lang="en-US" dirty="0" smtClean="0"/>
              <a:t>is a touch, hold and release. </a:t>
            </a:r>
          </a:p>
          <a:p>
            <a:r>
              <a:rPr lang="en-US" b="1" dirty="0" smtClean="0"/>
              <a:t>The Long press repeated </a:t>
            </a:r>
            <a:r>
              <a:rPr lang="en-US" dirty="0" smtClean="0"/>
              <a:t>is a generated when a long press is held down. </a:t>
            </a:r>
          </a:p>
          <a:p>
            <a:r>
              <a:rPr lang="en-US" b="1" dirty="0" smtClean="0"/>
              <a:t>Drag and drop </a:t>
            </a:r>
            <a:r>
              <a:rPr lang="en-US" dirty="0" smtClean="0"/>
              <a:t>are defined as touch down, move the finger whilst keeping contact with the touch screen, stop and then release. </a:t>
            </a:r>
          </a:p>
          <a:p>
            <a:r>
              <a:rPr lang="en-US" b="1" dirty="0" smtClean="0"/>
              <a:t>The Flick </a:t>
            </a:r>
            <a:r>
              <a:rPr lang="en-US" dirty="0" smtClean="0"/>
              <a:t>gesture is defined as a touch down, move and release before stopping the finger movement.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Flick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330" y="2132856"/>
            <a:ext cx="82148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Drag</a:t>
            </a:r>
            <a:r>
              <a:rPr lang="fi-FI" dirty="0" smtClean="0"/>
              <a:t> </a:t>
            </a:r>
            <a:r>
              <a:rPr lang="fi-FI" dirty="0" smtClean="0"/>
              <a:t>and</a:t>
            </a:r>
            <a:r>
              <a:rPr lang="fi-FI" dirty="0" smtClean="0"/>
              <a:t> </a:t>
            </a:r>
            <a:r>
              <a:rPr lang="fi-FI" dirty="0" smtClean="0"/>
              <a:t>Drop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442" y="2132856"/>
            <a:ext cx="5040560" cy="212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74" y="1268414"/>
            <a:ext cx="9362544" cy="4465637"/>
          </a:xfrm>
        </p:spPr>
        <p:txBody>
          <a:bodyPr/>
          <a:lstStyle/>
          <a:p>
            <a:pPr marL="541800"/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r>
              <a:rPr lang="fi-FI" dirty="0" smtClean="0"/>
              <a:t> is </a:t>
            </a:r>
            <a:r>
              <a:rPr lang="fi-FI" dirty="0" err="1" smtClean="0"/>
              <a:t>utilized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the </a:t>
            </a:r>
            <a:r>
              <a:rPr lang="fi-FI" dirty="0" err="1" smtClean="0"/>
              <a:t>native</a:t>
            </a:r>
            <a:r>
              <a:rPr lang="fi-FI" dirty="0" smtClean="0"/>
              <a:t> </a:t>
            </a:r>
            <a:r>
              <a:rPr lang="fi-FI" dirty="0" err="1" smtClean="0"/>
              <a:t>high-level</a:t>
            </a:r>
            <a:r>
              <a:rPr lang="fi-FI" dirty="0" smtClean="0"/>
              <a:t> UI </a:t>
            </a:r>
            <a:r>
              <a:rPr lang="fi-FI" dirty="0" err="1" smtClean="0"/>
              <a:t>components</a:t>
            </a:r>
            <a:r>
              <a:rPr lang="fi-FI" dirty="0" smtClean="0"/>
              <a:t> of Java ME MIDP </a:t>
            </a:r>
            <a:r>
              <a:rPr lang="fi-FI" dirty="0" err="1" smtClean="0"/>
              <a:t>framework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default</a:t>
            </a:r>
            <a:r>
              <a:rPr lang="fi-FI" dirty="0" smtClean="0"/>
              <a:t> in </a:t>
            </a:r>
            <a:r>
              <a:rPr lang="fi-FI" dirty="0" err="1" smtClean="0"/>
              <a:t>Series</a:t>
            </a:r>
            <a:r>
              <a:rPr lang="fi-FI" dirty="0" smtClean="0"/>
              <a:t> 40 </a:t>
            </a:r>
            <a:r>
              <a:rPr lang="fi-FI" dirty="0" err="1" smtClean="0"/>
              <a:t>Touch</a:t>
            </a:r>
            <a:r>
              <a:rPr lang="fi-FI" dirty="0" smtClean="0"/>
              <a:t> UI </a:t>
            </a:r>
            <a:r>
              <a:rPr lang="fi-FI" dirty="0" err="1" smtClean="0"/>
              <a:t>Devices</a:t>
            </a:r>
            <a:endParaRPr lang="fi-FI" dirty="0" smtClean="0"/>
          </a:p>
          <a:p>
            <a:pPr marL="541800"/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utilize</a:t>
            </a:r>
            <a:r>
              <a:rPr lang="fi-FI" dirty="0" smtClean="0"/>
              <a:t> the </a:t>
            </a:r>
            <a:r>
              <a:rPr lang="fi-FI" dirty="0" err="1" smtClean="0"/>
              <a:t>Gesture</a:t>
            </a:r>
            <a:r>
              <a:rPr lang="fi-FI" dirty="0" smtClean="0"/>
              <a:t> API in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canvas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the </a:t>
            </a:r>
            <a:r>
              <a:rPr lang="fi-FI" dirty="0" err="1" smtClean="0"/>
              <a:t>following</a:t>
            </a:r>
            <a:endParaRPr lang="fi-FI" dirty="0" smtClean="0"/>
          </a:p>
          <a:p>
            <a:pPr marL="541800">
              <a:buFont typeface="+mj-lt"/>
              <a:buAutoNum type="arabicPeriod"/>
            </a:pPr>
            <a:r>
              <a:rPr lang="fi-FI" dirty="0" err="1" smtClean="0"/>
              <a:t>Create</a:t>
            </a:r>
            <a:r>
              <a:rPr lang="fi-FI" dirty="0" smtClean="0"/>
              <a:t> </a:t>
            </a:r>
            <a:r>
              <a:rPr lang="fi-FI" dirty="0" err="1" smtClean="0"/>
              <a:t>GestureInteractiveZone</a:t>
            </a:r>
            <a:r>
              <a:rPr lang="fi-FI" dirty="0" smtClean="0"/>
              <a:t> for the </a:t>
            </a:r>
            <a:r>
              <a:rPr lang="fi-FI" dirty="0" err="1" smtClean="0"/>
              <a:t>canvas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a </a:t>
            </a:r>
            <a:r>
              <a:rPr lang="fi-FI" dirty="0" err="1" smtClean="0"/>
              <a:t>specified</a:t>
            </a:r>
            <a:r>
              <a:rPr lang="fi-FI" dirty="0" smtClean="0"/>
              <a:t> </a:t>
            </a:r>
            <a:r>
              <a:rPr lang="fi-FI" dirty="0" err="1" smtClean="0"/>
              <a:t>rectangle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r>
              <a:rPr lang="fi-FI" dirty="0" smtClean="0"/>
              <a:t> on </a:t>
            </a:r>
            <a:r>
              <a:rPr lang="fi-FI" dirty="0" err="1" smtClean="0"/>
              <a:t>canvas</a:t>
            </a:r>
            <a:r>
              <a:rPr lang="fi-FI" dirty="0" smtClean="0"/>
              <a:t> to </a:t>
            </a:r>
            <a:r>
              <a:rPr lang="fi-FI" dirty="0" err="1" smtClean="0"/>
              <a:t>receive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endParaRPr lang="fi-FI" dirty="0" smtClean="0"/>
          </a:p>
          <a:p>
            <a:pPr marL="541800">
              <a:buFont typeface="+mj-lt"/>
              <a:buAutoNum type="arabicPeriod"/>
            </a:pPr>
            <a:r>
              <a:rPr lang="fi-FI" dirty="0" err="1" smtClean="0"/>
              <a:t>Register</a:t>
            </a:r>
            <a:r>
              <a:rPr lang="fi-FI" dirty="0" smtClean="0"/>
              <a:t> the </a:t>
            </a:r>
            <a:r>
              <a:rPr lang="fi-FI" dirty="0" err="1" smtClean="0"/>
              <a:t>zone</a:t>
            </a:r>
            <a:r>
              <a:rPr lang="fi-FI" dirty="0" smtClean="0"/>
              <a:t> to </a:t>
            </a:r>
            <a:r>
              <a:rPr lang="fi-FI" dirty="0" err="1" smtClean="0"/>
              <a:t>GestureRegistrationManager</a:t>
            </a:r>
            <a:r>
              <a:rPr lang="fi-FI" dirty="0" smtClean="0"/>
              <a:t> </a:t>
            </a:r>
            <a:r>
              <a:rPr lang="fi-FI" dirty="0" err="1" smtClean="0"/>
              <a:t>passing</a:t>
            </a:r>
            <a:r>
              <a:rPr lang="fi-FI" dirty="0" smtClean="0"/>
              <a:t> in</a:t>
            </a:r>
          </a:p>
          <a:p>
            <a:pPr marL="941850" lvl="1"/>
            <a:r>
              <a:rPr lang="fi-FI" dirty="0" smtClean="0"/>
              <a:t>The </a:t>
            </a:r>
            <a:r>
              <a:rPr lang="fi-FI" dirty="0" err="1" smtClean="0"/>
              <a:t>container</a:t>
            </a:r>
            <a:r>
              <a:rPr lang="fi-FI" dirty="0" smtClean="0"/>
              <a:t> (</a:t>
            </a:r>
            <a:r>
              <a:rPr lang="fi-FI" dirty="0" err="1" smtClean="0"/>
              <a:t>canvas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customitem</a:t>
            </a:r>
            <a:r>
              <a:rPr lang="fi-FI" dirty="0" smtClean="0"/>
              <a:t>)</a:t>
            </a:r>
          </a:p>
          <a:p>
            <a:pPr marL="941850" lvl="1"/>
            <a:r>
              <a:rPr lang="fi-FI" dirty="0" err="1" smtClean="0"/>
              <a:t>GestureInteractiveZone</a:t>
            </a:r>
            <a:r>
              <a:rPr lang="fi-FI" dirty="0" smtClean="0"/>
              <a:t> </a:t>
            </a:r>
            <a:r>
              <a:rPr lang="fi-FI" dirty="0" err="1" smtClean="0"/>
              <a:t>created</a:t>
            </a:r>
            <a:r>
              <a:rPr lang="fi-FI" dirty="0" smtClean="0"/>
              <a:t> in the </a:t>
            </a:r>
            <a:r>
              <a:rPr lang="fi-FI" dirty="0" err="1" smtClean="0"/>
              <a:t>container</a:t>
            </a:r>
            <a:endParaRPr lang="fi-FI" dirty="0" smtClean="0"/>
          </a:p>
          <a:p>
            <a:pPr marL="541800">
              <a:buFont typeface="+mj-lt"/>
              <a:buAutoNum type="arabicPeriod"/>
            </a:pPr>
            <a:r>
              <a:rPr lang="fi-FI" dirty="0" err="1" smtClean="0"/>
              <a:t>Implement</a:t>
            </a:r>
            <a:r>
              <a:rPr lang="fi-FI" dirty="0" smtClean="0"/>
              <a:t> </a:t>
            </a:r>
            <a:r>
              <a:rPr lang="fi-FI" dirty="0" err="1" smtClean="0"/>
              <a:t>GestureListener</a:t>
            </a:r>
            <a:r>
              <a:rPr lang="fi-FI" dirty="0" smtClean="0"/>
              <a:t> </a:t>
            </a:r>
            <a:r>
              <a:rPr lang="fi-FI" dirty="0" err="1" smtClean="0"/>
              <a:t>interface</a:t>
            </a:r>
            <a:r>
              <a:rPr lang="fi-FI" dirty="0" smtClean="0"/>
              <a:t> and set the </a:t>
            </a:r>
            <a:r>
              <a:rPr lang="fi-FI" dirty="0" err="1" smtClean="0"/>
              <a:t>listener</a:t>
            </a:r>
            <a:r>
              <a:rPr lang="fi-FI" dirty="0" smtClean="0"/>
              <a:t> (</a:t>
            </a:r>
            <a:r>
              <a:rPr lang="fi-FI" dirty="0" err="1" smtClean="0"/>
              <a:t>observer</a:t>
            </a:r>
            <a:r>
              <a:rPr lang="fi-FI" dirty="0" smtClean="0"/>
              <a:t> </a:t>
            </a:r>
            <a:r>
              <a:rPr lang="fi-FI" dirty="0" err="1" smtClean="0"/>
              <a:t>pattern</a:t>
            </a:r>
            <a:r>
              <a:rPr lang="fi-FI" dirty="0" smtClean="0"/>
              <a:t>)</a:t>
            </a:r>
          </a:p>
          <a:p>
            <a:pPr marL="541800">
              <a:buFont typeface="+mj-lt"/>
              <a:buAutoNum type="arabicPeriod"/>
            </a:pPr>
            <a:r>
              <a:rPr lang="fi-FI" dirty="0" err="1" smtClean="0"/>
              <a:t>Handle</a:t>
            </a:r>
            <a:r>
              <a:rPr lang="fi-FI" dirty="0" smtClean="0"/>
              <a:t> the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want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</a:t>
            </a:r>
            <a:r>
              <a:rPr lang="fi-FI" dirty="0" smtClean="0"/>
              <a:t> </a:t>
            </a:r>
            <a:r>
              <a:rPr lang="fi-FI" dirty="0" err="1" smtClean="0"/>
              <a:t>Types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9298" y="1340768"/>
          <a:ext cx="8928992" cy="482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005"/>
                <a:gridCol w="5282987"/>
              </a:tblGrid>
              <a:tr h="413856">
                <a:tc>
                  <a:txBody>
                    <a:bodyPr/>
                    <a:lstStyle/>
                    <a:p>
                      <a:r>
                        <a:rPr lang="fi-FI" dirty="0" smtClean="0"/>
                        <a:t>EVENT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TYPE</a:t>
                      </a:r>
                      <a:endParaRPr lang="fi-FI" dirty="0"/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GESTURE_ALL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gesture events</a:t>
                      </a:r>
                      <a:endParaRPr lang="fi-FI" dirty="0"/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GESTURE_TAP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press and release</a:t>
                      </a:r>
                      <a:endParaRPr lang="fi-FI" dirty="0"/>
                    </a:p>
                  </a:txBody>
                  <a:tcPr/>
                </a:tc>
              </a:tr>
              <a:tr h="71432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GESTURE_LONG_PRESS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and hold for long press interval followed by release</a:t>
                      </a:r>
                      <a:endParaRPr lang="fi-FI" dirty="0"/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GESTURE_LONG_PRESS_REPEATED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Repeated long presses</a:t>
                      </a:r>
                      <a:endParaRPr lang="fi-FI" dirty="0"/>
                    </a:p>
                  </a:txBody>
                  <a:tcPr/>
                </a:tc>
              </a:tr>
              <a:tr h="41385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GESTURE_DRAG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and move</a:t>
                      </a:r>
                      <a:endParaRPr lang="fi-FI" dirty="0"/>
                    </a:p>
                  </a:txBody>
                  <a:tcPr/>
                </a:tc>
              </a:tr>
              <a:tr h="102046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GESTURE_DROP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and move followed by release. It is possible that a Flick gesture maybe </a:t>
                      </a:r>
                      <a:r>
                        <a:rPr lang="en-US" dirty="0" smtClean="0"/>
                        <a:t>recognized </a:t>
                      </a:r>
                      <a:r>
                        <a:rPr lang="en-US" dirty="0" smtClean="0"/>
                        <a:t>instead of the drop gesture. </a:t>
                      </a:r>
                      <a:endParaRPr lang="fi-FI" dirty="0"/>
                    </a:p>
                  </a:txBody>
                  <a:tcPr/>
                </a:tc>
              </a:tr>
              <a:tr h="1020466">
                <a:tc>
                  <a:txBody>
                    <a:bodyPr/>
                    <a:lstStyle/>
                    <a:p>
                      <a:r>
                        <a:rPr lang="en-US" dirty="0" smtClean="0"/>
                        <a:t>GESTURE_FLICK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Press and move followed by release. It is possible that a Drop gesture maybe returned if Flick gesture cannot be </a:t>
                      </a:r>
                      <a:r>
                        <a:rPr lang="en-US" dirty="0" smtClean="0"/>
                        <a:t>recognized.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 (1/3)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Import the </a:t>
            </a:r>
            <a:r>
              <a:rPr lang="fi-FI" dirty="0" err="1" smtClean="0"/>
              <a:t>corresponding</a:t>
            </a:r>
            <a:r>
              <a:rPr lang="fi-FI" dirty="0" smtClean="0"/>
              <a:t> </a:t>
            </a:r>
            <a:r>
              <a:rPr lang="fi-FI" dirty="0" err="1" smtClean="0"/>
              <a:t>modules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90" y="1916832"/>
            <a:ext cx="892899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com.nokia.mid.ui.gestures.GestureEvent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com.nokia.mid.ui.gestures.GestureInteractiveZone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com.nokia.mid.ui.gestures.GestureListener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com.nokia.mid.ui.gestures.GestureRegistrationManager</a:t>
            </a:r>
            <a:r>
              <a:rPr lang="fi-FI" dirty="0" smtClean="0"/>
              <a:t>;</a:t>
            </a:r>
            <a:endParaRPr lang="fi-FI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 (2/3)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Implement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listener</a:t>
            </a:r>
            <a:r>
              <a:rPr lang="fi-FI" dirty="0" smtClean="0"/>
              <a:t> </a:t>
            </a:r>
            <a:r>
              <a:rPr lang="fi-FI" dirty="0" err="1" smtClean="0"/>
              <a:t>class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282" y="1844824"/>
            <a:ext cx="892899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smtClean="0"/>
              <a:t>MyCanvas</a:t>
            </a:r>
            <a:r>
              <a:rPr lang="en-US" dirty="0" smtClean="0"/>
              <a:t> extends GameCanvas </a:t>
            </a:r>
            <a:r>
              <a:rPr lang="en-US" b="1" dirty="0" smtClean="0"/>
              <a:t>implements GestureListener {</a:t>
            </a:r>
          </a:p>
          <a:p>
            <a:r>
              <a:rPr lang="fi-FI" dirty="0" smtClean="0"/>
              <a:t>…</a:t>
            </a:r>
          </a:p>
          <a:p>
            <a:r>
              <a:rPr lang="fi-FI" dirty="0" smtClean="0"/>
              <a:t>    </a:t>
            </a:r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MyCanvas</a:t>
            </a:r>
            <a:r>
              <a:rPr lang="fi-FI" dirty="0" smtClean="0"/>
              <a:t>()</a:t>
            </a:r>
          </a:p>
          <a:p>
            <a:r>
              <a:rPr lang="fi-FI" dirty="0" smtClean="0"/>
              <a:t>    {</a:t>
            </a:r>
          </a:p>
          <a:p>
            <a:r>
              <a:rPr lang="fi-FI" dirty="0" smtClean="0"/>
              <a:t>    	…</a:t>
            </a:r>
          </a:p>
          <a:p>
            <a:r>
              <a:rPr lang="fi-FI" dirty="0" smtClean="0"/>
              <a:t>	// </a:t>
            </a:r>
            <a:r>
              <a:rPr lang="fi-FI" dirty="0" err="1" smtClean="0"/>
              <a:t>Create</a:t>
            </a:r>
            <a:r>
              <a:rPr lang="fi-FI" dirty="0" smtClean="0"/>
              <a:t> the </a:t>
            </a:r>
            <a:r>
              <a:rPr lang="fi-FI" dirty="0" err="1" smtClean="0"/>
              <a:t>GestureInteractiveZone</a:t>
            </a:r>
            <a:endParaRPr lang="fi-FI" dirty="0" smtClean="0"/>
          </a:p>
          <a:p>
            <a:r>
              <a:rPr lang="fi-FI" dirty="0" smtClean="0"/>
              <a:t>	</a:t>
            </a:r>
            <a:r>
              <a:rPr lang="fi-FI" dirty="0" err="1" smtClean="0"/>
              <a:t>GestureInteractiveZone</a:t>
            </a:r>
            <a:r>
              <a:rPr lang="fi-FI" dirty="0" smtClean="0"/>
              <a:t> </a:t>
            </a:r>
            <a:r>
              <a:rPr lang="fi-FI" dirty="0" err="1" smtClean="0"/>
              <a:t>giz</a:t>
            </a:r>
            <a:r>
              <a:rPr lang="fi-FI" dirty="0" smtClean="0"/>
              <a:t> = </a:t>
            </a:r>
          </a:p>
          <a:p>
            <a:r>
              <a:rPr lang="fi-FI" dirty="0" smtClean="0"/>
              <a:t>		new </a:t>
            </a:r>
            <a:r>
              <a:rPr lang="fi-FI" dirty="0" err="1" smtClean="0"/>
              <a:t>GestureInteractiveZone</a:t>
            </a:r>
            <a:r>
              <a:rPr lang="fi-FI" dirty="0" smtClean="0"/>
              <a:t>(</a:t>
            </a:r>
            <a:r>
              <a:rPr lang="fi-FI" dirty="0" err="1" smtClean="0"/>
              <a:t>GestureInteractiveZone.GESTURE_ALL</a:t>
            </a:r>
            <a:r>
              <a:rPr lang="fi-FI" dirty="0" smtClean="0"/>
              <a:t>);</a:t>
            </a:r>
          </a:p>
          <a:p>
            <a:r>
              <a:rPr lang="fi-FI" dirty="0" smtClean="0"/>
              <a:t>	// </a:t>
            </a:r>
            <a:r>
              <a:rPr lang="fi-FI" dirty="0" err="1" smtClean="0"/>
              <a:t>Register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endParaRPr lang="fi-FI" dirty="0" smtClean="0"/>
          </a:p>
          <a:p>
            <a:r>
              <a:rPr lang="fi-FI" dirty="0" smtClean="0"/>
              <a:t>	</a:t>
            </a:r>
            <a:r>
              <a:rPr lang="fi-FI" dirty="0" err="1" smtClean="0"/>
              <a:t>GestureRegistrationManager.register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, </a:t>
            </a:r>
            <a:r>
              <a:rPr lang="fi-FI" dirty="0" err="1" smtClean="0"/>
              <a:t>giz</a:t>
            </a:r>
            <a:r>
              <a:rPr lang="fi-FI" dirty="0" smtClean="0"/>
              <a:t>);</a:t>
            </a:r>
          </a:p>
          <a:p>
            <a:r>
              <a:rPr lang="fi-FI" dirty="0" smtClean="0"/>
              <a:t>	// Set the </a:t>
            </a:r>
            <a:r>
              <a:rPr lang="fi-FI" dirty="0" err="1" smtClean="0"/>
              <a:t>listener</a:t>
            </a:r>
            <a:endParaRPr lang="fi-FI" dirty="0" smtClean="0"/>
          </a:p>
          <a:p>
            <a:r>
              <a:rPr lang="fi-FI" dirty="0" smtClean="0"/>
              <a:t>	</a:t>
            </a:r>
            <a:r>
              <a:rPr lang="fi-FI" dirty="0" err="1" smtClean="0"/>
              <a:t>GestureRegistrationManager.setListener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, </a:t>
            </a:r>
            <a:r>
              <a:rPr lang="fi-FI" dirty="0" err="1" smtClean="0"/>
              <a:t>this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}</a:t>
            </a:r>
          </a:p>
          <a:p>
            <a:r>
              <a:rPr lang="fi-FI" dirty="0" smtClean="0"/>
              <a:t>}</a:t>
            </a:r>
            <a:endParaRPr lang="fi-FI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 (3/3)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Handle</a:t>
            </a:r>
            <a:r>
              <a:rPr lang="fi-FI" dirty="0" smtClean="0"/>
              <a:t> the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282" y="1844824"/>
            <a:ext cx="8928992" cy="48013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void gestureAction(Object container, GestureInteractiveZone giz, GestureEvent event) {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switch(event.getType()) {</a:t>
            </a:r>
          </a:p>
          <a:p>
            <a:endParaRPr lang="en-US" dirty="0" smtClean="0"/>
          </a:p>
          <a:p>
            <a:r>
              <a:rPr lang="en-US" dirty="0" smtClean="0"/>
              <a:t>            case GestureInteractiveZone.GESTURE_DRAG:</a:t>
            </a:r>
          </a:p>
          <a:p>
            <a:r>
              <a:rPr lang="en-US" dirty="0" smtClean="0"/>
              <a:t>	// event.getDragDistanceX()</a:t>
            </a:r>
          </a:p>
          <a:p>
            <a:r>
              <a:rPr lang="en-US" dirty="0" smtClean="0"/>
              <a:t>	// event.getDragDistanceY()</a:t>
            </a:r>
          </a:p>
          <a:p>
            <a:r>
              <a:rPr lang="en-US" dirty="0" smtClean="0"/>
              <a:t>                	break;</a:t>
            </a:r>
          </a:p>
          <a:p>
            <a:endParaRPr lang="en-US" dirty="0" smtClean="0"/>
          </a:p>
          <a:p>
            <a:r>
              <a:rPr lang="en-US" dirty="0" smtClean="0"/>
              <a:t>            case GestureInteractiveZone.GESTURE_FLICK:</a:t>
            </a:r>
          </a:p>
          <a:p>
            <a:r>
              <a:rPr lang="en-US" dirty="0" smtClean="0"/>
              <a:t>                	// event.getFlickSpeed() </a:t>
            </a:r>
          </a:p>
          <a:p>
            <a:r>
              <a:rPr lang="en-US" dirty="0" smtClean="0"/>
              <a:t>	// event.getFlickDirection()</a:t>
            </a:r>
          </a:p>
          <a:p>
            <a:r>
              <a:rPr lang="en-US" dirty="0" smtClean="0"/>
              <a:t>                	break;</a:t>
            </a:r>
          </a:p>
          <a:p>
            <a:endParaRPr lang="en-US" dirty="0" smtClean="0"/>
          </a:p>
          <a:p>
            <a:r>
              <a:rPr lang="en-US" dirty="0" smtClean="0"/>
              <a:t>            // etc.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fi-FI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GestureEvent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5282" y="1196752"/>
          <a:ext cx="9001000" cy="509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782"/>
                <a:gridCol w="6315218"/>
              </a:tblGrid>
              <a:tr h="342626">
                <a:tc>
                  <a:txBody>
                    <a:bodyPr/>
                    <a:lstStyle/>
                    <a:p>
                      <a:r>
                        <a:rPr lang="fi-FI" dirty="0" smtClean="0"/>
                        <a:t>EVENT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TYPE</a:t>
                      </a:r>
                      <a:endParaRPr lang="fi-FI" dirty="0"/>
                    </a:p>
                  </a:txBody>
                  <a:tcPr/>
                </a:tc>
              </a:tr>
              <a:tr h="599596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3"/>
                        </a:rPr>
                        <a:t>getDragDistanceX</a:t>
                      </a:r>
                      <a:r>
                        <a:rPr lang="en-US" b="0" dirty="0" smtClean="0"/>
                        <a:t>() 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Drag &amp; Drop gesture events movement in horizontal direction since last drag gesture.</a:t>
                      </a:r>
                    </a:p>
                  </a:txBody>
                  <a:tcPr anchor="ctr"/>
                </a:tc>
              </a:tr>
              <a:tr h="599596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4"/>
                        </a:rPr>
                        <a:t>getDragDistanceY</a:t>
                      </a:r>
                      <a:r>
                        <a:rPr lang="en-US" b="0" dirty="0" smtClean="0"/>
                        <a:t>() 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Drag &amp; Drop gesture events movement in vertical direction since last drag gesture.</a:t>
                      </a:r>
                    </a:p>
                  </a:txBody>
                  <a:tcPr anchor="ctr"/>
                </a:tc>
              </a:tr>
              <a:tr h="3426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0" dirty="0" err="1" smtClean="0"/>
                        <a:t>float</a:t>
                      </a:r>
                      <a:r>
                        <a:rPr lang="fi-FI" b="0" baseline="0" dirty="0" smtClean="0"/>
                        <a:t> </a:t>
                      </a:r>
                      <a:r>
                        <a:rPr lang="en-US" b="0" dirty="0" smtClean="0">
                          <a:hlinkClick r:id="rId5"/>
                        </a:rPr>
                        <a:t>getFlickDirection</a:t>
                      </a:r>
                      <a:r>
                        <a:rPr lang="en-US" b="0" dirty="0" smtClean="0"/>
                        <a:t>()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Flick gesture events direction.</a:t>
                      </a:r>
                    </a:p>
                  </a:txBody>
                  <a:tcPr anchor="ctr"/>
                </a:tc>
              </a:tr>
              <a:tr h="599596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6"/>
                        </a:rPr>
                        <a:t>getFlickSpeed</a:t>
                      </a:r>
                      <a:r>
                        <a:rPr lang="en-US" b="0" dirty="0" smtClean="0"/>
                        <a:t>() 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Flick gesture events speed in actual flick direction.</a:t>
                      </a:r>
                    </a:p>
                  </a:txBody>
                  <a:tcPr anchor="ctr"/>
                </a:tc>
              </a:tr>
              <a:tr h="599596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7"/>
                        </a:rPr>
                        <a:t>getFlickSpeedX</a:t>
                      </a:r>
                      <a:r>
                        <a:rPr lang="en-US" b="0" dirty="0" smtClean="0"/>
                        <a:t>() 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Flick gesture events speed in horizontal direction.</a:t>
                      </a:r>
                    </a:p>
                  </a:txBody>
                  <a:tcPr anchor="ctr"/>
                </a:tc>
              </a:tr>
              <a:tr h="471229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8"/>
                        </a:rPr>
                        <a:t>getFlickSpeedY</a:t>
                      </a:r>
                      <a:r>
                        <a:rPr lang="en-US" b="0" dirty="0" smtClean="0"/>
                        <a:t>()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Flick gesture events speed in vertical direction.</a:t>
                      </a:r>
                    </a:p>
                  </a:txBody>
                  <a:tcPr anchor="ctr"/>
                </a:tc>
              </a:tr>
              <a:tr h="471229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9"/>
                        </a:rPr>
                        <a:t>getStartX</a:t>
                      </a:r>
                      <a:r>
                        <a:rPr lang="en-US" b="0" dirty="0" smtClean="0"/>
                        <a:t>()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</a:t>
                      </a:r>
                      <a:r>
                        <a:rPr lang="en-US" dirty="0"/>
                        <a:t>for the gestures horizontal start location.</a:t>
                      </a:r>
                    </a:p>
                  </a:txBody>
                  <a:tcPr anchor="ctr"/>
                </a:tc>
              </a:tr>
              <a:tr h="471229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dirty="0" smtClean="0"/>
                        <a:t> </a:t>
                      </a:r>
                      <a:r>
                        <a:rPr lang="en-US" b="0" dirty="0" smtClean="0">
                          <a:hlinkClick r:id="rId9"/>
                        </a:rPr>
                        <a:t>getStartX</a:t>
                      </a:r>
                      <a:r>
                        <a:rPr lang="en-US" b="0" dirty="0" smtClean="0"/>
                        <a:t>()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for the gestures vertical start location.</a:t>
                      </a:r>
                      <a:endParaRPr lang="en-US" dirty="0"/>
                    </a:p>
                  </a:txBody>
                  <a:tcPr anchor="ctr"/>
                </a:tc>
              </a:tr>
              <a:tr h="471229">
                <a:tc>
                  <a:txBody>
                    <a:bodyPr/>
                    <a:lstStyle/>
                    <a:p>
                      <a:pPr algn="l"/>
                      <a:r>
                        <a:rPr lang="fi-FI" b="0" dirty="0" err="1" smtClean="0"/>
                        <a:t>int</a:t>
                      </a:r>
                      <a:r>
                        <a:rPr lang="fi-FI" b="0" baseline="0" dirty="0" smtClean="0"/>
                        <a:t> </a:t>
                      </a:r>
                      <a:r>
                        <a:rPr lang="fi-FI" b="0" dirty="0" err="1" smtClean="0">
                          <a:hlinkClick r:id="rId10"/>
                        </a:rPr>
                        <a:t>getType</a:t>
                      </a:r>
                      <a:r>
                        <a:rPr lang="fi-FI" b="0" dirty="0" smtClean="0"/>
                        <a:t>() </a:t>
                      </a:r>
                      <a:endParaRPr lang="fi-F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for the actual gesture event that has occurred.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FrameAnimator</a:t>
            </a:r>
            <a:r>
              <a:rPr lang="fi-FI" dirty="0" smtClean="0"/>
              <a:t> API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Lecture</a:t>
            </a:r>
            <a:r>
              <a:rPr lang="fi-FI" dirty="0" smtClean="0"/>
              <a:t> </a:t>
            </a:r>
            <a:r>
              <a:rPr lang="fi-FI" dirty="0" err="1" smtClean="0"/>
              <a:t>Overview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Introduction to </a:t>
            </a:r>
            <a:r>
              <a:rPr lang="fi-FI" dirty="0" smtClean="0"/>
              <a:t>Touch and </a:t>
            </a:r>
            <a:r>
              <a:rPr lang="fi-FI" dirty="0" smtClean="0"/>
              <a:t>Type UI</a:t>
            </a:r>
          </a:p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</a:t>
            </a:r>
          </a:p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Frame</a:t>
            </a:r>
            <a:r>
              <a:rPr lang="fi-FI" dirty="0" smtClean="0"/>
              <a:t> </a:t>
            </a:r>
            <a:r>
              <a:rPr lang="fi-FI" dirty="0" err="1" smtClean="0"/>
              <a:t>Animator</a:t>
            </a:r>
            <a:r>
              <a:rPr lang="fi-FI" dirty="0" smtClean="0"/>
              <a:t> API</a:t>
            </a:r>
          </a:p>
          <a:p>
            <a:r>
              <a:rPr lang="fi-FI" dirty="0" err="1" smtClean="0"/>
              <a:t>Touch</a:t>
            </a:r>
            <a:r>
              <a:rPr lang="fi-FI" dirty="0" smtClean="0"/>
              <a:t> UI </a:t>
            </a:r>
            <a:r>
              <a:rPr lang="fi-FI" dirty="0" err="1" smtClean="0"/>
              <a:t>Usability</a:t>
            </a:r>
            <a:endParaRPr lang="fi-FI" dirty="0" smtClean="0"/>
          </a:p>
          <a:p>
            <a:pPr>
              <a:buNone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FrameAnimator </a:t>
            </a:r>
            <a:r>
              <a:rPr lang="fi-FI" dirty="0" smtClean="0"/>
              <a:t>API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FrameAnimator API supports two types of animations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Kinetic scroll</a:t>
            </a:r>
          </a:p>
          <a:p>
            <a:r>
              <a:rPr lang="en-US" dirty="0" smtClean="0"/>
              <a:t>These map to the drag and flick Gesture Events respectively</a:t>
            </a:r>
          </a:p>
          <a:p>
            <a:r>
              <a:rPr lang="en-US" dirty="0" smtClean="0"/>
              <a:t>FrameAnimator API is independent of the Gesture API</a:t>
            </a:r>
          </a:p>
          <a:p>
            <a:r>
              <a:rPr lang="en-US" dirty="0" smtClean="0"/>
              <a:t>To trigger the animations from the Touch Gestures the MIDlet needs to also register for Gesture Events using the Gesture API as seen before.</a:t>
            </a:r>
          </a:p>
          <a:p>
            <a:endParaRPr lang="en-US" dirty="0" smtClean="0"/>
          </a:p>
          <a:p>
            <a:pPr>
              <a:buNone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Using </a:t>
            </a:r>
            <a:r>
              <a:rPr lang="fi-FI" dirty="0" smtClean="0"/>
              <a:t>FrameAnimation </a:t>
            </a:r>
            <a:r>
              <a:rPr lang="fi-FI" dirty="0" smtClean="0"/>
              <a:t>API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71" y="1268414"/>
            <a:ext cx="9506559" cy="4465637"/>
          </a:xfrm>
        </p:spPr>
        <p:txBody>
          <a:bodyPr/>
          <a:lstStyle/>
          <a:p>
            <a:r>
              <a:rPr lang="en-US" dirty="0" smtClean="0"/>
              <a:t>The FrameAnimator API consists of</a:t>
            </a:r>
          </a:p>
          <a:p>
            <a:pPr lvl="1"/>
            <a:r>
              <a:rPr lang="en-US" dirty="0" smtClean="0"/>
              <a:t>class FrameAnimator</a:t>
            </a:r>
          </a:p>
          <a:p>
            <a:pPr lvl="1"/>
            <a:r>
              <a:rPr lang="en-US" dirty="0" smtClean="0"/>
              <a:t>interface FrameAnimatorListener  with method animate(), which will be called repeatedly during the animation</a:t>
            </a:r>
          </a:p>
          <a:p>
            <a:pPr>
              <a:buNone/>
            </a:pP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298" y="2852936"/>
            <a:ext cx="8424936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err="1" smtClean="0"/>
              <a:t>public</a:t>
            </a:r>
            <a:r>
              <a:rPr lang="fi-FI" dirty="0" smtClean="0"/>
              <a:t> </a:t>
            </a:r>
            <a:r>
              <a:rPr lang="fi-FI" dirty="0" err="1" smtClean="0"/>
              <a:t>void</a:t>
            </a:r>
            <a:r>
              <a:rPr lang="fi-FI" dirty="0" smtClean="0"/>
              <a:t> </a:t>
            </a:r>
            <a:r>
              <a:rPr lang="fi-FI" dirty="0" err="1" smtClean="0"/>
              <a:t>animate</a:t>
            </a:r>
            <a:r>
              <a:rPr lang="fi-FI" dirty="0" smtClean="0"/>
              <a:t>(</a:t>
            </a:r>
            <a:r>
              <a:rPr lang="fi-FI" dirty="0" err="1" smtClean="0"/>
              <a:t>FrameAnimator</a:t>
            </a:r>
            <a:r>
              <a:rPr lang="fi-FI" dirty="0" smtClean="0"/>
              <a:t> </a:t>
            </a:r>
            <a:r>
              <a:rPr lang="fi-FI" dirty="0" err="1" smtClean="0"/>
              <a:t>animator</a:t>
            </a:r>
            <a:r>
              <a:rPr lang="fi-FI" dirty="0" smtClean="0"/>
              <a:t>, </a:t>
            </a:r>
            <a:r>
              <a:rPr lang="fi-FI" dirty="0" err="1" smtClean="0"/>
              <a:t>int</a:t>
            </a:r>
            <a:r>
              <a:rPr lang="fi-FI" dirty="0" smtClean="0"/>
              <a:t> x, </a:t>
            </a:r>
            <a:r>
              <a:rPr lang="fi-FI" dirty="0" err="1" smtClean="0"/>
              <a:t>int</a:t>
            </a:r>
            <a:r>
              <a:rPr lang="fi-FI" dirty="0" smtClean="0"/>
              <a:t> y, </a:t>
            </a:r>
            <a:r>
              <a:rPr lang="fi-FI" dirty="0" err="1" smtClean="0"/>
              <a:t>short</a:t>
            </a:r>
            <a:r>
              <a:rPr lang="fi-FI" dirty="0" smtClean="0"/>
              <a:t> delta, </a:t>
            </a:r>
            <a:r>
              <a:rPr lang="fi-FI" dirty="0" err="1" smtClean="0"/>
              <a:t>short</a:t>
            </a:r>
            <a:r>
              <a:rPr lang="fi-FI" dirty="0" smtClean="0"/>
              <a:t> </a:t>
            </a:r>
            <a:r>
              <a:rPr lang="fi-FI" dirty="0" err="1" smtClean="0"/>
              <a:t>deltaX</a:t>
            </a:r>
            <a:r>
              <a:rPr lang="fi-FI" dirty="0" smtClean="0"/>
              <a:t>,</a:t>
            </a:r>
          </a:p>
          <a:p>
            <a:r>
              <a:rPr lang="fi-FI" dirty="0" smtClean="0"/>
              <a:t>                        	</a:t>
            </a:r>
            <a:r>
              <a:rPr lang="fi-FI" dirty="0" err="1" smtClean="0"/>
              <a:t>short</a:t>
            </a:r>
            <a:r>
              <a:rPr lang="fi-FI" dirty="0" smtClean="0"/>
              <a:t> </a:t>
            </a:r>
            <a:r>
              <a:rPr lang="fi-FI" dirty="0" err="1" smtClean="0"/>
              <a:t>deltaY</a:t>
            </a:r>
            <a:r>
              <a:rPr lang="fi-FI" dirty="0" smtClean="0"/>
              <a:t>, </a:t>
            </a:r>
            <a:r>
              <a:rPr lang="fi-FI" dirty="0" err="1" smtClean="0"/>
              <a:t>boolean</a:t>
            </a:r>
            <a:r>
              <a:rPr lang="fi-FI" dirty="0" smtClean="0"/>
              <a:t> </a:t>
            </a:r>
            <a:r>
              <a:rPr lang="fi-FI" dirty="0" err="1" smtClean="0"/>
              <a:t>lastFrame</a:t>
            </a:r>
            <a:r>
              <a:rPr lang="fi-FI" dirty="0" smtClean="0"/>
              <a:t>) {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this.y</a:t>
            </a:r>
            <a:r>
              <a:rPr lang="fi-FI" dirty="0" smtClean="0"/>
              <a:t> = y; 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this.x</a:t>
            </a:r>
            <a:r>
              <a:rPr lang="fi-FI" dirty="0" smtClean="0"/>
              <a:t> = x; </a:t>
            </a:r>
          </a:p>
          <a:p>
            <a:r>
              <a:rPr lang="fi-FI" dirty="0" smtClean="0"/>
              <a:t>        // </a:t>
            </a:r>
            <a:r>
              <a:rPr lang="fi-FI" dirty="0" err="1" smtClean="0"/>
              <a:t>Render</a:t>
            </a:r>
            <a:r>
              <a:rPr lang="fi-FI" dirty="0" smtClean="0"/>
              <a:t>…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flushGraphics</a:t>
            </a:r>
            <a:r>
              <a:rPr lang="fi-FI" dirty="0" smtClean="0"/>
              <a:t>();</a:t>
            </a:r>
          </a:p>
          <a:p>
            <a:r>
              <a:rPr lang="fi-FI" dirty="0" smtClean="0"/>
              <a:t>    }</a:t>
            </a:r>
            <a:endParaRPr lang="fi-FI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Frame Animator </a:t>
            </a:r>
            <a:r>
              <a:rPr lang="fi-FI" dirty="0" smtClean="0"/>
              <a:t>Demo / Example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Frame </a:t>
            </a:r>
            <a:r>
              <a:rPr lang="fi-FI" dirty="0" smtClean="0"/>
              <a:t>A</a:t>
            </a:r>
            <a:r>
              <a:rPr lang="fi-FI" dirty="0" smtClean="0"/>
              <a:t>nimator </a:t>
            </a:r>
            <a:r>
              <a:rPr lang="fi-FI" dirty="0" smtClean="0"/>
              <a:t>demo application demonstrates the usage Frame Animator API together with Gesture API</a:t>
            </a:r>
          </a:p>
          <a:p>
            <a:r>
              <a:rPr lang="fi-FI" dirty="0" err="1" smtClean="0"/>
              <a:t>Download</a:t>
            </a:r>
            <a:r>
              <a:rPr lang="fi-FI" dirty="0" smtClean="0"/>
              <a:t> and </a:t>
            </a:r>
            <a:r>
              <a:rPr lang="fi-FI" dirty="0" err="1" smtClean="0"/>
              <a:t>build</a:t>
            </a:r>
            <a:r>
              <a:rPr lang="fi-FI" dirty="0" smtClean="0"/>
              <a:t> the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endParaRPr lang="fi-FI" dirty="0" smtClean="0"/>
          </a:p>
          <a:p>
            <a:pPr lvl="1">
              <a:buNone/>
            </a:pPr>
            <a:r>
              <a:rPr lang="fi-FI" dirty="0" smtClean="0">
                <a:hlinkClick r:id="rId3"/>
              </a:rPr>
              <a:t>http://www.forum.nokia.com/Develop/Java/Code_examples/</a:t>
            </a:r>
            <a:r>
              <a:rPr lang="fi-FI" dirty="0" smtClean="0"/>
              <a:t> 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Imports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90" y="1412776"/>
            <a:ext cx="8928992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dirty="0" smtClean="0"/>
              <a:t>import </a:t>
            </a:r>
            <a:r>
              <a:rPr lang="fi-FI" dirty="0" err="1" smtClean="0"/>
              <a:t>com.nokia.mid.ui.frameanimator.FrameAnimator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com.nokia.mid.ui.frameanimator.FrameAnimatorListener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com.nokia.mid.ui.gestures.GestureEvent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com.nokia.mid.ui.gestures.GestureInteractiveZone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com.nokia.mid.ui.gestures.GestureListener</a:t>
            </a:r>
            <a:r>
              <a:rPr lang="fi-FI" dirty="0" smtClean="0"/>
              <a:t>;</a:t>
            </a:r>
          </a:p>
          <a:p>
            <a:r>
              <a:rPr lang="fi-FI" dirty="0" smtClean="0"/>
              <a:t>import </a:t>
            </a:r>
            <a:r>
              <a:rPr lang="fi-FI" dirty="0" err="1" smtClean="0"/>
              <a:t>com.nokia.mid.ui.gestures.GestureRegistrationManager</a:t>
            </a:r>
            <a:r>
              <a:rPr lang="fi-FI" dirty="0" smtClean="0"/>
              <a:t>;</a:t>
            </a:r>
            <a:endParaRPr lang="fi-FI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Initializations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274" y="1225689"/>
            <a:ext cx="9289032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class MyView extends GameCanvas </a:t>
            </a:r>
            <a:r>
              <a:rPr lang="en-US" b="1" dirty="0" smtClean="0"/>
              <a:t>implements GestureListener, FrameAnimatorListener</a:t>
            </a:r>
            <a:r>
              <a:rPr lang="en-US" dirty="0" smtClean="0"/>
              <a:t>{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private</a:t>
            </a:r>
            <a:r>
              <a:rPr lang="fi-FI" dirty="0" smtClean="0"/>
              <a:t> </a:t>
            </a:r>
            <a:r>
              <a:rPr lang="fi-FI" dirty="0" err="1" smtClean="0"/>
              <a:t>FrameAnimator</a:t>
            </a:r>
            <a:r>
              <a:rPr lang="fi-FI" dirty="0" smtClean="0"/>
              <a:t> </a:t>
            </a:r>
            <a:r>
              <a:rPr lang="fi-FI" dirty="0" err="1" smtClean="0"/>
              <a:t>animator</a:t>
            </a:r>
            <a:r>
              <a:rPr lang="fi-FI" dirty="0" smtClean="0"/>
              <a:t>;</a:t>
            </a:r>
          </a:p>
          <a:p>
            <a:r>
              <a:rPr lang="nb-NO" dirty="0" smtClean="0"/>
              <a:t>private int x = 0;</a:t>
            </a:r>
          </a:p>
          <a:p>
            <a:r>
              <a:rPr lang="nb-NO" dirty="0" smtClean="0"/>
              <a:t>private int y = 0;</a:t>
            </a:r>
            <a:endParaRPr lang="fi-FI" dirty="0" smtClean="0"/>
          </a:p>
          <a:p>
            <a:r>
              <a:rPr lang="fi-FI" dirty="0" smtClean="0"/>
              <a:t>…</a:t>
            </a:r>
          </a:p>
          <a:p>
            <a:endParaRPr lang="fi-FI" dirty="0" smtClean="0"/>
          </a:p>
          <a:p>
            <a:r>
              <a:rPr lang="fi-FI" dirty="0" err="1" smtClean="0"/>
              <a:t>public</a:t>
            </a:r>
            <a:r>
              <a:rPr lang="fi-FI" dirty="0" smtClean="0"/>
              <a:t>  </a:t>
            </a:r>
            <a:r>
              <a:rPr lang="fi-FI" dirty="0" err="1" smtClean="0"/>
              <a:t>MyView</a:t>
            </a:r>
            <a:r>
              <a:rPr lang="fi-FI" dirty="0" smtClean="0"/>
              <a:t>() {</a:t>
            </a:r>
          </a:p>
          <a:p>
            <a:r>
              <a:rPr lang="en-US" dirty="0" smtClean="0"/>
              <a:t>animator = new FrameAnimator();</a:t>
            </a:r>
          </a:p>
          <a:p>
            <a:r>
              <a:rPr lang="en-US" dirty="0" smtClean="0"/>
              <a:t>        short fps = 0;</a:t>
            </a:r>
          </a:p>
          <a:p>
            <a:r>
              <a:rPr lang="en-US" dirty="0" smtClean="0"/>
              <a:t>        short pps = 0;</a:t>
            </a:r>
          </a:p>
          <a:p>
            <a:r>
              <a:rPr lang="en-US" dirty="0" smtClean="0"/>
              <a:t>        //when fps and or pps is zero, will use platform default values</a:t>
            </a:r>
          </a:p>
          <a:p>
            <a:r>
              <a:rPr lang="en-US" dirty="0" smtClean="0"/>
              <a:t>        animator.register(x, y, fps, pps, this);</a:t>
            </a:r>
            <a:endParaRPr lang="fi-FI" dirty="0" smtClean="0"/>
          </a:p>
          <a:p>
            <a:r>
              <a:rPr lang="fi-FI" dirty="0" smtClean="0"/>
              <a:t>        // </a:t>
            </a:r>
            <a:r>
              <a:rPr lang="fi-FI" dirty="0" err="1" smtClean="0"/>
              <a:t>Register</a:t>
            </a:r>
            <a:r>
              <a:rPr lang="fi-FI" dirty="0" smtClean="0"/>
              <a:t> to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r>
              <a:rPr lang="fi-FI" dirty="0" smtClean="0"/>
              <a:t> GESTURE_ALL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GestureInteractiveZone</a:t>
            </a:r>
            <a:r>
              <a:rPr lang="fi-FI" dirty="0" smtClean="0"/>
              <a:t> </a:t>
            </a:r>
            <a:r>
              <a:rPr lang="fi-FI" dirty="0" err="1" smtClean="0"/>
              <a:t>giz</a:t>
            </a:r>
            <a:r>
              <a:rPr lang="fi-FI" dirty="0" smtClean="0"/>
              <a:t> = </a:t>
            </a:r>
          </a:p>
          <a:p>
            <a:r>
              <a:rPr lang="fi-FI" dirty="0" smtClean="0"/>
              <a:t>		new </a:t>
            </a:r>
            <a:r>
              <a:rPr lang="fi-FI" dirty="0" err="1" smtClean="0"/>
              <a:t>GestureInteractiveZone</a:t>
            </a:r>
            <a:r>
              <a:rPr lang="fi-FI" dirty="0" smtClean="0"/>
              <a:t>(</a:t>
            </a:r>
            <a:r>
              <a:rPr lang="fi-FI" dirty="0" err="1" smtClean="0"/>
              <a:t>GestureInteractiveZone.GESTURE_ALL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GestureRegistrationManager.register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, </a:t>
            </a:r>
            <a:r>
              <a:rPr lang="fi-FI" dirty="0" err="1" smtClean="0"/>
              <a:t>giz</a:t>
            </a:r>
            <a:r>
              <a:rPr lang="fi-FI" dirty="0" smtClean="0"/>
              <a:t>);</a:t>
            </a:r>
          </a:p>
          <a:p>
            <a:r>
              <a:rPr lang="fi-FI" dirty="0" smtClean="0"/>
              <a:t>        </a:t>
            </a:r>
            <a:r>
              <a:rPr lang="fi-FI" dirty="0" err="1" smtClean="0"/>
              <a:t>GestureRegistrationManager.setListener</a:t>
            </a:r>
            <a:r>
              <a:rPr lang="fi-FI" dirty="0" smtClean="0"/>
              <a:t>(</a:t>
            </a:r>
            <a:r>
              <a:rPr lang="fi-FI" dirty="0" err="1" smtClean="0"/>
              <a:t>this</a:t>
            </a:r>
            <a:r>
              <a:rPr lang="fi-FI" dirty="0" smtClean="0"/>
              <a:t>, </a:t>
            </a:r>
            <a:r>
              <a:rPr lang="fi-FI" dirty="0" err="1" smtClean="0"/>
              <a:t>this</a:t>
            </a:r>
            <a:r>
              <a:rPr lang="fi-FI" dirty="0" smtClean="0"/>
              <a:t>);</a:t>
            </a:r>
          </a:p>
          <a:p>
            <a:r>
              <a:rPr lang="fi-FI" dirty="0" smtClean="0"/>
              <a:t>}</a:t>
            </a:r>
            <a:endParaRPr lang="fi-FI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Handling</a:t>
            </a:r>
            <a:r>
              <a:rPr lang="fi-FI" dirty="0" smtClean="0"/>
              <a:t> the </a:t>
            </a:r>
            <a:r>
              <a:rPr lang="fi-FI" dirty="0" err="1" smtClean="0"/>
              <a:t>gesture</a:t>
            </a:r>
            <a:r>
              <a:rPr lang="fi-FI" dirty="0" smtClean="0"/>
              <a:t> </a:t>
            </a:r>
            <a:r>
              <a:rPr lang="fi-FI" dirty="0" err="1" smtClean="0"/>
              <a:t>events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90" y="1412776"/>
            <a:ext cx="8928992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void gestureAction(Object container, GestureInteractiveZone giz, GestureEvent event) {</a:t>
            </a:r>
          </a:p>
          <a:p>
            <a:r>
              <a:rPr lang="en-US" dirty="0" smtClean="0"/>
              <a:t>        switch(event.getType()) {</a:t>
            </a:r>
          </a:p>
          <a:p>
            <a:endParaRPr lang="en-US" dirty="0" smtClean="0"/>
          </a:p>
          <a:p>
            <a:r>
              <a:rPr lang="en-US" dirty="0" smtClean="0"/>
              <a:t>            case GestureInteractiveZone.GESTURE_DRAG:</a:t>
            </a:r>
          </a:p>
          <a:p>
            <a:r>
              <a:rPr lang="en-US" dirty="0" smtClean="0"/>
              <a:t>                animator.drag( this.x + event.getDragDistanceX(), this.y + event.getDragDistanceY() );</a:t>
            </a:r>
          </a:p>
          <a:p>
            <a:r>
              <a:rPr lang="en-US" dirty="0" smtClean="0"/>
              <a:t>                break;</a:t>
            </a:r>
          </a:p>
          <a:p>
            <a:endParaRPr lang="en-US" dirty="0" smtClean="0"/>
          </a:p>
          <a:p>
            <a:r>
              <a:rPr lang="en-US" dirty="0" smtClean="0"/>
              <a:t>            case GestureInteractiveZone.GESTURE_FLICK:</a:t>
            </a:r>
          </a:p>
          <a:p>
            <a:r>
              <a:rPr lang="en-US" dirty="0" smtClean="0"/>
              <a:t>                	animator.kineticScroll(event.getFlickSpeed(), </a:t>
            </a:r>
          </a:p>
          <a:p>
            <a:r>
              <a:rPr lang="en-US" dirty="0" smtClean="0"/>
              <a:t>		FrameAnimator.FRAME_ANIMATOR_FREE_ANGLE, </a:t>
            </a:r>
          </a:p>
          <a:p>
            <a:r>
              <a:rPr lang="en-US" dirty="0" smtClean="0"/>
              <a:t>		FrameAnimator.FRAME_ANIMATOR_FRICTION_MEDIUM, </a:t>
            </a:r>
          </a:p>
          <a:p>
            <a:r>
              <a:rPr lang="en-US" dirty="0" smtClean="0"/>
              <a:t>		event.getFlickDirection() );</a:t>
            </a:r>
          </a:p>
          <a:p>
            <a:r>
              <a:rPr lang="en-US" dirty="0" smtClean="0"/>
              <a:t>                	break;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  <a:endParaRPr lang="fi-FI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Animating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298" y="1196752"/>
            <a:ext cx="8928992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void animate(FrameAnimator animator, int x, int y, </a:t>
            </a:r>
          </a:p>
          <a:p>
            <a:r>
              <a:rPr lang="en-US" dirty="0" smtClean="0"/>
              <a:t>		short delta, short deltaX,  short deltaY, boolean lastFrame) {</a:t>
            </a:r>
          </a:p>
          <a:p>
            <a:r>
              <a:rPr lang="en-US" dirty="0" smtClean="0"/>
              <a:t>        this.y = y;  </a:t>
            </a:r>
          </a:p>
          <a:p>
            <a:r>
              <a:rPr lang="en-US" dirty="0" smtClean="0"/>
              <a:t>        render(g);</a:t>
            </a:r>
          </a:p>
          <a:p>
            <a:r>
              <a:rPr lang="en-US" dirty="0" smtClean="0"/>
              <a:t>        flushGraphics();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void render(Graphics g) {</a:t>
            </a:r>
          </a:p>
          <a:p>
            <a:r>
              <a:rPr lang="en-US" dirty="0" smtClean="0"/>
              <a:t>        g.setColor(0xFFFFFF);</a:t>
            </a:r>
          </a:p>
          <a:p>
            <a:r>
              <a:rPr lang="en-US" dirty="0" smtClean="0"/>
              <a:t>        g.fillRect(0, 0, getWidth(), getHeight());</a:t>
            </a:r>
          </a:p>
          <a:p>
            <a:r>
              <a:rPr lang="en-US" dirty="0" smtClean="0"/>
              <a:t>        if(this.y &gt; 0) {</a:t>
            </a:r>
          </a:p>
          <a:p>
            <a:r>
              <a:rPr lang="en-US" dirty="0" smtClean="0"/>
              <a:t>            this.y = 0;</a:t>
            </a:r>
          </a:p>
          <a:p>
            <a:endParaRPr lang="en-US" dirty="0" smtClean="0"/>
          </a:p>
          <a:p>
            <a:r>
              <a:rPr lang="en-US" dirty="0" smtClean="0"/>
              <a:t>        } else if(this.y &lt; lowerLimit) {</a:t>
            </a:r>
          </a:p>
          <a:p>
            <a:r>
              <a:rPr lang="en-US" dirty="0" smtClean="0"/>
              <a:t>            this.y = lowerLimit;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    g.drawImage(buffer, x, y, g.TOP | g.LEFT); 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Touch</a:t>
            </a:r>
            <a:r>
              <a:rPr lang="fi-FI" dirty="0" smtClean="0"/>
              <a:t> UI </a:t>
            </a:r>
            <a:r>
              <a:rPr lang="fi-FI" dirty="0" err="1" smtClean="0"/>
              <a:t>Usability</a:t>
            </a:r>
            <a:endParaRPr lang="fi-FI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Touch</a:t>
            </a:r>
            <a:r>
              <a:rPr lang="fi-FI" dirty="0" smtClean="0"/>
              <a:t> UI </a:t>
            </a:r>
            <a:r>
              <a:rPr lang="fi-FI" dirty="0" err="1" smtClean="0"/>
              <a:t>Guidelines</a:t>
            </a:r>
            <a:r>
              <a:rPr lang="fi-FI" dirty="0" smtClean="0"/>
              <a:t> / </a:t>
            </a:r>
            <a:r>
              <a:rPr lang="fi-FI" dirty="0" err="1" smtClean="0"/>
              <a:t>Documents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 </a:t>
            </a:r>
            <a:r>
              <a:rPr lang="fi-FI" dirty="0" err="1" smtClean="0"/>
              <a:t>touch</a:t>
            </a:r>
            <a:r>
              <a:rPr lang="fi-FI" dirty="0" smtClean="0"/>
              <a:t> UI </a:t>
            </a:r>
            <a:r>
              <a:rPr lang="fi-FI" dirty="0" err="1" smtClean="0"/>
              <a:t>brings</a:t>
            </a:r>
            <a:r>
              <a:rPr lang="fi-FI" dirty="0" smtClean="0"/>
              <a:t> new </a:t>
            </a:r>
            <a:r>
              <a:rPr lang="fi-FI" dirty="0" err="1" smtClean="0"/>
              <a:t>usability</a:t>
            </a:r>
            <a:r>
              <a:rPr lang="fi-FI" dirty="0" smtClean="0"/>
              <a:t> </a:t>
            </a:r>
            <a:r>
              <a:rPr lang="fi-FI" dirty="0" err="1" smtClean="0"/>
              <a:t>aspects</a:t>
            </a:r>
            <a:r>
              <a:rPr lang="fi-FI" dirty="0" smtClean="0"/>
              <a:t> of </a:t>
            </a:r>
            <a:r>
              <a:rPr lang="fi-FI" dirty="0" err="1" smtClean="0"/>
              <a:t>applications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considered</a:t>
            </a:r>
            <a:r>
              <a:rPr lang="fi-FI" dirty="0" smtClean="0"/>
              <a:t>. </a:t>
            </a:r>
            <a:r>
              <a:rPr lang="fi-FI" dirty="0" err="1" smtClean="0"/>
              <a:t>Examples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The </a:t>
            </a:r>
            <a:r>
              <a:rPr lang="fi-FI" dirty="0" err="1" smtClean="0"/>
              <a:t>sizes</a:t>
            </a:r>
            <a:r>
              <a:rPr lang="fi-FI" dirty="0" smtClean="0"/>
              <a:t> of the </a:t>
            </a:r>
            <a:r>
              <a:rPr lang="fi-FI" dirty="0" err="1" smtClean="0"/>
              <a:t>thumb-touchable</a:t>
            </a:r>
            <a:r>
              <a:rPr lang="fi-FI" dirty="0" smtClean="0"/>
              <a:t> </a:t>
            </a:r>
            <a:r>
              <a:rPr lang="fi-FI" dirty="0" err="1" smtClean="0"/>
              <a:t>objects</a:t>
            </a:r>
            <a:r>
              <a:rPr lang="fi-FI" dirty="0" smtClean="0"/>
              <a:t> (</a:t>
            </a:r>
            <a:r>
              <a:rPr lang="fi-FI" dirty="0" err="1" smtClean="0"/>
              <a:t>one-hand</a:t>
            </a:r>
            <a:r>
              <a:rPr lang="fi-FI" dirty="0" smtClean="0"/>
              <a:t> </a:t>
            </a:r>
            <a:r>
              <a:rPr lang="fi-FI" dirty="0" err="1" smtClean="0"/>
              <a:t>apps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The </a:t>
            </a:r>
            <a:r>
              <a:rPr lang="fi-FI" dirty="0" err="1" smtClean="0"/>
              <a:t>sizes</a:t>
            </a:r>
            <a:r>
              <a:rPr lang="fi-FI" dirty="0" smtClean="0"/>
              <a:t> of </a:t>
            </a:r>
            <a:r>
              <a:rPr lang="fi-FI" dirty="0" err="1" smtClean="0"/>
              <a:t>finger-touchable</a:t>
            </a:r>
            <a:r>
              <a:rPr lang="fi-FI" dirty="0" smtClean="0"/>
              <a:t> </a:t>
            </a:r>
            <a:r>
              <a:rPr lang="fi-FI" dirty="0" err="1" smtClean="0"/>
              <a:t>objects</a:t>
            </a:r>
            <a:r>
              <a:rPr lang="fi-FI" dirty="0" smtClean="0"/>
              <a:t> (</a:t>
            </a:r>
            <a:r>
              <a:rPr lang="fi-FI" dirty="0" err="1" smtClean="0"/>
              <a:t>games</a:t>
            </a:r>
            <a:r>
              <a:rPr lang="fi-FI" dirty="0" smtClean="0"/>
              <a:t>)</a:t>
            </a:r>
          </a:p>
          <a:p>
            <a:pPr lvl="1"/>
            <a:r>
              <a:rPr lang="fi-FI" dirty="0" smtClean="0"/>
              <a:t>The </a:t>
            </a:r>
            <a:r>
              <a:rPr lang="fi-FI" dirty="0" err="1" smtClean="0"/>
              <a:t>softkey</a:t>
            </a:r>
            <a:r>
              <a:rPr lang="fi-FI" dirty="0" smtClean="0"/>
              <a:t> </a:t>
            </a:r>
            <a:r>
              <a:rPr lang="fi-FI" dirty="0" err="1" smtClean="0"/>
              <a:t>guidelines</a:t>
            </a:r>
            <a:endParaRPr lang="fi-FI" dirty="0" smtClean="0"/>
          </a:p>
          <a:p>
            <a:pPr lvl="1"/>
            <a:r>
              <a:rPr lang="fi-FI" dirty="0" smtClean="0"/>
              <a:t>Etc..</a:t>
            </a:r>
          </a:p>
          <a:p>
            <a:r>
              <a:rPr lang="fi-FI" dirty="0" err="1" smtClean="0"/>
              <a:t>Documents</a:t>
            </a:r>
            <a:endParaRPr lang="fi-FI" dirty="0" smtClean="0"/>
          </a:p>
          <a:p>
            <a:pPr lvl="1"/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Experience</a:t>
            </a:r>
            <a:r>
              <a:rPr lang="fi-FI" dirty="0" smtClean="0"/>
              <a:t> </a:t>
            </a:r>
            <a:r>
              <a:rPr lang="fi-FI" dirty="0" err="1" smtClean="0"/>
              <a:t>Checklist</a:t>
            </a:r>
            <a:r>
              <a:rPr lang="fi-FI" dirty="0" smtClean="0"/>
              <a:t> for </a:t>
            </a:r>
            <a:r>
              <a:rPr lang="fi-FI" dirty="0" err="1" smtClean="0"/>
              <a:t>Touch</a:t>
            </a:r>
            <a:endParaRPr lang="fi-FI" dirty="0" smtClean="0"/>
          </a:p>
          <a:p>
            <a:pPr lvl="1"/>
            <a:r>
              <a:rPr lang="fi-FI" dirty="0" smtClean="0"/>
              <a:t>Series 40 </a:t>
            </a:r>
            <a:r>
              <a:rPr lang="fi-FI" dirty="0" smtClean="0"/>
              <a:t>Touch andType </a:t>
            </a:r>
            <a:r>
              <a:rPr lang="fi-FI" dirty="0" smtClean="0"/>
              <a:t>UI Style Guide</a:t>
            </a:r>
          </a:p>
          <a:p>
            <a:pPr lvl="1"/>
            <a:r>
              <a:rPr lang="fi-FI" dirty="0" err="1" smtClean="0"/>
              <a:t>Download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: </a:t>
            </a:r>
            <a:r>
              <a:rPr lang="fi-FI" dirty="0" smtClean="0">
                <a:hlinkClick r:id="rId3"/>
              </a:rPr>
              <a:t>http://www.forum.nokia.com/Develop/Java/Documentation/</a:t>
            </a:r>
            <a:r>
              <a:rPr lang="fi-FI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Introduction to </a:t>
            </a:r>
            <a:r>
              <a:rPr lang="fi-FI" dirty="0" smtClean="0"/>
              <a:t>Touch and </a:t>
            </a:r>
            <a:r>
              <a:rPr lang="fi-FI" dirty="0" smtClean="0"/>
              <a:t>Type UI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46F95-7453-4353-96C4-FB71FFFC0E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Touch</a:t>
            </a:r>
            <a:r>
              <a:rPr lang="fi-FI" dirty="0" smtClean="0"/>
              <a:t> </a:t>
            </a:r>
            <a:r>
              <a:rPr lang="fi-FI" dirty="0" smtClean="0"/>
              <a:t>and</a:t>
            </a:r>
            <a:r>
              <a:rPr lang="fi-FI" dirty="0" smtClean="0"/>
              <a:t> </a:t>
            </a:r>
            <a:r>
              <a:rPr lang="fi-FI" dirty="0" smtClean="0"/>
              <a:t>Type UI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71" y="1268414"/>
            <a:ext cx="7994391" cy="4465637"/>
          </a:xfrm>
        </p:spPr>
        <p:txBody>
          <a:bodyPr/>
          <a:lstStyle/>
          <a:p>
            <a:r>
              <a:rPr lang="en-US" dirty="0" smtClean="0"/>
              <a:t>A new user interface concept which brings touch screen on Series 40 platform</a:t>
            </a:r>
          </a:p>
          <a:p>
            <a:r>
              <a:rPr lang="en-US" dirty="0" smtClean="0"/>
              <a:t>Combines touch with the traditional keypad as user input methods</a:t>
            </a:r>
          </a:p>
          <a:p>
            <a:r>
              <a:rPr lang="en-US" dirty="0" smtClean="0"/>
              <a:t>For App developers, this brings two new Java APIs for creating enhanced user experiences</a:t>
            </a:r>
          </a:p>
          <a:p>
            <a:pPr lvl="1"/>
            <a:r>
              <a:rPr lang="en-US" dirty="0" smtClean="0"/>
              <a:t>Gesture API</a:t>
            </a:r>
          </a:p>
          <a:p>
            <a:pPr lvl="1"/>
            <a:r>
              <a:rPr lang="en-US" dirty="0" smtClean="0"/>
              <a:t>Frame Animator API are introduced. These APIs enable creation of touch UI applications with enhanced user experiences</a:t>
            </a:r>
          </a:p>
          <a:p>
            <a:r>
              <a:rPr lang="en-US" dirty="0" smtClean="0"/>
              <a:t>Introduced in Series 40 6</a:t>
            </a:r>
            <a:r>
              <a:rPr lang="en-US" baseline="30000" dirty="0" smtClean="0"/>
              <a:t>th</a:t>
            </a:r>
            <a:r>
              <a:rPr lang="en-US" dirty="0" smtClean="0"/>
              <a:t> Edition, FP1</a:t>
            </a:r>
            <a:endParaRPr lang="fi-FI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3695" t="37040" r="48205" b="36320"/>
          <a:stretch>
            <a:fillRect/>
          </a:stretch>
        </p:blipFill>
        <p:spPr bwMode="auto">
          <a:xfrm>
            <a:off x="8050138" y="2852936"/>
            <a:ext cx="1584176" cy="325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70018" y="6093296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 smtClean="0"/>
              <a:t>Series 40: Nokia X3 </a:t>
            </a:r>
            <a:r>
              <a:rPr lang="fi-FI" sz="1400" dirty="0" smtClean="0"/>
              <a:t>Touch</a:t>
            </a:r>
            <a:r>
              <a:rPr lang="fi-FI" sz="1400" dirty="0" smtClean="0"/>
              <a:t> </a:t>
            </a:r>
            <a:r>
              <a:rPr lang="fi-FI" sz="1400" dirty="0" smtClean="0"/>
              <a:t>and</a:t>
            </a:r>
            <a:r>
              <a:rPr lang="fi-FI" sz="1400" dirty="0" smtClean="0"/>
              <a:t> </a:t>
            </a:r>
            <a:r>
              <a:rPr lang="fi-FI" sz="1400" dirty="0" smtClean="0"/>
              <a:t>Type</a:t>
            </a:r>
            <a:endParaRPr lang="fi-FI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Touch</a:t>
            </a:r>
            <a:r>
              <a:rPr lang="fi-FI" dirty="0" smtClean="0"/>
              <a:t> and </a:t>
            </a:r>
            <a:r>
              <a:rPr lang="fi-FI" dirty="0" err="1" smtClean="0"/>
              <a:t>Type</a:t>
            </a:r>
            <a:r>
              <a:rPr lang="fi-FI" dirty="0" smtClean="0"/>
              <a:t> UI </a:t>
            </a:r>
            <a:r>
              <a:rPr lang="fi-FI" dirty="0" err="1" smtClean="0"/>
              <a:t>Principles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71" y="1268414"/>
            <a:ext cx="7058287" cy="4465637"/>
          </a:xfrm>
        </p:spPr>
        <p:txBody>
          <a:bodyPr/>
          <a:lstStyle/>
          <a:p>
            <a:r>
              <a:rPr lang="en-US" dirty="0" smtClean="0"/>
              <a:t>The Touch and Type UI is based on Compact UI, meaning that the general UI look and feel, and UI flows are similar. </a:t>
            </a:r>
          </a:p>
          <a:p>
            <a:r>
              <a:rPr lang="en-US" dirty="0" smtClean="0"/>
              <a:t>Additionally, it follows a set of key principles: </a:t>
            </a:r>
          </a:p>
          <a:p>
            <a:pPr lvl="1"/>
            <a:r>
              <a:rPr lang="en-US" dirty="0" smtClean="0"/>
              <a:t>Objects are manipulated directly with a single tap. </a:t>
            </a:r>
          </a:p>
          <a:p>
            <a:pPr lvl="1"/>
            <a:r>
              <a:rPr lang="en-US" dirty="0" smtClean="0"/>
              <a:t>Double tap is generally not recommended. </a:t>
            </a:r>
          </a:p>
          <a:p>
            <a:pPr lvl="1"/>
            <a:r>
              <a:rPr lang="en-US" dirty="0" smtClean="0"/>
              <a:t>The UI navigation is done by touch strokes, for example, dragging and flicking to scroll menus. The content always follows the </a:t>
            </a:r>
            <a:r>
              <a:rPr lang="fi-FI" dirty="0" err="1" smtClean="0"/>
              <a:t>direction</a:t>
            </a:r>
            <a:r>
              <a:rPr lang="fi-FI" dirty="0" smtClean="0"/>
              <a:t> of </a:t>
            </a:r>
            <a:r>
              <a:rPr lang="fi-FI" dirty="0" err="1" smtClean="0"/>
              <a:t>finger</a:t>
            </a:r>
            <a:r>
              <a:rPr lang="fi-FI" dirty="0" smtClean="0"/>
              <a:t> </a:t>
            </a:r>
            <a:r>
              <a:rPr lang="fi-FI" dirty="0" err="1" smtClean="0"/>
              <a:t>movement</a:t>
            </a:r>
            <a:r>
              <a:rPr lang="fi-FI" dirty="0" smtClean="0"/>
              <a:t>. </a:t>
            </a:r>
          </a:p>
          <a:p>
            <a:pPr lvl="1"/>
            <a:r>
              <a:rPr lang="en-US" dirty="0" smtClean="0"/>
              <a:t>Moving focus to an object to manipulate it is not used, because objects are manipulated by tapping them directly. </a:t>
            </a:r>
          </a:p>
          <a:p>
            <a:pPr lvl="1"/>
            <a:r>
              <a:rPr lang="en-US" dirty="0" smtClean="0"/>
              <a:t>Each finger touch-down event is indicated visually. </a:t>
            </a:r>
          </a:p>
          <a:p>
            <a:pPr lvl="1"/>
            <a:r>
              <a:rPr lang="en-US" dirty="0" smtClean="0"/>
              <a:t>Actions are usually performed on a touch release event. </a:t>
            </a:r>
          </a:p>
          <a:p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0058" y="1772816"/>
            <a:ext cx="2286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Touch</a:t>
            </a:r>
            <a:r>
              <a:rPr lang="fi-FI" dirty="0" smtClean="0"/>
              <a:t> </a:t>
            </a:r>
            <a:r>
              <a:rPr lang="fi-FI" dirty="0" smtClean="0"/>
              <a:t>and </a:t>
            </a:r>
            <a:r>
              <a:rPr lang="fi-FI" dirty="0" smtClean="0"/>
              <a:t> </a:t>
            </a:r>
            <a:r>
              <a:rPr lang="fi-FI" dirty="0" smtClean="0"/>
              <a:t>T</a:t>
            </a:r>
            <a:r>
              <a:rPr lang="fi-FI" dirty="0" smtClean="0"/>
              <a:t>ype </a:t>
            </a:r>
            <a:r>
              <a:rPr lang="fi-FI" dirty="0" smtClean="0"/>
              <a:t>Display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240 x 320 </a:t>
            </a:r>
            <a:r>
              <a:rPr lang="fi-FI" dirty="0" err="1" smtClean="0"/>
              <a:t>resolution</a:t>
            </a:r>
            <a:r>
              <a:rPr lang="fi-FI" dirty="0" smtClean="0"/>
              <a:t> </a:t>
            </a:r>
            <a:r>
              <a:rPr lang="fi-FI" dirty="0" err="1" smtClean="0"/>
              <a:t>divided</a:t>
            </a:r>
            <a:r>
              <a:rPr lang="fi-FI" dirty="0" smtClean="0"/>
              <a:t> in 3 </a:t>
            </a:r>
            <a:r>
              <a:rPr lang="fi-FI" dirty="0" err="1" smtClean="0"/>
              <a:t>zones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Status </a:t>
            </a:r>
            <a:r>
              <a:rPr lang="fi-FI" dirty="0" err="1" smtClean="0"/>
              <a:t>zone</a:t>
            </a:r>
            <a:endParaRPr lang="fi-FI" dirty="0" smtClean="0"/>
          </a:p>
          <a:p>
            <a:pPr marL="857250" lvl="1" indent="-457200"/>
            <a:r>
              <a:rPr lang="fi-FI" dirty="0" err="1" smtClean="0"/>
              <a:t>Header</a:t>
            </a:r>
            <a:r>
              <a:rPr lang="fi-FI" dirty="0" smtClean="0"/>
              <a:t> </a:t>
            </a:r>
            <a:r>
              <a:rPr lang="fi-FI" dirty="0" err="1" smtClean="0"/>
              <a:t>text</a:t>
            </a:r>
            <a:endParaRPr lang="fi-FI" dirty="0" smtClean="0"/>
          </a:p>
          <a:p>
            <a:pPr marL="857250" lvl="1" indent="-457200"/>
            <a:r>
              <a:rPr lang="fi-FI" dirty="0" smtClean="0"/>
              <a:t>Status </a:t>
            </a:r>
            <a:r>
              <a:rPr lang="fi-FI" dirty="0" err="1" smtClean="0"/>
              <a:t>indicators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smtClean="0"/>
              <a:t>Main </a:t>
            </a:r>
            <a:r>
              <a:rPr lang="fi-FI" dirty="0" err="1" smtClean="0"/>
              <a:t>zone</a:t>
            </a:r>
            <a:endParaRPr lang="fi-FI" dirty="0" smtClean="0"/>
          </a:p>
          <a:p>
            <a:pPr marL="857250" lvl="1" indent="-457200"/>
            <a:r>
              <a:rPr lang="fi-FI" dirty="0" err="1" smtClean="0"/>
              <a:t>Application</a:t>
            </a:r>
            <a:r>
              <a:rPr lang="fi-FI" dirty="0" smtClean="0"/>
              <a:t> </a:t>
            </a:r>
            <a:r>
              <a:rPr lang="fi-FI" dirty="0" err="1" smtClean="0"/>
              <a:t>content</a:t>
            </a:r>
            <a:endParaRPr lang="fi-FI" dirty="0" smtClean="0"/>
          </a:p>
          <a:p>
            <a:pPr marL="857250" lvl="1" indent="-457200"/>
            <a:r>
              <a:rPr lang="fi-FI" dirty="0" smtClean="0"/>
              <a:t>The </a:t>
            </a:r>
            <a:r>
              <a:rPr lang="fi-FI" dirty="0" err="1" smtClean="0"/>
              <a:t>content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enabled</a:t>
            </a:r>
            <a:endParaRPr lang="fi-FI" dirty="0" smtClean="0"/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Softkey</a:t>
            </a:r>
            <a:r>
              <a:rPr lang="fi-FI" dirty="0" smtClean="0"/>
              <a:t> </a:t>
            </a:r>
            <a:r>
              <a:rPr lang="fi-FI" dirty="0" err="1" smtClean="0"/>
              <a:t>zone</a:t>
            </a:r>
            <a:endParaRPr lang="fi-FI" dirty="0" smtClean="0"/>
          </a:p>
          <a:p>
            <a:pPr marL="857250" lvl="1" indent="-457200"/>
            <a:r>
              <a:rPr lang="fi-FI" dirty="0" err="1" smtClean="0"/>
              <a:t>Touch</a:t>
            </a:r>
            <a:r>
              <a:rPr lang="fi-FI" dirty="0" smtClean="0"/>
              <a:t> </a:t>
            </a:r>
            <a:r>
              <a:rPr lang="fi-FI" dirty="0" err="1" smtClean="0"/>
              <a:t>enabled</a:t>
            </a:r>
            <a:r>
              <a:rPr lang="fi-FI" dirty="0" smtClean="0"/>
              <a:t> </a:t>
            </a:r>
            <a:r>
              <a:rPr lang="fi-FI" dirty="0" err="1" smtClean="0"/>
              <a:t>softkey</a:t>
            </a:r>
            <a:r>
              <a:rPr lang="fi-FI" dirty="0" smtClean="0"/>
              <a:t> </a:t>
            </a:r>
            <a:r>
              <a:rPr lang="fi-FI" dirty="0" err="1" smtClean="0"/>
              <a:t>buttons</a:t>
            </a:r>
            <a:endParaRPr lang="fi-FI" dirty="0" smtClean="0"/>
          </a:p>
          <a:p>
            <a:pPr marL="857250" lvl="1" indent="-457200"/>
            <a:r>
              <a:rPr lang="fi-FI" dirty="0" smtClean="0"/>
              <a:t>1, 2 </a:t>
            </a:r>
            <a:r>
              <a:rPr lang="fi-FI" dirty="0" err="1" smtClean="0"/>
              <a:t>or</a:t>
            </a:r>
            <a:r>
              <a:rPr lang="fi-FI" dirty="0" smtClean="0"/>
              <a:t> 3 </a:t>
            </a:r>
            <a:r>
              <a:rPr lang="fi-FI" dirty="0" err="1" smtClean="0"/>
              <a:t>softkeys</a:t>
            </a:r>
            <a:endParaRPr lang="fi-FI" dirty="0" smtClean="0"/>
          </a:p>
          <a:p>
            <a:pPr lvl="1"/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8050" y="1844824"/>
            <a:ext cx="2057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Softkey</a:t>
            </a:r>
            <a:r>
              <a:rPr lang="fi-FI" dirty="0" smtClean="0"/>
              <a:t> </a:t>
            </a:r>
            <a:r>
              <a:rPr lang="fi-FI" dirty="0" err="1" smtClean="0"/>
              <a:t>Guidelines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9658" y="2852936"/>
            <a:ext cx="178219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338" y="2852936"/>
            <a:ext cx="178219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002" y="2852935"/>
            <a:ext cx="1800200" cy="240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71771" y="1268415"/>
            <a:ext cx="9364047" cy="158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4D6"/>
              </a:buClr>
              <a:buSzTx/>
              <a:buFontTx/>
              <a:buChar char="•"/>
              <a:tabLst/>
              <a:defRPr/>
            </a:pP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softkey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(LSK)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stands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positive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effect</a:t>
            </a:r>
            <a:endParaRPr kumimoji="0" lang="fi-FI" sz="2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4D6"/>
              </a:buClr>
              <a:buSzTx/>
              <a:buFontTx/>
              <a:buChar char="•"/>
              <a:tabLst/>
              <a:defRPr/>
            </a:pPr>
            <a:r>
              <a:rPr lang="fi-FI" sz="2200" kern="0" baseline="0" dirty="0" err="1" smtClean="0"/>
              <a:t>Right</a:t>
            </a:r>
            <a:r>
              <a:rPr lang="fi-FI" sz="2200" kern="0" dirty="0" smtClean="0"/>
              <a:t> </a:t>
            </a:r>
            <a:r>
              <a:rPr lang="fi-FI" sz="2200" kern="0" dirty="0" err="1" smtClean="0"/>
              <a:t>softkey</a:t>
            </a:r>
            <a:r>
              <a:rPr lang="fi-FI" sz="2200" kern="0" dirty="0" smtClean="0"/>
              <a:t> (RSK) </a:t>
            </a:r>
            <a:r>
              <a:rPr lang="fi-FI" sz="2200" kern="0" dirty="0" err="1" smtClean="0"/>
              <a:t>stands</a:t>
            </a:r>
            <a:r>
              <a:rPr lang="fi-FI" sz="2200" kern="0" dirty="0" smtClean="0"/>
              <a:t> for </a:t>
            </a:r>
            <a:r>
              <a:rPr lang="fi-FI" sz="2200" kern="0" dirty="0" err="1" smtClean="0"/>
              <a:t>negative</a:t>
            </a:r>
            <a:r>
              <a:rPr lang="fi-FI" sz="2200" kern="0" dirty="0" smtClean="0"/>
              <a:t> </a:t>
            </a:r>
            <a:r>
              <a:rPr lang="fi-FI" sz="2200" kern="0" dirty="0" err="1" smtClean="0"/>
              <a:t>effect</a:t>
            </a:r>
            <a:endParaRPr lang="fi-FI" sz="2200" kern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4A4D6"/>
              </a:buClr>
              <a:buSzTx/>
              <a:buFontTx/>
              <a:buChar char="•"/>
              <a:tabLst/>
              <a:defRPr/>
            </a:pP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softkeys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Middle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softkey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(MSK)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primary</a:t>
            </a:r>
            <a:r>
              <a:rPr kumimoji="0" lang="fi-FI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i-FI" sz="2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positive</a:t>
            </a:r>
            <a:r>
              <a:rPr kumimoji="0" lang="fi-FI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314" y="537321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softkeys</a:t>
            </a:r>
            <a:r>
              <a:rPr lang="fi-FI" dirty="0" smtClean="0"/>
              <a:t>;</a:t>
            </a:r>
          </a:p>
          <a:p>
            <a:r>
              <a:rPr lang="fi-FI" dirty="0" smtClean="0"/>
              <a:t>LSK for </a:t>
            </a:r>
            <a:r>
              <a:rPr lang="fi-FI" dirty="0" err="1" smtClean="0"/>
              <a:t>Options</a:t>
            </a:r>
            <a:r>
              <a:rPr lang="fi-FI" dirty="0" smtClean="0"/>
              <a:t>,</a:t>
            </a:r>
          </a:p>
          <a:p>
            <a:r>
              <a:rPr lang="fi-FI" dirty="0" smtClean="0"/>
              <a:t>RSK for </a:t>
            </a:r>
            <a:r>
              <a:rPr lang="fi-FI" dirty="0" err="1" smtClean="0"/>
              <a:t>negative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3585642" y="5373216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Three</a:t>
            </a:r>
            <a:r>
              <a:rPr lang="fi-FI" dirty="0" smtClean="0"/>
              <a:t> </a:t>
            </a:r>
            <a:r>
              <a:rPr lang="fi-FI" dirty="0" err="1" smtClean="0"/>
              <a:t>softkeys</a:t>
            </a:r>
            <a:r>
              <a:rPr lang="fi-FI" dirty="0" smtClean="0"/>
              <a:t>;</a:t>
            </a:r>
          </a:p>
          <a:p>
            <a:r>
              <a:rPr lang="fi-FI" dirty="0" smtClean="0"/>
              <a:t>LSK for </a:t>
            </a:r>
            <a:r>
              <a:rPr lang="fi-FI" dirty="0" err="1" smtClean="0"/>
              <a:t>Options</a:t>
            </a:r>
            <a:r>
              <a:rPr lang="fi-FI" dirty="0" smtClean="0"/>
              <a:t>,</a:t>
            </a:r>
          </a:p>
          <a:p>
            <a:r>
              <a:rPr lang="fi-FI" dirty="0" smtClean="0"/>
              <a:t>MSK for </a:t>
            </a:r>
            <a:r>
              <a:rPr lang="fi-FI" dirty="0" err="1" smtClean="0"/>
              <a:t>primary</a:t>
            </a:r>
            <a:r>
              <a:rPr lang="fi-FI" dirty="0" smtClean="0"/>
              <a:t> </a:t>
            </a:r>
            <a:r>
              <a:rPr lang="fi-FI" dirty="0" err="1" smtClean="0"/>
              <a:t>positive</a:t>
            </a:r>
            <a:r>
              <a:rPr lang="fi-FI" dirty="0" smtClean="0"/>
              <a:t>,</a:t>
            </a:r>
          </a:p>
          <a:p>
            <a:r>
              <a:rPr lang="fi-FI" dirty="0" smtClean="0"/>
              <a:t>RSK for </a:t>
            </a:r>
            <a:r>
              <a:rPr lang="fi-FI" dirty="0" err="1" smtClean="0"/>
              <a:t>negative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6826002" y="544522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One </a:t>
            </a:r>
            <a:r>
              <a:rPr lang="fi-FI" dirty="0" err="1" smtClean="0"/>
              <a:t>softkey</a:t>
            </a:r>
            <a:r>
              <a:rPr lang="fi-FI" dirty="0" smtClean="0"/>
              <a:t>;</a:t>
            </a:r>
          </a:p>
          <a:p>
            <a:r>
              <a:rPr lang="fi-FI" dirty="0" smtClean="0"/>
              <a:t>RSK for </a:t>
            </a:r>
            <a:r>
              <a:rPr lang="fi-FI" dirty="0" err="1" smtClean="0"/>
              <a:t>negative</a:t>
            </a:r>
            <a:endParaRPr lang="fi-FI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APIs</a:t>
            </a:r>
            <a:r>
              <a:rPr lang="fi-FI" dirty="0" smtClean="0"/>
              <a:t> for </a:t>
            </a:r>
            <a:r>
              <a:rPr lang="fi-FI" dirty="0" err="1" smtClean="0"/>
              <a:t>Touch</a:t>
            </a:r>
            <a:r>
              <a:rPr lang="fi-FI" dirty="0" smtClean="0"/>
              <a:t> UI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There are two new APIs for utilizing Touch features in </a:t>
            </a:r>
            <a:r>
              <a:rPr lang="fi-FI" dirty="0" smtClean="0"/>
              <a:t>Touch and Type </a:t>
            </a:r>
            <a:r>
              <a:rPr lang="fi-FI" dirty="0" smtClean="0"/>
              <a:t>devices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Gesture</a:t>
            </a:r>
            <a:r>
              <a:rPr lang="fi-FI" dirty="0" smtClean="0"/>
              <a:t> API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 smtClean="0"/>
              <a:t>Animator</a:t>
            </a:r>
            <a:r>
              <a:rPr lang="fi-FI" dirty="0" smtClean="0"/>
              <a:t> </a:t>
            </a:r>
            <a:r>
              <a:rPr lang="fi-FI" dirty="0" err="1" smtClean="0"/>
              <a:t>Framework</a:t>
            </a:r>
            <a:r>
              <a:rPr lang="fi-FI" dirty="0" smtClean="0"/>
              <a:t> API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DE37-74A9-49A2-8DAB-6BED8CEDB7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Gesture</a:t>
            </a:r>
            <a:r>
              <a:rPr lang="fi-FI" dirty="0" smtClean="0"/>
              <a:t> API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A46F95-7453-4353-96C4-FB71FFFC0E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orp Style">
  <a:themeElements>
    <a:clrScheme name="Torp Sty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rp Style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  <a:spAutoFit/>
      </a:bodyPr>
      <a:lstStyle>
        <a:defPPr marL="0" marR="0" indent="0" algn="l" defTabSz="762000" rtl="0" eaLnBrk="0" fontAlgn="base" latinLnBrk="0" hangingPunct="0">
          <a:lnSpc>
            <a:spcPct val="100000"/>
          </a:lnSpc>
          <a:spcBef>
            <a:spcPct val="15000"/>
          </a:spcBef>
          <a:spcAft>
            <a:spcPct val="15000"/>
          </a:spcAft>
          <a:buClr>
            <a:schemeClr val="accent1"/>
          </a:buClr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okia Sans Wide" pitchFamily="34" charset="0"/>
          </a:defRPr>
        </a:defPPr>
      </a:lstStyle>
    </a:lnDef>
  </a:objectDefaults>
  <a:extraClrSchemeLst>
    <a:extraClrScheme>
      <a:clrScheme name="Torp Sty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rp Sty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rp Sty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30254</TotalTime>
  <Words>1394</Words>
  <Application>Microsoft Office PowerPoint</Application>
  <PresentationFormat>Custom</PresentationFormat>
  <Paragraphs>332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3</vt:i4>
      </vt:variant>
    </vt:vector>
  </HeadingPairs>
  <TitlesOfParts>
    <vt:vector size="32" baseType="lpstr">
      <vt:lpstr>Torp Style</vt:lpstr>
      <vt:lpstr> Module 10 Touch UI</vt:lpstr>
      <vt:lpstr>Lecture Overview</vt:lpstr>
      <vt:lpstr>Introduction to Touch and Type UI</vt:lpstr>
      <vt:lpstr>Touch and Type UI</vt:lpstr>
      <vt:lpstr>Touch and Type UI Principles</vt:lpstr>
      <vt:lpstr>Touch and  Type Display</vt:lpstr>
      <vt:lpstr>Softkey Guidelines</vt:lpstr>
      <vt:lpstr>APIs for Touch UI</vt:lpstr>
      <vt:lpstr>Using Gesture API</vt:lpstr>
      <vt:lpstr>Gestures</vt:lpstr>
      <vt:lpstr>Flick</vt:lpstr>
      <vt:lpstr>Drag and Drop</vt:lpstr>
      <vt:lpstr>Using Gesture API</vt:lpstr>
      <vt:lpstr>Gesture Event Types</vt:lpstr>
      <vt:lpstr>Using Gesture API (1/3)</vt:lpstr>
      <vt:lpstr>Using Gesture API (2/3)</vt:lpstr>
      <vt:lpstr>Using Gesture API (3/3)</vt:lpstr>
      <vt:lpstr>GestureEvent</vt:lpstr>
      <vt:lpstr>Using FrameAnimator API</vt:lpstr>
      <vt:lpstr>FrameAnimator API</vt:lpstr>
      <vt:lpstr>Using FrameAnimation API</vt:lpstr>
      <vt:lpstr>Frame Animator Demo / Example</vt:lpstr>
      <vt:lpstr>Imports</vt:lpstr>
      <vt:lpstr>Initializations</vt:lpstr>
      <vt:lpstr>Handling the gesture events</vt:lpstr>
      <vt:lpstr>Animating</vt:lpstr>
      <vt:lpstr>Touch UI Usability</vt:lpstr>
      <vt:lpstr>Touch UI Guidelines / Documents</vt:lpstr>
      <vt:lpstr>Maemo Introduction</vt:lpstr>
      <vt:lpstr>Development Environment</vt:lpstr>
      <vt:lpstr>Running Qt Apps in Maemo Device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 for Education</dc:title>
  <dc:subject>Java ME for Education</dc:subject>
  <dc:creator> </dc:creator>
  <cp:lastModifiedBy>jarmo rintamaki</cp:lastModifiedBy>
  <cp:revision>40</cp:revision>
  <cp:lastPrinted>1998-09-04T10:04:32Z</cp:lastPrinted>
  <dcterms:created xsi:type="dcterms:W3CDTF">2009-09-10T12:14:12Z</dcterms:created>
  <dcterms:modified xsi:type="dcterms:W3CDTF">2010-12-19T18:07:14Z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 </vt:lpwstr>
  </property>
</Properties>
</file>