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1"/>
  </p:notesMasterIdLst>
  <p:handoutMasterIdLst>
    <p:handoutMasterId r:id="rId72"/>
  </p:handoutMasterIdLst>
  <p:sldIdLst>
    <p:sldId id="578" r:id="rId2"/>
    <p:sldId id="579" r:id="rId3"/>
    <p:sldId id="580" r:id="rId4"/>
    <p:sldId id="581" r:id="rId5"/>
    <p:sldId id="582" r:id="rId6"/>
    <p:sldId id="583" r:id="rId7"/>
    <p:sldId id="584" r:id="rId8"/>
    <p:sldId id="585" r:id="rId9"/>
    <p:sldId id="586" r:id="rId10"/>
    <p:sldId id="587" r:id="rId11"/>
    <p:sldId id="588" r:id="rId12"/>
    <p:sldId id="589" r:id="rId13"/>
    <p:sldId id="590" r:id="rId14"/>
    <p:sldId id="591" r:id="rId15"/>
    <p:sldId id="592" r:id="rId16"/>
    <p:sldId id="593" r:id="rId17"/>
    <p:sldId id="594" r:id="rId18"/>
    <p:sldId id="595" r:id="rId19"/>
    <p:sldId id="596" r:id="rId20"/>
    <p:sldId id="597" r:id="rId21"/>
    <p:sldId id="925" r:id="rId22"/>
    <p:sldId id="598" r:id="rId23"/>
    <p:sldId id="599" r:id="rId24"/>
    <p:sldId id="600" r:id="rId25"/>
    <p:sldId id="927" r:id="rId26"/>
    <p:sldId id="601" r:id="rId27"/>
    <p:sldId id="602" r:id="rId28"/>
    <p:sldId id="926" r:id="rId29"/>
    <p:sldId id="603" r:id="rId30"/>
    <p:sldId id="604" r:id="rId31"/>
    <p:sldId id="605" r:id="rId32"/>
    <p:sldId id="606" r:id="rId33"/>
    <p:sldId id="607" r:id="rId34"/>
    <p:sldId id="611" r:id="rId35"/>
    <p:sldId id="612" r:id="rId36"/>
    <p:sldId id="613" r:id="rId37"/>
    <p:sldId id="614" r:id="rId38"/>
    <p:sldId id="615" r:id="rId39"/>
    <p:sldId id="616" r:id="rId40"/>
    <p:sldId id="617" r:id="rId41"/>
    <p:sldId id="618" r:id="rId42"/>
    <p:sldId id="619" r:id="rId43"/>
    <p:sldId id="620" r:id="rId44"/>
    <p:sldId id="621" r:id="rId45"/>
    <p:sldId id="622" r:id="rId46"/>
    <p:sldId id="623" r:id="rId47"/>
    <p:sldId id="624" r:id="rId48"/>
    <p:sldId id="625" r:id="rId49"/>
    <p:sldId id="626" r:id="rId50"/>
    <p:sldId id="627" r:id="rId51"/>
    <p:sldId id="628" r:id="rId52"/>
    <p:sldId id="629" r:id="rId53"/>
    <p:sldId id="630" r:id="rId54"/>
    <p:sldId id="631" r:id="rId55"/>
    <p:sldId id="632" r:id="rId56"/>
    <p:sldId id="633" r:id="rId57"/>
    <p:sldId id="634" r:id="rId58"/>
    <p:sldId id="635" r:id="rId59"/>
    <p:sldId id="636" r:id="rId60"/>
    <p:sldId id="637" r:id="rId61"/>
    <p:sldId id="638" r:id="rId62"/>
    <p:sldId id="639" r:id="rId63"/>
    <p:sldId id="640" r:id="rId64"/>
    <p:sldId id="641" r:id="rId65"/>
    <p:sldId id="923" r:id="rId66"/>
    <p:sldId id="642" r:id="rId67"/>
    <p:sldId id="643" r:id="rId68"/>
    <p:sldId id="644" r:id="rId69"/>
    <p:sldId id="651" r:id="rId70"/>
  </p:sldIdLst>
  <p:sldSz cx="9907588" cy="6858000"/>
  <p:notesSz cx="6727825" cy="9717088"/>
  <p:custShowLst>
    <p:custShow name="Maemo Introduction" id="0">
      <p:sldLst/>
    </p:custShow>
    <p:custShow name="Development Environment" id="1">
      <p:sldLst/>
    </p:custShow>
    <p:custShow name="Running Qt Apps in Maemo Device" id="2">
      <p:sldLst/>
    </p:custShow>
  </p:custShow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9900"/>
    <a:srgbClr val="3293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59259" autoAdjust="0"/>
  </p:normalViewPr>
  <p:slideViewPr>
    <p:cSldViewPr>
      <p:cViewPr>
        <p:scale>
          <a:sx n="71" d="100"/>
          <a:sy n="71" d="100"/>
        </p:scale>
        <p:origin x="-324" y="-78"/>
      </p:cViewPr>
      <p:guideLst>
        <p:guide orient="horz" pos="2160"/>
        <p:guide pos="3120"/>
      </p:guideLst>
    </p:cSldViewPr>
  </p:slideViewPr>
  <p:outlineViewPr>
    <p:cViewPr>
      <p:scale>
        <a:sx n="33" d="100"/>
        <a:sy n="33" d="100"/>
      </p:scale>
      <p:origin x="0" y="102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1128" y="-72"/>
      </p:cViewPr>
      <p:guideLst>
        <p:guide orient="horz" pos="3060"/>
        <p:guide pos="2119"/>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19600" cy="485280"/>
          </a:xfrm>
          <a:prstGeom prst="rect">
            <a:avLst/>
          </a:prstGeom>
          <a:noFill/>
          <a:ln>
            <a:noFill/>
          </a:ln>
        </p:spPr>
        <p:txBody>
          <a:bodyPr vert="horz" lIns="90000" tIns="45000" rIns="90000" bIns="45000"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r>
              <a:rPr lang="en-US" sz="1400" b="0" i="0" u="none" strike="noStrike" baseline="0" dirty="0" smtClean="0">
                <a:ln>
                  <a:noFill/>
                </a:ln>
                <a:solidFill>
                  <a:srgbClr val="000000"/>
                </a:solidFill>
                <a:latin typeface="Times New Roman" pitchFamily="18"/>
                <a:ea typeface="Arial Unicode MS" pitchFamily="2"/>
                <a:cs typeface="Tahoma" pitchFamily="2"/>
              </a:rPr>
              <a:t>Java ME for Education</a:t>
            </a: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
        <p:nvSpPr>
          <p:cNvPr id="3" name="Date Placeholder 2"/>
          <p:cNvSpPr txBox="1">
            <a:spLocks noGrp="1"/>
          </p:cNvSpPr>
          <p:nvPr>
            <p:ph type="dt" sz="quarter" idx="1"/>
          </p:nvPr>
        </p:nvSpPr>
        <p:spPr>
          <a:xfrm>
            <a:off x="3808440" y="0"/>
            <a:ext cx="2919600" cy="485280"/>
          </a:xfrm>
          <a:prstGeom prst="rect">
            <a:avLst/>
          </a:prstGeom>
          <a:noFill/>
          <a:ln>
            <a:noFill/>
          </a:ln>
        </p:spPr>
        <p:txBody>
          <a:bodyPr vert="horz" lIns="90000" tIns="45000" rIns="90000" bIns="45000"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
        <p:nvSpPr>
          <p:cNvPr id="5" name="Slide Number Placeholder 4"/>
          <p:cNvSpPr txBox="1">
            <a:spLocks noGrp="1"/>
          </p:cNvSpPr>
          <p:nvPr>
            <p:ph type="sldNum" sz="quarter" idx="3"/>
          </p:nvPr>
        </p:nvSpPr>
        <p:spPr>
          <a:xfrm>
            <a:off x="3808440" y="9230760"/>
            <a:ext cx="2919600" cy="485280"/>
          </a:xfrm>
          <a:prstGeom prst="rect">
            <a:avLst/>
          </a:prstGeom>
          <a:noFill/>
          <a:ln>
            <a:noFill/>
          </a:ln>
        </p:spPr>
        <p:txBody>
          <a:bodyPr vert="horz" lIns="90000" tIns="45000" rIns="90000" bIns="45000" anchor="b"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5274C29D-F64B-4DCE-8EB0-C001CADE0EF0}" type="slidenum">
              <a:rPr/>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a:t>
            </a:fld>
            <a:endParaRPr lang="en-US" sz="1400" b="0" i="0" u="none" strike="noStrike" baseline="0">
              <a:ln>
                <a:noFill/>
              </a:ln>
              <a:solidFill>
                <a:srgbClr val="000000"/>
              </a:solidFill>
              <a:latin typeface="Times New Roman" pitchFamily="18"/>
              <a:ea typeface="Arial Unicode MS" pitchFamily="2"/>
              <a:cs typeface="Tahoma" pitchFamily="2"/>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728400" cy="9716400"/>
          </a:xfrm>
          <a:prstGeom prst="rect">
            <a:avLst/>
          </a:prstGeom>
          <a:solidFill>
            <a:srgbClr val="FFFFFF"/>
          </a:solidFill>
          <a:ln>
            <a:noFill/>
            <a:prstDash val="solid"/>
          </a:ln>
        </p:spPr>
        <p:txBody>
          <a:bodyPr vert="horz" lIns="90000" tIns="45000" rIns="90000" bIns="45000" anchor="ctr" anchorCtr="1"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 name="Notes Placeholder 2"/>
          <p:cNvSpPr txBox="1">
            <a:spLocks noGrp="1"/>
          </p:cNvSpPr>
          <p:nvPr>
            <p:ph type="body" sz="quarter" idx="3"/>
          </p:nvPr>
        </p:nvSpPr>
        <p:spPr>
          <a:xfrm>
            <a:off x="898199" y="4629240"/>
            <a:ext cx="4932360" cy="4394520"/>
          </a:xfrm>
          <a:prstGeom prst="rect">
            <a:avLst/>
          </a:prstGeom>
          <a:noFill/>
          <a:ln>
            <a:noFill/>
          </a:ln>
        </p:spPr>
        <p:txBody>
          <a:bodyPr vert="horz" lIns="89280" tIns="43920" rIns="89280" bIns="43920" compatLnSpc="1"/>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endParaRPr lang="en-US"/>
          </a:p>
        </p:txBody>
      </p:sp>
      <p:sp>
        <p:nvSpPr>
          <p:cNvPr id="4" name="Slide Image Placeholder 3"/>
          <p:cNvSpPr>
            <a:spLocks noGrp="1" noRot="1" noChangeAspect="1"/>
          </p:cNvSpPr>
          <p:nvPr>
            <p:ph type="sldImg" idx="2"/>
          </p:nvPr>
        </p:nvSpPr>
        <p:spPr>
          <a:xfrm>
            <a:off x="907919" y="844559"/>
            <a:ext cx="4913279" cy="3403800"/>
          </a:xfrm>
          <a:prstGeom prst="rect">
            <a:avLst/>
          </a:prstGeom>
          <a:noFill/>
          <a:ln>
            <a:noFill/>
            <a:prstDash val="solid"/>
          </a:ln>
        </p:spPr>
      </p:sp>
      <p:sp>
        <p:nvSpPr>
          <p:cNvPr id="5" name="Header Placeholder 4"/>
          <p:cNvSpPr txBox="1">
            <a:spLocks noGrp="1"/>
          </p:cNvSpPr>
          <p:nvPr>
            <p:ph type="hdr" sz="quarter"/>
          </p:nvPr>
        </p:nvSpPr>
        <p:spPr>
          <a:xfrm>
            <a:off x="-360" y="-360"/>
            <a:ext cx="2916359" cy="48600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r>
              <a:rPr lang="fi-FI" dirty="0" smtClean="0"/>
              <a:t>Java ME for </a:t>
            </a:r>
            <a:r>
              <a:rPr lang="fi-FI" dirty="0" err="1" smtClean="0"/>
              <a:t>Education</a:t>
            </a:r>
            <a:endParaRPr lang="fi-FI" dirty="0"/>
          </a:p>
        </p:txBody>
      </p:sp>
      <p:sp>
        <p:nvSpPr>
          <p:cNvPr id="7" name="Slide Number Placeholder 6"/>
          <p:cNvSpPr txBox="1">
            <a:spLocks noGrp="1"/>
          </p:cNvSpPr>
          <p:nvPr>
            <p:ph type="sldNum" sz="quarter" idx="5"/>
          </p:nvPr>
        </p:nvSpPr>
        <p:spPr>
          <a:xfrm>
            <a:off x="3811679" y="9227520"/>
            <a:ext cx="2916000" cy="486000"/>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pPr lvl="0"/>
            <a:fld id="{15B59B36-1D84-4D10-8969-CD06EBF2AEE9}" type="slidenum">
              <a:rPr/>
              <a:pPr lvl="0"/>
              <a:t>‹#›</a:t>
            </a:fld>
            <a:endParaRPr lang="en-GB"/>
          </a:p>
        </p:txBody>
      </p:sp>
    </p:spTree>
  </p:cSld>
  <p:clrMap bg1="lt1" tx1="dk1" bg2="lt2" tx2="dk2" accent1="accent1" accent2="accent2" accent3="accent3" accent4="accent4" accent5="accent5" accent6="accent6" hlink="hlink" folHlink="folHlink"/>
  <p:hf/>
  <p:notesStyle>
    <a:lvl1pPr marL="0" marR="0" indent="0" algn="l" rtl="0" hangingPunct="0">
      <a:lnSpc>
        <a:spcPct val="90000"/>
      </a:lnSpc>
      <a:spcBef>
        <a:spcPts val="499"/>
      </a:spcBef>
      <a:spcAft>
        <a:spcPts val="0"/>
      </a:spcAft>
      <a:tabLst>
        <a:tab pos="0" algn="l"/>
        <a:tab pos="761759" algn="l"/>
        <a:tab pos="1523880" algn="l"/>
        <a:tab pos="2286000" algn="l"/>
        <a:tab pos="3047760" algn="l"/>
        <a:tab pos="3809880" algn="l"/>
        <a:tab pos="4572000" algn="l"/>
        <a:tab pos="5333760" algn="l"/>
        <a:tab pos="6095880" algn="l"/>
        <a:tab pos="6858000" algn="l"/>
        <a:tab pos="7619760" algn="l"/>
        <a:tab pos="8381879" algn="l"/>
        <a:tab pos="9144000" algn="l"/>
        <a:tab pos="9905760" algn="l"/>
        <a:tab pos="10667880" algn="l"/>
      </a:tabLst>
      <a:defRPr lang="en-US" sz="1000" b="0" i="0" u="none" strike="noStrike" baseline="0">
        <a:ln>
          <a:noFill/>
        </a:ln>
        <a:solidFill>
          <a:srgbClr val="000000"/>
        </a:solidFill>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6"/>
          <p:cNvSpPr>
            <a:spLocks noGrp="1" noChangeArrowheads="1"/>
          </p:cNvSpPr>
          <p:nvPr>
            <p:ph type="sldNum" sz="quarter" idx="5"/>
          </p:nvPr>
        </p:nvSpPr>
        <p:spPr>
          <a:noFill/>
        </p:spPr>
        <p:txBody>
          <a:bodyPr/>
          <a:lstStyle/>
          <a:p>
            <a:fld id="{A55ECE48-7EA1-4613-9F78-E191F69884A2}" type="slidenum">
              <a:rPr lang="en-US" smtClean="0"/>
              <a:pPr/>
              <a:t>1</a:t>
            </a:fld>
            <a:endParaRPr lang="en-US" smtClean="0"/>
          </a:p>
        </p:txBody>
      </p:sp>
      <p:sp>
        <p:nvSpPr>
          <p:cNvPr id="35845" name="Rectangle 2"/>
          <p:cNvSpPr>
            <a:spLocks noGrp="1" noRot="1" noChangeAspect="1" noChangeArrowheads="1" noTextEdit="1"/>
          </p:cNvSpPr>
          <p:nvPr>
            <p:ph type="sldImg"/>
          </p:nvPr>
        </p:nvSpPr>
        <p:spPr>
          <a:xfrm>
            <a:off x="906463" y="844550"/>
            <a:ext cx="4916487" cy="3403600"/>
          </a:xfrm>
          <a:ln/>
        </p:spPr>
      </p:sp>
      <p:sp>
        <p:nvSpPr>
          <p:cNvPr id="35846" name="Rectangle 3"/>
          <p:cNvSpPr>
            <a:spLocks noGrp="1" noChangeArrowheads="1"/>
          </p:cNvSpPr>
          <p:nvPr>
            <p:ph type="body" idx="1"/>
          </p:nvPr>
        </p:nvSpPr>
        <p:spPr>
          <a:noFill/>
          <a:ln w="9525"/>
        </p:spPr>
        <p:txBody>
          <a:bodyPr/>
          <a:lstStyle/>
          <a:p>
            <a:pPr rtl="0">
              <a:buNone/>
            </a:pPr>
            <a:r>
              <a:rPr lang="en-US" sz="1000" b="0" i="0" u="none" strike="noStrike" baseline="0" dirty="0" smtClean="0">
                <a:ln>
                  <a:noFill/>
                </a:ln>
                <a:solidFill>
                  <a:srgbClr val="000000"/>
                </a:solidFill>
                <a:latin typeface="Arial" pitchFamily="18"/>
                <a:ea typeface="Arial Unicode MS" pitchFamily="2"/>
                <a:cs typeface="Tahoma" pitchFamily="2"/>
              </a:rPr>
              <a:t>This document is licensed under the Creative Commons Attribution-Share Alike 3.0 License.</a:t>
            </a:r>
          </a:p>
          <a:p>
            <a:pPr rtl="0"/>
            <a:endParaRPr lang="en-US" sz="1000" b="0" i="0" u="none" strike="noStrike" baseline="0" dirty="0" smtClean="0">
              <a:ln>
                <a:noFill/>
              </a:ln>
              <a:solidFill>
                <a:srgbClr val="000000"/>
              </a:solidFill>
              <a:latin typeface="Arial" pitchFamily="18"/>
              <a:ea typeface="Arial Unicode MS" pitchFamily="2"/>
              <a:cs typeface="Tahoma" pitchFamily="2"/>
            </a:endParaRPr>
          </a:p>
          <a:p>
            <a:pPr rtl="0">
              <a:buNone/>
            </a:pPr>
            <a:r>
              <a:rPr lang="en-US" sz="1000" b="0" i="0" u="none" strike="noStrike" baseline="0" dirty="0" smtClean="0">
                <a:ln>
                  <a:noFill/>
                </a:ln>
                <a:solidFill>
                  <a:srgbClr val="000000"/>
                </a:solidFill>
                <a:latin typeface="Arial" pitchFamily="18"/>
                <a:ea typeface="Arial Unicode MS" pitchFamily="2"/>
                <a:cs typeface="Tahoma" pitchFamily="2"/>
              </a:rPr>
              <a:t>For more information, see http://creativecommons.org/licenses/by-sa/3.0/ for the full terms of the license.</a:t>
            </a:r>
          </a:p>
          <a:p>
            <a:pPr>
              <a:buNone/>
            </a:pPr>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6"/>
          <p:cNvSpPr>
            <a:spLocks noGrp="1" noChangeArrowheads="1"/>
          </p:cNvSpPr>
          <p:nvPr>
            <p:ph type="sldNum" sz="quarter" idx="5"/>
          </p:nvPr>
        </p:nvSpPr>
        <p:spPr>
          <a:noFill/>
        </p:spPr>
        <p:txBody>
          <a:bodyPr/>
          <a:lstStyle/>
          <a:p>
            <a:fld id="{A2E85543-4BE9-465E-ACCB-368546E83616}" type="slidenum">
              <a:rPr lang="en-US" smtClean="0"/>
              <a:pPr/>
              <a:t>10</a:t>
            </a:fld>
            <a:endParaRPr lang="en-US" smtClean="0"/>
          </a:p>
        </p:txBody>
      </p:sp>
      <p:sp>
        <p:nvSpPr>
          <p:cNvPr id="45061" name="Rectangle 2"/>
          <p:cNvSpPr>
            <a:spLocks noGrp="1" noRot="1" noChangeAspect="1" noChangeArrowheads="1" noTextEdit="1"/>
          </p:cNvSpPr>
          <p:nvPr>
            <p:ph type="sldImg"/>
          </p:nvPr>
        </p:nvSpPr>
        <p:spPr>
          <a:xfrm>
            <a:off x="906463" y="844550"/>
            <a:ext cx="4916487" cy="3403600"/>
          </a:xfrm>
          <a:ln/>
        </p:spPr>
      </p:sp>
      <p:sp>
        <p:nvSpPr>
          <p:cNvPr id="45062" name="Rectangle 3"/>
          <p:cNvSpPr>
            <a:spLocks noGrp="1" noChangeArrowheads="1"/>
          </p:cNvSpPr>
          <p:nvPr>
            <p:ph type="body" idx="1"/>
          </p:nvPr>
        </p:nvSpPr>
        <p:spPr>
          <a:xfrm>
            <a:off x="555600" y="4282480"/>
            <a:ext cx="5760639" cy="4741280"/>
          </a:xfrm>
          <a:noFill/>
          <a:ln w="9525"/>
        </p:spPr>
        <p:txBody>
          <a:bodyPr/>
          <a:lstStyle/>
          <a:p>
            <a:pPr marL="171450" indent="-171450">
              <a:lnSpc>
                <a:spcPct val="80000"/>
              </a:lnSpc>
              <a:spcBef>
                <a:spcPct val="10000"/>
              </a:spcBef>
              <a:spcAft>
                <a:spcPct val="10000"/>
              </a:spcAft>
              <a:buFontTx/>
              <a:buChar char="•"/>
            </a:pPr>
            <a:r>
              <a:rPr lang="en-US" sz="900" dirty="0" smtClean="0"/>
              <a:t>The general goal for a Java VM supporting CLDC is to be as compliant with the Java. Language Specification as is feasible within the strict memory limits of the target devices. A number of features have been eliminated from a JVM supporting CLDC because of lack of hardware support, the Java libraries included in CLDC are substantially more limited than regular J2SE libraries, and/or the presence of the feature would have  posed security problems in the absence of the full Java security model.  The limitations include:</a:t>
            </a:r>
            <a:endParaRPr lang="en-GB" sz="900" dirty="0" smtClean="0"/>
          </a:p>
          <a:p>
            <a:pPr marL="628650" lvl="1" indent="-171450">
              <a:lnSpc>
                <a:spcPct val="80000"/>
              </a:lnSpc>
              <a:spcBef>
                <a:spcPct val="10000"/>
              </a:spcBef>
              <a:spcAft>
                <a:spcPct val="10000"/>
              </a:spcAft>
              <a:buFontTx/>
              <a:buChar char="•"/>
            </a:pPr>
            <a:r>
              <a:rPr lang="en-GB" sz="1100" dirty="0" smtClean="0"/>
              <a:t>No support for floating point data types (float and double). This was removed because the  majority of CLDC target devices do not have hardware floating point support, and since the cost of supporting floating  point in software was considered too high.</a:t>
            </a:r>
          </a:p>
          <a:p>
            <a:pPr marL="628650" lvl="1" indent="-171450">
              <a:lnSpc>
                <a:spcPct val="80000"/>
              </a:lnSpc>
              <a:spcBef>
                <a:spcPct val="10000"/>
              </a:spcBef>
              <a:spcAft>
                <a:spcPct val="10000"/>
              </a:spcAft>
              <a:buFontTx/>
              <a:buChar char="•"/>
            </a:pPr>
            <a:r>
              <a:rPr lang="en-GB" sz="1100" dirty="0" smtClean="0"/>
              <a:t>No support for finalization of class instances. The method </a:t>
            </a:r>
            <a:r>
              <a:rPr lang="en-GB" sz="1100" dirty="0" err="1" smtClean="0"/>
              <a:t>Object.finalize</a:t>
            </a:r>
            <a:r>
              <a:rPr lang="en-GB" sz="1100" dirty="0" smtClean="0"/>
              <a:t>() does not exist.   </a:t>
            </a:r>
          </a:p>
          <a:p>
            <a:pPr marL="628650" lvl="1" indent="-171450">
              <a:lnSpc>
                <a:spcPct val="80000"/>
              </a:lnSpc>
              <a:spcBef>
                <a:spcPct val="10000"/>
              </a:spcBef>
              <a:spcAft>
                <a:spcPct val="10000"/>
              </a:spcAft>
              <a:buFontTx/>
              <a:buChar char="•"/>
            </a:pPr>
            <a:r>
              <a:rPr lang="en-GB" sz="1100" dirty="0" smtClean="0"/>
              <a:t>No support for the Java Native Interface (JNI). The limited security model provided by CLDC assumes that the set of native functions must be closed. Also the full implementation of JNI was considered too expensive given the strict memory constraints of CLDC target devices.  </a:t>
            </a:r>
          </a:p>
          <a:p>
            <a:pPr marL="628650" lvl="1" indent="-171450">
              <a:lnSpc>
                <a:spcPct val="80000"/>
              </a:lnSpc>
              <a:spcBef>
                <a:spcPct val="10000"/>
              </a:spcBef>
              <a:spcAft>
                <a:spcPct val="10000"/>
              </a:spcAft>
              <a:buFontTx/>
              <a:buChar char="•"/>
            </a:pPr>
            <a:r>
              <a:rPr lang="en-GB" sz="1100" dirty="0" smtClean="0"/>
              <a:t>No user-defined, Java-level class loaders.  The elimination of user-defined class loaders is part of the security restrictions.  </a:t>
            </a:r>
          </a:p>
          <a:p>
            <a:pPr marL="628650" lvl="1" indent="-171450">
              <a:lnSpc>
                <a:spcPct val="80000"/>
              </a:lnSpc>
              <a:spcBef>
                <a:spcPct val="10000"/>
              </a:spcBef>
              <a:spcAft>
                <a:spcPct val="10000"/>
              </a:spcAft>
              <a:buFontTx/>
              <a:buChar char="•"/>
            </a:pPr>
            <a:r>
              <a:rPr lang="en-GB" sz="1100" dirty="0" smtClean="0"/>
              <a:t>No reflection features. I.e., features that allow a Java program to inspect the number and the contents of classes, objects, methods, fields, threads, execution stacks and other runtime structures inside the virtual machine.  Consequently, does not support RMI, object serialization, JVMDI (Debugging Interface), JVMPI  (Profiler Interface) or any other advanced features of J2SE that depend on the presence of reflective capabilities.  </a:t>
            </a:r>
          </a:p>
          <a:p>
            <a:pPr marL="628650" lvl="1" indent="-171450">
              <a:lnSpc>
                <a:spcPct val="80000"/>
              </a:lnSpc>
              <a:spcBef>
                <a:spcPct val="10000"/>
              </a:spcBef>
              <a:spcAft>
                <a:spcPct val="10000"/>
              </a:spcAft>
              <a:buFontTx/>
              <a:buChar char="•"/>
            </a:pPr>
            <a:r>
              <a:rPr lang="en-GB" sz="1100" dirty="0" smtClean="0"/>
              <a:t>No supports for thread groups or daemon threads.  Implements multithreading, but does not have support for thread groups or daemon threads.  Thread operations such as starting and stopping of threads can be applied only to individual thread objects.  </a:t>
            </a:r>
          </a:p>
          <a:p>
            <a:pPr marL="628650" lvl="1" indent="-171450">
              <a:lnSpc>
                <a:spcPct val="80000"/>
              </a:lnSpc>
              <a:spcBef>
                <a:spcPct val="10000"/>
              </a:spcBef>
              <a:spcAft>
                <a:spcPct val="10000"/>
              </a:spcAft>
              <a:buFontTx/>
              <a:buChar char="•"/>
            </a:pPr>
            <a:r>
              <a:rPr lang="en-GB" sz="1100" dirty="0" smtClean="0"/>
              <a:t>No weak references, i.e. a reference that does not prevent the referenced object from being garbage collected.</a:t>
            </a:r>
            <a:endParaRPr lang="en-GB" sz="1100" b="1" dirty="0" smtClean="0"/>
          </a:p>
          <a:p>
            <a:pPr marL="171450" indent="-171450">
              <a:lnSpc>
                <a:spcPct val="80000"/>
              </a:lnSpc>
              <a:spcBef>
                <a:spcPct val="10000"/>
              </a:spcBef>
              <a:spcAft>
                <a:spcPct val="10000"/>
              </a:spcAft>
            </a:pPr>
            <a:r>
              <a:rPr lang="en-GB" sz="900" b="1" dirty="0" smtClean="0"/>
              <a:t>Error Handling Limitations</a:t>
            </a:r>
            <a:endParaRPr lang="en-GB" sz="900" dirty="0" smtClean="0"/>
          </a:p>
          <a:p>
            <a:pPr marL="171450" indent="-171450">
              <a:lnSpc>
                <a:spcPct val="80000"/>
              </a:lnSpc>
              <a:spcBef>
                <a:spcPct val="10000"/>
              </a:spcBef>
              <a:spcAft>
                <a:spcPct val="10000"/>
              </a:spcAft>
            </a:pPr>
            <a:r>
              <a:rPr lang="en-GB" sz="900" dirty="0" smtClean="0"/>
              <a:t>The set of error classes included in CLDC libraries is limited, and consequently the error handling capabilities of CLDC are restricted. This is because of two reasons: </a:t>
            </a:r>
          </a:p>
          <a:p>
            <a:pPr marL="171450" indent="-171450">
              <a:lnSpc>
                <a:spcPct val="80000"/>
              </a:lnSpc>
              <a:spcBef>
                <a:spcPct val="10000"/>
              </a:spcBef>
              <a:spcAft>
                <a:spcPct val="10000"/>
              </a:spcAft>
              <a:buFontTx/>
              <a:buAutoNum type="arabicPeriod"/>
            </a:pPr>
            <a:r>
              <a:rPr lang="en-GB" sz="900" dirty="0" smtClean="0"/>
              <a:t>In embedded systems, recovery from error conditions is usually highly device specific.  While some embedded devices may try to recover from serious error conditions, many embedded devices simply soft-reset themselves upon encountering an error.  Application programmers cannot be expected to worry about device-specific error handling mechanisms and conventions. </a:t>
            </a:r>
          </a:p>
          <a:p>
            <a:pPr marL="171450" indent="-171450">
              <a:lnSpc>
                <a:spcPct val="80000"/>
              </a:lnSpc>
              <a:spcBef>
                <a:spcPct val="10000"/>
              </a:spcBef>
              <a:spcAft>
                <a:spcPct val="10000"/>
              </a:spcAft>
              <a:buFont typeface="NokiaSansWide" charset="0"/>
              <a:buAutoNum type="arabicParenR"/>
            </a:pPr>
            <a:r>
              <a:rPr lang="en-GB" sz="900" dirty="0" smtClean="0"/>
              <a:t>The class </a:t>
            </a:r>
            <a:r>
              <a:rPr lang="en-GB" sz="900" dirty="0" err="1" smtClean="0"/>
              <a:t>java.lang.Error</a:t>
            </a:r>
            <a:r>
              <a:rPr lang="en-GB" sz="900" dirty="0" smtClean="0"/>
              <a:t> and its subclasses are exceptions from which ordinary programs are not ordinarily expected to recover. Implementing the error handling capabilities fully according to the Java.  Language Specification is rather expensive, and mandating the presence and handling of all the error classes would impose a significant overhead on the implementation given the strict memory constraints in CLDC target devices.</a:t>
            </a:r>
            <a:endParaRPr lang="en-US" sz="900" dirty="0" smtClean="0"/>
          </a:p>
          <a:p>
            <a:pPr marL="171450" indent="-171450">
              <a:lnSpc>
                <a:spcPct val="70000"/>
              </a:lnSpc>
            </a:pPr>
            <a:endParaRPr lang="en-GB"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6"/>
          <p:cNvSpPr>
            <a:spLocks noGrp="1" noChangeArrowheads="1"/>
          </p:cNvSpPr>
          <p:nvPr>
            <p:ph type="sldNum" sz="quarter" idx="5"/>
          </p:nvPr>
        </p:nvSpPr>
        <p:spPr>
          <a:noFill/>
        </p:spPr>
        <p:txBody>
          <a:bodyPr/>
          <a:lstStyle/>
          <a:p>
            <a:fld id="{A1CB98E3-3315-4B1E-9EA6-5D58BAA21746}" type="slidenum">
              <a:rPr lang="en-US" smtClean="0"/>
              <a:pPr/>
              <a:t>11</a:t>
            </a:fld>
            <a:endParaRPr lang="en-US" smtClean="0"/>
          </a:p>
        </p:txBody>
      </p:sp>
      <p:sp>
        <p:nvSpPr>
          <p:cNvPr id="46085" name="Rectangle 2"/>
          <p:cNvSpPr>
            <a:spLocks noGrp="1" noRot="1" noChangeAspect="1" noChangeArrowheads="1" noTextEdit="1"/>
          </p:cNvSpPr>
          <p:nvPr>
            <p:ph type="sldImg"/>
          </p:nvPr>
        </p:nvSpPr>
        <p:spPr>
          <a:xfrm>
            <a:off x="906463" y="844550"/>
            <a:ext cx="4916487" cy="3403600"/>
          </a:xfrm>
          <a:ln/>
        </p:spPr>
      </p:sp>
      <p:sp>
        <p:nvSpPr>
          <p:cNvPr id="46086" name="Rectangle 3"/>
          <p:cNvSpPr>
            <a:spLocks noGrp="1" noChangeArrowheads="1"/>
          </p:cNvSpPr>
          <p:nvPr>
            <p:ph type="body" idx="1"/>
          </p:nvPr>
        </p:nvSpPr>
        <p:spPr>
          <a:xfrm>
            <a:off x="411584" y="4210472"/>
            <a:ext cx="6120680" cy="4813288"/>
          </a:xfrm>
          <a:noFill/>
          <a:ln w="9525"/>
        </p:spPr>
        <p:txBody>
          <a:bodyPr/>
          <a:lstStyle/>
          <a:p>
            <a:pPr>
              <a:lnSpc>
                <a:spcPct val="80000"/>
              </a:lnSpc>
              <a:spcBef>
                <a:spcPct val="10000"/>
              </a:spcBef>
              <a:spcAft>
                <a:spcPct val="15000"/>
              </a:spcAft>
            </a:pPr>
            <a:r>
              <a:rPr lang="en-US" dirty="0" smtClean="0"/>
              <a:t>The Java virtual machine is an abstract computing machine. Like a real computing machine, it has an instruction set and manipulates various memory areas at run time.  </a:t>
            </a:r>
          </a:p>
          <a:p>
            <a:pPr>
              <a:lnSpc>
                <a:spcPct val="80000"/>
              </a:lnSpc>
              <a:spcBef>
                <a:spcPct val="10000"/>
              </a:spcBef>
              <a:spcAft>
                <a:spcPct val="15000"/>
              </a:spcAft>
            </a:pPr>
            <a:r>
              <a:rPr lang="en-US" dirty="0" smtClean="0"/>
              <a:t>Sun offers two virtual machines to support the CLDC: The K virtual machine (KVM) and CLDC-HI (</a:t>
            </a:r>
            <a:r>
              <a:rPr lang="en-US" dirty="0" err="1" smtClean="0"/>
              <a:t>HotSpot</a:t>
            </a:r>
            <a:r>
              <a:rPr lang="en-US" dirty="0" smtClean="0"/>
              <a:t>) virtual machine.  </a:t>
            </a:r>
          </a:p>
          <a:p>
            <a:pPr>
              <a:lnSpc>
                <a:spcPct val="80000"/>
              </a:lnSpc>
              <a:spcBef>
                <a:spcPct val="10000"/>
              </a:spcBef>
              <a:spcAft>
                <a:spcPct val="15000"/>
              </a:spcAft>
            </a:pPr>
            <a:r>
              <a:rPr lang="en-US" dirty="0" smtClean="0"/>
              <a:t>KVM is the minimal VM for the Java ME platform and is the virtual machine of choice for the CLDC configuration.  It is a highly optimized virtual machine designed from the ground up with the limitations of inexpensive resource-constrained mobile devices in mind. It is named to reflect that its size is measured in the tens of kilobytes.   </a:t>
            </a:r>
          </a:p>
          <a:p>
            <a:pPr>
              <a:lnSpc>
                <a:spcPct val="80000"/>
              </a:lnSpc>
              <a:spcBef>
                <a:spcPct val="10000"/>
              </a:spcBef>
              <a:spcAft>
                <a:spcPct val="15000"/>
              </a:spcAft>
            </a:pPr>
            <a:r>
              <a:rPr lang="en-US" dirty="0" smtClean="0"/>
              <a:t>More specifically, KVM was designed to be: </a:t>
            </a:r>
            <a:endParaRPr lang="en-GB" dirty="0" smtClean="0"/>
          </a:p>
          <a:p>
            <a:pPr lvl="1">
              <a:lnSpc>
                <a:spcPct val="80000"/>
              </a:lnSpc>
              <a:spcBef>
                <a:spcPct val="10000"/>
              </a:spcBef>
              <a:spcAft>
                <a:spcPct val="15000"/>
              </a:spcAft>
              <a:buFontTx/>
              <a:buChar char="•"/>
            </a:pPr>
            <a:r>
              <a:rPr lang="en-GB" dirty="0" smtClean="0"/>
              <a:t>Small, with a static memory footprint of the core of the virtual machine in the range 40 kilobytes to  80 kilobytes (depending on compilation options and the target platform,)  </a:t>
            </a:r>
          </a:p>
          <a:p>
            <a:pPr lvl="1">
              <a:lnSpc>
                <a:spcPct val="80000"/>
              </a:lnSpc>
              <a:spcBef>
                <a:spcPct val="10000"/>
              </a:spcBef>
              <a:spcAft>
                <a:spcPct val="15000"/>
              </a:spcAft>
              <a:buFontTx/>
              <a:buChar char="•"/>
            </a:pPr>
            <a:r>
              <a:rPr lang="en-GB" dirty="0" smtClean="0"/>
              <a:t>Clean and highly portable,  </a:t>
            </a:r>
          </a:p>
          <a:p>
            <a:pPr lvl="1">
              <a:lnSpc>
                <a:spcPct val="80000"/>
              </a:lnSpc>
              <a:spcBef>
                <a:spcPct val="10000"/>
              </a:spcBef>
              <a:spcAft>
                <a:spcPct val="15000"/>
              </a:spcAft>
              <a:buFontTx/>
              <a:buChar char="•"/>
            </a:pPr>
            <a:r>
              <a:rPr lang="en-GB" dirty="0" smtClean="0"/>
              <a:t>Modular and customisable,  </a:t>
            </a:r>
          </a:p>
          <a:p>
            <a:pPr lvl="1">
              <a:lnSpc>
                <a:spcPct val="80000"/>
              </a:lnSpc>
              <a:spcBef>
                <a:spcPct val="10000"/>
              </a:spcBef>
              <a:spcAft>
                <a:spcPct val="15000"/>
              </a:spcAft>
              <a:buFontTx/>
              <a:buChar char="•"/>
            </a:pPr>
            <a:r>
              <a:rPr lang="en-GB" dirty="0" smtClean="0"/>
              <a:t>As "complete" and "fast" as possible without sacrificing the other design goals.  </a:t>
            </a:r>
            <a:endParaRPr lang="en-US" dirty="0" smtClean="0"/>
          </a:p>
          <a:p>
            <a:pPr>
              <a:lnSpc>
                <a:spcPct val="80000"/>
              </a:lnSpc>
              <a:spcBef>
                <a:spcPct val="10000"/>
              </a:spcBef>
              <a:spcAft>
                <a:spcPct val="15000"/>
              </a:spcAft>
            </a:pPr>
            <a:r>
              <a:rPr lang="en-US" dirty="0" smtClean="0"/>
              <a:t>The K virtual machine is extremely small -- starting from approximately 50K in size -- and efficient. CLDC with KVM is suitable for devices with 16/32-bit RISC/CISC microprocessors/controllers, and with as little as 160 KB of total memory available for the Java technology stack. 128 KB of this is for the storage of the actual virtual machine and libraries, and the remainder is for Java applications.  </a:t>
            </a:r>
          </a:p>
          <a:p>
            <a:pPr>
              <a:lnSpc>
                <a:spcPct val="80000"/>
              </a:lnSpc>
              <a:spcBef>
                <a:spcPct val="10000"/>
              </a:spcBef>
              <a:spcAft>
                <a:spcPct val="15000"/>
              </a:spcAft>
            </a:pPr>
            <a:r>
              <a:rPr lang="en-US" dirty="0" smtClean="0"/>
              <a:t>The KVM is implemented in the C programming language, so it can easily be ported onto various platforms for which a C compiler is available.  Since the KVM was written from scratch in C, it permitted the engineers to incorporate optimizations that would not have been possible if it was a modification of an existing VM. The virtual machine has been built around a straightforward </a:t>
            </a:r>
            <a:r>
              <a:rPr lang="en-US" dirty="0" err="1" smtClean="0"/>
              <a:t>bytecode</a:t>
            </a:r>
            <a:r>
              <a:rPr lang="en-US" dirty="0" smtClean="0"/>
              <a:t> interpreter with various compile-time flags and options to aid porting efforts and improve space optimization. This was to address the fact that KVM-based devices would have cramped memory spaces and limited processor power.  </a:t>
            </a:r>
          </a:p>
          <a:p>
            <a:pPr>
              <a:lnSpc>
                <a:spcPct val="80000"/>
              </a:lnSpc>
              <a:spcBef>
                <a:spcPct val="10000"/>
              </a:spcBef>
              <a:spcAft>
                <a:spcPct val="15000"/>
              </a:spcAft>
            </a:pPr>
            <a:r>
              <a:rPr lang="en-US" dirty="0" smtClean="0"/>
              <a:t>Sun provides reference implementations of KVM for Win32 and Solaris. Additional ports for Linux and </a:t>
            </a:r>
            <a:r>
              <a:rPr lang="en-US" dirty="0" err="1" smtClean="0"/>
              <a:t>PalmOS</a:t>
            </a:r>
            <a:r>
              <a:rPr lang="en-US" dirty="0" smtClean="0"/>
              <a:t> are also provided. Third party vendors have released Java ME CLDC implementations for various hardware and OS platforms. </a:t>
            </a:r>
          </a:p>
          <a:p>
            <a:pPr>
              <a:lnSpc>
                <a:spcPct val="80000"/>
              </a:lnSpc>
              <a:spcBef>
                <a:spcPct val="10000"/>
              </a:spcBef>
              <a:spcAft>
                <a:spcPct val="15000"/>
              </a:spcAft>
            </a:pPr>
            <a:r>
              <a:rPr lang="en-US" dirty="0" smtClean="0"/>
              <a:t>Like all Java virtual machines, the KVM provides the foundation for the downloading and execution of dynamic content and services. However, it does differ from other virtual machines in that, for example, the virtual machine is highly customizable.  It is modular and is built so device manufacturers can easily remove features not needed for a particular target implementation. Such optional features include: large data types  (long, float, and double), multidimensional arrays, </a:t>
            </a:r>
            <a:r>
              <a:rPr lang="en-US" dirty="0" err="1" smtClean="0"/>
              <a:t>classfile</a:t>
            </a:r>
            <a:r>
              <a:rPr lang="en-US" dirty="0" smtClean="0"/>
              <a:t> verification, and others. It has various compile- time options for tuning the VM (size vs. speed) and for debugging.</a:t>
            </a:r>
          </a:p>
          <a:p>
            <a:pPr>
              <a:lnSpc>
                <a:spcPct val="80000"/>
              </a:lnSpc>
              <a:spcBef>
                <a:spcPct val="10000"/>
              </a:spcBef>
              <a:spcAft>
                <a:spcPct val="15000"/>
              </a:spcAft>
            </a:pPr>
            <a:r>
              <a:rPr lang="en-US" dirty="0" smtClean="0"/>
              <a:t>The actual role of KVM in the target devices can vary significantly.  In some implementations, KVM is used on top of an existing software stack to give the device the ability to download and run dynamic,  interactive, secure Java content on the device.  In other implementations, KVM is used at a lower level to implement the system software and applications of the device in the Java programming language.</a:t>
            </a:r>
            <a:endParaRPr lang="en-GB"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6"/>
          <p:cNvSpPr>
            <a:spLocks noGrp="1" noChangeArrowheads="1"/>
          </p:cNvSpPr>
          <p:nvPr>
            <p:ph type="sldNum" sz="quarter" idx="5"/>
          </p:nvPr>
        </p:nvSpPr>
        <p:spPr>
          <a:noFill/>
        </p:spPr>
        <p:txBody>
          <a:bodyPr/>
          <a:lstStyle/>
          <a:p>
            <a:fld id="{3F961FB5-B165-4506-89BE-67CDA1B50C69}" type="slidenum">
              <a:rPr lang="en-US" smtClean="0"/>
              <a:pPr/>
              <a:t>12</a:t>
            </a:fld>
            <a:endParaRPr lang="en-US" smtClean="0"/>
          </a:p>
        </p:txBody>
      </p:sp>
      <p:sp>
        <p:nvSpPr>
          <p:cNvPr id="47109" name="Rectangle 2"/>
          <p:cNvSpPr>
            <a:spLocks noGrp="1" noRot="1" noChangeAspect="1" noChangeArrowheads="1" noTextEdit="1"/>
          </p:cNvSpPr>
          <p:nvPr>
            <p:ph type="sldImg"/>
          </p:nvPr>
        </p:nvSpPr>
        <p:spPr>
          <a:xfrm>
            <a:off x="906463" y="844550"/>
            <a:ext cx="4916487" cy="3403600"/>
          </a:xfrm>
          <a:ln/>
        </p:spPr>
      </p:sp>
      <p:sp>
        <p:nvSpPr>
          <p:cNvPr id="47110" name="Rectangle 3"/>
          <p:cNvSpPr>
            <a:spLocks noGrp="1" noChangeArrowheads="1"/>
          </p:cNvSpPr>
          <p:nvPr>
            <p:ph type="body" idx="1"/>
          </p:nvPr>
        </p:nvSpPr>
        <p:spPr>
          <a:noFill/>
          <a:ln w="9525"/>
        </p:spPr>
        <p:txBody>
          <a:bodyPr/>
          <a:lstStyle/>
          <a:p>
            <a:r>
              <a:rPr lang="en-US" smtClean="0"/>
              <a:t>In order to ensure upward compatibility and portability of applications, the majority of the class libraries included in CLDC are a subset of those specified for the larger Java editions (SE and EE). Only those classes that are appropriate for mobile devices are specified by CLDC. </a:t>
            </a:r>
          </a:p>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6"/>
          <p:cNvSpPr>
            <a:spLocks noGrp="1" noChangeArrowheads="1"/>
          </p:cNvSpPr>
          <p:nvPr>
            <p:ph type="sldNum" sz="quarter" idx="5"/>
          </p:nvPr>
        </p:nvSpPr>
        <p:spPr>
          <a:noFill/>
        </p:spPr>
        <p:txBody>
          <a:bodyPr/>
          <a:lstStyle/>
          <a:p>
            <a:fld id="{56B2307B-EB44-41AC-8EFB-7DB3874B530F}" type="slidenum">
              <a:rPr lang="en-US" smtClean="0"/>
              <a:pPr/>
              <a:t>13</a:t>
            </a:fld>
            <a:endParaRPr lang="en-US" smtClean="0"/>
          </a:p>
        </p:txBody>
      </p:sp>
      <p:sp>
        <p:nvSpPr>
          <p:cNvPr id="48133" name="Rectangle 2"/>
          <p:cNvSpPr>
            <a:spLocks noGrp="1" noRot="1" noChangeAspect="1" noChangeArrowheads="1" noTextEdit="1"/>
          </p:cNvSpPr>
          <p:nvPr>
            <p:ph type="sldImg"/>
          </p:nvPr>
        </p:nvSpPr>
        <p:spPr>
          <a:xfrm>
            <a:off x="906463" y="844550"/>
            <a:ext cx="4916487" cy="3403600"/>
          </a:xfrm>
          <a:ln/>
        </p:spPr>
      </p:sp>
      <p:sp>
        <p:nvSpPr>
          <p:cNvPr id="48134" name="Rectangle 3"/>
          <p:cNvSpPr>
            <a:spLocks noGrp="1" noChangeArrowheads="1"/>
          </p:cNvSpPr>
          <p:nvPr>
            <p:ph type="body" idx="1"/>
          </p:nvPr>
        </p:nvSpPr>
        <p:spPr>
          <a:noFill/>
          <a:ln w="9525"/>
        </p:spPr>
        <p:txBody>
          <a:bodyPr/>
          <a:lstStyle/>
          <a:p>
            <a:r>
              <a:rPr lang="en-US" smtClean="0"/>
              <a:t>The Mobile Information Device Profile (MIDP) is a profile designed for mobile devices, two-way pages and entry-level PDAs.  It offers the core application functionality required by mobile applications, including the user interface, network connectivity, local data storage, and application management.  Combined with CLDC, MIDP provides a complete Java runtime environment that leverages the capabilities of handheld devices and minimizes both memory and power consumption.</a:t>
            </a:r>
          </a:p>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6"/>
          <p:cNvSpPr>
            <a:spLocks noGrp="1" noChangeArrowheads="1"/>
          </p:cNvSpPr>
          <p:nvPr>
            <p:ph type="sldNum" sz="quarter" idx="5"/>
          </p:nvPr>
        </p:nvSpPr>
        <p:spPr>
          <a:noFill/>
        </p:spPr>
        <p:txBody>
          <a:bodyPr/>
          <a:lstStyle/>
          <a:p>
            <a:fld id="{6AC976BF-BD1D-4427-A688-EEB3A5B381D3}" type="slidenum">
              <a:rPr lang="en-US" smtClean="0"/>
              <a:pPr/>
              <a:t>14</a:t>
            </a:fld>
            <a:endParaRPr lang="en-US" smtClean="0"/>
          </a:p>
        </p:txBody>
      </p:sp>
      <p:sp>
        <p:nvSpPr>
          <p:cNvPr id="49157" name="Rectangle 2"/>
          <p:cNvSpPr>
            <a:spLocks noGrp="1" noRot="1" noChangeAspect="1" noChangeArrowheads="1" noTextEdit="1"/>
          </p:cNvSpPr>
          <p:nvPr>
            <p:ph type="sldImg"/>
          </p:nvPr>
        </p:nvSpPr>
        <p:spPr>
          <a:xfrm>
            <a:off x="906463" y="844550"/>
            <a:ext cx="4916487" cy="3403600"/>
          </a:xfrm>
          <a:ln/>
        </p:spPr>
      </p:sp>
      <p:sp>
        <p:nvSpPr>
          <p:cNvPr id="49158" name="Rectangle 3"/>
          <p:cNvSpPr>
            <a:spLocks noGrp="1" noChangeArrowheads="1"/>
          </p:cNvSpPr>
          <p:nvPr>
            <p:ph type="body" idx="1"/>
          </p:nvPr>
        </p:nvSpPr>
        <p:spPr>
          <a:noFill/>
          <a:ln w="9525"/>
        </p:spPr>
        <p:txBody>
          <a:bodyPr/>
          <a:lstStyle/>
          <a:p>
            <a:r>
              <a:rPr lang="en-US" smtClean="0"/>
              <a:t>MIDP 2.1 specification key features:</a:t>
            </a:r>
          </a:p>
          <a:p>
            <a:pPr>
              <a:buFontTx/>
              <a:buChar char="•"/>
            </a:pPr>
            <a:r>
              <a:rPr lang="en-US" smtClean="0"/>
              <a:t>Device fragmentation reduction:</a:t>
            </a:r>
          </a:p>
          <a:p>
            <a:pPr lvl="1">
              <a:buFontTx/>
              <a:buChar char="•"/>
            </a:pPr>
            <a:r>
              <a:rPr lang="en-US" smtClean="0"/>
              <a:t>Defines consistent set of Java technologies that must present in MIDP 2.1 capable phone</a:t>
            </a:r>
          </a:p>
          <a:p>
            <a:pPr>
              <a:buFontTx/>
              <a:buChar char="•"/>
            </a:pPr>
            <a:r>
              <a:rPr lang="en-US" smtClean="0"/>
              <a:t>LCDUI</a:t>
            </a:r>
          </a:p>
          <a:p>
            <a:pPr lvl="1">
              <a:buFontTx/>
              <a:buChar char="•"/>
            </a:pPr>
            <a:r>
              <a:rPr lang="en-US" smtClean="0"/>
              <a:t>Layout directive is mandatory</a:t>
            </a:r>
          </a:p>
          <a:p>
            <a:pPr>
              <a:buFontTx/>
              <a:buChar char="•"/>
            </a:pPr>
            <a:r>
              <a:rPr lang="en-US" smtClean="0"/>
              <a:t>Communication protocols</a:t>
            </a:r>
          </a:p>
          <a:p>
            <a:pPr lvl="1">
              <a:buFontTx/>
              <a:buChar char="•"/>
            </a:pPr>
            <a:r>
              <a:rPr lang="en-US" smtClean="0"/>
              <a:t>SocketConnection, HttpConnection, HttpsConnection(SSL V3) and SecureConnection(SSL V3) must be supported</a:t>
            </a:r>
          </a:p>
          <a:p>
            <a:pPr>
              <a:buFontTx/>
              <a:buChar char="•"/>
            </a:pPr>
            <a:r>
              <a:rPr lang="en-US" smtClean="0"/>
              <a:t>Portability</a:t>
            </a:r>
          </a:p>
          <a:p>
            <a:pPr lvl="1">
              <a:buFontTx/>
              <a:buChar char="•"/>
            </a:pPr>
            <a:r>
              <a:rPr lang="en-US" smtClean="0"/>
              <a:t>Virtual Machine must comply with CLDC 1.1 or optionally with CDC</a:t>
            </a:r>
          </a:p>
          <a:p>
            <a:pPr>
              <a:buFontTx/>
              <a:buChar char="•"/>
            </a:pPr>
            <a:r>
              <a:rPr lang="en-US" smtClean="0"/>
              <a:t>Nokia S40 5th edition phone models were the first in-line to feature MIDP 2.1</a:t>
            </a:r>
          </a:p>
          <a:p>
            <a:pPr>
              <a:buFontTx/>
              <a:buChar char="•"/>
            </a:pPr>
            <a:endParaRPr lang="en-US" smtClean="0"/>
          </a:p>
          <a:p>
            <a:r>
              <a:rPr lang="en-US" smtClean="0"/>
              <a:t>Note: MIDP 3 specification is ongoing</a:t>
            </a:r>
          </a:p>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6"/>
          <p:cNvSpPr>
            <a:spLocks noGrp="1" noChangeArrowheads="1"/>
          </p:cNvSpPr>
          <p:nvPr>
            <p:ph type="sldNum" sz="quarter" idx="5"/>
          </p:nvPr>
        </p:nvSpPr>
        <p:spPr>
          <a:noFill/>
        </p:spPr>
        <p:txBody>
          <a:bodyPr/>
          <a:lstStyle/>
          <a:p>
            <a:fld id="{3D186800-FCDF-457E-B5EF-25019295D914}" type="slidenum">
              <a:rPr lang="en-US" smtClean="0"/>
              <a:pPr/>
              <a:t>15</a:t>
            </a:fld>
            <a:endParaRPr lang="en-US" smtClean="0"/>
          </a:p>
        </p:txBody>
      </p:sp>
      <p:sp>
        <p:nvSpPr>
          <p:cNvPr id="50181" name="Rectangle 2"/>
          <p:cNvSpPr>
            <a:spLocks noGrp="1" noRot="1" noChangeAspect="1" noChangeArrowheads="1" noTextEdit="1"/>
          </p:cNvSpPr>
          <p:nvPr>
            <p:ph type="sldImg"/>
          </p:nvPr>
        </p:nvSpPr>
        <p:spPr>
          <a:xfrm>
            <a:off x="906463" y="844550"/>
            <a:ext cx="4916487" cy="3403600"/>
          </a:xfrm>
          <a:ln/>
        </p:spPr>
      </p:sp>
      <p:sp>
        <p:nvSpPr>
          <p:cNvPr id="50182"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6"/>
          <p:cNvSpPr>
            <a:spLocks noGrp="1" noChangeArrowheads="1"/>
          </p:cNvSpPr>
          <p:nvPr>
            <p:ph type="sldNum" sz="quarter" idx="5"/>
          </p:nvPr>
        </p:nvSpPr>
        <p:spPr>
          <a:noFill/>
        </p:spPr>
        <p:txBody>
          <a:bodyPr/>
          <a:lstStyle/>
          <a:p>
            <a:fld id="{8F2A20A9-A6D9-4C6B-B28A-5A3A2C47697F}" type="slidenum">
              <a:rPr lang="en-US" smtClean="0"/>
              <a:pPr/>
              <a:t>16</a:t>
            </a:fld>
            <a:endParaRPr lang="en-US" smtClean="0"/>
          </a:p>
        </p:txBody>
      </p:sp>
      <p:sp>
        <p:nvSpPr>
          <p:cNvPr id="51205" name="Rectangle 2"/>
          <p:cNvSpPr>
            <a:spLocks noGrp="1" noRot="1" noChangeAspect="1" noChangeArrowheads="1" noTextEdit="1"/>
          </p:cNvSpPr>
          <p:nvPr>
            <p:ph type="sldImg"/>
          </p:nvPr>
        </p:nvSpPr>
        <p:spPr>
          <a:xfrm>
            <a:off x="906463" y="844550"/>
            <a:ext cx="4916487" cy="3403600"/>
          </a:xfrm>
          <a:ln/>
        </p:spPr>
      </p:sp>
      <p:sp>
        <p:nvSpPr>
          <p:cNvPr id="51206" name="Rectangle 3"/>
          <p:cNvSpPr>
            <a:spLocks noGrp="1" noChangeArrowheads="1"/>
          </p:cNvSpPr>
          <p:nvPr>
            <p:ph type="body" idx="1"/>
          </p:nvPr>
        </p:nvSpPr>
        <p:spPr>
          <a:noFill/>
          <a:ln w="9525"/>
        </p:spPr>
        <p:txBody>
          <a:bodyPr/>
          <a:lstStyle/>
          <a:p>
            <a:r>
              <a:rPr lang="en-US" smtClean="0"/>
              <a:t>Java applications that run on MIDP devices are known as MIDlets. A MIDlet consists of at least one Java  class that must be derived from the MIDP-defined abstract class javax.microedition.midlet.MIDlet. MIDlets run in  an execution environment within the Java VM that provides a well-defined lifecycle controlled via methods of  the MIDlet class that each MIDlet must implement. A MIDlet can also use methods in the MIDlet class to obtain services from its environment, and it must use only the APIs defined in the MIDP specification if it is to be device-portable.</a:t>
            </a:r>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6"/>
          <p:cNvSpPr>
            <a:spLocks noGrp="1" noChangeArrowheads="1"/>
          </p:cNvSpPr>
          <p:nvPr>
            <p:ph type="sldNum" sz="quarter" idx="5"/>
          </p:nvPr>
        </p:nvSpPr>
        <p:spPr>
          <a:noFill/>
        </p:spPr>
        <p:txBody>
          <a:bodyPr/>
          <a:lstStyle/>
          <a:p>
            <a:fld id="{D51B2B3C-D83E-4402-BFCD-EDDAEC0B3B30}" type="slidenum">
              <a:rPr lang="en-US" smtClean="0"/>
              <a:pPr/>
              <a:t>17</a:t>
            </a:fld>
            <a:endParaRPr lang="en-US" smtClean="0"/>
          </a:p>
        </p:txBody>
      </p:sp>
      <p:sp>
        <p:nvSpPr>
          <p:cNvPr id="52229" name="Rectangle 2"/>
          <p:cNvSpPr>
            <a:spLocks noGrp="1" noRot="1" noChangeAspect="1" noChangeArrowheads="1" noTextEdit="1"/>
          </p:cNvSpPr>
          <p:nvPr>
            <p:ph type="sldImg"/>
          </p:nvPr>
        </p:nvSpPr>
        <p:spPr>
          <a:xfrm>
            <a:off x="906463" y="844550"/>
            <a:ext cx="4916487" cy="3403600"/>
          </a:xfrm>
          <a:ln/>
        </p:spPr>
      </p:sp>
      <p:sp>
        <p:nvSpPr>
          <p:cNvPr id="52230" name="Rectangle 3"/>
          <p:cNvSpPr>
            <a:spLocks noGrp="1" noChangeArrowheads="1"/>
          </p:cNvSpPr>
          <p:nvPr>
            <p:ph type="body" idx="1"/>
          </p:nvPr>
        </p:nvSpPr>
        <p:spPr>
          <a:noFill/>
          <a:ln w="9525"/>
        </p:spPr>
        <p:txBody>
          <a:bodyPr/>
          <a:lstStyle/>
          <a:p>
            <a:pPr>
              <a:lnSpc>
                <a:spcPct val="70000"/>
              </a:lnSpc>
              <a:spcBef>
                <a:spcPct val="10000"/>
              </a:spcBef>
              <a:spcAft>
                <a:spcPct val="10000"/>
              </a:spcAft>
            </a:pPr>
            <a:r>
              <a:rPr lang="en-US" smtClean="0"/>
              <a:t>At any given time, a MIDlet is in one of three states: Paused, Active, or Destroyed. A state diagram that  shows how these states are related and the legal state transitions is shown in this slide.  </a:t>
            </a:r>
          </a:p>
          <a:p>
            <a:pPr>
              <a:lnSpc>
                <a:spcPct val="70000"/>
              </a:lnSpc>
              <a:spcBef>
                <a:spcPct val="10000"/>
              </a:spcBef>
              <a:spcAft>
                <a:spcPct val="10000"/>
              </a:spcAft>
            </a:pPr>
            <a:r>
              <a:rPr lang="en-US" smtClean="0"/>
              <a:t>When a MIDlet is loaded, it is initially in the Paused state. The usual class and instance initialization is  then performed - that is, static initializers are called the first time the MIDlet class is loaded, all instance  initializers are invoked when the MIDlet instance is created, and its public, no-argument constructor is then  invoked. If the MIDlet throws an exception during the execution of its constructor, the MIDlet is destroyed. If  the MIDlet does not throw an exception, it is scheduled for execution at some later time. Its state is changed  from Paused to Active, and its </a:t>
            </a:r>
            <a:r>
              <a:rPr lang="en-US" b="1" smtClean="0">
                <a:solidFill>
                  <a:srgbClr val="006600"/>
                </a:solidFill>
                <a:latin typeface="Courier New" pitchFamily="49" charset="0"/>
              </a:rPr>
              <a:t>startApp( )</a:t>
            </a:r>
            <a:r>
              <a:rPr lang="en-US" smtClean="0"/>
              <a:t> method is called. The MIDlet class declares this method as follows:   </a:t>
            </a:r>
          </a:p>
          <a:p>
            <a:pPr lvl="1">
              <a:lnSpc>
                <a:spcPct val="70000"/>
              </a:lnSpc>
              <a:spcBef>
                <a:spcPct val="10000"/>
              </a:spcBef>
              <a:spcAft>
                <a:spcPct val="10000"/>
              </a:spcAft>
            </a:pPr>
            <a:r>
              <a:rPr lang="en-GB" b="1" smtClean="0">
                <a:solidFill>
                  <a:srgbClr val="006600"/>
                </a:solidFill>
                <a:latin typeface="Courier New" pitchFamily="49" charset="0"/>
              </a:rPr>
              <a:t>protected void startApp(  ) throws MIDletStateChangeException;</a:t>
            </a:r>
            <a:r>
              <a:rPr lang="en-GB" smtClean="0">
                <a:solidFill>
                  <a:schemeClr val="accent2"/>
                </a:solidFill>
                <a:latin typeface="Courier New" pitchFamily="49" charset="0"/>
              </a:rPr>
              <a:t>  </a:t>
            </a:r>
          </a:p>
          <a:p>
            <a:pPr>
              <a:lnSpc>
                <a:spcPct val="70000"/>
              </a:lnSpc>
              <a:spcBef>
                <a:spcPct val="10000"/>
              </a:spcBef>
              <a:spcAft>
                <a:spcPct val="10000"/>
              </a:spcAft>
            </a:pPr>
            <a:r>
              <a:rPr lang="en-US" smtClean="0"/>
              <a:t>That this method is abstract means that you must implement it in your MIDlet, and that it is protected  implies that it will be called either from the MIDlet class itself or from another class in the  javax.microedition.midlet package.  </a:t>
            </a:r>
          </a:p>
          <a:p>
            <a:pPr>
              <a:lnSpc>
                <a:spcPct val="70000"/>
              </a:lnSpc>
              <a:spcBef>
                <a:spcPct val="10000"/>
              </a:spcBef>
              <a:spcAft>
                <a:spcPct val="10000"/>
              </a:spcAft>
            </a:pPr>
            <a:r>
              <a:rPr lang="en-US" smtClean="0"/>
              <a:t>The startApp( ) method may complete normally, in which case the MIDlet is allowed to run, or it may  inform the MIDP platform that the MIDlet does not want to run at this point. There are several ways to achieve  the latter: </a:t>
            </a:r>
            <a:endParaRPr lang="en-GB" smtClean="0"/>
          </a:p>
          <a:p>
            <a:pPr lvl="1">
              <a:lnSpc>
                <a:spcPct val="70000"/>
              </a:lnSpc>
              <a:spcBef>
                <a:spcPct val="10000"/>
              </a:spcBef>
              <a:spcAft>
                <a:spcPct val="10000"/>
              </a:spcAft>
              <a:buFontTx/>
              <a:buChar char="•"/>
            </a:pPr>
            <a:r>
              <a:rPr lang="en-GB" smtClean="0"/>
              <a:t>If the startApp( ) method detects an error condition that stops it from completing, but which might  not exist later (i.e., a transient error condition), it should throw a MIDletStateChangeException. This moves the  MIDlet back to the Paused state, so that another attempt to start it can be made later.   </a:t>
            </a:r>
          </a:p>
          <a:p>
            <a:pPr lvl="1">
              <a:lnSpc>
                <a:spcPct val="70000"/>
              </a:lnSpc>
              <a:spcBef>
                <a:spcPct val="10000"/>
              </a:spcBef>
              <a:spcAft>
                <a:spcPct val="10000"/>
              </a:spcAft>
              <a:buFontTx/>
              <a:buChar char="•"/>
            </a:pPr>
            <a:r>
              <a:rPr lang="en-GB" smtClean="0"/>
              <a:t>If the startApp( ) method detects an error condition from which recovery is likely never to be  possible (a nontransient error condition), it should call its notifyDestroyed( ) method, which is described a little  later.   </a:t>
            </a:r>
          </a:p>
          <a:p>
            <a:pPr lvl="1">
              <a:lnSpc>
                <a:spcPct val="70000"/>
              </a:lnSpc>
              <a:spcBef>
                <a:spcPct val="10000"/>
              </a:spcBef>
              <a:spcAft>
                <a:spcPct val="10000"/>
              </a:spcAft>
              <a:buFontTx/>
              <a:buChar char="•"/>
            </a:pPr>
            <a:r>
              <a:rPr lang="en-GB" smtClean="0"/>
              <a:t>Finally, the MIDlet may throw an exception other than MIDletStateChangeException, either  deliberately or because a method that it invokes throws the exception, and the startApp( ) method does not  catch it. In this case, it is assumed that a fatal error has occurred, and the MIDlet is destroyed by calling its  destroyApp( ) method (described later).   </a:t>
            </a:r>
            <a:endParaRPr lang="en-US" smtClean="0"/>
          </a:p>
          <a:p>
            <a:pPr>
              <a:lnSpc>
                <a:spcPct val="70000"/>
              </a:lnSpc>
              <a:spcBef>
                <a:spcPct val="10000"/>
              </a:spcBef>
              <a:spcAft>
                <a:spcPct val="10000"/>
              </a:spcAft>
            </a:pPr>
            <a:r>
              <a:rPr lang="en-US" smtClean="0"/>
              <a:t>If the MIDlet does none of these things, it is in the Active state and will be allowed to run until it is either  paused or destroyed. </a:t>
            </a:r>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6"/>
          <p:cNvSpPr>
            <a:spLocks noGrp="1" noChangeArrowheads="1"/>
          </p:cNvSpPr>
          <p:nvPr>
            <p:ph type="sldNum" sz="quarter" idx="5"/>
          </p:nvPr>
        </p:nvSpPr>
        <p:spPr>
          <a:noFill/>
        </p:spPr>
        <p:txBody>
          <a:bodyPr/>
          <a:lstStyle/>
          <a:p>
            <a:fld id="{59E6E463-C21D-4E9B-82EE-932BFF5077B4}" type="slidenum">
              <a:rPr lang="en-US" smtClean="0"/>
              <a:pPr/>
              <a:t>18</a:t>
            </a:fld>
            <a:endParaRPr lang="en-US" smtClean="0"/>
          </a:p>
        </p:txBody>
      </p:sp>
      <p:sp>
        <p:nvSpPr>
          <p:cNvPr id="53253" name="Rectangle 2"/>
          <p:cNvSpPr>
            <a:spLocks noGrp="1" noRot="1" noChangeAspect="1" noChangeArrowheads="1" noTextEdit="1"/>
          </p:cNvSpPr>
          <p:nvPr>
            <p:ph type="sldImg"/>
          </p:nvPr>
        </p:nvSpPr>
        <p:spPr>
          <a:xfrm>
            <a:off x="906463" y="844550"/>
            <a:ext cx="4916487" cy="3403600"/>
          </a:xfrm>
          <a:ln/>
        </p:spPr>
      </p:sp>
      <p:sp>
        <p:nvSpPr>
          <p:cNvPr id="53254" name="Rectangle 3"/>
          <p:cNvSpPr>
            <a:spLocks noGrp="1" noChangeArrowheads="1"/>
          </p:cNvSpPr>
          <p:nvPr>
            <p:ph type="body" idx="1"/>
          </p:nvPr>
        </p:nvSpPr>
        <p:spPr>
          <a:noFill/>
          <a:ln w="9525"/>
        </p:spPr>
        <p:txBody>
          <a:bodyPr/>
          <a:lstStyle/>
          <a:p>
            <a:pPr>
              <a:spcBef>
                <a:spcPct val="10000"/>
              </a:spcBef>
              <a:spcAft>
                <a:spcPct val="10000"/>
              </a:spcAft>
              <a:buNone/>
            </a:pPr>
            <a:r>
              <a:rPr lang="en-US" dirty="0" smtClean="0"/>
              <a:t>At any time, the MIDP platform can put a </a:t>
            </a:r>
            <a:r>
              <a:rPr lang="en-US" dirty="0" err="1" smtClean="0"/>
              <a:t>MIDlet</a:t>
            </a:r>
            <a:r>
              <a:rPr lang="en-US" dirty="0" smtClean="0"/>
              <a:t> into the Paused state. On a cell phone, for example, this  might happen when the host software detects an incoming call and needs to release the device's display so the  user can answer the call. When a </a:t>
            </a:r>
            <a:r>
              <a:rPr lang="en-US" dirty="0" err="1" smtClean="0"/>
              <a:t>MIDlet</a:t>
            </a:r>
            <a:r>
              <a:rPr lang="en-US" dirty="0" smtClean="0"/>
              <a:t> is paused, its </a:t>
            </a:r>
            <a:r>
              <a:rPr lang="en-US" b="1" dirty="0" err="1" smtClean="0">
                <a:solidFill>
                  <a:srgbClr val="006600"/>
                </a:solidFill>
                <a:latin typeface="Courier New" pitchFamily="49" charset="0"/>
              </a:rPr>
              <a:t>pauseApp</a:t>
            </a:r>
            <a:r>
              <a:rPr lang="en-US" b="1" dirty="0" smtClean="0">
                <a:solidFill>
                  <a:srgbClr val="006600"/>
                </a:solidFill>
                <a:latin typeface="Courier New" pitchFamily="49" charset="0"/>
              </a:rPr>
              <a:t>( )</a:t>
            </a:r>
            <a:r>
              <a:rPr lang="en-US" dirty="0" smtClean="0"/>
              <a:t> method is called:  </a:t>
            </a:r>
          </a:p>
          <a:p>
            <a:pPr>
              <a:spcBef>
                <a:spcPct val="10000"/>
              </a:spcBef>
              <a:spcAft>
                <a:spcPct val="10000"/>
              </a:spcAft>
              <a:buNone/>
            </a:pPr>
            <a:r>
              <a:rPr lang="en-GB" dirty="0" smtClean="0">
                <a:latin typeface="Courier New" pitchFamily="49" charset="0"/>
              </a:rPr>
              <a:t>	</a:t>
            </a:r>
            <a:r>
              <a:rPr lang="en-GB" b="1" dirty="0" smtClean="0">
                <a:solidFill>
                  <a:srgbClr val="006600"/>
                </a:solidFill>
                <a:latin typeface="Courier New" pitchFamily="49" charset="0"/>
              </a:rPr>
              <a:t>protected abstract void </a:t>
            </a:r>
            <a:r>
              <a:rPr lang="en-GB" b="1" dirty="0" err="1" smtClean="0">
                <a:solidFill>
                  <a:srgbClr val="006600"/>
                </a:solidFill>
                <a:latin typeface="Courier New" pitchFamily="49" charset="0"/>
              </a:rPr>
              <a:t>pauseApp</a:t>
            </a:r>
            <a:r>
              <a:rPr lang="en-GB" b="1" dirty="0" smtClean="0">
                <a:solidFill>
                  <a:srgbClr val="006600"/>
                </a:solidFill>
                <a:latin typeface="Courier New" pitchFamily="49" charset="0"/>
              </a:rPr>
              <a:t>(  );</a:t>
            </a:r>
            <a:r>
              <a:rPr lang="en-GB" dirty="0" smtClean="0">
                <a:solidFill>
                  <a:srgbClr val="024C1C"/>
                </a:solidFill>
                <a:latin typeface="Courier New" pitchFamily="49" charset="0"/>
              </a:rPr>
              <a:t>  </a:t>
            </a:r>
          </a:p>
          <a:p>
            <a:pPr>
              <a:spcBef>
                <a:spcPct val="10000"/>
              </a:spcBef>
              <a:spcAft>
                <a:spcPct val="10000"/>
              </a:spcAft>
              <a:buNone/>
            </a:pPr>
            <a:r>
              <a:rPr lang="en-US" dirty="0" smtClean="0"/>
              <a:t>As with </a:t>
            </a:r>
            <a:r>
              <a:rPr lang="en-US" dirty="0" err="1" smtClean="0"/>
              <a:t>startApp</a:t>
            </a:r>
            <a:r>
              <a:rPr lang="en-US" dirty="0" smtClean="0"/>
              <a:t>( ), a </a:t>
            </a:r>
            <a:r>
              <a:rPr lang="en-US" dirty="0" err="1" smtClean="0"/>
              <a:t>MIDlet</a:t>
            </a:r>
            <a:r>
              <a:rPr lang="en-US" dirty="0" smtClean="0"/>
              <a:t> is required to provide an implementation for this method. The appropriate  response to this state change depends on the </a:t>
            </a:r>
            <a:r>
              <a:rPr lang="en-US" dirty="0" err="1" smtClean="0"/>
              <a:t>MIDlet</a:t>
            </a:r>
            <a:r>
              <a:rPr lang="en-US" dirty="0" smtClean="0"/>
              <a:t> itself, but, in general, it should release any resources it is  holding and save the current state so it can restore itself when it is reactivated later.  </a:t>
            </a:r>
          </a:p>
          <a:p>
            <a:pPr>
              <a:spcBef>
                <a:spcPct val="10000"/>
              </a:spcBef>
              <a:spcAft>
                <a:spcPct val="10000"/>
              </a:spcAft>
              <a:buNone/>
            </a:pPr>
            <a:r>
              <a:rPr lang="en-US" dirty="0" smtClean="0"/>
              <a:t>If the host platform decides to resume a paused </a:t>
            </a:r>
            <a:r>
              <a:rPr lang="en-US" dirty="0" err="1" smtClean="0"/>
              <a:t>MIDlet</a:t>
            </a:r>
            <a:r>
              <a:rPr lang="en-US" dirty="0" smtClean="0"/>
              <a:t>, because the incoming call has terminated, for  example, the </a:t>
            </a:r>
            <a:r>
              <a:rPr lang="en-US" dirty="0" err="1" smtClean="0"/>
              <a:t>MIDlet's</a:t>
            </a:r>
            <a:r>
              <a:rPr lang="en-US" dirty="0" smtClean="0"/>
              <a:t> </a:t>
            </a:r>
            <a:r>
              <a:rPr lang="en-US" dirty="0" err="1" smtClean="0"/>
              <a:t>startApp</a:t>
            </a:r>
            <a:r>
              <a:rPr lang="en-US" dirty="0" smtClean="0"/>
              <a:t>( ) method is invoked again to notify the </a:t>
            </a:r>
            <a:r>
              <a:rPr lang="en-US" dirty="0" err="1" smtClean="0"/>
              <a:t>MIDlet</a:t>
            </a:r>
            <a:r>
              <a:rPr lang="en-US" dirty="0" smtClean="0"/>
              <a:t> that it has access to the screen.  As a consequence, a </a:t>
            </a:r>
            <a:r>
              <a:rPr lang="en-US" dirty="0" err="1" smtClean="0"/>
              <a:t>MIDlet's</a:t>
            </a:r>
            <a:r>
              <a:rPr lang="en-US" dirty="0" smtClean="0"/>
              <a:t> </a:t>
            </a:r>
            <a:r>
              <a:rPr lang="en-US" dirty="0" err="1" smtClean="0"/>
              <a:t>startApp</a:t>
            </a:r>
            <a:r>
              <a:rPr lang="en-US" dirty="0" smtClean="0"/>
              <a:t>( ) method should be written carefully to distinguish, if necessary,  between the first time that it is called, which signifies that the </a:t>
            </a:r>
            <a:r>
              <a:rPr lang="en-US" dirty="0" err="1" smtClean="0"/>
              <a:t>MIDlet</a:t>
            </a:r>
            <a:r>
              <a:rPr lang="en-US" dirty="0" smtClean="0"/>
              <a:t> is being started for the first time, and  subsequent calls notifying resumption from the Paused state, to prevent resources from being allocated  multiple times.</a:t>
            </a:r>
            <a:endParaRPr lang="en-GB"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6"/>
          <p:cNvSpPr>
            <a:spLocks noGrp="1" noChangeArrowheads="1"/>
          </p:cNvSpPr>
          <p:nvPr>
            <p:ph type="sldNum" sz="quarter" idx="5"/>
          </p:nvPr>
        </p:nvSpPr>
        <p:spPr>
          <a:noFill/>
        </p:spPr>
        <p:txBody>
          <a:bodyPr/>
          <a:lstStyle/>
          <a:p>
            <a:fld id="{76EA5DDA-6652-4750-A3F9-863F298730E4}" type="slidenum">
              <a:rPr lang="en-US" smtClean="0"/>
              <a:pPr/>
              <a:t>19</a:t>
            </a:fld>
            <a:endParaRPr lang="en-US" smtClean="0"/>
          </a:p>
        </p:txBody>
      </p:sp>
      <p:sp>
        <p:nvSpPr>
          <p:cNvPr id="54277" name="Rectangle 2"/>
          <p:cNvSpPr>
            <a:spLocks noGrp="1" noRot="1" noChangeAspect="1" noChangeArrowheads="1" noTextEdit="1"/>
          </p:cNvSpPr>
          <p:nvPr>
            <p:ph type="sldImg"/>
          </p:nvPr>
        </p:nvSpPr>
        <p:spPr>
          <a:xfrm>
            <a:off x="906463" y="844550"/>
            <a:ext cx="4916487" cy="3403600"/>
          </a:xfrm>
          <a:ln/>
        </p:spPr>
      </p:sp>
      <p:sp>
        <p:nvSpPr>
          <p:cNvPr id="54278" name="Rectangle 3"/>
          <p:cNvSpPr>
            <a:spLocks noGrp="1" noChangeArrowheads="1"/>
          </p:cNvSpPr>
          <p:nvPr>
            <p:ph type="body" idx="1"/>
          </p:nvPr>
        </p:nvSpPr>
        <p:spPr>
          <a:noFill/>
          <a:ln w="9525"/>
        </p:spPr>
        <p:txBody>
          <a:bodyPr/>
          <a:lstStyle/>
          <a:p>
            <a:pPr>
              <a:lnSpc>
                <a:spcPct val="70000"/>
              </a:lnSpc>
              <a:spcBef>
                <a:spcPct val="10000"/>
              </a:spcBef>
              <a:spcAft>
                <a:spcPct val="10000"/>
              </a:spcAft>
              <a:buNone/>
            </a:pPr>
            <a:r>
              <a:rPr lang="en-US" dirty="0" smtClean="0"/>
              <a:t>When the host platform needs to terminate a </a:t>
            </a:r>
            <a:r>
              <a:rPr lang="en-US" dirty="0" err="1" smtClean="0"/>
              <a:t>MIDlet</a:t>
            </a:r>
            <a:r>
              <a:rPr lang="en-US" dirty="0" smtClean="0"/>
              <a:t>, it calls the </a:t>
            </a:r>
            <a:r>
              <a:rPr lang="en-US" dirty="0" err="1" smtClean="0"/>
              <a:t>MIDlet's</a:t>
            </a:r>
            <a:r>
              <a:rPr lang="en-US" dirty="0" smtClean="0"/>
              <a:t> </a:t>
            </a:r>
            <a:r>
              <a:rPr lang="en-US" b="1" dirty="0" err="1" smtClean="0">
                <a:solidFill>
                  <a:srgbClr val="006600"/>
                </a:solidFill>
                <a:latin typeface="Courier New" pitchFamily="49" charset="0"/>
              </a:rPr>
              <a:t>destroyApp</a:t>
            </a:r>
            <a:r>
              <a:rPr lang="en-US" b="1" dirty="0" smtClean="0">
                <a:solidFill>
                  <a:srgbClr val="006600"/>
                </a:solidFill>
                <a:latin typeface="Courier New" pitchFamily="49" charset="0"/>
              </a:rPr>
              <a:t>( )</a:t>
            </a:r>
            <a:r>
              <a:rPr lang="en-US" dirty="0" smtClean="0"/>
              <a:t> method:  </a:t>
            </a:r>
          </a:p>
          <a:p>
            <a:pPr>
              <a:lnSpc>
                <a:spcPct val="70000"/>
              </a:lnSpc>
              <a:spcBef>
                <a:spcPct val="10000"/>
              </a:spcBef>
              <a:spcAft>
                <a:spcPct val="10000"/>
              </a:spcAft>
              <a:buNone/>
            </a:pPr>
            <a:endParaRPr lang="en-GB" dirty="0" smtClean="0"/>
          </a:p>
          <a:p>
            <a:pPr>
              <a:lnSpc>
                <a:spcPct val="70000"/>
              </a:lnSpc>
              <a:spcBef>
                <a:spcPct val="10000"/>
              </a:spcBef>
              <a:spcAft>
                <a:spcPct val="10000"/>
              </a:spcAft>
              <a:buNone/>
            </a:pPr>
            <a:r>
              <a:rPr lang="en-GB" b="1" dirty="0" smtClean="0">
                <a:solidFill>
                  <a:srgbClr val="006600"/>
                </a:solidFill>
                <a:latin typeface="Courier New" pitchFamily="49" charset="0"/>
              </a:rPr>
              <a:t>public abstract void </a:t>
            </a:r>
            <a:r>
              <a:rPr lang="en-GB" b="1" dirty="0" err="1" smtClean="0">
                <a:solidFill>
                  <a:srgbClr val="006600"/>
                </a:solidFill>
                <a:latin typeface="Courier New" pitchFamily="49" charset="0"/>
              </a:rPr>
              <a:t>destroyApp</a:t>
            </a:r>
            <a:r>
              <a:rPr lang="en-GB" b="1" dirty="0" smtClean="0">
                <a:solidFill>
                  <a:srgbClr val="006600"/>
                </a:solidFill>
                <a:latin typeface="Courier New" pitchFamily="49" charset="0"/>
              </a:rPr>
              <a:t>(</a:t>
            </a:r>
            <a:r>
              <a:rPr lang="en-GB" b="1" dirty="0" err="1" smtClean="0">
                <a:solidFill>
                  <a:srgbClr val="006600"/>
                </a:solidFill>
                <a:latin typeface="Courier New" pitchFamily="49" charset="0"/>
              </a:rPr>
              <a:t>boolean</a:t>
            </a:r>
            <a:r>
              <a:rPr lang="en-GB" b="1" dirty="0" smtClean="0">
                <a:solidFill>
                  <a:srgbClr val="006600"/>
                </a:solidFill>
                <a:latin typeface="Courier New" pitchFamily="49" charset="0"/>
              </a:rPr>
              <a:t> unconditional) throws </a:t>
            </a:r>
            <a:r>
              <a:rPr lang="en-GB" b="1" dirty="0" err="1" smtClean="0">
                <a:solidFill>
                  <a:srgbClr val="006600"/>
                </a:solidFill>
                <a:latin typeface="Courier New" pitchFamily="49" charset="0"/>
              </a:rPr>
              <a:t>MIDletStateChangeException</a:t>
            </a:r>
            <a:r>
              <a:rPr lang="en-GB" b="1" dirty="0" smtClean="0">
                <a:solidFill>
                  <a:srgbClr val="006600"/>
                </a:solidFill>
                <a:latin typeface="Courier New" pitchFamily="49" charset="0"/>
              </a:rPr>
              <a:t>;</a:t>
            </a:r>
            <a:r>
              <a:rPr lang="en-GB" dirty="0" smtClean="0">
                <a:latin typeface="Courier New" pitchFamily="49" charset="0"/>
              </a:rPr>
              <a:t>  </a:t>
            </a:r>
          </a:p>
          <a:p>
            <a:pPr>
              <a:lnSpc>
                <a:spcPct val="70000"/>
              </a:lnSpc>
              <a:spcBef>
                <a:spcPct val="10000"/>
              </a:spcBef>
              <a:spcAft>
                <a:spcPct val="10000"/>
              </a:spcAft>
              <a:buNone/>
            </a:pPr>
            <a:endParaRPr lang="en-US" dirty="0" smtClean="0">
              <a:latin typeface="Courier New" pitchFamily="49" charset="0"/>
            </a:endParaRPr>
          </a:p>
          <a:p>
            <a:pPr>
              <a:lnSpc>
                <a:spcPct val="70000"/>
              </a:lnSpc>
              <a:spcBef>
                <a:spcPct val="10000"/>
              </a:spcBef>
              <a:spcAft>
                <a:spcPct val="10000"/>
              </a:spcAft>
              <a:buNone/>
            </a:pPr>
            <a:r>
              <a:rPr lang="en-US" dirty="0" smtClean="0"/>
              <a:t>In the </a:t>
            </a:r>
            <a:r>
              <a:rPr lang="en-US" dirty="0" err="1" smtClean="0"/>
              <a:t>destroyApp</a:t>
            </a:r>
            <a:r>
              <a:rPr lang="en-US" dirty="0" smtClean="0"/>
              <a:t>( ) method, the </a:t>
            </a:r>
            <a:r>
              <a:rPr lang="en-US" dirty="0" err="1" smtClean="0"/>
              <a:t>MIDlet</a:t>
            </a:r>
            <a:r>
              <a:rPr lang="en-US" dirty="0" smtClean="0"/>
              <a:t> should release all the resources that it has allocated, terminate  any background threads, and stop any active timers.   </a:t>
            </a:r>
          </a:p>
          <a:p>
            <a:pPr>
              <a:lnSpc>
                <a:spcPct val="70000"/>
              </a:lnSpc>
              <a:spcBef>
                <a:spcPct val="10000"/>
              </a:spcBef>
              <a:spcAft>
                <a:spcPct val="10000"/>
              </a:spcAft>
              <a:buNone/>
            </a:pPr>
            <a:endParaRPr lang="en-US" dirty="0" smtClean="0"/>
          </a:p>
          <a:p>
            <a:pPr>
              <a:lnSpc>
                <a:spcPct val="70000"/>
              </a:lnSpc>
              <a:spcBef>
                <a:spcPct val="10000"/>
              </a:spcBef>
              <a:spcAft>
                <a:spcPct val="10000"/>
              </a:spcAft>
              <a:buNone/>
            </a:pPr>
            <a:r>
              <a:rPr lang="en-US" dirty="0" smtClean="0"/>
              <a:t>There are two other methods that a </a:t>
            </a:r>
            <a:r>
              <a:rPr lang="en-US" dirty="0" err="1" smtClean="0"/>
              <a:t>MIDlet</a:t>
            </a:r>
            <a:r>
              <a:rPr lang="en-US" dirty="0" smtClean="0"/>
              <a:t> may invoke to influence its own lifecycle:  </a:t>
            </a:r>
          </a:p>
          <a:p>
            <a:pPr>
              <a:lnSpc>
                <a:spcPct val="70000"/>
              </a:lnSpc>
              <a:spcBef>
                <a:spcPct val="10000"/>
              </a:spcBef>
              <a:spcAft>
                <a:spcPct val="10000"/>
              </a:spcAft>
              <a:buNone/>
            </a:pPr>
            <a:endParaRPr lang="en-GB" dirty="0" smtClean="0">
              <a:latin typeface="Courier New" pitchFamily="49" charset="0"/>
            </a:endParaRPr>
          </a:p>
          <a:p>
            <a:pPr>
              <a:lnSpc>
                <a:spcPct val="70000"/>
              </a:lnSpc>
              <a:spcBef>
                <a:spcPct val="10000"/>
              </a:spcBef>
              <a:spcAft>
                <a:spcPct val="10000"/>
              </a:spcAft>
              <a:buNone/>
            </a:pPr>
            <a:r>
              <a:rPr lang="en-GB" b="1" dirty="0" smtClean="0">
                <a:solidFill>
                  <a:srgbClr val="006600"/>
                </a:solidFill>
                <a:latin typeface="Courier New" pitchFamily="49" charset="0"/>
              </a:rPr>
              <a:t>public final void </a:t>
            </a:r>
            <a:r>
              <a:rPr lang="en-GB" b="1" dirty="0" err="1" smtClean="0">
                <a:solidFill>
                  <a:srgbClr val="006600"/>
                </a:solidFill>
                <a:latin typeface="Courier New" pitchFamily="49" charset="0"/>
              </a:rPr>
              <a:t>notifyPaused</a:t>
            </a:r>
            <a:r>
              <a:rPr lang="en-GB" b="1" dirty="0" smtClean="0">
                <a:solidFill>
                  <a:srgbClr val="006600"/>
                </a:solidFill>
                <a:latin typeface="Courier New" pitchFamily="49" charset="0"/>
              </a:rPr>
              <a:t>(  );</a:t>
            </a:r>
            <a:r>
              <a:rPr lang="en-GB" dirty="0" smtClean="0">
                <a:latin typeface="Courier New" pitchFamily="49" charset="0"/>
              </a:rPr>
              <a:t>  </a:t>
            </a:r>
          </a:p>
          <a:p>
            <a:pPr>
              <a:lnSpc>
                <a:spcPct val="70000"/>
              </a:lnSpc>
              <a:spcBef>
                <a:spcPct val="10000"/>
              </a:spcBef>
              <a:spcAft>
                <a:spcPct val="10000"/>
              </a:spcAft>
              <a:buNone/>
            </a:pPr>
            <a:r>
              <a:rPr lang="en-GB" b="1" dirty="0" smtClean="0">
                <a:solidFill>
                  <a:srgbClr val="006600"/>
                </a:solidFill>
                <a:latin typeface="Courier New" pitchFamily="49" charset="0"/>
              </a:rPr>
              <a:t>public final void </a:t>
            </a:r>
            <a:r>
              <a:rPr lang="en-GB" b="1" dirty="0" err="1" smtClean="0">
                <a:solidFill>
                  <a:srgbClr val="006600"/>
                </a:solidFill>
                <a:latin typeface="Courier New" pitchFamily="49" charset="0"/>
              </a:rPr>
              <a:t>resumeRequest</a:t>
            </a:r>
            <a:r>
              <a:rPr lang="en-GB" b="1" dirty="0" smtClean="0">
                <a:solidFill>
                  <a:srgbClr val="006600"/>
                </a:solidFill>
                <a:latin typeface="Courier New" pitchFamily="49" charset="0"/>
              </a:rPr>
              <a:t>(  );</a:t>
            </a:r>
            <a:r>
              <a:rPr lang="en-GB" dirty="0" smtClean="0">
                <a:latin typeface="Courier New" pitchFamily="49" charset="0"/>
              </a:rPr>
              <a:t> </a:t>
            </a:r>
          </a:p>
          <a:p>
            <a:pPr>
              <a:lnSpc>
                <a:spcPct val="70000"/>
              </a:lnSpc>
              <a:spcBef>
                <a:spcPct val="10000"/>
              </a:spcBef>
              <a:spcAft>
                <a:spcPct val="10000"/>
              </a:spcAft>
              <a:buNone/>
            </a:pPr>
            <a:r>
              <a:rPr lang="en-GB" dirty="0" smtClean="0">
                <a:latin typeface="Courier New" pitchFamily="49" charset="0"/>
              </a:rPr>
              <a:t> </a:t>
            </a:r>
            <a:endParaRPr lang="en-US" dirty="0" smtClean="0">
              <a:latin typeface="Courier New" pitchFamily="49" charset="0"/>
            </a:endParaRPr>
          </a:p>
          <a:p>
            <a:pPr>
              <a:lnSpc>
                <a:spcPct val="70000"/>
              </a:lnSpc>
              <a:spcBef>
                <a:spcPct val="10000"/>
              </a:spcBef>
              <a:spcAft>
                <a:spcPct val="10000"/>
              </a:spcAft>
              <a:buNone/>
            </a:pPr>
            <a:r>
              <a:rPr lang="en-US" dirty="0" smtClean="0"/>
              <a:t>The </a:t>
            </a:r>
            <a:r>
              <a:rPr lang="en-US" dirty="0" err="1" smtClean="0"/>
              <a:t>notifyPaused</a:t>
            </a:r>
            <a:r>
              <a:rPr lang="en-US" dirty="0" smtClean="0"/>
              <a:t>( ) method informs the platform that the </a:t>
            </a:r>
            <a:r>
              <a:rPr lang="en-US" dirty="0" err="1" smtClean="0"/>
              <a:t>MIDlet</a:t>
            </a:r>
            <a:r>
              <a:rPr lang="en-US" dirty="0" smtClean="0"/>
              <a:t> wishes to be moved to the Paused  state; this has the same effect as if the platform had invoked the </a:t>
            </a:r>
            <a:r>
              <a:rPr lang="en-US" dirty="0" err="1" smtClean="0"/>
              <a:t>MIDlet's</a:t>
            </a:r>
            <a:r>
              <a:rPr lang="en-US" dirty="0" smtClean="0"/>
              <a:t> </a:t>
            </a:r>
            <a:r>
              <a:rPr lang="en-US" dirty="0" err="1" smtClean="0"/>
              <a:t>pauseApp</a:t>
            </a:r>
            <a:r>
              <a:rPr lang="en-US" dirty="0" smtClean="0"/>
              <a:t>( ) method. When the </a:t>
            </a:r>
            <a:r>
              <a:rPr lang="en-US" dirty="0" err="1" smtClean="0"/>
              <a:t>MIDlet</a:t>
            </a:r>
            <a:r>
              <a:rPr lang="en-US" dirty="0" smtClean="0"/>
              <a:t>  calls </a:t>
            </a:r>
            <a:r>
              <a:rPr lang="en-US" dirty="0" err="1" smtClean="0"/>
              <a:t>notifyPaused</a:t>
            </a:r>
            <a:r>
              <a:rPr lang="en-US" dirty="0" smtClean="0"/>
              <a:t>( ), the platform does not invoke its </a:t>
            </a:r>
            <a:r>
              <a:rPr lang="en-US" dirty="0" err="1" smtClean="0"/>
              <a:t>pauseApp</a:t>
            </a:r>
            <a:r>
              <a:rPr lang="en-US" dirty="0" smtClean="0"/>
              <a:t>( ) method, in the same way that it does not  call </a:t>
            </a:r>
            <a:r>
              <a:rPr lang="en-US" dirty="0" err="1" smtClean="0"/>
              <a:t>destroyApp</a:t>
            </a:r>
            <a:r>
              <a:rPr lang="en-US" dirty="0" smtClean="0"/>
              <a:t>( ) in response to </a:t>
            </a:r>
            <a:r>
              <a:rPr lang="en-US" dirty="0" err="1" smtClean="0"/>
              <a:t>notifyDestroyed</a:t>
            </a:r>
            <a:r>
              <a:rPr lang="en-US" dirty="0" smtClean="0"/>
              <a:t>( ), because it assumes that the </a:t>
            </a:r>
            <a:r>
              <a:rPr lang="en-US" dirty="0" err="1" smtClean="0"/>
              <a:t>MIDlet</a:t>
            </a:r>
            <a:r>
              <a:rPr lang="en-US" dirty="0" smtClean="0"/>
              <a:t> has prepared itself to be  paused. A </a:t>
            </a:r>
            <a:r>
              <a:rPr lang="en-US" dirty="0" err="1" smtClean="0"/>
              <a:t>MIDlet</a:t>
            </a:r>
            <a:r>
              <a:rPr lang="en-US" dirty="0" smtClean="0"/>
              <a:t> often, therefore, precedes an invocation of </a:t>
            </a:r>
            <a:r>
              <a:rPr lang="en-US" dirty="0" err="1" smtClean="0"/>
              <a:t>notifyPaused</a:t>
            </a:r>
            <a:r>
              <a:rPr lang="en-US" dirty="0" smtClean="0"/>
              <a:t>( ) with a call to </a:t>
            </a:r>
            <a:r>
              <a:rPr lang="en-US" dirty="0" err="1" smtClean="0"/>
              <a:t>pauseApp</a:t>
            </a:r>
            <a:r>
              <a:rPr lang="en-US" dirty="0" smtClean="0"/>
              <a:t>( ) so that  the appropriate steps are taken before the </a:t>
            </a:r>
            <a:r>
              <a:rPr lang="en-US" dirty="0" err="1" smtClean="0"/>
              <a:t>MIDlet</a:t>
            </a:r>
            <a:r>
              <a:rPr lang="en-US" dirty="0" smtClean="0"/>
              <a:t> is suspended.  </a:t>
            </a:r>
          </a:p>
          <a:p>
            <a:pPr>
              <a:lnSpc>
                <a:spcPct val="70000"/>
              </a:lnSpc>
              <a:spcBef>
                <a:spcPct val="10000"/>
              </a:spcBef>
              <a:spcAft>
                <a:spcPct val="10000"/>
              </a:spcAft>
              <a:buNone/>
            </a:pPr>
            <a:endParaRPr lang="en-US" dirty="0" smtClean="0"/>
          </a:p>
          <a:p>
            <a:pPr>
              <a:lnSpc>
                <a:spcPct val="70000"/>
              </a:lnSpc>
              <a:spcBef>
                <a:spcPct val="10000"/>
              </a:spcBef>
              <a:spcAft>
                <a:spcPct val="10000"/>
              </a:spcAft>
              <a:buNone/>
            </a:pPr>
            <a:r>
              <a:rPr lang="en-US" dirty="0" smtClean="0"/>
              <a:t>The </a:t>
            </a:r>
            <a:r>
              <a:rPr lang="en-US" dirty="0" err="1" smtClean="0"/>
              <a:t>resumeRequest</a:t>
            </a:r>
            <a:r>
              <a:rPr lang="en-US" dirty="0" smtClean="0"/>
              <a:t>( ) method is the reverse of </a:t>
            </a:r>
            <a:r>
              <a:rPr lang="en-US" dirty="0" err="1" smtClean="0"/>
              <a:t>notifyPaused</a:t>
            </a:r>
            <a:r>
              <a:rPr lang="en-US" dirty="0" smtClean="0"/>
              <a:t>( ); it tells the platform that a </a:t>
            </a:r>
            <a:r>
              <a:rPr lang="en-US" dirty="0" err="1" smtClean="0"/>
              <a:t>MIDlet</a:t>
            </a:r>
            <a:r>
              <a:rPr lang="en-US" dirty="0" smtClean="0"/>
              <a:t> in the  Paused state wishes to return to the Active state. At some future time, the platform may resume the </a:t>
            </a:r>
            <a:r>
              <a:rPr lang="en-US" dirty="0" err="1" smtClean="0"/>
              <a:t>MIDlet</a:t>
            </a:r>
            <a:r>
              <a:rPr lang="en-US" dirty="0" smtClean="0"/>
              <a:t> by  calling its </a:t>
            </a:r>
            <a:r>
              <a:rPr lang="en-US" dirty="0" err="1" smtClean="0"/>
              <a:t>startApp</a:t>
            </a:r>
            <a:r>
              <a:rPr lang="en-US" dirty="0" smtClean="0"/>
              <a:t>( ) method. The </a:t>
            </a:r>
            <a:r>
              <a:rPr lang="en-US" dirty="0" err="1" smtClean="0"/>
              <a:t>resumeRequest</a:t>
            </a:r>
            <a:r>
              <a:rPr lang="en-US" dirty="0" smtClean="0"/>
              <a:t>( ) method typically is called by a background thread or from  a timer that the </a:t>
            </a:r>
            <a:r>
              <a:rPr lang="en-US" dirty="0" err="1" smtClean="0"/>
              <a:t>MIDlet</a:t>
            </a:r>
            <a:r>
              <a:rPr lang="en-US" dirty="0" smtClean="0"/>
              <a:t> left active while it was paused.</a:t>
            </a:r>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6"/>
          <p:cNvSpPr>
            <a:spLocks noGrp="1" noChangeArrowheads="1"/>
          </p:cNvSpPr>
          <p:nvPr>
            <p:ph type="sldNum" sz="quarter" idx="5"/>
          </p:nvPr>
        </p:nvSpPr>
        <p:spPr>
          <a:noFill/>
        </p:spPr>
        <p:txBody>
          <a:bodyPr/>
          <a:lstStyle/>
          <a:p>
            <a:fld id="{D88F5CCB-17CE-4879-A7F3-36B72D7194A3}" type="slidenum">
              <a:rPr lang="en-US" smtClean="0"/>
              <a:pPr/>
              <a:t>2</a:t>
            </a:fld>
            <a:endParaRPr lang="en-US" smtClean="0"/>
          </a:p>
        </p:txBody>
      </p:sp>
      <p:sp>
        <p:nvSpPr>
          <p:cNvPr id="36869" name="Rectangle 4"/>
          <p:cNvSpPr>
            <a:spLocks noGrp="1" noRot="1" noChangeAspect="1" noChangeArrowheads="1" noTextEdit="1"/>
          </p:cNvSpPr>
          <p:nvPr>
            <p:ph type="sldImg"/>
          </p:nvPr>
        </p:nvSpPr>
        <p:spPr>
          <a:xfrm>
            <a:off x="906463" y="844550"/>
            <a:ext cx="4916487" cy="3403600"/>
          </a:xfrm>
          <a:ln/>
        </p:spPr>
      </p:sp>
      <p:sp>
        <p:nvSpPr>
          <p:cNvPr id="36870" name="Rectangle 5"/>
          <p:cNvSpPr>
            <a:spLocks noGrp="1" noChangeArrowheads="1"/>
          </p:cNvSpPr>
          <p:nvPr>
            <p:ph type="body" idx="1"/>
          </p:nvPr>
        </p:nvSpPr>
        <p:spPr>
          <a:noFill/>
          <a:ln w="9525"/>
        </p:spPr>
        <p:txBody>
          <a:bodyPr/>
          <a:lstStyle/>
          <a:p>
            <a:r>
              <a:rPr lang="en-US" smtClean="0"/>
              <a:t>In this Lecture, you will get an overview of the often used features during MIDlet development. You will see some code examples but don’t worry about understanding them all at the moment, they are handled more precisely later.</a:t>
            </a:r>
          </a:p>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6"/>
          <p:cNvSpPr>
            <a:spLocks noGrp="1" noChangeArrowheads="1"/>
          </p:cNvSpPr>
          <p:nvPr>
            <p:ph type="sldNum" sz="quarter" idx="5"/>
          </p:nvPr>
        </p:nvSpPr>
        <p:spPr>
          <a:noFill/>
        </p:spPr>
        <p:txBody>
          <a:bodyPr/>
          <a:lstStyle/>
          <a:p>
            <a:fld id="{E03C6BE0-7E92-4CF9-A0D7-0FB76AF7EB86}" type="slidenum">
              <a:rPr lang="en-US" smtClean="0"/>
              <a:pPr/>
              <a:t>20</a:t>
            </a:fld>
            <a:endParaRPr lang="en-US" smtClean="0"/>
          </a:p>
        </p:txBody>
      </p:sp>
      <p:sp>
        <p:nvSpPr>
          <p:cNvPr id="55301" name="Rectangle 2"/>
          <p:cNvSpPr>
            <a:spLocks noGrp="1" noRot="1" noChangeAspect="1" noChangeArrowheads="1" noTextEdit="1"/>
          </p:cNvSpPr>
          <p:nvPr>
            <p:ph type="sldImg"/>
          </p:nvPr>
        </p:nvSpPr>
        <p:spPr>
          <a:xfrm>
            <a:off x="906463" y="844550"/>
            <a:ext cx="4916487" cy="3403600"/>
          </a:xfrm>
          <a:ln/>
        </p:spPr>
      </p:sp>
      <p:sp>
        <p:nvSpPr>
          <p:cNvPr id="55302" name="Rectangle 3"/>
          <p:cNvSpPr>
            <a:spLocks noGrp="1" noChangeArrowheads="1"/>
          </p:cNvSpPr>
          <p:nvPr>
            <p:ph type="body" idx="1"/>
          </p:nvPr>
        </p:nvSpPr>
        <p:spPr>
          <a:noFill/>
          <a:ln w="9525"/>
        </p:spPr>
        <p:txBody>
          <a:bodyPr/>
          <a:lstStyle/>
          <a:p>
            <a:r>
              <a:rPr lang="en-US" smtClean="0"/>
              <a:t>All MIDlets are derived from the abstract base class javax.microedition.midlet.MIDlet, which contains  methods that the MIDP platform calls to control the MIDlet's lifecycle, as well as methods that the MIDlet itself  can use to request a change in its state. A MIDlet must have a public default constructor (that is, a constructor that requires no arguments), which may be one supplied by the developer if there is any initialization to perform or, when there are no explicit constructors, the empty default constructor inserted by the Java compiler.</a:t>
            </a:r>
          </a:p>
          <a:p>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6"/>
          <p:cNvSpPr>
            <a:spLocks noGrp="1" noChangeArrowheads="1"/>
          </p:cNvSpPr>
          <p:nvPr>
            <p:ph type="sldNum" sz="quarter" idx="5"/>
          </p:nvPr>
        </p:nvSpPr>
        <p:spPr>
          <a:noFill/>
        </p:spPr>
        <p:txBody>
          <a:bodyPr/>
          <a:lstStyle/>
          <a:p>
            <a:fld id="{E03C6BE0-7E92-4CF9-A0D7-0FB76AF7EB86}" type="slidenum">
              <a:rPr lang="en-US" smtClean="0"/>
              <a:pPr/>
              <a:t>21</a:t>
            </a:fld>
            <a:endParaRPr lang="en-US" smtClean="0"/>
          </a:p>
        </p:txBody>
      </p:sp>
      <p:sp>
        <p:nvSpPr>
          <p:cNvPr id="55301" name="Rectangle 2"/>
          <p:cNvSpPr>
            <a:spLocks noGrp="1" noRot="1" noChangeAspect="1" noChangeArrowheads="1" noTextEdit="1"/>
          </p:cNvSpPr>
          <p:nvPr>
            <p:ph type="sldImg"/>
          </p:nvPr>
        </p:nvSpPr>
        <p:spPr>
          <a:xfrm>
            <a:off x="906463" y="844550"/>
            <a:ext cx="4916487" cy="3403600"/>
          </a:xfrm>
          <a:ln/>
        </p:spPr>
      </p:sp>
      <p:sp>
        <p:nvSpPr>
          <p:cNvPr id="55302" name="Rectangle 3"/>
          <p:cNvSpPr>
            <a:spLocks noGrp="1" noChangeArrowheads="1"/>
          </p:cNvSpPr>
          <p:nvPr>
            <p:ph type="body" idx="1"/>
          </p:nvPr>
        </p:nvSpPr>
        <p:spPr>
          <a:noFill/>
          <a:ln w="9525"/>
        </p:spPr>
        <p:txBody>
          <a:bodyPr/>
          <a:lstStyle/>
          <a:p>
            <a:r>
              <a:rPr lang="en-US" smtClean="0"/>
              <a:t>All MIDlets are derived from the abstract base class javax.microedition.midlet.MIDlet, which contains  methods that the MIDP platform calls to control the MIDlet's lifecycle, as well as methods that the MIDlet itself  can use to request a change in its state. A MIDlet must have a public default constructor (that is, a constructor that requires no arguments), which may be one supplied by the developer if there is any initialization to perform or, when there are no explicit constructors, the empty default constructor inserted by the Java compiler.</a:t>
            </a:r>
          </a:p>
          <a:p>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6"/>
          <p:cNvSpPr>
            <a:spLocks noGrp="1" noChangeArrowheads="1"/>
          </p:cNvSpPr>
          <p:nvPr>
            <p:ph type="sldNum" sz="quarter" idx="5"/>
          </p:nvPr>
        </p:nvSpPr>
        <p:spPr>
          <a:noFill/>
        </p:spPr>
        <p:txBody>
          <a:bodyPr/>
          <a:lstStyle/>
          <a:p>
            <a:fld id="{55649D65-5E84-4C21-9FEE-EAB893FC5F20}" type="slidenum">
              <a:rPr lang="en-US" smtClean="0"/>
              <a:pPr/>
              <a:t>22</a:t>
            </a:fld>
            <a:endParaRPr lang="en-US" smtClean="0"/>
          </a:p>
        </p:txBody>
      </p:sp>
      <p:sp>
        <p:nvSpPr>
          <p:cNvPr id="56325" name="Rectangle 2"/>
          <p:cNvSpPr>
            <a:spLocks noGrp="1" noRot="1" noChangeAspect="1" noChangeArrowheads="1" noTextEdit="1"/>
          </p:cNvSpPr>
          <p:nvPr>
            <p:ph type="sldImg"/>
          </p:nvPr>
        </p:nvSpPr>
        <p:spPr>
          <a:xfrm>
            <a:off x="906463" y="844550"/>
            <a:ext cx="4916487" cy="3403600"/>
          </a:xfrm>
          <a:ln/>
        </p:spPr>
      </p:sp>
      <p:sp>
        <p:nvSpPr>
          <p:cNvPr id="56326" name="Rectangle 3"/>
          <p:cNvSpPr>
            <a:spLocks noGrp="1" noChangeArrowheads="1"/>
          </p:cNvSpPr>
          <p:nvPr>
            <p:ph type="body" idx="1"/>
          </p:nvPr>
        </p:nvSpPr>
        <p:spPr>
          <a:xfrm>
            <a:off x="627608" y="4138464"/>
            <a:ext cx="5688632" cy="4885296"/>
          </a:xfrm>
          <a:noFill/>
          <a:ln w="9525"/>
        </p:spPr>
        <p:txBody>
          <a:bodyPr/>
          <a:lstStyle/>
          <a:p>
            <a:r>
              <a:rPr lang="en-US" dirty="0" smtClean="0"/>
              <a:t>The user interface requirements for handheld devices are different from those for desktop computers.  For example, the display size of handheld devices is smaller, and the input devices do not always include  pointing devices, for example, a mouse or pen input. For these reasons, you cannot follow the same user  interface programming guidelines for applications running on desktop computers and hand-held devices.    </a:t>
            </a:r>
          </a:p>
          <a:p>
            <a:endParaRPr lang="en-US" dirty="0" smtClean="0"/>
          </a:p>
          <a:p>
            <a:r>
              <a:rPr lang="en-US" dirty="0" smtClean="0"/>
              <a:t>The CLDC provides foundation classes for all resource-constrained Java-enabled handheld devices and  needs to be complemented by profiles. For example, the CLDC itself does not define any Graphical User  Interface (GUI) functionality. Official GUI classes are included in profiles such as the MIDP. The GUI classes  included in the MIDP are defined in the </a:t>
            </a:r>
            <a:r>
              <a:rPr lang="en-US" dirty="0" err="1" smtClean="0"/>
              <a:t>javax.microedition.lcdui</a:t>
            </a:r>
            <a:r>
              <a:rPr lang="en-US" dirty="0" smtClean="0"/>
              <a:t> package.  These are not based on the Abstract  Window Toolkit (AWT).   </a:t>
            </a:r>
          </a:p>
          <a:p>
            <a:endParaRPr lang="en-US" dirty="0" smtClean="0"/>
          </a:p>
          <a:p>
            <a:r>
              <a:rPr lang="en-US" dirty="0" smtClean="0"/>
              <a:t>The MIDP UI classes were designed with the consumer devices in mind.  They consist of high-level and  low-level APIs.  </a:t>
            </a:r>
          </a:p>
          <a:p>
            <a:endParaRPr lang="en-US" b="1" dirty="0" smtClean="0"/>
          </a:p>
          <a:p>
            <a:r>
              <a:rPr lang="en-US" b="1" dirty="0" smtClean="0"/>
              <a:t>High-Level API   </a:t>
            </a:r>
          </a:p>
          <a:p>
            <a:r>
              <a:rPr lang="en-US" dirty="0" smtClean="0"/>
              <a:t>The high-level API is designed for applications whose client parts run on mobile information devices  where portability is important. Applications that use this API should work on all devices. To achieve portability,  the API employs a high-level abstraction and gives little control over its look and feel. For example, there is no  direct access to device features (colors, sizes, input). Interaction with components is encapsulated by the  implementation and the application is not aware of such interactions.   </a:t>
            </a:r>
          </a:p>
          <a:p>
            <a:r>
              <a:rPr lang="en-US" dirty="0" smtClean="0"/>
              <a:t>When the high-level API is used, the underlying implementation does the necessary adaptation to the  device's hardware and native user interface style. The high-level API is implemented by classes that inherit  from the Screen class. It is much simpler and less powerful than AWT.  </a:t>
            </a:r>
          </a:p>
          <a:p>
            <a:endParaRPr lang="en-US" b="1" dirty="0" smtClean="0"/>
          </a:p>
          <a:p>
            <a:r>
              <a:rPr lang="en-US" b="1" dirty="0" smtClean="0"/>
              <a:t>Low-Level API   </a:t>
            </a:r>
          </a:p>
          <a:p>
            <a:r>
              <a:rPr lang="en-US" dirty="0" smtClean="0"/>
              <a:t>The low-level API provides little abstraction. It is designed for applications that need precise placement  and control of graphic elements and access to low-level key events. This API gives the application full control  over what is being drawn on the display. The Canvas and Graphics classes implement the low-level API.    </a:t>
            </a:r>
          </a:p>
          <a:p>
            <a:r>
              <a:rPr lang="en-US" dirty="0" smtClean="0"/>
              <a:t>It is important to note that </a:t>
            </a:r>
            <a:r>
              <a:rPr lang="en-US" dirty="0" err="1" smtClean="0"/>
              <a:t>MIDlets</a:t>
            </a:r>
            <a:r>
              <a:rPr lang="en-US" dirty="0" smtClean="0"/>
              <a:t> that access the low-level API are not guaranteed to be portable  because this API provides mechanisms to access details that are specific to a particular device. This  compromise on portability however may result in a better user experience. </a:t>
            </a:r>
            <a:endParaRPr lang="en-GB"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6"/>
          <p:cNvSpPr>
            <a:spLocks noGrp="1" noChangeArrowheads="1"/>
          </p:cNvSpPr>
          <p:nvPr>
            <p:ph type="sldNum" sz="quarter" idx="5"/>
          </p:nvPr>
        </p:nvSpPr>
        <p:spPr>
          <a:noFill/>
        </p:spPr>
        <p:txBody>
          <a:bodyPr/>
          <a:lstStyle/>
          <a:p>
            <a:fld id="{6B3E4B13-ECA6-441A-A824-003C115945E3}" type="slidenum">
              <a:rPr lang="en-US" smtClean="0"/>
              <a:pPr/>
              <a:t>23</a:t>
            </a:fld>
            <a:endParaRPr lang="en-US" smtClean="0"/>
          </a:p>
        </p:txBody>
      </p:sp>
      <p:sp>
        <p:nvSpPr>
          <p:cNvPr id="57349" name="Rectangle 2"/>
          <p:cNvSpPr>
            <a:spLocks noGrp="1" noRot="1" noChangeAspect="1" noChangeArrowheads="1" noTextEdit="1"/>
          </p:cNvSpPr>
          <p:nvPr>
            <p:ph type="sldImg"/>
          </p:nvPr>
        </p:nvSpPr>
        <p:spPr>
          <a:xfrm>
            <a:off x="906463" y="844550"/>
            <a:ext cx="4916487" cy="3403600"/>
          </a:xfrm>
          <a:ln/>
        </p:spPr>
      </p:sp>
      <p:sp>
        <p:nvSpPr>
          <p:cNvPr id="57350"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6"/>
          <p:cNvSpPr>
            <a:spLocks noGrp="1" noChangeArrowheads="1"/>
          </p:cNvSpPr>
          <p:nvPr>
            <p:ph type="sldNum" sz="quarter" idx="5"/>
          </p:nvPr>
        </p:nvSpPr>
        <p:spPr>
          <a:noFill/>
        </p:spPr>
        <p:txBody>
          <a:bodyPr/>
          <a:lstStyle/>
          <a:p>
            <a:fld id="{B972BC40-DAAB-4B5F-A041-3AFD2E0F1655}" type="slidenum">
              <a:rPr lang="en-US" smtClean="0"/>
              <a:pPr/>
              <a:t>24</a:t>
            </a:fld>
            <a:endParaRPr lang="en-US" smtClean="0"/>
          </a:p>
        </p:txBody>
      </p:sp>
      <p:sp>
        <p:nvSpPr>
          <p:cNvPr id="58373" name="Rectangle 2"/>
          <p:cNvSpPr>
            <a:spLocks noGrp="1" noRot="1" noChangeAspect="1" noChangeArrowheads="1" noTextEdit="1"/>
          </p:cNvSpPr>
          <p:nvPr>
            <p:ph type="sldImg"/>
          </p:nvPr>
        </p:nvSpPr>
        <p:spPr>
          <a:xfrm>
            <a:off x="906463" y="844550"/>
            <a:ext cx="4916487" cy="3403600"/>
          </a:xfrm>
          <a:ln/>
        </p:spPr>
      </p:sp>
      <p:sp>
        <p:nvSpPr>
          <p:cNvPr id="5837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6"/>
          <p:cNvSpPr>
            <a:spLocks noGrp="1" noChangeArrowheads="1"/>
          </p:cNvSpPr>
          <p:nvPr>
            <p:ph type="sldNum" sz="quarter" idx="5"/>
          </p:nvPr>
        </p:nvSpPr>
        <p:spPr>
          <a:noFill/>
        </p:spPr>
        <p:txBody>
          <a:bodyPr/>
          <a:lstStyle/>
          <a:p>
            <a:fld id="{B972BC40-DAAB-4B5F-A041-3AFD2E0F1655}" type="slidenum">
              <a:rPr lang="en-US" smtClean="0"/>
              <a:pPr/>
              <a:t>25</a:t>
            </a:fld>
            <a:endParaRPr lang="en-US" smtClean="0"/>
          </a:p>
        </p:txBody>
      </p:sp>
      <p:sp>
        <p:nvSpPr>
          <p:cNvPr id="58373" name="Rectangle 2"/>
          <p:cNvSpPr>
            <a:spLocks noGrp="1" noRot="1" noChangeAspect="1" noChangeArrowheads="1" noTextEdit="1"/>
          </p:cNvSpPr>
          <p:nvPr>
            <p:ph type="sldImg"/>
          </p:nvPr>
        </p:nvSpPr>
        <p:spPr>
          <a:xfrm>
            <a:off x="906463" y="844550"/>
            <a:ext cx="4916487" cy="3403600"/>
          </a:xfrm>
          <a:ln/>
        </p:spPr>
      </p:sp>
      <p:sp>
        <p:nvSpPr>
          <p:cNvPr id="5837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6"/>
          <p:cNvSpPr>
            <a:spLocks noGrp="1" noChangeArrowheads="1"/>
          </p:cNvSpPr>
          <p:nvPr>
            <p:ph type="sldNum" sz="quarter" idx="5"/>
          </p:nvPr>
        </p:nvSpPr>
        <p:spPr>
          <a:noFill/>
        </p:spPr>
        <p:txBody>
          <a:bodyPr/>
          <a:lstStyle/>
          <a:p>
            <a:fld id="{A91369E5-64B2-409C-871F-A74423A5CEDB}" type="slidenum">
              <a:rPr lang="en-US" smtClean="0"/>
              <a:pPr/>
              <a:t>26</a:t>
            </a:fld>
            <a:endParaRPr lang="en-US" smtClean="0"/>
          </a:p>
        </p:txBody>
      </p:sp>
      <p:sp>
        <p:nvSpPr>
          <p:cNvPr id="59397" name="Rectangle 2"/>
          <p:cNvSpPr>
            <a:spLocks noGrp="1" noRot="1" noChangeAspect="1" noChangeArrowheads="1" noTextEdit="1"/>
          </p:cNvSpPr>
          <p:nvPr>
            <p:ph type="sldImg"/>
          </p:nvPr>
        </p:nvSpPr>
        <p:spPr>
          <a:xfrm>
            <a:off x="906463" y="844550"/>
            <a:ext cx="4916487" cy="3403600"/>
          </a:xfrm>
          <a:ln/>
        </p:spPr>
      </p:sp>
      <p:sp>
        <p:nvSpPr>
          <p:cNvPr id="59398"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6"/>
          <p:cNvSpPr>
            <a:spLocks noGrp="1" noChangeArrowheads="1"/>
          </p:cNvSpPr>
          <p:nvPr>
            <p:ph type="sldNum" sz="quarter" idx="5"/>
          </p:nvPr>
        </p:nvSpPr>
        <p:spPr>
          <a:noFill/>
        </p:spPr>
        <p:txBody>
          <a:bodyPr/>
          <a:lstStyle/>
          <a:p>
            <a:fld id="{3D3437CB-31D6-4D44-B710-425ABB67C57C}" type="slidenum">
              <a:rPr lang="en-US" smtClean="0"/>
              <a:pPr/>
              <a:t>27</a:t>
            </a:fld>
            <a:endParaRPr lang="en-US" smtClean="0"/>
          </a:p>
        </p:txBody>
      </p:sp>
      <p:sp>
        <p:nvSpPr>
          <p:cNvPr id="60421" name="Rectangle 2"/>
          <p:cNvSpPr>
            <a:spLocks noGrp="1" noRot="1" noChangeAspect="1" noChangeArrowheads="1" noTextEdit="1"/>
          </p:cNvSpPr>
          <p:nvPr>
            <p:ph type="sldImg"/>
          </p:nvPr>
        </p:nvSpPr>
        <p:spPr>
          <a:xfrm>
            <a:off x="906463" y="844550"/>
            <a:ext cx="4916487" cy="3403600"/>
          </a:xfrm>
          <a:ln/>
        </p:spPr>
      </p:sp>
      <p:sp>
        <p:nvSpPr>
          <p:cNvPr id="60422"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6"/>
          <p:cNvSpPr>
            <a:spLocks noGrp="1" noChangeArrowheads="1"/>
          </p:cNvSpPr>
          <p:nvPr>
            <p:ph type="sldNum" sz="quarter" idx="5"/>
          </p:nvPr>
        </p:nvSpPr>
        <p:spPr>
          <a:noFill/>
        </p:spPr>
        <p:txBody>
          <a:bodyPr/>
          <a:lstStyle/>
          <a:p>
            <a:fld id="{3D3437CB-31D6-4D44-B710-425ABB67C57C}" type="slidenum">
              <a:rPr lang="en-US" smtClean="0"/>
              <a:pPr/>
              <a:t>28</a:t>
            </a:fld>
            <a:endParaRPr lang="en-US" smtClean="0"/>
          </a:p>
        </p:txBody>
      </p:sp>
      <p:sp>
        <p:nvSpPr>
          <p:cNvPr id="60421" name="Rectangle 2"/>
          <p:cNvSpPr>
            <a:spLocks noGrp="1" noRot="1" noChangeAspect="1" noChangeArrowheads="1" noTextEdit="1"/>
          </p:cNvSpPr>
          <p:nvPr>
            <p:ph type="sldImg"/>
          </p:nvPr>
        </p:nvSpPr>
        <p:spPr>
          <a:xfrm>
            <a:off x="906463" y="844550"/>
            <a:ext cx="4916487" cy="3403600"/>
          </a:xfrm>
          <a:ln/>
        </p:spPr>
      </p:sp>
      <p:sp>
        <p:nvSpPr>
          <p:cNvPr id="60422"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6"/>
          <p:cNvSpPr>
            <a:spLocks noGrp="1" noChangeArrowheads="1"/>
          </p:cNvSpPr>
          <p:nvPr>
            <p:ph type="sldNum" sz="quarter" idx="5"/>
          </p:nvPr>
        </p:nvSpPr>
        <p:spPr>
          <a:noFill/>
        </p:spPr>
        <p:txBody>
          <a:bodyPr/>
          <a:lstStyle/>
          <a:p>
            <a:fld id="{208D0F76-0E26-4A9E-928E-CF791BC00802}" type="slidenum">
              <a:rPr lang="en-US" smtClean="0"/>
              <a:pPr/>
              <a:t>29</a:t>
            </a:fld>
            <a:endParaRPr lang="en-US" smtClean="0"/>
          </a:p>
        </p:txBody>
      </p:sp>
      <p:sp>
        <p:nvSpPr>
          <p:cNvPr id="61445" name="Rectangle 2"/>
          <p:cNvSpPr>
            <a:spLocks noGrp="1" noRot="1" noChangeAspect="1" noChangeArrowheads="1" noTextEdit="1"/>
          </p:cNvSpPr>
          <p:nvPr>
            <p:ph type="sldImg"/>
          </p:nvPr>
        </p:nvSpPr>
        <p:spPr>
          <a:xfrm>
            <a:off x="906463" y="844550"/>
            <a:ext cx="4916487" cy="3403600"/>
          </a:xfrm>
          <a:ln/>
        </p:spPr>
      </p:sp>
      <p:sp>
        <p:nvSpPr>
          <p:cNvPr id="61446" name="Rectangle 3"/>
          <p:cNvSpPr>
            <a:spLocks noGrp="1" noChangeArrowheads="1"/>
          </p:cNvSpPr>
          <p:nvPr>
            <p:ph type="body" idx="1"/>
          </p:nvPr>
        </p:nvSpPr>
        <p:spPr>
          <a:xfrm>
            <a:off x="555600" y="4354488"/>
            <a:ext cx="5472608" cy="4669272"/>
          </a:xfrm>
          <a:noFill/>
          <a:ln w="9525"/>
        </p:spPr>
        <p:txBody>
          <a:bodyPr/>
          <a:lstStyle/>
          <a:p>
            <a:r>
              <a:rPr lang="en-US" dirty="0" smtClean="0"/>
              <a:t>Persistent storage is a non-volatile place for storing the state of objects. The MIDP provides a Device- independent API for </a:t>
            </a:r>
            <a:r>
              <a:rPr lang="en-US" dirty="0" err="1" smtClean="0"/>
              <a:t>MIDlets</a:t>
            </a:r>
            <a:r>
              <a:rPr lang="en-US" dirty="0" smtClean="0"/>
              <a:t> to persistently store data and retrieve it later. This mechanism is a simple record- oriented database called the Record Management System (RMS). A MIDP database (or a record store) consists of  a collection of records that remain persistent after the </a:t>
            </a:r>
            <a:r>
              <a:rPr lang="en-US" dirty="0" err="1" smtClean="0"/>
              <a:t>MIDlet</a:t>
            </a:r>
            <a:r>
              <a:rPr lang="en-US" dirty="0" smtClean="0"/>
              <a:t> exits. When you invoke the </a:t>
            </a:r>
            <a:r>
              <a:rPr lang="en-US" dirty="0" err="1" smtClean="0"/>
              <a:t>MIDlet</a:t>
            </a:r>
            <a:r>
              <a:rPr lang="en-US" dirty="0" smtClean="0"/>
              <a:t> again, it can  retrieve data from the persistent record store.   </a:t>
            </a:r>
          </a:p>
          <a:p>
            <a:endParaRPr lang="en-US" dirty="0" smtClean="0"/>
          </a:p>
          <a:p>
            <a:r>
              <a:rPr lang="en-US" dirty="0" smtClean="0"/>
              <a:t>To use the RMS, import the </a:t>
            </a:r>
            <a:r>
              <a:rPr lang="en-US" dirty="0" err="1" smtClean="0"/>
              <a:t>javax.microedition.rms</a:t>
            </a:r>
            <a:r>
              <a:rPr lang="en-US" dirty="0" smtClean="0"/>
              <a:t> package.   </a:t>
            </a:r>
          </a:p>
          <a:p>
            <a:endParaRPr lang="en-US" dirty="0" smtClean="0"/>
          </a:p>
          <a:p>
            <a:r>
              <a:rPr lang="en-US" dirty="0" smtClean="0"/>
              <a:t>A record store is a collection of records, and a record is basically a byte array of arbitrary data. Record  stores (binary files) are platform-dependent because they are created in platform-dependent locations. </a:t>
            </a:r>
            <a:r>
              <a:rPr lang="en-US" dirty="0" err="1" smtClean="0"/>
              <a:t>MIDlets</a:t>
            </a:r>
            <a:r>
              <a:rPr lang="en-US" dirty="0" smtClean="0"/>
              <a:t>  within a single application (a </a:t>
            </a:r>
            <a:r>
              <a:rPr lang="en-US" dirty="0" err="1" smtClean="0"/>
              <a:t>MIDlet</a:t>
            </a:r>
            <a:r>
              <a:rPr lang="en-US" dirty="0" smtClean="0"/>
              <a:t> suite) can create multiple record stores (database files) with different  names. The RMS APIs provide the following functionality:   </a:t>
            </a:r>
            <a:endParaRPr lang="en-GB" dirty="0" smtClean="0"/>
          </a:p>
          <a:p>
            <a:pPr lvl="1">
              <a:spcBef>
                <a:spcPct val="0"/>
              </a:spcBef>
              <a:spcAft>
                <a:spcPct val="100000"/>
              </a:spcAft>
              <a:buFontTx/>
              <a:buChar char="•"/>
            </a:pPr>
            <a:r>
              <a:rPr lang="en-GB" dirty="0" smtClean="0"/>
              <a:t>Allow </a:t>
            </a:r>
            <a:r>
              <a:rPr lang="en-GB" dirty="0" err="1" smtClean="0"/>
              <a:t>MIDlets</a:t>
            </a:r>
            <a:r>
              <a:rPr lang="en-GB" dirty="0" smtClean="0"/>
              <a:t> to manipulate (add and remove) records within a record store.;   </a:t>
            </a:r>
          </a:p>
          <a:p>
            <a:pPr lvl="1">
              <a:spcBef>
                <a:spcPct val="0"/>
              </a:spcBef>
              <a:spcAft>
                <a:spcPct val="100000"/>
              </a:spcAft>
              <a:buFontTx/>
              <a:buChar char="•"/>
            </a:pPr>
            <a:r>
              <a:rPr lang="en-GB" dirty="0" smtClean="0"/>
              <a:t>Allow </a:t>
            </a:r>
            <a:r>
              <a:rPr lang="en-GB" dirty="0" err="1" smtClean="0"/>
              <a:t>MIDlets</a:t>
            </a:r>
            <a:r>
              <a:rPr lang="en-GB" dirty="0" smtClean="0"/>
              <a:t> in the same application to share records (access one another's record store directly).</a:t>
            </a:r>
          </a:p>
          <a:p>
            <a:pPr lvl="1">
              <a:spcBef>
                <a:spcPct val="0"/>
              </a:spcBef>
              <a:spcAft>
                <a:spcPct val="100000"/>
              </a:spcAft>
              <a:buFontTx/>
              <a:buChar char="•"/>
            </a:pPr>
            <a:r>
              <a:rPr lang="en-GB" dirty="0" smtClean="0"/>
              <a:t>Does not provide a mechanism for sharing records between </a:t>
            </a:r>
            <a:r>
              <a:rPr lang="en-GB" dirty="0" err="1" smtClean="0"/>
              <a:t>MIDlets</a:t>
            </a:r>
            <a:r>
              <a:rPr lang="en-GB" dirty="0" smtClean="0"/>
              <a:t> in different applications. </a:t>
            </a:r>
          </a:p>
          <a:p>
            <a:pPr lvl="1">
              <a:spcBef>
                <a:spcPct val="0"/>
              </a:spcBef>
              <a:spcAft>
                <a:spcPct val="100000"/>
              </a:spcAft>
              <a:buFontTx/>
              <a:buChar char="•"/>
            </a:pPr>
            <a:r>
              <a:rPr lang="en-GB" dirty="0" smtClean="0"/>
              <a:t>Different </a:t>
            </a:r>
            <a:r>
              <a:rPr lang="en-GB" dirty="0" err="1" smtClean="0"/>
              <a:t>MIDlets</a:t>
            </a:r>
            <a:r>
              <a:rPr lang="en-GB" dirty="0" smtClean="0"/>
              <a:t> in the same </a:t>
            </a:r>
            <a:r>
              <a:rPr lang="en-GB" dirty="0" err="1" smtClean="0"/>
              <a:t>MIDlet</a:t>
            </a:r>
            <a:r>
              <a:rPr lang="en-GB" dirty="0" smtClean="0"/>
              <a:t> suite can also use the RMS to share data. (A </a:t>
            </a:r>
            <a:r>
              <a:rPr lang="en-GB" dirty="0" err="1" smtClean="0"/>
              <a:t>MIDlet</a:t>
            </a:r>
            <a:r>
              <a:rPr lang="en-GB" dirty="0" smtClean="0"/>
              <a:t> suite is a set  of </a:t>
            </a:r>
            <a:r>
              <a:rPr lang="en-GB" dirty="0" err="1" smtClean="0"/>
              <a:t>MIDlets</a:t>
            </a:r>
            <a:r>
              <a:rPr lang="en-GB" dirty="0" smtClean="0"/>
              <a:t> packaged together into a single JAR file.)</a:t>
            </a:r>
          </a:p>
          <a:p>
            <a:pPr lvl="1">
              <a:spcBef>
                <a:spcPct val="0"/>
              </a:spcBef>
              <a:spcAft>
                <a:spcPct val="100000"/>
              </a:spcAft>
              <a:buFontTx/>
              <a:buChar char="•"/>
            </a:pPr>
            <a:r>
              <a:rPr lang="en-US" dirty="0" smtClean="0"/>
              <a:t>There is no way to change just part of a record: the entire record must be read, the change made to the  data in memory, and then the entire record is written back to the record store.</a:t>
            </a:r>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6"/>
          <p:cNvSpPr>
            <a:spLocks noGrp="1" noChangeArrowheads="1"/>
          </p:cNvSpPr>
          <p:nvPr>
            <p:ph type="sldNum" sz="quarter" idx="5"/>
          </p:nvPr>
        </p:nvSpPr>
        <p:spPr>
          <a:noFill/>
        </p:spPr>
        <p:txBody>
          <a:bodyPr/>
          <a:lstStyle/>
          <a:p>
            <a:fld id="{5B0337D2-D301-4822-B462-8D5437948B70}" type="slidenum">
              <a:rPr lang="en-US" smtClean="0"/>
              <a:pPr/>
              <a:t>3</a:t>
            </a:fld>
            <a:endParaRPr lang="en-US" smtClean="0"/>
          </a:p>
        </p:txBody>
      </p:sp>
      <p:sp>
        <p:nvSpPr>
          <p:cNvPr id="37893" name="Rectangle 2"/>
          <p:cNvSpPr>
            <a:spLocks noGrp="1" noRot="1" noChangeAspect="1" noChangeArrowheads="1" noTextEdit="1"/>
          </p:cNvSpPr>
          <p:nvPr>
            <p:ph type="sldImg"/>
          </p:nvPr>
        </p:nvSpPr>
        <p:spPr>
          <a:xfrm>
            <a:off x="906463" y="844550"/>
            <a:ext cx="4916487" cy="3403600"/>
          </a:xfrm>
          <a:ln/>
        </p:spPr>
      </p:sp>
      <p:sp>
        <p:nvSpPr>
          <p:cNvPr id="3789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6"/>
          <p:cNvSpPr>
            <a:spLocks noGrp="1" noChangeArrowheads="1"/>
          </p:cNvSpPr>
          <p:nvPr>
            <p:ph type="sldNum" sz="quarter" idx="5"/>
          </p:nvPr>
        </p:nvSpPr>
        <p:spPr>
          <a:noFill/>
        </p:spPr>
        <p:txBody>
          <a:bodyPr/>
          <a:lstStyle/>
          <a:p>
            <a:fld id="{320F11F2-7DAC-438E-B95E-41E289D6841E}" type="slidenum">
              <a:rPr lang="en-US" smtClean="0"/>
              <a:pPr/>
              <a:t>30</a:t>
            </a:fld>
            <a:endParaRPr lang="en-US" smtClean="0"/>
          </a:p>
        </p:txBody>
      </p:sp>
      <p:sp>
        <p:nvSpPr>
          <p:cNvPr id="62469" name="Rectangle 2"/>
          <p:cNvSpPr>
            <a:spLocks noGrp="1" noRot="1" noChangeAspect="1" noChangeArrowheads="1" noTextEdit="1"/>
          </p:cNvSpPr>
          <p:nvPr>
            <p:ph type="sldImg"/>
          </p:nvPr>
        </p:nvSpPr>
        <p:spPr>
          <a:xfrm>
            <a:off x="906463" y="844550"/>
            <a:ext cx="4916487" cy="3403600"/>
          </a:xfrm>
          <a:ln/>
        </p:spPr>
      </p:sp>
      <p:sp>
        <p:nvSpPr>
          <p:cNvPr id="62470"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6"/>
          <p:cNvSpPr>
            <a:spLocks noGrp="1" noChangeArrowheads="1"/>
          </p:cNvSpPr>
          <p:nvPr>
            <p:ph type="sldNum" sz="quarter" idx="5"/>
          </p:nvPr>
        </p:nvSpPr>
        <p:spPr>
          <a:noFill/>
        </p:spPr>
        <p:txBody>
          <a:bodyPr/>
          <a:lstStyle/>
          <a:p>
            <a:fld id="{7D5124E1-A44C-4689-B524-E14380A24652}" type="slidenum">
              <a:rPr lang="en-US" smtClean="0"/>
              <a:pPr/>
              <a:t>31</a:t>
            </a:fld>
            <a:endParaRPr lang="en-US" smtClean="0"/>
          </a:p>
        </p:txBody>
      </p:sp>
      <p:sp>
        <p:nvSpPr>
          <p:cNvPr id="63493" name="Rectangle 2"/>
          <p:cNvSpPr>
            <a:spLocks noGrp="1" noRot="1" noChangeAspect="1" noChangeArrowheads="1" noTextEdit="1"/>
          </p:cNvSpPr>
          <p:nvPr>
            <p:ph type="sldImg"/>
          </p:nvPr>
        </p:nvSpPr>
        <p:spPr>
          <a:xfrm>
            <a:off x="906463" y="844550"/>
            <a:ext cx="4916487" cy="3403600"/>
          </a:xfrm>
          <a:ln/>
        </p:spPr>
      </p:sp>
      <p:sp>
        <p:nvSpPr>
          <p:cNvPr id="6349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6"/>
          <p:cNvSpPr>
            <a:spLocks noGrp="1" noChangeArrowheads="1"/>
          </p:cNvSpPr>
          <p:nvPr>
            <p:ph type="sldNum" sz="quarter" idx="5"/>
          </p:nvPr>
        </p:nvSpPr>
        <p:spPr>
          <a:noFill/>
        </p:spPr>
        <p:txBody>
          <a:bodyPr/>
          <a:lstStyle/>
          <a:p>
            <a:fld id="{EDEA0405-D09A-4B8F-8712-74B3E81F8823}" type="slidenum">
              <a:rPr lang="en-US" smtClean="0"/>
              <a:pPr/>
              <a:t>32</a:t>
            </a:fld>
            <a:endParaRPr lang="en-US" smtClean="0"/>
          </a:p>
        </p:txBody>
      </p:sp>
      <p:sp>
        <p:nvSpPr>
          <p:cNvPr id="64517" name="Rectangle 2"/>
          <p:cNvSpPr>
            <a:spLocks noGrp="1" noRot="1" noChangeAspect="1" noChangeArrowheads="1" noTextEdit="1"/>
          </p:cNvSpPr>
          <p:nvPr>
            <p:ph type="sldImg"/>
          </p:nvPr>
        </p:nvSpPr>
        <p:spPr>
          <a:xfrm>
            <a:off x="906463" y="844550"/>
            <a:ext cx="4916487" cy="3403600"/>
          </a:xfrm>
          <a:ln/>
        </p:spPr>
      </p:sp>
      <p:sp>
        <p:nvSpPr>
          <p:cNvPr id="64518" name="Rectangle 3"/>
          <p:cNvSpPr>
            <a:spLocks noGrp="1" noChangeArrowheads="1"/>
          </p:cNvSpPr>
          <p:nvPr>
            <p:ph type="body" idx="1"/>
          </p:nvPr>
        </p:nvSpPr>
        <p:spPr>
          <a:xfrm>
            <a:off x="483592" y="4282480"/>
            <a:ext cx="5976664" cy="4754560"/>
          </a:xfrm>
          <a:noFill/>
          <a:ln w="9525"/>
        </p:spPr>
        <p:txBody>
          <a:bodyPr/>
          <a:lstStyle/>
          <a:p>
            <a:pPr>
              <a:buNone/>
            </a:pPr>
            <a:r>
              <a:rPr lang="en-GB" dirty="0" smtClean="0"/>
              <a:t>The </a:t>
            </a:r>
            <a:r>
              <a:rPr lang="en-GB" b="1" dirty="0" err="1" smtClean="0">
                <a:solidFill>
                  <a:srgbClr val="006600"/>
                </a:solidFill>
                <a:latin typeface="Courier New" pitchFamily="49" charset="0"/>
              </a:rPr>
              <a:t>GameCanvas</a:t>
            </a:r>
            <a:r>
              <a:rPr lang="en-GB" dirty="0" smtClean="0"/>
              <a:t> class is a subclass of </a:t>
            </a:r>
            <a:r>
              <a:rPr lang="en-GB" b="1" dirty="0" err="1" smtClean="0">
                <a:solidFill>
                  <a:srgbClr val="006600"/>
                </a:solidFill>
                <a:latin typeface="Courier New" pitchFamily="49" charset="0"/>
              </a:rPr>
              <a:t>javax.microedition.lcdui.Canvas</a:t>
            </a:r>
            <a:r>
              <a:rPr lang="en-GB" dirty="0" smtClean="0"/>
              <a:t>.</a:t>
            </a:r>
          </a:p>
          <a:p>
            <a:pPr>
              <a:buNone/>
            </a:pPr>
            <a:r>
              <a:rPr lang="en-GB" dirty="0" smtClean="0"/>
              <a:t>It has a few advantages when compared to Canvas:</a:t>
            </a:r>
          </a:p>
          <a:p>
            <a:pPr>
              <a:buNone/>
            </a:pPr>
            <a:r>
              <a:rPr lang="en-GB" dirty="0" smtClean="0"/>
              <a:t>Graphics buffering </a:t>
            </a:r>
          </a:p>
          <a:p>
            <a:pPr lvl="1">
              <a:buNone/>
            </a:pPr>
            <a:r>
              <a:rPr lang="en-GB" dirty="0" smtClean="0"/>
              <a:t>Smoother animation</a:t>
            </a:r>
          </a:p>
          <a:p>
            <a:pPr lvl="1">
              <a:buNone/>
            </a:pPr>
            <a:r>
              <a:rPr lang="en-GB" dirty="0" smtClean="0"/>
              <a:t>Update and repaint the screen with </a:t>
            </a:r>
            <a:r>
              <a:rPr lang="en-GB" b="1" dirty="0" smtClean="0">
                <a:solidFill>
                  <a:srgbClr val="006600"/>
                </a:solidFill>
                <a:latin typeface="Courier New" pitchFamily="49" charset="0"/>
              </a:rPr>
              <a:t>paint(</a:t>
            </a:r>
            <a:r>
              <a:rPr lang="en-GB" b="1" dirty="0" err="1" smtClean="0">
                <a:solidFill>
                  <a:srgbClr val="006600"/>
                </a:solidFill>
                <a:latin typeface="Courier New" pitchFamily="49" charset="0"/>
              </a:rPr>
              <a:t>getGraphics</a:t>
            </a:r>
            <a:r>
              <a:rPr lang="en-GB" b="1" dirty="0" smtClean="0">
                <a:solidFill>
                  <a:srgbClr val="006600"/>
                </a:solidFill>
                <a:latin typeface="Courier New" pitchFamily="49" charset="0"/>
              </a:rPr>
              <a:t>())</a:t>
            </a:r>
            <a:r>
              <a:rPr lang="en-GB" dirty="0" smtClean="0"/>
              <a:t> and </a:t>
            </a:r>
            <a:r>
              <a:rPr lang="en-GB" b="1" dirty="0" err="1" smtClean="0">
                <a:solidFill>
                  <a:srgbClr val="006600"/>
                </a:solidFill>
                <a:latin typeface="Courier New" pitchFamily="49" charset="0"/>
              </a:rPr>
              <a:t>flushGraphics</a:t>
            </a:r>
            <a:r>
              <a:rPr lang="en-GB" b="1" dirty="0" smtClean="0">
                <a:solidFill>
                  <a:srgbClr val="006600"/>
                </a:solidFill>
                <a:latin typeface="Courier New" pitchFamily="49" charset="0"/>
              </a:rPr>
              <a:t>()</a:t>
            </a:r>
          </a:p>
          <a:p>
            <a:pPr>
              <a:buNone/>
            </a:pPr>
            <a:r>
              <a:rPr lang="en-GB" dirty="0" smtClean="0"/>
              <a:t>Ability to query key states</a:t>
            </a:r>
          </a:p>
          <a:p>
            <a:pPr lvl="1">
              <a:buNone/>
            </a:pPr>
            <a:r>
              <a:rPr lang="en-GB" dirty="0" smtClean="0"/>
              <a:t>In Canvas, </a:t>
            </a:r>
            <a:r>
              <a:rPr lang="en-GB" b="1" dirty="0" err="1" smtClean="0">
                <a:solidFill>
                  <a:srgbClr val="006600"/>
                </a:solidFill>
                <a:latin typeface="Courier New" pitchFamily="49" charset="0"/>
              </a:rPr>
              <a:t>Canvas.keyPressed</a:t>
            </a:r>
            <a:r>
              <a:rPr lang="en-GB" b="1" dirty="0" smtClean="0">
                <a:solidFill>
                  <a:srgbClr val="006600"/>
                </a:solidFill>
                <a:latin typeface="Courier New" pitchFamily="49" charset="0"/>
              </a:rPr>
              <a:t>()</a:t>
            </a:r>
            <a:r>
              <a:rPr lang="en-GB" dirty="0" smtClean="0"/>
              <a:t> method is called whenever the user presses a button</a:t>
            </a:r>
          </a:p>
          <a:p>
            <a:pPr lvl="2">
              <a:buNone/>
            </a:pPr>
            <a:r>
              <a:rPr lang="en-GB" dirty="0" smtClean="0"/>
              <a:t>Might lead to errors when multiple threads are running simultaneously, key press event can be missed</a:t>
            </a:r>
          </a:p>
          <a:p>
            <a:pPr lvl="2">
              <a:buNone/>
            </a:pPr>
            <a:r>
              <a:rPr lang="en-GB" dirty="0" smtClean="0"/>
              <a:t>Tells information about only a single key</a:t>
            </a:r>
          </a:p>
          <a:p>
            <a:pPr lvl="1">
              <a:buNone/>
            </a:pPr>
            <a:r>
              <a:rPr lang="en-GB" dirty="0" smtClean="0"/>
              <a:t>In </a:t>
            </a:r>
            <a:r>
              <a:rPr lang="en-GB" dirty="0" err="1" smtClean="0"/>
              <a:t>GameCanvas</a:t>
            </a:r>
            <a:r>
              <a:rPr lang="en-GB" dirty="0" smtClean="0"/>
              <a:t>, keystroke information can be get whenever needed from the </a:t>
            </a:r>
            <a:r>
              <a:rPr lang="en-GB" b="1" dirty="0" err="1" smtClean="0">
                <a:solidFill>
                  <a:srgbClr val="006600"/>
                </a:solidFill>
                <a:latin typeface="Courier New" pitchFamily="49" charset="0"/>
              </a:rPr>
              <a:t>getKeyStates</a:t>
            </a:r>
            <a:r>
              <a:rPr lang="en-GB" b="1" dirty="0" smtClean="0">
                <a:solidFill>
                  <a:srgbClr val="006600"/>
                </a:solidFill>
                <a:latin typeface="Courier New" pitchFamily="49" charset="0"/>
              </a:rPr>
              <a:t>()</a:t>
            </a:r>
            <a:r>
              <a:rPr lang="en-GB" dirty="0" smtClean="0"/>
              <a:t> method</a:t>
            </a:r>
          </a:p>
          <a:p>
            <a:pPr lvl="2">
              <a:buNone/>
            </a:pPr>
            <a:r>
              <a:rPr lang="en-GB" b="1" dirty="0" err="1" smtClean="0">
                <a:solidFill>
                  <a:srgbClr val="006600"/>
                </a:solidFill>
                <a:latin typeface="Courier New" pitchFamily="49" charset="0"/>
              </a:rPr>
              <a:t>GameCanvas.getKeyStates</a:t>
            </a:r>
            <a:r>
              <a:rPr lang="en-GB" b="1" dirty="0" smtClean="0">
                <a:solidFill>
                  <a:srgbClr val="006600"/>
                </a:solidFill>
                <a:latin typeface="Courier New" pitchFamily="49" charset="0"/>
              </a:rPr>
              <a:t>()</a:t>
            </a:r>
            <a:r>
              <a:rPr lang="en-GB" dirty="0" smtClean="0"/>
              <a:t> tells also when multiple keys are being pressed simultaneously</a:t>
            </a:r>
          </a:p>
          <a:p>
            <a:pPr>
              <a:buNone/>
            </a:pPr>
            <a:endParaRPr lang="en-GB" dirty="0" smtClean="0"/>
          </a:p>
          <a:p>
            <a:pPr>
              <a:buNone/>
            </a:pPr>
            <a:r>
              <a:rPr lang="en-GB" dirty="0" smtClean="0"/>
              <a:t>In the Game API the graphical versions characters that move around and interact with each other are called </a:t>
            </a:r>
            <a:r>
              <a:rPr lang="en-GB" b="1" dirty="0" smtClean="0">
                <a:solidFill>
                  <a:srgbClr val="006600"/>
                </a:solidFill>
                <a:latin typeface="Courier New" pitchFamily="49" charset="0"/>
              </a:rPr>
              <a:t>sprites</a:t>
            </a:r>
            <a:r>
              <a:rPr lang="en-GB" dirty="0" smtClean="0"/>
              <a:t>.</a:t>
            </a:r>
          </a:p>
          <a:p>
            <a:pPr lvl="1">
              <a:buNone/>
            </a:pPr>
            <a:r>
              <a:rPr lang="en-GB" dirty="0" smtClean="0"/>
              <a:t>Represents a graphical image at a point in time</a:t>
            </a:r>
          </a:p>
          <a:p>
            <a:pPr lvl="1">
              <a:buNone/>
            </a:pPr>
            <a:r>
              <a:rPr lang="en-GB" dirty="0" smtClean="0"/>
              <a:t>Has Cartesian coordinates</a:t>
            </a:r>
          </a:p>
          <a:p>
            <a:pPr lvl="2">
              <a:buNone/>
            </a:pPr>
            <a:r>
              <a:rPr lang="en-GB" dirty="0" smtClean="0"/>
              <a:t>x-coordinate indicates how far across the screen they should be placed</a:t>
            </a:r>
          </a:p>
          <a:p>
            <a:pPr lvl="2">
              <a:buNone/>
            </a:pPr>
            <a:r>
              <a:rPr lang="en-GB" dirty="0" smtClean="0"/>
              <a:t>y-coordinate indicates how far down</a:t>
            </a:r>
          </a:p>
          <a:p>
            <a:pPr lvl="1">
              <a:buNone/>
            </a:pPr>
            <a:r>
              <a:rPr lang="en-GB" dirty="0" smtClean="0"/>
              <a:t>Supports animation</a:t>
            </a:r>
          </a:p>
          <a:p>
            <a:pPr lvl="2">
              <a:buNone/>
            </a:pPr>
            <a:r>
              <a:rPr lang="en-GB" dirty="0" smtClean="0"/>
              <a:t>Sequence of frames can be defined with </a:t>
            </a:r>
            <a:r>
              <a:rPr lang="en-GB" b="1" dirty="0" err="1" smtClean="0">
                <a:solidFill>
                  <a:srgbClr val="006600"/>
                </a:solidFill>
                <a:latin typeface="Courier New" pitchFamily="49" charset="0"/>
              </a:rPr>
              <a:t>setFrameSequence</a:t>
            </a:r>
            <a:r>
              <a:rPr lang="en-GB" b="1" dirty="0" smtClean="0">
                <a:solidFill>
                  <a:srgbClr val="006600"/>
                </a:solidFill>
                <a:latin typeface="Courier New" pitchFamily="49" charset="0"/>
              </a:rPr>
              <a:t>(</a:t>
            </a:r>
            <a:r>
              <a:rPr lang="en-GB" b="1" dirty="0" err="1" smtClean="0">
                <a:solidFill>
                  <a:srgbClr val="006600"/>
                </a:solidFill>
                <a:latin typeface="Courier New" pitchFamily="49" charset="0"/>
              </a:rPr>
              <a:t>int</a:t>
            </a:r>
            <a:r>
              <a:rPr lang="en-GB" b="1" dirty="0" smtClean="0">
                <a:solidFill>
                  <a:srgbClr val="006600"/>
                </a:solidFill>
                <a:latin typeface="Courier New" pitchFamily="49" charset="0"/>
              </a:rPr>
              <a:t> sequence[])</a:t>
            </a:r>
          </a:p>
          <a:p>
            <a:pPr lvl="2">
              <a:buNone/>
            </a:pPr>
            <a:r>
              <a:rPr lang="en-GB" dirty="0" smtClean="0"/>
              <a:t>Advance the animation from one frame to the next using </a:t>
            </a:r>
            <a:r>
              <a:rPr lang="en-GB" b="1" dirty="0" err="1" smtClean="0">
                <a:solidFill>
                  <a:srgbClr val="006600"/>
                </a:solidFill>
                <a:latin typeface="Courier New" pitchFamily="49" charset="0"/>
              </a:rPr>
              <a:t>nextFrame</a:t>
            </a:r>
            <a:r>
              <a:rPr lang="en-GB" b="1" dirty="0" smtClean="0">
                <a:solidFill>
                  <a:srgbClr val="006600"/>
                </a:solidFill>
                <a:latin typeface="Courier New" pitchFamily="49" charset="0"/>
              </a:rPr>
              <a:t>()</a:t>
            </a:r>
            <a:endParaRPr lang="en-GB" dirty="0" smtClean="0"/>
          </a:p>
          <a:p>
            <a:pPr>
              <a:buNone/>
            </a:pPr>
            <a:r>
              <a:rPr lang="en-GB" b="1" dirty="0" err="1" smtClean="0">
                <a:solidFill>
                  <a:srgbClr val="006600"/>
                </a:solidFill>
                <a:latin typeface="Courier New" pitchFamily="49" charset="0"/>
              </a:rPr>
              <a:t>TiledLayer</a:t>
            </a:r>
            <a:r>
              <a:rPr lang="en-GB" dirty="0" smtClean="0"/>
              <a:t> is a grid of cells, each painted with one frame selected from an Image</a:t>
            </a:r>
          </a:p>
          <a:p>
            <a:pPr lvl="1">
              <a:buNone/>
            </a:pPr>
            <a:r>
              <a:rPr lang="en-GB" dirty="0" smtClean="0"/>
              <a:t>Similar to Sprite but has no transformations, frame sequence, or reference pixel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6"/>
          <p:cNvSpPr>
            <a:spLocks noGrp="1" noChangeArrowheads="1"/>
          </p:cNvSpPr>
          <p:nvPr>
            <p:ph type="sldNum" sz="quarter" idx="5"/>
          </p:nvPr>
        </p:nvSpPr>
        <p:spPr>
          <a:noFill/>
        </p:spPr>
        <p:txBody>
          <a:bodyPr/>
          <a:lstStyle/>
          <a:p>
            <a:fld id="{D5AA2AD7-275C-42D7-A450-FA4EC1BC2238}" type="slidenum">
              <a:rPr lang="en-US" smtClean="0"/>
              <a:pPr/>
              <a:t>33</a:t>
            </a:fld>
            <a:endParaRPr lang="en-US" smtClean="0"/>
          </a:p>
        </p:txBody>
      </p:sp>
      <p:sp>
        <p:nvSpPr>
          <p:cNvPr id="65541" name="Rectangle 2"/>
          <p:cNvSpPr>
            <a:spLocks noGrp="1" noRot="1" noChangeAspect="1" noChangeArrowheads="1" noTextEdit="1"/>
          </p:cNvSpPr>
          <p:nvPr>
            <p:ph type="sldImg"/>
          </p:nvPr>
        </p:nvSpPr>
        <p:spPr>
          <a:xfrm>
            <a:off x="906463" y="844550"/>
            <a:ext cx="4916487" cy="3403600"/>
          </a:xfrm>
          <a:ln/>
        </p:spPr>
      </p:sp>
      <p:sp>
        <p:nvSpPr>
          <p:cNvPr id="65542"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6"/>
          <p:cNvSpPr>
            <a:spLocks noGrp="1" noChangeArrowheads="1"/>
          </p:cNvSpPr>
          <p:nvPr>
            <p:ph type="sldNum" sz="quarter" idx="5"/>
          </p:nvPr>
        </p:nvSpPr>
        <p:spPr>
          <a:noFill/>
        </p:spPr>
        <p:txBody>
          <a:bodyPr/>
          <a:lstStyle/>
          <a:p>
            <a:fld id="{D83FAE55-055E-476B-80A5-B975BA2F0AB2}" type="slidenum">
              <a:rPr lang="en-US" smtClean="0"/>
              <a:pPr/>
              <a:t>34</a:t>
            </a:fld>
            <a:endParaRPr lang="en-US" smtClean="0"/>
          </a:p>
        </p:txBody>
      </p:sp>
      <p:sp>
        <p:nvSpPr>
          <p:cNvPr id="52229" name="Rectangle 2"/>
          <p:cNvSpPr>
            <a:spLocks noGrp="1" noRot="1" noChangeAspect="1" noChangeArrowheads="1" noTextEdit="1"/>
          </p:cNvSpPr>
          <p:nvPr>
            <p:ph type="sldImg"/>
          </p:nvPr>
        </p:nvSpPr>
        <p:spPr>
          <a:xfrm>
            <a:off x="906463" y="844550"/>
            <a:ext cx="4916487" cy="3403600"/>
          </a:xfrm>
          <a:ln/>
        </p:spPr>
      </p:sp>
      <p:sp>
        <p:nvSpPr>
          <p:cNvPr id="52230"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6"/>
          <p:cNvSpPr>
            <a:spLocks noGrp="1" noChangeArrowheads="1"/>
          </p:cNvSpPr>
          <p:nvPr>
            <p:ph type="sldNum" sz="quarter" idx="5"/>
          </p:nvPr>
        </p:nvSpPr>
        <p:spPr>
          <a:noFill/>
        </p:spPr>
        <p:txBody>
          <a:bodyPr/>
          <a:lstStyle/>
          <a:p>
            <a:fld id="{E8691045-82AF-44DC-A28D-104A68C9D1FE}" type="slidenum">
              <a:rPr lang="en-US" smtClean="0"/>
              <a:pPr/>
              <a:t>35</a:t>
            </a:fld>
            <a:endParaRPr lang="en-US" smtClean="0"/>
          </a:p>
        </p:txBody>
      </p:sp>
      <p:sp>
        <p:nvSpPr>
          <p:cNvPr id="53253" name="Rectangle 2"/>
          <p:cNvSpPr>
            <a:spLocks noGrp="1" noRot="1" noChangeAspect="1" noChangeArrowheads="1" noTextEdit="1"/>
          </p:cNvSpPr>
          <p:nvPr>
            <p:ph type="sldImg"/>
          </p:nvPr>
        </p:nvSpPr>
        <p:spPr>
          <a:xfrm>
            <a:off x="906463" y="844550"/>
            <a:ext cx="4916487" cy="3403600"/>
          </a:xfrm>
          <a:ln/>
        </p:spPr>
      </p:sp>
      <p:sp>
        <p:nvSpPr>
          <p:cNvPr id="53254"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6"/>
          <p:cNvSpPr>
            <a:spLocks noGrp="1" noChangeArrowheads="1"/>
          </p:cNvSpPr>
          <p:nvPr>
            <p:ph type="sldNum" sz="quarter" idx="5"/>
          </p:nvPr>
        </p:nvSpPr>
        <p:spPr>
          <a:noFill/>
        </p:spPr>
        <p:txBody>
          <a:bodyPr/>
          <a:lstStyle/>
          <a:p>
            <a:fld id="{E9AA4F9A-EA0A-4663-A48D-E355DA4B4533}" type="slidenum">
              <a:rPr lang="en-US" smtClean="0"/>
              <a:pPr/>
              <a:t>36</a:t>
            </a:fld>
            <a:endParaRPr lang="en-US" smtClean="0"/>
          </a:p>
        </p:txBody>
      </p:sp>
      <p:sp>
        <p:nvSpPr>
          <p:cNvPr id="54277" name="Rectangle 2"/>
          <p:cNvSpPr>
            <a:spLocks noGrp="1" noRot="1" noChangeAspect="1" noChangeArrowheads="1" noTextEdit="1"/>
          </p:cNvSpPr>
          <p:nvPr>
            <p:ph type="sldImg"/>
          </p:nvPr>
        </p:nvSpPr>
        <p:spPr>
          <a:xfrm>
            <a:off x="906463" y="844550"/>
            <a:ext cx="4916487" cy="3403600"/>
          </a:xfrm>
          <a:ln/>
        </p:spPr>
      </p:sp>
      <p:sp>
        <p:nvSpPr>
          <p:cNvPr id="54278"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906463" y="844550"/>
            <a:ext cx="4916487" cy="3403600"/>
          </a:xfrm>
          <a:ln/>
        </p:spPr>
      </p:sp>
      <p:sp>
        <p:nvSpPr>
          <p:cNvPr id="55299" name="Notes Placeholder 2"/>
          <p:cNvSpPr>
            <a:spLocks noGrp="1"/>
          </p:cNvSpPr>
          <p:nvPr>
            <p:ph type="body" idx="1"/>
          </p:nvPr>
        </p:nvSpPr>
        <p:spPr>
          <a:noFill/>
          <a:ln w="9525"/>
        </p:spPr>
        <p:txBody>
          <a:bodyPr/>
          <a:lstStyle/>
          <a:p>
            <a:endParaRPr lang="fi-FI" smtClean="0"/>
          </a:p>
        </p:txBody>
      </p:sp>
      <p:sp>
        <p:nvSpPr>
          <p:cNvPr id="55302" name="Slide Number Placeholder 5"/>
          <p:cNvSpPr>
            <a:spLocks noGrp="1"/>
          </p:cNvSpPr>
          <p:nvPr>
            <p:ph type="sldNum" sz="quarter" idx="5"/>
          </p:nvPr>
        </p:nvSpPr>
        <p:spPr>
          <a:noFill/>
        </p:spPr>
        <p:txBody>
          <a:bodyPr/>
          <a:lstStyle/>
          <a:p>
            <a:fld id="{E59B7B88-6605-43BD-8485-D7CA4F2B889E}" type="slidenum">
              <a:rPr lang="en-US" smtClean="0"/>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6"/>
          <p:cNvSpPr>
            <a:spLocks noGrp="1" noChangeArrowheads="1"/>
          </p:cNvSpPr>
          <p:nvPr>
            <p:ph type="sldNum" sz="quarter" idx="5"/>
          </p:nvPr>
        </p:nvSpPr>
        <p:spPr>
          <a:noFill/>
        </p:spPr>
        <p:txBody>
          <a:bodyPr/>
          <a:lstStyle/>
          <a:p>
            <a:fld id="{48F32443-F9D4-485A-9C0A-6009F2372F88}" type="slidenum">
              <a:rPr lang="en-US" smtClean="0"/>
              <a:pPr/>
              <a:t>38</a:t>
            </a:fld>
            <a:endParaRPr lang="en-US" smtClean="0"/>
          </a:p>
        </p:txBody>
      </p:sp>
      <p:sp>
        <p:nvSpPr>
          <p:cNvPr id="56325" name="Rectangle 2"/>
          <p:cNvSpPr>
            <a:spLocks noGrp="1" noRot="1" noChangeAspect="1" noChangeArrowheads="1" noTextEdit="1"/>
          </p:cNvSpPr>
          <p:nvPr>
            <p:ph type="sldImg"/>
          </p:nvPr>
        </p:nvSpPr>
        <p:spPr>
          <a:xfrm>
            <a:off x="906463" y="844550"/>
            <a:ext cx="4916487" cy="3403600"/>
          </a:xfrm>
          <a:ln/>
        </p:spPr>
      </p:sp>
      <p:sp>
        <p:nvSpPr>
          <p:cNvPr id="56326"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906463" y="844550"/>
            <a:ext cx="4916487" cy="3403600"/>
          </a:xfrm>
          <a:ln/>
        </p:spPr>
      </p:sp>
      <p:sp>
        <p:nvSpPr>
          <p:cNvPr id="57347" name="Notes Placeholder 2"/>
          <p:cNvSpPr>
            <a:spLocks noGrp="1"/>
          </p:cNvSpPr>
          <p:nvPr>
            <p:ph type="body" idx="1"/>
          </p:nvPr>
        </p:nvSpPr>
        <p:spPr>
          <a:noFill/>
          <a:ln w="9525"/>
        </p:spPr>
        <p:txBody>
          <a:bodyPr/>
          <a:lstStyle/>
          <a:p>
            <a:endParaRPr lang="fi-FI" smtClean="0"/>
          </a:p>
        </p:txBody>
      </p:sp>
      <p:sp>
        <p:nvSpPr>
          <p:cNvPr id="57350" name="Slide Number Placeholder 5"/>
          <p:cNvSpPr>
            <a:spLocks noGrp="1"/>
          </p:cNvSpPr>
          <p:nvPr>
            <p:ph type="sldNum" sz="quarter" idx="5"/>
          </p:nvPr>
        </p:nvSpPr>
        <p:spPr>
          <a:noFill/>
        </p:spPr>
        <p:txBody>
          <a:bodyPr/>
          <a:lstStyle/>
          <a:p>
            <a:fld id="{ACE24226-70DD-4730-94DD-338C29EC8CDF}" type="slidenum">
              <a:rPr lang="en-US" smtClean="0"/>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6"/>
          <p:cNvSpPr>
            <a:spLocks noGrp="1" noChangeArrowheads="1"/>
          </p:cNvSpPr>
          <p:nvPr>
            <p:ph type="sldNum" sz="quarter" idx="5"/>
          </p:nvPr>
        </p:nvSpPr>
        <p:spPr>
          <a:noFill/>
        </p:spPr>
        <p:txBody>
          <a:bodyPr/>
          <a:lstStyle/>
          <a:p>
            <a:fld id="{56006973-AF46-46F9-8DB7-F3D17624CB9F}" type="slidenum">
              <a:rPr lang="en-US" smtClean="0"/>
              <a:pPr/>
              <a:t>4</a:t>
            </a:fld>
            <a:endParaRPr lang="en-US" smtClean="0"/>
          </a:p>
        </p:txBody>
      </p:sp>
      <p:sp>
        <p:nvSpPr>
          <p:cNvPr id="38917" name="Rectangle 2"/>
          <p:cNvSpPr>
            <a:spLocks noGrp="1" noRot="1" noChangeAspect="1" noChangeArrowheads="1" noTextEdit="1"/>
          </p:cNvSpPr>
          <p:nvPr>
            <p:ph type="sldImg"/>
          </p:nvPr>
        </p:nvSpPr>
        <p:spPr>
          <a:xfrm>
            <a:off x="906463" y="844550"/>
            <a:ext cx="4916487" cy="3403600"/>
          </a:xfrm>
          <a:ln/>
        </p:spPr>
      </p:sp>
      <p:sp>
        <p:nvSpPr>
          <p:cNvPr id="38918" name="Rectangle 3"/>
          <p:cNvSpPr>
            <a:spLocks noGrp="1" noChangeArrowheads="1"/>
          </p:cNvSpPr>
          <p:nvPr>
            <p:ph type="body" idx="1"/>
          </p:nvPr>
        </p:nvSpPr>
        <p:spPr>
          <a:noFill/>
          <a:ln w="9525"/>
        </p:spPr>
        <p:txBody>
          <a:bodyPr/>
          <a:lstStyle/>
          <a:p>
            <a:r>
              <a:rPr lang="en-US" smtClean="0"/>
              <a:t>The Java ME architecture defines configurations, profiles and optional packages as elements for building complete Java runtime environments that meet the requirements for a broad range of devices and target markets.  Each combination is optimized for the memory, processing power, and I/O capabilities of a related category of devices.</a:t>
            </a:r>
          </a:p>
          <a:p>
            <a:endParaRPr lang="en-GB"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6"/>
          <p:cNvSpPr>
            <a:spLocks noGrp="1" noChangeArrowheads="1"/>
          </p:cNvSpPr>
          <p:nvPr>
            <p:ph type="sldNum" sz="quarter" idx="5"/>
          </p:nvPr>
        </p:nvSpPr>
        <p:spPr>
          <a:noFill/>
        </p:spPr>
        <p:txBody>
          <a:bodyPr/>
          <a:lstStyle/>
          <a:p>
            <a:fld id="{7548F242-1D3F-4368-B80F-89C169BE466F}" type="slidenum">
              <a:rPr lang="en-US" smtClean="0"/>
              <a:pPr/>
              <a:t>40</a:t>
            </a:fld>
            <a:endParaRPr lang="en-US" smtClean="0"/>
          </a:p>
        </p:txBody>
      </p:sp>
      <p:sp>
        <p:nvSpPr>
          <p:cNvPr id="58373" name="Rectangle 2"/>
          <p:cNvSpPr>
            <a:spLocks noGrp="1" noRot="1" noChangeAspect="1" noChangeArrowheads="1" noTextEdit="1"/>
          </p:cNvSpPr>
          <p:nvPr>
            <p:ph type="sldImg"/>
          </p:nvPr>
        </p:nvSpPr>
        <p:spPr>
          <a:xfrm>
            <a:off x="906463" y="844550"/>
            <a:ext cx="4916487" cy="3403600"/>
          </a:xfrm>
          <a:ln/>
        </p:spPr>
      </p:sp>
      <p:sp>
        <p:nvSpPr>
          <p:cNvPr id="58374"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6"/>
          <p:cNvSpPr>
            <a:spLocks noGrp="1" noChangeArrowheads="1"/>
          </p:cNvSpPr>
          <p:nvPr>
            <p:ph type="sldNum" sz="quarter" idx="5"/>
          </p:nvPr>
        </p:nvSpPr>
        <p:spPr>
          <a:noFill/>
        </p:spPr>
        <p:txBody>
          <a:bodyPr/>
          <a:lstStyle/>
          <a:p>
            <a:fld id="{0E49385A-9EEA-4744-86BB-BE4C8B5119F0}" type="slidenum">
              <a:rPr lang="en-US" smtClean="0"/>
              <a:pPr/>
              <a:t>41</a:t>
            </a:fld>
            <a:endParaRPr lang="en-US" smtClean="0"/>
          </a:p>
        </p:txBody>
      </p:sp>
      <p:sp>
        <p:nvSpPr>
          <p:cNvPr id="59397" name="Rectangle 2"/>
          <p:cNvSpPr>
            <a:spLocks noGrp="1" noRot="1" noChangeAspect="1" noChangeArrowheads="1" noTextEdit="1"/>
          </p:cNvSpPr>
          <p:nvPr>
            <p:ph type="sldImg"/>
          </p:nvPr>
        </p:nvSpPr>
        <p:spPr>
          <a:xfrm>
            <a:off x="906463" y="844550"/>
            <a:ext cx="4916487" cy="3403600"/>
          </a:xfrm>
          <a:ln/>
        </p:spPr>
      </p:sp>
      <p:sp>
        <p:nvSpPr>
          <p:cNvPr id="59398"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6"/>
          <p:cNvSpPr>
            <a:spLocks noGrp="1" noChangeArrowheads="1"/>
          </p:cNvSpPr>
          <p:nvPr>
            <p:ph type="sldNum" sz="quarter" idx="5"/>
          </p:nvPr>
        </p:nvSpPr>
        <p:spPr>
          <a:noFill/>
        </p:spPr>
        <p:txBody>
          <a:bodyPr/>
          <a:lstStyle/>
          <a:p>
            <a:fld id="{CB54BE66-B3D0-48E0-A437-A26ABB6672C8}" type="slidenum">
              <a:rPr lang="en-US" smtClean="0"/>
              <a:pPr/>
              <a:t>42</a:t>
            </a:fld>
            <a:endParaRPr lang="en-US" smtClean="0"/>
          </a:p>
        </p:txBody>
      </p:sp>
      <p:sp>
        <p:nvSpPr>
          <p:cNvPr id="60421" name="Rectangle 2"/>
          <p:cNvSpPr>
            <a:spLocks noGrp="1" noRot="1" noChangeAspect="1" noChangeArrowheads="1" noTextEdit="1"/>
          </p:cNvSpPr>
          <p:nvPr>
            <p:ph type="sldImg"/>
          </p:nvPr>
        </p:nvSpPr>
        <p:spPr>
          <a:xfrm>
            <a:off x="906463" y="844550"/>
            <a:ext cx="4916487" cy="3403600"/>
          </a:xfrm>
          <a:ln/>
        </p:spPr>
      </p:sp>
      <p:sp>
        <p:nvSpPr>
          <p:cNvPr id="60422"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6"/>
          <p:cNvSpPr>
            <a:spLocks noGrp="1" noChangeArrowheads="1"/>
          </p:cNvSpPr>
          <p:nvPr>
            <p:ph type="sldNum" sz="quarter" idx="5"/>
          </p:nvPr>
        </p:nvSpPr>
        <p:spPr>
          <a:noFill/>
        </p:spPr>
        <p:txBody>
          <a:bodyPr/>
          <a:lstStyle/>
          <a:p>
            <a:fld id="{8929C656-57D0-47D3-A151-8C4B6DE7FE11}" type="slidenum">
              <a:rPr lang="en-US" smtClean="0"/>
              <a:pPr/>
              <a:t>43</a:t>
            </a:fld>
            <a:endParaRPr lang="en-US" smtClean="0"/>
          </a:p>
        </p:txBody>
      </p:sp>
      <p:sp>
        <p:nvSpPr>
          <p:cNvPr id="61445" name="Rectangle 2"/>
          <p:cNvSpPr>
            <a:spLocks noGrp="1" noRot="1" noChangeAspect="1" noChangeArrowheads="1" noTextEdit="1"/>
          </p:cNvSpPr>
          <p:nvPr>
            <p:ph type="sldImg"/>
          </p:nvPr>
        </p:nvSpPr>
        <p:spPr>
          <a:xfrm>
            <a:off x="906463" y="844550"/>
            <a:ext cx="4916487" cy="3403600"/>
          </a:xfrm>
          <a:ln/>
        </p:spPr>
      </p:sp>
      <p:sp>
        <p:nvSpPr>
          <p:cNvPr id="61446"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6"/>
          <p:cNvSpPr>
            <a:spLocks noGrp="1" noChangeArrowheads="1"/>
          </p:cNvSpPr>
          <p:nvPr>
            <p:ph type="sldNum" sz="quarter" idx="5"/>
          </p:nvPr>
        </p:nvSpPr>
        <p:spPr>
          <a:noFill/>
        </p:spPr>
        <p:txBody>
          <a:bodyPr/>
          <a:lstStyle/>
          <a:p>
            <a:fld id="{08C6EFB5-A9EA-490A-9A05-AFE077BA1F49}" type="slidenum">
              <a:rPr lang="en-US" smtClean="0"/>
              <a:pPr/>
              <a:t>44</a:t>
            </a:fld>
            <a:endParaRPr lang="en-US" smtClean="0"/>
          </a:p>
        </p:txBody>
      </p:sp>
      <p:sp>
        <p:nvSpPr>
          <p:cNvPr id="62469" name="Rectangle 2"/>
          <p:cNvSpPr>
            <a:spLocks noGrp="1" noRot="1" noChangeAspect="1" noChangeArrowheads="1" noTextEdit="1"/>
          </p:cNvSpPr>
          <p:nvPr>
            <p:ph type="sldImg"/>
          </p:nvPr>
        </p:nvSpPr>
        <p:spPr>
          <a:xfrm>
            <a:off x="906463" y="844550"/>
            <a:ext cx="4916487" cy="3403600"/>
          </a:xfrm>
          <a:ln/>
        </p:spPr>
      </p:sp>
      <p:sp>
        <p:nvSpPr>
          <p:cNvPr id="62470"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6"/>
          <p:cNvSpPr>
            <a:spLocks noGrp="1" noChangeArrowheads="1"/>
          </p:cNvSpPr>
          <p:nvPr>
            <p:ph type="sldNum" sz="quarter" idx="5"/>
          </p:nvPr>
        </p:nvSpPr>
        <p:spPr>
          <a:noFill/>
        </p:spPr>
        <p:txBody>
          <a:bodyPr/>
          <a:lstStyle/>
          <a:p>
            <a:fld id="{8A6B7B10-4EBD-4B68-9277-B55BA4A74E8A}" type="slidenum">
              <a:rPr lang="en-US" smtClean="0"/>
              <a:pPr/>
              <a:t>45</a:t>
            </a:fld>
            <a:endParaRPr lang="en-US" smtClean="0"/>
          </a:p>
        </p:txBody>
      </p:sp>
      <p:sp>
        <p:nvSpPr>
          <p:cNvPr id="63493" name="Rectangle 2"/>
          <p:cNvSpPr>
            <a:spLocks noGrp="1" noRot="1" noChangeAspect="1" noChangeArrowheads="1" noTextEdit="1"/>
          </p:cNvSpPr>
          <p:nvPr>
            <p:ph type="sldImg"/>
          </p:nvPr>
        </p:nvSpPr>
        <p:spPr>
          <a:xfrm>
            <a:off x="906463" y="844550"/>
            <a:ext cx="4916487" cy="3403600"/>
          </a:xfrm>
          <a:ln/>
        </p:spPr>
      </p:sp>
      <p:sp>
        <p:nvSpPr>
          <p:cNvPr id="63494"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6"/>
          <p:cNvSpPr>
            <a:spLocks noGrp="1" noChangeArrowheads="1"/>
          </p:cNvSpPr>
          <p:nvPr>
            <p:ph type="sldNum" sz="quarter" idx="5"/>
          </p:nvPr>
        </p:nvSpPr>
        <p:spPr>
          <a:noFill/>
        </p:spPr>
        <p:txBody>
          <a:bodyPr/>
          <a:lstStyle/>
          <a:p>
            <a:fld id="{3006776F-52F0-48B6-9018-D01125EE44AB}" type="slidenum">
              <a:rPr lang="en-US" smtClean="0"/>
              <a:pPr/>
              <a:t>46</a:t>
            </a:fld>
            <a:endParaRPr lang="en-US" smtClean="0"/>
          </a:p>
        </p:txBody>
      </p:sp>
      <p:sp>
        <p:nvSpPr>
          <p:cNvPr id="64517" name="Rectangle 2"/>
          <p:cNvSpPr>
            <a:spLocks noGrp="1" noRot="1" noChangeAspect="1" noChangeArrowheads="1" noTextEdit="1"/>
          </p:cNvSpPr>
          <p:nvPr>
            <p:ph type="sldImg"/>
          </p:nvPr>
        </p:nvSpPr>
        <p:spPr>
          <a:xfrm>
            <a:off x="906463" y="844550"/>
            <a:ext cx="4916487" cy="3403600"/>
          </a:xfrm>
          <a:ln/>
        </p:spPr>
      </p:sp>
      <p:sp>
        <p:nvSpPr>
          <p:cNvPr id="64518" name="Rectangle 3"/>
          <p:cNvSpPr>
            <a:spLocks noGrp="1" noChangeArrowheads="1"/>
          </p:cNvSpPr>
          <p:nvPr>
            <p:ph type="body" idx="1"/>
          </p:nvPr>
        </p:nvSpPr>
        <p:spPr>
          <a:noFill/>
          <a:ln w="9525"/>
        </p:spPr>
        <p:txBody>
          <a:bodyPr/>
          <a:lstStyle/>
          <a:p>
            <a:pPr>
              <a:spcBef>
                <a:spcPct val="0"/>
              </a:spcBef>
            </a:pPr>
            <a:r>
              <a:rPr lang="en-US" smtClean="0"/>
              <a:t>The common concepts associated with NetBeans are discussed below.</a:t>
            </a:r>
          </a:p>
          <a:p>
            <a:pPr>
              <a:spcBef>
                <a:spcPct val="0"/>
              </a:spcBef>
            </a:pPr>
            <a:endParaRPr lang="en-US" smtClean="0"/>
          </a:p>
          <a:p>
            <a:pPr>
              <a:spcBef>
                <a:spcPct val="0"/>
              </a:spcBef>
            </a:pPr>
            <a:r>
              <a:rPr lang="en-US" smtClean="0"/>
              <a:t>In the NetBeans open projects can be explored from the “Project Explorer” and from the “Files explorer”. Default folder for new projects is C:\NetBeans_projects.</a:t>
            </a:r>
          </a:p>
          <a:p>
            <a:pPr>
              <a:spcBef>
                <a:spcPct val="0"/>
              </a:spcBef>
            </a:pPr>
            <a:endParaRPr lang="en-US" smtClean="0"/>
          </a:p>
          <a:p>
            <a:pPr>
              <a:spcBef>
                <a:spcPct val="0"/>
              </a:spcBef>
            </a:pPr>
            <a:r>
              <a:rPr lang="en-US" smtClean="0"/>
              <a:t>The folders and files that you create to a project are stored under a project directory.</a:t>
            </a:r>
          </a:p>
          <a:p>
            <a:pPr>
              <a:spcBef>
                <a:spcPct val="0"/>
              </a:spcBef>
            </a:pPr>
            <a:endParaRPr lang="en-US" smtClean="0"/>
          </a:p>
          <a:p>
            <a:pPr>
              <a:spcBef>
                <a:spcPct val="0"/>
              </a:spcBef>
            </a:pPr>
            <a:r>
              <a:rPr lang="en-US" smtClean="0"/>
              <a:t>Navigator helps you to navigate in current file. If you are editing a source code file, navigator displays the methods of the class.</a:t>
            </a:r>
          </a:p>
          <a:p>
            <a:pPr>
              <a:spcBef>
                <a:spcPct val="0"/>
              </a:spcBef>
            </a:pPr>
            <a:endParaRPr lang="en-US" smtClean="0"/>
          </a:p>
          <a:p>
            <a:pPr>
              <a:spcBef>
                <a:spcPct val="0"/>
              </a:spcBef>
            </a:pPr>
            <a:r>
              <a:rPr lang="en-US" smtClean="0"/>
              <a:t>You can select what views are displayed from ”Window” menu.</a:t>
            </a:r>
            <a:endParaRPr lang="en-GB"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6"/>
          <p:cNvSpPr>
            <a:spLocks noGrp="1" noChangeArrowheads="1"/>
          </p:cNvSpPr>
          <p:nvPr>
            <p:ph type="sldNum" sz="quarter" idx="5"/>
          </p:nvPr>
        </p:nvSpPr>
        <p:spPr>
          <a:noFill/>
        </p:spPr>
        <p:txBody>
          <a:bodyPr/>
          <a:lstStyle/>
          <a:p>
            <a:fld id="{DD375647-FE3A-48B2-9C20-0DD6E5ED3618}" type="slidenum">
              <a:rPr lang="en-US" smtClean="0"/>
              <a:pPr/>
              <a:t>47</a:t>
            </a:fld>
            <a:endParaRPr lang="en-US" smtClean="0"/>
          </a:p>
        </p:txBody>
      </p:sp>
      <p:sp>
        <p:nvSpPr>
          <p:cNvPr id="65541" name="Rectangle 2"/>
          <p:cNvSpPr>
            <a:spLocks noGrp="1" noRot="1" noChangeAspect="1" noChangeArrowheads="1" noTextEdit="1"/>
          </p:cNvSpPr>
          <p:nvPr>
            <p:ph type="sldImg"/>
          </p:nvPr>
        </p:nvSpPr>
        <p:spPr>
          <a:xfrm>
            <a:off x="906463" y="844550"/>
            <a:ext cx="4916487" cy="3403600"/>
          </a:xfrm>
          <a:ln/>
        </p:spPr>
      </p:sp>
      <p:sp>
        <p:nvSpPr>
          <p:cNvPr id="65542" name="Rectangle 3"/>
          <p:cNvSpPr>
            <a:spLocks noGrp="1" noChangeArrowheads="1"/>
          </p:cNvSpPr>
          <p:nvPr>
            <p:ph type="body" idx="1"/>
          </p:nvPr>
        </p:nvSpPr>
        <p:spPr>
          <a:noFill/>
          <a:ln w="9525"/>
        </p:spPr>
        <p:txBody>
          <a:bodyPr/>
          <a:lstStyle/>
          <a:p>
            <a:pPr>
              <a:spcBef>
                <a:spcPct val="0"/>
              </a:spcBef>
            </a:pPr>
            <a:r>
              <a:rPr lang="en-GB" smtClean="0"/>
              <a:t>Views are UI components that provide ways to navigate the information in your project. For example, the “Project Explorer” view </a:t>
            </a:r>
            <a:r>
              <a:rPr lang="en-US" smtClean="0"/>
              <a:t>displays the projects that are open using a tree structure. Top level nodes are ‘project’ nodes that can contain child ‘folder’ nodes. These nodes themselves can contain child ‘file’ nodes. </a:t>
            </a:r>
          </a:p>
          <a:p>
            <a:pPr>
              <a:spcBef>
                <a:spcPct val="0"/>
              </a:spcBef>
            </a:pPr>
            <a:r>
              <a:rPr lang="en-US" smtClean="0"/>
              <a:t> </a:t>
            </a:r>
          </a:p>
          <a:p>
            <a:pPr>
              <a:spcBef>
                <a:spcPct val="0"/>
              </a:spcBef>
            </a:pPr>
            <a:r>
              <a:rPr lang="en-GB" smtClean="0"/>
              <a:t>Editors are used to edit files in your projects. They are another UI component, but unlike Views are associated with a particular file and are confined to the editor area of the project. Editors identify the file they are modifying by a tab containing the name of the file.</a:t>
            </a:r>
          </a:p>
          <a:p>
            <a:pPr>
              <a:spcBef>
                <a:spcPct val="0"/>
              </a:spcBef>
            </a:pPr>
            <a:endParaRPr lang="en-US" smtClean="0"/>
          </a:p>
          <a:p>
            <a:pPr>
              <a:spcBef>
                <a:spcPct val="0"/>
              </a:spcBef>
            </a:pPr>
            <a:r>
              <a:rPr lang="en-GB" smtClean="0"/>
              <a:t>See the </a:t>
            </a:r>
            <a:r>
              <a:rPr lang="en-US" smtClean="0"/>
              <a:t>NetBeans Help documentation for more information on any of these topics including specific information about each of the views. Select the “Help -&gt; Help Contents”</a:t>
            </a:r>
            <a:r>
              <a:rPr lang="en-US" b="1" smtClean="0"/>
              <a:t> </a:t>
            </a:r>
            <a:r>
              <a:rPr lang="en-US" smtClean="0"/>
              <a:t>menu item to open the help window. Once this window is open, type a search string in the top left search field and click the Go button.</a:t>
            </a:r>
            <a:endParaRPr lang="en-GB"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6"/>
          <p:cNvSpPr>
            <a:spLocks noGrp="1" noChangeArrowheads="1"/>
          </p:cNvSpPr>
          <p:nvPr>
            <p:ph type="sldNum" sz="quarter" idx="5"/>
          </p:nvPr>
        </p:nvSpPr>
        <p:spPr>
          <a:noFill/>
        </p:spPr>
        <p:txBody>
          <a:bodyPr/>
          <a:lstStyle/>
          <a:p>
            <a:fld id="{29D9B77B-04E5-466E-9AAF-BD59DFE8B4EF}" type="slidenum">
              <a:rPr lang="en-US" smtClean="0"/>
              <a:pPr/>
              <a:t>48</a:t>
            </a:fld>
            <a:endParaRPr lang="en-US" smtClean="0"/>
          </a:p>
        </p:txBody>
      </p:sp>
      <p:sp>
        <p:nvSpPr>
          <p:cNvPr id="66565" name="Rectangle 2"/>
          <p:cNvSpPr>
            <a:spLocks noGrp="1" noRot="1" noChangeAspect="1" noChangeArrowheads="1" noTextEdit="1"/>
          </p:cNvSpPr>
          <p:nvPr>
            <p:ph type="sldImg"/>
          </p:nvPr>
        </p:nvSpPr>
        <p:spPr>
          <a:xfrm>
            <a:off x="906463" y="844550"/>
            <a:ext cx="4916487" cy="3403600"/>
          </a:xfrm>
          <a:ln/>
        </p:spPr>
      </p:sp>
      <p:sp>
        <p:nvSpPr>
          <p:cNvPr id="66566" name="Rectangle 3"/>
          <p:cNvSpPr>
            <a:spLocks noGrp="1" noChangeArrowheads="1"/>
          </p:cNvSpPr>
          <p:nvPr>
            <p:ph type="body" idx="1"/>
          </p:nvPr>
        </p:nvSpPr>
        <p:spPr>
          <a:noFill/>
          <a:ln w="9525"/>
        </p:spPr>
        <p:txBody>
          <a:bodyPr/>
          <a:lstStyle/>
          <a:p>
            <a:pPr>
              <a:spcBef>
                <a:spcPct val="0"/>
              </a:spcBef>
            </a:pPr>
            <a:r>
              <a:rPr lang="en-GB" smtClean="0"/>
              <a:t>The above slide illustrates the default layout of the NetBeans IDE (for the Java perspective). </a:t>
            </a:r>
          </a:p>
          <a:p>
            <a:pPr>
              <a:spcBef>
                <a:spcPct val="0"/>
              </a:spcBef>
            </a:pPr>
            <a:endParaRPr lang="en-GB" smtClean="0"/>
          </a:p>
          <a:p>
            <a:pPr>
              <a:spcBef>
                <a:spcPct val="0"/>
              </a:spcBef>
            </a:pPr>
            <a:r>
              <a:rPr lang="en-GB" smtClean="0"/>
              <a:t>In the top right corner of the IDE a control exists to display the current perspective and allow the selection of other perspectives.</a:t>
            </a:r>
          </a:p>
          <a:p>
            <a:pPr>
              <a:spcBef>
                <a:spcPct val="0"/>
              </a:spcBef>
            </a:pPr>
            <a:endParaRPr lang="en-GB" smtClean="0"/>
          </a:p>
          <a:p>
            <a:pPr>
              <a:spcBef>
                <a:spcPct val="0"/>
              </a:spcBef>
            </a:pPr>
            <a:r>
              <a:rPr lang="en-GB" smtClean="0"/>
              <a:t>The editor area appears in the centre of the IDE and is surrounded by view windows (although in the slide it is only surrounded on three sides).</a:t>
            </a:r>
          </a:p>
          <a:p>
            <a:pPr>
              <a:spcBef>
                <a:spcPct val="0"/>
              </a:spcBef>
            </a:pPr>
            <a:endParaRPr lang="en-GB" smtClean="0"/>
          </a:p>
          <a:p>
            <a:pPr>
              <a:spcBef>
                <a:spcPct val="0"/>
              </a:spcBef>
            </a:pPr>
            <a:r>
              <a:rPr lang="en-GB" smtClean="0"/>
              <a:t>The default view layout is shown in the above slide with three view areas. However, in practise you can have any number of view areas. View windows may be moved from one view area to another or even into a completely new view area by dragging it’s title bar with the mouse into another area of the IDE. Views may also be detached rather than appearing in a specific view area. In such cases the view has its own window which is independent from the main Eclipse IDE window.</a:t>
            </a:r>
          </a:p>
          <a:p>
            <a:pPr>
              <a:spcBef>
                <a:spcPct val="0"/>
              </a:spcBef>
            </a:pPr>
            <a:endParaRPr lang="en-GB" smtClean="0"/>
          </a:p>
          <a:p>
            <a:pPr>
              <a:spcBef>
                <a:spcPct val="0"/>
              </a:spcBef>
            </a:pPr>
            <a:r>
              <a:rPr lang="en-GB" smtClean="0"/>
              <a:t>To reset the initial layout of your current perspective select the “Window -&gt; Reset Perspective” menu item.</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6"/>
          <p:cNvSpPr>
            <a:spLocks noGrp="1" noChangeArrowheads="1"/>
          </p:cNvSpPr>
          <p:nvPr>
            <p:ph type="sldNum" sz="quarter" idx="5"/>
          </p:nvPr>
        </p:nvSpPr>
        <p:spPr>
          <a:noFill/>
        </p:spPr>
        <p:txBody>
          <a:bodyPr/>
          <a:lstStyle/>
          <a:p>
            <a:fld id="{1F37D390-7A55-40D6-B49A-15F146924301}" type="slidenum">
              <a:rPr lang="en-US" smtClean="0"/>
              <a:pPr/>
              <a:t>49</a:t>
            </a:fld>
            <a:endParaRPr lang="en-US" smtClean="0"/>
          </a:p>
        </p:txBody>
      </p:sp>
      <p:sp>
        <p:nvSpPr>
          <p:cNvPr id="67589" name="Rectangle 2"/>
          <p:cNvSpPr>
            <a:spLocks noGrp="1" noRot="1" noChangeAspect="1" noChangeArrowheads="1" noTextEdit="1"/>
          </p:cNvSpPr>
          <p:nvPr>
            <p:ph type="sldImg"/>
          </p:nvPr>
        </p:nvSpPr>
        <p:spPr>
          <a:xfrm>
            <a:off x="906463" y="844550"/>
            <a:ext cx="4916487" cy="3403600"/>
          </a:xfrm>
          <a:ln/>
        </p:spPr>
      </p:sp>
      <p:sp>
        <p:nvSpPr>
          <p:cNvPr id="67590" name="Rectangle 3"/>
          <p:cNvSpPr>
            <a:spLocks noGrp="1" noChangeArrowheads="1"/>
          </p:cNvSpPr>
          <p:nvPr>
            <p:ph type="body" idx="1"/>
          </p:nvPr>
        </p:nvSpPr>
        <p:spPr>
          <a:noFill/>
          <a:ln w="9525"/>
        </p:spPr>
        <p:txBody>
          <a:bodyPr/>
          <a:lstStyle/>
          <a:p>
            <a:pPr>
              <a:spcBef>
                <a:spcPct val="0"/>
              </a:spcBef>
            </a:pPr>
            <a:r>
              <a:rPr lang="en-GB" smtClean="0"/>
              <a:t>To create a new NetBeans MIDP project, one of the application creation wizards should be used. These wizards generate the code and settings, for a simple application, that can be used as a starting point for writing your own application.</a:t>
            </a:r>
          </a:p>
          <a:p>
            <a:pPr>
              <a:spcBef>
                <a:spcPct val="0"/>
              </a:spcBef>
            </a:pPr>
            <a:endParaRPr lang="en-GB" smtClean="0"/>
          </a:p>
          <a:p>
            <a:pPr>
              <a:spcBef>
                <a:spcPct val="0"/>
              </a:spcBef>
            </a:pPr>
            <a:r>
              <a:rPr lang="en-GB" smtClean="0"/>
              <a:t>This slide, and the following ones, illustrate how to create a new NetBeans project using the “Java ME Mobile Application” wizard.</a:t>
            </a:r>
          </a:p>
          <a:p>
            <a:pPr>
              <a:spcBef>
                <a:spcPct val="0"/>
              </a:spcBef>
            </a:pPr>
            <a:endParaRPr lang="en-GB" smtClean="0"/>
          </a:p>
          <a:p>
            <a:pPr>
              <a:spcBef>
                <a:spcPct val="0"/>
              </a:spcBef>
            </a:pPr>
            <a:r>
              <a:rPr lang="en-GB" smtClean="0"/>
              <a:t>First select the “File -&gt; New Project” menu item. Under the categories, select “Java ME”  and under projects select “Mobile Application” to display the wizard dialog. The first screen of this wizard allows you to select a name and location for your project. Type a name in the “Project name” field and change the default location if needed. </a:t>
            </a:r>
          </a:p>
          <a:p>
            <a:pPr>
              <a:spcBef>
                <a:spcPct val="0"/>
              </a:spcBef>
            </a:pPr>
            <a:endParaRPr lang="en-GB" smtClean="0"/>
          </a:p>
          <a:p>
            <a:pPr>
              <a:spcBef>
                <a:spcPct val="0"/>
              </a:spcBef>
            </a:pPr>
            <a:r>
              <a:rPr lang="en-GB" smtClean="0"/>
              <a:t>If you keep option “Set as Main Project” selected, NetBeans will automatically set this project as Main project after creation. You can however change the Main project at any time from “Project Explorer”.</a:t>
            </a:r>
          </a:p>
          <a:p>
            <a:pPr>
              <a:spcBef>
                <a:spcPct val="0"/>
              </a:spcBef>
            </a:pPr>
            <a:endParaRPr lang="en-GB" smtClean="0"/>
          </a:p>
          <a:p>
            <a:pPr>
              <a:spcBef>
                <a:spcPct val="0"/>
              </a:spcBef>
            </a:pPr>
            <a:r>
              <a:rPr lang="en-GB" smtClean="0"/>
              <a:t>Unmark "Create Hello MIDlet" if you want to create the MIDlet by yourself. Keeping this selected will create MIDlet according to NetBeans built-in template.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6"/>
          <p:cNvSpPr>
            <a:spLocks noGrp="1" noChangeArrowheads="1"/>
          </p:cNvSpPr>
          <p:nvPr>
            <p:ph type="sldNum" sz="quarter" idx="5"/>
          </p:nvPr>
        </p:nvSpPr>
        <p:spPr>
          <a:noFill/>
        </p:spPr>
        <p:txBody>
          <a:bodyPr/>
          <a:lstStyle/>
          <a:p>
            <a:fld id="{990FDCB3-4EE3-40B1-8A67-BC5204406251}" type="slidenum">
              <a:rPr lang="en-US" smtClean="0"/>
              <a:pPr/>
              <a:t>5</a:t>
            </a:fld>
            <a:endParaRPr lang="en-US" smtClean="0"/>
          </a:p>
        </p:txBody>
      </p:sp>
      <p:sp>
        <p:nvSpPr>
          <p:cNvPr id="39941" name="Rectangle 2"/>
          <p:cNvSpPr>
            <a:spLocks noGrp="1" noRot="1" noChangeAspect="1" noChangeArrowheads="1" noTextEdit="1"/>
          </p:cNvSpPr>
          <p:nvPr>
            <p:ph type="sldImg"/>
          </p:nvPr>
        </p:nvSpPr>
        <p:spPr>
          <a:xfrm>
            <a:off x="906463" y="844550"/>
            <a:ext cx="4916487" cy="3403600"/>
          </a:xfrm>
          <a:ln/>
        </p:spPr>
      </p:sp>
      <p:sp>
        <p:nvSpPr>
          <p:cNvPr id="39942" name="Rectangle 3"/>
          <p:cNvSpPr>
            <a:spLocks noGrp="1" noChangeArrowheads="1"/>
          </p:cNvSpPr>
          <p:nvPr>
            <p:ph type="body" idx="1"/>
          </p:nvPr>
        </p:nvSpPr>
        <p:spPr>
          <a:noFill/>
          <a:ln w="9525"/>
        </p:spPr>
        <p:txBody>
          <a:bodyPr/>
          <a:lstStyle/>
          <a:p>
            <a:r>
              <a:rPr lang="en-US" smtClean="0"/>
              <a:t>Configurations define the minimum Java libraries and virtual machine capabilities expected to be available on devices that share similar characteristics such as memory size and processing resources. They provide the base functionality that a device manufacturer or a content provider can safely assume to be present on a range of devices.  Configurations are defined through the Java Community Process, which is Sun's attempt to involve the international Java community in developing Java specifications.  </a:t>
            </a:r>
          </a:p>
          <a:p>
            <a:endParaRPr lang="en-US" smtClean="0"/>
          </a:p>
          <a:p>
            <a:r>
              <a:rPr lang="en-US" smtClean="0"/>
              <a:t>More specifically, a configuration specifies:  </a:t>
            </a:r>
            <a:endParaRPr lang="en-GB" smtClean="0"/>
          </a:p>
          <a:p>
            <a:pPr lvl="1">
              <a:buFontTx/>
              <a:buChar char="•"/>
            </a:pPr>
            <a:r>
              <a:rPr lang="en-GB" smtClean="0"/>
              <a:t>The Java programming language features supported,  </a:t>
            </a:r>
          </a:p>
          <a:p>
            <a:pPr lvl="1">
              <a:buFontTx/>
              <a:buChar char="•"/>
            </a:pPr>
            <a:r>
              <a:rPr lang="en-GB" smtClean="0"/>
              <a:t>The Java virtual machine features supported,  </a:t>
            </a:r>
          </a:p>
          <a:p>
            <a:pPr lvl="1">
              <a:buFontTx/>
              <a:buChar char="•"/>
            </a:pPr>
            <a:r>
              <a:rPr lang="en-GB" smtClean="0"/>
              <a:t>The Java libraries and APIs supported.  </a:t>
            </a:r>
            <a:endParaRPr lang="en-US" smtClean="0"/>
          </a:p>
          <a:p>
            <a:endParaRPr lang="en-US" smtClean="0"/>
          </a:p>
          <a:p>
            <a:r>
              <a:rPr lang="en-US" smtClean="0"/>
              <a:t>Application developers and content providers must design their code to stay within the bounds of the Java virtual machine features and APIs specified by that configuration.  </a:t>
            </a:r>
          </a:p>
          <a:p>
            <a:r>
              <a:rPr lang="en-US" smtClean="0"/>
              <a:t>Java ME currently defines two configurations, the Connected Device Configuration (CDC), and the more restrained Connected Limited Device Configuration (CDLC).</a:t>
            </a:r>
          </a:p>
          <a:p>
            <a:endParaRPr lang="en-GB"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6"/>
          <p:cNvSpPr>
            <a:spLocks noGrp="1" noChangeArrowheads="1"/>
          </p:cNvSpPr>
          <p:nvPr>
            <p:ph type="sldNum" sz="quarter" idx="5"/>
          </p:nvPr>
        </p:nvSpPr>
        <p:spPr>
          <a:noFill/>
        </p:spPr>
        <p:txBody>
          <a:bodyPr/>
          <a:lstStyle/>
          <a:p>
            <a:fld id="{F4094EA8-5186-44E4-B74F-C5A1EFC93F53}" type="slidenum">
              <a:rPr lang="en-US" smtClean="0"/>
              <a:pPr/>
              <a:t>50</a:t>
            </a:fld>
            <a:endParaRPr lang="en-US" smtClean="0"/>
          </a:p>
        </p:txBody>
      </p:sp>
      <p:sp>
        <p:nvSpPr>
          <p:cNvPr id="68613" name="Rectangle 2"/>
          <p:cNvSpPr>
            <a:spLocks noGrp="1" noRot="1" noChangeAspect="1" noChangeArrowheads="1" noTextEdit="1"/>
          </p:cNvSpPr>
          <p:nvPr>
            <p:ph type="sldImg"/>
          </p:nvPr>
        </p:nvSpPr>
        <p:spPr>
          <a:xfrm>
            <a:off x="906463" y="844550"/>
            <a:ext cx="4916487" cy="3403600"/>
          </a:xfrm>
          <a:ln/>
        </p:spPr>
      </p:sp>
      <p:sp>
        <p:nvSpPr>
          <p:cNvPr id="68614" name="Rectangle 3"/>
          <p:cNvSpPr>
            <a:spLocks noGrp="1" noChangeArrowheads="1"/>
          </p:cNvSpPr>
          <p:nvPr>
            <p:ph type="body" idx="1"/>
          </p:nvPr>
        </p:nvSpPr>
        <p:spPr>
          <a:noFill/>
          <a:ln w="9525"/>
        </p:spPr>
        <p:txBody>
          <a:bodyPr/>
          <a:lstStyle/>
          <a:p>
            <a:pPr>
              <a:spcBef>
                <a:spcPct val="0"/>
              </a:spcBef>
            </a:pPr>
            <a:r>
              <a:rPr lang="en-US" smtClean="0"/>
              <a:t>This screen of the wizard allows you to choose an SDK for your application. A simple explanation is given in the description pane (see slide) for the template currently selected in the list.</a:t>
            </a:r>
          </a:p>
          <a:p>
            <a:pPr>
              <a:spcBef>
                <a:spcPct val="0"/>
              </a:spcBef>
            </a:pPr>
            <a:endParaRPr lang="en-US" smtClean="0"/>
          </a:p>
          <a:p>
            <a:pPr>
              <a:spcBef>
                <a:spcPct val="0"/>
              </a:spcBef>
            </a:pPr>
            <a:r>
              <a:rPr lang="en-US" smtClean="0"/>
              <a:t>To create a project for the S40 Platform, select the “Series 40 xx Edition SDK”. Device will be updated automatically according to the emulator platform. If you used for example Wireless toolkit for the Emulator platform, you can also select device (grey/color phone etc.).</a:t>
            </a:r>
          </a:p>
          <a:p>
            <a:pPr>
              <a:spcBef>
                <a:spcPct val="0"/>
              </a:spcBef>
            </a:pPr>
            <a:endParaRPr lang="en-US" smtClean="0"/>
          </a:p>
          <a:p>
            <a:pPr>
              <a:spcBef>
                <a:spcPct val="0"/>
              </a:spcBef>
            </a:pPr>
            <a:r>
              <a:rPr lang="en-US" smtClean="0"/>
              <a:t>You can also select what device configuration and profile are used. They can be changed at anytime from project properties.</a:t>
            </a:r>
          </a:p>
          <a:p>
            <a:pPr>
              <a:spcBef>
                <a:spcPct val="0"/>
              </a:spcBef>
            </a:pPr>
            <a:endParaRPr lang="en-US" smtClean="0"/>
          </a:p>
          <a:p>
            <a:pPr>
              <a:spcBef>
                <a:spcPct val="0"/>
              </a:spcBef>
            </a:pPr>
            <a:r>
              <a:rPr lang="en-US" smtClean="0"/>
              <a:t>Click ”Next” if you need to add additional configurations (usually you don’t).</a:t>
            </a:r>
          </a:p>
          <a:p>
            <a:endParaRPr lang="en-US" smtClean="0"/>
          </a:p>
          <a:p>
            <a:r>
              <a:rPr lang="en-US" smtClean="0"/>
              <a:t>Click ”Finish” to complete the new Mobile Application creation.</a:t>
            </a:r>
            <a:endParaRPr lang="en-GB"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6"/>
          <p:cNvSpPr>
            <a:spLocks noGrp="1" noChangeArrowheads="1"/>
          </p:cNvSpPr>
          <p:nvPr>
            <p:ph type="sldNum" sz="quarter" idx="5"/>
          </p:nvPr>
        </p:nvSpPr>
        <p:spPr>
          <a:noFill/>
        </p:spPr>
        <p:txBody>
          <a:bodyPr/>
          <a:lstStyle/>
          <a:p>
            <a:fld id="{2A43306B-31F6-4673-A391-590221BE8EAC}" type="slidenum">
              <a:rPr lang="en-US" smtClean="0"/>
              <a:pPr/>
              <a:t>51</a:t>
            </a:fld>
            <a:endParaRPr lang="en-US" smtClean="0"/>
          </a:p>
        </p:txBody>
      </p:sp>
      <p:sp>
        <p:nvSpPr>
          <p:cNvPr id="69637" name="Rectangle 2"/>
          <p:cNvSpPr>
            <a:spLocks noGrp="1" noRot="1" noChangeAspect="1" noChangeArrowheads="1" noTextEdit="1"/>
          </p:cNvSpPr>
          <p:nvPr>
            <p:ph type="sldImg"/>
          </p:nvPr>
        </p:nvSpPr>
        <p:spPr>
          <a:xfrm>
            <a:off x="906463" y="844550"/>
            <a:ext cx="4916487" cy="3403600"/>
          </a:xfrm>
          <a:ln/>
        </p:spPr>
      </p:sp>
      <p:sp>
        <p:nvSpPr>
          <p:cNvPr id="69638" name="Rectangle 3"/>
          <p:cNvSpPr>
            <a:spLocks noGrp="1" noChangeArrowheads="1"/>
          </p:cNvSpPr>
          <p:nvPr>
            <p:ph type="body" idx="1"/>
          </p:nvPr>
        </p:nvSpPr>
        <p:spPr>
          <a:noFill/>
          <a:ln w="9525"/>
        </p:spPr>
        <p:txBody>
          <a:bodyPr/>
          <a:lstStyle/>
          <a:p>
            <a:r>
              <a:rPr lang="en-US" smtClean="0"/>
              <a:t>This screen allows you to add some additional configurations from the templates to your project.</a:t>
            </a:r>
          </a:p>
          <a:p>
            <a:endParaRPr lang="en-US" smtClean="0"/>
          </a:p>
          <a:p>
            <a:r>
              <a:rPr lang="en-US" smtClean="0"/>
              <a:t>To add configurations, expand the tree. This lists the configurations that are available. </a:t>
            </a:r>
          </a:p>
          <a:p>
            <a:r>
              <a:rPr lang="en-US" smtClean="0"/>
              <a:t>Expand the configuration that you need. Configuration is added with marking it from ”Selection” column.</a:t>
            </a:r>
            <a:endParaRPr lang="en-GB"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6"/>
          <p:cNvSpPr>
            <a:spLocks noGrp="1" noChangeArrowheads="1"/>
          </p:cNvSpPr>
          <p:nvPr>
            <p:ph type="sldNum" sz="quarter" idx="5"/>
          </p:nvPr>
        </p:nvSpPr>
        <p:spPr>
          <a:noFill/>
        </p:spPr>
        <p:txBody>
          <a:bodyPr/>
          <a:lstStyle/>
          <a:p>
            <a:fld id="{915511E9-D501-4797-AFC3-2160B7B08571}" type="slidenum">
              <a:rPr lang="en-US" smtClean="0"/>
              <a:pPr/>
              <a:t>52</a:t>
            </a:fld>
            <a:endParaRPr lang="en-US" smtClean="0"/>
          </a:p>
        </p:txBody>
      </p:sp>
      <p:sp>
        <p:nvSpPr>
          <p:cNvPr id="70661" name="Rectangle 2"/>
          <p:cNvSpPr>
            <a:spLocks noGrp="1" noRot="1" noChangeAspect="1" noChangeArrowheads="1" noTextEdit="1"/>
          </p:cNvSpPr>
          <p:nvPr>
            <p:ph type="sldImg"/>
          </p:nvPr>
        </p:nvSpPr>
        <p:spPr>
          <a:xfrm>
            <a:off x="906463" y="844550"/>
            <a:ext cx="4916487" cy="3403600"/>
          </a:xfrm>
          <a:ln/>
        </p:spPr>
      </p:sp>
      <p:sp>
        <p:nvSpPr>
          <p:cNvPr id="70662" name="Rectangle 3"/>
          <p:cNvSpPr>
            <a:spLocks noGrp="1" noChangeArrowheads="1"/>
          </p:cNvSpPr>
          <p:nvPr>
            <p:ph type="body" idx="1"/>
          </p:nvPr>
        </p:nvSpPr>
        <p:spPr>
          <a:noFill/>
          <a:ln w="9525"/>
        </p:spPr>
        <p:txBody>
          <a:bodyPr/>
          <a:lstStyle/>
          <a:p>
            <a:pPr marL="190500" indent="-190500">
              <a:spcBef>
                <a:spcPct val="0"/>
              </a:spcBef>
            </a:pPr>
            <a:r>
              <a:rPr lang="en-GB" smtClean="0"/>
              <a:t>Before you can test your MIDlet in the emulator, you must have valid emulator platform selected for your project (this is done already when you create a new project). You will need to change the emulator platform when for example you just tested that S40 works fine and want to be sure that S60 does that too. Let’s go through how to handle several platforms.</a:t>
            </a:r>
          </a:p>
          <a:p>
            <a:pPr marL="190500" indent="-190500">
              <a:spcBef>
                <a:spcPct val="0"/>
              </a:spcBef>
            </a:pPr>
            <a:endParaRPr lang="en-GB" smtClean="0"/>
          </a:p>
          <a:p>
            <a:pPr marL="190500" indent="-190500">
              <a:spcBef>
                <a:spcPct val="0"/>
              </a:spcBef>
              <a:buFontTx/>
              <a:buAutoNum type="arabicPeriod"/>
            </a:pPr>
            <a:r>
              <a:rPr lang="en-GB" smtClean="0"/>
              <a:t>Right click on your MIDlet name and select “Properties”. Or from menu, choose “File” </a:t>
            </a:r>
            <a:r>
              <a:rPr lang="en-GB" smtClean="0">
                <a:sym typeface="Wingdings" pitchFamily="2" charset="2"/>
              </a:rPr>
              <a:t> “Project Properties”.</a:t>
            </a:r>
            <a:endParaRPr lang="en-GB" smtClean="0"/>
          </a:p>
          <a:p>
            <a:pPr marL="647700" lvl="1" indent="-190500">
              <a:spcBef>
                <a:spcPct val="0"/>
              </a:spcBef>
              <a:spcAft>
                <a:spcPct val="100000"/>
              </a:spcAft>
              <a:buFontTx/>
              <a:buAutoNum type="arabicPeriod"/>
            </a:pPr>
            <a:endParaRPr lang="en-US" smtClean="0"/>
          </a:p>
          <a:p>
            <a:pPr marL="190500" indent="-190500"/>
            <a:endParaRPr lang="en-GB"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6"/>
          <p:cNvSpPr>
            <a:spLocks noGrp="1" noChangeArrowheads="1"/>
          </p:cNvSpPr>
          <p:nvPr>
            <p:ph type="sldNum" sz="quarter" idx="5"/>
          </p:nvPr>
        </p:nvSpPr>
        <p:spPr>
          <a:noFill/>
        </p:spPr>
        <p:txBody>
          <a:bodyPr/>
          <a:lstStyle/>
          <a:p>
            <a:fld id="{4A378E5D-5528-4ED9-A960-601EFE9B5EAF}" type="slidenum">
              <a:rPr lang="en-US" smtClean="0"/>
              <a:pPr/>
              <a:t>53</a:t>
            </a:fld>
            <a:endParaRPr lang="en-US" smtClean="0"/>
          </a:p>
        </p:txBody>
      </p:sp>
      <p:sp>
        <p:nvSpPr>
          <p:cNvPr id="71685" name="Rectangle 2"/>
          <p:cNvSpPr>
            <a:spLocks noGrp="1" noRot="1" noChangeAspect="1" noChangeArrowheads="1" noTextEdit="1"/>
          </p:cNvSpPr>
          <p:nvPr>
            <p:ph type="sldImg"/>
          </p:nvPr>
        </p:nvSpPr>
        <p:spPr>
          <a:xfrm>
            <a:off x="906463" y="844550"/>
            <a:ext cx="4916487" cy="3403600"/>
          </a:xfrm>
          <a:ln/>
        </p:spPr>
      </p:sp>
      <p:sp>
        <p:nvSpPr>
          <p:cNvPr id="71686" name="Rectangle 3"/>
          <p:cNvSpPr>
            <a:spLocks noGrp="1" noChangeArrowheads="1"/>
          </p:cNvSpPr>
          <p:nvPr>
            <p:ph type="body" idx="1"/>
          </p:nvPr>
        </p:nvSpPr>
        <p:spPr>
          <a:noFill/>
          <a:ln w="9525"/>
        </p:spPr>
        <p:txBody>
          <a:bodyPr/>
          <a:lstStyle/>
          <a:p>
            <a:pPr marL="190500" indent="-190500"/>
            <a:r>
              <a:rPr lang="en-US" smtClean="0"/>
              <a:t>This screen displays the settings for your project. You can see that there is quite a lot of settings that you can configure. Information, like MIDlet name and version can be found from ”Application Description” and they are easy to modify.</a:t>
            </a:r>
          </a:p>
          <a:p>
            <a:pPr marL="190500" indent="-190500"/>
            <a:r>
              <a:rPr lang="en-US" smtClean="0"/>
              <a:t>In this case, select ”Platform” from Category.</a:t>
            </a:r>
          </a:p>
          <a:p>
            <a:pPr marL="190500" indent="-190500"/>
            <a:endParaRPr lang="en-US" smtClean="0"/>
          </a:p>
          <a:p>
            <a:pPr marL="190500" indent="-190500">
              <a:buFontTx/>
              <a:buAutoNum type="arabicPeriod"/>
            </a:pPr>
            <a:r>
              <a:rPr lang="en-US" smtClean="0"/>
              <a:t>Select emulator platform from Emulator Platform (see image above). This will update the device field below the emulator platform. Usually when you are using manufacturer SDKs, there is one device available. However, if you are using generic emulator like Wireless Toolkit provides, you can select what kind of emulator you want to use (color/grey display etc.).</a:t>
            </a:r>
          </a:p>
          <a:p>
            <a:pPr marL="190500" indent="-190500">
              <a:buFontTx/>
              <a:buAutoNum type="arabicPeriod"/>
            </a:pPr>
            <a:endParaRPr lang="en-US" smtClean="0"/>
          </a:p>
          <a:p>
            <a:pPr marL="190500" indent="-190500">
              <a:buFontTx/>
              <a:buAutoNum type="arabicPeriod"/>
            </a:pPr>
            <a:r>
              <a:rPr lang="en-US" smtClean="0"/>
              <a:t>If you need to change used Device Configuration or Profile, all you have to do is to change the selections (see image)</a:t>
            </a:r>
          </a:p>
          <a:p>
            <a:pPr marL="190500" indent="-190500">
              <a:buFontTx/>
              <a:buAutoNum type="arabicPeriod"/>
            </a:pPr>
            <a:endParaRPr lang="en-US" smtClean="0"/>
          </a:p>
          <a:p>
            <a:pPr marL="190500" indent="-190500">
              <a:buFontTx/>
              <a:buAutoNum type="arabicPeriod"/>
            </a:pPr>
            <a:r>
              <a:rPr lang="en-US" smtClean="0"/>
              <a:t>If you can’t see the needed SDK in the Emulator Platform list, click ”Manage Emulators” button on the right side. This will open ”Java Platform Manager” screen</a:t>
            </a:r>
          </a:p>
          <a:p>
            <a:pPr marL="647700" lvl="1" indent="-190500">
              <a:buFontTx/>
              <a:buChar char="•"/>
            </a:pPr>
            <a:r>
              <a:rPr lang="en-US" smtClean="0"/>
              <a:t>Click ”Add Platform” from the bottom-left corner to start ”Add Java Platform” wizard</a:t>
            </a:r>
          </a:p>
          <a:p>
            <a:pPr marL="647700" lvl="1" indent="-190500">
              <a:buFontTx/>
              <a:buChar char="•"/>
            </a:pPr>
            <a:r>
              <a:rPr lang="en-US" smtClean="0"/>
              <a:t>Select ”Java ME MIDP Platform Emulator” and click ”Next” to start SDK scanning</a:t>
            </a:r>
          </a:p>
          <a:p>
            <a:pPr marL="647700" lvl="1" indent="-190500">
              <a:buFontTx/>
              <a:buChar char="•"/>
            </a:pPr>
            <a:r>
              <a:rPr lang="en-US" smtClean="0"/>
              <a:t>Select the SDK that you want install and click ”Next”</a:t>
            </a:r>
          </a:p>
          <a:p>
            <a:pPr marL="647700" lvl="1" indent="-190500">
              <a:buFontTx/>
              <a:buChar char="•"/>
            </a:pPr>
            <a:r>
              <a:rPr lang="en-US" smtClean="0"/>
              <a:t>You will see ”Detected platforms” screen. Make sure the SDK is selected and click ”Finish”</a:t>
            </a:r>
          </a:p>
          <a:p>
            <a:pPr marL="647700" lvl="1" indent="-190500">
              <a:buFontTx/>
              <a:buAutoNum type="arabicPeriod"/>
            </a:pPr>
            <a:endParaRPr lang="en-US" smtClean="0"/>
          </a:p>
          <a:p>
            <a:pPr marL="190500" indent="-190500">
              <a:buFontTx/>
              <a:buAutoNum type="arabicPeriod"/>
            </a:pPr>
            <a:r>
              <a:rPr lang="en-US" smtClean="0"/>
              <a:t>Click ”OK” and NetBeans will change the platform</a:t>
            </a:r>
            <a:endParaRPr lang="en-GB"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6"/>
          <p:cNvSpPr>
            <a:spLocks noGrp="1" noChangeArrowheads="1"/>
          </p:cNvSpPr>
          <p:nvPr>
            <p:ph type="sldNum" sz="quarter" idx="5"/>
          </p:nvPr>
        </p:nvSpPr>
        <p:spPr>
          <a:noFill/>
        </p:spPr>
        <p:txBody>
          <a:bodyPr/>
          <a:lstStyle/>
          <a:p>
            <a:fld id="{D82FE6EA-2F76-452B-814A-47CC011E9DC1}" type="slidenum">
              <a:rPr lang="en-US" smtClean="0"/>
              <a:pPr/>
              <a:t>54</a:t>
            </a:fld>
            <a:endParaRPr lang="en-US" smtClean="0"/>
          </a:p>
        </p:txBody>
      </p:sp>
      <p:sp>
        <p:nvSpPr>
          <p:cNvPr id="72709" name="Rectangle 2"/>
          <p:cNvSpPr>
            <a:spLocks noGrp="1" noRot="1" noChangeAspect="1" noChangeArrowheads="1" noTextEdit="1"/>
          </p:cNvSpPr>
          <p:nvPr>
            <p:ph type="sldImg"/>
          </p:nvPr>
        </p:nvSpPr>
        <p:spPr>
          <a:xfrm>
            <a:off x="906463" y="844550"/>
            <a:ext cx="4916487" cy="3403600"/>
          </a:xfrm>
          <a:ln/>
        </p:spPr>
      </p:sp>
      <p:sp>
        <p:nvSpPr>
          <p:cNvPr id="72710" name="Rectangle 3"/>
          <p:cNvSpPr>
            <a:spLocks noGrp="1" noChangeArrowheads="1"/>
          </p:cNvSpPr>
          <p:nvPr>
            <p:ph type="body" idx="1"/>
          </p:nvPr>
        </p:nvSpPr>
        <p:spPr>
          <a:noFill/>
          <a:ln w="9525"/>
        </p:spPr>
        <p:txBody>
          <a:bodyPr/>
          <a:lstStyle/>
          <a:p>
            <a:pPr>
              <a:spcBef>
                <a:spcPct val="0"/>
              </a:spcBef>
            </a:pPr>
            <a:r>
              <a:rPr lang="en-US" smtClean="0"/>
              <a:t>Editing of files in NetBeans is very straightforward. In the “Files” view, double click on a source file node that you want to edit. A new editor window opens in the editor area containing the file contents. Edit the file as “usual”; i.e. as you would using any other standard text editor.</a:t>
            </a:r>
          </a:p>
          <a:p>
            <a:endParaRPr lang="en-US" smtClean="0"/>
          </a:p>
          <a:p>
            <a:r>
              <a:rPr lang="en-US" smtClean="0"/>
              <a:t>During editing, NetBeans checks the code that you are writing. For example, if you write code that can throw an exception without handling the exception, you will see error indicators immediately. Often you will also see a light bulb appearing to the left side of the line. It contains suggestions how to fix the line. You can see suggestions by left-clicking the bulb. In this case, it would suggest to ”Add throws clause for java.io.IOException”, or to surround statement/block with try-catch. Select one of the suggestions and NetBeans will do it automatically.</a:t>
            </a:r>
            <a:endParaRPr lang="en-GB"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6"/>
          <p:cNvSpPr>
            <a:spLocks noGrp="1" noChangeArrowheads="1"/>
          </p:cNvSpPr>
          <p:nvPr>
            <p:ph type="sldNum" sz="quarter" idx="5"/>
          </p:nvPr>
        </p:nvSpPr>
        <p:spPr>
          <a:noFill/>
        </p:spPr>
        <p:txBody>
          <a:bodyPr/>
          <a:lstStyle/>
          <a:p>
            <a:fld id="{32A1304B-01CB-400A-A376-CF02A526A7A1}" type="slidenum">
              <a:rPr lang="en-US" smtClean="0"/>
              <a:pPr/>
              <a:t>55</a:t>
            </a:fld>
            <a:endParaRPr lang="en-US" smtClean="0"/>
          </a:p>
        </p:txBody>
      </p:sp>
      <p:sp>
        <p:nvSpPr>
          <p:cNvPr id="73733" name="Rectangle 2"/>
          <p:cNvSpPr>
            <a:spLocks noGrp="1" noRot="1" noChangeAspect="1" noChangeArrowheads="1" noTextEdit="1"/>
          </p:cNvSpPr>
          <p:nvPr>
            <p:ph type="sldImg"/>
          </p:nvPr>
        </p:nvSpPr>
        <p:spPr>
          <a:xfrm>
            <a:off x="906463" y="844550"/>
            <a:ext cx="4916487" cy="3403600"/>
          </a:xfrm>
          <a:ln/>
        </p:spPr>
      </p:sp>
      <p:sp>
        <p:nvSpPr>
          <p:cNvPr id="73734"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6"/>
          <p:cNvSpPr>
            <a:spLocks noGrp="1" noChangeArrowheads="1"/>
          </p:cNvSpPr>
          <p:nvPr>
            <p:ph type="sldNum" sz="quarter" idx="5"/>
          </p:nvPr>
        </p:nvSpPr>
        <p:spPr>
          <a:noFill/>
        </p:spPr>
        <p:txBody>
          <a:bodyPr/>
          <a:lstStyle/>
          <a:p>
            <a:fld id="{80B3DD9F-853B-4BE0-A085-B1C5A7FEC0D4}" type="slidenum">
              <a:rPr lang="en-US" smtClean="0"/>
              <a:pPr/>
              <a:t>56</a:t>
            </a:fld>
            <a:endParaRPr lang="en-US" smtClean="0"/>
          </a:p>
        </p:txBody>
      </p:sp>
      <p:sp>
        <p:nvSpPr>
          <p:cNvPr id="74757" name="Rectangle 2"/>
          <p:cNvSpPr>
            <a:spLocks noGrp="1" noRot="1" noChangeAspect="1" noChangeArrowheads="1" noTextEdit="1"/>
          </p:cNvSpPr>
          <p:nvPr>
            <p:ph type="sldImg"/>
          </p:nvPr>
        </p:nvSpPr>
        <p:spPr>
          <a:xfrm>
            <a:off x="906463" y="844550"/>
            <a:ext cx="4916487" cy="3403600"/>
          </a:xfrm>
          <a:ln/>
        </p:spPr>
      </p:sp>
      <p:sp>
        <p:nvSpPr>
          <p:cNvPr id="74758" name="Rectangle 3"/>
          <p:cNvSpPr>
            <a:spLocks noGrp="1" noChangeArrowheads="1"/>
          </p:cNvSpPr>
          <p:nvPr>
            <p:ph type="body" idx="1"/>
          </p:nvPr>
        </p:nvSpPr>
        <p:spPr>
          <a:xfrm>
            <a:off x="627608" y="4629240"/>
            <a:ext cx="5544615" cy="4394520"/>
          </a:xfrm>
          <a:noFill/>
          <a:ln w="9525"/>
        </p:spPr>
        <p:txBody>
          <a:bodyPr/>
          <a:lstStyle/>
          <a:p>
            <a:pPr>
              <a:lnSpc>
                <a:spcPct val="80000"/>
              </a:lnSpc>
              <a:spcBef>
                <a:spcPct val="0"/>
              </a:spcBef>
            </a:pPr>
            <a:r>
              <a:rPr lang="en-US" dirty="0" smtClean="0"/>
              <a:t>If you have compilation failures in your project then you must fix them. The errors will all be described in the log that was output to the Problems view during the compilation. This will tell you the file and line number the error occurred on along with a reason for the error.</a:t>
            </a:r>
          </a:p>
          <a:p>
            <a:pPr>
              <a:lnSpc>
                <a:spcPct val="80000"/>
              </a:lnSpc>
              <a:spcBef>
                <a:spcPct val="0"/>
              </a:spcBef>
            </a:pPr>
            <a:endParaRPr lang="en-US" dirty="0" smtClean="0"/>
          </a:p>
          <a:p>
            <a:pPr>
              <a:lnSpc>
                <a:spcPct val="80000"/>
              </a:lnSpc>
              <a:spcBef>
                <a:spcPct val="0"/>
              </a:spcBef>
            </a:pPr>
            <a:r>
              <a:rPr lang="en-US" dirty="0" smtClean="0"/>
              <a:t>Errors are also indicated, and can be located, using the graphical error icons.  These are used to indicate whether an error is present in a particular resource.</a:t>
            </a:r>
          </a:p>
          <a:p>
            <a:pPr>
              <a:lnSpc>
                <a:spcPct val="80000"/>
              </a:lnSpc>
              <a:spcBef>
                <a:spcPct val="0"/>
              </a:spcBef>
            </a:pPr>
            <a:endParaRPr lang="en-US" dirty="0" smtClean="0"/>
          </a:p>
          <a:p>
            <a:pPr>
              <a:lnSpc>
                <a:spcPct val="80000"/>
              </a:lnSpc>
              <a:spcBef>
                <a:spcPct val="0"/>
              </a:spcBef>
            </a:pPr>
            <a:r>
              <a:rPr lang="en-US" dirty="0" smtClean="0"/>
              <a:t>To show how to track an error, using this graphical approach, let us look at the example on the slide. First look at the “</a:t>
            </a:r>
            <a:r>
              <a:rPr lang="en-US" dirty="0" err="1" smtClean="0"/>
              <a:t>MyMIDlet</a:t>
            </a:r>
            <a:r>
              <a:rPr lang="en-US" dirty="0" smtClean="0"/>
              <a:t>” project node in the “Files Explorer” view. This has an error icon associated with it so there are error(s) in the project.</a:t>
            </a:r>
          </a:p>
          <a:p>
            <a:pPr>
              <a:lnSpc>
                <a:spcPct val="80000"/>
              </a:lnSpc>
              <a:spcBef>
                <a:spcPct val="0"/>
              </a:spcBef>
            </a:pPr>
            <a:endParaRPr lang="en-US" dirty="0" smtClean="0"/>
          </a:p>
          <a:p>
            <a:pPr>
              <a:lnSpc>
                <a:spcPct val="80000"/>
              </a:lnSpc>
              <a:spcBef>
                <a:spcPct val="0"/>
              </a:spcBef>
            </a:pPr>
            <a:r>
              <a:rPr lang="en-US" dirty="0" smtClean="0"/>
              <a:t>Expand the “</a:t>
            </a:r>
            <a:r>
              <a:rPr lang="en-US" dirty="0" err="1" smtClean="0"/>
              <a:t>MyMIDlet</a:t>
            </a:r>
            <a:r>
              <a:rPr lang="en-US" dirty="0" smtClean="0"/>
              <a:t>” project node to view its child nodes. At least one of these nodes will have an associated error icon indicating there are error(s) associated with that resource. The “</a:t>
            </a:r>
            <a:r>
              <a:rPr lang="en-US" dirty="0" err="1" smtClean="0"/>
              <a:t>src</a:t>
            </a:r>
            <a:r>
              <a:rPr lang="en-US" dirty="0" smtClean="0"/>
              <a:t>” folder node is the resource with the associated error icon and so contains the error(s). </a:t>
            </a:r>
          </a:p>
          <a:p>
            <a:pPr>
              <a:lnSpc>
                <a:spcPct val="80000"/>
              </a:lnSpc>
              <a:spcBef>
                <a:spcPct val="0"/>
              </a:spcBef>
            </a:pPr>
            <a:endParaRPr lang="en-US" dirty="0" smtClean="0"/>
          </a:p>
          <a:p>
            <a:pPr>
              <a:lnSpc>
                <a:spcPct val="80000"/>
              </a:lnSpc>
              <a:spcBef>
                <a:spcPct val="0"/>
              </a:spcBef>
            </a:pPr>
            <a:r>
              <a:rPr lang="en-US" dirty="0" smtClean="0"/>
              <a:t>Expand the “</a:t>
            </a:r>
            <a:r>
              <a:rPr lang="en-US" dirty="0" err="1" smtClean="0"/>
              <a:t>src</a:t>
            </a:r>
            <a:r>
              <a:rPr lang="en-US" dirty="0" smtClean="0"/>
              <a:t>” folder node to view its child nodes. Like before at least one of these nodes will have an associated error icon indicating there are error(s) associated with that resource. In this case, it is the MyMIDlet.java source-file node that contains the error(s).</a:t>
            </a:r>
          </a:p>
          <a:p>
            <a:pPr>
              <a:lnSpc>
                <a:spcPct val="80000"/>
              </a:lnSpc>
              <a:spcBef>
                <a:spcPct val="0"/>
              </a:spcBef>
            </a:pPr>
            <a:endParaRPr lang="en-US" dirty="0" smtClean="0"/>
          </a:p>
          <a:p>
            <a:pPr>
              <a:lnSpc>
                <a:spcPct val="80000"/>
              </a:lnSpc>
              <a:spcBef>
                <a:spcPct val="0"/>
              </a:spcBef>
            </a:pPr>
            <a:r>
              <a:rPr lang="en-US" dirty="0" smtClean="0"/>
              <a:t>You can repeat this procedure and expand the MyMIDlet.java source-file node to find which method(s) the error(s) occurred in. In any event, the next stage is to open the source file MyMIDlet.java by double clicking on the source-file node or a method node with an associated error icon. This will open an editor window containing the contents of the file.</a:t>
            </a:r>
          </a:p>
          <a:p>
            <a:pPr>
              <a:lnSpc>
                <a:spcPct val="80000"/>
              </a:lnSpc>
              <a:spcBef>
                <a:spcPct val="0"/>
              </a:spcBef>
            </a:pPr>
            <a:endParaRPr lang="en-US" dirty="0" smtClean="0"/>
          </a:p>
          <a:p>
            <a:pPr>
              <a:lnSpc>
                <a:spcPct val="80000"/>
              </a:lnSpc>
              <a:spcBef>
                <a:spcPct val="0"/>
              </a:spcBef>
            </a:pPr>
            <a:r>
              <a:rPr lang="en-US" dirty="0" smtClean="0"/>
              <a:t>The error bar is the area immediately to the right of an editor window’s vertical scroll bar. It works in conjunction with the scroll bar to show the location of all the errors in the file. Each error is represented by a red rectangle. Clicking on a rectangle causes the editor window to jump to the part of the file where the error is located.</a:t>
            </a:r>
          </a:p>
          <a:p>
            <a:pPr>
              <a:lnSpc>
                <a:spcPct val="80000"/>
              </a:lnSpc>
              <a:spcBef>
                <a:spcPct val="0"/>
              </a:spcBef>
            </a:pPr>
            <a:endParaRPr lang="en-US" dirty="0" smtClean="0"/>
          </a:p>
          <a:p>
            <a:pPr>
              <a:lnSpc>
                <a:spcPct val="80000"/>
              </a:lnSpc>
              <a:spcBef>
                <a:spcPct val="0"/>
              </a:spcBef>
            </a:pPr>
            <a:r>
              <a:rPr lang="en-US" dirty="0" smtClean="0"/>
              <a:t>The editor window also displays an error icon in the marker bar for each line of the file on which an error occurs. The marker bar is located to the left hand side of the editor window. In addition the line itself on which the error occurs is underlined in red.</a:t>
            </a:r>
          </a:p>
          <a:p>
            <a:pPr>
              <a:lnSpc>
                <a:spcPct val="80000"/>
              </a:lnSpc>
              <a:spcBef>
                <a:spcPct val="0"/>
              </a:spcBef>
            </a:pPr>
            <a:endParaRPr lang="en-US" dirty="0" smtClean="0"/>
          </a:p>
          <a:p>
            <a:pPr>
              <a:lnSpc>
                <a:spcPct val="80000"/>
              </a:lnSpc>
              <a:spcBef>
                <a:spcPct val="0"/>
              </a:spcBef>
            </a:pPr>
            <a:r>
              <a:rPr lang="en-US" dirty="0" smtClean="0"/>
              <a:t>If you move the mouse pointer over an error icon in the marker bar or an error rectangle in the error bar, the reason for the error (as described in the build log) will be shown as a tooltip.</a:t>
            </a:r>
          </a:p>
          <a:p>
            <a:pPr>
              <a:lnSpc>
                <a:spcPct val="80000"/>
              </a:lnSpc>
            </a:pPr>
            <a:endParaRPr lang="en-US" dirty="0" smtClean="0"/>
          </a:p>
          <a:p>
            <a:pPr>
              <a:lnSpc>
                <a:spcPct val="80000"/>
              </a:lnSpc>
            </a:pPr>
            <a:r>
              <a:rPr lang="en-US" dirty="0" smtClean="0"/>
              <a:t>Note: Error indicators described at the right side of image would have indicated this error immediately after incorrect line was written (except build failure indicator that displays errors during compilations).</a:t>
            </a:r>
            <a:endParaRPr lang="en-GB"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6"/>
          <p:cNvSpPr>
            <a:spLocks noGrp="1" noChangeArrowheads="1"/>
          </p:cNvSpPr>
          <p:nvPr>
            <p:ph type="sldNum" sz="quarter" idx="5"/>
          </p:nvPr>
        </p:nvSpPr>
        <p:spPr>
          <a:noFill/>
        </p:spPr>
        <p:txBody>
          <a:bodyPr/>
          <a:lstStyle/>
          <a:p>
            <a:fld id="{D7AC9832-2936-48D6-8F58-FD4A04AC74F8}" type="slidenum">
              <a:rPr lang="en-US" smtClean="0"/>
              <a:pPr/>
              <a:t>57</a:t>
            </a:fld>
            <a:endParaRPr lang="en-US" smtClean="0"/>
          </a:p>
        </p:txBody>
      </p:sp>
      <p:sp>
        <p:nvSpPr>
          <p:cNvPr id="75781" name="Rectangle 2"/>
          <p:cNvSpPr>
            <a:spLocks noGrp="1" noRot="1" noChangeAspect="1" noChangeArrowheads="1" noTextEdit="1"/>
          </p:cNvSpPr>
          <p:nvPr>
            <p:ph type="sldImg"/>
          </p:nvPr>
        </p:nvSpPr>
        <p:spPr>
          <a:xfrm>
            <a:off x="906463" y="844550"/>
            <a:ext cx="4916487" cy="3403600"/>
          </a:xfrm>
          <a:ln/>
        </p:spPr>
      </p:sp>
      <p:sp>
        <p:nvSpPr>
          <p:cNvPr id="75782"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6"/>
          <p:cNvSpPr>
            <a:spLocks noGrp="1" noChangeArrowheads="1"/>
          </p:cNvSpPr>
          <p:nvPr>
            <p:ph type="sldNum" sz="quarter" idx="5"/>
          </p:nvPr>
        </p:nvSpPr>
        <p:spPr>
          <a:noFill/>
        </p:spPr>
        <p:txBody>
          <a:bodyPr/>
          <a:lstStyle/>
          <a:p>
            <a:fld id="{41B9B81A-65B9-4151-84EA-1425E80E928C}" type="slidenum">
              <a:rPr lang="en-US" smtClean="0"/>
              <a:pPr/>
              <a:t>58</a:t>
            </a:fld>
            <a:endParaRPr lang="en-US" smtClean="0"/>
          </a:p>
        </p:txBody>
      </p:sp>
      <p:sp>
        <p:nvSpPr>
          <p:cNvPr id="76805" name="Rectangle 2"/>
          <p:cNvSpPr>
            <a:spLocks noGrp="1" noRot="1" noChangeAspect="1" noChangeArrowheads="1" noTextEdit="1"/>
          </p:cNvSpPr>
          <p:nvPr>
            <p:ph type="sldImg"/>
          </p:nvPr>
        </p:nvSpPr>
        <p:spPr>
          <a:xfrm>
            <a:off x="906463" y="844550"/>
            <a:ext cx="4916487" cy="3403600"/>
          </a:xfrm>
          <a:ln/>
        </p:spPr>
      </p:sp>
      <p:sp>
        <p:nvSpPr>
          <p:cNvPr id="76806" name="Rectangle 3"/>
          <p:cNvSpPr>
            <a:spLocks noGrp="1" noChangeArrowheads="1"/>
          </p:cNvSpPr>
          <p:nvPr>
            <p:ph type="body" idx="1"/>
          </p:nvPr>
        </p:nvSpPr>
        <p:spPr>
          <a:noFill/>
          <a:ln w="9525"/>
        </p:spPr>
        <p:txBody>
          <a:bodyPr/>
          <a:lstStyle/>
          <a:p>
            <a:pPr marL="190500" indent="-190500">
              <a:spcBef>
                <a:spcPct val="0"/>
              </a:spcBef>
            </a:pPr>
            <a:r>
              <a:rPr lang="en-GB" smtClean="0"/>
              <a:t>Once you have fixed all your errors and built your project successfully you can now test your application out. The simplest way to test your application is to use the emulator that comes with an SDK. There are two choices available:</a:t>
            </a:r>
          </a:p>
          <a:p>
            <a:pPr marL="190500" indent="-190500">
              <a:spcBef>
                <a:spcPct val="0"/>
              </a:spcBef>
            </a:pPr>
            <a:endParaRPr lang="en-GB" smtClean="0"/>
          </a:p>
          <a:p>
            <a:pPr marL="647700" lvl="1" indent="-190500">
              <a:spcBef>
                <a:spcPct val="0"/>
              </a:spcBef>
              <a:spcAft>
                <a:spcPct val="100000"/>
              </a:spcAft>
              <a:buFontTx/>
              <a:buAutoNum type="arabicPeriod"/>
            </a:pPr>
            <a:r>
              <a:rPr lang="en-GB" smtClean="0"/>
              <a:t>Run the application in the emulator. Select the “Run -&gt; Run Main Project” menu item. You can also run the application by clicking run icon or just press F6. This is to select the configuration to start the emulator without the debugger.</a:t>
            </a:r>
          </a:p>
          <a:p>
            <a:pPr marL="647700" lvl="1" indent="-190500">
              <a:spcBef>
                <a:spcPct val="0"/>
              </a:spcBef>
              <a:spcAft>
                <a:spcPct val="100000"/>
              </a:spcAft>
              <a:buFontTx/>
              <a:buAutoNum type="arabicPeriod"/>
            </a:pPr>
            <a:endParaRPr lang="en-GB" smtClean="0"/>
          </a:p>
          <a:p>
            <a:pPr marL="647700" lvl="1" indent="-190500">
              <a:spcBef>
                <a:spcPct val="0"/>
              </a:spcBef>
              <a:spcAft>
                <a:spcPct val="100000"/>
              </a:spcAft>
              <a:buFontTx/>
              <a:buAutoNum type="arabicPeriod"/>
            </a:pPr>
            <a:r>
              <a:rPr lang="en-GB" smtClean="0"/>
              <a:t>Debug the application in the emulator. select the “Debug -&gt; Debug Main Project” menu item. You can also debug the application by clicking debug icon or just press Ctrl+F5. This is to select the configuration to start the emulator and the debugger.</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6"/>
          <p:cNvSpPr>
            <a:spLocks noGrp="1" noChangeArrowheads="1"/>
          </p:cNvSpPr>
          <p:nvPr>
            <p:ph type="sldNum" sz="quarter" idx="5"/>
          </p:nvPr>
        </p:nvSpPr>
        <p:spPr>
          <a:noFill/>
        </p:spPr>
        <p:txBody>
          <a:bodyPr/>
          <a:lstStyle/>
          <a:p>
            <a:fld id="{331D14B8-D0A9-4898-829A-18533012E40F}" type="slidenum">
              <a:rPr lang="en-US" smtClean="0"/>
              <a:pPr/>
              <a:t>59</a:t>
            </a:fld>
            <a:endParaRPr lang="en-US" smtClean="0"/>
          </a:p>
        </p:txBody>
      </p:sp>
      <p:sp>
        <p:nvSpPr>
          <p:cNvPr id="77829" name="Rectangle 2"/>
          <p:cNvSpPr>
            <a:spLocks noGrp="1" noRot="1" noChangeAspect="1" noChangeArrowheads="1" noTextEdit="1"/>
          </p:cNvSpPr>
          <p:nvPr>
            <p:ph type="sldImg"/>
          </p:nvPr>
        </p:nvSpPr>
        <p:spPr>
          <a:xfrm>
            <a:off x="906463" y="844550"/>
            <a:ext cx="4916487" cy="3403600"/>
          </a:xfrm>
          <a:ln/>
        </p:spPr>
      </p:sp>
      <p:sp>
        <p:nvSpPr>
          <p:cNvPr id="77830" name="Rectangle 3"/>
          <p:cNvSpPr>
            <a:spLocks noGrp="1" noChangeArrowheads="1"/>
          </p:cNvSpPr>
          <p:nvPr>
            <p:ph type="body" idx="1"/>
          </p:nvPr>
        </p:nvSpPr>
        <p:spPr>
          <a:noFill/>
          <a:ln w="9525"/>
        </p:spPr>
        <p:txBody>
          <a:bodyPr/>
          <a:lstStyle/>
          <a:p>
            <a:pPr>
              <a:lnSpc>
                <a:spcPct val="80000"/>
              </a:lnSpc>
              <a:spcBef>
                <a:spcPct val="0"/>
              </a:spcBef>
            </a:pPr>
            <a:r>
              <a:rPr lang="en-GB" smtClean="0"/>
              <a:t>Once the debugger has started, NetBeans automatically switches to the Debug perspective. This perspective displays views that are useful when debugging an application.</a:t>
            </a:r>
          </a:p>
          <a:p>
            <a:pPr>
              <a:lnSpc>
                <a:spcPct val="80000"/>
              </a:lnSpc>
              <a:spcBef>
                <a:spcPct val="0"/>
              </a:spcBef>
            </a:pPr>
            <a:endParaRPr lang="en-GB" smtClean="0"/>
          </a:p>
          <a:p>
            <a:pPr>
              <a:lnSpc>
                <a:spcPct val="80000"/>
              </a:lnSpc>
              <a:spcBef>
                <a:spcPct val="0"/>
              </a:spcBef>
            </a:pPr>
            <a:r>
              <a:rPr lang="en-GB" smtClean="0"/>
              <a:t>In order to debug code you must place a breakpoint somewhere in your code. This is done by clicking in the marker bar (to the immediate left of the editor window) alongside the line of code where you want to place the breakpoint. A red square appears to indicate that a breakpoint has been set. To remove a breakpoint click on the breakpoint icon in the marker bar.</a:t>
            </a:r>
          </a:p>
          <a:p>
            <a:pPr>
              <a:lnSpc>
                <a:spcPct val="80000"/>
              </a:lnSpc>
              <a:spcBef>
                <a:spcPct val="0"/>
              </a:spcBef>
            </a:pPr>
            <a:endParaRPr lang="en-GB" smtClean="0"/>
          </a:p>
          <a:p>
            <a:pPr>
              <a:lnSpc>
                <a:spcPct val="80000"/>
              </a:lnSpc>
              <a:spcBef>
                <a:spcPct val="0"/>
              </a:spcBef>
            </a:pPr>
            <a:r>
              <a:rPr lang="en-GB" smtClean="0"/>
              <a:t>When the breakpoint you set has been reached by the execution flow, the debugger will halt execution of your application and focus will switch from the emulator to the NetBeans IDE. The line of code that is next in line to be executed is highlighted in green in the editor window.</a:t>
            </a:r>
          </a:p>
          <a:p>
            <a:pPr>
              <a:lnSpc>
                <a:spcPct val="80000"/>
              </a:lnSpc>
              <a:spcBef>
                <a:spcPct val="0"/>
              </a:spcBef>
            </a:pPr>
            <a:endParaRPr lang="en-GB" smtClean="0"/>
          </a:p>
          <a:p>
            <a:pPr>
              <a:lnSpc>
                <a:spcPct val="80000"/>
              </a:lnSpc>
              <a:spcBef>
                <a:spcPct val="0"/>
              </a:spcBef>
            </a:pPr>
            <a:r>
              <a:rPr lang="en-GB" smtClean="0"/>
              <a:t>When the debugger halted execution of your application, it suspended your application’s thread of execution. This is shown in the Debug view which contains a list of all the Java threads running under the emulator. One of the thread nodes in the list is marked “Suspended”; this is your application’s thread.</a:t>
            </a:r>
          </a:p>
          <a:p>
            <a:pPr>
              <a:lnSpc>
                <a:spcPct val="80000"/>
              </a:lnSpc>
              <a:spcBef>
                <a:spcPct val="0"/>
              </a:spcBef>
            </a:pPr>
            <a:endParaRPr lang="en-GB" smtClean="0"/>
          </a:p>
          <a:p>
            <a:pPr>
              <a:lnSpc>
                <a:spcPct val="80000"/>
              </a:lnSpc>
              <a:spcBef>
                <a:spcPct val="0"/>
              </a:spcBef>
            </a:pPr>
            <a:r>
              <a:rPr lang="en-GB" smtClean="0"/>
              <a:t>Under your application’s thread node there are a number of child nodes which form the call stack for the thread. Each child node represents a stack frame in the call stack.</a:t>
            </a:r>
          </a:p>
          <a:p>
            <a:pPr>
              <a:lnSpc>
                <a:spcPct val="80000"/>
              </a:lnSpc>
              <a:spcBef>
                <a:spcPct val="0"/>
              </a:spcBef>
            </a:pPr>
            <a:endParaRPr lang="en-GB" smtClean="0"/>
          </a:p>
          <a:p>
            <a:pPr>
              <a:lnSpc>
                <a:spcPct val="80000"/>
              </a:lnSpc>
              <a:spcBef>
                <a:spcPct val="0"/>
              </a:spcBef>
            </a:pPr>
            <a:r>
              <a:rPr lang="en-GB" smtClean="0"/>
              <a:t>The Debug view also has a debugging toolbar that provides a number of useful functions including:</a:t>
            </a:r>
          </a:p>
          <a:p>
            <a:pPr>
              <a:lnSpc>
                <a:spcPct val="80000"/>
              </a:lnSpc>
              <a:spcBef>
                <a:spcPct val="0"/>
              </a:spcBef>
            </a:pPr>
            <a:endParaRPr lang="en-GB" smtClean="0"/>
          </a:p>
          <a:p>
            <a:pPr lvl="1">
              <a:lnSpc>
                <a:spcPct val="80000"/>
              </a:lnSpc>
              <a:spcBef>
                <a:spcPct val="0"/>
              </a:spcBef>
              <a:spcAft>
                <a:spcPct val="100000"/>
              </a:spcAft>
              <a:buFontTx/>
              <a:buChar char="•"/>
            </a:pPr>
            <a:r>
              <a:rPr lang="en-GB" smtClean="0"/>
              <a:t>Resuming thread execution.</a:t>
            </a:r>
          </a:p>
          <a:p>
            <a:pPr lvl="1">
              <a:lnSpc>
                <a:spcPct val="80000"/>
              </a:lnSpc>
              <a:spcBef>
                <a:spcPct val="0"/>
              </a:spcBef>
              <a:spcAft>
                <a:spcPct val="100000"/>
              </a:spcAft>
              <a:buFontTx/>
              <a:buChar char="•"/>
            </a:pPr>
            <a:r>
              <a:rPr lang="en-GB" smtClean="0"/>
              <a:t>Stepping through the code.</a:t>
            </a:r>
          </a:p>
          <a:p>
            <a:pPr lvl="1">
              <a:lnSpc>
                <a:spcPct val="80000"/>
              </a:lnSpc>
              <a:spcBef>
                <a:spcPct val="0"/>
              </a:spcBef>
              <a:spcAft>
                <a:spcPct val="100000"/>
              </a:spcAft>
              <a:buFontTx/>
              <a:buChar char="•"/>
            </a:pPr>
            <a:r>
              <a:rPr lang="en-GB" smtClean="0"/>
              <a:t>Terminating the debug session.</a:t>
            </a:r>
          </a:p>
          <a:p>
            <a:pPr>
              <a:lnSpc>
                <a:spcPct val="80000"/>
              </a:lnSpc>
              <a:spcBef>
                <a:spcPct val="0"/>
              </a:spcBef>
            </a:pPr>
            <a:endParaRPr lang="en-GB" smtClean="0"/>
          </a:p>
          <a:p>
            <a:pPr>
              <a:lnSpc>
                <a:spcPct val="80000"/>
              </a:lnSpc>
              <a:spcBef>
                <a:spcPct val="0"/>
              </a:spcBef>
            </a:pPr>
            <a:r>
              <a:rPr lang="en-GB" smtClean="0"/>
              <a:t>You can select what views are available from “Window”</a:t>
            </a:r>
            <a:r>
              <a:rPr lang="en-GB" smtClean="0">
                <a:sym typeface="Wingdings" pitchFamily="2" charset="2"/>
              </a:rPr>
              <a:t> “Debugging”.</a:t>
            </a:r>
            <a:endParaRPr lang="en-GB" smtClean="0"/>
          </a:p>
          <a:p>
            <a:pPr>
              <a:lnSpc>
                <a:spcPct val="80000"/>
              </a:lnSpc>
              <a:spcBef>
                <a:spcPct val="0"/>
              </a:spcBef>
            </a:pPr>
            <a:endParaRPr lang="en-GB" smtClean="0"/>
          </a:p>
          <a:p>
            <a:pPr>
              <a:lnSpc>
                <a:spcPct val="80000"/>
              </a:lnSpc>
              <a:spcBef>
                <a:spcPct val="0"/>
              </a:spcBef>
            </a:pPr>
            <a:r>
              <a:rPr lang="en-GB" smtClean="0"/>
              <a:t>Note that when you finally terminate your debug session, the NetBeans IDE automatically switch back to the Java perspective.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6"/>
          <p:cNvSpPr>
            <a:spLocks noGrp="1" noChangeArrowheads="1"/>
          </p:cNvSpPr>
          <p:nvPr>
            <p:ph type="sldNum" sz="quarter" idx="5"/>
          </p:nvPr>
        </p:nvSpPr>
        <p:spPr>
          <a:noFill/>
        </p:spPr>
        <p:txBody>
          <a:bodyPr/>
          <a:lstStyle/>
          <a:p>
            <a:fld id="{7307CF5D-94CD-45A1-97FF-7D7DC1AC4A81}" type="slidenum">
              <a:rPr lang="en-US" smtClean="0"/>
              <a:pPr/>
              <a:t>6</a:t>
            </a:fld>
            <a:endParaRPr lang="en-US" smtClean="0"/>
          </a:p>
        </p:txBody>
      </p:sp>
      <p:sp>
        <p:nvSpPr>
          <p:cNvPr id="40965" name="Rectangle 2"/>
          <p:cNvSpPr>
            <a:spLocks noGrp="1" noRot="1" noChangeAspect="1" noChangeArrowheads="1" noTextEdit="1"/>
          </p:cNvSpPr>
          <p:nvPr>
            <p:ph type="sldImg"/>
          </p:nvPr>
        </p:nvSpPr>
        <p:spPr>
          <a:xfrm>
            <a:off x="906463" y="844550"/>
            <a:ext cx="4916487" cy="3403600"/>
          </a:xfrm>
          <a:ln/>
        </p:spPr>
      </p:sp>
      <p:sp>
        <p:nvSpPr>
          <p:cNvPr id="40966" name="Rectangle 3"/>
          <p:cNvSpPr>
            <a:spLocks noGrp="1" noChangeArrowheads="1"/>
          </p:cNvSpPr>
          <p:nvPr>
            <p:ph type="body" idx="1"/>
          </p:nvPr>
        </p:nvSpPr>
        <p:spPr>
          <a:noFill/>
          <a:ln w="9525"/>
        </p:spPr>
        <p:txBody>
          <a:bodyPr/>
          <a:lstStyle/>
          <a:p>
            <a:r>
              <a:rPr lang="en-US" smtClean="0"/>
              <a:t>A profile is a collection of Java based APIs that supplement a Configuration to provide capabilities for a  specific vertical market or device type (for example, wireless: pagers, mobile devices, etc.). </a:t>
            </a:r>
          </a:p>
          <a:p>
            <a:endParaRPr lang="en-US" smtClean="0"/>
          </a:p>
          <a:p>
            <a:r>
              <a:rPr lang="en-US" smtClean="0"/>
              <a:t>The main goal for a profile is to provide flexibility to the Java Community while still maintaining portability across device types.  </a:t>
            </a:r>
          </a:p>
          <a:p>
            <a:endParaRPr lang="en-US" smtClean="0"/>
          </a:p>
          <a:p>
            <a:r>
              <a:rPr lang="en-US" smtClean="0"/>
              <a:t>Profiles are defined by open industry working groups utilizing the Java Community Process Program. In this way industries can decide for themselves what elements are necessary to provide a complete solution targeted at their industry.  </a:t>
            </a:r>
          </a:p>
          <a:p>
            <a:endParaRPr lang="en-US" smtClean="0"/>
          </a:p>
          <a:p>
            <a:r>
              <a:rPr lang="en-US" smtClean="0"/>
              <a:t>Profiles are implemented on top of a configuration to further define the application life cycle model, the user interface, and access to device specific properties.  </a:t>
            </a:r>
          </a:p>
          <a:p>
            <a:endParaRPr lang="en-US" smtClean="0"/>
          </a:p>
          <a:p>
            <a:r>
              <a:rPr lang="en-US" smtClean="0"/>
              <a:t>Examples of profiles are the Mobile Information Device Profile (MIDP), Foundation Profile (FP), Personal Profile (PP) and Personal Basic Profile (PBP).  </a:t>
            </a:r>
          </a:p>
          <a:p>
            <a:endParaRPr lang="en-US" smtClean="0"/>
          </a:p>
          <a:p>
            <a:r>
              <a:rPr lang="en-US" smtClean="0"/>
              <a:t>The practical definition for developers is that a configuration specifies everything that is necessary to provide basic Java Technology support in a compliant device, while profiles provide industry-specific or specialized APIs on top of the underlying configuration. The CLDC and MIDP described below together specify both the core VM and Java language features plus the wireless- and mobile-specific APIs needed for mobile devices and pagers with small memory, power constraints, small screens, and limited user interfaces.</a:t>
            </a:r>
          </a:p>
          <a:p>
            <a:endParaRPr lang="en-GB"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6"/>
          <p:cNvSpPr>
            <a:spLocks noGrp="1" noChangeArrowheads="1"/>
          </p:cNvSpPr>
          <p:nvPr>
            <p:ph type="sldNum" sz="quarter" idx="5"/>
          </p:nvPr>
        </p:nvSpPr>
        <p:spPr>
          <a:noFill/>
        </p:spPr>
        <p:txBody>
          <a:bodyPr/>
          <a:lstStyle/>
          <a:p>
            <a:fld id="{1C1941E7-B8A0-41B4-B1D3-BF3867BB1FA3}" type="slidenum">
              <a:rPr lang="en-US" smtClean="0"/>
              <a:pPr/>
              <a:t>60</a:t>
            </a:fld>
            <a:endParaRPr lang="en-US" smtClean="0"/>
          </a:p>
        </p:txBody>
      </p:sp>
      <p:sp>
        <p:nvSpPr>
          <p:cNvPr id="78853" name="Rectangle 2"/>
          <p:cNvSpPr>
            <a:spLocks noGrp="1" noRot="1" noChangeAspect="1" noChangeArrowheads="1" noTextEdit="1"/>
          </p:cNvSpPr>
          <p:nvPr>
            <p:ph type="sldImg"/>
          </p:nvPr>
        </p:nvSpPr>
        <p:spPr>
          <a:xfrm>
            <a:off x="906463" y="844550"/>
            <a:ext cx="4916487" cy="3403600"/>
          </a:xfrm>
          <a:ln/>
        </p:spPr>
      </p:sp>
      <p:sp>
        <p:nvSpPr>
          <p:cNvPr id="78854"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6"/>
          <p:cNvSpPr>
            <a:spLocks noGrp="1" noChangeArrowheads="1"/>
          </p:cNvSpPr>
          <p:nvPr>
            <p:ph type="sldNum" sz="quarter" idx="5"/>
          </p:nvPr>
        </p:nvSpPr>
        <p:spPr>
          <a:noFill/>
        </p:spPr>
        <p:txBody>
          <a:bodyPr/>
          <a:lstStyle/>
          <a:p>
            <a:fld id="{D2C1CD5F-5D05-43F6-8AEF-220782ED23A6}" type="slidenum">
              <a:rPr lang="en-US" smtClean="0"/>
              <a:pPr/>
              <a:t>61</a:t>
            </a:fld>
            <a:endParaRPr lang="en-US" smtClean="0"/>
          </a:p>
        </p:txBody>
      </p:sp>
      <p:sp>
        <p:nvSpPr>
          <p:cNvPr id="79877" name="Rectangle 2"/>
          <p:cNvSpPr>
            <a:spLocks noGrp="1" noRot="1" noChangeAspect="1" noChangeArrowheads="1" noTextEdit="1"/>
          </p:cNvSpPr>
          <p:nvPr>
            <p:ph type="sldImg"/>
          </p:nvPr>
        </p:nvSpPr>
        <p:spPr>
          <a:xfrm>
            <a:off x="906463" y="844550"/>
            <a:ext cx="4916487" cy="3403600"/>
          </a:xfrm>
          <a:ln/>
        </p:spPr>
      </p:sp>
      <p:sp>
        <p:nvSpPr>
          <p:cNvPr id="79878" name="Rectangle 3"/>
          <p:cNvSpPr>
            <a:spLocks noGrp="1" noChangeArrowheads="1"/>
          </p:cNvSpPr>
          <p:nvPr>
            <p:ph type="body" idx="1"/>
          </p:nvPr>
        </p:nvSpPr>
        <p:spPr>
          <a:noFill/>
          <a:ln w="9525"/>
        </p:spPr>
        <p:txBody>
          <a:bodyPr/>
          <a:lstStyle/>
          <a:p>
            <a:pPr marL="190500" indent="-190500"/>
            <a:r>
              <a:rPr lang="en-GB" smtClean="0"/>
              <a:t>Deploying to a physical device can be done with a several ways:</a:t>
            </a:r>
          </a:p>
          <a:p>
            <a:pPr marL="190500" indent="-190500"/>
            <a:endParaRPr lang="en-GB" smtClean="0"/>
          </a:p>
          <a:p>
            <a:pPr marL="190500" indent="-190500">
              <a:buFontTx/>
              <a:buAutoNum type="arabicPeriod"/>
            </a:pPr>
            <a:r>
              <a:rPr lang="en-GB" smtClean="0"/>
              <a:t>Use Deploy configuration of the NetBeans.</a:t>
            </a:r>
          </a:p>
          <a:p>
            <a:pPr marL="647700" lvl="1" indent="-190500">
              <a:buFontTx/>
              <a:buChar char="•"/>
            </a:pPr>
            <a:r>
              <a:rPr lang="en-GB" smtClean="0"/>
              <a:t>Select “File” </a:t>
            </a:r>
            <a:r>
              <a:rPr lang="en-GB" smtClean="0">
                <a:sym typeface="Wingdings" pitchFamily="2" charset="2"/>
              </a:rPr>
              <a:t> “Project Properties”. Configure “Deploy</a:t>
            </a:r>
            <a:r>
              <a:rPr lang="en-GB" smtClean="0"/>
              <a:t>“ settings to suit your needs.</a:t>
            </a:r>
          </a:p>
          <a:p>
            <a:pPr marL="647700" lvl="1" indent="-190500">
              <a:buFontTx/>
              <a:buChar char="•"/>
            </a:pPr>
            <a:r>
              <a:rPr lang="en-GB" smtClean="0"/>
              <a:t>Right click your project’s build.xml. Select “Run Target” </a:t>
            </a:r>
            <a:r>
              <a:rPr lang="en-GB" smtClean="0">
                <a:sym typeface="Wingdings" pitchFamily="2" charset="2"/>
              </a:rPr>
              <a:t> “Deploy”. Deploy option might be under “Run Target”  “Other Targets” depending on your configurations</a:t>
            </a:r>
          </a:p>
          <a:p>
            <a:pPr marL="647700" lvl="1" indent="-190500">
              <a:buFontTx/>
              <a:buChar char="•"/>
            </a:pPr>
            <a:endParaRPr lang="en-GB" smtClean="0">
              <a:sym typeface="Wingdings" pitchFamily="2" charset="2"/>
            </a:endParaRPr>
          </a:p>
          <a:p>
            <a:pPr marL="190500" indent="-190500">
              <a:buFontTx/>
              <a:buAutoNum type="arabicPeriod"/>
            </a:pPr>
            <a:r>
              <a:rPr lang="en-GB" smtClean="0"/>
              <a:t>Build JAD and JAR files and manually transfer them to a physical device</a:t>
            </a:r>
          </a:p>
          <a:p>
            <a:pPr marL="647700" lvl="1" indent="-190500">
              <a:buFontTx/>
              <a:buChar char="•"/>
            </a:pPr>
            <a:r>
              <a:rPr lang="en-GB" smtClean="0"/>
              <a:t>Use FTP for uploading the files to a server and OTA (Over-The-Air) for the installation</a:t>
            </a:r>
          </a:p>
          <a:p>
            <a:pPr marL="647700" lvl="1" indent="-190500">
              <a:buFontTx/>
              <a:buChar char="•"/>
            </a:pPr>
            <a:r>
              <a:rPr lang="en-GB" smtClean="0"/>
              <a:t>Use Bluetooth or IrDA to send the files to a device</a:t>
            </a:r>
          </a:p>
          <a:p>
            <a:pPr marL="647700" lvl="1" indent="-190500">
              <a:buFontTx/>
              <a:buChar char="•"/>
            </a:pPr>
            <a:r>
              <a:rPr lang="en-GB" smtClean="0"/>
              <a:t>Use Nokia PC Suite to installation. You can use Bluetooth, IrDA and Serial Cable connections</a:t>
            </a:r>
          </a:p>
          <a:p>
            <a:pPr marL="647700" lvl="1" indent="-190500"/>
            <a:endParaRPr lang="en-GB" smtClean="0"/>
          </a:p>
          <a:p>
            <a:pPr marL="647700" lvl="1" indent="-190500"/>
            <a:r>
              <a:rPr lang="en-GB" smtClean="0"/>
              <a:t>Note: OTA installation can be done by entering the URL address of the JAD file to a web-browser of the device. Make sure that the JAR file described in JAD file can be found.</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6"/>
          <p:cNvSpPr>
            <a:spLocks noGrp="1" noChangeArrowheads="1"/>
          </p:cNvSpPr>
          <p:nvPr>
            <p:ph type="sldNum" sz="quarter" idx="5"/>
          </p:nvPr>
        </p:nvSpPr>
        <p:spPr>
          <a:noFill/>
        </p:spPr>
        <p:txBody>
          <a:bodyPr/>
          <a:lstStyle/>
          <a:p>
            <a:fld id="{1C56E580-43F7-4C0A-AEB4-9815A1984539}" type="slidenum">
              <a:rPr lang="en-US" smtClean="0"/>
              <a:pPr/>
              <a:t>62</a:t>
            </a:fld>
            <a:endParaRPr lang="en-US" smtClean="0"/>
          </a:p>
        </p:txBody>
      </p:sp>
      <p:sp>
        <p:nvSpPr>
          <p:cNvPr id="80901" name="Rectangle 2"/>
          <p:cNvSpPr>
            <a:spLocks noGrp="1" noRot="1" noChangeAspect="1" noChangeArrowheads="1" noTextEdit="1"/>
          </p:cNvSpPr>
          <p:nvPr>
            <p:ph type="sldImg"/>
          </p:nvPr>
        </p:nvSpPr>
        <p:spPr>
          <a:xfrm>
            <a:off x="906463" y="844550"/>
            <a:ext cx="4916487" cy="3403600"/>
          </a:xfrm>
          <a:ln/>
        </p:spPr>
      </p:sp>
      <p:sp>
        <p:nvSpPr>
          <p:cNvPr id="80902" name="Rectangle 3"/>
          <p:cNvSpPr>
            <a:spLocks noGrp="1" noChangeArrowheads="1"/>
          </p:cNvSpPr>
          <p:nvPr>
            <p:ph type="body" idx="1"/>
          </p:nvPr>
        </p:nvSpPr>
        <p:spPr>
          <a:noFill/>
          <a:ln w="9525"/>
        </p:spPr>
        <p:txBody>
          <a:bodyPr/>
          <a:lstStyle/>
          <a:p>
            <a:r>
              <a:rPr lang="en-US" smtClean="0"/>
              <a:t>Nokia PC Suite allows you to create connection in a various ways. With Nokia PC Suite you can for example write and read text messages, synchronize calendar, share files etc.</a:t>
            </a:r>
          </a:p>
          <a:p>
            <a:endParaRPr lang="en-US" smtClean="0"/>
          </a:p>
          <a:p>
            <a:r>
              <a:rPr lang="en-US" smtClean="0"/>
              <a:t>In this course, we will only look at how to configure NetBeans to use the Nokia PC Suite to deploy applications directly.</a:t>
            </a:r>
            <a:endParaRPr lang="en-GB"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6"/>
          <p:cNvSpPr>
            <a:spLocks noGrp="1" noChangeArrowheads="1"/>
          </p:cNvSpPr>
          <p:nvPr>
            <p:ph type="sldNum" sz="quarter" idx="5"/>
          </p:nvPr>
        </p:nvSpPr>
        <p:spPr>
          <a:noFill/>
        </p:spPr>
        <p:txBody>
          <a:bodyPr/>
          <a:lstStyle/>
          <a:p>
            <a:fld id="{5FC13EE8-7A45-4E97-AFE2-8E6A8E567E67}" type="slidenum">
              <a:rPr lang="en-US" smtClean="0"/>
              <a:pPr/>
              <a:t>63</a:t>
            </a:fld>
            <a:endParaRPr lang="en-US" smtClean="0"/>
          </a:p>
        </p:txBody>
      </p:sp>
      <p:sp>
        <p:nvSpPr>
          <p:cNvPr id="81925" name="Rectangle 2"/>
          <p:cNvSpPr>
            <a:spLocks noGrp="1" noRot="1" noChangeAspect="1" noChangeArrowheads="1" noTextEdit="1"/>
          </p:cNvSpPr>
          <p:nvPr>
            <p:ph type="sldImg"/>
          </p:nvPr>
        </p:nvSpPr>
        <p:spPr>
          <a:xfrm>
            <a:off x="906463" y="844550"/>
            <a:ext cx="4916487" cy="3403600"/>
          </a:xfrm>
          <a:ln/>
        </p:spPr>
      </p:sp>
      <p:sp>
        <p:nvSpPr>
          <p:cNvPr id="81926"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6"/>
          <p:cNvSpPr>
            <a:spLocks noGrp="1" noChangeArrowheads="1"/>
          </p:cNvSpPr>
          <p:nvPr>
            <p:ph type="sldNum" sz="quarter" idx="5"/>
          </p:nvPr>
        </p:nvSpPr>
        <p:spPr>
          <a:noFill/>
        </p:spPr>
        <p:txBody>
          <a:bodyPr/>
          <a:lstStyle/>
          <a:p>
            <a:fld id="{557A7619-B066-42A1-BE32-71BB41F20D8F}" type="slidenum">
              <a:rPr lang="en-US" smtClean="0"/>
              <a:pPr/>
              <a:t>64</a:t>
            </a:fld>
            <a:endParaRPr lang="en-US" smtClean="0"/>
          </a:p>
        </p:txBody>
      </p:sp>
      <p:sp>
        <p:nvSpPr>
          <p:cNvPr id="82949" name="Rectangle 2"/>
          <p:cNvSpPr>
            <a:spLocks noGrp="1" noRot="1" noChangeAspect="1" noChangeArrowheads="1" noTextEdit="1"/>
          </p:cNvSpPr>
          <p:nvPr>
            <p:ph type="sldImg"/>
          </p:nvPr>
        </p:nvSpPr>
        <p:spPr>
          <a:xfrm>
            <a:off x="906463" y="844550"/>
            <a:ext cx="4916487" cy="3403600"/>
          </a:xfrm>
          <a:ln/>
        </p:spPr>
      </p:sp>
      <p:sp>
        <p:nvSpPr>
          <p:cNvPr id="82950" name="Rectangle 3"/>
          <p:cNvSpPr>
            <a:spLocks noGrp="1" noChangeArrowheads="1"/>
          </p:cNvSpPr>
          <p:nvPr>
            <p:ph type="body" idx="1"/>
          </p:nvPr>
        </p:nvSpPr>
        <p:spPr>
          <a:xfrm>
            <a:off x="627608" y="4210472"/>
            <a:ext cx="5616624" cy="4813288"/>
          </a:xfrm>
          <a:noFill/>
          <a:ln w="9525"/>
        </p:spPr>
        <p:txBody>
          <a:bodyPr/>
          <a:lstStyle/>
          <a:p>
            <a:pPr>
              <a:lnSpc>
                <a:spcPct val="70000"/>
              </a:lnSpc>
              <a:spcBef>
                <a:spcPct val="10000"/>
              </a:spcBef>
              <a:spcAft>
                <a:spcPct val="15000"/>
              </a:spcAft>
            </a:pPr>
            <a:r>
              <a:rPr lang="en-US" dirty="0" smtClean="0"/>
              <a:t>Remember that each Java ME enabled device has a Java Application Manager (JAM) that will handle the installation and the JAM uses the information in the JAD file to control its operations.</a:t>
            </a:r>
          </a:p>
          <a:p>
            <a:pPr>
              <a:lnSpc>
                <a:spcPct val="70000"/>
              </a:lnSpc>
              <a:spcBef>
                <a:spcPct val="10000"/>
              </a:spcBef>
              <a:spcAft>
                <a:spcPct val="15000"/>
              </a:spcAft>
            </a:pPr>
            <a:r>
              <a:rPr lang="en-US" dirty="0" smtClean="0"/>
              <a:t>To ensure that an application can be installed via OTA, it must include specific attributes in its JAD and manifest file:</a:t>
            </a:r>
            <a:endParaRPr lang="en-GB" dirty="0" smtClean="0"/>
          </a:p>
          <a:p>
            <a:pPr lvl="1">
              <a:lnSpc>
                <a:spcPct val="70000"/>
              </a:lnSpc>
              <a:spcBef>
                <a:spcPct val="10000"/>
              </a:spcBef>
              <a:spcAft>
                <a:spcPct val="15000"/>
              </a:spcAft>
              <a:buFontTx/>
              <a:buChar char="•"/>
            </a:pPr>
            <a:r>
              <a:rPr lang="en-GB" dirty="0" err="1" smtClean="0"/>
              <a:t>MIDlet</a:t>
            </a:r>
            <a:r>
              <a:rPr lang="en-GB" dirty="0" smtClean="0"/>
              <a:t>-Name: The name of the </a:t>
            </a:r>
            <a:r>
              <a:rPr lang="en-GB" dirty="0" err="1" smtClean="0"/>
              <a:t>MIDlet</a:t>
            </a:r>
            <a:r>
              <a:rPr lang="en-GB" dirty="0" smtClean="0"/>
              <a:t> suite. The value of this attribute must match the value of the same attribute contained within the manifest file of the downloaded JAR.</a:t>
            </a:r>
          </a:p>
          <a:p>
            <a:pPr lvl="1">
              <a:lnSpc>
                <a:spcPct val="70000"/>
              </a:lnSpc>
              <a:spcBef>
                <a:spcPct val="10000"/>
              </a:spcBef>
              <a:spcAft>
                <a:spcPct val="15000"/>
              </a:spcAft>
              <a:buFontTx/>
              <a:buChar char="•"/>
            </a:pPr>
            <a:r>
              <a:rPr lang="en-GB" dirty="0" err="1" smtClean="0"/>
              <a:t>MIDlet</a:t>
            </a:r>
            <a:r>
              <a:rPr lang="en-GB" dirty="0" smtClean="0"/>
              <a:t>-Vendor: The vendor of the </a:t>
            </a:r>
            <a:r>
              <a:rPr lang="en-GB" dirty="0" err="1" smtClean="0"/>
              <a:t>MIDlet</a:t>
            </a:r>
            <a:r>
              <a:rPr lang="en-GB" dirty="0" smtClean="0"/>
              <a:t> suite. The value of this attribute must match the value of the same attribute contained within the manifest file of the downloaded JAR.</a:t>
            </a:r>
          </a:p>
          <a:p>
            <a:pPr lvl="1">
              <a:lnSpc>
                <a:spcPct val="70000"/>
              </a:lnSpc>
              <a:spcBef>
                <a:spcPct val="10000"/>
              </a:spcBef>
              <a:spcAft>
                <a:spcPct val="15000"/>
              </a:spcAft>
              <a:buFontTx/>
              <a:buChar char="•"/>
            </a:pPr>
            <a:r>
              <a:rPr lang="en-GB" dirty="0" err="1" smtClean="0"/>
              <a:t>MIDlet</a:t>
            </a:r>
            <a:r>
              <a:rPr lang="en-GB" dirty="0" smtClean="0"/>
              <a:t>-Version: This attribute is used to check if there is a newer version of the application available.  If an older version of the </a:t>
            </a:r>
            <a:r>
              <a:rPr lang="en-GB" dirty="0" err="1" smtClean="0"/>
              <a:t>MIDlet</a:t>
            </a:r>
            <a:r>
              <a:rPr lang="en-GB" dirty="0" smtClean="0"/>
              <a:t> is already installed, notification about updating can then be provided.  The value of the attribute must match the value of the same attribute contained within the manifest file of the downloaded JAR.</a:t>
            </a:r>
          </a:p>
          <a:p>
            <a:pPr lvl="1">
              <a:lnSpc>
                <a:spcPct val="70000"/>
              </a:lnSpc>
              <a:spcBef>
                <a:spcPct val="10000"/>
              </a:spcBef>
              <a:spcAft>
                <a:spcPct val="15000"/>
              </a:spcAft>
              <a:buFontTx/>
              <a:buChar char="•"/>
            </a:pPr>
            <a:r>
              <a:rPr lang="en-GB" dirty="0" err="1" smtClean="0"/>
              <a:t>MIDlet</a:t>
            </a:r>
            <a:r>
              <a:rPr lang="en-GB" dirty="0" smtClean="0"/>
              <a:t>-Jar-Size: Since the JAM has to check the amount of free space and memory available on a device to ensure an application can be installed, the attribute </a:t>
            </a:r>
            <a:r>
              <a:rPr lang="en-GB" dirty="0" err="1" smtClean="0"/>
              <a:t>MIDlet</a:t>
            </a:r>
            <a:r>
              <a:rPr lang="en-GB" dirty="0" smtClean="0"/>
              <a:t>-Jar-Size must be included in the JAD file.  However, the actual memory required may be larger or smaller depending on the device, and so this value is only actually used as a hint to the JAM.  This value is also used to check that the received JAR file size matches the size specified in the JAD.</a:t>
            </a:r>
          </a:p>
          <a:p>
            <a:pPr lvl="1">
              <a:lnSpc>
                <a:spcPct val="70000"/>
              </a:lnSpc>
              <a:spcBef>
                <a:spcPct val="10000"/>
              </a:spcBef>
              <a:spcAft>
                <a:spcPct val="15000"/>
              </a:spcAft>
              <a:buFontTx/>
              <a:buChar char="•"/>
            </a:pPr>
            <a:r>
              <a:rPr lang="en-GB" dirty="0" err="1" smtClean="0"/>
              <a:t>MIDlet</a:t>
            </a:r>
            <a:r>
              <a:rPr lang="en-GB" dirty="0" smtClean="0"/>
              <a:t>-Jar-URL: To be able to locate the JAR file for the </a:t>
            </a:r>
            <a:r>
              <a:rPr lang="en-GB" dirty="0" err="1" smtClean="0"/>
              <a:t>MIDlet</a:t>
            </a:r>
            <a:r>
              <a:rPr lang="en-GB" dirty="0" smtClean="0"/>
              <a:t> suite, the JAM uses the </a:t>
            </a:r>
            <a:r>
              <a:rPr lang="en-GB" dirty="0" err="1" smtClean="0"/>
              <a:t>MIDlet</a:t>
            </a:r>
            <a:r>
              <a:rPr lang="en-GB" dirty="0" smtClean="0"/>
              <a:t>-Jar-URL attribute.</a:t>
            </a:r>
          </a:p>
          <a:p>
            <a:pPr lvl="1">
              <a:lnSpc>
                <a:spcPct val="70000"/>
              </a:lnSpc>
              <a:spcBef>
                <a:spcPct val="10000"/>
              </a:spcBef>
              <a:spcAft>
                <a:spcPct val="15000"/>
              </a:spcAft>
              <a:buFontTx/>
              <a:buChar char="•"/>
            </a:pPr>
            <a:r>
              <a:rPr lang="en-GB" dirty="0" smtClean="0"/>
              <a:t>MIDlet-1: Name, icon and main class of </a:t>
            </a:r>
            <a:r>
              <a:rPr lang="en-GB" dirty="0" err="1" smtClean="0"/>
              <a:t>MIDlet</a:t>
            </a:r>
            <a:endParaRPr lang="en-US" b="1" dirty="0" smtClean="0"/>
          </a:p>
          <a:p>
            <a:pPr>
              <a:lnSpc>
                <a:spcPct val="70000"/>
              </a:lnSpc>
              <a:spcBef>
                <a:spcPct val="10000"/>
              </a:spcBef>
              <a:spcAft>
                <a:spcPct val="15000"/>
              </a:spcAft>
            </a:pPr>
            <a:r>
              <a:rPr lang="en-US" b="1" dirty="0" smtClean="0"/>
              <a:t>Note.</a:t>
            </a:r>
            <a:r>
              <a:rPr lang="en-US" dirty="0" smtClean="0"/>
              <a:t> A simple way to set up the </a:t>
            </a:r>
            <a:r>
              <a:rPr lang="en-US" dirty="0" err="1" smtClean="0"/>
              <a:t>MIDlet</a:t>
            </a:r>
            <a:r>
              <a:rPr lang="en-US" dirty="0" smtClean="0"/>
              <a:t>-JAR-URL attribute is to keep the JAR file and the JAD file in the same directory, that way you only need the name of the JAR file for the </a:t>
            </a:r>
            <a:r>
              <a:rPr lang="en-US" dirty="0" err="1" smtClean="0"/>
              <a:t>MIDlet</a:t>
            </a:r>
            <a:r>
              <a:rPr lang="en-US" dirty="0" smtClean="0"/>
              <a:t>-JAR-URL entry like:</a:t>
            </a:r>
          </a:p>
          <a:p>
            <a:pPr>
              <a:lnSpc>
                <a:spcPct val="70000"/>
              </a:lnSpc>
              <a:spcBef>
                <a:spcPct val="10000"/>
              </a:spcBef>
              <a:spcAft>
                <a:spcPct val="15000"/>
              </a:spcAft>
            </a:pPr>
            <a:r>
              <a:rPr lang="en-US" dirty="0" smtClean="0"/>
              <a:t>	</a:t>
            </a:r>
            <a:r>
              <a:rPr lang="en-US" dirty="0" err="1" smtClean="0"/>
              <a:t>MIDlet</a:t>
            </a:r>
            <a:r>
              <a:rPr lang="en-US" dirty="0" smtClean="0"/>
              <a:t>-Jar-URL: mymidlet.jar</a:t>
            </a:r>
          </a:p>
          <a:p>
            <a:pPr>
              <a:lnSpc>
                <a:spcPct val="70000"/>
              </a:lnSpc>
              <a:spcBef>
                <a:spcPct val="10000"/>
              </a:spcBef>
              <a:spcAft>
                <a:spcPct val="15000"/>
              </a:spcAft>
            </a:pPr>
            <a:r>
              <a:rPr lang="en-US" dirty="0" smtClean="0"/>
              <a:t>Finally, the default install folder is the Applications folder. If, for example, if you are deploying a game you can control where to install the </a:t>
            </a:r>
            <a:r>
              <a:rPr lang="en-US" dirty="0" err="1" smtClean="0"/>
              <a:t>MIDlet</a:t>
            </a:r>
            <a:r>
              <a:rPr lang="en-US" dirty="0" smtClean="0"/>
              <a:t> by adding an entry like this to your JAD:</a:t>
            </a:r>
          </a:p>
          <a:p>
            <a:pPr>
              <a:lnSpc>
                <a:spcPct val="70000"/>
              </a:lnSpc>
              <a:spcBef>
                <a:spcPct val="10000"/>
              </a:spcBef>
              <a:spcAft>
                <a:spcPct val="15000"/>
              </a:spcAft>
            </a:pPr>
            <a:r>
              <a:rPr lang="en-US" dirty="0" smtClean="0"/>
              <a:t>	Nokia-</a:t>
            </a:r>
            <a:r>
              <a:rPr lang="en-US" dirty="0" err="1" smtClean="0"/>
              <a:t>MIDlet</a:t>
            </a:r>
            <a:r>
              <a:rPr lang="en-US" dirty="0" smtClean="0"/>
              <a:t>-Category: Game</a:t>
            </a:r>
          </a:p>
          <a:p>
            <a:pPr>
              <a:lnSpc>
                <a:spcPct val="70000"/>
              </a:lnSpc>
              <a:spcBef>
                <a:spcPct val="10000"/>
              </a:spcBef>
              <a:spcAft>
                <a:spcPct val="15000"/>
              </a:spcAft>
            </a:pPr>
            <a:r>
              <a:rPr lang="en-US" dirty="0" smtClean="0"/>
              <a:t>This will install the </a:t>
            </a:r>
            <a:r>
              <a:rPr lang="en-US" dirty="0" err="1" smtClean="0"/>
              <a:t>MIDlet</a:t>
            </a:r>
            <a:r>
              <a:rPr lang="en-US" dirty="0" smtClean="0"/>
              <a:t> in the Game folder on the target.</a:t>
            </a:r>
          </a:p>
          <a:p>
            <a:pPr>
              <a:lnSpc>
                <a:spcPct val="70000"/>
              </a:lnSpc>
              <a:spcBef>
                <a:spcPct val="10000"/>
              </a:spcBef>
              <a:spcAft>
                <a:spcPct val="15000"/>
              </a:spcAft>
            </a:pPr>
            <a:r>
              <a:rPr lang="en-US" dirty="0" smtClean="0"/>
              <a:t>Now, in order to successfully test out OTA provisioning -- which will most likely be the method your end-users use to install </a:t>
            </a:r>
            <a:r>
              <a:rPr lang="en-US" dirty="0" err="1" smtClean="0"/>
              <a:t>MIDlets</a:t>
            </a:r>
            <a:r>
              <a:rPr lang="en-US" dirty="0" smtClean="0"/>
              <a:t> -- you'll need to set the web server MIME types correctly for your web server.  The following MIME types should be set:</a:t>
            </a:r>
          </a:p>
          <a:p>
            <a:pPr lvl="1">
              <a:lnSpc>
                <a:spcPct val="70000"/>
              </a:lnSpc>
              <a:spcBef>
                <a:spcPct val="10000"/>
              </a:spcBef>
              <a:spcAft>
                <a:spcPct val="15000"/>
              </a:spcAft>
            </a:pPr>
            <a:r>
              <a:rPr lang="en-US" dirty="0" smtClean="0"/>
              <a:t>.</a:t>
            </a:r>
            <a:r>
              <a:rPr lang="en-US" dirty="0" err="1" smtClean="0"/>
              <a:t>jad</a:t>
            </a:r>
            <a:r>
              <a:rPr lang="en-US" dirty="0" smtClean="0"/>
              <a:t> text/</a:t>
            </a:r>
            <a:r>
              <a:rPr lang="en-US" dirty="0" err="1" smtClean="0"/>
              <a:t>vnd.sun.Java</a:t>
            </a:r>
            <a:r>
              <a:rPr lang="en-US" dirty="0" smtClean="0"/>
              <a:t> </a:t>
            </a:r>
            <a:r>
              <a:rPr lang="en-US" dirty="0" err="1" smtClean="0"/>
              <a:t>ME.app</a:t>
            </a:r>
            <a:r>
              <a:rPr lang="en-US" dirty="0" smtClean="0"/>
              <a:t>-descriptor</a:t>
            </a:r>
          </a:p>
          <a:p>
            <a:pPr lvl="1">
              <a:lnSpc>
                <a:spcPct val="70000"/>
              </a:lnSpc>
              <a:spcBef>
                <a:spcPct val="10000"/>
              </a:spcBef>
              <a:spcAft>
                <a:spcPct val="15000"/>
              </a:spcAft>
            </a:pPr>
            <a:r>
              <a:rPr lang="en-US" dirty="0" smtClean="0"/>
              <a:t>.jar application/java-archive</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6"/>
          <p:cNvSpPr>
            <a:spLocks noGrp="1" noChangeArrowheads="1"/>
          </p:cNvSpPr>
          <p:nvPr>
            <p:ph type="sldNum" sz="quarter" idx="5"/>
          </p:nvPr>
        </p:nvSpPr>
        <p:spPr>
          <a:noFill/>
        </p:spPr>
        <p:txBody>
          <a:bodyPr/>
          <a:lstStyle/>
          <a:p>
            <a:fld id="{557A7619-B066-42A1-BE32-71BB41F20D8F}" type="slidenum">
              <a:rPr lang="en-US" smtClean="0"/>
              <a:pPr/>
              <a:t>65</a:t>
            </a:fld>
            <a:endParaRPr lang="en-US" smtClean="0"/>
          </a:p>
        </p:txBody>
      </p:sp>
      <p:sp>
        <p:nvSpPr>
          <p:cNvPr id="82949" name="Rectangle 2"/>
          <p:cNvSpPr>
            <a:spLocks noGrp="1" noRot="1" noChangeAspect="1" noChangeArrowheads="1" noTextEdit="1"/>
          </p:cNvSpPr>
          <p:nvPr>
            <p:ph type="sldImg"/>
          </p:nvPr>
        </p:nvSpPr>
        <p:spPr>
          <a:xfrm>
            <a:off x="906463" y="844550"/>
            <a:ext cx="4916487" cy="3403600"/>
          </a:xfrm>
          <a:ln/>
        </p:spPr>
      </p:sp>
      <p:sp>
        <p:nvSpPr>
          <p:cNvPr id="5" name="Notes Placeholder 4"/>
          <p:cNvSpPr>
            <a:spLocks noGrp="1"/>
          </p:cNvSpPr>
          <p:nvPr>
            <p:ph type="body" sz="quarter" idx="10"/>
          </p:nvPr>
        </p:nvSpPr>
        <p:spPr/>
        <p:txBody>
          <a:bodyPr>
            <a:normAutofit/>
          </a:bodyPr>
          <a:lstStyle/>
          <a:p>
            <a:endParaRPr lang="fi-FI"/>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6"/>
          <p:cNvSpPr>
            <a:spLocks noGrp="1" noChangeArrowheads="1"/>
          </p:cNvSpPr>
          <p:nvPr>
            <p:ph type="sldNum" sz="quarter" idx="5"/>
          </p:nvPr>
        </p:nvSpPr>
        <p:spPr>
          <a:noFill/>
        </p:spPr>
        <p:txBody>
          <a:bodyPr/>
          <a:lstStyle/>
          <a:p>
            <a:fld id="{62192E80-5B2D-495A-8AC1-9D8D3B8FA6DF}" type="slidenum">
              <a:rPr lang="en-US" smtClean="0"/>
              <a:pPr/>
              <a:t>66</a:t>
            </a:fld>
            <a:endParaRPr lang="en-US" smtClean="0"/>
          </a:p>
        </p:txBody>
      </p:sp>
      <p:sp>
        <p:nvSpPr>
          <p:cNvPr id="83973" name="Rectangle 2"/>
          <p:cNvSpPr>
            <a:spLocks noGrp="1" noRot="1" noChangeAspect="1" noChangeArrowheads="1" noTextEdit="1"/>
          </p:cNvSpPr>
          <p:nvPr>
            <p:ph type="sldImg"/>
          </p:nvPr>
        </p:nvSpPr>
        <p:spPr>
          <a:xfrm>
            <a:off x="906463" y="844550"/>
            <a:ext cx="4916487" cy="3403600"/>
          </a:xfrm>
          <a:ln/>
        </p:spPr>
      </p:sp>
      <p:sp>
        <p:nvSpPr>
          <p:cNvPr id="83974"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6"/>
          <p:cNvSpPr>
            <a:spLocks noGrp="1" noChangeArrowheads="1"/>
          </p:cNvSpPr>
          <p:nvPr>
            <p:ph type="sldNum" sz="quarter" idx="5"/>
          </p:nvPr>
        </p:nvSpPr>
        <p:spPr>
          <a:noFill/>
        </p:spPr>
        <p:txBody>
          <a:bodyPr/>
          <a:lstStyle/>
          <a:p>
            <a:fld id="{CE719FB4-7816-400D-8BA0-4906A4C0F8C9}" type="slidenum">
              <a:rPr lang="en-US" smtClean="0"/>
              <a:pPr/>
              <a:t>67</a:t>
            </a:fld>
            <a:endParaRPr lang="en-US" smtClean="0"/>
          </a:p>
        </p:txBody>
      </p:sp>
      <p:sp>
        <p:nvSpPr>
          <p:cNvPr id="84997" name="Rectangle 2"/>
          <p:cNvSpPr>
            <a:spLocks noGrp="1" noRot="1" noChangeAspect="1" noChangeArrowheads="1" noTextEdit="1"/>
          </p:cNvSpPr>
          <p:nvPr>
            <p:ph type="sldImg"/>
          </p:nvPr>
        </p:nvSpPr>
        <p:spPr>
          <a:xfrm>
            <a:off x="906463" y="844550"/>
            <a:ext cx="4916487" cy="3403600"/>
          </a:xfrm>
          <a:ln/>
        </p:spPr>
      </p:sp>
      <p:sp>
        <p:nvSpPr>
          <p:cNvPr id="84998"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6"/>
          <p:cNvSpPr>
            <a:spLocks noGrp="1" noChangeArrowheads="1"/>
          </p:cNvSpPr>
          <p:nvPr>
            <p:ph type="sldNum" sz="quarter" idx="5"/>
          </p:nvPr>
        </p:nvSpPr>
        <p:spPr>
          <a:noFill/>
        </p:spPr>
        <p:txBody>
          <a:bodyPr/>
          <a:lstStyle/>
          <a:p>
            <a:fld id="{5B493B82-FBC4-4610-93B9-7FD2E268C834}" type="slidenum">
              <a:rPr lang="en-US" smtClean="0"/>
              <a:pPr/>
              <a:t>68</a:t>
            </a:fld>
            <a:endParaRPr lang="en-US" smtClean="0"/>
          </a:p>
        </p:txBody>
      </p:sp>
      <p:sp>
        <p:nvSpPr>
          <p:cNvPr id="86021" name="Rectangle 2"/>
          <p:cNvSpPr>
            <a:spLocks noGrp="1" noRot="1" noChangeAspect="1" noChangeArrowheads="1" noTextEdit="1"/>
          </p:cNvSpPr>
          <p:nvPr>
            <p:ph type="sldImg"/>
          </p:nvPr>
        </p:nvSpPr>
        <p:spPr>
          <a:xfrm>
            <a:off x="906463" y="844550"/>
            <a:ext cx="4916487" cy="3403600"/>
          </a:xfrm>
          <a:ln/>
        </p:spPr>
      </p:sp>
      <p:sp>
        <p:nvSpPr>
          <p:cNvPr id="86022" name="Rectangle 3"/>
          <p:cNvSpPr>
            <a:spLocks noGrp="1" noChangeArrowheads="1"/>
          </p:cNvSpPr>
          <p:nvPr>
            <p:ph type="body" idx="1"/>
          </p:nvPr>
        </p:nvSpPr>
        <p:spPr>
          <a:noFill/>
          <a:ln w="9525"/>
        </p:spPr>
        <p:txBody>
          <a:bodyPr/>
          <a:lstStyle/>
          <a:p>
            <a:r>
              <a:rPr lang="en-US" dirty="0" smtClean="0"/>
              <a:t>Now, debugging with the emulator can help with logic and design errors, but what happens if you have problems with the </a:t>
            </a:r>
            <a:r>
              <a:rPr lang="en-US" dirty="0" err="1" smtClean="0"/>
              <a:t>MIDlet</a:t>
            </a:r>
            <a:r>
              <a:rPr lang="en-US" dirty="0" smtClean="0"/>
              <a:t> once it's on the device?  One method of doing this is to write test cases and insert code into the </a:t>
            </a:r>
            <a:r>
              <a:rPr lang="en-US" dirty="0" err="1" smtClean="0"/>
              <a:t>MIDlet</a:t>
            </a:r>
            <a:r>
              <a:rPr lang="en-US" dirty="0" smtClean="0"/>
              <a:t> itself.  </a:t>
            </a:r>
          </a:p>
          <a:p>
            <a:endParaRPr lang="en-US" dirty="0" smtClean="0"/>
          </a:p>
          <a:p>
            <a:r>
              <a:rPr lang="en-US" dirty="0" smtClean="0"/>
              <a:t>Simply add code like:</a:t>
            </a:r>
          </a:p>
          <a:p>
            <a:endParaRPr lang="en-US" dirty="0" smtClean="0"/>
          </a:p>
          <a:p>
            <a:pPr>
              <a:buNone/>
            </a:pPr>
            <a:r>
              <a:rPr lang="en-US" dirty="0" smtClean="0">
                <a:latin typeface="Courier New" pitchFamily="49" charset="0"/>
              </a:rPr>
              <a:t>public void </a:t>
            </a:r>
            <a:r>
              <a:rPr lang="en-US" dirty="0" err="1" smtClean="0">
                <a:latin typeface="Courier New" pitchFamily="49" charset="0"/>
              </a:rPr>
              <a:t>myFunc</a:t>
            </a:r>
            <a:r>
              <a:rPr lang="en-US" dirty="0" smtClean="0">
                <a:latin typeface="Courier New" pitchFamily="49" charset="0"/>
              </a:rPr>
              <a:t>() {</a:t>
            </a:r>
          </a:p>
          <a:p>
            <a:pPr lvl="1">
              <a:buNone/>
            </a:pPr>
            <a:r>
              <a:rPr lang="en-US" dirty="0" smtClean="0">
                <a:latin typeface="Courier New" pitchFamily="49" charset="0"/>
              </a:rPr>
              <a:t>debug(“calling </a:t>
            </a:r>
            <a:r>
              <a:rPr lang="en-US" dirty="0" err="1" smtClean="0">
                <a:latin typeface="Courier New" pitchFamily="49" charset="0"/>
              </a:rPr>
              <a:t>myFunc</a:t>
            </a:r>
            <a:r>
              <a:rPr lang="en-US" dirty="0" smtClean="0">
                <a:latin typeface="Courier New" pitchFamily="49" charset="0"/>
              </a:rPr>
              <a:t>”);</a:t>
            </a:r>
          </a:p>
          <a:p>
            <a:pPr lvl="1">
              <a:buNone/>
            </a:pPr>
            <a:r>
              <a:rPr lang="en-US" dirty="0" smtClean="0">
                <a:latin typeface="Courier New" pitchFamily="49" charset="0"/>
              </a:rPr>
              <a:t>// some useful stuff</a:t>
            </a:r>
          </a:p>
          <a:p>
            <a:pPr>
              <a:buNone/>
            </a:pPr>
            <a:r>
              <a:rPr lang="en-US" dirty="0" smtClean="0">
                <a:latin typeface="Courier New" pitchFamily="49" charset="0"/>
              </a:rPr>
              <a:t>}</a:t>
            </a:r>
          </a:p>
          <a:p>
            <a:endParaRPr lang="en-US" dirty="0" smtClean="0">
              <a:latin typeface="Courier New" pitchFamily="49" charset="0"/>
            </a:endParaRPr>
          </a:p>
          <a:p>
            <a:r>
              <a:rPr lang="en-US" dirty="0" smtClean="0"/>
              <a:t>throughout your code and you've got and an easy way to trace the execution on the  target to determine where the trouble spots are occurring.</a:t>
            </a:r>
          </a:p>
          <a:p>
            <a:r>
              <a:rPr lang="en-US" dirty="0" smtClean="0"/>
              <a:t>The debug flag can be controlled either as a resource property or even more simply as a static flag that can be turned on or off.  Also, you can write a test harness that validates all your assumptions and run these test cases to find out if they pass on the target. Typically called unit testing, you can either role your own test harness or use the Java </a:t>
            </a:r>
            <a:r>
              <a:rPr lang="en-US" dirty="0" err="1" smtClean="0"/>
              <a:t>MEUnit</a:t>
            </a:r>
            <a:r>
              <a:rPr lang="en-US" dirty="0" smtClean="0"/>
              <a:t> which does the same thing as </a:t>
            </a:r>
            <a:r>
              <a:rPr lang="en-US" dirty="0" err="1" smtClean="0"/>
              <a:t>JUnit</a:t>
            </a:r>
            <a:r>
              <a:rPr lang="en-US" dirty="0" smtClean="0"/>
              <a:t> which most java programmers are already familiar with.</a:t>
            </a:r>
            <a:endParaRPr lang="en-GB"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6"/>
          <p:cNvSpPr>
            <a:spLocks noGrp="1" noChangeArrowheads="1"/>
          </p:cNvSpPr>
          <p:nvPr>
            <p:ph type="sldNum" sz="quarter" idx="5"/>
          </p:nvPr>
        </p:nvSpPr>
        <p:spPr>
          <a:noFill/>
        </p:spPr>
        <p:txBody>
          <a:bodyPr/>
          <a:lstStyle/>
          <a:p>
            <a:fld id="{6E97FC42-375A-42A1-A7B6-9C2F78C8715D}" type="slidenum">
              <a:rPr lang="en-US" smtClean="0"/>
              <a:pPr/>
              <a:t>69</a:t>
            </a:fld>
            <a:endParaRPr lang="en-US" smtClean="0"/>
          </a:p>
        </p:txBody>
      </p:sp>
      <p:sp>
        <p:nvSpPr>
          <p:cNvPr id="93189" name="Rectangle 2"/>
          <p:cNvSpPr>
            <a:spLocks noGrp="1" noRot="1" noChangeAspect="1" noChangeArrowheads="1" noTextEdit="1"/>
          </p:cNvSpPr>
          <p:nvPr>
            <p:ph type="sldImg"/>
          </p:nvPr>
        </p:nvSpPr>
        <p:spPr>
          <a:xfrm>
            <a:off x="906463" y="844550"/>
            <a:ext cx="4916487" cy="3403600"/>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6"/>
          <p:cNvSpPr>
            <a:spLocks noGrp="1" noChangeArrowheads="1"/>
          </p:cNvSpPr>
          <p:nvPr>
            <p:ph type="sldNum" sz="quarter" idx="5"/>
          </p:nvPr>
        </p:nvSpPr>
        <p:spPr>
          <a:noFill/>
        </p:spPr>
        <p:txBody>
          <a:bodyPr/>
          <a:lstStyle/>
          <a:p>
            <a:fld id="{EF821287-2F01-43F8-8D6E-DF01191384C5}" type="slidenum">
              <a:rPr lang="en-US" smtClean="0"/>
              <a:pPr/>
              <a:t>7</a:t>
            </a:fld>
            <a:endParaRPr lang="en-US" smtClean="0"/>
          </a:p>
        </p:txBody>
      </p:sp>
      <p:sp>
        <p:nvSpPr>
          <p:cNvPr id="41989" name="Rectangle 2"/>
          <p:cNvSpPr>
            <a:spLocks noGrp="1" noRot="1" noChangeAspect="1" noChangeArrowheads="1" noTextEdit="1"/>
          </p:cNvSpPr>
          <p:nvPr>
            <p:ph type="sldImg"/>
          </p:nvPr>
        </p:nvSpPr>
        <p:spPr>
          <a:xfrm>
            <a:off x="906463" y="844550"/>
            <a:ext cx="4916487" cy="3403600"/>
          </a:xfrm>
          <a:ln/>
        </p:spPr>
      </p:sp>
      <p:sp>
        <p:nvSpPr>
          <p:cNvPr id="41990"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6"/>
          <p:cNvSpPr>
            <a:spLocks noGrp="1" noChangeArrowheads="1"/>
          </p:cNvSpPr>
          <p:nvPr>
            <p:ph type="sldNum" sz="quarter" idx="5"/>
          </p:nvPr>
        </p:nvSpPr>
        <p:spPr>
          <a:noFill/>
        </p:spPr>
        <p:txBody>
          <a:bodyPr/>
          <a:lstStyle/>
          <a:p>
            <a:fld id="{546722D2-2C20-4913-879E-BFE872B0BA13}" type="slidenum">
              <a:rPr lang="en-US" smtClean="0"/>
              <a:pPr/>
              <a:t>8</a:t>
            </a:fld>
            <a:endParaRPr lang="en-US" smtClean="0"/>
          </a:p>
        </p:txBody>
      </p:sp>
      <p:sp>
        <p:nvSpPr>
          <p:cNvPr id="43013" name="Rectangle 2"/>
          <p:cNvSpPr>
            <a:spLocks noGrp="1" noRot="1" noChangeAspect="1" noChangeArrowheads="1" noTextEdit="1"/>
          </p:cNvSpPr>
          <p:nvPr>
            <p:ph type="sldImg"/>
          </p:nvPr>
        </p:nvSpPr>
        <p:spPr>
          <a:xfrm>
            <a:off x="906463" y="844550"/>
            <a:ext cx="4916487" cy="3403600"/>
          </a:xfrm>
          <a:ln/>
        </p:spPr>
      </p:sp>
      <p:sp>
        <p:nvSpPr>
          <p:cNvPr id="4301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6"/>
          <p:cNvSpPr>
            <a:spLocks noGrp="1" noChangeArrowheads="1"/>
          </p:cNvSpPr>
          <p:nvPr>
            <p:ph type="sldNum" sz="quarter" idx="5"/>
          </p:nvPr>
        </p:nvSpPr>
        <p:spPr>
          <a:noFill/>
        </p:spPr>
        <p:txBody>
          <a:bodyPr/>
          <a:lstStyle/>
          <a:p>
            <a:fld id="{FE28FCB3-889A-4BD6-B063-4A57B6DCBBD2}" type="slidenum">
              <a:rPr lang="en-US" smtClean="0"/>
              <a:pPr/>
              <a:t>9</a:t>
            </a:fld>
            <a:endParaRPr lang="en-US" smtClean="0"/>
          </a:p>
        </p:txBody>
      </p:sp>
      <p:sp>
        <p:nvSpPr>
          <p:cNvPr id="44037" name="Rectangle 2"/>
          <p:cNvSpPr>
            <a:spLocks noGrp="1" noRot="1" noChangeAspect="1" noChangeArrowheads="1" noTextEdit="1"/>
          </p:cNvSpPr>
          <p:nvPr>
            <p:ph type="sldImg"/>
          </p:nvPr>
        </p:nvSpPr>
        <p:spPr>
          <a:xfrm>
            <a:off x="906463" y="844550"/>
            <a:ext cx="4916487" cy="3403600"/>
          </a:xfrm>
          <a:ln/>
        </p:spPr>
      </p:sp>
      <p:sp>
        <p:nvSpPr>
          <p:cNvPr id="44038" name="Rectangle 3"/>
          <p:cNvSpPr>
            <a:spLocks noGrp="1" noChangeArrowheads="1"/>
          </p:cNvSpPr>
          <p:nvPr>
            <p:ph type="body" idx="1"/>
          </p:nvPr>
        </p:nvSpPr>
        <p:spPr>
          <a:noFill/>
          <a:ln w="9525"/>
        </p:spPr>
        <p:txBody>
          <a:bodyPr/>
          <a:lstStyle/>
          <a:p>
            <a:r>
              <a:rPr lang="en-US" smtClean="0"/>
              <a:t>Connected Limited Device Configuration (CLDC) specifies the core libraries and virtual machine features  for Java ME implementation on small, resource-constrained devices, such as mobile devices, mainstream personal  digital assistants, and small retail payment terminals.  </a:t>
            </a:r>
          </a:p>
          <a:p>
            <a:r>
              <a:rPr lang="en-US" smtClean="0"/>
              <a:t>CLDC enables dynamic, secure delivery of interactive Java based content to small devices.  It also  incorporates 3rd-party application development for these devices.  </a:t>
            </a:r>
          </a:p>
          <a:p>
            <a:r>
              <a:rPr lang="en-US" smtClean="0"/>
              <a:t>This configuration includes some new classes, not drawn from the Java  Standard Edition (SE) APIs,  designed specifically to fit the needs of small-footprint devices.</a:t>
            </a:r>
          </a:p>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26146" name="Rectangle 2"/>
          <p:cNvSpPr>
            <a:spLocks noGrp="1" noChangeArrowheads="1"/>
          </p:cNvSpPr>
          <p:nvPr>
            <p:ph type="ctrTitle"/>
          </p:nvPr>
        </p:nvSpPr>
        <p:spPr>
          <a:xfrm>
            <a:off x="428298" y="1916116"/>
            <a:ext cx="9050994" cy="1298575"/>
          </a:xfrm>
        </p:spPr>
        <p:txBody>
          <a:bodyPr/>
          <a:lstStyle>
            <a:lvl1pPr>
              <a:defRPr sz="3600">
                <a:solidFill>
                  <a:srgbClr val="3293CE"/>
                </a:solidFill>
              </a:defRPr>
            </a:lvl1pPr>
          </a:lstStyle>
          <a:p>
            <a:r>
              <a:rPr lang="en-US" dirty="0" err="1"/>
              <a:t>Muokkaa</a:t>
            </a:r>
            <a:r>
              <a:rPr lang="en-US" dirty="0"/>
              <a:t> </a:t>
            </a:r>
            <a:r>
              <a:rPr lang="en-US" dirty="0" err="1"/>
              <a:t>perustyyl</a:t>
            </a:r>
            <a:r>
              <a:rPr lang="en-US" dirty="0"/>
              <a:t>. </a:t>
            </a:r>
            <a:r>
              <a:rPr lang="en-US" dirty="0" err="1"/>
              <a:t>napsautt</a:t>
            </a:r>
            <a:r>
              <a:rPr lang="en-US" dirty="0"/>
              <a:t>.</a:t>
            </a:r>
          </a:p>
        </p:txBody>
      </p:sp>
      <p:sp>
        <p:nvSpPr>
          <p:cNvPr id="1926147" name="Rectangle 3"/>
          <p:cNvSpPr>
            <a:spLocks noGrp="1" noChangeArrowheads="1"/>
          </p:cNvSpPr>
          <p:nvPr>
            <p:ph type="subTitle" idx="1"/>
          </p:nvPr>
        </p:nvSpPr>
        <p:spPr>
          <a:xfrm>
            <a:off x="428298" y="3286125"/>
            <a:ext cx="9050994" cy="982663"/>
          </a:xfrm>
        </p:spPr>
        <p:txBody>
          <a:bodyPr/>
          <a:lstStyle>
            <a:lvl1pPr marL="0" indent="0">
              <a:buFontTx/>
              <a:buNone/>
              <a:defRPr/>
            </a:lvl1pPr>
          </a:lstStyle>
          <a:p>
            <a:r>
              <a:rPr lang="en-US" dirty="0" err="1"/>
              <a:t>Muokkaa</a:t>
            </a:r>
            <a:r>
              <a:rPr lang="en-US" dirty="0"/>
              <a:t> </a:t>
            </a:r>
            <a:r>
              <a:rPr lang="en-US" dirty="0" err="1"/>
              <a:t>alaotsikon</a:t>
            </a:r>
            <a:r>
              <a:rPr lang="en-US" dirty="0"/>
              <a:t> </a:t>
            </a:r>
            <a:r>
              <a:rPr lang="en-US" dirty="0" err="1"/>
              <a:t>perustyyliä</a:t>
            </a:r>
            <a:r>
              <a:rPr lang="en-US" dirty="0"/>
              <a:t> </a:t>
            </a:r>
            <a:r>
              <a:rPr lang="en-US" dirty="0" err="1"/>
              <a:t>napsautt</a:t>
            </a:r>
            <a:r>
              <a:rPr lang="en-US" dirty="0"/>
              <a:t>.</a:t>
            </a:r>
          </a:p>
        </p:txBody>
      </p:sp>
      <p:sp>
        <p:nvSpPr>
          <p:cNvPr id="11" name="Slide Number Placeholder 10"/>
          <p:cNvSpPr>
            <a:spLocks noGrp="1"/>
          </p:cNvSpPr>
          <p:nvPr>
            <p:ph type="sldNum" sz="quarter" idx="11"/>
          </p:nvPr>
        </p:nvSpPr>
        <p:spPr/>
        <p:txBody>
          <a:bodyPr/>
          <a:lstStyle/>
          <a:p>
            <a:pPr>
              <a:defRPr/>
            </a:pPr>
            <a:fld id="{D3A46F95-7453-4353-96C4-FB71FFFC0E1C}" type="slidenum">
              <a:rPr lang="en-US" smtClean="0"/>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ext Placeholder 2"/>
          <p:cNvSpPr>
            <a:spLocks noGrp="1"/>
          </p:cNvSpPr>
          <p:nvPr>
            <p:ph type="body" sz="half" idx="1"/>
          </p:nvPr>
        </p:nvSpPr>
        <p:spPr>
          <a:xfrm>
            <a:off x="271771"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4" name="Content Placeholder 3"/>
          <p:cNvSpPr>
            <a:spLocks noGrp="1"/>
          </p:cNvSpPr>
          <p:nvPr>
            <p:ph sz="half" idx="2"/>
          </p:nvPr>
        </p:nvSpPr>
        <p:spPr>
          <a:xfrm>
            <a:off x="5036359"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7" name="Rectangle 6"/>
          <p:cNvSpPr>
            <a:spLocks noGrp="1" noChangeArrowheads="1"/>
          </p:cNvSpPr>
          <p:nvPr>
            <p:ph type="sldNum" sz="quarter" idx="12"/>
          </p:nvPr>
        </p:nvSpPr>
        <p:spPr>
          <a:ln/>
        </p:spPr>
        <p:txBody>
          <a:bodyPr/>
          <a:lstStyle>
            <a:lvl1pPr>
              <a:defRPr/>
            </a:lvl1pPr>
          </a:lstStyle>
          <a:p>
            <a:pPr>
              <a:defRPr/>
            </a:pPr>
            <a:fld id="{8F40C2A2-3BDB-4E34-8E4E-79269DBAA8A7}"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i-FI" dirty="0"/>
          </a:p>
        </p:txBody>
      </p:sp>
      <p:sp>
        <p:nvSpPr>
          <p:cNvPr id="3" name="Content Placeholder 2"/>
          <p:cNvSpPr>
            <a:spLocks noGrp="1"/>
          </p:cNvSpPr>
          <p:nvPr>
            <p:ph idx="1"/>
          </p:nvPr>
        </p:nvSpPr>
        <p:spPr/>
        <p:txBody>
          <a:bodyPr/>
          <a:lstStyle>
            <a:lvl3pPr marL="936000" indent="-144000">
              <a:spcBef>
                <a:spcPts val="480"/>
              </a:spcBef>
              <a:buFont typeface="Arial" pitchFamily="34" charset="0"/>
              <a:buChar char="•"/>
              <a:defRPr sz="1750" b="0" i="0" baseline="0">
                <a:solidFill>
                  <a:schemeClr val="tx1"/>
                </a:solidFill>
                <a:latin typeface="+mn-lt"/>
              </a:defRPr>
            </a:lvl3pPr>
            <a:lvl4pPr marL="540000" indent="-144000">
              <a:spcBef>
                <a:spcPts val="600"/>
              </a:spcBef>
              <a:buNone/>
              <a:defRPr sz="1600" b="1" i="0" baseline="0">
                <a:solidFill>
                  <a:srgbClr val="0E8C1D"/>
                </a:solidFill>
                <a:latin typeface="Courier New" pitchFamily="49" charset="0"/>
              </a:defRPr>
            </a:lvl4pPr>
            <a:lvl5pPr marL="936000" indent="-144000">
              <a:spcBef>
                <a:spcPts val="0"/>
              </a:spcBef>
              <a:buNone/>
              <a:defRPr sz="1200" b="1" i="0" baseline="0">
                <a:solidFill>
                  <a:srgbClr val="0E8C1D"/>
                </a:solidFill>
                <a:latin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6" name="Rectangle 6"/>
          <p:cNvSpPr>
            <a:spLocks noGrp="1" noChangeArrowheads="1"/>
          </p:cNvSpPr>
          <p:nvPr>
            <p:ph type="sldNum" sz="quarter" idx="12"/>
          </p:nvPr>
        </p:nvSpPr>
        <p:spPr>
          <a:ln/>
        </p:spPr>
        <p:txBody>
          <a:bodyPr/>
          <a:lstStyle>
            <a:lvl1pPr>
              <a:defRPr/>
            </a:lvl1pPr>
          </a:lstStyle>
          <a:p>
            <a:pPr>
              <a:defRPr/>
            </a:pPr>
            <a:fld id="{5AF4DE37-74A9-49A2-8DAB-6BED8CEDB7C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1" y="4406903"/>
            <a:ext cx="8421450" cy="1362075"/>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82631" y="2906713"/>
            <a:ext cx="84214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2A9142E3-69C2-4309-9127-84C00DA87CBA}"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3" name="Content Placeholder 2"/>
          <p:cNvSpPr>
            <a:spLocks noGrp="1"/>
          </p:cNvSpPr>
          <p:nvPr>
            <p:ph sz="half" idx="1"/>
          </p:nvPr>
        </p:nvSpPr>
        <p:spPr>
          <a:xfrm>
            <a:off x="271771"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5036359"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Rectangle 6"/>
          <p:cNvSpPr>
            <a:spLocks noGrp="1" noChangeArrowheads="1"/>
          </p:cNvSpPr>
          <p:nvPr>
            <p:ph type="sldNum" sz="quarter" idx="12"/>
          </p:nvPr>
        </p:nvSpPr>
        <p:spPr>
          <a:ln/>
        </p:spPr>
        <p:txBody>
          <a:bodyPr/>
          <a:lstStyle>
            <a:lvl1pPr>
              <a:defRPr/>
            </a:lvl1pPr>
          </a:lstStyle>
          <a:p>
            <a:pPr>
              <a:defRPr/>
            </a:pPr>
            <a:fld id="{0A7BDD0D-8435-4E71-B499-579EB87861B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81" y="274638"/>
            <a:ext cx="8916829" cy="1143000"/>
          </a:xfrm>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95379" y="1535113"/>
            <a:ext cx="4377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79" y="2174875"/>
            <a:ext cx="4377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5032917" y="1535113"/>
            <a:ext cx="437929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917" y="2174875"/>
            <a:ext cx="43792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9" name="Rectangle 6"/>
          <p:cNvSpPr>
            <a:spLocks noGrp="1" noChangeArrowheads="1"/>
          </p:cNvSpPr>
          <p:nvPr>
            <p:ph type="sldNum" sz="quarter" idx="12"/>
          </p:nvPr>
        </p:nvSpPr>
        <p:spPr>
          <a:ln/>
        </p:spPr>
        <p:txBody>
          <a:bodyPr/>
          <a:lstStyle>
            <a:lvl1pPr>
              <a:defRPr/>
            </a:lvl1pPr>
          </a:lstStyle>
          <a:p>
            <a:pPr>
              <a:defRPr/>
            </a:pPr>
            <a:fld id="{862556A2-6A98-46F0-A05D-2A848A1E935A}"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5" name="Rectangle 6"/>
          <p:cNvSpPr>
            <a:spLocks noGrp="1" noChangeArrowheads="1"/>
          </p:cNvSpPr>
          <p:nvPr>
            <p:ph type="sldNum" sz="quarter" idx="12"/>
          </p:nvPr>
        </p:nvSpPr>
        <p:spPr>
          <a:ln/>
        </p:spPr>
        <p:txBody>
          <a:bodyPr/>
          <a:lstStyle>
            <a:lvl1pPr>
              <a:defRPr/>
            </a:lvl1pPr>
          </a:lstStyle>
          <a:p>
            <a:pPr>
              <a:defRPr/>
            </a:pPr>
            <a:fld id="{635D15B0-AE1B-4957-A83C-70787734C808}"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853EC39B-422A-4F28-9FEA-B38FB506EB3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271771" y="1268416"/>
            <a:ext cx="4599460" cy="4465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lipArt Placeholder 3"/>
          <p:cNvSpPr>
            <a:spLocks noGrp="1"/>
          </p:cNvSpPr>
          <p:nvPr>
            <p:ph type="clipArt" sz="half" idx="2"/>
          </p:nvPr>
        </p:nvSpPr>
        <p:spPr>
          <a:xfrm>
            <a:off x="5036359" y="1268416"/>
            <a:ext cx="4599460" cy="4465637"/>
          </a:xfrm>
        </p:spPr>
        <p:txBody>
          <a:bodyPr/>
          <a:lstStyle/>
          <a:p>
            <a:pPr lvl="0"/>
            <a:endParaRPr lang="fi-FI" noProof="0" smtClean="0"/>
          </a:p>
        </p:txBody>
      </p:sp>
      <p:sp>
        <p:nvSpPr>
          <p:cNvPr id="7" name="Rectangle 6"/>
          <p:cNvSpPr>
            <a:spLocks noGrp="1" noChangeArrowheads="1"/>
          </p:cNvSpPr>
          <p:nvPr>
            <p:ph type="sldNum" sz="quarter" idx="12"/>
          </p:nvPr>
        </p:nvSpPr>
        <p:spPr>
          <a:ln/>
        </p:spPr>
        <p:txBody>
          <a:bodyPr/>
          <a:lstStyle>
            <a:lvl1pPr>
              <a:defRPr/>
            </a:lvl1pPr>
          </a:lstStyle>
          <a:p>
            <a:pPr>
              <a:defRPr/>
            </a:pPr>
            <a:fld id="{FFC37225-55F8-4BA3-A423-3039BF1CE46C}"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able Placeholder 2"/>
          <p:cNvSpPr>
            <a:spLocks noGrp="1"/>
          </p:cNvSpPr>
          <p:nvPr>
            <p:ph type="tbl" idx="1"/>
          </p:nvPr>
        </p:nvSpPr>
        <p:spPr>
          <a:xfrm>
            <a:off x="271772" y="1268416"/>
            <a:ext cx="9364047" cy="4465637"/>
          </a:xfrm>
        </p:spPr>
        <p:txBody>
          <a:bodyPr/>
          <a:lstStyle/>
          <a:p>
            <a:pPr lvl="0"/>
            <a:endParaRPr lang="fi-FI" noProof="0" smtClean="0"/>
          </a:p>
        </p:txBody>
      </p:sp>
      <p:sp>
        <p:nvSpPr>
          <p:cNvPr id="6" name="Rectangle 6"/>
          <p:cNvSpPr>
            <a:spLocks noGrp="1" noChangeArrowheads="1"/>
          </p:cNvSpPr>
          <p:nvPr>
            <p:ph type="sldNum" sz="quarter" idx="12"/>
          </p:nvPr>
        </p:nvSpPr>
        <p:spPr>
          <a:ln/>
        </p:spPr>
        <p:txBody>
          <a:bodyPr/>
          <a:lstStyle>
            <a:lvl1pPr>
              <a:defRPr/>
            </a:lvl1pPr>
          </a:lstStyle>
          <a:p>
            <a:pPr>
              <a:defRPr/>
            </a:pPr>
            <a:fld id="{F375DA8D-CAEE-464E-9F57-2AADE764DE64}"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28298" y="274638"/>
            <a:ext cx="9050994" cy="850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err="1" smtClean="0"/>
              <a:t>Muokkaa</a:t>
            </a:r>
            <a:r>
              <a:rPr lang="en-US" dirty="0" smtClean="0"/>
              <a:t> </a:t>
            </a:r>
            <a:r>
              <a:rPr lang="en-US" dirty="0" err="1" smtClean="0"/>
              <a:t>perustyyl</a:t>
            </a:r>
            <a:r>
              <a:rPr lang="en-US" dirty="0" smtClean="0"/>
              <a:t>. </a:t>
            </a:r>
            <a:r>
              <a:rPr lang="en-US" dirty="0" err="1" smtClean="0"/>
              <a:t>napsautt</a:t>
            </a:r>
            <a:r>
              <a:rPr lang="en-US" dirty="0" smtClean="0"/>
              <a:t>.</a:t>
            </a:r>
          </a:p>
        </p:txBody>
      </p:sp>
      <p:sp>
        <p:nvSpPr>
          <p:cNvPr id="4099" name="Rectangle 3"/>
          <p:cNvSpPr>
            <a:spLocks noGrp="1" noChangeArrowheads="1"/>
          </p:cNvSpPr>
          <p:nvPr>
            <p:ph type="body" idx="1"/>
          </p:nvPr>
        </p:nvSpPr>
        <p:spPr bwMode="auto">
          <a:xfrm>
            <a:off x="271771" y="1268414"/>
            <a:ext cx="9364047"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smtClean="0"/>
              <a:t>Muokkaa</a:t>
            </a:r>
            <a:r>
              <a:rPr lang="en-US" dirty="0" smtClean="0"/>
              <a:t> </a:t>
            </a:r>
            <a:r>
              <a:rPr lang="en-US" dirty="0" err="1" smtClean="0"/>
              <a:t>tekstin</a:t>
            </a:r>
            <a:r>
              <a:rPr lang="en-US" dirty="0" smtClean="0"/>
              <a:t> </a:t>
            </a:r>
            <a:r>
              <a:rPr lang="en-US" dirty="0" err="1" smtClean="0"/>
              <a:t>perustyylejä</a:t>
            </a:r>
            <a:r>
              <a:rPr lang="en-US" dirty="0" smtClean="0"/>
              <a:t> </a:t>
            </a:r>
            <a:r>
              <a:rPr lang="en-US" dirty="0" err="1" smtClean="0"/>
              <a:t>napsauttamalla</a:t>
            </a:r>
            <a:endParaRPr lang="en-US" dirty="0" smtClean="0"/>
          </a:p>
          <a:p>
            <a:pPr lvl="1"/>
            <a:r>
              <a:rPr lang="en-US" dirty="0" err="1" smtClean="0"/>
              <a:t>toinen</a:t>
            </a:r>
            <a:r>
              <a:rPr lang="en-US" dirty="0" smtClean="0"/>
              <a:t> </a:t>
            </a:r>
            <a:r>
              <a:rPr lang="en-US" dirty="0" err="1" smtClean="0"/>
              <a:t>taso</a:t>
            </a:r>
            <a:endParaRPr lang="en-US" dirty="0" smtClean="0"/>
          </a:p>
          <a:p>
            <a:pPr lvl="2"/>
            <a:r>
              <a:rPr lang="en-US" dirty="0" err="1" smtClean="0"/>
              <a:t>kolmas</a:t>
            </a:r>
            <a:r>
              <a:rPr lang="en-US" dirty="0" smtClean="0"/>
              <a:t> </a:t>
            </a:r>
            <a:r>
              <a:rPr lang="en-US" dirty="0" err="1" smtClean="0"/>
              <a:t>taso</a:t>
            </a:r>
            <a:endParaRPr lang="en-US" dirty="0" smtClean="0"/>
          </a:p>
          <a:p>
            <a:pPr lvl="3"/>
            <a:r>
              <a:rPr lang="en-US" dirty="0" err="1" smtClean="0"/>
              <a:t>neljäs</a:t>
            </a:r>
            <a:r>
              <a:rPr lang="en-US" dirty="0" smtClean="0"/>
              <a:t> </a:t>
            </a:r>
            <a:r>
              <a:rPr lang="en-US" dirty="0" err="1" smtClean="0"/>
              <a:t>taso</a:t>
            </a:r>
            <a:endParaRPr lang="en-US" dirty="0" smtClean="0"/>
          </a:p>
          <a:p>
            <a:pPr lvl="4"/>
            <a:r>
              <a:rPr lang="en-US" dirty="0" err="1" smtClean="0"/>
              <a:t>viides</a:t>
            </a:r>
            <a:r>
              <a:rPr lang="en-US" dirty="0" smtClean="0"/>
              <a:t> </a:t>
            </a:r>
            <a:r>
              <a:rPr lang="en-US" dirty="0" err="1" smtClean="0"/>
              <a:t>taso</a:t>
            </a:r>
            <a:endParaRPr lang="en-US" dirty="0" smtClean="0"/>
          </a:p>
        </p:txBody>
      </p:sp>
      <p:sp>
        <p:nvSpPr>
          <p:cNvPr id="1925126" name="Rectangle 6"/>
          <p:cNvSpPr>
            <a:spLocks noGrp="1" noChangeArrowheads="1"/>
          </p:cNvSpPr>
          <p:nvPr>
            <p:ph type="sldNum" sz="quarter" idx="4"/>
          </p:nvPr>
        </p:nvSpPr>
        <p:spPr bwMode="auto">
          <a:xfrm>
            <a:off x="8195169" y="6453030"/>
            <a:ext cx="344966" cy="246221"/>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spAutoFit/>
          </a:bodyPr>
          <a:lstStyle>
            <a:lvl1pPr algn="r" eaLnBrk="1" hangingPunct="1">
              <a:spcBef>
                <a:spcPct val="0"/>
              </a:spcBef>
              <a:spcAft>
                <a:spcPct val="0"/>
              </a:spcAft>
              <a:buClrTx/>
              <a:defRPr sz="1000">
                <a:latin typeface="+mj-lt"/>
              </a:defRPr>
            </a:lvl1pPr>
          </a:lstStyle>
          <a:p>
            <a:pPr>
              <a:defRPr/>
            </a:pPr>
            <a:fld id="{D3A46F95-7453-4353-96C4-FB71FFFC0E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6" r:id="rId8"/>
    <p:sldLayoutId id="2147483697" r:id="rId9"/>
    <p:sldLayoutId id="2147483698" r:id="rId10"/>
  </p:sldLayoutIdLst>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3293CE"/>
          </a:solidFill>
          <a:latin typeface="+mj-lt"/>
          <a:ea typeface="+mj-ea"/>
          <a:cs typeface="+mj-cs"/>
        </a:defRPr>
      </a:lvl1pPr>
      <a:lvl2pPr algn="l" rtl="0" eaLnBrk="0" fontAlgn="base" hangingPunct="0">
        <a:spcBef>
          <a:spcPct val="0"/>
        </a:spcBef>
        <a:spcAft>
          <a:spcPct val="0"/>
        </a:spcAft>
        <a:defRPr sz="3200" b="1">
          <a:solidFill>
            <a:srgbClr val="54A4D6"/>
          </a:solidFill>
          <a:latin typeface="Trebuchet MS" pitchFamily="34" charset="0"/>
        </a:defRPr>
      </a:lvl2pPr>
      <a:lvl3pPr algn="l" rtl="0" eaLnBrk="0" fontAlgn="base" hangingPunct="0">
        <a:spcBef>
          <a:spcPct val="0"/>
        </a:spcBef>
        <a:spcAft>
          <a:spcPct val="0"/>
        </a:spcAft>
        <a:defRPr sz="3200" b="1">
          <a:solidFill>
            <a:srgbClr val="54A4D6"/>
          </a:solidFill>
          <a:latin typeface="Trebuchet MS" pitchFamily="34" charset="0"/>
        </a:defRPr>
      </a:lvl3pPr>
      <a:lvl4pPr algn="l" rtl="0" eaLnBrk="0" fontAlgn="base" hangingPunct="0">
        <a:spcBef>
          <a:spcPct val="0"/>
        </a:spcBef>
        <a:spcAft>
          <a:spcPct val="0"/>
        </a:spcAft>
        <a:defRPr sz="3200" b="1">
          <a:solidFill>
            <a:srgbClr val="54A4D6"/>
          </a:solidFill>
          <a:latin typeface="Trebuchet MS" pitchFamily="34" charset="0"/>
        </a:defRPr>
      </a:lvl4pPr>
      <a:lvl5pPr algn="l" rtl="0" eaLnBrk="0" fontAlgn="base" hangingPunct="0">
        <a:spcBef>
          <a:spcPct val="0"/>
        </a:spcBef>
        <a:spcAft>
          <a:spcPct val="0"/>
        </a:spcAft>
        <a:defRPr sz="3200" b="1">
          <a:solidFill>
            <a:srgbClr val="54A4D6"/>
          </a:solidFill>
          <a:latin typeface="Trebuchet MS" pitchFamily="34" charset="0"/>
        </a:defRPr>
      </a:lvl5pPr>
      <a:lvl6pPr marL="457200" algn="l" rtl="0" fontAlgn="base">
        <a:spcBef>
          <a:spcPct val="0"/>
        </a:spcBef>
        <a:spcAft>
          <a:spcPct val="0"/>
        </a:spcAft>
        <a:defRPr sz="3200" b="1">
          <a:solidFill>
            <a:srgbClr val="54A4D6"/>
          </a:solidFill>
          <a:latin typeface="Trebuchet MS" pitchFamily="34" charset="0"/>
        </a:defRPr>
      </a:lvl6pPr>
      <a:lvl7pPr marL="914400" algn="l" rtl="0" fontAlgn="base">
        <a:spcBef>
          <a:spcPct val="0"/>
        </a:spcBef>
        <a:spcAft>
          <a:spcPct val="0"/>
        </a:spcAft>
        <a:defRPr sz="3200" b="1">
          <a:solidFill>
            <a:srgbClr val="54A4D6"/>
          </a:solidFill>
          <a:latin typeface="Trebuchet MS" pitchFamily="34" charset="0"/>
        </a:defRPr>
      </a:lvl7pPr>
      <a:lvl8pPr marL="1371600" algn="l" rtl="0" fontAlgn="base">
        <a:spcBef>
          <a:spcPct val="0"/>
        </a:spcBef>
        <a:spcAft>
          <a:spcPct val="0"/>
        </a:spcAft>
        <a:defRPr sz="3200" b="1">
          <a:solidFill>
            <a:srgbClr val="54A4D6"/>
          </a:solidFill>
          <a:latin typeface="Trebuchet MS" pitchFamily="34" charset="0"/>
        </a:defRPr>
      </a:lvl8pPr>
      <a:lvl9pPr marL="1828800" algn="l" rtl="0" fontAlgn="base">
        <a:spcBef>
          <a:spcPct val="0"/>
        </a:spcBef>
        <a:spcAft>
          <a:spcPct val="0"/>
        </a:spcAft>
        <a:defRPr sz="3200" b="1">
          <a:solidFill>
            <a:srgbClr val="54A4D6"/>
          </a:solidFill>
          <a:latin typeface="Trebuchet MS" pitchFamily="34" charset="0"/>
        </a:defRPr>
      </a:lvl9pPr>
    </p:titleStyle>
    <p:bodyStyle>
      <a:lvl1pPr marL="342900" indent="-342900" algn="l" rtl="0" eaLnBrk="0" fontAlgn="base" hangingPunct="0">
        <a:spcBef>
          <a:spcPct val="20000"/>
        </a:spcBef>
        <a:spcAft>
          <a:spcPct val="0"/>
        </a:spcAft>
        <a:buClr>
          <a:srgbClr val="54A4D6"/>
        </a:buClr>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54A4D6"/>
        </a:buClr>
        <a:buChar char="•"/>
        <a:defRPr sz="2000">
          <a:solidFill>
            <a:schemeClr val="tx1"/>
          </a:solidFill>
          <a:latin typeface="+mn-lt"/>
        </a:defRPr>
      </a:lvl2pPr>
      <a:lvl3pPr marL="1143000" indent="-228600" algn="l" rtl="0" eaLnBrk="0" fontAlgn="base" hangingPunct="0">
        <a:spcBef>
          <a:spcPct val="20000"/>
        </a:spcBef>
        <a:spcAft>
          <a:spcPct val="0"/>
        </a:spcAft>
        <a:buClr>
          <a:srgbClr val="54A4D6"/>
        </a:buClr>
        <a:buChar char="•"/>
        <a:defRPr sz="1900">
          <a:solidFill>
            <a:schemeClr val="tx1"/>
          </a:solidFill>
          <a:latin typeface="+mn-lt"/>
        </a:defRPr>
      </a:lvl3pPr>
      <a:lvl4pPr marL="1600200" indent="-228600" algn="l" rtl="0" eaLnBrk="0" fontAlgn="base" hangingPunct="0">
        <a:spcBef>
          <a:spcPct val="20000"/>
        </a:spcBef>
        <a:spcAft>
          <a:spcPct val="0"/>
        </a:spcAft>
        <a:buClr>
          <a:srgbClr val="54A4D6"/>
        </a:buClr>
        <a:buChar char="–"/>
        <a:defRPr>
          <a:solidFill>
            <a:schemeClr val="tx1"/>
          </a:solidFill>
          <a:latin typeface="+mn-lt"/>
        </a:defRPr>
      </a:lvl4pPr>
      <a:lvl5pPr marL="2057400" indent="-228600" algn="l" rtl="0" eaLnBrk="0" fontAlgn="base" hangingPunct="0">
        <a:spcBef>
          <a:spcPct val="20000"/>
        </a:spcBef>
        <a:spcAft>
          <a:spcPct val="0"/>
        </a:spcAft>
        <a:buClr>
          <a:srgbClr val="54A4D6"/>
        </a:buClr>
        <a:buFont typeface="Symbol" pitchFamily="18" charset="2"/>
        <a:buChar char="×"/>
        <a:defRPr>
          <a:solidFill>
            <a:schemeClr val="tx1"/>
          </a:solidFill>
          <a:latin typeface="+mn-lt"/>
        </a:defRPr>
      </a:lvl5pPr>
      <a:lvl6pPr marL="2514600" indent="-228600" algn="l" rtl="0" fontAlgn="base">
        <a:spcBef>
          <a:spcPct val="20000"/>
        </a:spcBef>
        <a:spcAft>
          <a:spcPct val="0"/>
        </a:spcAft>
        <a:buClr>
          <a:srgbClr val="54A4D6"/>
        </a:buClr>
        <a:buFont typeface="Symbol" pitchFamily="18" charset="2"/>
        <a:buChar char="×"/>
        <a:defRPr>
          <a:solidFill>
            <a:schemeClr val="tx1"/>
          </a:solidFill>
          <a:latin typeface="+mn-lt"/>
        </a:defRPr>
      </a:lvl6pPr>
      <a:lvl7pPr marL="2971800" indent="-228600" algn="l" rtl="0" fontAlgn="base">
        <a:spcBef>
          <a:spcPct val="20000"/>
        </a:spcBef>
        <a:spcAft>
          <a:spcPct val="0"/>
        </a:spcAft>
        <a:buClr>
          <a:srgbClr val="54A4D6"/>
        </a:buClr>
        <a:buFont typeface="Symbol" pitchFamily="18" charset="2"/>
        <a:buChar char="×"/>
        <a:defRPr>
          <a:solidFill>
            <a:schemeClr val="tx1"/>
          </a:solidFill>
          <a:latin typeface="+mn-lt"/>
        </a:defRPr>
      </a:lvl7pPr>
      <a:lvl8pPr marL="3429000" indent="-228600" algn="l" rtl="0" fontAlgn="base">
        <a:spcBef>
          <a:spcPct val="20000"/>
        </a:spcBef>
        <a:spcAft>
          <a:spcPct val="0"/>
        </a:spcAft>
        <a:buClr>
          <a:srgbClr val="54A4D6"/>
        </a:buClr>
        <a:buFont typeface="Symbol" pitchFamily="18" charset="2"/>
        <a:buChar char="×"/>
        <a:defRPr>
          <a:solidFill>
            <a:schemeClr val="tx1"/>
          </a:solidFill>
          <a:latin typeface="+mn-lt"/>
        </a:defRPr>
      </a:lvl8pPr>
      <a:lvl9pPr marL="3886200" indent="-228600" algn="l" rtl="0" fontAlgn="base">
        <a:spcBef>
          <a:spcPct val="20000"/>
        </a:spcBef>
        <a:spcAft>
          <a:spcPct val="0"/>
        </a:spcAft>
        <a:buClr>
          <a:srgbClr val="54A4D6"/>
        </a:buClr>
        <a:buFont typeface="Symbol" pitchFamily="18" charset="2"/>
        <a:buChar char="×"/>
        <a:defRPr>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forum.nokia.com/tool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39.xml.rels><?xml version="1.0" encoding="UTF-8" standalone="yes"?>
<Relationships xmlns="http://schemas.openxmlformats.org/package/2006/relationships"><Relationship Id="rId3" Type="http://schemas.openxmlformats.org/officeDocument/2006/relationships/hyperlink" Target="http://www.forum.nokia.com/tool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US" dirty="0" smtClean="0"/>
              <a:t>Module 1 – </a:t>
            </a:r>
            <a:br>
              <a:rPr lang="en-US" dirty="0" smtClean="0"/>
            </a:br>
            <a:r>
              <a:rPr lang="en-US" dirty="0" smtClean="0"/>
              <a:t>Java ME Development Overview</a:t>
            </a:r>
            <a:endParaRPr lang="en-GB" dirty="0" smtClean="0"/>
          </a:p>
        </p:txBody>
      </p:sp>
      <p:sp>
        <p:nvSpPr>
          <p:cNvPr id="3075" name="Rectangle 5"/>
          <p:cNvSpPr>
            <a:spLocks noGrp="1" noChangeArrowheads="1"/>
          </p:cNvSpPr>
          <p:nvPr>
            <p:ph type="subTitle" idx="1"/>
          </p:nvPr>
        </p:nvSpPr>
        <p:spPr/>
        <p:txBody>
          <a:bodyPr/>
          <a:lstStyle/>
          <a:p>
            <a:r>
              <a:rPr lang="en-US" dirty="0" smtClean="0"/>
              <a:t>Introduction to Development tools and the first Java ME Applications</a:t>
            </a:r>
            <a:endParaRPr lang="en-GB" dirty="0" smtClean="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CLDC 1.0 and 1.1</a:t>
            </a:r>
          </a:p>
        </p:txBody>
      </p:sp>
      <p:sp>
        <p:nvSpPr>
          <p:cNvPr id="12291" name="Rectangle 3"/>
          <p:cNvSpPr>
            <a:spLocks noGrp="1" noChangeArrowheads="1"/>
          </p:cNvSpPr>
          <p:nvPr>
            <p:ph type="body" idx="1"/>
          </p:nvPr>
        </p:nvSpPr>
        <p:spPr/>
        <p:txBody>
          <a:bodyPr/>
          <a:lstStyle/>
          <a:p>
            <a:r>
              <a:rPr lang="en-GB" smtClean="0"/>
              <a:t>Two versions of CLDC aimed at devices with different memory requirements</a:t>
            </a:r>
          </a:p>
          <a:p>
            <a:r>
              <a:rPr lang="en-GB" smtClean="0"/>
              <a:t>Newer versions of CLDC include more features</a:t>
            </a:r>
          </a:p>
          <a:p>
            <a:endParaRPr lang="en-GB" smtClean="0"/>
          </a:p>
          <a:p>
            <a:endParaRPr lang="en-GB" smtClean="0"/>
          </a:p>
        </p:txBody>
      </p:sp>
      <p:grpSp>
        <p:nvGrpSpPr>
          <p:cNvPr id="2" name="Group 381"/>
          <p:cNvGrpSpPr>
            <a:grpSpLocks/>
          </p:cNvGrpSpPr>
          <p:nvPr/>
        </p:nvGrpSpPr>
        <p:grpSpPr bwMode="auto">
          <a:xfrm>
            <a:off x="6884503" y="2587625"/>
            <a:ext cx="2362579" cy="3276600"/>
            <a:chOff x="4368" y="1950"/>
            <a:chExt cx="1488" cy="2064"/>
          </a:xfrm>
        </p:grpSpPr>
        <p:sp>
          <p:nvSpPr>
            <p:cNvPr id="12367" name="Rectangle 382"/>
            <p:cNvSpPr>
              <a:spLocks noChangeArrowheads="1"/>
            </p:cNvSpPr>
            <p:nvPr/>
          </p:nvSpPr>
          <p:spPr bwMode="auto">
            <a:xfrm>
              <a:off x="4368" y="3822"/>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CLDC-HI or KVM</a:t>
              </a:r>
            </a:p>
          </p:txBody>
        </p:sp>
        <p:sp>
          <p:nvSpPr>
            <p:cNvPr id="12368" name="Rectangle 383"/>
            <p:cNvSpPr>
              <a:spLocks noChangeArrowheads="1"/>
            </p:cNvSpPr>
            <p:nvPr/>
          </p:nvSpPr>
          <p:spPr bwMode="auto">
            <a:xfrm>
              <a:off x="4368" y="3486"/>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CLDC Core classes</a:t>
              </a:r>
            </a:p>
          </p:txBody>
        </p:sp>
        <p:grpSp>
          <p:nvGrpSpPr>
            <p:cNvPr id="3" name="Group 384"/>
            <p:cNvGrpSpPr>
              <a:grpSpLocks/>
            </p:cNvGrpSpPr>
            <p:nvPr/>
          </p:nvGrpSpPr>
          <p:grpSpPr bwMode="auto">
            <a:xfrm>
              <a:off x="5136" y="2183"/>
              <a:ext cx="720" cy="1300"/>
              <a:chOff x="5136" y="2249"/>
              <a:chExt cx="720" cy="1300"/>
            </a:xfrm>
          </p:grpSpPr>
          <p:sp>
            <p:nvSpPr>
              <p:cNvPr id="12373" name="Rectangle 385"/>
              <p:cNvSpPr>
                <a:spLocks noChangeArrowheads="1"/>
              </p:cNvSpPr>
              <p:nvPr/>
            </p:nvSpPr>
            <p:spPr bwMode="auto">
              <a:xfrm rot="-5400000">
                <a:off x="4872" y="2520"/>
                <a:ext cx="1248" cy="720"/>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12374" name="Text Box 386"/>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Mobile Information</a:t>
                </a:r>
              </a:p>
              <a:p>
                <a:pPr algn="ctr">
                  <a:lnSpc>
                    <a:spcPct val="90000"/>
                  </a:lnSpc>
                  <a:spcBef>
                    <a:spcPct val="0"/>
                  </a:spcBef>
                  <a:spcAft>
                    <a:spcPct val="0"/>
                  </a:spcAft>
                  <a:buClrTx/>
                </a:pPr>
                <a:r>
                  <a:rPr lang="en-GB">
                    <a:solidFill>
                      <a:srgbClr val="B2B2B2"/>
                    </a:solidFill>
                    <a:latin typeface="Nokia Sans" pitchFamily="34" charset="0"/>
                  </a:rPr>
                  <a:t>Device Profile</a:t>
                </a:r>
              </a:p>
            </p:txBody>
          </p:sp>
        </p:grpSp>
        <p:sp>
          <p:nvSpPr>
            <p:cNvPr id="12370" name="Rectangle 387"/>
            <p:cNvSpPr>
              <a:spLocks noChangeArrowheads="1"/>
            </p:cNvSpPr>
            <p:nvPr/>
          </p:nvSpPr>
          <p:spPr bwMode="auto">
            <a:xfrm>
              <a:off x="5280" y="1950"/>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2371" name="Rectangle 388"/>
            <p:cNvSpPr>
              <a:spLocks noChangeArrowheads="1"/>
            </p:cNvSpPr>
            <p:nvPr/>
          </p:nvSpPr>
          <p:spPr bwMode="auto">
            <a:xfrm>
              <a:off x="5472" y="1950"/>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2372" name="Rectangle 389"/>
            <p:cNvSpPr>
              <a:spLocks noChangeArrowheads="1"/>
            </p:cNvSpPr>
            <p:nvPr/>
          </p:nvSpPr>
          <p:spPr bwMode="auto">
            <a:xfrm>
              <a:off x="5712" y="1950"/>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graphicFrame>
        <p:nvGraphicFramePr>
          <p:cNvPr id="220550" name="Group 390"/>
          <p:cNvGraphicFramePr>
            <a:graphicFrameLocks noGrp="1"/>
          </p:cNvGraphicFramePr>
          <p:nvPr/>
        </p:nvGraphicFramePr>
        <p:xfrm>
          <a:off x="990759" y="2298701"/>
          <a:ext cx="5563493" cy="3567115"/>
        </p:xfrm>
        <a:graphic>
          <a:graphicData uri="http://schemas.openxmlformats.org/drawingml/2006/table">
            <a:tbl>
              <a:tblPr/>
              <a:tblGrid>
                <a:gridCol w="2362579"/>
                <a:gridCol w="1600457"/>
                <a:gridCol w="1600457"/>
              </a:tblGrid>
              <a:tr h="379413">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800" b="0" i="0" u="none" strike="noStrike" cap="none" normalizeH="0" baseline="0" smtClean="0">
                        <a:ln>
                          <a:noFill/>
                        </a:ln>
                        <a:solidFill>
                          <a:schemeClr val="tx1"/>
                        </a:solidFill>
                        <a:effectLst/>
                        <a:latin typeface="Nokia Sans Wide" pitchFamily="34" charset="0"/>
                      </a:endParaRP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28575"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639ED6"/>
                    </a:solidFill>
                  </a:tcPr>
                </a:tc>
                <a:tc>
                  <a:txBody>
                    <a:bodyPr/>
                    <a:lstStyle/>
                    <a:p>
                      <a:pPr marL="0" marR="0" lvl="0" indent="0" algn="ctr" defTabSz="762000" rtl="0" eaLnBrk="0" fontAlgn="base" latinLnBrk="0" hangingPunct="0">
                        <a:lnSpc>
                          <a:spcPct val="100000"/>
                        </a:lnSpc>
                        <a:spcBef>
                          <a:spcPct val="15000"/>
                        </a:spcBef>
                        <a:spcAft>
                          <a:spcPct val="15000"/>
                        </a:spcAft>
                        <a:buClr>
                          <a:schemeClr val="accent1"/>
                        </a:buClr>
                        <a:buSzTx/>
                        <a:buFontTx/>
                        <a:buNone/>
                        <a:tabLst/>
                      </a:pPr>
                      <a:r>
                        <a:rPr kumimoji="0" lang="en-GB" sz="1400" b="1" i="0" u="none" strike="noStrike" cap="none" normalizeH="0" baseline="0" smtClean="0">
                          <a:ln>
                            <a:noFill/>
                          </a:ln>
                          <a:solidFill>
                            <a:schemeClr val="bg1"/>
                          </a:solidFill>
                          <a:effectLst/>
                          <a:latin typeface="Nokia Sans Wide" pitchFamily="34" charset="0"/>
                        </a:rPr>
                        <a:t>CLDC 1.0</a:t>
                      </a: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28575"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639ED6"/>
                    </a:solidFill>
                  </a:tcPr>
                </a:tc>
                <a:tc>
                  <a:txBody>
                    <a:bodyPr/>
                    <a:lstStyle/>
                    <a:p>
                      <a:pPr marL="0" marR="0" lvl="0" indent="0" algn="ctr" defTabSz="762000" rtl="0" eaLnBrk="0" fontAlgn="base" latinLnBrk="0" hangingPunct="0">
                        <a:lnSpc>
                          <a:spcPct val="100000"/>
                        </a:lnSpc>
                        <a:spcBef>
                          <a:spcPct val="15000"/>
                        </a:spcBef>
                        <a:spcAft>
                          <a:spcPct val="15000"/>
                        </a:spcAft>
                        <a:buClr>
                          <a:schemeClr val="accent1"/>
                        </a:buClr>
                        <a:buSzTx/>
                        <a:buFontTx/>
                        <a:buNone/>
                        <a:tabLst/>
                      </a:pPr>
                      <a:r>
                        <a:rPr kumimoji="0" lang="en-GB" sz="1400" b="1" i="0" u="none" strike="noStrike" cap="none" normalizeH="0" baseline="0" smtClean="0">
                          <a:ln>
                            <a:noFill/>
                          </a:ln>
                          <a:solidFill>
                            <a:schemeClr val="bg1"/>
                          </a:solidFill>
                          <a:effectLst/>
                          <a:latin typeface="Nokia Sans Wide" pitchFamily="34" charset="0"/>
                        </a:rPr>
                        <a:t>CLDC 1.1</a:t>
                      </a:r>
                      <a:endParaRPr kumimoji="0" lang="en-GB" sz="18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28575"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639ED6"/>
                    </a:solidFill>
                  </a:tcPr>
                </a:tc>
              </a:tr>
              <a:tr h="29368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Memory Requirement</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0" i="0" u="none" strike="noStrike" cap="none" normalizeH="0" baseline="0" smtClean="0">
                          <a:ln>
                            <a:noFill/>
                          </a:ln>
                          <a:solidFill>
                            <a:schemeClr val="tx1"/>
                          </a:solidFill>
                          <a:effectLst/>
                          <a:latin typeface="Nokia Sans Wide" pitchFamily="34" charset="0"/>
                        </a:rPr>
                        <a:t>At least 160KB</a:t>
                      </a: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0" i="0" u="none" strike="noStrike" cap="none" normalizeH="0" baseline="0" smtClean="0">
                          <a:ln>
                            <a:noFill/>
                          </a:ln>
                          <a:solidFill>
                            <a:schemeClr val="tx1"/>
                          </a:solidFill>
                          <a:effectLst/>
                          <a:latin typeface="Nokia Sans Wide" pitchFamily="34" charset="0"/>
                        </a:rPr>
                        <a:t>At least 192KB</a:t>
                      </a: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Processor Speed</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0" i="0" u="none" strike="noStrike" cap="none" normalizeH="0" baseline="0" smtClean="0">
                          <a:ln>
                            <a:noFill/>
                          </a:ln>
                          <a:solidFill>
                            <a:schemeClr val="tx1"/>
                          </a:solidFill>
                          <a:effectLst/>
                          <a:latin typeface="Nokia Sans Wide" pitchFamily="34" charset="0"/>
                        </a:rPr>
                        <a:t>16-32 MHZ</a:t>
                      </a: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0" i="0" u="none" strike="noStrike" cap="none" normalizeH="0" baseline="0" smtClean="0">
                          <a:ln>
                            <a:noFill/>
                          </a:ln>
                          <a:solidFill>
                            <a:schemeClr val="tx1"/>
                          </a:solidFill>
                          <a:effectLst/>
                          <a:latin typeface="Nokia Sans Wide" pitchFamily="34" charset="0"/>
                        </a:rPr>
                        <a:t>16-32 MHZ</a:t>
                      </a: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r>
              <a:tr h="41433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Floating point support</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Weak References</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r>
              <a:tr h="41433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Reflection</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JNI</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r>
              <a:tr h="41433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Thread groups</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no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Finalization</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28575"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28575"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28575" cap="flat" cmpd="sng" algn="ctr">
                      <a:solidFill>
                        <a:schemeClr val="tx1"/>
                      </a:solidFill>
                      <a:prstDash val="solid"/>
                      <a:round/>
                      <a:headEnd type="none" w="med" len="med"/>
                      <a:tailEnd type="none" w="med" len="sm"/>
                    </a:lnB>
                    <a:lnTlToBr>
                      <a:noFill/>
                    </a:lnTlToBr>
                    <a:lnBlToTr>
                      <a:noFill/>
                    </a:lnBlToTr>
                    <a:solidFill>
                      <a:srgbClr val="CCECFF"/>
                    </a:solidFill>
                  </a:tcPr>
                </a:tc>
              </a:tr>
            </a:tbl>
          </a:graphicData>
        </a:graphic>
      </p:graphicFrame>
      <p:grpSp>
        <p:nvGrpSpPr>
          <p:cNvPr id="4" name="Group 432"/>
          <p:cNvGrpSpPr>
            <a:grpSpLocks/>
          </p:cNvGrpSpPr>
          <p:nvPr/>
        </p:nvGrpSpPr>
        <p:grpSpPr bwMode="auto">
          <a:xfrm>
            <a:off x="3886823" y="3517900"/>
            <a:ext cx="228637" cy="228600"/>
            <a:chOff x="2448" y="2592"/>
            <a:chExt cx="144" cy="144"/>
          </a:xfrm>
        </p:grpSpPr>
        <p:sp>
          <p:nvSpPr>
            <p:cNvPr id="12365" name="Line 433"/>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66" name="Line 434"/>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5" name="Group 435"/>
          <p:cNvGrpSpPr>
            <a:grpSpLocks/>
          </p:cNvGrpSpPr>
          <p:nvPr/>
        </p:nvGrpSpPr>
        <p:grpSpPr bwMode="auto">
          <a:xfrm>
            <a:off x="3886823" y="3975100"/>
            <a:ext cx="228637" cy="228600"/>
            <a:chOff x="2448" y="2592"/>
            <a:chExt cx="144" cy="144"/>
          </a:xfrm>
        </p:grpSpPr>
        <p:sp>
          <p:nvSpPr>
            <p:cNvPr id="12363" name="Line 436"/>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64" name="Line 437"/>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6" name="Group 438"/>
          <p:cNvGrpSpPr>
            <a:grpSpLocks/>
          </p:cNvGrpSpPr>
          <p:nvPr/>
        </p:nvGrpSpPr>
        <p:grpSpPr bwMode="auto">
          <a:xfrm>
            <a:off x="3886823" y="5575300"/>
            <a:ext cx="228637" cy="228600"/>
            <a:chOff x="2448" y="2592"/>
            <a:chExt cx="144" cy="144"/>
          </a:xfrm>
        </p:grpSpPr>
        <p:sp>
          <p:nvSpPr>
            <p:cNvPr id="12361" name="Line 439"/>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62" name="Line 440"/>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7" name="Group 441"/>
          <p:cNvGrpSpPr>
            <a:grpSpLocks/>
          </p:cNvGrpSpPr>
          <p:nvPr/>
        </p:nvGrpSpPr>
        <p:grpSpPr bwMode="auto">
          <a:xfrm>
            <a:off x="3886823" y="5194300"/>
            <a:ext cx="228637" cy="228600"/>
            <a:chOff x="2448" y="2592"/>
            <a:chExt cx="144" cy="144"/>
          </a:xfrm>
        </p:grpSpPr>
        <p:sp>
          <p:nvSpPr>
            <p:cNvPr id="12359" name="Line 442"/>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60" name="Line 443"/>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8" name="Group 444"/>
          <p:cNvGrpSpPr>
            <a:grpSpLocks/>
          </p:cNvGrpSpPr>
          <p:nvPr/>
        </p:nvGrpSpPr>
        <p:grpSpPr bwMode="auto">
          <a:xfrm>
            <a:off x="3886823" y="4737100"/>
            <a:ext cx="228637" cy="228600"/>
            <a:chOff x="2448" y="2592"/>
            <a:chExt cx="144" cy="144"/>
          </a:xfrm>
        </p:grpSpPr>
        <p:sp>
          <p:nvSpPr>
            <p:cNvPr id="12357" name="Line 445"/>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58" name="Line 446"/>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9" name="Group 447"/>
          <p:cNvGrpSpPr>
            <a:grpSpLocks/>
          </p:cNvGrpSpPr>
          <p:nvPr/>
        </p:nvGrpSpPr>
        <p:grpSpPr bwMode="auto">
          <a:xfrm>
            <a:off x="3886823" y="4356100"/>
            <a:ext cx="228637" cy="228600"/>
            <a:chOff x="2448" y="2592"/>
            <a:chExt cx="144" cy="144"/>
          </a:xfrm>
        </p:grpSpPr>
        <p:sp>
          <p:nvSpPr>
            <p:cNvPr id="12355" name="Line 448"/>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56" name="Line 449"/>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10" name="Group 450"/>
          <p:cNvGrpSpPr>
            <a:grpSpLocks/>
          </p:cNvGrpSpPr>
          <p:nvPr/>
        </p:nvGrpSpPr>
        <p:grpSpPr bwMode="auto">
          <a:xfrm>
            <a:off x="5563492" y="5575300"/>
            <a:ext cx="228637" cy="228600"/>
            <a:chOff x="2448" y="2592"/>
            <a:chExt cx="144" cy="144"/>
          </a:xfrm>
        </p:grpSpPr>
        <p:sp>
          <p:nvSpPr>
            <p:cNvPr id="12353" name="Line 451"/>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54" name="Line 452"/>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11" name="Group 453"/>
          <p:cNvGrpSpPr>
            <a:grpSpLocks/>
          </p:cNvGrpSpPr>
          <p:nvPr/>
        </p:nvGrpSpPr>
        <p:grpSpPr bwMode="auto">
          <a:xfrm>
            <a:off x="5563492" y="5194300"/>
            <a:ext cx="228637" cy="228600"/>
            <a:chOff x="2448" y="2592"/>
            <a:chExt cx="144" cy="144"/>
          </a:xfrm>
        </p:grpSpPr>
        <p:sp>
          <p:nvSpPr>
            <p:cNvPr id="12351" name="Line 454"/>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52" name="Line 455"/>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12" name="Group 456"/>
          <p:cNvGrpSpPr>
            <a:grpSpLocks/>
          </p:cNvGrpSpPr>
          <p:nvPr/>
        </p:nvGrpSpPr>
        <p:grpSpPr bwMode="auto">
          <a:xfrm>
            <a:off x="5563492" y="4737100"/>
            <a:ext cx="228637" cy="228600"/>
            <a:chOff x="2448" y="2592"/>
            <a:chExt cx="144" cy="144"/>
          </a:xfrm>
        </p:grpSpPr>
        <p:sp>
          <p:nvSpPr>
            <p:cNvPr id="12349" name="Line 457"/>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50" name="Line 458"/>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13" name="Group 459"/>
          <p:cNvGrpSpPr>
            <a:grpSpLocks/>
          </p:cNvGrpSpPr>
          <p:nvPr/>
        </p:nvGrpSpPr>
        <p:grpSpPr bwMode="auto">
          <a:xfrm>
            <a:off x="5563492" y="4356100"/>
            <a:ext cx="228637" cy="228600"/>
            <a:chOff x="2448" y="2592"/>
            <a:chExt cx="144" cy="144"/>
          </a:xfrm>
        </p:grpSpPr>
        <p:sp>
          <p:nvSpPr>
            <p:cNvPr id="12347" name="Line 460"/>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2348" name="Line 461"/>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pic>
        <p:nvPicPr>
          <p:cNvPr id="12345" name="Picture 462"/>
          <p:cNvPicPr>
            <a:picLocks noChangeAspect="1" noChangeArrowheads="1"/>
          </p:cNvPicPr>
          <p:nvPr/>
        </p:nvPicPr>
        <p:blipFill>
          <a:blip r:embed="rId3" cstate="print"/>
          <a:srcRect/>
          <a:stretch>
            <a:fillRect/>
          </a:stretch>
        </p:blipFill>
        <p:spPr bwMode="auto">
          <a:xfrm>
            <a:off x="5487280" y="3441700"/>
            <a:ext cx="381061" cy="290513"/>
          </a:xfrm>
          <a:prstGeom prst="rect">
            <a:avLst/>
          </a:prstGeom>
          <a:noFill/>
          <a:ln w="38100">
            <a:noFill/>
            <a:miter lim="800000"/>
            <a:headEnd/>
            <a:tailEnd/>
          </a:ln>
        </p:spPr>
      </p:pic>
      <p:pic>
        <p:nvPicPr>
          <p:cNvPr id="12346" name="Picture 463"/>
          <p:cNvPicPr>
            <a:picLocks noChangeAspect="1" noChangeArrowheads="1"/>
          </p:cNvPicPr>
          <p:nvPr/>
        </p:nvPicPr>
        <p:blipFill>
          <a:blip r:embed="rId4" cstate="print"/>
          <a:srcRect/>
          <a:stretch>
            <a:fillRect/>
          </a:stretch>
        </p:blipFill>
        <p:spPr bwMode="auto">
          <a:xfrm>
            <a:off x="5487280" y="3898901"/>
            <a:ext cx="381061" cy="290513"/>
          </a:xfrm>
          <a:prstGeom prst="rect">
            <a:avLst/>
          </a:prstGeom>
          <a:noFill/>
          <a:ln w="38100">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CLDC Virtual Machine</a:t>
            </a:r>
          </a:p>
        </p:txBody>
      </p:sp>
      <p:sp>
        <p:nvSpPr>
          <p:cNvPr id="13315" name="Rectangle 3"/>
          <p:cNvSpPr>
            <a:spLocks noGrp="1" noChangeArrowheads="1"/>
          </p:cNvSpPr>
          <p:nvPr>
            <p:ph type="body" idx="1"/>
          </p:nvPr>
        </p:nvSpPr>
        <p:spPr/>
        <p:txBody>
          <a:bodyPr/>
          <a:lstStyle/>
          <a:p>
            <a:r>
              <a:rPr lang="en-GB" smtClean="0"/>
              <a:t>The virtual machine that operates in CLDC is called CLDC-HI or KVM</a:t>
            </a:r>
          </a:p>
          <a:p>
            <a:pPr lvl="1"/>
            <a:r>
              <a:rPr lang="en-GB" smtClean="0"/>
              <a:t>Minimal, highly optimised virtual machine with the constraints of inexpensive resource-constrained mobile devices in mind</a:t>
            </a:r>
          </a:p>
          <a:p>
            <a:pPr lvl="1"/>
            <a:r>
              <a:rPr lang="en-GB" smtClean="0"/>
              <a:t>CLDC runs on top of KVM</a:t>
            </a:r>
          </a:p>
          <a:p>
            <a:pPr lvl="1"/>
            <a:r>
              <a:rPr lang="en-GB" smtClean="0"/>
              <a:t>Various compile-time options for tuning the VM and for debugging</a:t>
            </a:r>
          </a:p>
          <a:p>
            <a:pPr lvl="1"/>
            <a:r>
              <a:rPr lang="en-GB" smtClean="0"/>
              <a:t>Easily portable onto various platforms </a:t>
            </a:r>
            <a:br>
              <a:rPr lang="en-GB" smtClean="0"/>
            </a:br>
            <a:r>
              <a:rPr lang="en-GB" smtClean="0"/>
              <a:t>for which a C compiler is available</a:t>
            </a:r>
          </a:p>
        </p:txBody>
      </p:sp>
      <p:grpSp>
        <p:nvGrpSpPr>
          <p:cNvPr id="2" name="Group 4"/>
          <p:cNvGrpSpPr>
            <a:grpSpLocks/>
          </p:cNvGrpSpPr>
          <p:nvPr/>
        </p:nvGrpSpPr>
        <p:grpSpPr bwMode="auto">
          <a:xfrm>
            <a:off x="6859099" y="2590800"/>
            <a:ext cx="2362579" cy="3276600"/>
            <a:chOff x="4368" y="2016"/>
            <a:chExt cx="1488" cy="2064"/>
          </a:xfrm>
        </p:grpSpPr>
        <p:sp>
          <p:nvSpPr>
            <p:cNvPr id="13317" name="Rectangle 5"/>
            <p:cNvSpPr>
              <a:spLocks noChangeArrowheads="1"/>
            </p:cNvSpPr>
            <p:nvPr/>
          </p:nvSpPr>
          <p:spPr bwMode="auto">
            <a:xfrm>
              <a:off x="4368"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CLDC-HI or KVM</a:t>
              </a:r>
            </a:p>
          </p:txBody>
        </p:sp>
        <p:sp>
          <p:nvSpPr>
            <p:cNvPr id="13318"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grpSp>
          <p:nvGrpSpPr>
            <p:cNvPr id="3" name="Group 7"/>
            <p:cNvGrpSpPr>
              <a:grpSpLocks/>
            </p:cNvGrpSpPr>
            <p:nvPr/>
          </p:nvGrpSpPr>
          <p:grpSpPr bwMode="auto">
            <a:xfrm>
              <a:off x="5136" y="2249"/>
              <a:ext cx="720" cy="1300"/>
              <a:chOff x="5136" y="2249"/>
              <a:chExt cx="720" cy="1300"/>
            </a:xfrm>
          </p:grpSpPr>
          <p:sp>
            <p:nvSpPr>
              <p:cNvPr id="13323" name="Rectangle 8"/>
              <p:cNvSpPr>
                <a:spLocks noChangeArrowheads="1"/>
              </p:cNvSpPr>
              <p:nvPr/>
            </p:nvSpPr>
            <p:spPr bwMode="auto">
              <a:xfrm rot="-5400000">
                <a:off x="4872" y="2520"/>
                <a:ext cx="1248" cy="720"/>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13324" name="Text Box 9"/>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Mobile Information</a:t>
                </a:r>
              </a:p>
              <a:p>
                <a:pPr algn="ctr">
                  <a:lnSpc>
                    <a:spcPct val="90000"/>
                  </a:lnSpc>
                  <a:spcBef>
                    <a:spcPct val="0"/>
                  </a:spcBef>
                  <a:spcAft>
                    <a:spcPct val="0"/>
                  </a:spcAft>
                  <a:buClrTx/>
                </a:pPr>
                <a:r>
                  <a:rPr lang="en-GB">
                    <a:solidFill>
                      <a:srgbClr val="B2B2B2"/>
                    </a:solidFill>
                    <a:latin typeface="Nokia Sans" pitchFamily="34" charset="0"/>
                  </a:rPr>
                  <a:t>Device Profile</a:t>
                </a:r>
              </a:p>
            </p:txBody>
          </p:sp>
        </p:grpSp>
        <p:sp>
          <p:nvSpPr>
            <p:cNvPr id="13320" name="Rectangle 10"/>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3321" name="Rectangle 11"/>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3322" name="Rectangle 12"/>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mtClean="0"/>
              <a:t>CLDC Core classes</a:t>
            </a:r>
          </a:p>
        </p:txBody>
      </p:sp>
      <p:sp>
        <p:nvSpPr>
          <p:cNvPr id="14339" name="Rectangle 3"/>
          <p:cNvSpPr>
            <a:spLocks noGrp="1" noChangeArrowheads="1"/>
          </p:cNvSpPr>
          <p:nvPr>
            <p:ph type="body" idx="1"/>
          </p:nvPr>
        </p:nvSpPr>
        <p:spPr/>
        <p:txBody>
          <a:bodyPr/>
          <a:lstStyle/>
          <a:p>
            <a:r>
              <a:rPr lang="en-GB" smtClean="0"/>
              <a:t>Classes inherited from Java Standard Edition (SE) are in packages</a:t>
            </a:r>
          </a:p>
          <a:p>
            <a:pPr lvl="1"/>
            <a:r>
              <a:rPr lang="en-GB" smtClean="0"/>
              <a:t>java.lang.*</a:t>
            </a:r>
          </a:p>
          <a:p>
            <a:pPr lvl="1"/>
            <a:r>
              <a:rPr lang="en-GB" smtClean="0"/>
              <a:t>java.io.*</a:t>
            </a:r>
          </a:p>
          <a:p>
            <a:pPr lvl="1"/>
            <a:r>
              <a:rPr lang="en-GB" smtClean="0"/>
              <a:t>java.util.*</a:t>
            </a:r>
          </a:p>
          <a:p>
            <a:r>
              <a:rPr lang="en-GB" smtClean="0"/>
              <a:t>New classes introduced by CLDC are in package:</a:t>
            </a:r>
          </a:p>
          <a:p>
            <a:pPr lvl="1"/>
            <a:r>
              <a:rPr lang="en-GB" smtClean="0"/>
              <a:t>javax.microedition.io.*</a:t>
            </a:r>
          </a:p>
        </p:txBody>
      </p:sp>
      <p:grpSp>
        <p:nvGrpSpPr>
          <p:cNvPr id="2" name="Group 4"/>
          <p:cNvGrpSpPr>
            <a:grpSpLocks/>
          </p:cNvGrpSpPr>
          <p:nvPr/>
        </p:nvGrpSpPr>
        <p:grpSpPr bwMode="auto">
          <a:xfrm>
            <a:off x="6833695" y="2590800"/>
            <a:ext cx="2362579" cy="3276600"/>
            <a:chOff x="4368" y="2016"/>
            <a:chExt cx="1488" cy="2064"/>
          </a:xfrm>
        </p:grpSpPr>
        <p:sp>
          <p:nvSpPr>
            <p:cNvPr id="14341"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14342" name="Rectangle 6"/>
            <p:cNvSpPr>
              <a:spLocks noChangeArrowheads="1"/>
            </p:cNvSpPr>
            <p:nvPr/>
          </p:nvSpPr>
          <p:spPr bwMode="auto">
            <a:xfrm>
              <a:off x="4368"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CLDC Core classes</a:t>
              </a:r>
            </a:p>
          </p:txBody>
        </p:sp>
        <p:grpSp>
          <p:nvGrpSpPr>
            <p:cNvPr id="3" name="Group 7"/>
            <p:cNvGrpSpPr>
              <a:grpSpLocks/>
            </p:cNvGrpSpPr>
            <p:nvPr/>
          </p:nvGrpSpPr>
          <p:grpSpPr bwMode="auto">
            <a:xfrm>
              <a:off x="5136" y="2249"/>
              <a:ext cx="720" cy="1300"/>
              <a:chOff x="5136" y="2249"/>
              <a:chExt cx="720" cy="1300"/>
            </a:xfrm>
          </p:grpSpPr>
          <p:sp>
            <p:nvSpPr>
              <p:cNvPr id="14347" name="Rectangle 8"/>
              <p:cNvSpPr>
                <a:spLocks noChangeArrowheads="1"/>
              </p:cNvSpPr>
              <p:nvPr/>
            </p:nvSpPr>
            <p:spPr bwMode="auto">
              <a:xfrm rot="-5400000">
                <a:off x="4872" y="2520"/>
                <a:ext cx="1248" cy="720"/>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14348" name="Text Box 9"/>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Mobile Information</a:t>
                </a:r>
              </a:p>
              <a:p>
                <a:pPr algn="ctr">
                  <a:lnSpc>
                    <a:spcPct val="90000"/>
                  </a:lnSpc>
                  <a:spcBef>
                    <a:spcPct val="0"/>
                  </a:spcBef>
                  <a:spcAft>
                    <a:spcPct val="0"/>
                  </a:spcAft>
                  <a:buClrTx/>
                </a:pPr>
                <a:r>
                  <a:rPr lang="en-GB">
                    <a:solidFill>
                      <a:srgbClr val="B2B2B2"/>
                    </a:solidFill>
                    <a:latin typeface="Nokia Sans" pitchFamily="34" charset="0"/>
                  </a:rPr>
                  <a:t>Device Profile</a:t>
                </a:r>
              </a:p>
            </p:txBody>
          </p:sp>
        </p:grpSp>
        <p:sp>
          <p:nvSpPr>
            <p:cNvPr id="14344" name="Rectangle 10"/>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4345" name="Rectangle 11"/>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4346" name="Rectangle 12"/>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MIDP</a:t>
            </a:r>
          </a:p>
        </p:txBody>
      </p:sp>
      <p:sp>
        <p:nvSpPr>
          <p:cNvPr id="15363" name="Rectangle 3"/>
          <p:cNvSpPr>
            <a:spLocks noGrp="1" noChangeArrowheads="1"/>
          </p:cNvSpPr>
          <p:nvPr>
            <p:ph type="body" idx="1"/>
          </p:nvPr>
        </p:nvSpPr>
        <p:spPr/>
        <p:txBody>
          <a:bodyPr/>
          <a:lstStyle/>
          <a:p>
            <a:r>
              <a:rPr lang="en-GB" smtClean="0"/>
              <a:t>MIDP stands for Mobile Information Device Profile</a:t>
            </a:r>
          </a:p>
          <a:p>
            <a:r>
              <a:rPr lang="en-GB" smtClean="0"/>
              <a:t>It is a profile targeted at devices with:</a:t>
            </a:r>
          </a:p>
          <a:p>
            <a:pPr lvl="1"/>
            <a:r>
              <a:rPr lang="en-GB" smtClean="0"/>
              <a:t>At least 96x54 screen size, 1-bit depth</a:t>
            </a:r>
          </a:p>
          <a:p>
            <a:pPr lvl="1"/>
            <a:r>
              <a:rPr lang="en-GB" smtClean="0"/>
              <a:t>One or two handed keyboard</a:t>
            </a:r>
          </a:p>
          <a:p>
            <a:pPr lvl="1"/>
            <a:r>
              <a:rPr lang="en-GB" smtClean="0"/>
              <a:t>Two-way wireless networking capability</a:t>
            </a:r>
          </a:p>
          <a:p>
            <a:r>
              <a:rPr lang="en-GB" smtClean="0"/>
              <a:t>MIDP covers the following areas:</a:t>
            </a:r>
          </a:p>
          <a:p>
            <a:pPr lvl="1"/>
            <a:r>
              <a:rPr lang="en-GB" smtClean="0"/>
              <a:t>User Interfaces</a:t>
            </a:r>
          </a:p>
          <a:p>
            <a:pPr lvl="1"/>
            <a:r>
              <a:rPr lang="en-GB" smtClean="0"/>
              <a:t>Application life-cycle management</a:t>
            </a:r>
          </a:p>
          <a:p>
            <a:pPr lvl="1"/>
            <a:r>
              <a:rPr lang="en-GB" smtClean="0"/>
              <a:t>Device data persistence</a:t>
            </a:r>
          </a:p>
          <a:p>
            <a:pPr lvl="1"/>
            <a:r>
              <a:rPr lang="en-GB" smtClean="0"/>
              <a:t>Networking</a:t>
            </a:r>
          </a:p>
          <a:p>
            <a:r>
              <a:rPr lang="en-GB" smtClean="0"/>
              <a:t>Currently three versions available</a:t>
            </a:r>
          </a:p>
          <a:p>
            <a:pPr lvl="1"/>
            <a:r>
              <a:rPr lang="en-GB" smtClean="0"/>
              <a:t>MIDP 1.0, MIDP 2.0 and MIDP 2.1</a:t>
            </a:r>
          </a:p>
          <a:p>
            <a:endParaRPr lang="en-GB" smtClean="0"/>
          </a:p>
        </p:txBody>
      </p:sp>
      <p:grpSp>
        <p:nvGrpSpPr>
          <p:cNvPr id="2" name="Group 4"/>
          <p:cNvGrpSpPr>
            <a:grpSpLocks/>
          </p:cNvGrpSpPr>
          <p:nvPr/>
        </p:nvGrpSpPr>
        <p:grpSpPr bwMode="auto">
          <a:xfrm>
            <a:off x="6681271" y="2578100"/>
            <a:ext cx="2362579" cy="3276600"/>
            <a:chOff x="4368" y="2016"/>
            <a:chExt cx="1488" cy="2064"/>
          </a:xfrm>
        </p:grpSpPr>
        <p:sp>
          <p:nvSpPr>
            <p:cNvPr id="15365"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15366"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grpSp>
          <p:nvGrpSpPr>
            <p:cNvPr id="3" name="Group 7"/>
            <p:cNvGrpSpPr>
              <a:grpSpLocks/>
            </p:cNvGrpSpPr>
            <p:nvPr/>
          </p:nvGrpSpPr>
          <p:grpSpPr bwMode="auto">
            <a:xfrm>
              <a:off x="5136" y="2249"/>
              <a:ext cx="720" cy="1300"/>
              <a:chOff x="5136" y="2249"/>
              <a:chExt cx="720" cy="1300"/>
            </a:xfrm>
          </p:grpSpPr>
          <p:sp>
            <p:nvSpPr>
              <p:cNvPr id="15371" name="Rectangle 8"/>
              <p:cNvSpPr>
                <a:spLocks noChangeArrowheads="1"/>
              </p:cNvSpPr>
              <p:nvPr/>
            </p:nvSpPr>
            <p:spPr bwMode="auto">
              <a:xfrm rot="-5400000">
                <a:off x="4872" y="2520"/>
                <a:ext cx="1248" cy="720"/>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15372" name="Text Box 9"/>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grpSp>
        <p:sp>
          <p:nvSpPr>
            <p:cNvPr id="15368" name="Rectangle 10"/>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5369" name="Rectangle 11"/>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5370" name="Rectangle 12"/>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mtClean="0"/>
              <a:t>MIDP 1.0, 2.0 and 2.1</a:t>
            </a:r>
          </a:p>
        </p:txBody>
      </p:sp>
      <p:sp>
        <p:nvSpPr>
          <p:cNvPr id="16387" name="Rectangle 3"/>
          <p:cNvSpPr>
            <a:spLocks noGrp="1" noChangeArrowheads="1"/>
          </p:cNvSpPr>
          <p:nvPr>
            <p:ph type="body" idx="1"/>
          </p:nvPr>
        </p:nvSpPr>
        <p:spPr/>
        <p:txBody>
          <a:bodyPr/>
          <a:lstStyle/>
          <a:p>
            <a:r>
              <a:rPr lang="en-GB" smtClean="0"/>
              <a:t>Two versions of MIDP aimed at devices with different memory requirements</a:t>
            </a:r>
          </a:p>
          <a:p>
            <a:r>
              <a:rPr lang="en-GB" smtClean="0"/>
              <a:t>MIDP 2.1 is updated MIDP 2.0</a:t>
            </a:r>
          </a:p>
          <a:p>
            <a:r>
              <a:rPr lang="en-GB" smtClean="0"/>
              <a:t>Newer versions of MIDP include more features</a:t>
            </a:r>
          </a:p>
          <a:p>
            <a:endParaRPr lang="en-GB" smtClean="0"/>
          </a:p>
        </p:txBody>
      </p:sp>
      <p:grpSp>
        <p:nvGrpSpPr>
          <p:cNvPr id="2" name="Group 4"/>
          <p:cNvGrpSpPr>
            <a:grpSpLocks/>
          </p:cNvGrpSpPr>
          <p:nvPr/>
        </p:nvGrpSpPr>
        <p:grpSpPr bwMode="auto">
          <a:xfrm>
            <a:off x="6622524" y="2759075"/>
            <a:ext cx="2362579" cy="3276600"/>
            <a:chOff x="4368" y="2016"/>
            <a:chExt cx="1488" cy="2064"/>
          </a:xfrm>
        </p:grpSpPr>
        <p:sp>
          <p:nvSpPr>
            <p:cNvPr id="16453"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16454"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grpSp>
          <p:nvGrpSpPr>
            <p:cNvPr id="3" name="Group 7"/>
            <p:cNvGrpSpPr>
              <a:grpSpLocks/>
            </p:cNvGrpSpPr>
            <p:nvPr/>
          </p:nvGrpSpPr>
          <p:grpSpPr bwMode="auto">
            <a:xfrm>
              <a:off x="5136" y="2249"/>
              <a:ext cx="720" cy="1300"/>
              <a:chOff x="5136" y="2249"/>
              <a:chExt cx="720" cy="1300"/>
            </a:xfrm>
          </p:grpSpPr>
          <p:sp>
            <p:nvSpPr>
              <p:cNvPr id="16459" name="Rectangle 8"/>
              <p:cNvSpPr>
                <a:spLocks noChangeArrowheads="1"/>
              </p:cNvSpPr>
              <p:nvPr/>
            </p:nvSpPr>
            <p:spPr bwMode="auto">
              <a:xfrm rot="-5400000">
                <a:off x="4872" y="2520"/>
                <a:ext cx="1248" cy="720"/>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16460" name="Text Box 9"/>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grpSp>
        <p:sp>
          <p:nvSpPr>
            <p:cNvPr id="16456" name="Rectangle 10"/>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6457" name="Rectangle 11"/>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6458" name="Rectangle 12"/>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graphicFrame>
        <p:nvGraphicFramePr>
          <p:cNvPr id="232461" name="Group 13"/>
          <p:cNvGraphicFramePr>
            <a:graphicFrameLocks noGrp="1"/>
          </p:cNvGraphicFramePr>
          <p:nvPr/>
        </p:nvGraphicFramePr>
        <p:xfrm>
          <a:off x="533486" y="2501901"/>
          <a:ext cx="5792129" cy="3565527"/>
        </p:xfrm>
        <a:graphic>
          <a:graphicData uri="http://schemas.openxmlformats.org/drawingml/2006/table">
            <a:tbl>
              <a:tblPr/>
              <a:tblGrid>
                <a:gridCol w="2515003"/>
                <a:gridCol w="1600457"/>
                <a:gridCol w="1676669"/>
              </a:tblGrid>
              <a:tr h="379413">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800" b="0" i="0" u="none" strike="noStrike" cap="none" normalizeH="0" baseline="0" smtClean="0">
                        <a:ln>
                          <a:noFill/>
                        </a:ln>
                        <a:solidFill>
                          <a:schemeClr val="tx1"/>
                        </a:solidFill>
                        <a:effectLst/>
                        <a:latin typeface="Nokia Sans Wide" pitchFamily="34" charset="0"/>
                      </a:endParaRP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28575"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639ED6"/>
                    </a:solidFill>
                  </a:tcPr>
                </a:tc>
                <a:tc>
                  <a:txBody>
                    <a:bodyPr/>
                    <a:lstStyle/>
                    <a:p>
                      <a:pPr marL="0" marR="0" lvl="0" indent="0" algn="ctr" defTabSz="762000" rtl="0" eaLnBrk="0" fontAlgn="base" latinLnBrk="0" hangingPunct="0">
                        <a:lnSpc>
                          <a:spcPct val="100000"/>
                        </a:lnSpc>
                        <a:spcBef>
                          <a:spcPct val="15000"/>
                        </a:spcBef>
                        <a:spcAft>
                          <a:spcPct val="15000"/>
                        </a:spcAft>
                        <a:buClr>
                          <a:schemeClr val="accent1"/>
                        </a:buClr>
                        <a:buSzTx/>
                        <a:buFontTx/>
                        <a:buNone/>
                        <a:tabLst/>
                      </a:pPr>
                      <a:r>
                        <a:rPr kumimoji="0" lang="en-GB" sz="1400" b="1" i="0" u="none" strike="noStrike" cap="none" normalizeH="0" baseline="0" smtClean="0">
                          <a:ln>
                            <a:noFill/>
                          </a:ln>
                          <a:solidFill>
                            <a:schemeClr val="bg1"/>
                          </a:solidFill>
                          <a:effectLst/>
                          <a:latin typeface="Nokia Sans Wide" pitchFamily="34" charset="0"/>
                        </a:rPr>
                        <a:t>MIDP 1.0</a:t>
                      </a: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28575"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639ED6"/>
                    </a:solidFill>
                  </a:tcPr>
                </a:tc>
                <a:tc>
                  <a:txBody>
                    <a:bodyPr/>
                    <a:lstStyle/>
                    <a:p>
                      <a:pPr marL="0" marR="0" lvl="0" indent="0" algn="ctr" defTabSz="762000" rtl="0" eaLnBrk="0" fontAlgn="base" latinLnBrk="0" hangingPunct="0">
                        <a:lnSpc>
                          <a:spcPct val="100000"/>
                        </a:lnSpc>
                        <a:spcBef>
                          <a:spcPct val="15000"/>
                        </a:spcBef>
                        <a:spcAft>
                          <a:spcPct val="15000"/>
                        </a:spcAft>
                        <a:buClr>
                          <a:schemeClr val="accent1"/>
                        </a:buClr>
                        <a:buSzTx/>
                        <a:buFontTx/>
                        <a:buNone/>
                        <a:tabLst/>
                      </a:pPr>
                      <a:r>
                        <a:rPr kumimoji="0" lang="en-GB" sz="1400" b="1" i="0" u="none" strike="noStrike" cap="none" normalizeH="0" baseline="0" smtClean="0">
                          <a:ln>
                            <a:noFill/>
                          </a:ln>
                          <a:solidFill>
                            <a:schemeClr val="bg1"/>
                          </a:solidFill>
                          <a:effectLst/>
                          <a:latin typeface="Nokia Sans Wide" pitchFamily="34" charset="0"/>
                        </a:rPr>
                        <a:t>MIDP 2.0</a:t>
                      </a:r>
                      <a:endParaRPr kumimoji="0" lang="en-GB" sz="18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28575"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639ED6"/>
                    </a:solidFill>
                  </a:tcPr>
                </a:tc>
              </a:tr>
              <a:tr h="29368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Memory Requirement</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0" i="0" u="none" strike="noStrike" cap="none" normalizeH="0" baseline="0" smtClean="0">
                          <a:ln>
                            <a:noFill/>
                          </a:ln>
                          <a:solidFill>
                            <a:schemeClr val="tx1"/>
                          </a:solidFill>
                          <a:effectLst/>
                          <a:latin typeface="Nokia Sans Wide" pitchFamily="34" charset="0"/>
                        </a:rPr>
                        <a:t>At least 200KB</a:t>
                      </a: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0" i="0" u="none" strike="noStrike" cap="none" normalizeH="0" baseline="0" smtClean="0">
                          <a:ln>
                            <a:noFill/>
                          </a:ln>
                          <a:solidFill>
                            <a:schemeClr val="tx1"/>
                          </a:solidFill>
                          <a:effectLst/>
                          <a:latin typeface="Nokia Sans Wide" pitchFamily="34" charset="0"/>
                        </a:rPr>
                        <a:t>At least 256KB</a:t>
                      </a: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High/Low-Level UI</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Network API</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Persistent Storage API</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Game API</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sm"/>
                    </a:lnB>
                    <a:lnTlToBr>
                      <a:noFill/>
                    </a:lnTlToBr>
                    <a:lnBlToTr>
                      <a:noFill/>
                    </a:lnBlToTr>
                    <a:solidFill>
                      <a:schemeClr val="bg1"/>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sm"/>
                    </a:lnB>
                    <a:lnTlToBr>
                      <a:noFill/>
                    </a:lnTlToBr>
                    <a:lnBlToTr>
                      <a:noFill/>
                    </a:lnBlToTr>
                    <a:solidFill>
                      <a:schemeClr val="bg1"/>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sm"/>
                    </a:lnB>
                    <a:lnTlToBr>
                      <a:noFill/>
                    </a:lnTlToBr>
                    <a:lnBlToTr>
                      <a:noFill/>
                    </a:lnBlToTr>
                    <a:solidFill>
                      <a:schemeClr val="bg1"/>
                    </a:solidFill>
                  </a:tcPr>
                </a:tc>
              </a:tr>
              <a:tr h="41433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Secure networking</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rgbClr val="CCECFF"/>
                    </a:solidFill>
                  </a:tcPr>
                </a:tc>
              </a:tr>
              <a:tr h="412750">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Push Registry</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chemeClr val="bg1"/>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chemeClr val="bg1"/>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12700" cap="flat" cmpd="sng" algn="ctr">
                      <a:solidFill>
                        <a:schemeClr val="tx1"/>
                      </a:solidFill>
                      <a:prstDash val="solid"/>
                      <a:round/>
                      <a:headEnd type="none" w="med" len="med"/>
                      <a:tailEnd type="none" w="med" len="sm"/>
                    </a:lnB>
                    <a:lnTlToBr>
                      <a:noFill/>
                    </a:lnTlToBr>
                    <a:lnBlToTr>
                      <a:noFill/>
                    </a:lnBlToTr>
                    <a:solidFill>
                      <a:schemeClr val="bg1"/>
                    </a:solidFill>
                  </a:tcPr>
                </a:tc>
              </a:tr>
              <a:tr h="414338">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r>
                        <a:rPr kumimoji="0" lang="en-GB" sz="1200" b="1" i="0" u="none" strike="noStrike" cap="none" normalizeH="0" baseline="0" smtClean="0">
                          <a:ln>
                            <a:noFill/>
                          </a:ln>
                          <a:solidFill>
                            <a:schemeClr val="tx1"/>
                          </a:solidFill>
                          <a:effectLst/>
                          <a:latin typeface="Nokia Sans Wide" pitchFamily="34" charset="0"/>
                        </a:rPr>
                        <a:t>Signed MIDlets</a:t>
                      </a:r>
                    </a:p>
                  </a:txBody>
                  <a:tcPr marL="91455" marR="91455" horzOverflow="overflow">
                    <a:lnL w="28575"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28575"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12700"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28575" cap="flat" cmpd="sng" algn="ctr">
                      <a:solidFill>
                        <a:schemeClr val="tx1"/>
                      </a:solidFill>
                      <a:prstDash val="solid"/>
                      <a:round/>
                      <a:headEnd type="none" w="med" len="med"/>
                      <a:tailEnd type="none" w="med" len="sm"/>
                    </a:lnB>
                    <a:lnTlToBr>
                      <a:noFill/>
                    </a:lnTlToBr>
                    <a:lnBlToTr>
                      <a:noFill/>
                    </a:lnBlToTr>
                    <a:solidFill>
                      <a:srgbClr val="CCECFF"/>
                    </a:solidFill>
                  </a:tcPr>
                </a:tc>
                <a:tc>
                  <a:txBody>
                    <a:bodyPr/>
                    <a:lstStyle/>
                    <a:p>
                      <a:pPr marL="0" marR="0" lvl="0" indent="0" algn="l" defTabSz="762000" rtl="0" eaLnBrk="0" fontAlgn="base" latinLnBrk="0" hangingPunct="0">
                        <a:lnSpc>
                          <a:spcPct val="100000"/>
                        </a:lnSpc>
                        <a:spcBef>
                          <a:spcPct val="15000"/>
                        </a:spcBef>
                        <a:spcAft>
                          <a:spcPct val="15000"/>
                        </a:spcAft>
                        <a:buClr>
                          <a:schemeClr val="accent1"/>
                        </a:buClr>
                        <a:buSzTx/>
                        <a:buFontTx/>
                        <a:buNone/>
                        <a:tabLst/>
                      </a:pPr>
                      <a:endParaRPr kumimoji="0" lang="en-GB" sz="1200" b="0" i="0" u="none" strike="noStrike" cap="none" normalizeH="0" baseline="0" smtClean="0">
                        <a:ln>
                          <a:noFill/>
                        </a:ln>
                        <a:solidFill>
                          <a:schemeClr val="tx1"/>
                        </a:solidFill>
                        <a:effectLst/>
                        <a:latin typeface="Nokia Sans Wide" pitchFamily="34" charset="0"/>
                      </a:endParaRPr>
                    </a:p>
                  </a:txBody>
                  <a:tcPr marL="91455" marR="91455" horzOverflow="overflow">
                    <a:lnL w="12700" cap="flat" cmpd="sng" algn="ctr">
                      <a:solidFill>
                        <a:schemeClr val="tx1"/>
                      </a:solidFill>
                      <a:prstDash val="solid"/>
                      <a:round/>
                      <a:headEnd type="none" w="med" len="med"/>
                      <a:tailEnd type="none" w="med" len="sm"/>
                    </a:lnL>
                    <a:lnR w="28575" cap="flat" cmpd="sng" algn="ctr">
                      <a:solidFill>
                        <a:schemeClr val="tx1"/>
                      </a:solidFill>
                      <a:prstDash val="solid"/>
                      <a:round/>
                      <a:headEnd type="none" w="med" len="med"/>
                      <a:tailEnd type="none" w="med" len="sm"/>
                    </a:lnR>
                    <a:lnT w="12700" cap="flat" cmpd="sng" algn="ctr">
                      <a:solidFill>
                        <a:schemeClr val="tx1"/>
                      </a:solidFill>
                      <a:prstDash val="solid"/>
                      <a:round/>
                      <a:headEnd type="none" w="med" len="med"/>
                      <a:tailEnd type="none" w="med" len="sm"/>
                    </a:lnT>
                    <a:lnB w="28575" cap="flat" cmpd="sng" algn="ctr">
                      <a:solidFill>
                        <a:schemeClr val="tx1"/>
                      </a:solidFill>
                      <a:prstDash val="solid"/>
                      <a:round/>
                      <a:headEnd type="none" w="med" len="med"/>
                      <a:tailEnd type="none" w="med" len="sm"/>
                    </a:lnB>
                    <a:lnTlToBr>
                      <a:noFill/>
                    </a:lnTlToBr>
                    <a:lnBlToTr>
                      <a:noFill/>
                    </a:lnBlToTr>
                    <a:solidFill>
                      <a:srgbClr val="CCECFF"/>
                    </a:solidFill>
                  </a:tcPr>
                </a:tc>
              </a:tr>
            </a:tbl>
          </a:graphicData>
        </a:graphic>
      </p:graphicFrame>
      <p:grpSp>
        <p:nvGrpSpPr>
          <p:cNvPr id="4" name="Group 55"/>
          <p:cNvGrpSpPr>
            <a:grpSpLocks/>
          </p:cNvGrpSpPr>
          <p:nvPr/>
        </p:nvGrpSpPr>
        <p:grpSpPr bwMode="auto">
          <a:xfrm>
            <a:off x="3734398" y="4940300"/>
            <a:ext cx="228637" cy="228600"/>
            <a:chOff x="2448" y="2592"/>
            <a:chExt cx="144" cy="144"/>
          </a:xfrm>
        </p:grpSpPr>
        <p:sp>
          <p:nvSpPr>
            <p:cNvPr id="16451" name="Line 56"/>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6452" name="Line 57"/>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5" name="Group 58"/>
          <p:cNvGrpSpPr>
            <a:grpSpLocks/>
          </p:cNvGrpSpPr>
          <p:nvPr/>
        </p:nvGrpSpPr>
        <p:grpSpPr bwMode="auto">
          <a:xfrm>
            <a:off x="3734398" y="5397500"/>
            <a:ext cx="228637" cy="228600"/>
            <a:chOff x="2448" y="2592"/>
            <a:chExt cx="144" cy="144"/>
          </a:xfrm>
        </p:grpSpPr>
        <p:sp>
          <p:nvSpPr>
            <p:cNvPr id="16449" name="Line 59"/>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6450" name="Line 60"/>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6" name="Group 61"/>
          <p:cNvGrpSpPr>
            <a:grpSpLocks/>
          </p:cNvGrpSpPr>
          <p:nvPr/>
        </p:nvGrpSpPr>
        <p:grpSpPr bwMode="auto">
          <a:xfrm>
            <a:off x="3734398" y="5778500"/>
            <a:ext cx="228637" cy="228600"/>
            <a:chOff x="2448" y="2592"/>
            <a:chExt cx="144" cy="144"/>
          </a:xfrm>
        </p:grpSpPr>
        <p:sp>
          <p:nvSpPr>
            <p:cNvPr id="16447" name="Line 62"/>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6448" name="Line 63"/>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grpSp>
        <p:nvGrpSpPr>
          <p:cNvPr id="7" name="Group 64"/>
          <p:cNvGrpSpPr>
            <a:grpSpLocks/>
          </p:cNvGrpSpPr>
          <p:nvPr/>
        </p:nvGrpSpPr>
        <p:grpSpPr bwMode="auto">
          <a:xfrm>
            <a:off x="3734398" y="4483100"/>
            <a:ext cx="228637" cy="228600"/>
            <a:chOff x="2448" y="2592"/>
            <a:chExt cx="144" cy="144"/>
          </a:xfrm>
        </p:grpSpPr>
        <p:sp>
          <p:nvSpPr>
            <p:cNvPr id="16445" name="Line 65"/>
            <p:cNvSpPr>
              <a:spLocks noChangeShapeType="1"/>
            </p:cNvSpPr>
            <p:nvPr/>
          </p:nvSpPr>
          <p:spPr bwMode="auto">
            <a:xfrm flipH="1">
              <a:off x="2448" y="2592"/>
              <a:ext cx="144" cy="144"/>
            </a:xfrm>
            <a:prstGeom prst="line">
              <a:avLst/>
            </a:prstGeom>
            <a:noFill/>
            <a:ln w="57150">
              <a:solidFill>
                <a:schemeClr val="hlink"/>
              </a:solidFill>
              <a:round/>
              <a:headEnd/>
              <a:tailEnd/>
            </a:ln>
          </p:spPr>
          <p:txBody>
            <a:bodyPr/>
            <a:lstStyle/>
            <a:p>
              <a:endParaRPr lang="fi-FI"/>
            </a:p>
          </p:txBody>
        </p:sp>
        <p:sp>
          <p:nvSpPr>
            <p:cNvPr id="16446" name="Line 66"/>
            <p:cNvSpPr>
              <a:spLocks noChangeShapeType="1"/>
            </p:cNvSpPr>
            <p:nvPr/>
          </p:nvSpPr>
          <p:spPr bwMode="auto">
            <a:xfrm>
              <a:off x="2448" y="2592"/>
              <a:ext cx="144" cy="144"/>
            </a:xfrm>
            <a:prstGeom prst="line">
              <a:avLst/>
            </a:prstGeom>
            <a:noFill/>
            <a:ln w="57150">
              <a:solidFill>
                <a:schemeClr val="hlink"/>
              </a:solidFill>
              <a:round/>
              <a:headEnd/>
              <a:tailEnd/>
            </a:ln>
          </p:spPr>
          <p:txBody>
            <a:bodyPr/>
            <a:lstStyle/>
            <a:p>
              <a:endParaRPr lang="fi-FI"/>
            </a:p>
          </p:txBody>
        </p:sp>
      </p:grpSp>
      <p:pic>
        <p:nvPicPr>
          <p:cNvPr id="16435" name="Picture 67"/>
          <p:cNvPicPr>
            <a:picLocks noChangeAspect="1" noChangeArrowheads="1"/>
          </p:cNvPicPr>
          <p:nvPr/>
        </p:nvPicPr>
        <p:blipFill>
          <a:blip r:embed="rId3" cstate="print"/>
          <a:srcRect/>
          <a:stretch>
            <a:fillRect/>
          </a:stretch>
        </p:blipFill>
        <p:spPr bwMode="auto">
          <a:xfrm>
            <a:off x="5258643" y="3263901"/>
            <a:ext cx="381061" cy="290513"/>
          </a:xfrm>
          <a:prstGeom prst="rect">
            <a:avLst/>
          </a:prstGeom>
          <a:noFill/>
          <a:ln w="38100">
            <a:noFill/>
            <a:miter lim="800000"/>
            <a:headEnd/>
            <a:tailEnd/>
          </a:ln>
        </p:spPr>
      </p:pic>
      <p:pic>
        <p:nvPicPr>
          <p:cNvPr id="16436" name="Picture 68"/>
          <p:cNvPicPr>
            <a:picLocks noChangeAspect="1" noChangeArrowheads="1"/>
          </p:cNvPicPr>
          <p:nvPr/>
        </p:nvPicPr>
        <p:blipFill>
          <a:blip r:embed="rId3" cstate="print"/>
          <a:srcRect/>
          <a:stretch>
            <a:fillRect/>
          </a:stretch>
        </p:blipFill>
        <p:spPr bwMode="auto">
          <a:xfrm>
            <a:off x="5258643" y="4102101"/>
            <a:ext cx="381061" cy="290513"/>
          </a:xfrm>
          <a:prstGeom prst="rect">
            <a:avLst/>
          </a:prstGeom>
          <a:noFill/>
          <a:ln w="38100">
            <a:noFill/>
            <a:miter lim="800000"/>
            <a:headEnd/>
            <a:tailEnd/>
          </a:ln>
        </p:spPr>
      </p:pic>
      <p:pic>
        <p:nvPicPr>
          <p:cNvPr id="16437" name="Picture 69"/>
          <p:cNvPicPr>
            <a:picLocks noChangeAspect="1" noChangeArrowheads="1"/>
          </p:cNvPicPr>
          <p:nvPr/>
        </p:nvPicPr>
        <p:blipFill>
          <a:blip r:embed="rId3" cstate="print"/>
          <a:srcRect/>
          <a:stretch>
            <a:fillRect/>
          </a:stretch>
        </p:blipFill>
        <p:spPr bwMode="auto">
          <a:xfrm>
            <a:off x="5258643" y="4940301"/>
            <a:ext cx="381061" cy="290513"/>
          </a:xfrm>
          <a:prstGeom prst="rect">
            <a:avLst/>
          </a:prstGeom>
          <a:noFill/>
          <a:ln w="38100">
            <a:noFill/>
            <a:miter lim="800000"/>
            <a:headEnd/>
            <a:tailEnd/>
          </a:ln>
        </p:spPr>
      </p:pic>
      <p:pic>
        <p:nvPicPr>
          <p:cNvPr id="16438" name="Picture 70"/>
          <p:cNvPicPr>
            <a:picLocks noChangeAspect="1" noChangeArrowheads="1"/>
          </p:cNvPicPr>
          <p:nvPr/>
        </p:nvPicPr>
        <p:blipFill>
          <a:blip r:embed="rId3" cstate="print"/>
          <a:srcRect/>
          <a:stretch>
            <a:fillRect/>
          </a:stretch>
        </p:blipFill>
        <p:spPr bwMode="auto">
          <a:xfrm>
            <a:off x="5258643" y="5778501"/>
            <a:ext cx="381061" cy="290513"/>
          </a:xfrm>
          <a:prstGeom prst="rect">
            <a:avLst/>
          </a:prstGeom>
          <a:noFill/>
          <a:ln w="38100">
            <a:noFill/>
            <a:miter lim="800000"/>
            <a:headEnd/>
            <a:tailEnd/>
          </a:ln>
        </p:spPr>
      </p:pic>
      <p:pic>
        <p:nvPicPr>
          <p:cNvPr id="16439" name="Picture 71"/>
          <p:cNvPicPr>
            <a:picLocks noChangeAspect="1" noChangeArrowheads="1"/>
          </p:cNvPicPr>
          <p:nvPr/>
        </p:nvPicPr>
        <p:blipFill>
          <a:blip r:embed="rId4" cstate="print"/>
          <a:srcRect/>
          <a:stretch>
            <a:fillRect/>
          </a:stretch>
        </p:blipFill>
        <p:spPr bwMode="auto">
          <a:xfrm>
            <a:off x="5258643" y="3644901"/>
            <a:ext cx="381061" cy="290513"/>
          </a:xfrm>
          <a:prstGeom prst="rect">
            <a:avLst/>
          </a:prstGeom>
          <a:noFill/>
          <a:ln w="38100">
            <a:noFill/>
            <a:miter lim="800000"/>
            <a:headEnd/>
            <a:tailEnd/>
          </a:ln>
        </p:spPr>
      </p:pic>
      <p:pic>
        <p:nvPicPr>
          <p:cNvPr id="16440" name="Picture 72"/>
          <p:cNvPicPr>
            <a:picLocks noChangeAspect="1" noChangeArrowheads="1"/>
          </p:cNvPicPr>
          <p:nvPr/>
        </p:nvPicPr>
        <p:blipFill>
          <a:blip r:embed="rId4" cstate="print"/>
          <a:srcRect/>
          <a:stretch>
            <a:fillRect/>
          </a:stretch>
        </p:blipFill>
        <p:spPr bwMode="auto">
          <a:xfrm>
            <a:off x="5258643" y="4483101"/>
            <a:ext cx="381061" cy="290513"/>
          </a:xfrm>
          <a:prstGeom prst="rect">
            <a:avLst/>
          </a:prstGeom>
          <a:noFill/>
          <a:ln w="38100">
            <a:noFill/>
            <a:miter lim="800000"/>
            <a:headEnd/>
            <a:tailEnd/>
          </a:ln>
        </p:spPr>
      </p:pic>
      <p:pic>
        <p:nvPicPr>
          <p:cNvPr id="16441" name="Picture 73"/>
          <p:cNvPicPr>
            <a:picLocks noChangeAspect="1" noChangeArrowheads="1"/>
          </p:cNvPicPr>
          <p:nvPr/>
        </p:nvPicPr>
        <p:blipFill>
          <a:blip r:embed="rId4" cstate="print"/>
          <a:srcRect/>
          <a:stretch>
            <a:fillRect/>
          </a:stretch>
        </p:blipFill>
        <p:spPr bwMode="auto">
          <a:xfrm>
            <a:off x="5258643" y="5321301"/>
            <a:ext cx="381061" cy="290513"/>
          </a:xfrm>
          <a:prstGeom prst="rect">
            <a:avLst/>
          </a:prstGeom>
          <a:noFill/>
          <a:ln w="38100">
            <a:noFill/>
            <a:miter lim="800000"/>
            <a:headEnd/>
            <a:tailEnd/>
          </a:ln>
        </p:spPr>
      </p:pic>
      <p:pic>
        <p:nvPicPr>
          <p:cNvPr id="16442" name="Picture 74"/>
          <p:cNvPicPr>
            <a:picLocks noChangeAspect="1" noChangeArrowheads="1"/>
          </p:cNvPicPr>
          <p:nvPr/>
        </p:nvPicPr>
        <p:blipFill>
          <a:blip r:embed="rId3" cstate="print"/>
          <a:srcRect/>
          <a:stretch>
            <a:fillRect/>
          </a:stretch>
        </p:blipFill>
        <p:spPr bwMode="auto">
          <a:xfrm>
            <a:off x="3658186" y="3263901"/>
            <a:ext cx="381061" cy="290513"/>
          </a:xfrm>
          <a:prstGeom prst="rect">
            <a:avLst/>
          </a:prstGeom>
          <a:noFill/>
          <a:ln w="38100">
            <a:noFill/>
            <a:miter lim="800000"/>
            <a:headEnd/>
            <a:tailEnd/>
          </a:ln>
        </p:spPr>
      </p:pic>
      <p:pic>
        <p:nvPicPr>
          <p:cNvPr id="16443" name="Picture 75"/>
          <p:cNvPicPr>
            <a:picLocks noChangeAspect="1" noChangeArrowheads="1"/>
          </p:cNvPicPr>
          <p:nvPr/>
        </p:nvPicPr>
        <p:blipFill>
          <a:blip r:embed="rId3" cstate="print"/>
          <a:srcRect/>
          <a:stretch>
            <a:fillRect/>
          </a:stretch>
        </p:blipFill>
        <p:spPr bwMode="auto">
          <a:xfrm>
            <a:off x="3658186" y="4102101"/>
            <a:ext cx="381061" cy="290513"/>
          </a:xfrm>
          <a:prstGeom prst="rect">
            <a:avLst/>
          </a:prstGeom>
          <a:noFill/>
          <a:ln w="38100">
            <a:noFill/>
            <a:miter lim="800000"/>
            <a:headEnd/>
            <a:tailEnd/>
          </a:ln>
        </p:spPr>
      </p:pic>
      <p:pic>
        <p:nvPicPr>
          <p:cNvPr id="16444" name="Picture 76"/>
          <p:cNvPicPr>
            <a:picLocks noChangeAspect="1" noChangeArrowheads="1"/>
          </p:cNvPicPr>
          <p:nvPr/>
        </p:nvPicPr>
        <p:blipFill>
          <a:blip r:embed="rId4" cstate="print"/>
          <a:srcRect/>
          <a:stretch>
            <a:fillRect/>
          </a:stretch>
        </p:blipFill>
        <p:spPr bwMode="auto">
          <a:xfrm>
            <a:off x="3658186" y="3644901"/>
            <a:ext cx="381061" cy="290513"/>
          </a:xfrm>
          <a:prstGeom prst="rect">
            <a:avLst/>
          </a:prstGeom>
          <a:noFill/>
          <a:ln w="38100">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MIDP Functionality</a:t>
            </a:r>
          </a:p>
        </p:txBody>
      </p:sp>
      <p:sp>
        <p:nvSpPr>
          <p:cNvPr id="17411" name="Rectangle 3"/>
          <p:cNvSpPr>
            <a:spLocks noGrp="1" noChangeArrowheads="1"/>
          </p:cNvSpPr>
          <p:nvPr>
            <p:ph type="body" idx="1"/>
          </p:nvPr>
        </p:nvSpPr>
        <p:spPr/>
        <p:txBody>
          <a:bodyPr/>
          <a:lstStyle/>
          <a:p>
            <a:r>
              <a:rPr lang="en-GB" smtClean="0"/>
              <a:t>MIDP defines the architecture and the associated APIs to enable an open application development environment for Mobile Information Devices(MID)</a:t>
            </a:r>
          </a:p>
          <a:p>
            <a:r>
              <a:rPr lang="en-GB" smtClean="0"/>
              <a:t>MIDP defines the following set of classes:</a:t>
            </a:r>
          </a:p>
          <a:p>
            <a:pPr lvl="1"/>
            <a:r>
              <a:rPr lang="en-GB" smtClean="0"/>
              <a:t>Application Lifecycle Package</a:t>
            </a:r>
          </a:p>
          <a:p>
            <a:pPr lvl="1"/>
            <a:r>
              <a:rPr lang="en-GB" smtClean="0"/>
              <a:t>User Interface Package</a:t>
            </a:r>
          </a:p>
          <a:p>
            <a:pPr lvl="1"/>
            <a:r>
              <a:rPr lang="en-GB" smtClean="0"/>
              <a:t>Persistence Package</a:t>
            </a:r>
          </a:p>
          <a:p>
            <a:pPr lvl="1"/>
            <a:r>
              <a:rPr lang="en-GB" smtClean="0"/>
              <a:t>Networking Package</a:t>
            </a:r>
          </a:p>
          <a:p>
            <a:pPr lvl="1"/>
            <a:r>
              <a:rPr lang="en-GB" smtClean="0"/>
              <a:t>Language and Utility Packages</a:t>
            </a:r>
          </a:p>
          <a:p>
            <a:endParaRPr lang="en-GB" smtClean="0"/>
          </a:p>
        </p:txBody>
      </p:sp>
      <p:grpSp>
        <p:nvGrpSpPr>
          <p:cNvPr id="2" name="Group 4"/>
          <p:cNvGrpSpPr>
            <a:grpSpLocks/>
          </p:cNvGrpSpPr>
          <p:nvPr/>
        </p:nvGrpSpPr>
        <p:grpSpPr bwMode="auto">
          <a:xfrm>
            <a:off x="5245941" y="2628900"/>
            <a:ext cx="4039247" cy="3276600"/>
            <a:chOff x="3312" y="2016"/>
            <a:chExt cx="2544" cy="2064"/>
          </a:xfrm>
        </p:grpSpPr>
        <p:sp>
          <p:nvSpPr>
            <p:cNvPr id="17413"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17414"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17415" name="Rectangle 7"/>
            <p:cNvSpPr>
              <a:spLocks noChangeArrowheads="1"/>
            </p:cNvSpPr>
            <p:nvPr/>
          </p:nvSpPr>
          <p:spPr bwMode="auto">
            <a:xfrm rot="-5400000">
              <a:off x="3960" y="1608"/>
              <a:ext cx="1248" cy="2544"/>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17416" name="Text Box 8"/>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grpSp>
          <p:nvGrpSpPr>
            <p:cNvPr id="3" name="Group 9"/>
            <p:cNvGrpSpPr>
              <a:grpSpLocks/>
            </p:cNvGrpSpPr>
            <p:nvPr/>
          </p:nvGrpSpPr>
          <p:grpSpPr bwMode="auto">
            <a:xfrm>
              <a:off x="4656" y="2352"/>
              <a:ext cx="389" cy="1008"/>
              <a:chOff x="2736" y="3360"/>
              <a:chExt cx="389" cy="1008"/>
            </a:xfrm>
          </p:grpSpPr>
          <p:sp>
            <p:nvSpPr>
              <p:cNvPr id="17430" name="Rectangle 10"/>
              <p:cNvSpPr>
                <a:spLocks noChangeArrowheads="1"/>
              </p:cNvSpPr>
              <p:nvPr/>
            </p:nvSpPr>
            <p:spPr bwMode="auto">
              <a:xfrm>
                <a:off x="2736" y="3360"/>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7431" name="Text Box 11"/>
              <p:cNvSpPr txBox="1">
                <a:spLocks noChangeArrowheads="1"/>
              </p:cNvSpPr>
              <p:nvPr/>
            </p:nvSpPr>
            <p:spPr bwMode="auto">
              <a:xfrm rot="5400000">
                <a:off x="2562" y="3690"/>
                <a:ext cx="75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Persistent</a:t>
                </a:r>
              </a:p>
              <a:p>
                <a:pPr algn="ctr">
                  <a:lnSpc>
                    <a:spcPct val="90000"/>
                  </a:lnSpc>
                  <a:spcBef>
                    <a:spcPct val="0"/>
                  </a:spcBef>
                  <a:spcAft>
                    <a:spcPct val="0"/>
                  </a:spcAft>
                  <a:buClrTx/>
                </a:pPr>
                <a:r>
                  <a:rPr lang="en-GB">
                    <a:solidFill>
                      <a:schemeClr val="bg1"/>
                    </a:solidFill>
                    <a:latin typeface="Nokia Sans" pitchFamily="34" charset="0"/>
                  </a:rPr>
                  <a:t>Storage</a:t>
                </a:r>
              </a:p>
            </p:txBody>
          </p:sp>
        </p:grpSp>
        <p:grpSp>
          <p:nvGrpSpPr>
            <p:cNvPr id="4" name="Group 12"/>
            <p:cNvGrpSpPr>
              <a:grpSpLocks/>
            </p:cNvGrpSpPr>
            <p:nvPr/>
          </p:nvGrpSpPr>
          <p:grpSpPr bwMode="auto">
            <a:xfrm>
              <a:off x="4224" y="2352"/>
              <a:ext cx="383" cy="1008"/>
              <a:chOff x="4368" y="2352"/>
              <a:chExt cx="383" cy="1008"/>
            </a:xfrm>
          </p:grpSpPr>
          <p:sp>
            <p:nvSpPr>
              <p:cNvPr id="17428" name="Rectangle 13"/>
              <p:cNvSpPr>
                <a:spLocks noChangeArrowheads="1"/>
              </p:cNvSpPr>
              <p:nvPr/>
            </p:nvSpPr>
            <p:spPr bwMode="auto">
              <a:xfrm>
                <a:off x="4368" y="2352"/>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7429" name="Text Box 14"/>
              <p:cNvSpPr txBox="1">
                <a:spLocks noChangeArrowheads="1"/>
              </p:cNvSpPr>
              <p:nvPr/>
            </p:nvSpPr>
            <p:spPr bwMode="auto">
              <a:xfrm rot="5400000">
                <a:off x="4153" y="2758"/>
                <a:ext cx="836" cy="214"/>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Networking</a:t>
                </a:r>
              </a:p>
            </p:txBody>
          </p:sp>
        </p:grpSp>
        <p:grpSp>
          <p:nvGrpSpPr>
            <p:cNvPr id="5" name="Group 15"/>
            <p:cNvGrpSpPr>
              <a:grpSpLocks/>
            </p:cNvGrpSpPr>
            <p:nvPr/>
          </p:nvGrpSpPr>
          <p:grpSpPr bwMode="auto">
            <a:xfrm>
              <a:off x="3792" y="2352"/>
              <a:ext cx="388" cy="1008"/>
              <a:chOff x="2736" y="3360"/>
              <a:chExt cx="388" cy="1008"/>
            </a:xfrm>
          </p:grpSpPr>
          <p:sp>
            <p:nvSpPr>
              <p:cNvPr id="17426" name="Rectangle 16"/>
              <p:cNvSpPr>
                <a:spLocks noChangeArrowheads="1"/>
              </p:cNvSpPr>
              <p:nvPr/>
            </p:nvSpPr>
            <p:spPr bwMode="auto">
              <a:xfrm>
                <a:off x="2736" y="3360"/>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7427" name="Text Box 17"/>
              <p:cNvSpPr txBox="1">
                <a:spLocks noChangeArrowheads="1"/>
              </p:cNvSpPr>
              <p:nvPr/>
            </p:nvSpPr>
            <p:spPr bwMode="auto">
              <a:xfrm rot="5400000">
                <a:off x="2601" y="3688"/>
                <a:ext cx="67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User</a:t>
                </a:r>
              </a:p>
              <a:p>
                <a:pPr algn="ctr">
                  <a:lnSpc>
                    <a:spcPct val="90000"/>
                  </a:lnSpc>
                  <a:spcBef>
                    <a:spcPct val="0"/>
                  </a:spcBef>
                  <a:spcAft>
                    <a:spcPct val="0"/>
                  </a:spcAft>
                  <a:buClrTx/>
                </a:pPr>
                <a:r>
                  <a:rPr lang="en-GB">
                    <a:solidFill>
                      <a:schemeClr val="bg1"/>
                    </a:solidFill>
                    <a:latin typeface="Nokia Sans" pitchFamily="34" charset="0"/>
                  </a:rPr>
                  <a:t>Interface</a:t>
                </a:r>
              </a:p>
            </p:txBody>
          </p:sp>
        </p:grpSp>
        <p:grpSp>
          <p:nvGrpSpPr>
            <p:cNvPr id="6" name="Group 18"/>
            <p:cNvGrpSpPr>
              <a:grpSpLocks/>
            </p:cNvGrpSpPr>
            <p:nvPr/>
          </p:nvGrpSpPr>
          <p:grpSpPr bwMode="auto">
            <a:xfrm>
              <a:off x="3360" y="2352"/>
              <a:ext cx="388" cy="1008"/>
              <a:chOff x="2736" y="3360"/>
              <a:chExt cx="388" cy="1008"/>
            </a:xfrm>
          </p:grpSpPr>
          <p:sp>
            <p:nvSpPr>
              <p:cNvPr id="17424" name="Rectangle 19"/>
              <p:cNvSpPr>
                <a:spLocks noChangeArrowheads="1"/>
              </p:cNvSpPr>
              <p:nvPr/>
            </p:nvSpPr>
            <p:spPr bwMode="auto">
              <a:xfrm>
                <a:off x="2736" y="3360"/>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7425" name="Text Box 20"/>
              <p:cNvSpPr txBox="1">
                <a:spLocks noChangeArrowheads="1"/>
              </p:cNvSpPr>
              <p:nvPr/>
            </p:nvSpPr>
            <p:spPr bwMode="auto">
              <a:xfrm rot="5400000">
                <a:off x="2673" y="3689"/>
                <a:ext cx="532"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MIDlet</a:t>
                </a:r>
              </a:p>
              <a:p>
                <a:pPr algn="ctr">
                  <a:lnSpc>
                    <a:spcPct val="90000"/>
                  </a:lnSpc>
                  <a:spcBef>
                    <a:spcPct val="0"/>
                  </a:spcBef>
                  <a:spcAft>
                    <a:spcPct val="0"/>
                  </a:spcAft>
                  <a:buClrTx/>
                </a:pPr>
                <a:r>
                  <a:rPr lang="en-GB">
                    <a:solidFill>
                      <a:schemeClr val="bg1"/>
                    </a:solidFill>
                    <a:latin typeface="Nokia Sans" pitchFamily="34" charset="0"/>
                  </a:rPr>
                  <a:t>APIs</a:t>
                </a:r>
              </a:p>
            </p:txBody>
          </p:sp>
        </p:grpSp>
        <p:sp>
          <p:nvSpPr>
            <p:cNvPr id="17421" name="Rectangle 21"/>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7422" name="Rectangle 22"/>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7423" name="Rectangle 23"/>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MIDlets (1)</a:t>
            </a:r>
          </a:p>
        </p:txBody>
      </p:sp>
      <p:sp>
        <p:nvSpPr>
          <p:cNvPr id="18435" name="Rectangle 3"/>
          <p:cNvSpPr>
            <a:spLocks noGrp="1" noChangeArrowheads="1"/>
          </p:cNvSpPr>
          <p:nvPr>
            <p:ph type="body" idx="1"/>
          </p:nvPr>
        </p:nvSpPr>
        <p:spPr/>
        <p:txBody>
          <a:bodyPr/>
          <a:lstStyle/>
          <a:p>
            <a:r>
              <a:rPr lang="en-GB" smtClean="0"/>
              <a:t>Java apps that run on MIDP devices are known as MIDlets</a:t>
            </a:r>
          </a:p>
          <a:p>
            <a:r>
              <a:rPr lang="en-GB" smtClean="0"/>
              <a:t>Defined in javax.microedition.midlet package</a:t>
            </a:r>
          </a:p>
          <a:p>
            <a:r>
              <a:rPr lang="en-GB" smtClean="0"/>
              <a:t>Derived from the MIDP-defined abstract class javax.microedition.midlet.MIDlet</a:t>
            </a:r>
          </a:p>
          <a:p>
            <a:r>
              <a:rPr lang="en-GB" smtClean="0"/>
              <a:t>Well-defined lifecycle controlled via </a:t>
            </a:r>
            <a:br>
              <a:rPr lang="en-GB" smtClean="0"/>
            </a:br>
            <a:r>
              <a:rPr lang="en-GB" smtClean="0"/>
              <a:t>implemented methods of the MIDlet class</a:t>
            </a:r>
          </a:p>
          <a:p>
            <a:r>
              <a:rPr lang="en-GB" smtClean="0"/>
              <a:t>A group of related MIDlets may be </a:t>
            </a:r>
            <a:br>
              <a:rPr lang="en-GB" smtClean="0"/>
            </a:br>
            <a:r>
              <a:rPr lang="en-GB" smtClean="0"/>
              <a:t>collected into a MIDlet suite</a:t>
            </a:r>
          </a:p>
        </p:txBody>
      </p:sp>
      <p:grpSp>
        <p:nvGrpSpPr>
          <p:cNvPr id="2" name="Group 4"/>
          <p:cNvGrpSpPr>
            <a:grpSpLocks/>
          </p:cNvGrpSpPr>
          <p:nvPr/>
        </p:nvGrpSpPr>
        <p:grpSpPr bwMode="auto">
          <a:xfrm>
            <a:off x="5309451" y="2679700"/>
            <a:ext cx="4039247" cy="3276600"/>
            <a:chOff x="3312" y="2016"/>
            <a:chExt cx="2544" cy="2064"/>
          </a:xfrm>
        </p:grpSpPr>
        <p:sp>
          <p:nvSpPr>
            <p:cNvPr id="18437"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18438"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18439" name="Rectangle 7"/>
            <p:cNvSpPr>
              <a:spLocks noChangeArrowheads="1"/>
            </p:cNvSpPr>
            <p:nvPr/>
          </p:nvSpPr>
          <p:spPr bwMode="auto">
            <a:xfrm rot="-5400000">
              <a:off x="3960" y="1608"/>
              <a:ext cx="1248" cy="2544"/>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18440" name="Text Box 8"/>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sp>
          <p:nvSpPr>
            <p:cNvPr id="18441" name="Rectangle 9"/>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8442" name="Rectangle 10"/>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8443" name="Rectangle 11"/>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nvGrpSpPr>
            <p:cNvPr id="3" name="Group 12"/>
            <p:cNvGrpSpPr>
              <a:grpSpLocks/>
            </p:cNvGrpSpPr>
            <p:nvPr/>
          </p:nvGrpSpPr>
          <p:grpSpPr bwMode="auto">
            <a:xfrm>
              <a:off x="4656" y="2352"/>
              <a:ext cx="389" cy="1008"/>
              <a:chOff x="2736" y="3360"/>
              <a:chExt cx="389" cy="1008"/>
            </a:xfrm>
          </p:grpSpPr>
          <p:sp>
            <p:nvSpPr>
              <p:cNvPr id="18454" name="Rectangle 13"/>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8455" name="Text Box 14"/>
              <p:cNvSpPr txBox="1">
                <a:spLocks noChangeArrowheads="1"/>
              </p:cNvSpPr>
              <p:nvPr/>
            </p:nvSpPr>
            <p:spPr bwMode="auto">
              <a:xfrm rot="5400000">
                <a:off x="2562" y="3690"/>
                <a:ext cx="75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Persistent</a:t>
                </a:r>
              </a:p>
              <a:p>
                <a:pPr algn="ctr">
                  <a:lnSpc>
                    <a:spcPct val="90000"/>
                  </a:lnSpc>
                  <a:spcBef>
                    <a:spcPct val="0"/>
                  </a:spcBef>
                  <a:spcAft>
                    <a:spcPct val="0"/>
                  </a:spcAft>
                  <a:buClrTx/>
                </a:pPr>
                <a:r>
                  <a:rPr lang="en-GB">
                    <a:solidFill>
                      <a:schemeClr val="bg2"/>
                    </a:solidFill>
                    <a:latin typeface="Nokia Sans" pitchFamily="34" charset="0"/>
                  </a:rPr>
                  <a:t>Storage</a:t>
                </a:r>
              </a:p>
            </p:txBody>
          </p:sp>
        </p:grpSp>
        <p:grpSp>
          <p:nvGrpSpPr>
            <p:cNvPr id="4" name="Group 15"/>
            <p:cNvGrpSpPr>
              <a:grpSpLocks/>
            </p:cNvGrpSpPr>
            <p:nvPr/>
          </p:nvGrpSpPr>
          <p:grpSpPr bwMode="auto">
            <a:xfrm>
              <a:off x="4224" y="2352"/>
              <a:ext cx="383" cy="1008"/>
              <a:chOff x="4368" y="2352"/>
              <a:chExt cx="383" cy="1008"/>
            </a:xfrm>
          </p:grpSpPr>
          <p:sp>
            <p:nvSpPr>
              <p:cNvPr id="18452" name="Rectangle 16"/>
              <p:cNvSpPr>
                <a:spLocks noChangeArrowheads="1"/>
              </p:cNvSpPr>
              <p:nvPr/>
            </p:nvSpPr>
            <p:spPr bwMode="auto">
              <a:xfrm>
                <a:off x="4368" y="2352"/>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8453" name="Text Box 17"/>
              <p:cNvSpPr txBox="1">
                <a:spLocks noChangeArrowheads="1"/>
              </p:cNvSpPr>
              <p:nvPr/>
            </p:nvSpPr>
            <p:spPr bwMode="auto">
              <a:xfrm rot="5400000">
                <a:off x="4153" y="2758"/>
                <a:ext cx="836" cy="214"/>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Networking</a:t>
                </a:r>
              </a:p>
            </p:txBody>
          </p:sp>
        </p:grpSp>
        <p:grpSp>
          <p:nvGrpSpPr>
            <p:cNvPr id="5" name="Group 18"/>
            <p:cNvGrpSpPr>
              <a:grpSpLocks/>
            </p:cNvGrpSpPr>
            <p:nvPr/>
          </p:nvGrpSpPr>
          <p:grpSpPr bwMode="auto">
            <a:xfrm>
              <a:off x="3792" y="2352"/>
              <a:ext cx="388" cy="1008"/>
              <a:chOff x="2736" y="3360"/>
              <a:chExt cx="388" cy="1008"/>
            </a:xfrm>
          </p:grpSpPr>
          <p:sp>
            <p:nvSpPr>
              <p:cNvPr id="18450" name="Rectangle 19"/>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8451" name="Text Box 20"/>
              <p:cNvSpPr txBox="1">
                <a:spLocks noChangeArrowheads="1"/>
              </p:cNvSpPr>
              <p:nvPr/>
            </p:nvSpPr>
            <p:spPr bwMode="auto">
              <a:xfrm rot="5400000">
                <a:off x="2601" y="3688"/>
                <a:ext cx="67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User</a:t>
                </a:r>
              </a:p>
              <a:p>
                <a:pPr algn="ctr">
                  <a:lnSpc>
                    <a:spcPct val="90000"/>
                  </a:lnSpc>
                  <a:spcBef>
                    <a:spcPct val="0"/>
                  </a:spcBef>
                  <a:spcAft>
                    <a:spcPct val="0"/>
                  </a:spcAft>
                  <a:buClrTx/>
                </a:pPr>
                <a:r>
                  <a:rPr lang="en-GB">
                    <a:solidFill>
                      <a:schemeClr val="bg2"/>
                    </a:solidFill>
                    <a:latin typeface="Nokia Sans" pitchFamily="34" charset="0"/>
                  </a:rPr>
                  <a:t>Interface</a:t>
                </a:r>
              </a:p>
            </p:txBody>
          </p:sp>
        </p:grpSp>
        <p:grpSp>
          <p:nvGrpSpPr>
            <p:cNvPr id="6" name="Group 21"/>
            <p:cNvGrpSpPr>
              <a:grpSpLocks/>
            </p:cNvGrpSpPr>
            <p:nvPr/>
          </p:nvGrpSpPr>
          <p:grpSpPr bwMode="auto">
            <a:xfrm>
              <a:off x="3360" y="2352"/>
              <a:ext cx="388" cy="1008"/>
              <a:chOff x="2736" y="3360"/>
              <a:chExt cx="388" cy="1008"/>
            </a:xfrm>
          </p:grpSpPr>
          <p:sp>
            <p:nvSpPr>
              <p:cNvPr id="18448" name="Rectangle 22"/>
              <p:cNvSpPr>
                <a:spLocks noChangeArrowheads="1"/>
              </p:cNvSpPr>
              <p:nvPr/>
            </p:nvSpPr>
            <p:spPr bwMode="auto">
              <a:xfrm>
                <a:off x="2736" y="3360"/>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8449" name="Text Box 23"/>
              <p:cNvSpPr txBox="1">
                <a:spLocks noChangeArrowheads="1"/>
              </p:cNvSpPr>
              <p:nvPr/>
            </p:nvSpPr>
            <p:spPr bwMode="auto">
              <a:xfrm rot="5400000">
                <a:off x="2673" y="3689"/>
                <a:ext cx="532"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MIDlet</a:t>
                </a:r>
              </a:p>
              <a:p>
                <a:pPr algn="ctr">
                  <a:lnSpc>
                    <a:spcPct val="90000"/>
                  </a:lnSpc>
                  <a:spcBef>
                    <a:spcPct val="0"/>
                  </a:spcBef>
                  <a:spcAft>
                    <a:spcPct val="0"/>
                  </a:spcAft>
                  <a:buClrTx/>
                </a:pPr>
                <a:r>
                  <a:rPr lang="en-GB">
                    <a:solidFill>
                      <a:schemeClr val="bg1"/>
                    </a:solidFill>
                    <a:latin typeface="Nokia Sans" pitchFamily="34" charset="0"/>
                  </a:rPr>
                  <a:t>APIs</a:t>
                </a:r>
              </a:p>
            </p:txBody>
          </p:sp>
        </p:gr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MIDlets (2)</a:t>
            </a:r>
          </a:p>
        </p:txBody>
      </p:sp>
      <p:sp>
        <p:nvSpPr>
          <p:cNvPr id="19459" name="Rectangle 3"/>
          <p:cNvSpPr>
            <a:spLocks noGrp="1" noChangeArrowheads="1"/>
          </p:cNvSpPr>
          <p:nvPr>
            <p:ph type="body" idx="1"/>
          </p:nvPr>
        </p:nvSpPr>
        <p:spPr/>
        <p:txBody>
          <a:bodyPr/>
          <a:lstStyle/>
          <a:p>
            <a:r>
              <a:rPr lang="en-GB" smtClean="0"/>
              <a:t>An application manager controls the execution of MIDlets</a:t>
            </a:r>
          </a:p>
          <a:p>
            <a:r>
              <a:rPr lang="en-GB" smtClean="0"/>
              <a:t>The behaviour of the MIDlet is controlled by a life-cycle, which is reflected in the methods a MIDlet must implement</a:t>
            </a:r>
          </a:p>
          <a:p>
            <a:endParaRPr lang="en-GB" smtClean="0"/>
          </a:p>
        </p:txBody>
      </p:sp>
      <p:grpSp>
        <p:nvGrpSpPr>
          <p:cNvPr id="2" name="Group 4"/>
          <p:cNvGrpSpPr>
            <a:grpSpLocks/>
          </p:cNvGrpSpPr>
          <p:nvPr/>
        </p:nvGrpSpPr>
        <p:grpSpPr bwMode="auto">
          <a:xfrm>
            <a:off x="762122" y="2540000"/>
            <a:ext cx="8034038" cy="3352800"/>
            <a:chOff x="480" y="1968"/>
            <a:chExt cx="5060" cy="2112"/>
          </a:xfrm>
        </p:grpSpPr>
        <p:sp>
          <p:nvSpPr>
            <p:cNvPr id="19461" name="Rectangle 5"/>
            <p:cNvSpPr>
              <a:spLocks noChangeArrowheads="1"/>
            </p:cNvSpPr>
            <p:nvPr/>
          </p:nvSpPr>
          <p:spPr bwMode="auto">
            <a:xfrm>
              <a:off x="2496" y="3552"/>
              <a:ext cx="1488" cy="528"/>
            </a:xfrm>
            <a:prstGeom prst="rect">
              <a:avLst/>
            </a:prstGeom>
            <a:solidFill>
              <a:srgbClr val="5A96DE"/>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i="1">
                  <a:latin typeface="Nokia Sans" pitchFamily="34" charset="0"/>
                </a:rPr>
                <a:t>Destroyed</a:t>
              </a:r>
            </a:p>
          </p:txBody>
        </p:sp>
        <p:sp>
          <p:nvSpPr>
            <p:cNvPr id="19462" name="Rectangle 6"/>
            <p:cNvSpPr>
              <a:spLocks noChangeArrowheads="1"/>
            </p:cNvSpPr>
            <p:nvPr/>
          </p:nvSpPr>
          <p:spPr bwMode="auto">
            <a:xfrm>
              <a:off x="1008" y="2496"/>
              <a:ext cx="1488" cy="528"/>
            </a:xfrm>
            <a:prstGeom prst="rect">
              <a:avLst/>
            </a:prstGeom>
            <a:solidFill>
              <a:srgbClr val="5A96DE"/>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i="1">
                  <a:latin typeface="Nokia Sans" pitchFamily="34" charset="0"/>
                </a:rPr>
                <a:t>Paused</a:t>
              </a:r>
            </a:p>
          </p:txBody>
        </p:sp>
        <p:sp>
          <p:nvSpPr>
            <p:cNvPr id="19463" name="Rectangle 7"/>
            <p:cNvSpPr>
              <a:spLocks noChangeArrowheads="1"/>
            </p:cNvSpPr>
            <p:nvPr/>
          </p:nvSpPr>
          <p:spPr bwMode="auto">
            <a:xfrm>
              <a:off x="4032" y="2496"/>
              <a:ext cx="1488" cy="528"/>
            </a:xfrm>
            <a:prstGeom prst="rect">
              <a:avLst/>
            </a:prstGeom>
            <a:solidFill>
              <a:schemeClr val="accent2"/>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b="1" i="1">
                  <a:latin typeface="Nokia Sans" pitchFamily="34" charset="0"/>
                </a:rPr>
                <a:t>Active</a:t>
              </a:r>
            </a:p>
          </p:txBody>
        </p:sp>
        <p:sp>
          <p:nvSpPr>
            <p:cNvPr id="19464" name="Text Box 8"/>
            <p:cNvSpPr txBox="1">
              <a:spLocks noChangeArrowheads="1"/>
            </p:cNvSpPr>
            <p:nvPr/>
          </p:nvSpPr>
          <p:spPr bwMode="auto">
            <a:xfrm>
              <a:off x="2716" y="2400"/>
              <a:ext cx="1076" cy="231"/>
            </a:xfrm>
            <a:prstGeom prst="rect">
              <a:avLst/>
            </a:prstGeom>
            <a:solidFill>
              <a:schemeClr val="accent2"/>
            </a:solid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startApp()</a:t>
              </a:r>
            </a:p>
          </p:txBody>
        </p:sp>
        <p:sp>
          <p:nvSpPr>
            <p:cNvPr id="19465" name="Text Box 9"/>
            <p:cNvSpPr txBox="1">
              <a:spLocks noChangeArrowheads="1"/>
            </p:cNvSpPr>
            <p:nvPr/>
          </p:nvSpPr>
          <p:spPr bwMode="auto">
            <a:xfrm>
              <a:off x="2784" y="2928"/>
              <a:ext cx="1076" cy="231"/>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pauseApp()</a:t>
              </a:r>
            </a:p>
          </p:txBody>
        </p:sp>
        <p:sp>
          <p:nvSpPr>
            <p:cNvPr id="19466" name="Text Box 10"/>
            <p:cNvSpPr txBox="1">
              <a:spLocks noChangeArrowheads="1"/>
            </p:cNvSpPr>
            <p:nvPr/>
          </p:nvSpPr>
          <p:spPr bwMode="auto">
            <a:xfrm>
              <a:off x="940" y="3465"/>
              <a:ext cx="1268" cy="231"/>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destroyApp()</a:t>
              </a:r>
            </a:p>
          </p:txBody>
        </p:sp>
        <p:sp>
          <p:nvSpPr>
            <p:cNvPr id="19467" name="Text Box 11"/>
            <p:cNvSpPr txBox="1">
              <a:spLocks noChangeArrowheads="1"/>
            </p:cNvSpPr>
            <p:nvPr/>
          </p:nvSpPr>
          <p:spPr bwMode="auto">
            <a:xfrm>
              <a:off x="4272" y="3513"/>
              <a:ext cx="1268" cy="231"/>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destroyApp()</a:t>
              </a:r>
            </a:p>
          </p:txBody>
        </p:sp>
        <p:sp>
          <p:nvSpPr>
            <p:cNvPr id="19468" name="Line 12"/>
            <p:cNvSpPr>
              <a:spLocks noChangeShapeType="1"/>
            </p:cNvSpPr>
            <p:nvPr/>
          </p:nvSpPr>
          <p:spPr bwMode="auto">
            <a:xfrm>
              <a:off x="2496" y="2640"/>
              <a:ext cx="1536" cy="0"/>
            </a:xfrm>
            <a:prstGeom prst="line">
              <a:avLst/>
            </a:prstGeom>
            <a:noFill/>
            <a:ln w="57150">
              <a:solidFill>
                <a:srgbClr val="009E63"/>
              </a:solidFill>
              <a:round/>
              <a:headEnd/>
              <a:tailEnd type="triangle" w="med" len="med"/>
            </a:ln>
          </p:spPr>
          <p:txBody>
            <a:bodyPr/>
            <a:lstStyle/>
            <a:p>
              <a:endParaRPr lang="fi-FI"/>
            </a:p>
          </p:txBody>
        </p:sp>
        <p:sp>
          <p:nvSpPr>
            <p:cNvPr id="19469" name="Line 13"/>
            <p:cNvSpPr>
              <a:spLocks noChangeShapeType="1"/>
            </p:cNvSpPr>
            <p:nvPr/>
          </p:nvSpPr>
          <p:spPr bwMode="auto">
            <a:xfrm>
              <a:off x="2496" y="2928"/>
              <a:ext cx="1536" cy="0"/>
            </a:xfrm>
            <a:prstGeom prst="line">
              <a:avLst/>
            </a:prstGeom>
            <a:noFill/>
            <a:ln w="57150">
              <a:solidFill>
                <a:srgbClr val="009E63"/>
              </a:solidFill>
              <a:round/>
              <a:headEnd type="triangle" w="med" len="med"/>
              <a:tailEnd/>
            </a:ln>
          </p:spPr>
          <p:txBody>
            <a:bodyPr/>
            <a:lstStyle/>
            <a:p>
              <a:endParaRPr lang="fi-FI"/>
            </a:p>
          </p:txBody>
        </p:sp>
        <p:sp>
          <p:nvSpPr>
            <p:cNvPr id="19470" name="Line 14"/>
            <p:cNvSpPr>
              <a:spLocks noChangeShapeType="1"/>
            </p:cNvSpPr>
            <p:nvPr/>
          </p:nvSpPr>
          <p:spPr bwMode="auto">
            <a:xfrm flipV="1">
              <a:off x="3984" y="3024"/>
              <a:ext cx="768" cy="816"/>
            </a:xfrm>
            <a:prstGeom prst="line">
              <a:avLst/>
            </a:prstGeom>
            <a:noFill/>
            <a:ln w="57150">
              <a:solidFill>
                <a:srgbClr val="009E63"/>
              </a:solidFill>
              <a:round/>
              <a:headEnd type="triangle" w="med" len="med"/>
              <a:tailEnd/>
            </a:ln>
          </p:spPr>
          <p:txBody>
            <a:bodyPr/>
            <a:lstStyle/>
            <a:p>
              <a:endParaRPr lang="fi-FI"/>
            </a:p>
          </p:txBody>
        </p:sp>
        <p:sp>
          <p:nvSpPr>
            <p:cNvPr id="19471" name="Line 15"/>
            <p:cNvSpPr>
              <a:spLocks noChangeShapeType="1"/>
            </p:cNvSpPr>
            <p:nvPr/>
          </p:nvSpPr>
          <p:spPr bwMode="auto">
            <a:xfrm flipH="1" flipV="1">
              <a:off x="1728" y="3024"/>
              <a:ext cx="768" cy="816"/>
            </a:xfrm>
            <a:prstGeom prst="line">
              <a:avLst/>
            </a:prstGeom>
            <a:noFill/>
            <a:ln w="57150">
              <a:solidFill>
                <a:srgbClr val="009E63"/>
              </a:solidFill>
              <a:round/>
              <a:headEnd type="triangle" w="med" len="med"/>
              <a:tailEnd/>
            </a:ln>
          </p:spPr>
          <p:txBody>
            <a:bodyPr/>
            <a:lstStyle/>
            <a:p>
              <a:endParaRPr lang="fi-FI"/>
            </a:p>
          </p:txBody>
        </p:sp>
        <p:sp>
          <p:nvSpPr>
            <p:cNvPr id="19472" name="Text Box 16"/>
            <p:cNvSpPr txBox="1">
              <a:spLocks noChangeArrowheads="1"/>
            </p:cNvSpPr>
            <p:nvPr/>
          </p:nvSpPr>
          <p:spPr bwMode="auto">
            <a:xfrm>
              <a:off x="480" y="1968"/>
              <a:ext cx="2132" cy="231"/>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default constructor()</a:t>
              </a:r>
            </a:p>
          </p:txBody>
        </p:sp>
        <p:sp>
          <p:nvSpPr>
            <p:cNvPr id="19473" name="Line 17"/>
            <p:cNvSpPr>
              <a:spLocks noChangeShapeType="1"/>
            </p:cNvSpPr>
            <p:nvPr/>
          </p:nvSpPr>
          <p:spPr bwMode="auto">
            <a:xfrm flipV="1">
              <a:off x="1680" y="2160"/>
              <a:ext cx="0" cy="336"/>
            </a:xfrm>
            <a:prstGeom prst="line">
              <a:avLst/>
            </a:prstGeom>
            <a:noFill/>
            <a:ln w="57150">
              <a:solidFill>
                <a:srgbClr val="40AC43"/>
              </a:solidFill>
              <a:round/>
              <a:headEnd type="triangle" w="med" len="med"/>
              <a:tailEnd/>
            </a:ln>
          </p:spPr>
          <p:txBody>
            <a:bodyPr/>
            <a:lstStyle/>
            <a:p>
              <a:endParaRPr lang="fi-FI"/>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t>MIDlets (3)</a:t>
            </a:r>
          </a:p>
        </p:txBody>
      </p:sp>
      <p:sp>
        <p:nvSpPr>
          <p:cNvPr id="20483" name="Rectangle 3"/>
          <p:cNvSpPr>
            <a:spLocks noGrp="1" noChangeArrowheads="1"/>
          </p:cNvSpPr>
          <p:nvPr>
            <p:ph type="body" idx="1"/>
          </p:nvPr>
        </p:nvSpPr>
        <p:spPr/>
        <p:txBody>
          <a:bodyPr/>
          <a:lstStyle/>
          <a:p>
            <a:r>
              <a:rPr lang="en-GB" smtClean="0"/>
              <a:t>Platform can put a MIDlet from the Active state to Paused state at any time</a:t>
            </a:r>
          </a:p>
          <a:p>
            <a:endParaRPr lang="en-GB" smtClean="0"/>
          </a:p>
        </p:txBody>
      </p:sp>
      <p:grpSp>
        <p:nvGrpSpPr>
          <p:cNvPr id="2" name="Group 18"/>
          <p:cNvGrpSpPr>
            <a:grpSpLocks/>
          </p:cNvGrpSpPr>
          <p:nvPr/>
        </p:nvGrpSpPr>
        <p:grpSpPr bwMode="auto">
          <a:xfrm>
            <a:off x="1492489" y="3098800"/>
            <a:ext cx="7303671" cy="2667000"/>
            <a:chOff x="940" y="2032"/>
            <a:chExt cx="4600" cy="1680"/>
          </a:xfrm>
        </p:grpSpPr>
        <p:sp>
          <p:nvSpPr>
            <p:cNvPr id="20485" name="Rectangle 5"/>
            <p:cNvSpPr>
              <a:spLocks noChangeArrowheads="1"/>
            </p:cNvSpPr>
            <p:nvPr/>
          </p:nvSpPr>
          <p:spPr bwMode="auto">
            <a:xfrm>
              <a:off x="2496" y="3184"/>
              <a:ext cx="1488" cy="528"/>
            </a:xfrm>
            <a:prstGeom prst="rect">
              <a:avLst/>
            </a:prstGeom>
            <a:solidFill>
              <a:srgbClr val="5A96DE"/>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i="1">
                  <a:latin typeface="Nokia Sans" pitchFamily="34" charset="0"/>
                </a:rPr>
                <a:t>Destroyed</a:t>
              </a:r>
            </a:p>
          </p:txBody>
        </p:sp>
        <p:sp>
          <p:nvSpPr>
            <p:cNvPr id="20486" name="Rectangle 6"/>
            <p:cNvSpPr>
              <a:spLocks noChangeArrowheads="1"/>
            </p:cNvSpPr>
            <p:nvPr/>
          </p:nvSpPr>
          <p:spPr bwMode="auto">
            <a:xfrm>
              <a:off x="1008" y="2128"/>
              <a:ext cx="1488" cy="528"/>
            </a:xfrm>
            <a:prstGeom prst="rect">
              <a:avLst/>
            </a:prstGeom>
            <a:solidFill>
              <a:schemeClr val="accent2"/>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b="1" i="1">
                  <a:latin typeface="Nokia Sans" pitchFamily="34" charset="0"/>
                </a:rPr>
                <a:t>Paused</a:t>
              </a:r>
            </a:p>
          </p:txBody>
        </p:sp>
        <p:sp>
          <p:nvSpPr>
            <p:cNvPr id="20487" name="Rectangle 7"/>
            <p:cNvSpPr>
              <a:spLocks noChangeArrowheads="1"/>
            </p:cNvSpPr>
            <p:nvPr/>
          </p:nvSpPr>
          <p:spPr bwMode="auto">
            <a:xfrm>
              <a:off x="4032" y="2128"/>
              <a:ext cx="1488" cy="528"/>
            </a:xfrm>
            <a:prstGeom prst="rect">
              <a:avLst/>
            </a:prstGeom>
            <a:solidFill>
              <a:srgbClr val="5A96DE"/>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i="1">
                  <a:latin typeface="Nokia Sans" pitchFamily="34" charset="0"/>
                </a:rPr>
                <a:t>Active</a:t>
              </a:r>
            </a:p>
          </p:txBody>
        </p:sp>
        <p:sp>
          <p:nvSpPr>
            <p:cNvPr id="20488" name="Text Box 8"/>
            <p:cNvSpPr txBox="1">
              <a:spLocks noChangeArrowheads="1"/>
            </p:cNvSpPr>
            <p:nvPr/>
          </p:nvSpPr>
          <p:spPr bwMode="auto">
            <a:xfrm>
              <a:off x="2716" y="2032"/>
              <a:ext cx="1076" cy="231"/>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startApp()</a:t>
              </a:r>
            </a:p>
          </p:txBody>
        </p:sp>
        <p:sp>
          <p:nvSpPr>
            <p:cNvPr id="20489" name="Text Box 9"/>
            <p:cNvSpPr txBox="1">
              <a:spLocks noChangeArrowheads="1"/>
            </p:cNvSpPr>
            <p:nvPr/>
          </p:nvSpPr>
          <p:spPr bwMode="auto">
            <a:xfrm>
              <a:off x="2784" y="2560"/>
              <a:ext cx="1076" cy="231"/>
            </a:xfrm>
            <a:prstGeom prst="rect">
              <a:avLst/>
            </a:prstGeom>
            <a:solidFill>
              <a:schemeClr val="accent2"/>
            </a:solid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pauseApp()</a:t>
              </a:r>
            </a:p>
          </p:txBody>
        </p:sp>
        <p:sp>
          <p:nvSpPr>
            <p:cNvPr id="20490" name="Text Box 10"/>
            <p:cNvSpPr txBox="1">
              <a:spLocks noChangeArrowheads="1"/>
            </p:cNvSpPr>
            <p:nvPr/>
          </p:nvSpPr>
          <p:spPr bwMode="auto">
            <a:xfrm>
              <a:off x="940" y="3097"/>
              <a:ext cx="1268" cy="231"/>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destroyApp()</a:t>
              </a:r>
            </a:p>
          </p:txBody>
        </p:sp>
        <p:sp>
          <p:nvSpPr>
            <p:cNvPr id="20491" name="Text Box 11"/>
            <p:cNvSpPr txBox="1">
              <a:spLocks noChangeArrowheads="1"/>
            </p:cNvSpPr>
            <p:nvPr/>
          </p:nvSpPr>
          <p:spPr bwMode="auto">
            <a:xfrm>
              <a:off x="4272" y="3145"/>
              <a:ext cx="1268" cy="231"/>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destroyApp()</a:t>
              </a:r>
            </a:p>
          </p:txBody>
        </p:sp>
        <p:sp>
          <p:nvSpPr>
            <p:cNvPr id="20492" name="Line 12"/>
            <p:cNvSpPr>
              <a:spLocks noChangeShapeType="1"/>
            </p:cNvSpPr>
            <p:nvPr/>
          </p:nvSpPr>
          <p:spPr bwMode="auto">
            <a:xfrm>
              <a:off x="2496" y="2272"/>
              <a:ext cx="1536" cy="0"/>
            </a:xfrm>
            <a:prstGeom prst="line">
              <a:avLst/>
            </a:prstGeom>
            <a:noFill/>
            <a:ln w="57150">
              <a:solidFill>
                <a:srgbClr val="009E63"/>
              </a:solidFill>
              <a:round/>
              <a:headEnd/>
              <a:tailEnd type="triangle" w="med" len="med"/>
            </a:ln>
          </p:spPr>
          <p:txBody>
            <a:bodyPr/>
            <a:lstStyle/>
            <a:p>
              <a:endParaRPr lang="fi-FI"/>
            </a:p>
          </p:txBody>
        </p:sp>
        <p:sp>
          <p:nvSpPr>
            <p:cNvPr id="20493" name="Line 13"/>
            <p:cNvSpPr>
              <a:spLocks noChangeShapeType="1"/>
            </p:cNvSpPr>
            <p:nvPr/>
          </p:nvSpPr>
          <p:spPr bwMode="auto">
            <a:xfrm>
              <a:off x="2496" y="2560"/>
              <a:ext cx="1536" cy="0"/>
            </a:xfrm>
            <a:prstGeom prst="line">
              <a:avLst/>
            </a:prstGeom>
            <a:noFill/>
            <a:ln w="57150">
              <a:solidFill>
                <a:srgbClr val="009E63"/>
              </a:solidFill>
              <a:round/>
              <a:headEnd type="triangle" w="med" len="med"/>
              <a:tailEnd/>
            </a:ln>
          </p:spPr>
          <p:txBody>
            <a:bodyPr/>
            <a:lstStyle/>
            <a:p>
              <a:endParaRPr lang="fi-FI"/>
            </a:p>
          </p:txBody>
        </p:sp>
        <p:sp>
          <p:nvSpPr>
            <p:cNvPr id="20494" name="Line 14"/>
            <p:cNvSpPr>
              <a:spLocks noChangeShapeType="1"/>
            </p:cNvSpPr>
            <p:nvPr/>
          </p:nvSpPr>
          <p:spPr bwMode="auto">
            <a:xfrm flipV="1">
              <a:off x="3984" y="2656"/>
              <a:ext cx="768" cy="816"/>
            </a:xfrm>
            <a:prstGeom prst="line">
              <a:avLst/>
            </a:prstGeom>
            <a:noFill/>
            <a:ln w="57150">
              <a:solidFill>
                <a:srgbClr val="009E63"/>
              </a:solidFill>
              <a:round/>
              <a:headEnd type="triangle" w="med" len="med"/>
              <a:tailEnd/>
            </a:ln>
          </p:spPr>
          <p:txBody>
            <a:bodyPr/>
            <a:lstStyle/>
            <a:p>
              <a:endParaRPr lang="fi-FI"/>
            </a:p>
          </p:txBody>
        </p:sp>
        <p:sp>
          <p:nvSpPr>
            <p:cNvPr id="20495" name="Line 15"/>
            <p:cNvSpPr>
              <a:spLocks noChangeShapeType="1"/>
            </p:cNvSpPr>
            <p:nvPr/>
          </p:nvSpPr>
          <p:spPr bwMode="auto">
            <a:xfrm flipH="1" flipV="1">
              <a:off x="1728" y="2656"/>
              <a:ext cx="768" cy="816"/>
            </a:xfrm>
            <a:prstGeom prst="line">
              <a:avLst/>
            </a:prstGeom>
            <a:noFill/>
            <a:ln w="57150">
              <a:solidFill>
                <a:srgbClr val="009E63"/>
              </a:solidFill>
              <a:round/>
              <a:headEnd type="triangle" w="med" len="med"/>
              <a:tailEnd/>
            </a:ln>
          </p:spPr>
          <p:txBody>
            <a:bodyPr/>
            <a:lstStyle/>
            <a:p>
              <a:endParaRPr lang="fi-FI"/>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MIDlets (4)</a:t>
            </a:r>
          </a:p>
        </p:txBody>
      </p:sp>
      <p:sp>
        <p:nvSpPr>
          <p:cNvPr id="21507" name="Rectangle 3"/>
          <p:cNvSpPr>
            <a:spLocks noGrp="1" noChangeArrowheads="1"/>
          </p:cNvSpPr>
          <p:nvPr>
            <p:ph type="body" idx="1"/>
          </p:nvPr>
        </p:nvSpPr>
        <p:spPr/>
        <p:txBody>
          <a:bodyPr/>
          <a:lstStyle/>
          <a:p>
            <a:r>
              <a:rPr lang="en-GB" smtClean="0"/>
              <a:t>MIDlet’s destroyApp() is called when the platform needs to terminate a MIDlet</a:t>
            </a:r>
          </a:p>
          <a:p>
            <a:endParaRPr lang="en-GB" smtClean="0"/>
          </a:p>
        </p:txBody>
      </p:sp>
      <p:grpSp>
        <p:nvGrpSpPr>
          <p:cNvPr id="2" name="Group 18"/>
          <p:cNvGrpSpPr>
            <a:grpSpLocks/>
          </p:cNvGrpSpPr>
          <p:nvPr/>
        </p:nvGrpSpPr>
        <p:grpSpPr bwMode="auto">
          <a:xfrm>
            <a:off x="1492489" y="3098800"/>
            <a:ext cx="7303671" cy="2667000"/>
            <a:chOff x="940" y="2032"/>
            <a:chExt cx="4600" cy="1680"/>
          </a:xfrm>
        </p:grpSpPr>
        <p:sp>
          <p:nvSpPr>
            <p:cNvPr id="21509" name="Rectangle 5"/>
            <p:cNvSpPr>
              <a:spLocks noChangeArrowheads="1"/>
            </p:cNvSpPr>
            <p:nvPr/>
          </p:nvSpPr>
          <p:spPr bwMode="auto">
            <a:xfrm>
              <a:off x="2496" y="3184"/>
              <a:ext cx="1488" cy="528"/>
            </a:xfrm>
            <a:prstGeom prst="rect">
              <a:avLst/>
            </a:prstGeom>
            <a:solidFill>
              <a:schemeClr val="accent2"/>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b="1" i="1">
                  <a:latin typeface="Nokia Sans" pitchFamily="34" charset="0"/>
                </a:rPr>
                <a:t>Destroyed</a:t>
              </a:r>
            </a:p>
          </p:txBody>
        </p:sp>
        <p:sp>
          <p:nvSpPr>
            <p:cNvPr id="21510" name="Rectangle 6"/>
            <p:cNvSpPr>
              <a:spLocks noChangeArrowheads="1"/>
            </p:cNvSpPr>
            <p:nvPr/>
          </p:nvSpPr>
          <p:spPr bwMode="auto">
            <a:xfrm>
              <a:off x="1008" y="2128"/>
              <a:ext cx="1488" cy="528"/>
            </a:xfrm>
            <a:prstGeom prst="rect">
              <a:avLst/>
            </a:prstGeom>
            <a:solidFill>
              <a:srgbClr val="5A96DE"/>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i="1">
                  <a:latin typeface="Nokia Sans" pitchFamily="34" charset="0"/>
                </a:rPr>
                <a:t>Paused</a:t>
              </a:r>
            </a:p>
          </p:txBody>
        </p:sp>
        <p:sp>
          <p:nvSpPr>
            <p:cNvPr id="21511" name="Rectangle 7"/>
            <p:cNvSpPr>
              <a:spLocks noChangeArrowheads="1"/>
            </p:cNvSpPr>
            <p:nvPr/>
          </p:nvSpPr>
          <p:spPr bwMode="auto">
            <a:xfrm>
              <a:off x="4032" y="2128"/>
              <a:ext cx="1488" cy="528"/>
            </a:xfrm>
            <a:prstGeom prst="rect">
              <a:avLst/>
            </a:prstGeom>
            <a:solidFill>
              <a:srgbClr val="5A96DE"/>
            </a:solidFill>
            <a:ln w="38100">
              <a:solidFill>
                <a:srgbClr val="0059B5"/>
              </a:solidFill>
              <a:miter lim="800000"/>
              <a:headEnd/>
              <a:tailEnd/>
            </a:ln>
          </p:spPr>
          <p:txBody>
            <a:bodyPr wrap="none" anchor="ctr"/>
            <a:lstStyle/>
            <a:p>
              <a:pPr algn="ctr">
                <a:lnSpc>
                  <a:spcPct val="90000"/>
                </a:lnSpc>
                <a:spcBef>
                  <a:spcPct val="0"/>
                </a:spcBef>
                <a:spcAft>
                  <a:spcPct val="0"/>
                </a:spcAft>
                <a:buClrTx/>
              </a:pPr>
              <a:r>
                <a:rPr lang="en-GB" sz="2000" i="1">
                  <a:latin typeface="Nokia Sans" pitchFamily="34" charset="0"/>
                </a:rPr>
                <a:t>Active</a:t>
              </a:r>
            </a:p>
          </p:txBody>
        </p:sp>
        <p:sp>
          <p:nvSpPr>
            <p:cNvPr id="21512" name="Text Box 8"/>
            <p:cNvSpPr txBox="1">
              <a:spLocks noChangeArrowheads="1"/>
            </p:cNvSpPr>
            <p:nvPr/>
          </p:nvSpPr>
          <p:spPr bwMode="auto">
            <a:xfrm>
              <a:off x="2716" y="2032"/>
              <a:ext cx="1076" cy="231"/>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startApp()</a:t>
              </a:r>
            </a:p>
          </p:txBody>
        </p:sp>
        <p:sp>
          <p:nvSpPr>
            <p:cNvPr id="21513" name="Text Box 9"/>
            <p:cNvSpPr txBox="1">
              <a:spLocks noChangeArrowheads="1"/>
            </p:cNvSpPr>
            <p:nvPr/>
          </p:nvSpPr>
          <p:spPr bwMode="auto">
            <a:xfrm>
              <a:off x="2784" y="2560"/>
              <a:ext cx="1076" cy="231"/>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pauseApp()</a:t>
              </a:r>
            </a:p>
          </p:txBody>
        </p:sp>
        <p:sp>
          <p:nvSpPr>
            <p:cNvPr id="21514" name="Text Box 10"/>
            <p:cNvSpPr txBox="1">
              <a:spLocks noChangeArrowheads="1"/>
            </p:cNvSpPr>
            <p:nvPr/>
          </p:nvSpPr>
          <p:spPr bwMode="auto">
            <a:xfrm>
              <a:off x="940" y="3097"/>
              <a:ext cx="1268" cy="231"/>
            </a:xfrm>
            <a:prstGeom prst="rect">
              <a:avLst/>
            </a:prstGeom>
            <a:solidFill>
              <a:schemeClr val="accent2"/>
            </a:solid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destroyApp()</a:t>
              </a:r>
            </a:p>
          </p:txBody>
        </p:sp>
        <p:sp>
          <p:nvSpPr>
            <p:cNvPr id="21515" name="Text Box 11"/>
            <p:cNvSpPr txBox="1">
              <a:spLocks noChangeArrowheads="1"/>
            </p:cNvSpPr>
            <p:nvPr/>
          </p:nvSpPr>
          <p:spPr bwMode="auto">
            <a:xfrm>
              <a:off x="4272" y="3145"/>
              <a:ext cx="1268" cy="231"/>
            </a:xfrm>
            <a:prstGeom prst="rect">
              <a:avLst/>
            </a:prstGeom>
            <a:solidFill>
              <a:schemeClr val="accent2"/>
            </a:solidFill>
            <a:ln w="12700">
              <a:noFill/>
              <a:miter lim="800000"/>
              <a:headEnd/>
              <a:tailEnd/>
            </a:ln>
          </p:spPr>
          <p:txBody>
            <a:bodyPr wrap="none">
              <a:spAutoFit/>
            </a:bodyPr>
            <a:lstStyle/>
            <a:p>
              <a:pPr algn="ctr">
                <a:lnSpc>
                  <a:spcPct val="90000"/>
                </a:lnSpc>
                <a:spcBef>
                  <a:spcPct val="0"/>
                </a:spcBef>
                <a:spcAft>
                  <a:spcPct val="0"/>
                </a:spcAft>
                <a:buClrTx/>
              </a:pPr>
              <a:r>
                <a:rPr lang="en-GB" sz="2000" b="1">
                  <a:solidFill>
                    <a:srgbClr val="006000"/>
                  </a:solidFill>
                  <a:latin typeface="Courier New" pitchFamily="49" charset="0"/>
                </a:rPr>
                <a:t>destroyApp()</a:t>
              </a:r>
            </a:p>
          </p:txBody>
        </p:sp>
        <p:sp>
          <p:nvSpPr>
            <p:cNvPr id="21516" name="Line 12"/>
            <p:cNvSpPr>
              <a:spLocks noChangeShapeType="1"/>
            </p:cNvSpPr>
            <p:nvPr/>
          </p:nvSpPr>
          <p:spPr bwMode="auto">
            <a:xfrm>
              <a:off x="2496" y="2272"/>
              <a:ext cx="1536" cy="0"/>
            </a:xfrm>
            <a:prstGeom prst="line">
              <a:avLst/>
            </a:prstGeom>
            <a:noFill/>
            <a:ln w="57150">
              <a:solidFill>
                <a:srgbClr val="009E63"/>
              </a:solidFill>
              <a:round/>
              <a:headEnd/>
              <a:tailEnd type="triangle" w="med" len="med"/>
            </a:ln>
          </p:spPr>
          <p:txBody>
            <a:bodyPr/>
            <a:lstStyle/>
            <a:p>
              <a:endParaRPr lang="fi-FI"/>
            </a:p>
          </p:txBody>
        </p:sp>
        <p:sp>
          <p:nvSpPr>
            <p:cNvPr id="21517" name="Line 13"/>
            <p:cNvSpPr>
              <a:spLocks noChangeShapeType="1"/>
            </p:cNvSpPr>
            <p:nvPr/>
          </p:nvSpPr>
          <p:spPr bwMode="auto">
            <a:xfrm>
              <a:off x="2496" y="2560"/>
              <a:ext cx="1536" cy="0"/>
            </a:xfrm>
            <a:prstGeom prst="line">
              <a:avLst/>
            </a:prstGeom>
            <a:noFill/>
            <a:ln w="57150">
              <a:solidFill>
                <a:srgbClr val="009E63"/>
              </a:solidFill>
              <a:round/>
              <a:headEnd type="triangle" w="med" len="med"/>
              <a:tailEnd/>
            </a:ln>
          </p:spPr>
          <p:txBody>
            <a:bodyPr/>
            <a:lstStyle/>
            <a:p>
              <a:endParaRPr lang="fi-FI"/>
            </a:p>
          </p:txBody>
        </p:sp>
        <p:sp>
          <p:nvSpPr>
            <p:cNvPr id="21518" name="Line 14"/>
            <p:cNvSpPr>
              <a:spLocks noChangeShapeType="1"/>
            </p:cNvSpPr>
            <p:nvPr/>
          </p:nvSpPr>
          <p:spPr bwMode="auto">
            <a:xfrm flipV="1">
              <a:off x="3984" y="2656"/>
              <a:ext cx="768" cy="816"/>
            </a:xfrm>
            <a:prstGeom prst="line">
              <a:avLst/>
            </a:prstGeom>
            <a:noFill/>
            <a:ln w="57150">
              <a:solidFill>
                <a:srgbClr val="009E63"/>
              </a:solidFill>
              <a:round/>
              <a:headEnd type="triangle" w="med" len="med"/>
              <a:tailEnd/>
            </a:ln>
          </p:spPr>
          <p:txBody>
            <a:bodyPr/>
            <a:lstStyle/>
            <a:p>
              <a:endParaRPr lang="fi-FI"/>
            </a:p>
          </p:txBody>
        </p:sp>
        <p:sp>
          <p:nvSpPr>
            <p:cNvPr id="21519" name="Line 15"/>
            <p:cNvSpPr>
              <a:spLocks noChangeShapeType="1"/>
            </p:cNvSpPr>
            <p:nvPr/>
          </p:nvSpPr>
          <p:spPr bwMode="auto">
            <a:xfrm flipH="1" flipV="1">
              <a:off x="1728" y="2656"/>
              <a:ext cx="768" cy="816"/>
            </a:xfrm>
            <a:prstGeom prst="line">
              <a:avLst/>
            </a:prstGeom>
            <a:noFill/>
            <a:ln w="57150">
              <a:solidFill>
                <a:srgbClr val="009E63"/>
              </a:solidFill>
              <a:round/>
              <a:headEnd type="triangle" w="med" len="med"/>
              <a:tailEnd/>
            </a:ln>
          </p:spPr>
          <p:txBody>
            <a:bodyPr/>
            <a:lstStyle/>
            <a:p>
              <a:endParaRPr lang="fi-FI"/>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7"/>
          <p:cNvSpPr>
            <a:spLocks noGrp="1" noChangeArrowheads="1"/>
          </p:cNvSpPr>
          <p:nvPr>
            <p:ph type="title"/>
          </p:nvPr>
        </p:nvSpPr>
        <p:spPr/>
        <p:txBody>
          <a:bodyPr/>
          <a:lstStyle/>
          <a:p>
            <a:r>
              <a:rPr lang="en-GB" smtClean="0"/>
              <a:t>Lecture Overview</a:t>
            </a:r>
          </a:p>
        </p:txBody>
      </p:sp>
      <p:sp>
        <p:nvSpPr>
          <p:cNvPr id="4099" name="Rectangle 38"/>
          <p:cNvSpPr>
            <a:spLocks noGrp="1" noChangeArrowheads="1"/>
          </p:cNvSpPr>
          <p:nvPr>
            <p:ph type="body" idx="1"/>
          </p:nvPr>
        </p:nvSpPr>
        <p:spPr/>
        <p:txBody>
          <a:bodyPr/>
          <a:lstStyle/>
          <a:p>
            <a:r>
              <a:rPr lang="en-GB" dirty="0" smtClean="0"/>
              <a:t>Java ME Overview</a:t>
            </a:r>
          </a:p>
          <a:p>
            <a:r>
              <a:rPr lang="en-GB" dirty="0" smtClean="0"/>
              <a:t>CLDC and MIDP Overview</a:t>
            </a:r>
          </a:p>
          <a:p>
            <a:r>
              <a:rPr lang="en-GB" dirty="0" err="1" smtClean="0"/>
              <a:t>MIDlet</a:t>
            </a:r>
            <a:r>
              <a:rPr lang="en-GB" dirty="0" smtClean="0"/>
              <a:t> overview</a:t>
            </a:r>
          </a:p>
          <a:p>
            <a:r>
              <a:rPr lang="en-GB" dirty="0" smtClean="0"/>
              <a:t>User Interface overview</a:t>
            </a:r>
          </a:p>
          <a:p>
            <a:r>
              <a:rPr lang="en-GB" dirty="0" smtClean="0"/>
              <a:t>Networking overview</a:t>
            </a:r>
          </a:p>
          <a:p>
            <a:r>
              <a:rPr lang="en-GB" dirty="0" smtClean="0"/>
              <a:t>Persistent storage overview</a:t>
            </a:r>
          </a:p>
          <a:p>
            <a:r>
              <a:rPr lang="en-GB" dirty="0" smtClean="0"/>
              <a:t>Game API overview</a:t>
            </a: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mtClean="0"/>
              <a:t>MIDlets (5)</a:t>
            </a:r>
          </a:p>
        </p:txBody>
      </p:sp>
      <p:sp>
        <p:nvSpPr>
          <p:cNvPr id="22531" name="Rectangle 3"/>
          <p:cNvSpPr>
            <a:spLocks noGrp="1" noChangeArrowheads="1"/>
          </p:cNvSpPr>
          <p:nvPr>
            <p:ph type="body" idx="1"/>
          </p:nvPr>
        </p:nvSpPr>
        <p:spPr>
          <a:xfrm>
            <a:off x="271771" y="1268414"/>
            <a:ext cx="10082623" cy="4465637"/>
          </a:xfrm>
        </p:spPr>
        <p:txBody>
          <a:bodyPr/>
          <a:lstStyle/>
          <a:p>
            <a:r>
              <a:rPr lang="en-GB" dirty="0" smtClean="0"/>
              <a:t>Basic </a:t>
            </a:r>
            <a:r>
              <a:rPr lang="en-GB" dirty="0" err="1" smtClean="0"/>
              <a:t>MIDlet</a:t>
            </a:r>
            <a:r>
              <a:rPr lang="en-GB" dirty="0" smtClean="0"/>
              <a:t> example: Overrides the </a:t>
            </a:r>
            <a:r>
              <a:rPr lang="en-GB" dirty="0" err="1" smtClean="0"/>
              <a:t>startApp</a:t>
            </a:r>
            <a:r>
              <a:rPr lang="en-GB" dirty="0" smtClean="0"/>
              <a:t>(), </a:t>
            </a:r>
            <a:r>
              <a:rPr lang="en-GB" dirty="0" err="1" smtClean="0"/>
              <a:t>destroyApp</a:t>
            </a:r>
            <a:r>
              <a:rPr lang="en-GB" dirty="0" smtClean="0"/>
              <a:t>() and </a:t>
            </a:r>
            <a:r>
              <a:rPr lang="en-GB" dirty="0" err="1" smtClean="0"/>
              <a:t>pauseApp</a:t>
            </a:r>
            <a:r>
              <a:rPr lang="en-GB" dirty="0" smtClean="0"/>
              <a:t>()</a:t>
            </a:r>
          </a:p>
          <a:p>
            <a:endParaRPr lang="en-GB" dirty="0" smtClean="0"/>
          </a:p>
          <a:p>
            <a:pPr lvl="3"/>
            <a:r>
              <a:rPr lang="en-GB" dirty="0" smtClean="0"/>
              <a:t>public class </a:t>
            </a:r>
            <a:r>
              <a:rPr lang="en-GB" dirty="0" err="1" smtClean="0"/>
              <a:t>MyMIDlet</a:t>
            </a:r>
            <a:r>
              <a:rPr lang="en-GB" dirty="0" smtClean="0"/>
              <a:t> extends </a:t>
            </a:r>
            <a:r>
              <a:rPr lang="en-GB" dirty="0" err="1" smtClean="0"/>
              <a:t>MIDlet</a:t>
            </a:r>
            <a:r>
              <a:rPr lang="en-GB" dirty="0" smtClean="0"/>
              <a:t> {</a:t>
            </a:r>
          </a:p>
          <a:p>
            <a:pPr lvl="3"/>
            <a:r>
              <a:rPr lang="en-GB" dirty="0" smtClean="0"/>
              <a:t>    private </a:t>
            </a:r>
            <a:r>
              <a:rPr lang="en-GB" dirty="0" err="1" smtClean="0"/>
              <a:t>MyForm</a:t>
            </a:r>
            <a:r>
              <a:rPr lang="en-GB" dirty="0" smtClean="0"/>
              <a:t> </a:t>
            </a:r>
            <a:r>
              <a:rPr lang="en-GB" dirty="0" err="1" smtClean="0"/>
              <a:t>myForm</a:t>
            </a:r>
            <a:r>
              <a:rPr lang="en-GB" dirty="0" smtClean="0"/>
              <a:t>;</a:t>
            </a:r>
          </a:p>
          <a:p>
            <a:pPr lvl="3"/>
            <a:r>
              <a:rPr lang="en-GB" dirty="0" smtClean="0"/>
              <a:t>    private Display </a:t>
            </a:r>
            <a:r>
              <a:rPr lang="en-GB" dirty="0" err="1" smtClean="0"/>
              <a:t>display</a:t>
            </a:r>
            <a:r>
              <a:rPr lang="en-GB" dirty="0" smtClean="0"/>
              <a:t>;</a:t>
            </a:r>
          </a:p>
          <a:p>
            <a:pPr lvl="3"/>
            <a:endParaRPr lang="en-GB" dirty="0" smtClean="0"/>
          </a:p>
          <a:p>
            <a:pPr lvl="3"/>
            <a:r>
              <a:rPr lang="en-GB" dirty="0" smtClean="0"/>
              <a:t>    public </a:t>
            </a:r>
            <a:r>
              <a:rPr lang="en-GB" dirty="0" err="1" smtClean="0"/>
              <a:t>MyMIDlet</a:t>
            </a:r>
            <a:r>
              <a:rPr lang="en-GB" dirty="0" smtClean="0"/>
              <a:t>() {</a:t>
            </a:r>
          </a:p>
          <a:p>
            <a:pPr lvl="3"/>
            <a:r>
              <a:rPr lang="en-GB" dirty="0" smtClean="0"/>
              <a:t>        </a:t>
            </a:r>
            <a:r>
              <a:rPr lang="en-GB" dirty="0" err="1" smtClean="0"/>
              <a:t>this.display</a:t>
            </a:r>
            <a:r>
              <a:rPr lang="en-GB" dirty="0" smtClean="0"/>
              <a:t> = </a:t>
            </a:r>
            <a:r>
              <a:rPr lang="en-GB" dirty="0" err="1" smtClean="0"/>
              <a:t>Display.getDisplay</a:t>
            </a:r>
            <a:r>
              <a:rPr lang="en-GB" dirty="0" smtClean="0"/>
              <a:t>(this);</a:t>
            </a:r>
          </a:p>
          <a:p>
            <a:pPr lvl="3"/>
            <a:r>
              <a:rPr lang="en-GB" dirty="0" smtClean="0"/>
              <a:t>        </a:t>
            </a:r>
            <a:r>
              <a:rPr lang="en-GB" dirty="0" err="1" smtClean="0"/>
              <a:t>this.myForm</a:t>
            </a:r>
            <a:r>
              <a:rPr lang="en-GB" dirty="0" smtClean="0"/>
              <a:t> = new </a:t>
            </a:r>
            <a:r>
              <a:rPr lang="en-GB" dirty="0" err="1" smtClean="0"/>
              <a:t>MyForm</a:t>
            </a:r>
            <a:r>
              <a:rPr lang="en-GB" dirty="0" smtClean="0"/>
              <a:t>(“Please Log in”);</a:t>
            </a:r>
          </a:p>
          <a:p>
            <a:pPr lvl="3"/>
            <a:r>
              <a:rPr lang="en-GB" dirty="0" smtClean="0"/>
              <a:t>    }</a:t>
            </a:r>
          </a:p>
          <a:p>
            <a:pPr lvl="3"/>
            <a:endParaRPr lang="en-GB" dirty="0" smtClean="0"/>
          </a:p>
          <a:p>
            <a:pPr lvl="3"/>
            <a:r>
              <a:rPr lang="en-GB" dirty="0" smtClean="0"/>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mtClean="0"/>
              <a:t>MIDlets (5)</a:t>
            </a:r>
          </a:p>
        </p:txBody>
      </p:sp>
      <p:sp>
        <p:nvSpPr>
          <p:cNvPr id="22531" name="Rectangle 3"/>
          <p:cNvSpPr>
            <a:spLocks noGrp="1" noChangeArrowheads="1"/>
          </p:cNvSpPr>
          <p:nvPr>
            <p:ph type="body" idx="1"/>
          </p:nvPr>
        </p:nvSpPr>
        <p:spPr>
          <a:xfrm>
            <a:off x="271771" y="1268414"/>
            <a:ext cx="10082623" cy="4465637"/>
          </a:xfrm>
        </p:spPr>
        <p:txBody>
          <a:bodyPr/>
          <a:lstStyle/>
          <a:p>
            <a:pPr lvl="3"/>
            <a:r>
              <a:rPr lang="en-GB" dirty="0" smtClean="0"/>
              <a:t>    public void </a:t>
            </a:r>
            <a:r>
              <a:rPr lang="en-GB" dirty="0" err="1" smtClean="0"/>
              <a:t>startApp</a:t>
            </a:r>
            <a:r>
              <a:rPr lang="en-GB" dirty="0" smtClean="0"/>
              <a:t>() throws </a:t>
            </a:r>
            <a:r>
              <a:rPr lang="en-GB" dirty="0" err="1" smtClean="0"/>
              <a:t>MIDletStateChangeException</a:t>
            </a:r>
            <a:r>
              <a:rPr lang="en-GB" dirty="0" smtClean="0"/>
              <a:t> {</a:t>
            </a:r>
          </a:p>
          <a:p>
            <a:pPr lvl="3"/>
            <a:r>
              <a:rPr lang="en-GB" dirty="0" smtClean="0"/>
              <a:t>        </a:t>
            </a:r>
            <a:r>
              <a:rPr lang="en-GB" dirty="0" err="1" smtClean="0"/>
              <a:t>this.display.setCurrent</a:t>
            </a:r>
            <a:r>
              <a:rPr lang="en-GB" dirty="0" smtClean="0"/>
              <a:t>(</a:t>
            </a:r>
            <a:r>
              <a:rPr lang="en-GB" dirty="0" err="1" smtClean="0"/>
              <a:t>myForm</a:t>
            </a:r>
            <a:r>
              <a:rPr lang="en-GB" dirty="0" smtClean="0"/>
              <a:t>);  </a:t>
            </a:r>
          </a:p>
          <a:p>
            <a:pPr lvl="3"/>
            <a:r>
              <a:rPr lang="en-GB" dirty="0" smtClean="0"/>
              <a:t>      }</a:t>
            </a:r>
          </a:p>
          <a:p>
            <a:pPr lvl="3"/>
            <a:endParaRPr lang="en-GB" dirty="0" smtClean="0"/>
          </a:p>
          <a:p>
            <a:pPr lvl="3"/>
            <a:r>
              <a:rPr lang="en-GB" dirty="0" smtClean="0"/>
              <a:t>    public void </a:t>
            </a:r>
            <a:r>
              <a:rPr lang="en-GB" dirty="0" err="1" smtClean="0"/>
              <a:t>destroyApp</a:t>
            </a:r>
            <a:r>
              <a:rPr lang="en-GB" dirty="0" smtClean="0"/>
              <a:t>(</a:t>
            </a:r>
            <a:r>
              <a:rPr lang="en-GB" dirty="0" err="1" smtClean="0"/>
              <a:t>boolean</a:t>
            </a:r>
            <a:r>
              <a:rPr lang="en-GB" dirty="0" smtClean="0"/>
              <a:t> </a:t>
            </a:r>
            <a:r>
              <a:rPr lang="en-GB" dirty="0" err="1" smtClean="0"/>
              <a:t>arg</a:t>
            </a:r>
            <a:r>
              <a:rPr lang="en-GB" dirty="0" smtClean="0"/>
              <a:t>) throws </a:t>
            </a:r>
            <a:r>
              <a:rPr lang="en-GB" dirty="0" err="1" smtClean="0"/>
              <a:t>MIDletStateChangeException</a:t>
            </a:r>
            <a:r>
              <a:rPr lang="en-GB" dirty="0" smtClean="0"/>
              <a:t> {</a:t>
            </a:r>
          </a:p>
          <a:p>
            <a:pPr lvl="3"/>
            <a:r>
              <a:rPr lang="en-GB" dirty="0" smtClean="0"/>
              <a:t>        </a:t>
            </a:r>
            <a:r>
              <a:rPr lang="en-GB" dirty="0" err="1" smtClean="0"/>
              <a:t>this.myForm</a:t>
            </a:r>
            <a:r>
              <a:rPr lang="en-GB" dirty="0" smtClean="0"/>
              <a:t>  = null;</a:t>
            </a:r>
          </a:p>
          <a:p>
            <a:pPr lvl="3"/>
            <a:r>
              <a:rPr lang="en-GB" dirty="0" smtClean="0"/>
              <a:t>        </a:t>
            </a:r>
            <a:r>
              <a:rPr lang="en-GB" dirty="0" err="1" smtClean="0"/>
              <a:t>this.display</a:t>
            </a:r>
            <a:r>
              <a:rPr lang="en-GB" dirty="0" smtClean="0"/>
              <a:t> = null;</a:t>
            </a:r>
          </a:p>
          <a:p>
            <a:pPr lvl="3"/>
            <a:r>
              <a:rPr lang="en-GB" dirty="0" smtClean="0"/>
              <a:t>    }</a:t>
            </a:r>
          </a:p>
          <a:p>
            <a:pPr lvl="3"/>
            <a:endParaRPr lang="en-GB" dirty="0" smtClean="0"/>
          </a:p>
          <a:p>
            <a:pPr lvl="3"/>
            <a:r>
              <a:rPr lang="en-GB" dirty="0" smtClean="0"/>
              <a:t>    public void </a:t>
            </a:r>
            <a:r>
              <a:rPr lang="en-GB" dirty="0" err="1" smtClean="0"/>
              <a:t>pauseApp</a:t>
            </a:r>
            <a:r>
              <a:rPr lang="en-GB" dirty="0" smtClean="0"/>
              <a:t>() {</a:t>
            </a:r>
          </a:p>
          <a:p>
            <a:pPr lvl="3"/>
            <a:r>
              <a:rPr lang="en-GB" dirty="0" smtClean="0"/>
              <a:t>    }</a:t>
            </a:r>
          </a:p>
          <a:p>
            <a:pPr lvl="3"/>
            <a:r>
              <a:rPr lang="en-GB" dirty="0" smtClean="0"/>
              <a:t>}</a:t>
            </a:r>
          </a:p>
          <a:p>
            <a:pPr lvl="1"/>
            <a:endParaRPr lang="en-GB" dirty="0" smtClean="0"/>
          </a:p>
          <a:p>
            <a:pPr lvl="1"/>
            <a:endParaRPr lang="en-GB" dirty="0" smtClean="0"/>
          </a:p>
          <a:p>
            <a:endParaRPr lang="en-GB" dirty="0"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smtClean="0"/>
              <a:t>User Interface (1)</a:t>
            </a:r>
          </a:p>
        </p:txBody>
      </p:sp>
      <p:sp>
        <p:nvSpPr>
          <p:cNvPr id="23555" name="Rectangle 3"/>
          <p:cNvSpPr>
            <a:spLocks noGrp="1" noChangeArrowheads="1"/>
          </p:cNvSpPr>
          <p:nvPr>
            <p:ph type="body" idx="1"/>
          </p:nvPr>
        </p:nvSpPr>
        <p:spPr/>
        <p:txBody>
          <a:bodyPr/>
          <a:lstStyle/>
          <a:p>
            <a:r>
              <a:rPr lang="en-GB" smtClean="0"/>
              <a:t>MIDP has it own UI architecture</a:t>
            </a:r>
          </a:p>
          <a:p>
            <a:r>
              <a:rPr lang="en-GB" smtClean="0"/>
              <a:t>Defined in javax.microedition.lcdui package</a:t>
            </a:r>
          </a:p>
          <a:p>
            <a:r>
              <a:rPr lang="en-GB" smtClean="0"/>
              <a:t>High-level, portable API</a:t>
            </a:r>
          </a:p>
          <a:p>
            <a:pPr lvl="1"/>
            <a:r>
              <a:rPr lang="en-GB" smtClean="0"/>
              <a:t>An abstract and portable interface</a:t>
            </a:r>
          </a:p>
          <a:p>
            <a:pPr lvl="1"/>
            <a:r>
              <a:rPr lang="en-GB" smtClean="0"/>
              <a:t>Applications using this API should work on all devices</a:t>
            </a:r>
          </a:p>
          <a:p>
            <a:r>
              <a:rPr lang="en-GB" smtClean="0"/>
              <a:t>Low-level API</a:t>
            </a:r>
          </a:p>
          <a:p>
            <a:pPr lvl="1"/>
            <a:r>
              <a:rPr lang="en-GB" smtClean="0"/>
              <a:t>Graphic elements</a:t>
            </a:r>
          </a:p>
          <a:p>
            <a:pPr lvl="1"/>
            <a:r>
              <a:rPr lang="en-GB" smtClean="0"/>
              <a:t>Key events</a:t>
            </a:r>
          </a:p>
          <a:p>
            <a:pPr lvl="1"/>
            <a:r>
              <a:rPr lang="en-GB" smtClean="0"/>
              <a:t>Developers may compromise portability</a:t>
            </a:r>
            <a:br>
              <a:rPr lang="en-GB" smtClean="0"/>
            </a:br>
            <a:r>
              <a:rPr lang="en-GB" smtClean="0"/>
              <a:t> for better user experience</a:t>
            </a:r>
          </a:p>
        </p:txBody>
      </p:sp>
      <p:grpSp>
        <p:nvGrpSpPr>
          <p:cNvPr id="2" name="Group 4"/>
          <p:cNvGrpSpPr>
            <a:grpSpLocks/>
          </p:cNvGrpSpPr>
          <p:nvPr/>
        </p:nvGrpSpPr>
        <p:grpSpPr bwMode="auto">
          <a:xfrm>
            <a:off x="5347557" y="2781300"/>
            <a:ext cx="4039247" cy="3276600"/>
            <a:chOff x="3312" y="2016"/>
            <a:chExt cx="2544" cy="2064"/>
          </a:xfrm>
        </p:grpSpPr>
        <p:sp>
          <p:nvSpPr>
            <p:cNvPr id="23557"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23558"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23559" name="Rectangle 7"/>
            <p:cNvSpPr>
              <a:spLocks noChangeArrowheads="1"/>
            </p:cNvSpPr>
            <p:nvPr/>
          </p:nvSpPr>
          <p:spPr bwMode="auto">
            <a:xfrm rot="-5400000">
              <a:off x="3960" y="1608"/>
              <a:ext cx="1248" cy="2544"/>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23560" name="Text Box 8"/>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sp>
          <p:nvSpPr>
            <p:cNvPr id="23561" name="Rectangle 9"/>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3562" name="Rectangle 10"/>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3563" name="Rectangle 11"/>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nvGrpSpPr>
            <p:cNvPr id="3" name="Group 12"/>
            <p:cNvGrpSpPr>
              <a:grpSpLocks/>
            </p:cNvGrpSpPr>
            <p:nvPr/>
          </p:nvGrpSpPr>
          <p:grpSpPr bwMode="auto">
            <a:xfrm>
              <a:off x="4656" y="2352"/>
              <a:ext cx="389" cy="1008"/>
              <a:chOff x="2736" y="3360"/>
              <a:chExt cx="389" cy="1008"/>
            </a:xfrm>
          </p:grpSpPr>
          <p:sp>
            <p:nvSpPr>
              <p:cNvPr id="23574" name="Rectangle 13"/>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3575" name="Text Box 14"/>
              <p:cNvSpPr txBox="1">
                <a:spLocks noChangeArrowheads="1"/>
              </p:cNvSpPr>
              <p:nvPr/>
            </p:nvSpPr>
            <p:spPr bwMode="auto">
              <a:xfrm rot="5400000">
                <a:off x="2562" y="3690"/>
                <a:ext cx="75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Persistent</a:t>
                </a:r>
              </a:p>
              <a:p>
                <a:pPr algn="ctr">
                  <a:lnSpc>
                    <a:spcPct val="90000"/>
                  </a:lnSpc>
                  <a:spcBef>
                    <a:spcPct val="0"/>
                  </a:spcBef>
                  <a:spcAft>
                    <a:spcPct val="0"/>
                  </a:spcAft>
                  <a:buClrTx/>
                </a:pPr>
                <a:r>
                  <a:rPr lang="en-GB">
                    <a:solidFill>
                      <a:schemeClr val="bg2"/>
                    </a:solidFill>
                    <a:latin typeface="Nokia Sans" pitchFamily="34" charset="0"/>
                  </a:rPr>
                  <a:t>Storage</a:t>
                </a:r>
              </a:p>
            </p:txBody>
          </p:sp>
        </p:grpSp>
        <p:grpSp>
          <p:nvGrpSpPr>
            <p:cNvPr id="4" name="Group 15"/>
            <p:cNvGrpSpPr>
              <a:grpSpLocks/>
            </p:cNvGrpSpPr>
            <p:nvPr/>
          </p:nvGrpSpPr>
          <p:grpSpPr bwMode="auto">
            <a:xfrm>
              <a:off x="4224" y="2352"/>
              <a:ext cx="383" cy="1008"/>
              <a:chOff x="4368" y="2352"/>
              <a:chExt cx="383" cy="1008"/>
            </a:xfrm>
          </p:grpSpPr>
          <p:sp>
            <p:nvSpPr>
              <p:cNvPr id="23572" name="Rectangle 16"/>
              <p:cNvSpPr>
                <a:spLocks noChangeArrowheads="1"/>
              </p:cNvSpPr>
              <p:nvPr/>
            </p:nvSpPr>
            <p:spPr bwMode="auto">
              <a:xfrm>
                <a:off x="4368" y="2352"/>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3573" name="Text Box 17"/>
              <p:cNvSpPr txBox="1">
                <a:spLocks noChangeArrowheads="1"/>
              </p:cNvSpPr>
              <p:nvPr/>
            </p:nvSpPr>
            <p:spPr bwMode="auto">
              <a:xfrm rot="5400000">
                <a:off x="4153" y="2758"/>
                <a:ext cx="836" cy="214"/>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Networking</a:t>
                </a:r>
              </a:p>
            </p:txBody>
          </p:sp>
        </p:grpSp>
        <p:grpSp>
          <p:nvGrpSpPr>
            <p:cNvPr id="5" name="Group 18"/>
            <p:cNvGrpSpPr>
              <a:grpSpLocks/>
            </p:cNvGrpSpPr>
            <p:nvPr/>
          </p:nvGrpSpPr>
          <p:grpSpPr bwMode="auto">
            <a:xfrm>
              <a:off x="3792" y="2352"/>
              <a:ext cx="388" cy="1008"/>
              <a:chOff x="2736" y="3360"/>
              <a:chExt cx="388" cy="1008"/>
            </a:xfrm>
          </p:grpSpPr>
          <p:sp>
            <p:nvSpPr>
              <p:cNvPr id="23570" name="Rectangle 19"/>
              <p:cNvSpPr>
                <a:spLocks noChangeArrowheads="1"/>
              </p:cNvSpPr>
              <p:nvPr/>
            </p:nvSpPr>
            <p:spPr bwMode="auto">
              <a:xfrm>
                <a:off x="2736" y="3360"/>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23571" name="Text Box 20"/>
              <p:cNvSpPr txBox="1">
                <a:spLocks noChangeArrowheads="1"/>
              </p:cNvSpPr>
              <p:nvPr/>
            </p:nvSpPr>
            <p:spPr bwMode="auto">
              <a:xfrm rot="5400000">
                <a:off x="2601" y="3688"/>
                <a:ext cx="67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User</a:t>
                </a:r>
              </a:p>
              <a:p>
                <a:pPr algn="ctr">
                  <a:lnSpc>
                    <a:spcPct val="90000"/>
                  </a:lnSpc>
                  <a:spcBef>
                    <a:spcPct val="0"/>
                  </a:spcBef>
                  <a:spcAft>
                    <a:spcPct val="0"/>
                  </a:spcAft>
                  <a:buClrTx/>
                </a:pPr>
                <a:r>
                  <a:rPr lang="en-GB">
                    <a:solidFill>
                      <a:schemeClr val="bg1"/>
                    </a:solidFill>
                    <a:latin typeface="Nokia Sans" pitchFamily="34" charset="0"/>
                  </a:rPr>
                  <a:t>Interface</a:t>
                </a:r>
              </a:p>
            </p:txBody>
          </p:sp>
        </p:grpSp>
        <p:grpSp>
          <p:nvGrpSpPr>
            <p:cNvPr id="6" name="Group 21"/>
            <p:cNvGrpSpPr>
              <a:grpSpLocks/>
            </p:cNvGrpSpPr>
            <p:nvPr/>
          </p:nvGrpSpPr>
          <p:grpSpPr bwMode="auto">
            <a:xfrm>
              <a:off x="3360" y="2352"/>
              <a:ext cx="388" cy="1008"/>
              <a:chOff x="2736" y="3360"/>
              <a:chExt cx="388" cy="1008"/>
            </a:xfrm>
          </p:grpSpPr>
          <p:sp>
            <p:nvSpPr>
              <p:cNvPr id="23568" name="Rectangle 22"/>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3569" name="Text Box 23"/>
              <p:cNvSpPr txBox="1">
                <a:spLocks noChangeArrowheads="1"/>
              </p:cNvSpPr>
              <p:nvPr/>
            </p:nvSpPr>
            <p:spPr bwMode="auto">
              <a:xfrm rot="5400000">
                <a:off x="2673" y="3689"/>
                <a:ext cx="532"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MIDlet</a:t>
                </a:r>
              </a:p>
              <a:p>
                <a:pPr algn="ctr">
                  <a:lnSpc>
                    <a:spcPct val="90000"/>
                  </a:lnSpc>
                  <a:spcBef>
                    <a:spcPct val="0"/>
                  </a:spcBef>
                  <a:spcAft>
                    <a:spcPct val="0"/>
                  </a:spcAft>
                  <a:buClrTx/>
                </a:pPr>
                <a:r>
                  <a:rPr lang="en-GB">
                    <a:solidFill>
                      <a:schemeClr val="bg2"/>
                    </a:solidFill>
                    <a:latin typeface="Nokia Sans" pitchFamily="34" charset="0"/>
                  </a:rPr>
                  <a:t>APIs</a:t>
                </a:r>
              </a:p>
            </p:txBody>
          </p:sp>
        </p:gr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smtClean="0"/>
              <a:t>User Interface (2)</a:t>
            </a:r>
          </a:p>
        </p:txBody>
      </p:sp>
      <p:sp>
        <p:nvSpPr>
          <p:cNvPr id="24579" name="Rectangle 3"/>
          <p:cNvSpPr>
            <a:spLocks noGrp="1" noChangeArrowheads="1"/>
          </p:cNvSpPr>
          <p:nvPr>
            <p:ph type="body" idx="1"/>
          </p:nvPr>
        </p:nvSpPr>
        <p:spPr/>
        <p:txBody>
          <a:bodyPr/>
          <a:lstStyle/>
          <a:p>
            <a:r>
              <a:rPr lang="en-GB" dirty="0" smtClean="0"/>
              <a:t>High-Level API example</a:t>
            </a:r>
          </a:p>
          <a:p>
            <a:pPr lvl="1"/>
            <a:r>
              <a:rPr lang="en-GB" dirty="0" smtClean="0"/>
              <a:t>Extends the Form class</a:t>
            </a:r>
          </a:p>
          <a:p>
            <a:pPr lvl="1"/>
            <a:r>
              <a:rPr lang="en-GB" dirty="0" smtClean="0"/>
              <a:t>Creates instances of </a:t>
            </a:r>
            <a:r>
              <a:rPr lang="en-GB" dirty="0" err="1" smtClean="0"/>
              <a:t>TextField</a:t>
            </a:r>
            <a:endParaRPr lang="en-GB" dirty="0" smtClean="0"/>
          </a:p>
          <a:p>
            <a:pPr lvl="1"/>
            <a:r>
              <a:rPr lang="en-GB" dirty="0" smtClean="0"/>
              <a:t>Uses the append() method to add the </a:t>
            </a:r>
            <a:r>
              <a:rPr lang="en-GB" dirty="0" err="1" smtClean="0"/>
              <a:t>TextFields</a:t>
            </a:r>
            <a:endParaRPr lang="en-GB" dirty="0" smtClean="0"/>
          </a:p>
          <a:p>
            <a:pPr lvl="3"/>
            <a:r>
              <a:rPr lang="en-GB" dirty="0" smtClean="0"/>
              <a:t>public class </a:t>
            </a:r>
            <a:r>
              <a:rPr lang="en-GB" dirty="0" err="1" smtClean="0"/>
              <a:t>MyForm</a:t>
            </a:r>
            <a:r>
              <a:rPr lang="en-GB" dirty="0" smtClean="0"/>
              <a:t> extends Form {</a:t>
            </a:r>
          </a:p>
          <a:p>
            <a:pPr lvl="3"/>
            <a:r>
              <a:rPr lang="en-GB" dirty="0" smtClean="0"/>
              <a:t>    private </a:t>
            </a:r>
            <a:r>
              <a:rPr lang="en-GB" dirty="0" err="1" smtClean="0"/>
              <a:t>TextField</a:t>
            </a:r>
            <a:r>
              <a:rPr lang="en-GB" dirty="0" smtClean="0"/>
              <a:t> name;</a:t>
            </a:r>
          </a:p>
          <a:p>
            <a:pPr lvl="3"/>
            <a:r>
              <a:rPr lang="en-GB" dirty="0" smtClean="0"/>
              <a:t>    private </a:t>
            </a:r>
            <a:r>
              <a:rPr lang="en-GB" dirty="0" err="1" smtClean="0"/>
              <a:t>TextField</a:t>
            </a:r>
            <a:r>
              <a:rPr lang="en-GB" dirty="0" smtClean="0"/>
              <a:t> password;</a:t>
            </a:r>
          </a:p>
          <a:p>
            <a:pPr lvl="3"/>
            <a:r>
              <a:rPr lang="en-GB" dirty="0" smtClean="0"/>
              <a:t>    public </a:t>
            </a:r>
            <a:r>
              <a:rPr lang="en-GB" dirty="0" err="1" smtClean="0"/>
              <a:t>MyForm</a:t>
            </a:r>
            <a:r>
              <a:rPr lang="en-GB" dirty="0" smtClean="0"/>
              <a:t>(String title) {</a:t>
            </a:r>
          </a:p>
          <a:p>
            <a:pPr lvl="3"/>
            <a:r>
              <a:rPr lang="en-GB" dirty="0" smtClean="0"/>
              <a:t>        super(title);</a:t>
            </a:r>
          </a:p>
          <a:p>
            <a:pPr lvl="3"/>
            <a:r>
              <a:rPr lang="en-GB" dirty="0" smtClean="0"/>
              <a:t>        name = new </a:t>
            </a:r>
            <a:r>
              <a:rPr lang="en-GB" dirty="0" err="1" smtClean="0"/>
              <a:t>TextField</a:t>
            </a:r>
            <a:r>
              <a:rPr lang="en-GB" dirty="0" smtClean="0"/>
              <a:t>("Name:", "", 20, </a:t>
            </a:r>
            <a:r>
              <a:rPr lang="en-GB" dirty="0" err="1" smtClean="0"/>
              <a:t>TextField.ANY</a:t>
            </a:r>
            <a:r>
              <a:rPr lang="en-GB" dirty="0" smtClean="0"/>
              <a:t>);</a:t>
            </a:r>
          </a:p>
          <a:p>
            <a:pPr lvl="3"/>
            <a:r>
              <a:rPr lang="en-GB" dirty="0" smtClean="0"/>
              <a:t>        password = new </a:t>
            </a:r>
            <a:r>
              <a:rPr lang="en-GB" dirty="0" err="1" smtClean="0"/>
              <a:t>TextField</a:t>
            </a:r>
            <a:r>
              <a:rPr lang="en-GB" dirty="0" smtClean="0"/>
              <a:t>("Password:", "", 20,</a:t>
            </a:r>
          </a:p>
          <a:p>
            <a:pPr lvl="3"/>
            <a:r>
              <a:rPr lang="en-GB" dirty="0" smtClean="0"/>
              <a:t>             </a:t>
            </a:r>
            <a:r>
              <a:rPr lang="en-GB" dirty="0" err="1" smtClean="0"/>
              <a:t>TextField.PASSWORD</a:t>
            </a:r>
            <a:r>
              <a:rPr lang="en-GB" dirty="0" smtClean="0"/>
              <a:t>);</a:t>
            </a:r>
          </a:p>
          <a:p>
            <a:pPr lvl="3"/>
            <a:r>
              <a:rPr lang="en-GB" dirty="0" smtClean="0"/>
              <a:t>        append(name);</a:t>
            </a:r>
          </a:p>
          <a:p>
            <a:pPr lvl="3"/>
            <a:r>
              <a:rPr lang="en-GB" dirty="0" smtClean="0"/>
              <a:t>        append(password);</a:t>
            </a:r>
          </a:p>
          <a:p>
            <a:pPr lvl="3"/>
            <a:r>
              <a:rPr lang="en-GB" dirty="0" smtClean="0"/>
              <a:t>    }</a:t>
            </a:r>
          </a:p>
          <a:p>
            <a:pPr lvl="3"/>
            <a:r>
              <a:rPr lang="en-GB" dirty="0" smtClean="0"/>
              <a:t>}</a:t>
            </a:r>
          </a:p>
          <a:p>
            <a:pPr lvl="3"/>
            <a:endParaRPr lang="en-GB" dirty="0" smtClean="0"/>
          </a:p>
          <a:p>
            <a:endParaRPr lang="en-GB" dirty="0" smtClean="0"/>
          </a:p>
        </p:txBody>
      </p:sp>
      <p:pic>
        <p:nvPicPr>
          <p:cNvPr id="24580" name="Picture 5" descr="login"/>
          <p:cNvPicPr>
            <a:picLocks noChangeAspect="1" noChangeArrowheads="1"/>
          </p:cNvPicPr>
          <p:nvPr/>
        </p:nvPicPr>
        <p:blipFill>
          <a:blip r:embed="rId3" cstate="print"/>
          <a:srcRect/>
          <a:stretch>
            <a:fillRect/>
          </a:stretch>
        </p:blipFill>
        <p:spPr bwMode="auto">
          <a:xfrm>
            <a:off x="6841635" y="984250"/>
            <a:ext cx="2333999" cy="3111500"/>
          </a:xfrm>
          <a:prstGeom prst="rect">
            <a:avLst/>
          </a:prstGeom>
          <a:noFill/>
          <a:ln w="9525">
            <a:noFill/>
            <a:miter lim="800000"/>
            <a:headEnd/>
            <a:tailEnd/>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smtClean="0"/>
              <a:t>User Interface (3)</a:t>
            </a:r>
          </a:p>
        </p:txBody>
      </p:sp>
      <p:sp>
        <p:nvSpPr>
          <p:cNvPr id="25603" name="Rectangle 3"/>
          <p:cNvSpPr>
            <a:spLocks noGrp="1" noChangeArrowheads="1"/>
          </p:cNvSpPr>
          <p:nvPr>
            <p:ph type="body" idx="1"/>
          </p:nvPr>
        </p:nvSpPr>
        <p:spPr>
          <a:xfrm>
            <a:off x="271771" y="1268414"/>
            <a:ext cx="10946719" cy="4465637"/>
          </a:xfrm>
        </p:spPr>
        <p:txBody>
          <a:bodyPr/>
          <a:lstStyle/>
          <a:p>
            <a:r>
              <a:rPr lang="en-GB" dirty="0" smtClean="0"/>
              <a:t>Low-Level API example</a:t>
            </a:r>
          </a:p>
          <a:p>
            <a:pPr lvl="1"/>
            <a:r>
              <a:rPr lang="en-GB" dirty="0" smtClean="0"/>
              <a:t>Extends the Canvas class, overrides the paint() method</a:t>
            </a:r>
          </a:p>
          <a:p>
            <a:pPr lvl="1"/>
            <a:r>
              <a:rPr lang="en-GB" dirty="0" smtClean="0"/>
              <a:t>Uses the methods in Graphics to draw to the screen</a:t>
            </a:r>
          </a:p>
          <a:p>
            <a:pPr lvl="3"/>
            <a:r>
              <a:rPr lang="en-GB" dirty="0" smtClean="0"/>
              <a:t>public class </a:t>
            </a:r>
            <a:r>
              <a:rPr lang="en-GB" dirty="0" err="1" smtClean="0"/>
              <a:t>MyCanvas</a:t>
            </a:r>
            <a:r>
              <a:rPr lang="en-GB" dirty="0" smtClean="0"/>
              <a:t> extends Canvas {</a:t>
            </a:r>
          </a:p>
          <a:p>
            <a:pPr lvl="3"/>
            <a:r>
              <a:rPr lang="en-GB" dirty="0" smtClean="0"/>
              <a:t>    public </a:t>
            </a:r>
            <a:r>
              <a:rPr lang="en-GB" dirty="0" err="1" smtClean="0"/>
              <a:t>MyCanvas</a:t>
            </a:r>
            <a:r>
              <a:rPr lang="en-GB" dirty="0" smtClean="0"/>
              <a:t>() {</a:t>
            </a:r>
          </a:p>
          <a:p>
            <a:pPr lvl="3"/>
            <a:r>
              <a:rPr lang="en-GB" dirty="0" smtClean="0"/>
              <a:t>        </a:t>
            </a:r>
            <a:r>
              <a:rPr lang="en-GB" dirty="0" err="1" smtClean="0"/>
              <a:t>setFullScreenMode</a:t>
            </a:r>
            <a:r>
              <a:rPr lang="en-GB" dirty="0" smtClean="0"/>
              <a:t>(true);</a:t>
            </a:r>
          </a:p>
          <a:p>
            <a:pPr lvl="3"/>
            <a:r>
              <a:rPr lang="en-GB" dirty="0" smtClean="0"/>
              <a:t>    }</a:t>
            </a:r>
          </a:p>
          <a:p>
            <a:pPr lvl="3"/>
            <a:r>
              <a:rPr lang="en-GB" dirty="0" smtClean="0"/>
              <a:t>    public void paint(Graphics g) {</a:t>
            </a:r>
          </a:p>
          <a:p>
            <a:pPr lvl="3"/>
            <a:r>
              <a:rPr lang="en-GB" dirty="0" smtClean="0"/>
              <a:t>        </a:t>
            </a:r>
            <a:r>
              <a:rPr lang="en-GB" dirty="0" err="1" smtClean="0"/>
              <a:t>g.setColor</a:t>
            </a:r>
            <a:r>
              <a:rPr lang="en-GB" dirty="0" smtClean="0"/>
              <a:t>(255, 255, 0);</a:t>
            </a:r>
          </a:p>
          <a:p>
            <a:pPr lvl="3"/>
            <a:r>
              <a:rPr lang="en-GB" dirty="0" smtClean="0"/>
              <a:t>        </a:t>
            </a:r>
            <a:r>
              <a:rPr lang="en-GB" dirty="0" err="1" smtClean="0"/>
              <a:t>int</a:t>
            </a:r>
            <a:r>
              <a:rPr lang="en-GB" dirty="0" smtClean="0"/>
              <a:t> width = </a:t>
            </a:r>
            <a:r>
              <a:rPr lang="en-GB" dirty="0" err="1" smtClean="0"/>
              <a:t>this.getWidth</a:t>
            </a:r>
            <a:r>
              <a:rPr lang="en-GB" dirty="0" smtClean="0"/>
              <a:t>();</a:t>
            </a:r>
          </a:p>
        </p:txBody>
      </p:sp>
      <p:pic>
        <p:nvPicPr>
          <p:cNvPr id="25604" name="Picture 5" descr="HelloCanvas"/>
          <p:cNvPicPr>
            <a:picLocks noChangeAspect="1" noChangeArrowheads="1"/>
          </p:cNvPicPr>
          <p:nvPr/>
        </p:nvPicPr>
        <p:blipFill>
          <a:blip r:embed="rId3" cstate="print"/>
          <a:srcRect/>
          <a:stretch>
            <a:fillRect/>
          </a:stretch>
        </p:blipFill>
        <p:spPr bwMode="auto">
          <a:xfrm>
            <a:off x="7405287" y="1735138"/>
            <a:ext cx="2000571" cy="2665412"/>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smtClean="0"/>
              <a:t>User Interface (3)</a:t>
            </a:r>
          </a:p>
        </p:txBody>
      </p:sp>
      <p:sp>
        <p:nvSpPr>
          <p:cNvPr id="25603" name="Rectangle 3"/>
          <p:cNvSpPr>
            <a:spLocks noGrp="1" noChangeArrowheads="1"/>
          </p:cNvSpPr>
          <p:nvPr>
            <p:ph type="body" idx="1"/>
          </p:nvPr>
        </p:nvSpPr>
        <p:spPr>
          <a:xfrm>
            <a:off x="271771" y="1268414"/>
            <a:ext cx="10946719" cy="4465637"/>
          </a:xfrm>
        </p:spPr>
        <p:txBody>
          <a:bodyPr/>
          <a:lstStyle/>
          <a:p>
            <a:pPr lvl="3"/>
            <a:r>
              <a:rPr lang="en-GB" dirty="0" smtClean="0"/>
              <a:t>        </a:t>
            </a:r>
            <a:r>
              <a:rPr lang="en-GB" dirty="0" err="1" smtClean="0"/>
              <a:t>int</a:t>
            </a:r>
            <a:r>
              <a:rPr lang="en-GB" dirty="0" smtClean="0"/>
              <a:t> height = </a:t>
            </a:r>
            <a:r>
              <a:rPr lang="en-GB" dirty="0" err="1" smtClean="0"/>
              <a:t>this.getHeight</a:t>
            </a:r>
            <a:r>
              <a:rPr lang="en-GB" dirty="0" smtClean="0"/>
              <a:t>();</a:t>
            </a:r>
          </a:p>
          <a:p>
            <a:pPr lvl="3"/>
            <a:r>
              <a:rPr lang="en-GB" dirty="0" smtClean="0"/>
              <a:t>        </a:t>
            </a:r>
            <a:r>
              <a:rPr lang="en-GB" dirty="0" err="1" smtClean="0"/>
              <a:t>g.fillRect</a:t>
            </a:r>
            <a:r>
              <a:rPr lang="en-GB" dirty="0" smtClean="0"/>
              <a:t>(0, 0, width, height);</a:t>
            </a:r>
          </a:p>
          <a:p>
            <a:pPr lvl="3"/>
            <a:r>
              <a:rPr lang="en-GB" dirty="0" smtClean="0"/>
              <a:t>        </a:t>
            </a:r>
            <a:r>
              <a:rPr lang="en-GB" dirty="0" err="1" smtClean="0"/>
              <a:t>g.setColor</a:t>
            </a:r>
            <a:r>
              <a:rPr lang="en-GB" dirty="0" smtClean="0"/>
              <a:t>(0, 0, 0);</a:t>
            </a:r>
          </a:p>
          <a:p>
            <a:pPr lvl="3"/>
            <a:r>
              <a:rPr lang="en-GB" dirty="0" smtClean="0"/>
              <a:t>        Font f = </a:t>
            </a:r>
            <a:r>
              <a:rPr lang="en-GB" dirty="0" err="1" smtClean="0"/>
              <a:t>Font.getFont</a:t>
            </a:r>
            <a:r>
              <a:rPr lang="en-GB" dirty="0" smtClean="0"/>
              <a:t>(</a:t>
            </a:r>
            <a:r>
              <a:rPr lang="en-GB" dirty="0" err="1" smtClean="0"/>
              <a:t>Font.FACE_SYSTEM</a:t>
            </a:r>
            <a:r>
              <a:rPr lang="en-GB" dirty="0" smtClean="0"/>
              <a:t>, </a:t>
            </a:r>
          </a:p>
          <a:p>
            <a:pPr lvl="3"/>
            <a:r>
              <a:rPr lang="en-GB" dirty="0" smtClean="0"/>
              <a:t>			</a:t>
            </a:r>
            <a:r>
              <a:rPr lang="en-GB" dirty="0" err="1" smtClean="0"/>
              <a:t>Font.STYLE_BOLD</a:t>
            </a:r>
            <a:r>
              <a:rPr lang="en-GB" dirty="0" smtClean="0"/>
              <a:t>, </a:t>
            </a:r>
            <a:r>
              <a:rPr lang="en-GB" dirty="0" err="1" smtClean="0"/>
              <a:t>Font.SIZE_LARGE</a:t>
            </a:r>
            <a:r>
              <a:rPr lang="en-GB" dirty="0" smtClean="0"/>
              <a:t>);</a:t>
            </a:r>
          </a:p>
          <a:p>
            <a:pPr lvl="3"/>
            <a:r>
              <a:rPr lang="en-GB" dirty="0" smtClean="0"/>
              <a:t>        </a:t>
            </a:r>
            <a:r>
              <a:rPr lang="en-GB" dirty="0" err="1" smtClean="0"/>
              <a:t>g.setFont</a:t>
            </a:r>
            <a:r>
              <a:rPr lang="en-GB" dirty="0" smtClean="0"/>
              <a:t>(f);</a:t>
            </a:r>
          </a:p>
          <a:p>
            <a:pPr lvl="3"/>
            <a:r>
              <a:rPr lang="en-GB" dirty="0" smtClean="0"/>
              <a:t>        </a:t>
            </a:r>
            <a:r>
              <a:rPr lang="en-GB" dirty="0" err="1" smtClean="0"/>
              <a:t>g.drawRect</a:t>
            </a:r>
            <a:r>
              <a:rPr lang="en-GB" dirty="0" smtClean="0"/>
              <a:t>(10, 10, width - 25, height - 25);</a:t>
            </a:r>
          </a:p>
          <a:p>
            <a:pPr lvl="3"/>
            <a:r>
              <a:rPr lang="en-GB" dirty="0" smtClean="0"/>
              <a:t>        </a:t>
            </a:r>
            <a:r>
              <a:rPr lang="en-GB" dirty="0" err="1" smtClean="0"/>
              <a:t>g.drawString</a:t>
            </a:r>
            <a:r>
              <a:rPr lang="en-GB" dirty="0" smtClean="0"/>
              <a:t>(“Hello There!", width/2, height/2,</a:t>
            </a:r>
          </a:p>
          <a:p>
            <a:pPr lvl="3"/>
            <a:r>
              <a:rPr lang="en-GB" dirty="0" smtClean="0"/>
              <a:t>            </a:t>
            </a:r>
            <a:r>
              <a:rPr lang="en-GB" dirty="0" err="1" smtClean="0"/>
              <a:t>Graphics.BASELINE|Graphics.HCENTER</a:t>
            </a:r>
            <a:r>
              <a:rPr lang="en-GB" dirty="0" smtClean="0"/>
              <a:t>);</a:t>
            </a:r>
          </a:p>
          <a:p>
            <a:pPr lvl="3"/>
            <a:r>
              <a:rPr lang="en-GB" dirty="0" smtClean="0"/>
              <a:t>    }</a:t>
            </a:r>
          </a:p>
          <a:p>
            <a:pPr lvl="3"/>
            <a:r>
              <a:rPr lang="en-GB" dirty="0" smtClean="0"/>
              <a:t>}</a:t>
            </a:r>
          </a:p>
        </p:txBody>
      </p:sp>
      <p:pic>
        <p:nvPicPr>
          <p:cNvPr id="25604" name="Picture 5" descr="HelloCanvas"/>
          <p:cNvPicPr>
            <a:picLocks noChangeAspect="1" noChangeArrowheads="1"/>
          </p:cNvPicPr>
          <p:nvPr/>
        </p:nvPicPr>
        <p:blipFill>
          <a:blip r:embed="rId3" cstate="print"/>
          <a:srcRect/>
          <a:stretch>
            <a:fillRect/>
          </a:stretch>
        </p:blipFill>
        <p:spPr bwMode="auto">
          <a:xfrm>
            <a:off x="7405287" y="1735138"/>
            <a:ext cx="2000571" cy="2665412"/>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smtClean="0"/>
              <a:t>Networking (1)</a:t>
            </a:r>
          </a:p>
        </p:txBody>
      </p:sp>
      <p:sp>
        <p:nvSpPr>
          <p:cNvPr id="26627" name="Rectangle 3"/>
          <p:cNvSpPr>
            <a:spLocks noGrp="1" noChangeArrowheads="1"/>
          </p:cNvSpPr>
          <p:nvPr>
            <p:ph type="body" idx="1"/>
          </p:nvPr>
        </p:nvSpPr>
        <p:spPr/>
        <p:txBody>
          <a:bodyPr/>
          <a:lstStyle/>
          <a:p>
            <a:r>
              <a:rPr lang="en-GB" smtClean="0"/>
              <a:t>Network classes are part of the Generic Connection framework (GCF)</a:t>
            </a:r>
          </a:p>
          <a:p>
            <a:r>
              <a:rPr lang="en-GB" smtClean="0"/>
              <a:t>Defined in javax.microedition.io package</a:t>
            </a:r>
          </a:p>
          <a:p>
            <a:r>
              <a:rPr lang="en-GB" smtClean="0"/>
              <a:t>GCF designed for devices with limited resources</a:t>
            </a:r>
          </a:p>
          <a:p>
            <a:pPr lvl="1"/>
            <a:r>
              <a:rPr lang="en-GB" smtClean="0"/>
              <a:t>More coherent than Java SE in supporting </a:t>
            </a:r>
            <a:br>
              <a:rPr lang="en-GB" smtClean="0"/>
            </a:br>
            <a:r>
              <a:rPr lang="en-GB" smtClean="0"/>
              <a:t>different types of networking protocols</a:t>
            </a:r>
          </a:p>
          <a:p>
            <a:pPr lvl="1"/>
            <a:r>
              <a:rPr lang="en-GB" smtClean="0"/>
              <a:t>Classes included to create HTTP </a:t>
            </a:r>
            <a:br>
              <a:rPr lang="en-GB" smtClean="0"/>
            </a:br>
            <a:r>
              <a:rPr lang="en-GB" smtClean="0"/>
              <a:t>and HTTPS connections</a:t>
            </a:r>
          </a:p>
        </p:txBody>
      </p:sp>
      <p:grpSp>
        <p:nvGrpSpPr>
          <p:cNvPr id="2" name="Group 4"/>
          <p:cNvGrpSpPr>
            <a:grpSpLocks/>
          </p:cNvGrpSpPr>
          <p:nvPr/>
        </p:nvGrpSpPr>
        <p:grpSpPr bwMode="auto">
          <a:xfrm>
            <a:off x="5258643" y="2692400"/>
            <a:ext cx="4039247" cy="3276600"/>
            <a:chOff x="3312" y="2016"/>
            <a:chExt cx="2544" cy="2064"/>
          </a:xfrm>
        </p:grpSpPr>
        <p:sp>
          <p:nvSpPr>
            <p:cNvPr id="26629"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26630"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26631" name="Rectangle 7"/>
            <p:cNvSpPr>
              <a:spLocks noChangeArrowheads="1"/>
            </p:cNvSpPr>
            <p:nvPr/>
          </p:nvSpPr>
          <p:spPr bwMode="auto">
            <a:xfrm rot="-5400000">
              <a:off x="3960" y="1608"/>
              <a:ext cx="1248" cy="2544"/>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26632" name="Text Box 8"/>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sp>
          <p:nvSpPr>
            <p:cNvPr id="26633" name="Rectangle 9"/>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6634" name="Rectangle 10"/>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6635" name="Rectangle 11"/>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nvGrpSpPr>
            <p:cNvPr id="3" name="Group 12"/>
            <p:cNvGrpSpPr>
              <a:grpSpLocks/>
            </p:cNvGrpSpPr>
            <p:nvPr/>
          </p:nvGrpSpPr>
          <p:grpSpPr bwMode="auto">
            <a:xfrm>
              <a:off x="4656" y="2352"/>
              <a:ext cx="389" cy="1008"/>
              <a:chOff x="2736" y="3360"/>
              <a:chExt cx="389" cy="1008"/>
            </a:xfrm>
          </p:grpSpPr>
          <p:sp>
            <p:nvSpPr>
              <p:cNvPr id="26646" name="Rectangle 13"/>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6647" name="Text Box 14"/>
              <p:cNvSpPr txBox="1">
                <a:spLocks noChangeArrowheads="1"/>
              </p:cNvSpPr>
              <p:nvPr/>
            </p:nvSpPr>
            <p:spPr bwMode="auto">
              <a:xfrm rot="5400000">
                <a:off x="2562" y="3690"/>
                <a:ext cx="75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Persistent</a:t>
                </a:r>
              </a:p>
              <a:p>
                <a:pPr algn="ctr">
                  <a:lnSpc>
                    <a:spcPct val="90000"/>
                  </a:lnSpc>
                  <a:spcBef>
                    <a:spcPct val="0"/>
                  </a:spcBef>
                  <a:spcAft>
                    <a:spcPct val="0"/>
                  </a:spcAft>
                  <a:buClrTx/>
                </a:pPr>
                <a:r>
                  <a:rPr lang="en-GB">
                    <a:solidFill>
                      <a:schemeClr val="bg2"/>
                    </a:solidFill>
                    <a:latin typeface="Nokia Sans" pitchFamily="34" charset="0"/>
                  </a:rPr>
                  <a:t>Storage</a:t>
                </a:r>
              </a:p>
            </p:txBody>
          </p:sp>
        </p:grpSp>
        <p:grpSp>
          <p:nvGrpSpPr>
            <p:cNvPr id="4" name="Group 15"/>
            <p:cNvGrpSpPr>
              <a:grpSpLocks/>
            </p:cNvGrpSpPr>
            <p:nvPr/>
          </p:nvGrpSpPr>
          <p:grpSpPr bwMode="auto">
            <a:xfrm>
              <a:off x="4224" y="2352"/>
              <a:ext cx="383" cy="1008"/>
              <a:chOff x="4368" y="2352"/>
              <a:chExt cx="383" cy="1008"/>
            </a:xfrm>
          </p:grpSpPr>
          <p:sp>
            <p:nvSpPr>
              <p:cNvPr id="26644" name="Rectangle 16"/>
              <p:cNvSpPr>
                <a:spLocks noChangeArrowheads="1"/>
              </p:cNvSpPr>
              <p:nvPr/>
            </p:nvSpPr>
            <p:spPr bwMode="auto">
              <a:xfrm>
                <a:off x="4368" y="2352"/>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26645" name="Text Box 17"/>
              <p:cNvSpPr txBox="1">
                <a:spLocks noChangeArrowheads="1"/>
              </p:cNvSpPr>
              <p:nvPr/>
            </p:nvSpPr>
            <p:spPr bwMode="auto">
              <a:xfrm rot="5400000">
                <a:off x="4153" y="2758"/>
                <a:ext cx="836" cy="214"/>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Networking</a:t>
                </a:r>
              </a:p>
            </p:txBody>
          </p:sp>
        </p:grpSp>
        <p:grpSp>
          <p:nvGrpSpPr>
            <p:cNvPr id="5" name="Group 18"/>
            <p:cNvGrpSpPr>
              <a:grpSpLocks/>
            </p:cNvGrpSpPr>
            <p:nvPr/>
          </p:nvGrpSpPr>
          <p:grpSpPr bwMode="auto">
            <a:xfrm>
              <a:off x="3792" y="2352"/>
              <a:ext cx="388" cy="1008"/>
              <a:chOff x="2736" y="3360"/>
              <a:chExt cx="388" cy="1008"/>
            </a:xfrm>
          </p:grpSpPr>
          <p:sp>
            <p:nvSpPr>
              <p:cNvPr id="26642" name="Rectangle 19"/>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6643" name="Text Box 20"/>
              <p:cNvSpPr txBox="1">
                <a:spLocks noChangeArrowheads="1"/>
              </p:cNvSpPr>
              <p:nvPr/>
            </p:nvSpPr>
            <p:spPr bwMode="auto">
              <a:xfrm rot="5400000">
                <a:off x="2601" y="3688"/>
                <a:ext cx="67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User</a:t>
                </a:r>
              </a:p>
              <a:p>
                <a:pPr algn="ctr">
                  <a:lnSpc>
                    <a:spcPct val="90000"/>
                  </a:lnSpc>
                  <a:spcBef>
                    <a:spcPct val="0"/>
                  </a:spcBef>
                  <a:spcAft>
                    <a:spcPct val="0"/>
                  </a:spcAft>
                  <a:buClrTx/>
                </a:pPr>
                <a:r>
                  <a:rPr lang="en-GB">
                    <a:solidFill>
                      <a:schemeClr val="bg2"/>
                    </a:solidFill>
                    <a:latin typeface="Nokia Sans" pitchFamily="34" charset="0"/>
                  </a:rPr>
                  <a:t>Interface</a:t>
                </a:r>
              </a:p>
            </p:txBody>
          </p:sp>
        </p:grpSp>
        <p:grpSp>
          <p:nvGrpSpPr>
            <p:cNvPr id="6" name="Group 21"/>
            <p:cNvGrpSpPr>
              <a:grpSpLocks/>
            </p:cNvGrpSpPr>
            <p:nvPr/>
          </p:nvGrpSpPr>
          <p:grpSpPr bwMode="auto">
            <a:xfrm>
              <a:off x="3360" y="2352"/>
              <a:ext cx="388" cy="1008"/>
              <a:chOff x="2736" y="3360"/>
              <a:chExt cx="388" cy="1008"/>
            </a:xfrm>
          </p:grpSpPr>
          <p:sp>
            <p:nvSpPr>
              <p:cNvPr id="26640" name="Rectangle 22"/>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6641" name="Text Box 23"/>
              <p:cNvSpPr txBox="1">
                <a:spLocks noChangeArrowheads="1"/>
              </p:cNvSpPr>
              <p:nvPr/>
            </p:nvSpPr>
            <p:spPr bwMode="auto">
              <a:xfrm rot="5400000">
                <a:off x="2673" y="3689"/>
                <a:ext cx="532"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MIDlet</a:t>
                </a:r>
              </a:p>
              <a:p>
                <a:pPr algn="ctr">
                  <a:lnSpc>
                    <a:spcPct val="90000"/>
                  </a:lnSpc>
                  <a:spcBef>
                    <a:spcPct val="0"/>
                  </a:spcBef>
                  <a:spcAft>
                    <a:spcPct val="0"/>
                  </a:spcAft>
                  <a:buClrTx/>
                </a:pPr>
                <a:r>
                  <a:rPr lang="en-GB">
                    <a:solidFill>
                      <a:schemeClr val="bg2"/>
                    </a:solidFill>
                    <a:latin typeface="Nokia Sans" pitchFamily="34" charset="0"/>
                  </a:rPr>
                  <a:t>APIs</a:t>
                </a:r>
              </a:p>
            </p:txBody>
          </p:sp>
        </p:gr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smtClean="0"/>
              <a:t>Networking (2)</a:t>
            </a:r>
          </a:p>
        </p:txBody>
      </p:sp>
      <p:sp>
        <p:nvSpPr>
          <p:cNvPr id="27651" name="Rectangle 3"/>
          <p:cNvSpPr>
            <a:spLocks noGrp="1" noChangeArrowheads="1"/>
          </p:cNvSpPr>
          <p:nvPr>
            <p:ph type="body" idx="1"/>
          </p:nvPr>
        </p:nvSpPr>
        <p:spPr>
          <a:xfrm>
            <a:off x="271771" y="1268414"/>
            <a:ext cx="10082623" cy="4465637"/>
          </a:xfrm>
        </p:spPr>
        <p:txBody>
          <a:bodyPr/>
          <a:lstStyle/>
          <a:p>
            <a:r>
              <a:rPr lang="en-GB" dirty="0" smtClean="0"/>
              <a:t>Example: uses </a:t>
            </a:r>
            <a:r>
              <a:rPr lang="en-GB" dirty="0" err="1" smtClean="0"/>
              <a:t>Connector.open</a:t>
            </a:r>
            <a:r>
              <a:rPr lang="en-GB" dirty="0" smtClean="0"/>
              <a:t>() to open a </a:t>
            </a:r>
            <a:r>
              <a:rPr lang="en-GB" dirty="0" err="1" smtClean="0"/>
              <a:t>HttpsConnection</a:t>
            </a:r>
            <a:endParaRPr lang="en-GB" dirty="0" smtClean="0"/>
          </a:p>
          <a:p>
            <a:pPr lvl="3"/>
            <a:r>
              <a:rPr lang="en-GB" dirty="0" smtClean="0"/>
              <a:t>public </a:t>
            </a:r>
            <a:r>
              <a:rPr lang="en-GB" dirty="0" err="1" smtClean="0"/>
              <a:t>boolean</a:t>
            </a:r>
            <a:r>
              <a:rPr lang="en-GB" dirty="0" smtClean="0"/>
              <a:t> </a:t>
            </a:r>
            <a:r>
              <a:rPr lang="en-GB" dirty="0" err="1" smtClean="0"/>
              <a:t>checkLoginDetails</a:t>
            </a:r>
            <a:r>
              <a:rPr lang="en-GB" dirty="0" smtClean="0"/>
              <a:t>(String user, String password) {</a:t>
            </a:r>
          </a:p>
          <a:p>
            <a:pPr lvl="3"/>
            <a:r>
              <a:rPr lang="en-GB" dirty="0" smtClean="0"/>
              <a:t>    String </a:t>
            </a:r>
            <a:r>
              <a:rPr lang="en-GB" dirty="0" err="1" smtClean="0"/>
              <a:t>url</a:t>
            </a:r>
            <a:r>
              <a:rPr lang="en-GB" dirty="0" smtClean="0"/>
              <a:t> =  “https://www.website.com/login?user=” + user +</a:t>
            </a:r>
          </a:p>
          <a:p>
            <a:pPr lvl="3"/>
            <a:r>
              <a:rPr lang="en-GB" dirty="0" smtClean="0"/>
              <a:t>        ”&amp;password=“ + password;</a:t>
            </a:r>
          </a:p>
          <a:p>
            <a:pPr lvl="3"/>
            <a:r>
              <a:rPr lang="en-GB" dirty="0" smtClean="0"/>
              <a:t>    </a:t>
            </a:r>
            <a:r>
              <a:rPr lang="en-GB" dirty="0" err="1" smtClean="0"/>
              <a:t>HttpsConnection</a:t>
            </a:r>
            <a:r>
              <a:rPr lang="en-GB" dirty="0" smtClean="0"/>
              <a:t> con;</a:t>
            </a:r>
          </a:p>
          <a:p>
            <a:pPr lvl="3"/>
            <a:r>
              <a:rPr lang="en-GB" dirty="0" smtClean="0"/>
              <a:t>    try {</a:t>
            </a:r>
          </a:p>
          <a:p>
            <a:pPr lvl="3"/>
            <a:r>
              <a:rPr lang="en-GB" dirty="0" smtClean="0"/>
              <a:t>        con = (</a:t>
            </a:r>
            <a:r>
              <a:rPr lang="en-GB" dirty="0" err="1" smtClean="0"/>
              <a:t>HttpsConnection</a:t>
            </a:r>
            <a:r>
              <a:rPr lang="en-GB" dirty="0" smtClean="0"/>
              <a:t>)</a:t>
            </a:r>
            <a:r>
              <a:rPr lang="en-GB" dirty="0" err="1" smtClean="0"/>
              <a:t>Connector.open</a:t>
            </a:r>
            <a:r>
              <a:rPr lang="en-GB" dirty="0" smtClean="0"/>
              <a:t>(</a:t>
            </a:r>
            <a:r>
              <a:rPr lang="en-GB" dirty="0" err="1" smtClean="0"/>
              <a:t>url</a:t>
            </a:r>
            <a:r>
              <a:rPr lang="en-GB" dirty="0" smtClean="0"/>
              <a:t>);</a:t>
            </a:r>
          </a:p>
          <a:p>
            <a:pPr lvl="3"/>
            <a:r>
              <a:rPr lang="en-GB" dirty="0" smtClean="0"/>
              <a:t>        </a:t>
            </a:r>
            <a:r>
              <a:rPr lang="en-GB" dirty="0" err="1" smtClean="0"/>
              <a:t>InputStream</a:t>
            </a:r>
            <a:r>
              <a:rPr lang="en-GB" dirty="0" smtClean="0"/>
              <a:t> is = </a:t>
            </a:r>
            <a:r>
              <a:rPr lang="en-GB" dirty="0" err="1" smtClean="0"/>
              <a:t>con.openInputStream</a:t>
            </a:r>
            <a:r>
              <a:rPr lang="en-GB" dirty="0" smtClean="0"/>
              <a:t>();</a:t>
            </a:r>
          </a:p>
          <a:p>
            <a:pPr lvl="3"/>
            <a:r>
              <a:rPr lang="en-GB" dirty="0" smtClean="0"/>
              <a:t>        char </a:t>
            </a:r>
            <a:r>
              <a:rPr lang="en-GB" dirty="0" err="1" smtClean="0"/>
              <a:t>ch</a:t>
            </a:r>
            <a:r>
              <a:rPr lang="en-GB" dirty="0" smtClean="0"/>
              <a:t>;</a:t>
            </a:r>
          </a:p>
          <a:p>
            <a:pPr lvl="3"/>
            <a:r>
              <a:rPr lang="en-GB" dirty="0" smtClean="0"/>
              <a:t>        </a:t>
            </a:r>
            <a:r>
              <a:rPr lang="en-GB" dirty="0" err="1" smtClean="0"/>
              <a:t>StringBuffer</a:t>
            </a:r>
            <a:r>
              <a:rPr lang="en-GB" dirty="0" smtClean="0"/>
              <a:t> buff = new </a:t>
            </a:r>
            <a:r>
              <a:rPr lang="en-GB" dirty="0" err="1" smtClean="0"/>
              <a:t>StringBuffer</a:t>
            </a:r>
            <a:r>
              <a:rPr lang="en-GB" dirty="0" smtClean="0"/>
              <a:t>();</a:t>
            </a:r>
          </a:p>
          <a:p>
            <a:pPr lvl="3"/>
            <a:r>
              <a:rPr lang="en-GB" dirty="0" smtClean="0"/>
              <a:t>        while ((</a:t>
            </a:r>
            <a:r>
              <a:rPr lang="en-GB" dirty="0" err="1" smtClean="0"/>
              <a:t>ch</a:t>
            </a:r>
            <a:r>
              <a:rPr lang="en-GB" dirty="0" smtClean="0"/>
              <a:t> = </a:t>
            </a:r>
            <a:r>
              <a:rPr lang="en-GB" dirty="0" err="1" smtClean="0"/>
              <a:t>is.read</a:t>
            </a:r>
            <a:r>
              <a:rPr lang="en-GB" dirty="0" smtClean="0"/>
              <a:t>()) != -1)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smtClean="0"/>
              <a:t>Networking (2)</a:t>
            </a:r>
          </a:p>
        </p:txBody>
      </p:sp>
      <p:sp>
        <p:nvSpPr>
          <p:cNvPr id="27651" name="Rectangle 3"/>
          <p:cNvSpPr>
            <a:spLocks noGrp="1" noChangeArrowheads="1"/>
          </p:cNvSpPr>
          <p:nvPr>
            <p:ph type="body" idx="1"/>
          </p:nvPr>
        </p:nvSpPr>
        <p:spPr>
          <a:xfrm>
            <a:off x="271771" y="1268414"/>
            <a:ext cx="10082623" cy="4465637"/>
          </a:xfrm>
        </p:spPr>
        <p:txBody>
          <a:bodyPr/>
          <a:lstStyle/>
          <a:p>
            <a:pPr lvl="3"/>
            <a:r>
              <a:rPr lang="en-GB" dirty="0" smtClean="0"/>
              <a:t>           </a:t>
            </a:r>
            <a:r>
              <a:rPr lang="en-GB" dirty="0" err="1" smtClean="0"/>
              <a:t>buff.append</a:t>
            </a:r>
            <a:r>
              <a:rPr lang="en-GB" dirty="0" smtClean="0"/>
              <a:t>((char)</a:t>
            </a:r>
            <a:r>
              <a:rPr lang="en-GB" dirty="0" err="1" smtClean="0"/>
              <a:t>ch</a:t>
            </a:r>
            <a:r>
              <a:rPr lang="en-GB" dirty="0" smtClean="0"/>
              <a:t>);</a:t>
            </a:r>
          </a:p>
          <a:p>
            <a:pPr lvl="3"/>
            <a:r>
              <a:rPr lang="en-GB" dirty="0" smtClean="0"/>
              <a:t>        }</a:t>
            </a:r>
          </a:p>
          <a:p>
            <a:pPr lvl="3"/>
            <a:r>
              <a:rPr lang="en-GB" dirty="0" smtClean="0"/>
              <a:t>        if (</a:t>
            </a:r>
            <a:r>
              <a:rPr lang="en-GB" dirty="0" err="1" smtClean="0"/>
              <a:t>buff.toString</a:t>
            </a:r>
            <a:r>
              <a:rPr lang="en-GB" dirty="0" smtClean="0"/>
              <a:t>().</a:t>
            </a:r>
            <a:r>
              <a:rPr lang="en-GB" dirty="0" err="1" smtClean="0"/>
              <a:t>startsWith</a:t>
            </a:r>
            <a:r>
              <a:rPr lang="en-GB" dirty="0" smtClean="0"/>
              <a:t>(“PASSWORD=OK”)) {</a:t>
            </a:r>
          </a:p>
          <a:p>
            <a:pPr lvl="3"/>
            <a:r>
              <a:rPr lang="en-GB" dirty="0" smtClean="0"/>
              <a:t>            return true;</a:t>
            </a:r>
          </a:p>
          <a:p>
            <a:pPr lvl="3"/>
            <a:r>
              <a:rPr lang="en-GB" dirty="0" smtClean="0"/>
              <a:t>        } else return false;</a:t>
            </a:r>
          </a:p>
          <a:p>
            <a:pPr lvl="3"/>
            <a:r>
              <a:rPr lang="en-GB" dirty="0" smtClean="0"/>
              <a:t>    } catch (Exception e) {</a:t>
            </a:r>
          </a:p>
          <a:p>
            <a:pPr lvl="3"/>
            <a:r>
              <a:rPr lang="en-GB" dirty="0" smtClean="0"/>
              <a:t>        //log error</a:t>
            </a:r>
          </a:p>
          <a:p>
            <a:pPr lvl="3"/>
            <a:r>
              <a:rPr lang="en-GB" dirty="0" smtClean="0"/>
              <a:t>        return false;</a:t>
            </a:r>
          </a:p>
          <a:p>
            <a:pPr lvl="3"/>
            <a:r>
              <a:rPr lang="en-GB" dirty="0" smtClean="0"/>
              <a:t>    } finally { </a:t>
            </a:r>
          </a:p>
          <a:p>
            <a:pPr lvl="3"/>
            <a:r>
              <a:rPr lang="en-GB" dirty="0" smtClean="0"/>
              <a:t>        </a:t>
            </a:r>
            <a:r>
              <a:rPr lang="en-GB" dirty="0" err="1" smtClean="0"/>
              <a:t>con.close</a:t>
            </a:r>
            <a:r>
              <a:rPr lang="en-GB" dirty="0" smtClean="0"/>
              <a:t>();</a:t>
            </a:r>
          </a:p>
          <a:p>
            <a:pPr lvl="3"/>
            <a:r>
              <a:rPr lang="en-GB" dirty="0" smtClean="0"/>
              <a:t>    }</a:t>
            </a:r>
          </a:p>
          <a:p>
            <a:pPr lvl="3"/>
            <a:r>
              <a:rPr lang="en-GB" dirty="0" smtClean="0"/>
              <a:t>}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mtClean="0"/>
              <a:t>Persistent Storage (1)</a:t>
            </a:r>
          </a:p>
        </p:txBody>
      </p:sp>
      <p:sp>
        <p:nvSpPr>
          <p:cNvPr id="28675" name="Rectangle 3"/>
          <p:cNvSpPr>
            <a:spLocks noGrp="1" noChangeArrowheads="1"/>
          </p:cNvSpPr>
          <p:nvPr>
            <p:ph type="body" idx="1"/>
          </p:nvPr>
        </p:nvSpPr>
        <p:spPr/>
        <p:txBody>
          <a:bodyPr/>
          <a:lstStyle/>
          <a:p>
            <a:r>
              <a:rPr lang="en-GB" smtClean="0"/>
              <a:t>Handled using a Record Management System (RMS)</a:t>
            </a:r>
          </a:p>
          <a:p>
            <a:r>
              <a:rPr lang="en-GB" smtClean="0"/>
              <a:t>Defined in javax.microedition.rms package</a:t>
            </a:r>
          </a:p>
          <a:p>
            <a:r>
              <a:rPr lang="en-GB" smtClean="0"/>
              <a:t>Device-independent API</a:t>
            </a:r>
          </a:p>
          <a:p>
            <a:r>
              <a:rPr lang="en-GB" smtClean="0"/>
              <a:t>Records are arrays of bytes</a:t>
            </a:r>
          </a:p>
          <a:p>
            <a:r>
              <a:rPr lang="en-GB" smtClean="0"/>
              <a:t>Records live in record stores</a:t>
            </a:r>
          </a:p>
          <a:p>
            <a:r>
              <a:rPr lang="en-GB" smtClean="0"/>
              <a:t>Record stores are shared within</a:t>
            </a:r>
            <a:br>
              <a:rPr lang="en-GB" smtClean="0"/>
            </a:br>
            <a:r>
              <a:rPr lang="en-GB" smtClean="0"/>
              <a:t>MIDlet suite</a:t>
            </a:r>
          </a:p>
          <a:p>
            <a:r>
              <a:rPr lang="en-GB" smtClean="0"/>
              <a:t>Support for enumeration, sorting </a:t>
            </a:r>
            <a:br>
              <a:rPr lang="en-GB" smtClean="0"/>
            </a:br>
            <a:r>
              <a:rPr lang="en-GB" smtClean="0"/>
              <a:t>and filtering</a:t>
            </a:r>
          </a:p>
        </p:txBody>
      </p:sp>
      <p:grpSp>
        <p:nvGrpSpPr>
          <p:cNvPr id="2" name="Group 4"/>
          <p:cNvGrpSpPr>
            <a:grpSpLocks/>
          </p:cNvGrpSpPr>
          <p:nvPr/>
        </p:nvGrpSpPr>
        <p:grpSpPr bwMode="auto">
          <a:xfrm>
            <a:off x="5233239" y="2590800"/>
            <a:ext cx="4039247" cy="3276600"/>
            <a:chOff x="3312" y="2016"/>
            <a:chExt cx="2544" cy="2064"/>
          </a:xfrm>
        </p:grpSpPr>
        <p:sp>
          <p:nvSpPr>
            <p:cNvPr id="28677"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28678"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28679" name="Rectangle 7"/>
            <p:cNvSpPr>
              <a:spLocks noChangeArrowheads="1"/>
            </p:cNvSpPr>
            <p:nvPr/>
          </p:nvSpPr>
          <p:spPr bwMode="auto">
            <a:xfrm rot="-5400000">
              <a:off x="3960" y="1608"/>
              <a:ext cx="1248" cy="2544"/>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28680" name="Text Box 8"/>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sp>
          <p:nvSpPr>
            <p:cNvPr id="28681" name="Rectangle 9"/>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8682" name="Rectangle 10"/>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8683" name="Rectangle 11"/>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nvGrpSpPr>
            <p:cNvPr id="3" name="Group 12"/>
            <p:cNvGrpSpPr>
              <a:grpSpLocks/>
            </p:cNvGrpSpPr>
            <p:nvPr/>
          </p:nvGrpSpPr>
          <p:grpSpPr bwMode="auto">
            <a:xfrm>
              <a:off x="4656" y="2352"/>
              <a:ext cx="389" cy="1008"/>
              <a:chOff x="2736" y="3360"/>
              <a:chExt cx="389" cy="1008"/>
            </a:xfrm>
          </p:grpSpPr>
          <p:sp>
            <p:nvSpPr>
              <p:cNvPr id="28694" name="Rectangle 13"/>
              <p:cNvSpPr>
                <a:spLocks noChangeArrowheads="1"/>
              </p:cNvSpPr>
              <p:nvPr/>
            </p:nvSpPr>
            <p:spPr bwMode="auto">
              <a:xfrm>
                <a:off x="2736" y="3360"/>
                <a:ext cx="383" cy="1008"/>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28695" name="Text Box 14"/>
              <p:cNvSpPr txBox="1">
                <a:spLocks noChangeArrowheads="1"/>
              </p:cNvSpPr>
              <p:nvPr/>
            </p:nvSpPr>
            <p:spPr bwMode="auto">
              <a:xfrm rot="5400000">
                <a:off x="2562" y="3690"/>
                <a:ext cx="75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Persistent</a:t>
                </a:r>
              </a:p>
              <a:p>
                <a:pPr algn="ctr">
                  <a:lnSpc>
                    <a:spcPct val="90000"/>
                  </a:lnSpc>
                  <a:spcBef>
                    <a:spcPct val="0"/>
                  </a:spcBef>
                  <a:spcAft>
                    <a:spcPct val="0"/>
                  </a:spcAft>
                  <a:buClrTx/>
                </a:pPr>
                <a:r>
                  <a:rPr lang="en-GB">
                    <a:solidFill>
                      <a:schemeClr val="bg1"/>
                    </a:solidFill>
                    <a:latin typeface="Nokia Sans" pitchFamily="34" charset="0"/>
                  </a:rPr>
                  <a:t>Storage</a:t>
                </a:r>
              </a:p>
            </p:txBody>
          </p:sp>
        </p:grpSp>
        <p:grpSp>
          <p:nvGrpSpPr>
            <p:cNvPr id="4" name="Group 15"/>
            <p:cNvGrpSpPr>
              <a:grpSpLocks/>
            </p:cNvGrpSpPr>
            <p:nvPr/>
          </p:nvGrpSpPr>
          <p:grpSpPr bwMode="auto">
            <a:xfrm>
              <a:off x="4224" y="2352"/>
              <a:ext cx="383" cy="1008"/>
              <a:chOff x="4368" y="2352"/>
              <a:chExt cx="383" cy="1008"/>
            </a:xfrm>
          </p:grpSpPr>
          <p:sp>
            <p:nvSpPr>
              <p:cNvPr id="28692" name="Rectangle 16"/>
              <p:cNvSpPr>
                <a:spLocks noChangeArrowheads="1"/>
              </p:cNvSpPr>
              <p:nvPr/>
            </p:nvSpPr>
            <p:spPr bwMode="auto">
              <a:xfrm>
                <a:off x="4368" y="2352"/>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8693" name="Text Box 17"/>
              <p:cNvSpPr txBox="1">
                <a:spLocks noChangeArrowheads="1"/>
              </p:cNvSpPr>
              <p:nvPr/>
            </p:nvSpPr>
            <p:spPr bwMode="auto">
              <a:xfrm rot="5400000">
                <a:off x="4153" y="2758"/>
                <a:ext cx="836" cy="214"/>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Networking</a:t>
                </a:r>
              </a:p>
            </p:txBody>
          </p:sp>
        </p:grpSp>
        <p:grpSp>
          <p:nvGrpSpPr>
            <p:cNvPr id="5" name="Group 18"/>
            <p:cNvGrpSpPr>
              <a:grpSpLocks/>
            </p:cNvGrpSpPr>
            <p:nvPr/>
          </p:nvGrpSpPr>
          <p:grpSpPr bwMode="auto">
            <a:xfrm>
              <a:off x="3792" y="2352"/>
              <a:ext cx="388" cy="1008"/>
              <a:chOff x="2736" y="3360"/>
              <a:chExt cx="388" cy="1008"/>
            </a:xfrm>
          </p:grpSpPr>
          <p:sp>
            <p:nvSpPr>
              <p:cNvPr id="28690" name="Rectangle 19"/>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8691" name="Text Box 20"/>
              <p:cNvSpPr txBox="1">
                <a:spLocks noChangeArrowheads="1"/>
              </p:cNvSpPr>
              <p:nvPr/>
            </p:nvSpPr>
            <p:spPr bwMode="auto">
              <a:xfrm rot="5400000">
                <a:off x="2601" y="3688"/>
                <a:ext cx="67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User</a:t>
                </a:r>
              </a:p>
              <a:p>
                <a:pPr algn="ctr">
                  <a:lnSpc>
                    <a:spcPct val="90000"/>
                  </a:lnSpc>
                  <a:spcBef>
                    <a:spcPct val="0"/>
                  </a:spcBef>
                  <a:spcAft>
                    <a:spcPct val="0"/>
                  </a:spcAft>
                  <a:buClrTx/>
                </a:pPr>
                <a:r>
                  <a:rPr lang="en-GB">
                    <a:solidFill>
                      <a:schemeClr val="bg2"/>
                    </a:solidFill>
                    <a:latin typeface="Nokia Sans" pitchFamily="34" charset="0"/>
                  </a:rPr>
                  <a:t>Interface</a:t>
                </a:r>
              </a:p>
            </p:txBody>
          </p:sp>
        </p:grpSp>
        <p:grpSp>
          <p:nvGrpSpPr>
            <p:cNvPr id="6" name="Group 21"/>
            <p:cNvGrpSpPr>
              <a:grpSpLocks/>
            </p:cNvGrpSpPr>
            <p:nvPr/>
          </p:nvGrpSpPr>
          <p:grpSpPr bwMode="auto">
            <a:xfrm>
              <a:off x="3360" y="2352"/>
              <a:ext cx="388" cy="1008"/>
              <a:chOff x="2736" y="3360"/>
              <a:chExt cx="388" cy="1008"/>
            </a:xfrm>
          </p:grpSpPr>
          <p:sp>
            <p:nvSpPr>
              <p:cNvPr id="28688" name="Rectangle 22"/>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28689" name="Text Box 23"/>
              <p:cNvSpPr txBox="1">
                <a:spLocks noChangeArrowheads="1"/>
              </p:cNvSpPr>
              <p:nvPr/>
            </p:nvSpPr>
            <p:spPr bwMode="auto">
              <a:xfrm rot="5400000">
                <a:off x="2673" y="3689"/>
                <a:ext cx="532"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MIDlet</a:t>
                </a:r>
              </a:p>
              <a:p>
                <a:pPr algn="ctr">
                  <a:lnSpc>
                    <a:spcPct val="90000"/>
                  </a:lnSpc>
                  <a:spcBef>
                    <a:spcPct val="0"/>
                  </a:spcBef>
                  <a:spcAft>
                    <a:spcPct val="0"/>
                  </a:spcAft>
                  <a:buClrTx/>
                </a:pPr>
                <a:r>
                  <a:rPr lang="en-GB">
                    <a:solidFill>
                      <a:schemeClr val="bg2"/>
                    </a:solidFill>
                    <a:latin typeface="Nokia Sans" pitchFamily="34" charset="0"/>
                  </a:rPr>
                  <a:t>APIs</a:t>
                </a:r>
              </a:p>
            </p:txBody>
          </p:sp>
        </p:gr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Java ME Overview</a:t>
            </a:r>
          </a:p>
        </p:txBody>
      </p:sp>
      <p:sp>
        <p:nvSpPr>
          <p:cNvPr id="5123" name="Rectangle 3"/>
          <p:cNvSpPr>
            <a:spLocks noGrp="1" noChangeArrowheads="1"/>
          </p:cNvSpPr>
          <p:nvPr>
            <p:ph type="body" idx="1"/>
          </p:nvPr>
        </p:nvSpPr>
        <p:spPr/>
        <p:txBody>
          <a:bodyPr/>
          <a:lstStyle/>
          <a:p>
            <a:r>
              <a:rPr lang="en-GB" smtClean="0"/>
              <a:t>Java Micro Edition (ME) is Java for small devices</a:t>
            </a:r>
          </a:p>
          <a:p>
            <a:r>
              <a:rPr lang="en-GB" smtClean="0"/>
              <a:t>Java ME provides a common platform for devices such as</a:t>
            </a:r>
          </a:p>
          <a:p>
            <a:pPr lvl="1"/>
            <a:r>
              <a:rPr lang="en-GB" smtClean="0"/>
              <a:t>Mobile phones</a:t>
            </a:r>
          </a:p>
          <a:p>
            <a:pPr lvl="1"/>
            <a:r>
              <a:rPr lang="en-GB" smtClean="0"/>
              <a:t>Pagers</a:t>
            </a:r>
          </a:p>
          <a:p>
            <a:pPr lvl="1"/>
            <a:r>
              <a:rPr lang="en-GB" smtClean="0"/>
              <a:t>PDAs</a:t>
            </a:r>
          </a:p>
          <a:p>
            <a:pPr lvl="1"/>
            <a:r>
              <a:rPr lang="en-GB" smtClean="0"/>
              <a:t>Set-top boxes</a:t>
            </a:r>
          </a:p>
          <a:p>
            <a:r>
              <a:rPr lang="en-GB" smtClean="0"/>
              <a:t>Defines a standard set of configuration, profiles and optional APIs</a:t>
            </a:r>
          </a:p>
          <a:p>
            <a:r>
              <a:rPr lang="en-GB" smtClean="0"/>
              <a:t>This enables developers to write applications for a broad range of devices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Persistent Storage (2)</a:t>
            </a:r>
          </a:p>
        </p:txBody>
      </p:sp>
      <p:sp>
        <p:nvSpPr>
          <p:cNvPr id="29699" name="Rectangle 3"/>
          <p:cNvSpPr>
            <a:spLocks noGrp="1" noChangeArrowheads="1"/>
          </p:cNvSpPr>
          <p:nvPr>
            <p:ph type="body" idx="1"/>
          </p:nvPr>
        </p:nvSpPr>
        <p:spPr/>
        <p:txBody>
          <a:bodyPr/>
          <a:lstStyle/>
          <a:p>
            <a:r>
              <a:rPr lang="en-GB" dirty="0" smtClean="0"/>
              <a:t>Example code:</a:t>
            </a:r>
          </a:p>
          <a:p>
            <a:pPr lvl="1"/>
            <a:r>
              <a:rPr lang="en-GB" dirty="0" smtClean="0"/>
              <a:t>Opens a new </a:t>
            </a:r>
            <a:r>
              <a:rPr lang="en-GB" dirty="0" err="1" smtClean="0"/>
              <a:t>RecordStore</a:t>
            </a:r>
            <a:endParaRPr lang="en-GB" dirty="0" smtClean="0"/>
          </a:p>
          <a:p>
            <a:pPr lvl="1"/>
            <a:r>
              <a:rPr lang="en-GB" dirty="0" smtClean="0"/>
              <a:t>Converts a String to bytes</a:t>
            </a:r>
          </a:p>
          <a:p>
            <a:pPr lvl="1"/>
            <a:r>
              <a:rPr lang="en-GB" dirty="0" smtClean="0"/>
              <a:t>Calls </a:t>
            </a:r>
            <a:r>
              <a:rPr lang="en-GB" dirty="0" err="1" smtClean="0"/>
              <a:t>RecordStore.addRecord</a:t>
            </a:r>
            <a:r>
              <a:rPr lang="en-GB" dirty="0" smtClean="0"/>
              <a:t>() with the bytes to add</a:t>
            </a:r>
          </a:p>
          <a:p>
            <a:pPr lvl="3"/>
            <a:r>
              <a:rPr lang="en-GB" dirty="0" smtClean="0"/>
              <a:t>public </a:t>
            </a:r>
            <a:r>
              <a:rPr lang="en-GB" dirty="0" err="1" smtClean="0"/>
              <a:t>boolean</a:t>
            </a:r>
            <a:r>
              <a:rPr lang="en-GB" dirty="0" smtClean="0"/>
              <a:t> </a:t>
            </a:r>
            <a:r>
              <a:rPr lang="en-GB" dirty="0" err="1" smtClean="0"/>
              <a:t>storeUsername</a:t>
            </a:r>
            <a:r>
              <a:rPr lang="en-GB" dirty="0" smtClean="0"/>
              <a:t>(String username) {</a:t>
            </a:r>
          </a:p>
          <a:p>
            <a:pPr lvl="3"/>
            <a:r>
              <a:rPr lang="en-GB" dirty="0" smtClean="0"/>
              <a:t> </a:t>
            </a:r>
            <a:r>
              <a:rPr lang="en-GB" dirty="0" err="1" smtClean="0"/>
              <a:t>RecordStore</a:t>
            </a:r>
            <a:r>
              <a:rPr lang="en-GB" dirty="0" smtClean="0"/>
              <a:t> </a:t>
            </a:r>
            <a:r>
              <a:rPr lang="en-GB" dirty="0" err="1" smtClean="0"/>
              <a:t>rs</a:t>
            </a:r>
            <a:r>
              <a:rPr lang="en-GB" dirty="0" smtClean="0"/>
              <a:t>;</a:t>
            </a:r>
          </a:p>
          <a:p>
            <a:pPr lvl="3"/>
            <a:r>
              <a:rPr lang="en-GB" dirty="0" smtClean="0"/>
              <a:t>   try {</a:t>
            </a:r>
          </a:p>
          <a:p>
            <a:pPr lvl="3"/>
            <a:r>
              <a:rPr lang="en-GB" dirty="0" smtClean="0"/>
              <a:t>      </a:t>
            </a:r>
            <a:r>
              <a:rPr lang="en-GB" dirty="0" err="1" smtClean="0"/>
              <a:t>rs</a:t>
            </a:r>
            <a:r>
              <a:rPr lang="en-GB" dirty="0" smtClean="0"/>
              <a:t> = </a:t>
            </a:r>
            <a:r>
              <a:rPr lang="en-GB" dirty="0" err="1" smtClean="0"/>
              <a:t>RecordStore.openRecordStore</a:t>
            </a:r>
            <a:r>
              <a:rPr lang="en-GB" dirty="0" smtClean="0"/>
              <a:t>(“</a:t>
            </a:r>
            <a:r>
              <a:rPr lang="en-GB" dirty="0" err="1" smtClean="0"/>
              <a:t>loginInfo</a:t>
            </a:r>
            <a:r>
              <a:rPr lang="en-GB" dirty="0" smtClean="0"/>
              <a:t>”, false);</a:t>
            </a:r>
          </a:p>
          <a:p>
            <a:pPr lvl="3"/>
            <a:r>
              <a:rPr lang="en-GB" dirty="0" smtClean="0"/>
              <a:t>      byte[] user = </a:t>
            </a:r>
            <a:r>
              <a:rPr lang="en-GB" dirty="0" err="1" smtClean="0"/>
              <a:t>username.getBytes</a:t>
            </a:r>
            <a:r>
              <a:rPr lang="en-GB" dirty="0" smtClean="0"/>
              <a:t>();</a:t>
            </a:r>
          </a:p>
          <a:p>
            <a:pPr lvl="3"/>
            <a:r>
              <a:rPr lang="en-GB" dirty="0" smtClean="0"/>
              <a:t>      </a:t>
            </a:r>
            <a:r>
              <a:rPr lang="en-GB" dirty="0" err="1" smtClean="0"/>
              <a:t>rs.addRecord</a:t>
            </a:r>
            <a:r>
              <a:rPr lang="en-GB" dirty="0" smtClean="0"/>
              <a:t>(bytes,0,bytes.length);</a:t>
            </a:r>
          </a:p>
          <a:p>
            <a:pPr lvl="3"/>
            <a:r>
              <a:rPr lang="en-GB" dirty="0" smtClean="0"/>
              <a:t>      return true;</a:t>
            </a:r>
          </a:p>
          <a:p>
            <a:pPr lvl="3"/>
            <a:r>
              <a:rPr lang="en-GB" dirty="0" smtClean="0"/>
              <a:t>   } catch (Exception e) {</a:t>
            </a:r>
          </a:p>
          <a:p>
            <a:pPr lvl="3"/>
            <a:r>
              <a:rPr lang="en-GB" dirty="0" smtClean="0"/>
              <a:t>      return false;</a:t>
            </a:r>
          </a:p>
          <a:p>
            <a:pPr lvl="3"/>
            <a:r>
              <a:rPr lang="en-GB" dirty="0" smtClean="0"/>
              <a:t>   } finally {</a:t>
            </a:r>
          </a:p>
          <a:p>
            <a:pPr lvl="3"/>
            <a:r>
              <a:rPr lang="en-GB" dirty="0" smtClean="0"/>
              <a:t>     if (</a:t>
            </a:r>
            <a:r>
              <a:rPr lang="en-GB" dirty="0" err="1" smtClean="0"/>
              <a:t>rs</a:t>
            </a:r>
            <a:r>
              <a:rPr lang="en-GB" dirty="0" smtClean="0"/>
              <a:t> != null)</a:t>
            </a:r>
          </a:p>
          <a:p>
            <a:pPr lvl="3"/>
            <a:r>
              <a:rPr lang="en-GB" dirty="0" smtClean="0"/>
              <a:t>        </a:t>
            </a:r>
            <a:r>
              <a:rPr lang="en-GB" dirty="0" err="1" smtClean="0"/>
              <a:t>rs.closeRecordStore</a:t>
            </a:r>
            <a:r>
              <a:rPr lang="en-GB" dirty="0" smtClean="0"/>
              <a:t>();</a:t>
            </a:r>
          </a:p>
          <a:p>
            <a:pPr lvl="3"/>
            <a:r>
              <a:rPr lang="en-GB" dirty="0" smtClean="0"/>
              <a:t>   }</a:t>
            </a:r>
          </a:p>
          <a:p>
            <a:pPr lvl="3"/>
            <a:r>
              <a:rPr lang="en-GB" dirty="0" smtClean="0"/>
              <a:t>}</a:t>
            </a:r>
          </a:p>
          <a:p>
            <a:pPr lvl="1"/>
            <a:endParaRPr lang="en-GB" dirty="0" smtClean="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smtClean="0"/>
              <a:t>Game API Overview</a:t>
            </a:r>
          </a:p>
        </p:txBody>
      </p:sp>
      <p:sp>
        <p:nvSpPr>
          <p:cNvPr id="30723" name="Rectangle 3"/>
          <p:cNvSpPr>
            <a:spLocks noGrp="1" noChangeArrowheads="1"/>
          </p:cNvSpPr>
          <p:nvPr>
            <p:ph type="body" idx="1"/>
          </p:nvPr>
        </p:nvSpPr>
        <p:spPr/>
        <p:txBody>
          <a:bodyPr/>
          <a:lstStyle/>
          <a:p>
            <a:r>
              <a:rPr lang="en-GB" smtClean="0"/>
              <a:t>Package included with MIDP 2.0 to deal with game related procedures</a:t>
            </a:r>
          </a:p>
          <a:p>
            <a:r>
              <a:rPr lang="en-GB" smtClean="0"/>
              <a:t>Defined in javax.microedition.lcdui.game package</a:t>
            </a:r>
          </a:p>
          <a:p>
            <a:r>
              <a:rPr lang="en-GB" smtClean="0"/>
              <a:t>Helps develop faster UI and reduce size of the jar</a:t>
            </a:r>
          </a:p>
          <a:p>
            <a:r>
              <a:rPr lang="en-GB" smtClean="0"/>
              <a:t>Don’t have to code own routines for </a:t>
            </a:r>
            <a:br>
              <a:rPr lang="en-GB" smtClean="0"/>
            </a:br>
            <a:r>
              <a:rPr lang="en-GB" smtClean="0"/>
              <a:t>good performance as in MIDP 1.0</a:t>
            </a:r>
          </a:p>
          <a:p>
            <a:r>
              <a:rPr lang="en-GB" smtClean="0"/>
              <a:t>Introduces the idea of layers which </a:t>
            </a:r>
            <a:br>
              <a:rPr lang="en-GB" smtClean="0"/>
            </a:br>
            <a:r>
              <a:rPr lang="en-GB" smtClean="0"/>
              <a:t>are the objects in the game</a:t>
            </a:r>
          </a:p>
        </p:txBody>
      </p:sp>
      <p:grpSp>
        <p:nvGrpSpPr>
          <p:cNvPr id="2" name="Group 4"/>
          <p:cNvGrpSpPr>
            <a:grpSpLocks/>
          </p:cNvGrpSpPr>
          <p:nvPr/>
        </p:nvGrpSpPr>
        <p:grpSpPr bwMode="auto">
          <a:xfrm>
            <a:off x="5258643" y="2641600"/>
            <a:ext cx="4039247" cy="3276600"/>
            <a:chOff x="3312" y="2016"/>
            <a:chExt cx="2544" cy="2064"/>
          </a:xfrm>
        </p:grpSpPr>
        <p:sp>
          <p:nvSpPr>
            <p:cNvPr id="30725"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30726"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30727" name="Rectangle 7"/>
            <p:cNvSpPr>
              <a:spLocks noChangeArrowheads="1"/>
            </p:cNvSpPr>
            <p:nvPr/>
          </p:nvSpPr>
          <p:spPr bwMode="auto">
            <a:xfrm rot="-5400000">
              <a:off x="3960" y="1608"/>
              <a:ext cx="1248" cy="2544"/>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30728" name="Text Box 8"/>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sp>
          <p:nvSpPr>
            <p:cNvPr id="30729" name="Rectangle 9"/>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30730" name="Rectangle 10"/>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nvGrpSpPr>
            <p:cNvPr id="3" name="Group 11"/>
            <p:cNvGrpSpPr>
              <a:grpSpLocks/>
            </p:cNvGrpSpPr>
            <p:nvPr/>
          </p:nvGrpSpPr>
          <p:grpSpPr bwMode="auto">
            <a:xfrm>
              <a:off x="4656" y="2352"/>
              <a:ext cx="389" cy="1008"/>
              <a:chOff x="2736" y="3360"/>
              <a:chExt cx="389" cy="1008"/>
            </a:xfrm>
          </p:grpSpPr>
          <p:sp>
            <p:nvSpPr>
              <p:cNvPr id="30743" name="Rectangle 12"/>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30744" name="Text Box 13"/>
              <p:cNvSpPr txBox="1">
                <a:spLocks noChangeArrowheads="1"/>
              </p:cNvSpPr>
              <p:nvPr/>
            </p:nvSpPr>
            <p:spPr bwMode="auto">
              <a:xfrm rot="5400000">
                <a:off x="2562" y="3690"/>
                <a:ext cx="75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Persistent</a:t>
                </a:r>
              </a:p>
              <a:p>
                <a:pPr algn="ctr">
                  <a:lnSpc>
                    <a:spcPct val="90000"/>
                  </a:lnSpc>
                  <a:spcBef>
                    <a:spcPct val="0"/>
                  </a:spcBef>
                  <a:spcAft>
                    <a:spcPct val="0"/>
                  </a:spcAft>
                  <a:buClrTx/>
                </a:pPr>
                <a:r>
                  <a:rPr lang="en-GB">
                    <a:solidFill>
                      <a:schemeClr val="bg2"/>
                    </a:solidFill>
                    <a:latin typeface="Nokia Sans" pitchFamily="34" charset="0"/>
                  </a:rPr>
                  <a:t>Storage</a:t>
                </a:r>
              </a:p>
            </p:txBody>
          </p:sp>
        </p:grpSp>
        <p:sp>
          <p:nvSpPr>
            <p:cNvPr id="30732" name="Rectangle 14"/>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nvGrpSpPr>
            <p:cNvPr id="4" name="Group 15"/>
            <p:cNvGrpSpPr>
              <a:grpSpLocks/>
            </p:cNvGrpSpPr>
            <p:nvPr/>
          </p:nvGrpSpPr>
          <p:grpSpPr bwMode="auto">
            <a:xfrm>
              <a:off x="4224" y="2352"/>
              <a:ext cx="383" cy="1008"/>
              <a:chOff x="4368" y="2352"/>
              <a:chExt cx="383" cy="1008"/>
            </a:xfrm>
          </p:grpSpPr>
          <p:sp>
            <p:nvSpPr>
              <p:cNvPr id="30741" name="Rectangle 16"/>
              <p:cNvSpPr>
                <a:spLocks noChangeArrowheads="1"/>
              </p:cNvSpPr>
              <p:nvPr/>
            </p:nvSpPr>
            <p:spPr bwMode="auto">
              <a:xfrm>
                <a:off x="4368" y="2352"/>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30742" name="Text Box 17"/>
              <p:cNvSpPr txBox="1">
                <a:spLocks noChangeArrowheads="1"/>
              </p:cNvSpPr>
              <p:nvPr/>
            </p:nvSpPr>
            <p:spPr bwMode="auto">
              <a:xfrm rot="5400000">
                <a:off x="4153" y="2758"/>
                <a:ext cx="836" cy="214"/>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Networking</a:t>
                </a:r>
              </a:p>
            </p:txBody>
          </p:sp>
        </p:grpSp>
        <p:grpSp>
          <p:nvGrpSpPr>
            <p:cNvPr id="5" name="Group 18"/>
            <p:cNvGrpSpPr>
              <a:grpSpLocks/>
            </p:cNvGrpSpPr>
            <p:nvPr/>
          </p:nvGrpSpPr>
          <p:grpSpPr bwMode="auto">
            <a:xfrm>
              <a:off x="3792" y="2352"/>
              <a:ext cx="388" cy="1008"/>
              <a:chOff x="2736" y="3360"/>
              <a:chExt cx="388" cy="1008"/>
            </a:xfrm>
          </p:grpSpPr>
          <p:sp>
            <p:nvSpPr>
              <p:cNvPr id="30739" name="Rectangle 19"/>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30740" name="Text Box 20"/>
              <p:cNvSpPr txBox="1">
                <a:spLocks noChangeArrowheads="1"/>
              </p:cNvSpPr>
              <p:nvPr/>
            </p:nvSpPr>
            <p:spPr bwMode="auto">
              <a:xfrm rot="5400000">
                <a:off x="2601" y="3688"/>
                <a:ext cx="67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User</a:t>
                </a:r>
              </a:p>
              <a:p>
                <a:pPr algn="ctr">
                  <a:lnSpc>
                    <a:spcPct val="90000"/>
                  </a:lnSpc>
                  <a:spcBef>
                    <a:spcPct val="0"/>
                  </a:spcBef>
                  <a:spcAft>
                    <a:spcPct val="0"/>
                  </a:spcAft>
                  <a:buClrTx/>
                </a:pPr>
                <a:r>
                  <a:rPr lang="en-GB">
                    <a:solidFill>
                      <a:schemeClr val="bg2"/>
                    </a:solidFill>
                    <a:latin typeface="Nokia Sans" pitchFamily="34" charset="0"/>
                  </a:rPr>
                  <a:t>Interface</a:t>
                </a:r>
              </a:p>
            </p:txBody>
          </p:sp>
        </p:grpSp>
        <p:grpSp>
          <p:nvGrpSpPr>
            <p:cNvPr id="6" name="Group 21"/>
            <p:cNvGrpSpPr>
              <a:grpSpLocks/>
            </p:cNvGrpSpPr>
            <p:nvPr/>
          </p:nvGrpSpPr>
          <p:grpSpPr bwMode="auto">
            <a:xfrm>
              <a:off x="3360" y="2352"/>
              <a:ext cx="388" cy="1008"/>
              <a:chOff x="2736" y="3360"/>
              <a:chExt cx="388" cy="1008"/>
            </a:xfrm>
          </p:grpSpPr>
          <p:sp>
            <p:nvSpPr>
              <p:cNvPr id="30737" name="Rectangle 22"/>
              <p:cNvSpPr>
                <a:spLocks noChangeArrowheads="1"/>
              </p:cNvSpPr>
              <p:nvPr/>
            </p:nvSpPr>
            <p:spPr bwMode="auto">
              <a:xfrm>
                <a:off x="2736" y="3360"/>
                <a:ext cx="383" cy="1008"/>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30738" name="Text Box 23"/>
              <p:cNvSpPr txBox="1">
                <a:spLocks noChangeArrowheads="1"/>
              </p:cNvSpPr>
              <p:nvPr/>
            </p:nvSpPr>
            <p:spPr bwMode="auto">
              <a:xfrm rot="5400000">
                <a:off x="2673" y="3689"/>
                <a:ext cx="532"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2"/>
                    </a:solidFill>
                    <a:latin typeface="Nokia Sans" pitchFamily="34" charset="0"/>
                  </a:rPr>
                  <a:t>MIDlet</a:t>
                </a:r>
              </a:p>
              <a:p>
                <a:pPr algn="ctr">
                  <a:lnSpc>
                    <a:spcPct val="90000"/>
                  </a:lnSpc>
                  <a:spcBef>
                    <a:spcPct val="0"/>
                  </a:spcBef>
                  <a:spcAft>
                    <a:spcPct val="0"/>
                  </a:spcAft>
                  <a:buClrTx/>
                </a:pPr>
                <a:r>
                  <a:rPr lang="en-GB">
                    <a:solidFill>
                      <a:schemeClr val="bg2"/>
                    </a:solidFill>
                    <a:latin typeface="Nokia Sans" pitchFamily="34" charset="0"/>
                  </a:rPr>
                  <a:t>APIs</a:t>
                </a:r>
              </a:p>
            </p:txBody>
          </p:sp>
        </p:grpSp>
        <p:sp>
          <p:nvSpPr>
            <p:cNvPr id="30736" name="Rectangle 24"/>
            <p:cNvSpPr>
              <a:spLocks noChangeArrowheads="1"/>
            </p:cNvSpPr>
            <p:nvPr/>
          </p:nvSpPr>
          <p:spPr bwMode="auto">
            <a:xfrm>
              <a:off x="3792" y="2352"/>
              <a:ext cx="384" cy="192"/>
            </a:xfrm>
            <a:prstGeom prst="rect">
              <a:avLst/>
            </a:prstGeom>
            <a:solidFill>
              <a:srgbClr val="0059B5"/>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Game</a:t>
              </a:r>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Example Game created with Game API</a:t>
            </a:r>
          </a:p>
        </p:txBody>
      </p:sp>
      <p:grpSp>
        <p:nvGrpSpPr>
          <p:cNvPr id="2" name="Group 21"/>
          <p:cNvGrpSpPr>
            <a:grpSpLocks/>
          </p:cNvGrpSpPr>
          <p:nvPr/>
        </p:nvGrpSpPr>
        <p:grpSpPr bwMode="auto">
          <a:xfrm>
            <a:off x="381061" y="1460500"/>
            <a:ext cx="8916829" cy="3810000"/>
            <a:chOff x="240" y="1440"/>
            <a:chExt cx="5616" cy="2400"/>
          </a:xfrm>
        </p:grpSpPr>
        <p:pic>
          <p:nvPicPr>
            <p:cNvPr id="31748" name="Picture 22"/>
            <p:cNvPicPr>
              <a:picLocks noChangeAspect="1" noChangeArrowheads="1"/>
            </p:cNvPicPr>
            <p:nvPr/>
          </p:nvPicPr>
          <p:blipFill>
            <a:blip r:embed="rId3" cstate="print"/>
            <a:srcRect/>
            <a:stretch>
              <a:fillRect/>
            </a:stretch>
          </p:blipFill>
          <p:spPr bwMode="auto">
            <a:xfrm>
              <a:off x="2208" y="1440"/>
              <a:ext cx="2053" cy="2400"/>
            </a:xfrm>
            <a:prstGeom prst="rect">
              <a:avLst/>
            </a:prstGeom>
            <a:noFill/>
            <a:ln w="12700">
              <a:noFill/>
              <a:miter lim="800000"/>
              <a:headEnd/>
              <a:tailEnd/>
            </a:ln>
          </p:spPr>
        </p:pic>
        <p:sp>
          <p:nvSpPr>
            <p:cNvPr id="31749" name="Text Box 23"/>
            <p:cNvSpPr txBox="1">
              <a:spLocks noChangeArrowheads="1"/>
            </p:cNvSpPr>
            <p:nvPr/>
          </p:nvSpPr>
          <p:spPr bwMode="auto">
            <a:xfrm>
              <a:off x="318" y="3504"/>
              <a:ext cx="1390" cy="291"/>
            </a:xfrm>
            <a:prstGeom prst="rect">
              <a:avLst/>
            </a:prstGeom>
            <a:noFill/>
            <a:ln w="12700">
              <a:noFill/>
              <a:miter lim="800000"/>
              <a:headEnd/>
              <a:tailEnd/>
            </a:ln>
          </p:spPr>
          <p:txBody>
            <a:bodyPr wrap="none" lIns="100794" tIns="50397" rIns="100794" bIns="50397">
              <a:spAutoFit/>
            </a:bodyPr>
            <a:lstStyle/>
            <a:p>
              <a:pPr defTabSz="1008063">
                <a:lnSpc>
                  <a:spcPct val="90000"/>
                </a:lnSpc>
                <a:spcBef>
                  <a:spcPct val="0"/>
                </a:spcBef>
                <a:spcAft>
                  <a:spcPct val="0"/>
                </a:spcAft>
                <a:buClrTx/>
              </a:pPr>
              <a:r>
                <a:rPr lang="en-GB" sz="2600" b="1">
                  <a:solidFill>
                    <a:srgbClr val="006000"/>
                  </a:solidFill>
                  <a:latin typeface="Courier New" pitchFamily="49" charset="0"/>
                </a:rPr>
                <a:t>TiledLayer</a:t>
              </a:r>
            </a:p>
          </p:txBody>
        </p:sp>
        <p:sp>
          <p:nvSpPr>
            <p:cNvPr id="31750" name="Text Box 24"/>
            <p:cNvSpPr txBox="1">
              <a:spLocks noChangeArrowheads="1"/>
            </p:cNvSpPr>
            <p:nvPr/>
          </p:nvSpPr>
          <p:spPr bwMode="auto">
            <a:xfrm>
              <a:off x="4608" y="2304"/>
              <a:ext cx="885" cy="291"/>
            </a:xfrm>
            <a:prstGeom prst="rect">
              <a:avLst/>
            </a:prstGeom>
            <a:noFill/>
            <a:ln w="12700">
              <a:noFill/>
              <a:miter lim="800000"/>
              <a:headEnd/>
              <a:tailEnd/>
            </a:ln>
          </p:spPr>
          <p:txBody>
            <a:bodyPr wrap="none" lIns="100794" tIns="50397" rIns="100794" bIns="50397">
              <a:spAutoFit/>
            </a:bodyPr>
            <a:lstStyle/>
            <a:p>
              <a:pPr defTabSz="1008063">
                <a:lnSpc>
                  <a:spcPct val="90000"/>
                </a:lnSpc>
                <a:spcBef>
                  <a:spcPct val="0"/>
                </a:spcBef>
                <a:spcAft>
                  <a:spcPct val="0"/>
                </a:spcAft>
                <a:buClrTx/>
              </a:pPr>
              <a:r>
                <a:rPr lang="en-GB" sz="2600" b="1">
                  <a:solidFill>
                    <a:srgbClr val="006000"/>
                  </a:solidFill>
                  <a:latin typeface="Courier New" pitchFamily="49" charset="0"/>
                </a:rPr>
                <a:t>Sprite</a:t>
              </a:r>
            </a:p>
          </p:txBody>
        </p:sp>
        <p:sp>
          <p:nvSpPr>
            <p:cNvPr id="31751" name="Text Box 25"/>
            <p:cNvSpPr txBox="1">
              <a:spLocks noChangeArrowheads="1"/>
            </p:cNvSpPr>
            <p:nvPr/>
          </p:nvSpPr>
          <p:spPr bwMode="auto">
            <a:xfrm>
              <a:off x="4944" y="3120"/>
              <a:ext cx="885" cy="291"/>
            </a:xfrm>
            <a:prstGeom prst="rect">
              <a:avLst/>
            </a:prstGeom>
            <a:noFill/>
            <a:ln w="12700">
              <a:noFill/>
              <a:miter lim="800000"/>
              <a:headEnd/>
              <a:tailEnd/>
            </a:ln>
          </p:spPr>
          <p:txBody>
            <a:bodyPr wrap="none" lIns="100794" tIns="50397" rIns="100794" bIns="50397">
              <a:spAutoFit/>
            </a:bodyPr>
            <a:lstStyle/>
            <a:p>
              <a:pPr defTabSz="1008063">
                <a:lnSpc>
                  <a:spcPct val="90000"/>
                </a:lnSpc>
                <a:spcBef>
                  <a:spcPct val="0"/>
                </a:spcBef>
                <a:spcAft>
                  <a:spcPct val="0"/>
                </a:spcAft>
                <a:buClrTx/>
              </a:pPr>
              <a:r>
                <a:rPr lang="en-GB" sz="2600" b="1">
                  <a:solidFill>
                    <a:srgbClr val="006000"/>
                  </a:solidFill>
                  <a:latin typeface="Courier New" pitchFamily="49" charset="0"/>
                </a:rPr>
                <a:t>Sprite</a:t>
              </a:r>
            </a:p>
          </p:txBody>
        </p:sp>
        <p:sp>
          <p:nvSpPr>
            <p:cNvPr id="31752" name="Text Box 26"/>
            <p:cNvSpPr txBox="1">
              <a:spLocks noChangeArrowheads="1"/>
            </p:cNvSpPr>
            <p:nvPr/>
          </p:nvSpPr>
          <p:spPr bwMode="auto">
            <a:xfrm>
              <a:off x="288" y="1824"/>
              <a:ext cx="1390" cy="291"/>
            </a:xfrm>
            <a:prstGeom prst="rect">
              <a:avLst/>
            </a:prstGeom>
            <a:noFill/>
            <a:ln w="12700">
              <a:noFill/>
              <a:miter lim="800000"/>
              <a:headEnd/>
              <a:tailEnd/>
            </a:ln>
          </p:spPr>
          <p:txBody>
            <a:bodyPr wrap="none" lIns="100794" tIns="50397" rIns="100794" bIns="50397">
              <a:spAutoFit/>
            </a:bodyPr>
            <a:lstStyle/>
            <a:p>
              <a:pPr defTabSz="1008063">
                <a:lnSpc>
                  <a:spcPct val="90000"/>
                </a:lnSpc>
                <a:spcBef>
                  <a:spcPct val="0"/>
                </a:spcBef>
                <a:spcAft>
                  <a:spcPct val="0"/>
                </a:spcAft>
                <a:buClrTx/>
              </a:pPr>
              <a:r>
                <a:rPr lang="en-GB" sz="2600" b="1">
                  <a:solidFill>
                    <a:srgbClr val="006000"/>
                  </a:solidFill>
                  <a:latin typeface="Courier New" pitchFamily="49" charset="0"/>
                </a:rPr>
                <a:t>GameCanvas</a:t>
              </a:r>
            </a:p>
          </p:txBody>
        </p:sp>
        <p:sp>
          <p:nvSpPr>
            <p:cNvPr id="31753" name="Rectangle 27"/>
            <p:cNvSpPr>
              <a:spLocks noChangeArrowheads="1"/>
            </p:cNvSpPr>
            <p:nvPr/>
          </p:nvSpPr>
          <p:spPr bwMode="auto">
            <a:xfrm>
              <a:off x="3168" y="2160"/>
              <a:ext cx="528" cy="720"/>
            </a:xfrm>
            <a:prstGeom prst="rect">
              <a:avLst/>
            </a:prstGeom>
            <a:noFill/>
            <a:ln w="19050">
              <a:solidFill>
                <a:srgbClr val="009E63"/>
              </a:solidFill>
              <a:prstDash val="dash"/>
              <a:miter lim="800000"/>
              <a:headEnd/>
              <a:tailEnd/>
            </a:ln>
          </p:spPr>
          <p:txBody>
            <a:bodyPr wrap="none" anchor="ctr"/>
            <a:lstStyle/>
            <a:p>
              <a:endParaRPr lang="fi-FI"/>
            </a:p>
          </p:txBody>
        </p:sp>
        <p:sp>
          <p:nvSpPr>
            <p:cNvPr id="31754" name="Line 28"/>
            <p:cNvSpPr>
              <a:spLocks noChangeShapeType="1"/>
            </p:cNvSpPr>
            <p:nvPr/>
          </p:nvSpPr>
          <p:spPr bwMode="auto">
            <a:xfrm>
              <a:off x="3696" y="2448"/>
              <a:ext cx="912" cy="0"/>
            </a:xfrm>
            <a:prstGeom prst="line">
              <a:avLst/>
            </a:prstGeom>
            <a:noFill/>
            <a:ln w="38100">
              <a:solidFill>
                <a:srgbClr val="009E63"/>
              </a:solidFill>
              <a:round/>
              <a:headEnd/>
              <a:tailEnd/>
            </a:ln>
          </p:spPr>
          <p:txBody>
            <a:bodyPr/>
            <a:lstStyle/>
            <a:p>
              <a:endParaRPr lang="fi-FI"/>
            </a:p>
          </p:txBody>
        </p:sp>
        <p:sp>
          <p:nvSpPr>
            <p:cNvPr id="31755" name="Rectangle 29"/>
            <p:cNvSpPr>
              <a:spLocks noChangeArrowheads="1"/>
            </p:cNvSpPr>
            <p:nvPr/>
          </p:nvSpPr>
          <p:spPr bwMode="auto">
            <a:xfrm>
              <a:off x="3504" y="3024"/>
              <a:ext cx="432" cy="432"/>
            </a:xfrm>
            <a:prstGeom prst="rect">
              <a:avLst/>
            </a:prstGeom>
            <a:noFill/>
            <a:ln w="19050">
              <a:solidFill>
                <a:srgbClr val="009E63"/>
              </a:solidFill>
              <a:prstDash val="dash"/>
              <a:miter lim="800000"/>
              <a:headEnd/>
              <a:tailEnd/>
            </a:ln>
          </p:spPr>
          <p:txBody>
            <a:bodyPr wrap="none" anchor="ctr"/>
            <a:lstStyle/>
            <a:p>
              <a:endParaRPr lang="fi-FI"/>
            </a:p>
          </p:txBody>
        </p:sp>
        <p:sp>
          <p:nvSpPr>
            <p:cNvPr id="31756" name="Line 30"/>
            <p:cNvSpPr>
              <a:spLocks noChangeShapeType="1"/>
            </p:cNvSpPr>
            <p:nvPr/>
          </p:nvSpPr>
          <p:spPr bwMode="auto">
            <a:xfrm>
              <a:off x="3984" y="3264"/>
              <a:ext cx="912" cy="0"/>
            </a:xfrm>
            <a:prstGeom prst="line">
              <a:avLst/>
            </a:prstGeom>
            <a:noFill/>
            <a:ln w="38100">
              <a:solidFill>
                <a:srgbClr val="009E63"/>
              </a:solidFill>
              <a:round/>
              <a:headEnd/>
              <a:tailEnd/>
            </a:ln>
          </p:spPr>
          <p:txBody>
            <a:bodyPr/>
            <a:lstStyle/>
            <a:p>
              <a:endParaRPr lang="fi-FI"/>
            </a:p>
          </p:txBody>
        </p:sp>
        <p:sp>
          <p:nvSpPr>
            <p:cNvPr id="31757" name="Rectangle 31"/>
            <p:cNvSpPr>
              <a:spLocks noChangeArrowheads="1"/>
            </p:cNvSpPr>
            <p:nvPr/>
          </p:nvSpPr>
          <p:spPr bwMode="auto">
            <a:xfrm>
              <a:off x="2208" y="3456"/>
              <a:ext cx="2016" cy="336"/>
            </a:xfrm>
            <a:prstGeom prst="rect">
              <a:avLst/>
            </a:prstGeom>
            <a:noFill/>
            <a:ln w="19050">
              <a:solidFill>
                <a:srgbClr val="009E63"/>
              </a:solidFill>
              <a:prstDash val="dash"/>
              <a:miter lim="800000"/>
              <a:headEnd/>
              <a:tailEnd/>
            </a:ln>
          </p:spPr>
          <p:txBody>
            <a:bodyPr wrap="none" anchor="ctr"/>
            <a:lstStyle/>
            <a:p>
              <a:endParaRPr lang="fi-FI"/>
            </a:p>
          </p:txBody>
        </p:sp>
        <p:sp>
          <p:nvSpPr>
            <p:cNvPr id="31758" name="Line 32"/>
            <p:cNvSpPr>
              <a:spLocks noChangeShapeType="1"/>
            </p:cNvSpPr>
            <p:nvPr/>
          </p:nvSpPr>
          <p:spPr bwMode="auto">
            <a:xfrm>
              <a:off x="1680" y="3648"/>
              <a:ext cx="912" cy="0"/>
            </a:xfrm>
            <a:prstGeom prst="line">
              <a:avLst/>
            </a:prstGeom>
            <a:noFill/>
            <a:ln w="38100">
              <a:solidFill>
                <a:srgbClr val="009E63"/>
              </a:solidFill>
              <a:round/>
              <a:headEnd/>
              <a:tailEnd/>
            </a:ln>
          </p:spPr>
          <p:txBody>
            <a:bodyPr/>
            <a:lstStyle/>
            <a:p>
              <a:endParaRPr lang="fi-FI"/>
            </a:p>
          </p:txBody>
        </p:sp>
        <p:sp>
          <p:nvSpPr>
            <p:cNvPr id="31759" name="Rectangle 33"/>
            <p:cNvSpPr>
              <a:spLocks noChangeArrowheads="1"/>
            </p:cNvSpPr>
            <p:nvPr/>
          </p:nvSpPr>
          <p:spPr bwMode="auto">
            <a:xfrm>
              <a:off x="2208" y="1440"/>
              <a:ext cx="2016" cy="2400"/>
            </a:xfrm>
            <a:prstGeom prst="rect">
              <a:avLst/>
            </a:prstGeom>
            <a:noFill/>
            <a:ln w="38100">
              <a:solidFill>
                <a:srgbClr val="009E63"/>
              </a:solidFill>
              <a:prstDash val="dash"/>
              <a:miter lim="800000"/>
              <a:headEnd/>
              <a:tailEnd/>
            </a:ln>
          </p:spPr>
          <p:txBody>
            <a:bodyPr wrap="none" anchor="ctr"/>
            <a:lstStyle/>
            <a:p>
              <a:endParaRPr lang="fi-FI"/>
            </a:p>
          </p:txBody>
        </p:sp>
        <p:sp>
          <p:nvSpPr>
            <p:cNvPr id="31760" name="Line 34"/>
            <p:cNvSpPr>
              <a:spLocks noChangeShapeType="1"/>
            </p:cNvSpPr>
            <p:nvPr/>
          </p:nvSpPr>
          <p:spPr bwMode="auto">
            <a:xfrm>
              <a:off x="1632" y="2016"/>
              <a:ext cx="576" cy="0"/>
            </a:xfrm>
            <a:prstGeom prst="line">
              <a:avLst/>
            </a:prstGeom>
            <a:noFill/>
            <a:ln w="38100">
              <a:solidFill>
                <a:srgbClr val="009E63"/>
              </a:solidFill>
              <a:round/>
              <a:headEnd/>
              <a:tailEnd/>
            </a:ln>
          </p:spPr>
          <p:txBody>
            <a:bodyPr/>
            <a:lstStyle/>
            <a:p>
              <a:endParaRPr lang="fi-FI"/>
            </a:p>
          </p:txBody>
        </p:sp>
        <p:sp>
          <p:nvSpPr>
            <p:cNvPr id="31761" name="Rectangle 35"/>
            <p:cNvSpPr>
              <a:spLocks noChangeArrowheads="1"/>
            </p:cNvSpPr>
            <p:nvPr/>
          </p:nvSpPr>
          <p:spPr bwMode="auto">
            <a:xfrm>
              <a:off x="240" y="1776"/>
              <a:ext cx="1392" cy="384"/>
            </a:xfrm>
            <a:prstGeom prst="rect">
              <a:avLst/>
            </a:prstGeom>
            <a:noFill/>
            <a:ln w="12700">
              <a:solidFill>
                <a:srgbClr val="009E63"/>
              </a:solidFill>
              <a:prstDash val="dash"/>
              <a:miter lim="800000"/>
              <a:headEnd/>
              <a:tailEnd/>
            </a:ln>
          </p:spPr>
          <p:txBody>
            <a:bodyPr wrap="none" anchor="ctr"/>
            <a:lstStyle/>
            <a:p>
              <a:endParaRPr lang="fi-FI"/>
            </a:p>
          </p:txBody>
        </p:sp>
        <p:sp>
          <p:nvSpPr>
            <p:cNvPr id="31762" name="Rectangle 36"/>
            <p:cNvSpPr>
              <a:spLocks noChangeArrowheads="1"/>
            </p:cNvSpPr>
            <p:nvPr/>
          </p:nvSpPr>
          <p:spPr bwMode="auto">
            <a:xfrm>
              <a:off x="288" y="3456"/>
              <a:ext cx="1392" cy="384"/>
            </a:xfrm>
            <a:prstGeom prst="rect">
              <a:avLst/>
            </a:prstGeom>
            <a:noFill/>
            <a:ln w="12700">
              <a:solidFill>
                <a:srgbClr val="009E63"/>
              </a:solidFill>
              <a:prstDash val="dash"/>
              <a:miter lim="800000"/>
              <a:headEnd/>
              <a:tailEnd/>
            </a:ln>
          </p:spPr>
          <p:txBody>
            <a:bodyPr wrap="none" anchor="ctr"/>
            <a:lstStyle/>
            <a:p>
              <a:endParaRPr lang="fi-FI"/>
            </a:p>
          </p:txBody>
        </p:sp>
        <p:sp>
          <p:nvSpPr>
            <p:cNvPr id="31763" name="Rectangle 37"/>
            <p:cNvSpPr>
              <a:spLocks noChangeArrowheads="1"/>
            </p:cNvSpPr>
            <p:nvPr/>
          </p:nvSpPr>
          <p:spPr bwMode="auto">
            <a:xfrm>
              <a:off x="4608" y="2256"/>
              <a:ext cx="912" cy="384"/>
            </a:xfrm>
            <a:prstGeom prst="rect">
              <a:avLst/>
            </a:prstGeom>
            <a:noFill/>
            <a:ln w="12700">
              <a:solidFill>
                <a:srgbClr val="009E63"/>
              </a:solidFill>
              <a:prstDash val="dash"/>
              <a:miter lim="800000"/>
              <a:headEnd/>
              <a:tailEnd/>
            </a:ln>
          </p:spPr>
          <p:txBody>
            <a:bodyPr wrap="none" anchor="ctr"/>
            <a:lstStyle/>
            <a:p>
              <a:endParaRPr lang="fi-FI"/>
            </a:p>
          </p:txBody>
        </p:sp>
        <p:sp>
          <p:nvSpPr>
            <p:cNvPr id="31764" name="Rectangle 38"/>
            <p:cNvSpPr>
              <a:spLocks noChangeArrowheads="1"/>
            </p:cNvSpPr>
            <p:nvPr/>
          </p:nvSpPr>
          <p:spPr bwMode="auto">
            <a:xfrm>
              <a:off x="4848" y="3072"/>
              <a:ext cx="1008" cy="384"/>
            </a:xfrm>
            <a:prstGeom prst="rect">
              <a:avLst/>
            </a:prstGeom>
            <a:noFill/>
            <a:ln w="12700">
              <a:solidFill>
                <a:srgbClr val="009E63"/>
              </a:solidFill>
              <a:prstDash val="dash"/>
              <a:miter lim="800000"/>
              <a:headEnd/>
              <a:tailEnd/>
            </a:ln>
          </p:spPr>
          <p:txBody>
            <a:bodyPr wrap="none" anchor="ctr"/>
            <a:lstStyle/>
            <a:p>
              <a:endParaRPr lang="fi-FI"/>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smtClean="0"/>
              <a:t>Java ME/MIDP Basics Summary</a:t>
            </a:r>
          </a:p>
        </p:txBody>
      </p:sp>
      <p:sp>
        <p:nvSpPr>
          <p:cNvPr id="32771" name="Rectangle 3"/>
          <p:cNvSpPr>
            <a:spLocks noGrp="1" noChangeArrowheads="1"/>
          </p:cNvSpPr>
          <p:nvPr>
            <p:ph type="body" idx="1"/>
          </p:nvPr>
        </p:nvSpPr>
        <p:spPr/>
        <p:txBody>
          <a:bodyPr/>
          <a:lstStyle/>
          <a:p>
            <a:r>
              <a:rPr lang="en-GB" smtClean="0"/>
              <a:t>Java ME is made up of Configuration, Profiles and Optional Packages</a:t>
            </a:r>
          </a:p>
          <a:p>
            <a:r>
              <a:rPr lang="en-GB" smtClean="0"/>
              <a:t>MIDP applications are called MIDlets</a:t>
            </a:r>
          </a:p>
          <a:p>
            <a:r>
              <a:rPr lang="en-GB" smtClean="0"/>
              <a:t>MIDlets have a lifecycle</a:t>
            </a:r>
          </a:p>
          <a:p>
            <a:r>
              <a:rPr lang="en-GB" smtClean="0"/>
              <a:t>The UI in MIDlets can be created using High-Level or Low-Level components</a:t>
            </a:r>
          </a:p>
          <a:p>
            <a:r>
              <a:rPr lang="en-GB" smtClean="0"/>
              <a:t>Networking uses Generic Connection framework (GCF)</a:t>
            </a:r>
          </a:p>
          <a:p>
            <a:r>
              <a:rPr lang="en-GB" smtClean="0"/>
              <a:t>Persistent storage can be done using Record Management System (RMS)</a:t>
            </a:r>
          </a:p>
          <a:p>
            <a:r>
              <a:rPr lang="en-GB" smtClean="0"/>
              <a:t>Game API helps to develop faster UI and reduce size of the jar</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MIDP Development Process</a:t>
            </a:r>
          </a:p>
        </p:txBody>
      </p:sp>
      <p:grpSp>
        <p:nvGrpSpPr>
          <p:cNvPr id="2" name="Group 29"/>
          <p:cNvGrpSpPr>
            <a:grpSpLocks/>
          </p:cNvGrpSpPr>
          <p:nvPr/>
        </p:nvGrpSpPr>
        <p:grpSpPr bwMode="auto">
          <a:xfrm>
            <a:off x="901845" y="1430338"/>
            <a:ext cx="7619634" cy="4216400"/>
            <a:chOff x="568" y="1045"/>
            <a:chExt cx="4799" cy="2656"/>
          </a:xfrm>
        </p:grpSpPr>
        <p:sp>
          <p:nvSpPr>
            <p:cNvPr id="5124" name="Text Box 30"/>
            <p:cNvSpPr txBox="1">
              <a:spLocks noChangeArrowheads="1"/>
            </p:cNvSpPr>
            <p:nvPr/>
          </p:nvSpPr>
          <p:spPr bwMode="auto">
            <a:xfrm>
              <a:off x="568" y="1045"/>
              <a:ext cx="1448" cy="216"/>
            </a:xfrm>
            <a:prstGeom prst="rect">
              <a:avLst/>
            </a:prstGeom>
            <a:solidFill>
              <a:srgbClr val="0059B5"/>
            </a:solidFill>
            <a:ln w="12700">
              <a:solidFill>
                <a:schemeClr val="tx1"/>
              </a:solid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a:solidFill>
                    <a:schemeClr val="bg1"/>
                  </a:solidFill>
                  <a:latin typeface="Nokia Sans" pitchFamily="34" charset="0"/>
                </a:rPr>
                <a:t>Development Station</a:t>
              </a:r>
            </a:p>
          </p:txBody>
        </p:sp>
        <p:sp>
          <p:nvSpPr>
            <p:cNvPr id="5125" name="Text Box 31"/>
            <p:cNvSpPr txBox="1">
              <a:spLocks noChangeArrowheads="1"/>
            </p:cNvSpPr>
            <p:nvPr/>
          </p:nvSpPr>
          <p:spPr bwMode="auto">
            <a:xfrm>
              <a:off x="722" y="1476"/>
              <a:ext cx="1050" cy="184"/>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b="1">
                  <a:solidFill>
                    <a:srgbClr val="006000"/>
                  </a:solidFill>
                  <a:latin typeface="Courier New" pitchFamily="49" charset="0"/>
                </a:rPr>
                <a:t>MyMIDlet.java</a:t>
              </a:r>
            </a:p>
          </p:txBody>
        </p:sp>
        <p:sp>
          <p:nvSpPr>
            <p:cNvPr id="5126" name="Oval 32"/>
            <p:cNvSpPr>
              <a:spLocks noChangeArrowheads="1"/>
            </p:cNvSpPr>
            <p:nvPr/>
          </p:nvSpPr>
          <p:spPr bwMode="auto">
            <a:xfrm>
              <a:off x="914" y="1829"/>
              <a:ext cx="784" cy="392"/>
            </a:xfrm>
            <a:prstGeom prst="ellipse">
              <a:avLst/>
            </a:prstGeom>
            <a:solidFill>
              <a:srgbClr val="40AC43"/>
            </a:solidFill>
            <a:ln w="12700">
              <a:solidFill>
                <a:schemeClr val="tx1"/>
              </a:solidFill>
              <a:round/>
              <a:headEnd/>
              <a:tailEnd/>
            </a:ln>
          </p:spPr>
          <p:txBody>
            <a:bodyPr wrap="none" lIns="82945" tIns="41473" rIns="82945" bIns="41473" anchor="ctr"/>
            <a:lstStyle/>
            <a:p>
              <a:pPr algn="ctr" defTabSz="828675">
                <a:lnSpc>
                  <a:spcPct val="90000"/>
                </a:lnSpc>
                <a:spcBef>
                  <a:spcPct val="0"/>
                </a:spcBef>
                <a:spcAft>
                  <a:spcPct val="0"/>
                </a:spcAft>
                <a:buClrTx/>
              </a:pPr>
              <a:r>
                <a:rPr lang="en-GB">
                  <a:solidFill>
                    <a:schemeClr val="bg1"/>
                  </a:solidFill>
                  <a:latin typeface="Nokia Sans" pitchFamily="34" charset="0"/>
                </a:rPr>
                <a:t>javac</a:t>
              </a:r>
            </a:p>
          </p:txBody>
        </p:sp>
        <p:sp>
          <p:nvSpPr>
            <p:cNvPr id="5127" name="Text Box 33"/>
            <p:cNvSpPr txBox="1">
              <a:spLocks noChangeArrowheads="1"/>
            </p:cNvSpPr>
            <p:nvPr/>
          </p:nvSpPr>
          <p:spPr bwMode="auto">
            <a:xfrm>
              <a:off x="730" y="2434"/>
              <a:ext cx="1123" cy="184"/>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b="1">
                  <a:solidFill>
                    <a:srgbClr val="006000"/>
                  </a:solidFill>
                  <a:latin typeface="Courier New" pitchFamily="49" charset="0"/>
                </a:rPr>
                <a:t>MyMIDlet.class</a:t>
              </a:r>
            </a:p>
          </p:txBody>
        </p:sp>
        <p:sp>
          <p:nvSpPr>
            <p:cNvPr id="5128" name="Text Box 34"/>
            <p:cNvSpPr txBox="1">
              <a:spLocks noChangeArrowheads="1"/>
            </p:cNvSpPr>
            <p:nvPr/>
          </p:nvSpPr>
          <p:spPr bwMode="auto">
            <a:xfrm>
              <a:off x="807" y="3435"/>
              <a:ext cx="1123" cy="184"/>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b="1">
                  <a:solidFill>
                    <a:srgbClr val="006000"/>
                  </a:solidFill>
                  <a:latin typeface="Courier New" pitchFamily="49" charset="0"/>
                </a:rPr>
                <a:t>MyMIDlet.class</a:t>
              </a:r>
            </a:p>
          </p:txBody>
        </p:sp>
        <p:sp>
          <p:nvSpPr>
            <p:cNvPr id="5129" name="Line 35"/>
            <p:cNvSpPr>
              <a:spLocks noChangeShapeType="1"/>
            </p:cNvSpPr>
            <p:nvPr/>
          </p:nvSpPr>
          <p:spPr bwMode="auto">
            <a:xfrm>
              <a:off x="1306" y="1611"/>
              <a:ext cx="0" cy="174"/>
            </a:xfrm>
            <a:prstGeom prst="line">
              <a:avLst/>
            </a:prstGeom>
            <a:noFill/>
            <a:ln w="38100">
              <a:solidFill>
                <a:schemeClr val="tx1"/>
              </a:solidFill>
              <a:round/>
              <a:headEnd/>
              <a:tailEnd type="triangle" w="med" len="med"/>
            </a:ln>
          </p:spPr>
          <p:txBody>
            <a:bodyPr/>
            <a:lstStyle/>
            <a:p>
              <a:endParaRPr lang="fi-FI"/>
            </a:p>
          </p:txBody>
        </p:sp>
        <p:sp>
          <p:nvSpPr>
            <p:cNvPr id="5130" name="Line 36"/>
            <p:cNvSpPr>
              <a:spLocks noChangeShapeType="1"/>
            </p:cNvSpPr>
            <p:nvPr/>
          </p:nvSpPr>
          <p:spPr bwMode="auto">
            <a:xfrm>
              <a:off x="1306" y="2264"/>
              <a:ext cx="0" cy="175"/>
            </a:xfrm>
            <a:prstGeom prst="line">
              <a:avLst/>
            </a:prstGeom>
            <a:noFill/>
            <a:ln w="38100">
              <a:solidFill>
                <a:schemeClr val="tx1"/>
              </a:solidFill>
              <a:round/>
              <a:headEnd/>
              <a:tailEnd type="triangle" w="med" len="med"/>
            </a:ln>
          </p:spPr>
          <p:txBody>
            <a:bodyPr/>
            <a:lstStyle/>
            <a:p>
              <a:endParaRPr lang="fi-FI"/>
            </a:p>
          </p:txBody>
        </p:sp>
        <p:sp>
          <p:nvSpPr>
            <p:cNvPr id="5131" name="Line 37"/>
            <p:cNvSpPr>
              <a:spLocks noChangeShapeType="1"/>
            </p:cNvSpPr>
            <p:nvPr/>
          </p:nvSpPr>
          <p:spPr bwMode="auto">
            <a:xfrm>
              <a:off x="1306" y="2613"/>
              <a:ext cx="0" cy="174"/>
            </a:xfrm>
            <a:prstGeom prst="line">
              <a:avLst/>
            </a:prstGeom>
            <a:noFill/>
            <a:ln w="38100">
              <a:solidFill>
                <a:schemeClr val="tx1"/>
              </a:solidFill>
              <a:round/>
              <a:headEnd/>
              <a:tailEnd type="triangle" w="med" len="med"/>
            </a:ln>
          </p:spPr>
          <p:txBody>
            <a:bodyPr/>
            <a:lstStyle/>
            <a:p>
              <a:endParaRPr lang="fi-FI"/>
            </a:p>
          </p:txBody>
        </p:sp>
        <p:sp>
          <p:nvSpPr>
            <p:cNvPr id="5132" name="Line 38"/>
            <p:cNvSpPr>
              <a:spLocks noChangeShapeType="1"/>
            </p:cNvSpPr>
            <p:nvPr/>
          </p:nvSpPr>
          <p:spPr bwMode="auto">
            <a:xfrm>
              <a:off x="1306" y="3266"/>
              <a:ext cx="0" cy="174"/>
            </a:xfrm>
            <a:prstGeom prst="line">
              <a:avLst/>
            </a:prstGeom>
            <a:noFill/>
            <a:ln w="38100">
              <a:solidFill>
                <a:schemeClr val="tx1"/>
              </a:solidFill>
              <a:round/>
              <a:headEnd/>
              <a:tailEnd type="triangle" w="med" len="med"/>
            </a:ln>
          </p:spPr>
          <p:txBody>
            <a:bodyPr/>
            <a:lstStyle/>
            <a:p>
              <a:endParaRPr lang="fi-FI"/>
            </a:p>
          </p:txBody>
        </p:sp>
        <p:sp>
          <p:nvSpPr>
            <p:cNvPr id="5133" name="Line 39"/>
            <p:cNvSpPr>
              <a:spLocks noChangeShapeType="1"/>
            </p:cNvSpPr>
            <p:nvPr/>
          </p:nvSpPr>
          <p:spPr bwMode="auto">
            <a:xfrm>
              <a:off x="1916" y="3527"/>
              <a:ext cx="217" cy="0"/>
            </a:xfrm>
            <a:prstGeom prst="line">
              <a:avLst/>
            </a:prstGeom>
            <a:noFill/>
            <a:ln w="38100">
              <a:solidFill>
                <a:schemeClr val="tx1"/>
              </a:solidFill>
              <a:round/>
              <a:headEnd/>
              <a:tailEnd type="triangle" w="med" len="med"/>
            </a:ln>
          </p:spPr>
          <p:txBody>
            <a:bodyPr/>
            <a:lstStyle/>
            <a:p>
              <a:endParaRPr lang="fi-FI"/>
            </a:p>
          </p:txBody>
        </p:sp>
        <p:sp>
          <p:nvSpPr>
            <p:cNvPr id="5134" name="Line 40"/>
            <p:cNvSpPr>
              <a:spLocks noChangeShapeType="1"/>
            </p:cNvSpPr>
            <p:nvPr/>
          </p:nvSpPr>
          <p:spPr bwMode="auto">
            <a:xfrm flipV="1">
              <a:off x="2656" y="3092"/>
              <a:ext cx="0" cy="174"/>
            </a:xfrm>
            <a:prstGeom prst="line">
              <a:avLst/>
            </a:prstGeom>
            <a:noFill/>
            <a:ln w="38100">
              <a:solidFill>
                <a:schemeClr val="tx1"/>
              </a:solidFill>
              <a:round/>
              <a:headEnd/>
              <a:tailEnd type="triangle" w="med" len="med"/>
            </a:ln>
          </p:spPr>
          <p:txBody>
            <a:bodyPr/>
            <a:lstStyle/>
            <a:p>
              <a:endParaRPr lang="fi-FI"/>
            </a:p>
          </p:txBody>
        </p:sp>
        <p:sp>
          <p:nvSpPr>
            <p:cNvPr id="5135" name="Text Box 41"/>
            <p:cNvSpPr txBox="1">
              <a:spLocks noChangeArrowheads="1"/>
            </p:cNvSpPr>
            <p:nvPr/>
          </p:nvSpPr>
          <p:spPr bwMode="auto">
            <a:xfrm>
              <a:off x="2187" y="2869"/>
              <a:ext cx="978" cy="184"/>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b="1">
                  <a:solidFill>
                    <a:srgbClr val="006000"/>
                  </a:solidFill>
                  <a:latin typeface="Courier New" pitchFamily="49" charset="0"/>
                </a:rPr>
                <a:t>MyMIDlet.jar</a:t>
              </a:r>
            </a:p>
          </p:txBody>
        </p:sp>
        <p:sp>
          <p:nvSpPr>
            <p:cNvPr id="5136" name="Line 42"/>
            <p:cNvSpPr>
              <a:spLocks noChangeShapeType="1"/>
            </p:cNvSpPr>
            <p:nvPr/>
          </p:nvSpPr>
          <p:spPr bwMode="auto">
            <a:xfrm>
              <a:off x="2090" y="1132"/>
              <a:ext cx="218" cy="0"/>
            </a:xfrm>
            <a:prstGeom prst="line">
              <a:avLst/>
            </a:prstGeom>
            <a:noFill/>
            <a:ln w="38100">
              <a:solidFill>
                <a:srgbClr val="0059B5"/>
              </a:solidFill>
              <a:round/>
              <a:headEnd/>
              <a:tailEnd type="triangle" w="med" len="med"/>
            </a:ln>
          </p:spPr>
          <p:txBody>
            <a:bodyPr/>
            <a:lstStyle/>
            <a:p>
              <a:endParaRPr lang="fi-FI"/>
            </a:p>
          </p:txBody>
        </p:sp>
        <p:sp>
          <p:nvSpPr>
            <p:cNvPr id="5137" name="Text Box 43"/>
            <p:cNvSpPr txBox="1">
              <a:spLocks noChangeArrowheads="1"/>
            </p:cNvSpPr>
            <p:nvPr/>
          </p:nvSpPr>
          <p:spPr bwMode="auto">
            <a:xfrm>
              <a:off x="2334" y="1045"/>
              <a:ext cx="978" cy="184"/>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b="1">
                  <a:solidFill>
                    <a:srgbClr val="006000"/>
                  </a:solidFill>
                  <a:latin typeface="Courier New" pitchFamily="49" charset="0"/>
                </a:rPr>
                <a:t>MyMIDlet.jad</a:t>
              </a:r>
            </a:p>
          </p:txBody>
        </p:sp>
        <p:sp>
          <p:nvSpPr>
            <p:cNvPr id="5138" name="Line 44"/>
            <p:cNvSpPr>
              <a:spLocks noChangeShapeType="1"/>
            </p:cNvSpPr>
            <p:nvPr/>
          </p:nvSpPr>
          <p:spPr bwMode="auto">
            <a:xfrm flipV="1">
              <a:off x="3178" y="2221"/>
              <a:ext cx="566" cy="609"/>
            </a:xfrm>
            <a:prstGeom prst="line">
              <a:avLst/>
            </a:prstGeom>
            <a:noFill/>
            <a:ln w="38100">
              <a:solidFill>
                <a:schemeClr val="tx1"/>
              </a:solidFill>
              <a:prstDash val="sysDot"/>
              <a:round/>
              <a:headEnd/>
              <a:tailEnd type="triangle" w="med" len="med"/>
            </a:ln>
          </p:spPr>
          <p:txBody>
            <a:bodyPr/>
            <a:lstStyle/>
            <a:p>
              <a:endParaRPr lang="fi-FI"/>
            </a:p>
          </p:txBody>
        </p:sp>
        <p:sp>
          <p:nvSpPr>
            <p:cNvPr id="5139" name="Line 45"/>
            <p:cNvSpPr>
              <a:spLocks noChangeShapeType="1"/>
            </p:cNvSpPr>
            <p:nvPr/>
          </p:nvSpPr>
          <p:spPr bwMode="auto">
            <a:xfrm>
              <a:off x="3266" y="1219"/>
              <a:ext cx="566" cy="610"/>
            </a:xfrm>
            <a:prstGeom prst="line">
              <a:avLst/>
            </a:prstGeom>
            <a:noFill/>
            <a:ln w="38100">
              <a:solidFill>
                <a:schemeClr val="tx1"/>
              </a:solidFill>
              <a:prstDash val="sysDot"/>
              <a:round/>
              <a:headEnd/>
              <a:tailEnd type="triangle" w="med" len="med"/>
            </a:ln>
          </p:spPr>
          <p:txBody>
            <a:bodyPr/>
            <a:lstStyle/>
            <a:p>
              <a:endParaRPr lang="fi-FI"/>
            </a:p>
          </p:txBody>
        </p:sp>
        <p:sp>
          <p:nvSpPr>
            <p:cNvPr id="5140" name="Text Box 46"/>
            <p:cNvSpPr txBox="1">
              <a:spLocks noChangeArrowheads="1"/>
            </p:cNvSpPr>
            <p:nvPr/>
          </p:nvSpPr>
          <p:spPr bwMode="auto">
            <a:xfrm>
              <a:off x="3795" y="1916"/>
              <a:ext cx="1256" cy="217"/>
            </a:xfrm>
            <a:prstGeom prst="rect">
              <a:avLst/>
            </a:prstGeom>
            <a:solidFill>
              <a:srgbClr val="0059B5"/>
            </a:solidFill>
            <a:ln w="12700">
              <a:solidFill>
                <a:schemeClr val="tx1"/>
              </a:solidFill>
              <a:miter lim="800000"/>
              <a:headEnd/>
              <a:tailEnd/>
            </a:ln>
          </p:spPr>
          <p:txBody>
            <a:bodyPr lIns="82945" tIns="41473" rIns="82945" bIns="41473">
              <a:spAutoFit/>
            </a:bodyPr>
            <a:lstStyle/>
            <a:p>
              <a:pPr algn="ctr" defTabSz="828675">
                <a:lnSpc>
                  <a:spcPct val="90000"/>
                </a:lnSpc>
                <a:spcBef>
                  <a:spcPct val="0"/>
                </a:spcBef>
                <a:spcAft>
                  <a:spcPct val="0"/>
                </a:spcAft>
                <a:buClrTx/>
              </a:pPr>
              <a:r>
                <a:rPr lang="en-GB">
                  <a:solidFill>
                    <a:schemeClr val="bg1"/>
                  </a:solidFill>
                  <a:latin typeface="Nokia Sans" pitchFamily="34" charset="0"/>
                </a:rPr>
                <a:t>Target Devices</a:t>
              </a:r>
            </a:p>
          </p:txBody>
        </p:sp>
        <p:sp>
          <p:nvSpPr>
            <p:cNvPr id="5141" name="Oval 47"/>
            <p:cNvSpPr>
              <a:spLocks noChangeArrowheads="1"/>
            </p:cNvSpPr>
            <p:nvPr/>
          </p:nvSpPr>
          <p:spPr bwMode="auto">
            <a:xfrm>
              <a:off x="914" y="2830"/>
              <a:ext cx="784" cy="392"/>
            </a:xfrm>
            <a:prstGeom prst="ellipse">
              <a:avLst/>
            </a:prstGeom>
            <a:solidFill>
              <a:srgbClr val="40AC43"/>
            </a:solidFill>
            <a:ln w="12700">
              <a:solidFill>
                <a:schemeClr val="tx1"/>
              </a:solidFill>
              <a:round/>
              <a:headEnd/>
              <a:tailEnd/>
            </a:ln>
          </p:spPr>
          <p:txBody>
            <a:bodyPr wrap="none" lIns="82945" tIns="41473" rIns="82945" bIns="41473" anchor="ctr"/>
            <a:lstStyle/>
            <a:p>
              <a:pPr algn="ctr" defTabSz="828675">
                <a:lnSpc>
                  <a:spcPct val="90000"/>
                </a:lnSpc>
                <a:spcBef>
                  <a:spcPct val="0"/>
                </a:spcBef>
                <a:spcAft>
                  <a:spcPct val="0"/>
                </a:spcAft>
                <a:buClrTx/>
              </a:pPr>
              <a:r>
                <a:rPr lang="en-GB">
                  <a:solidFill>
                    <a:schemeClr val="bg1"/>
                  </a:solidFill>
                  <a:latin typeface="Nokia Sans" pitchFamily="34" charset="0"/>
                </a:rPr>
                <a:t>preverify</a:t>
              </a:r>
            </a:p>
          </p:txBody>
        </p:sp>
        <p:sp>
          <p:nvSpPr>
            <p:cNvPr id="5142" name="Oval 48"/>
            <p:cNvSpPr>
              <a:spLocks noChangeArrowheads="1"/>
            </p:cNvSpPr>
            <p:nvPr/>
          </p:nvSpPr>
          <p:spPr bwMode="auto">
            <a:xfrm>
              <a:off x="2177" y="3309"/>
              <a:ext cx="784" cy="392"/>
            </a:xfrm>
            <a:prstGeom prst="ellipse">
              <a:avLst/>
            </a:prstGeom>
            <a:solidFill>
              <a:srgbClr val="40AC43"/>
            </a:solidFill>
            <a:ln w="12700">
              <a:solidFill>
                <a:schemeClr val="tx1"/>
              </a:solidFill>
              <a:round/>
              <a:headEnd/>
              <a:tailEnd/>
            </a:ln>
          </p:spPr>
          <p:txBody>
            <a:bodyPr wrap="none" lIns="82945" tIns="41473" rIns="82945" bIns="41473" anchor="ctr"/>
            <a:lstStyle/>
            <a:p>
              <a:pPr algn="ctr" defTabSz="828675">
                <a:lnSpc>
                  <a:spcPct val="90000"/>
                </a:lnSpc>
                <a:spcBef>
                  <a:spcPct val="0"/>
                </a:spcBef>
                <a:spcAft>
                  <a:spcPct val="0"/>
                </a:spcAft>
                <a:buClrTx/>
              </a:pPr>
              <a:r>
                <a:rPr lang="en-GB">
                  <a:solidFill>
                    <a:schemeClr val="bg1"/>
                  </a:solidFill>
                  <a:latin typeface="Nokia Sans" pitchFamily="34" charset="0"/>
                </a:rPr>
                <a:t>jar</a:t>
              </a:r>
            </a:p>
          </p:txBody>
        </p:sp>
        <p:sp>
          <p:nvSpPr>
            <p:cNvPr id="5143" name="Line 49"/>
            <p:cNvSpPr>
              <a:spLocks noChangeShapeType="1"/>
            </p:cNvSpPr>
            <p:nvPr/>
          </p:nvSpPr>
          <p:spPr bwMode="auto">
            <a:xfrm>
              <a:off x="1306" y="1306"/>
              <a:ext cx="0" cy="175"/>
            </a:xfrm>
            <a:prstGeom prst="line">
              <a:avLst/>
            </a:prstGeom>
            <a:noFill/>
            <a:ln w="38100">
              <a:solidFill>
                <a:srgbClr val="0059B5"/>
              </a:solidFill>
              <a:round/>
              <a:headEnd/>
              <a:tailEnd type="triangle" w="med" len="med"/>
            </a:ln>
          </p:spPr>
          <p:txBody>
            <a:bodyPr/>
            <a:lstStyle/>
            <a:p>
              <a:endParaRPr lang="fi-FI"/>
            </a:p>
          </p:txBody>
        </p:sp>
        <p:sp>
          <p:nvSpPr>
            <p:cNvPr id="5144" name="Text Box 50"/>
            <p:cNvSpPr txBox="1">
              <a:spLocks noChangeArrowheads="1"/>
            </p:cNvSpPr>
            <p:nvPr/>
          </p:nvSpPr>
          <p:spPr bwMode="auto">
            <a:xfrm>
              <a:off x="2743" y="1393"/>
              <a:ext cx="752" cy="367"/>
            </a:xfrm>
            <a:prstGeom prst="rect">
              <a:avLst/>
            </a:prstGeom>
            <a:noFill/>
            <a:ln w="381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a:latin typeface="Nokia Sans" pitchFamily="34" charset="0"/>
                </a:rPr>
                <a:t>Download</a:t>
              </a:r>
            </a:p>
            <a:p>
              <a:pPr algn="ctr" defTabSz="828675">
                <a:lnSpc>
                  <a:spcPct val="90000"/>
                </a:lnSpc>
                <a:spcBef>
                  <a:spcPct val="0"/>
                </a:spcBef>
                <a:spcAft>
                  <a:spcPct val="0"/>
                </a:spcAft>
                <a:buClrTx/>
              </a:pPr>
              <a:r>
                <a:rPr lang="en-GB">
                  <a:latin typeface="Nokia Sans" pitchFamily="34" charset="0"/>
                </a:rPr>
                <a:t>/deploy</a:t>
              </a:r>
            </a:p>
          </p:txBody>
        </p:sp>
        <p:sp>
          <p:nvSpPr>
            <p:cNvPr id="5145" name="Text Box 51"/>
            <p:cNvSpPr txBox="1">
              <a:spLocks noChangeArrowheads="1"/>
            </p:cNvSpPr>
            <p:nvPr/>
          </p:nvSpPr>
          <p:spPr bwMode="auto">
            <a:xfrm>
              <a:off x="2700" y="2264"/>
              <a:ext cx="752" cy="367"/>
            </a:xfrm>
            <a:prstGeom prst="rect">
              <a:avLst/>
            </a:prstGeom>
            <a:noFill/>
            <a:ln w="381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a:latin typeface="Nokia Sans" pitchFamily="34" charset="0"/>
                </a:rPr>
                <a:t>Download</a:t>
              </a:r>
            </a:p>
            <a:p>
              <a:pPr algn="ctr" defTabSz="828675">
                <a:lnSpc>
                  <a:spcPct val="90000"/>
                </a:lnSpc>
                <a:spcBef>
                  <a:spcPct val="0"/>
                </a:spcBef>
                <a:spcAft>
                  <a:spcPct val="0"/>
                </a:spcAft>
                <a:buClrTx/>
              </a:pPr>
              <a:r>
                <a:rPr lang="en-GB">
                  <a:latin typeface="Nokia Sans" pitchFamily="34" charset="0"/>
                </a:rPr>
                <a:t>/deploy</a:t>
              </a:r>
            </a:p>
          </p:txBody>
        </p:sp>
        <p:pic>
          <p:nvPicPr>
            <p:cNvPr id="5146" name="Picture 52" descr="nokia_6700c"/>
            <p:cNvPicPr>
              <a:picLocks noChangeAspect="1" noChangeArrowheads="1"/>
            </p:cNvPicPr>
            <p:nvPr/>
          </p:nvPicPr>
          <p:blipFill>
            <a:blip r:embed="rId3" cstate="print"/>
            <a:srcRect/>
            <a:stretch>
              <a:fillRect/>
            </a:stretch>
          </p:blipFill>
          <p:spPr bwMode="auto">
            <a:xfrm>
              <a:off x="3833" y="2205"/>
              <a:ext cx="663" cy="1416"/>
            </a:xfrm>
            <a:prstGeom prst="rect">
              <a:avLst/>
            </a:prstGeom>
            <a:noFill/>
            <a:ln w="9525">
              <a:noFill/>
              <a:miter lim="800000"/>
              <a:headEnd/>
              <a:tailEnd/>
            </a:ln>
          </p:spPr>
        </p:pic>
        <p:pic>
          <p:nvPicPr>
            <p:cNvPr id="5147" name="Picture 53" descr="n97"/>
            <p:cNvPicPr>
              <a:picLocks noChangeAspect="1" noChangeArrowheads="1"/>
            </p:cNvPicPr>
            <p:nvPr/>
          </p:nvPicPr>
          <p:blipFill>
            <a:blip r:embed="rId4" cstate="print"/>
            <a:srcRect/>
            <a:stretch>
              <a:fillRect/>
            </a:stretch>
          </p:blipFill>
          <p:spPr bwMode="auto">
            <a:xfrm>
              <a:off x="4558" y="2251"/>
              <a:ext cx="809" cy="1315"/>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Development Tools</a:t>
            </a:r>
          </a:p>
        </p:txBody>
      </p:sp>
      <p:sp>
        <p:nvSpPr>
          <p:cNvPr id="6147" name="Rectangle 3"/>
          <p:cNvSpPr>
            <a:spLocks noGrp="1" noChangeArrowheads="1"/>
          </p:cNvSpPr>
          <p:nvPr>
            <p:ph type="body" idx="1"/>
          </p:nvPr>
        </p:nvSpPr>
        <p:spPr/>
        <p:txBody>
          <a:bodyPr/>
          <a:lstStyle/>
          <a:p>
            <a:r>
              <a:rPr lang="en-GB" smtClean="0"/>
              <a:t>MIDlets can be developed on regular desktop computers</a:t>
            </a:r>
          </a:p>
          <a:p>
            <a:r>
              <a:rPr lang="en-GB" smtClean="0"/>
              <a:t>There are a number of developments tools available to assist creating the various elements of a MIDP application</a:t>
            </a:r>
          </a:p>
          <a:p>
            <a:pPr lvl="1"/>
            <a:r>
              <a:rPr lang="en-GB" smtClean="0"/>
              <a:t>An IDE – To code and compile the source code</a:t>
            </a:r>
          </a:p>
          <a:p>
            <a:pPr lvl="2"/>
            <a:r>
              <a:rPr lang="en-GB" smtClean="0"/>
              <a:t>NetBeans, Eclipse</a:t>
            </a:r>
          </a:p>
          <a:p>
            <a:pPr lvl="1"/>
            <a:r>
              <a:rPr lang="en-GB" smtClean="0"/>
              <a:t>An SDK - to compile your MIDlets against</a:t>
            </a:r>
          </a:p>
          <a:p>
            <a:pPr lvl="1"/>
            <a:r>
              <a:rPr lang="en-GB" smtClean="0"/>
              <a:t>A build tool - to pre-verify and package your MIDlets (included in IDE)</a:t>
            </a:r>
          </a:p>
          <a:p>
            <a:pPr lvl="1"/>
            <a:r>
              <a:rPr lang="en-GB" smtClean="0"/>
              <a:t>An emulator  - to test your MIDlets (included in SDK)</a:t>
            </a:r>
          </a:p>
          <a:p>
            <a:r>
              <a:rPr lang="en-GB" smtClean="0"/>
              <a:t>We will now cover the tools to be used in this course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IDE - NetBeans</a:t>
            </a:r>
          </a:p>
        </p:txBody>
      </p:sp>
      <p:sp>
        <p:nvSpPr>
          <p:cNvPr id="7171" name="Rectangle 3"/>
          <p:cNvSpPr>
            <a:spLocks noGrp="1" noChangeArrowheads="1"/>
          </p:cNvSpPr>
          <p:nvPr>
            <p:ph type="body" idx="1"/>
          </p:nvPr>
        </p:nvSpPr>
        <p:spPr/>
        <p:txBody>
          <a:bodyPr/>
          <a:lstStyle/>
          <a:p>
            <a:r>
              <a:rPr lang="en-GB" smtClean="0"/>
              <a:t>General purpose IDE that supports several types of projects (C++, Java ME, Java SE…)</a:t>
            </a:r>
          </a:p>
          <a:p>
            <a:r>
              <a:rPr lang="en-GB" smtClean="0"/>
              <a:t>Used to edit, compile, debug, pre-verify, package, and deploy MIDlets</a:t>
            </a:r>
          </a:p>
          <a:p>
            <a:endParaRPr lang="en-GB" smtClean="0"/>
          </a:p>
        </p:txBody>
      </p:sp>
      <p:pic>
        <p:nvPicPr>
          <p:cNvPr id="7173" name="Picture 6" descr="NetBeans_editor"/>
          <p:cNvPicPr>
            <a:picLocks noGrp="1" noChangeAspect="1" noChangeArrowheads="1"/>
          </p:cNvPicPr>
          <p:nvPr>
            <p:ph sz="quarter" idx="4294967295"/>
          </p:nvPr>
        </p:nvPicPr>
        <p:blipFill>
          <a:blip r:embed="rId3" cstate="print"/>
          <a:srcRect/>
          <a:stretch>
            <a:fillRect/>
          </a:stretch>
        </p:blipFill>
        <p:spPr>
          <a:xfrm>
            <a:off x="2289498" y="2564904"/>
            <a:ext cx="4605338" cy="3671888"/>
          </a:xfrm>
          <a:noFill/>
        </p:spPr>
      </p:pic>
      <p:sp>
        <p:nvSpPr>
          <p:cNvPr id="7172" name="Text Box 5"/>
          <p:cNvSpPr txBox="1">
            <a:spLocks noChangeArrowheads="1"/>
          </p:cNvSpPr>
          <p:nvPr/>
        </p:nvSpPr>
        <p:spPr bwMode="auto">
          <a:xfrm>
            <a:off x="7179416" y="2890839"/>
            <a:ext cx="670853" cy="291505"/>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a:latin typeface="Nokia Sans" pitchFamily="34" charset="0"/>
              </a:rPr>
              <a:t>Editor</a:t>
            </a:r>
          </a:p>
        </p:txBody>
      </p:sp>
      <p:sp>
        <p:nvSpPr>
          <p:cNvPr id="7174" name="Rectangle 7"/>
          <p:cNvSpPr>
            <a:spLocks noChangeArrowheads="1"/>
          </p:cNvSpPr>
          <p:nvPr/>
        </p:nvSpPr>
        <p:spPr bwMode="auto">
          <a:xfrm>
            <a:off x="2311770" y="3417860"/>
            <a:ext cx="1251151" cy="366767"/>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7175" name="Rectangle 8"/>
          <p:cNvSpPr>
            <a:spLocks noChangeArrowheads="1"/>
          </p:cNvSpPr>
          <p:nvPr/>
        </p:nvSpPr>
        <p:spPr bwMode="auto">
          <a:xfrm>
            <a:off x="2311771" y="5047429"/>
            <a:ext cx="1319424" cy="366767"/>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7176" name="Rectangle 9"/>
          <p:cNvSpPr>
            <a:spLocks noChangeArrowheads="1"/>
          </p:cNvSpPr>
          <p:nvPr/>
        </p:nvSpPr>
        <p:spPr bwMode="auto">
          <a:xfrm>
            <a:off x="3631195" y="3700435"/>
            <a:ext cx="3262835" cy="366767"/>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7177" name="Rectangle 10"/>
          <p:cNvSpPr>
            <a:spLocks noChangeArrowheads="1"/>
          </p:cNvSpPr>
          <p:nvPr/>
        </p:nvSpPr>
        <p:spPr bwMode="auto">
          <a:xfrm>
            <a:off x="3631195" y="5330004"/>
            <a:ext cx="3262835" cy="366767"/>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7178" name="Text Box 11"/>
          <p:cNvSpPr txBox="1">
            <a:spLocks noChangeArrowheads="1"/>
          </p:cNvSpPr>
          <p:nvPr/>
        </p:nvSpPr>
        <p:spPr bwMode="auto">
          <a:xfrm>
            <a:off x="790776" y="2890838"/>
            <a:ext cx="1236713" cy="499254"/>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a:latin typeface="Nokia Sans" pitchFamily="34" charset="0"/>
              </a:rPr>
              <a:t>Project / File</a:t>
            </a:r>
          </a:p>
          <a:p>
            <a:pPr algn="ctr" defTabSz="828675">
              <a:lnSpc>
                <a:spcPct val="90000"/>
              </a:lnSpc>
              <a:spcBef>
                <a:spcPct val="0"/>
              </a:spcBef>
              <a:spcAft>
                <a:spcPct val="0"/>
              </a:spcAft>
              <a:buClrTx/>
            </a:pPr>
            <a:r>
              <a:rPr lang="en-GB" sz="1500">
                <a:latin typeface="Nokia Sans" pitchFamily="34" charset="0"/>
              </a:rPr>
              <a:t>explorer</a:t>
            </a:r>
          </a:p>
        </p:txBody>
      </p:sp>
      <p:sp>
        <p:nvSpPr>
          <p:cNvPr id="7179" name="Text Box 12"/>
          <p:cNvSpPr txBox="1">
            <a:spLocks noChangeArrowheads="1"/>
          </p:cNvSpPr>
          <p:nvPr/>
        </p:nvSpPr>
        <p:spPr bwMode="auto">
          <a:xfrm>
            <a:off x="865766" y="5240339"/>
            <a:ext cx="993057" cy="291505"/>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a:latin typeface="Nokia Sans" pitchFamily="34" charset="0"/>
              </a:rPr>
              <a:t>Navigator</a:t>
            </a:r>
          </a:p>
        </p:txBody>
      </p:sp>
      <p:sp>
        <p:nvSpPr>
          <p:cNvPr id="7180" name="Text Box 13"/>
          <p:cNvSpPr txBox="1">
            <a:spLocks noChangeArrowheads="1"/>
          </p:cNvSpPr>
          <p:nvPr/>
        </p:nvSpPr>
        <p:spPr bwMode="auto">
          <a:xfrm>
            <a:off x="7285445" y="5240339"/>
            <a:ext cx="744591" cy="291505"/>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a:latin typeface="Nokia Sans" pitchFamily="34" charset="0"/>
              </a:rPr>
              <a:t>Output</a:t>
            </a:r>
          </a:p>
        </p:txBody>
      </p:sp>
      <p:sp>
        <p:nvSpPr>
          <p:cNvPr id="7181" name="Line 14"/>
          <p:cNvSpPr>
            <a:spLocks noChangeShapeType="1"/>
          </p:cNvSpPr>
          <p:nvPr/>
        </p:nvSpPr>
        <p:spPr bwMode="auto">
          <a:xfrm>
            <a:off x="2035501" y="3068638"/>
            <a:ext cx="414404" cy="0"/>
          </a:xfrm>
          <a:prstGeom prst="line">
            <a:avLst/>
          </a:prstGeom>
          <a:noFill/>
          <a:ln w="28575">
            <a:solidFill>
              <a:schemeClr val="hlink"/>
            </a:solidFill>
            <a:round/>
            <a:headEnd/>
            <a:tailEnd type="triangle" w="med" len="med"/>
          </a:ln>
        </p:spPr>
        <p:txBody>
          <a:bodyPr wrap="none" lIns="90488" tIns="44450" rIns="90488" bIns="44450" anchor="ctr">
            <a:spAutoFit/>
          </a:bodyPr>
          <a:lstStyle/>
          <a:p>
            <a:endParaRPr lang="fi-FI"/>
          </a:p>
        </p:txBody>
      </p:sp>
      <p:sp>
        <p:nvSpPr>
          <p:cNvPr id="7182" name="Line 15"/>
          <p:cNvSpPr>
            <a:spLocks noChangeShapeType="1"/>
          </p:cNvSpPr>
          <p:nvPr/>
        </p:nvSpPr>
        <p:spPr bwMode="auto">
          <a:xfrm>
            <a:off x="1895779" y="5405438"/>
            <a:ext cx="415992" cy="0"/>
          </a:xfrm>
          <a:prstGeom prst="line">
            <a:avLst/>
          </a:prstGeom>
          <a:noFill/>
          <a:ln w="28575">
            <a:solidFill>
              <a:schemeClr val="hlink"/>
            </a:solidFill>
            <a:round/>
            <a:headEnd/>
            <a:tailEnd type="triangle" w="med" len="med"/>
          </a:ln>
        </p:spPr>
        <p:txBody>
          <a:bodyPr wrap="none" lIns="90488" tIns="44450" rIns="90488" bIns="44450" anchor="ctr">
            <a:spAutoFit/>
          </a:bodyPr>
          <a:lstStyle/>
          <a:p>
            <a:endParaRPr lang="fi-FI"/>
          </a:p>
        </p:txBody>
      </p:sp>
      <p:sp>
        <p:nvSpPr>
          <p:cNvPr id="7183" name="Line 16"/>
          <p:cNvSpPr>
            <a:spLocks noChangeShapeType="1"/>
          </p:cNvSpPr>
          <p:nvPr/>
        </p:nvSpPr>
        <p:spPr bwMode="auto">
          <a:xfrm flipH="1">
            <a:off x="6058871" y="3068638"/>
            <a:ext cx="1111428" cy="0"/>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sp>
        <p:nvSpPr>
          <p:cNvPr id="7184" name="Line 17"/>
          <p:cNvSpPr>
            <a:spLocks noChangeShapeType="1"/>
          </p:cNvSpPr>
          <p:nvPr/>
        </p:nvSpPr>
        <p:spPr bwMode="auto">
          <a:xfrm flipH="1">
            <a:off x="5990599" y="5405438"/>
            <a:ext cx="1317836" cy="0"/>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IDE </a:t>
            </a:r>
            <a:r>
              <a:rPr lang="fi-FI" smtClean="0"/>
              <a:t>- Eclipse</a:t>
            </a:r>
            <a:endParaRPr lang="en-US" smtClean="0"/>
          </a:p>
        </p:txBody>
      </p:sp>
      <p:sp>
        <p:nvSpPr>
          <p:cNvPr id="8195" name="Rectangle 3"/>
          <p:cNvSpPr>
            <a:spLocks noGrp="1" noChangeArrowheads="1"/>
          </p:cNvSpPr>
          <p:nvPr>
            <p:ph type="body" idx="1"/>
          </p:nvPr>
        </p:nvSpPr>
        <p:spPr/>
        <p:txBody>
          <a:bodyPr/>
          <a:lstStyle/>
          <a:p>
            <a:r>
              <a:rPr lang="en-GB" smtClean="0"/>
              <a:t>Another popular IDE that supports several types of projects (C++, Java ME, Java SE…)</a:t>
            </a:r>
          </a:p>
          <a:p>
            <a:r>
              <a:rPr lang="en-GB" smtClean="0"/>
              <a:t>Used to edit, compile, debug, pre-verify, package, and deploy MIDlets</a:t>
            </a:r>
            <a:endParaRPr lang="en-US" smtClean="0"/>
          </a:p>
        </p:txBody>
      </p:sp>
      <p:pic>
        <p:nvPicPr>
          <p:cNvPr id="8196" name="Picture 4"/>
          <p:cNvPicPr>
            <a:picLocks noChangeAspect="1" noChangeArrowheads="1"/>
          </p:cNvPicPr>
          <p:nvPr/>
        </p:nvPicPr>
        <p:blipFill>
          <a:blip r:embed="rId3" cstate="print"/>
          <a:srcRect/>
          <a:stretch>
            <a:fillRect/>
          </a:stretch>
        </p:blipFill>
        <p:spPr bwMode="auto">
          <a:xfrm>
            <a:off x="2334000" y="2378076"/>
            <a:ext cx="5287222" cy="3616325"/>
          </a:xfrm>
          <a:prstGeom prst="rect">
            <a:avLst/>
          </a:prstGeom>
          <a:noFill/>
          <a:ln w="9525" algn="ctr">
            <a:noFill/>
            <a:miter lim="800000"/>
            <a:headEnd/>
            <a:tailEnd/>
          </a:ln>
        </p:spPr>
      </p:pic>
      <p:sp>
        <p:nvSpPr>
          <p:cNvPr id="8197" name="Text Box 5"/>
          <p:cNvSpPr txBox="1">
            <a:spLocks noChangeArrowheads="1"/>
          </p:cNvSpPr>
          <p:nvPr/>
        </p:nvSpPr>
        <p:spPr bwMode="auto">
          <a:xfrm>
            <a:off x="7893906" y="2824164"/>
            <a:ext cx="670853" cy="291505"/>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a:latin typeface="Nokia Sans" pitchFamily="34" charset="0"/>
              </a:rPr>
              <a:t>Editor</a:t>
            </a:r>
          </a:p>
        </p:txBody>
      </p:sp>
      <p:sp>
        <p:nvSpPr>
          <p:cNvPr id="8198" name="Text Box 6"/>
          <p:cNvSpPr txBox="1">
            <a:spLocks noChangeArrowheads="1"/>
          </p:cNvSpPr>
          <p:nvPr/>
        </p:nvSpPr>
        <p:spPr bwMode="auto">
          <a:xfrm>
            <a:off x="884025" y="3205163"/>
            <a:ext cx="993057" cy="499254"/>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a:latin typeface="Nokia Sans" pitchFamily="34" charset="0"/>
              </a:rPr>
              <a:t>Project</a:t>
            </a:r>
          </a:p>
          <a:p>
            <a:pPr algn="ctr" defTabSz="828675">
              <a:lnSpc>
                <a:spcPct val="90000"/>
              </a:lnSpc>
              <a:spcBef>
                <a:spcPct val="0"/>
              </a:spcBef>
              <a:spcAft>
                <a:spcPct val="0"/>
              </a:spcAft>
              <a:buClrTx/>
            </a:pPr>
            <a:r>
              <a:rPr lang="en-GB" sz="1500">
                <a:latin typeface="Nokia Sans" pitchFamily="34" charset="0"/>
              </a:rPr>
              <a:t>Navigator</a:t>
            </a:r>
          </a:p>
        </p:txBody>
      </p:sp>
      <p:sp>
        <p:nvSpPr>
          <p:cNvPr id="8199" name="Line 7"/>
          <p:cNvSpPr>
            <a:spLocks noChangeShapeType="1"/>
          </p:cNvSpPr>
          <p:nvPr/>
        </p:nvSpPr>
        <p:spPr bwMode="auto">
          <a:xfrm>
            <a:off x="1844971" y="3382963"/>
            <a:ext cx="614461" cy="0"/>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sp>
        <p:nvSpPr>
          <p:cNvPr id="8200" name="Line 8"/>
          <p:cNvSpPr>
            <a:spLocks noChangeShapeType="1"/>
          </p:cNvSpPr>
          <p:nvPr/>
        </p:nvSpPr>
        <p:spPr bwMode="auto">
          <a:xfrm flipH="1" flipV="1">
            <a:off x="6497091" y="2982913"/>
            <a:ext cx="1416277" cy="0"/>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sp>
        <p:nvSpPr>
          <p:cNvPr id="8201" name="Rectangle 9"/>
          <p:cNvSpPr>
            <a:spLocks noChangeArrowheads="1"/>
          </p:cNvSpPr>
          <p:nvPr/>
        </p:nvSpPr>
        <p:spPr bwMode="auto">
          <a:xfrm>
            <a:off x="2387983" y="4337024"/>
            <a:ext cx="1622685" cy="366767"/>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8202" name="Rectangle 10"/>
          <p:cNvSpPr>
            <a:spLocks noChangeArrowheads="1"/>
          </p:cNvSpPr>
          <p:nvPr/>
        </p:nvSpPr>
        <p:spPr bwMode="auto">
          <a:xfrm>
            <a:off x="4036072" y="3760760"/>
            <a:ext cx="2480073" cy="366767"/>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8203" name="Text Box 11"/>
          <p:cNvSpPr txBox="1">
            <a:spLocks noChangeArrowheads="1"/>
          </p:cNvSpPr>
          <p:nvPr/>
        </p:nvSpPr>
        <p:spPr bwMode="auto">
          <a:xfrm>
            <a:off x="8584068" y="3582989"/>
            <a:ext cx="778255" cy="291505"/>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a:latin typeface="Nokia Sans" pitchFamily="34" charset="0"/>
              </a:rPr>
              <a:t>Outline</a:t>
            </a:r>
          </a:p>
        </p:txBody>
      </p:sp>
      <p:sp>
        <p:nvSpPr>
          <p:cNvPr id="8204" name="Line 12"/>
          <p:cNvSpPr>
            <a:spLocks noChangeShapeType="1"/>
          </p:cNvSpPr>
          <p:nvPr/>
        </p:nvSpPr>
        <p:spPr bwMode="auto">
          <a:xfrm flipH="1" flipV="1">
            <a:off x="7560887" y="3751263"/>
            <a:ext cx="1054269" cy="0"/>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sp>
        <p:nvSpPr>
          <p:cNvPr id="8205" name="Rectangle 13"/>
          <p:cNvSpPr>
            <a:spLocks noChangeArrowheads="1"/>
          </p:cNvSpPr>
          <p:nvPr/>
        </p:nvSpPr>
        <p:spPr bwMode="auto">
          <a:xfrm>
            <a:off x="6576480" y="3971898"/>
            <a:ext cx="993934" cy="366767"/>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8206" name="Text Box 14"/>
          <p:cNvSpPr txBox="1">
            <a:spLocks noChangeArrowheads="1"/>
          </p:cNvSpPr>
          <p:nvPr/>
        </p:nvSpPr>
        <p:spPr bwMode="auto">
          <a:xfrm>
            <a:off x="8548169" y="5170489"/>
            <a:ext cx="981836" cy="291505"/>
          </a:xfrm>
          <a:prstGeom prst="rect">
            <a:avLst/>
          </a:prstGeom>
          <a:noFill/>
          <a:ln w="12700">
            <a:noFill/>
            <a:miter lim="800000"/>
            <a:headEnd/>
            <a:tailEnd/>
          </a:ln>
        </p:spPr>
        <p:txBody>
          <a:bodyPr wrap="none" lIns="82945" tIns="41473" rIns="82945" bIns="41473">
            <a:spAutoFit/>
          </a:bodyPr>
          <a:lstStyle/>
          <a:p>
            <a:pPr algn="ctr" defTabSz="828675">
              <a:lnSpc>
                <a:spcPct val="90000"/>
              </a:lnSpc>
              <a:spcBef>
                <a:spcPct val="0"/>
              </a:spcBef>
              <a:spcAft>
                <a:spcPct val="0"/>
              </a:spcAft>
              <a:buClrTx/>
            </a:pPr>
            <a:r>
              <a:rPr lang="en-GB" sz="1500">
                <a:latin typeface="Nokia Sans" pitchFamily="34" charset="0"/>
              </a:rPr>
              <a:t>Problems</a:t>
            </a:r>
          </a:p>
        </p:txBody>
      </p:sp>
      <p:sp>
        <p:nvSpPr>
          <p:cNvPr id="8207" name="Line 15"/>
          <p:cNvSpPr>
            <a:spLocks noChangeShapeType="1"/>
          </p:cNvSpPr>
          <p:nvPr/>
        </p:nvSpPr>
        <p:spPr bwMode="auto">
          <a:xfrm flipH="1" flipV="1">
            <a:off x="7538658" y="5338763"/>
            <a:ext cx="1054269" cy="0"/>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sp>
        <p:nvSpPr>
          <p:cNvPr id="8208" name="Rectangle 16"/>
          <p:cNvSpPr>
            <a:spLocks noChangeArrowheads="1"/>
          </p:cNvSpPr>
          <p:nvPr/>
        </p:nvSpPr>
        <p:spPr bwMode="auto">
          <a:xfrm>
            <a:off x="4058301" y="5383185"/>
            <a:ext cx="3527990" cy="366767"/>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mtClean="0"/>
              <a:t>SDK – S40 SDK for Java ME</a:t>
            </a:r>
          </a:p>
        </p:txBody>
      </p:sp>
      <p:sp>
        <p:nvSpPr>
          <p:cNvPr id="9219" name="Rectangle 3"/>
          <p:cNvSpPr>
            <a:spLocks noGrp="1" noChangeArrowheads="1"/>
          </p:cNvSpPr>
          <p:nvPr>
            <p:ph type="body" idx="1"/>
          </p:nvPr>
        </p:nvSpPr>
        <p:spPr/>
        <p:txBody>
          <a:bodyPr/>
          <a:lstStyle/>
          <a:p>
            <a:r>
              <a:rPr lang="en-GB" smtClean="0"/>
              <a:t>Provides development kit and emulators</a:t>
            </a:r>
          </a:p>
          <a:p>
            <a:r>
              <a:rPr lang="en-GB" smtClean="0"/>
              <a:t>Download from </a:t>
            </a:r>
            <a:r>
              <a:rPr lang="en-GB" smtClean="0">
                <a:hlinkClick r:id="rId3"/>
              </a:rPr>
              <a:t>http://www.forum.nokia.com/tools</a:t>
            </a:r>
            <a:endParaRPr lang="en-GB" smtClean="0"/>
          </a:p>
          <a:p>
            <a:r>
              <a:rPr lang="en-GB" smtClean="0"/>
              <a:t>Contains several Developer Platform emulators</a:t>
            </a:r>
          </a:p>
          <a:p>
            <a:endParaRPr lang="en-GB" smtClean="0"/>
          </a:p>
        </p:txBody>
      </p:sp>
      <p:grpSp>
        <p:nvGrpSpPr>
          <p:cNvPr id="2" name="Group 4"/>
          <p:cNvGrpSpPr>
            <a:grpSpLocks/>
          </p:cNvGrpSpPr>
          <p:nvPr/>
        </p:nvGrpSpPr>
        <p:grpSpPr bwMode="auto">
          <a:xfrm>
            <a:off x="1713188" y="1484313"/>
            <a:ext cx="6530434" cy="4543425"/>
            <a:chOff x="839" y="935"/>
            <a:chExt cx="4113" cy="2862"/>
          </a:xfrm>
        </p:grpSpPr>
        <p:grpSp>
          <p:nvGrpSpPr>
            <p:cNvPr id="3" name="Group 5"/>
            <p:cNvGrpSpPr>
              <a:grpSpLocks/>
            </p:cNvGrpSpPr>
            <p:nvPr/>
          </p:nvGrpSpPr>
          <p:grpSpPr bwMode="auto">
            <a:xfrm>
              <a:off x="2200" y="1706"/>
              <a:ext cx="782" cy="2091"/>
              <a:chOff x="793" y="1706"/>
              <a:chExt cx="782" cy="2091"/>
            </a:xfrm>
          </p:grpSpPr>
          <p:pic>
            <p:nvPicPr>
              <p:cNvPr id="9227" name="Picture 6" descr="S40_5th_ed_scaled"/>
              <p:cNvPicPr>
                <a:picLocks noChangeAspect="1" noChangeArrowheads="1"/>
              </p:cNvPicPr>
              <p:nvPr/>
            </p:nvPicPr>
            <p:blipFill>
              <a:blip r:embed="rId4" cstate="print"/>
              <a:srcRect/>
              <a:stretch>
                <a:fillRect/>
              </a:stretch>
            </p:blipFill>
            <p:spPr bwMode="auto">
              <a:xfrm>
                <a:off x="839" y="1706"/>
                <a:ext cx="736" cy="1800"/>
              </a:xfrm>
              <a:prstGeom prst="rect">
                <a:avLst/>
              </a:prstGeom>
              <a:noFill/>
              <a:ln w="9525">
                <a:noFill/>
                <a:miter lim="800000"/>
                <a:headEnd/>
                <a:tailEnd/>
              </a:ln>
            </p:spPr>
          </p:pic>
          <p:sp>
            <p:nvSpPr>
              <p:cNvPr id="9228" name="Text Box 7"/>
              <p:cNvSpPr txBox="1">
                <a:spLocks noChangeArrowheads="1"/>
              </p:cNvSpPr>
              <p:nvPr/>
            </p:nvSpPr>
            <p:spPr bwMode="auto">
              <a:xfrm>
                <a:off x="793" y="3566"/>
                <a:ext cx="776" cy="231"/>
              </a:xfrm>
              <a:prstGeom prst="rect">
                <a:avLst/>
              </a:prstGeom>
              <a:noFill/>
              <a:ln w="9525" algn="ctr">
                <a:noFill/>
                <a:miter lim="800000"/>
                <a:headEnd/>
                <a:tailEnd/>
              </a:ln>
            </p:spPr>
            <p:txBody>
              <a:bodyPr wrap="none" lIns="90488" tIns="44450" rIns="90488" bIns="44450">
                <a:spAutoFit/>
              </a:bodyPr>
              <a:lstStyle/>
              <a:p>
                <a:pPr defTabSz="762000"/>
                <a:r>
                  <a:rPr lang="fi-FI"/>
                  <a:t>S40 5th Ed.</a:t>
                </a:r>
                <a:endParaRPr lang="en-US"/>
              </a:p>
            </p:txBody>
          </p:sp>
        </p:grpSp>
        <p:pic>
          <p:nvPicPr>
            <p:cNvPr id="9222" name="Picture 8" descr="S40_6th_ed"/>
            <p:cNvPicPr>
              <a:picLocks noChangeAspect="1" noChangeArrowheads="1"/>
            </p:cNvPicPr>
            <p:nvPr/>
          </p:nvPicPr>
          <p:blipFill>
            <a:blip r:embed="rId5" cstate="print"/>
            <a:srcRect/>
            <a:stretch>
              <a:fillRect/>
            </a:stretch>
          </p:blipFill>
          <p:spPr bwMode="auto">
            <a:xfrm>
              <a:off x="3923" y="935"/>
              <a:ext cx="1029" cy="2586"/>
            </a:xfrm>
            <a:prstGeom prst="rect">
              <a:avLst/>
            </a:prstGeom>
            <a:noFill/>
            <a:ln w="9525">
              <a:noFill/>
              <a:miter lim="800000"/>
              <a:headEnd/>
              <a:tailEnd/>
            </a:ln>
          </p:spPr>
        </p:pic>
        <p:sp>
          <p:nvSpPr>
            <p:cNvPr id="9223" name="Text Box 9"/>
            <p:cNvSpPr txBox="1">
              <a:spLocks noChangeArrowheads="1"/>
            </p:cNvSpPr>
            <p:nvPr/>
          </p:nvSpPr>
          <p:spPr bwMode="auto">
            <a:xfrm>
              <a:off x="4014" y="3566"/>
              <a:ext cx="776" cy="231"/>
            </a:xfrm>
            <a:prstGeom prst="rect">
              <a:avLst/>
            </a:prstGeom>
            <a:noFill/>
            <a:ln w="9525" algn="ctr">
              <a:noFill/>
              <a:miter lim="800000"/>
              <a:headEnd/>
              <a:tailEnd/>
            </a:ln>
          </p:spPr>
          <p:txBody>
            <a:bodyPr wrap="none" lIns="90488" tIns="44450" rIns="90488" bIns="44450">
              <a:spAutoFit/>
            </a:bodyPr>
            <a:lstStyle/>
            <a:p>
              <a:pPr defTabSz="762000"/>
              <a:r>
                <a:rPr lang="fi-FI"/>
                <a:t>S40 6th Ed.</a:t>
              </a:r>
              <a:endParaRPr lang="en-US"/>
            </a:p>
          </p:txBody>
        </p:sp>
        <p:grpSp>
          <p:nvGrpSpPr>
            <p:cNvPr id="4" name="Group 10"/>
            <p:cNvGrpSpPr>
              <a:grpSpLocks/>
            </p:cNvGrpSpPr>
            <p:nvPr/>
          </p:nvGrpSpPr>
          <p:grpSpPr bwMode="auto">
            <a:xfrm>
              <a:off x="839" y="1706"/>
              <a:ext cx="968" cy="2091"/>
              <a:chOff x="839" y="1706"/>
              <a:chExt cx="968" cy="2091"/>
            </a:xfrm>
          </p:grpSpPr>
          <p:pic>
            <p:nvPicPr>
              <p:cNvPr id="9225" name="Picture 11" descr="3rdEd_scaled"/>
              <p:cNvPicPr>
                <a:picLocks noChangeAspect="1" noChangeArrowheads="1"/>
              </p:cNvPicPr>
              <p:nvPr/>
            </p:nvPicPr>
            <p:blipFill>
              <a:blip r:embed="rId6" cstate="print"/>
              <a:srcRect/>
              <a:stretch>
                <a:fillRect/>
              </a:stretch>
            </p:blipFill>
            <p:spPr bwMode="auto">
              <a:xfrm>
                <a:off x="839" y="1706"/>
                <a:ext cx="968" cy="1768"/>
              </a:xfrm>
              <a:prstGeom prst="rect">
                <a:avLst/>
              </a:prstGeom>
              <a:noFill/>
              <a:ln w="9525">
                <a:noFill/>
                <a:miter lim="800000"/>
                <a:headEnd/>
                <a:tailEnd/>
              </a:ln>
            </p:spPr>
          </p:pic>
          <p:sp>
            <p:nvSpPr>
              <p:cNvPr id="9226" name="Text Box 12"/>
              <p:cNvSpPr txBox="1">
                <a:spLocks noChangeArrowheads="1"/>
              </p:cNvSpPr>
              <p:nvPr/>
            </p:nvSpPr>
            <p:spPr bwMode="auto">
              <a:xfrm>
                <a:off x="930" y="3566"/>
                <a:ext cx="776" cy="231"/>
              </a:xfrm>
              <a:prstGeom prst="rect">
                <a:avLst/>
              </a:prstGeom>
              <a:noFill/>
              <a:ln w="9525" algn="ctr">
                <a:noFill/>
                <a:miter lim="800000"/>
                <a:headEnd/>
                <a:tailEnd/>
              </a:ln>
            </p:spPr>
            <p:txBody>
              <a:bodyPr wrap="none" lIns="90488" tIns="44450" rIns="90488" bIns="44450">
                <a:spAutoFit/>
              </a:bodyPr>
              <a:lstStyle/>
              <a:p>
                <a:pPr defTabSz="762000"/>
                <a:r>
                  <a:rPr lang="fi-FI"/>
                  <a:t>S40 3rd Ed.</a:t>
                </a:r>
                <a:endParaRPr lang="en-US"/>
              </a:p>
            </p:txBody>
          </p:sp>
        </p:grpSp>
      </p:gr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SDK – S60 SDK for Java ME</a:t>
            </a:r>
            <a:endParaRPr lang="en-US" smtClean="0"/>
          </a:p>
        </p:txBody>
      </p:sp>
      <p:sp>
        <p:nvSpPr>
          <p:cNvPr id="10243" name="Rectangle 3"/>
          <p:cNvSpPr>
            <a:spLocks noGrp="1" noChangeArrowheads="1"/>
          </p:cNvSpPr>
          <p:nvPr>
            <p:ph type="body" idx="1"/>
          </p:nvPr>
        </p:nvSpPr>
        <p:spPr/>
        <p:txBody>
          <a:bodyPr/>
          <a:lstStyle/>
          <a:p>
            <a:r>
              <a:rPr lang="en-GB" smtClean="0"/>
              <a:t>Provides development kit and emulators</a:t>
            </a:r>
            <a:endParaRPr lang="en-US" smtClean="0"/>
          </a:p>
          <a:p>
            <a:r>
              <a:rPr lang="en-GB" smtClean="0"/>
              <a:t>Download from </a:t>
            </a:r>
            <a:r>
              <a:rPr lang="en-GB" smtClean="0">
                <a:hlinkClick r:id="rId3"/>
              </a:rPr>
              <a:t>http://www.forum.nokia.com/tools</a:t>
            </a:r>
            <a:endParaRPr lang="en-GB" smtClean="0"/>
          </a:p>
          <a:p>
            <a:r>
              <a:rPr lang="en-GB" smtClean="0"/>
              <a:t>Contains several Developer Platform emulators</a:t>
            </a:r>
          </a:p>
          <a:p>
            <a:pPr lvl="1"/>
            <a:r>
              <a:rPr lang="en-US" smtClean="0"/>
              <a:t>All-in-one S60 SDKs for</a:t>
            </a:r>
          </a:p>
          <a:p>
            <a:pPr lvl="2"/>
            <a:r>
              <a:rPr lang="en-US" smtClean="0"/>
              <a:t>Nokia N97 mobile computer. </a:t>
            </a:r>
          </a:p>
          <a:p>
            <a:pPr lvl="2"/>
            <a:r>
              <a:rPr lang="en-US" smtClean="0"/>
              <a:t>S60 5th Edition. </a:t>
            </a:r>
          </a:p>
          <a:p>
            <a:pPr lvl="2"/>
            <a:r>
              <a:rPr lang="en-US" smtClean="0"/>
              <a:t>S60 3rd Edition, Feature Pack 2.</a:t>
            </a:r>
            <a:endParaRPr lang="en-GB" smtClean="0"/>
          </a:p>
          <a:p>
            <a:endParaRPr lang="en-US" smtClean="0"/>
          </a:p>
        </p:txBody>
      </p:sp>
      <p:pic>
        <p:nvPicPr>
          <p:cNvPr id="10244" name="Picture 6"/>
          <p:cNvPicPr>
            <a:picLocks noChangeAspect="1" noChangeArrowheads="1"/>
          </p:cNvPicPr>
          <p:nvPr/>
        </p:nvPicPr>
        <p:blipFill>
          <a:blip r:embed="rId4" cstate="print"/>
          <a:srcRect/>
          <a:stretch>
            <a:fillRect/>
          </a:stretch>
        </p:blipFill>
        <p:spPr bwMode="auto">
          <a:xfrm>
            <a:off x="4334570" y="2971800"/>
            <a:ext cx="1790987" cy="2212975"/>
          </a:xfrm>
          <a:prstGeom prst="rect">
            <a:avLst/>
          </a:prstGeom>
          <a:noFill/>
          <a:ln w="9525" algn="ctr">
            <a:noFill/>
            <a:miter lim="800000"/>
            <a:headEnd/>
            <a:tailEnd/>
          </a:ln>
        </p:spPr>
      </p:pic>
      <p:pic>
        <p:nvPicPr>
          <p:cNvPr id="10245" name="Picture 7"/>
          <p:cNvPicPr>
            <a:picLocks noChangeAspect="1" noChangeArrowheads="1"/>
          </p:cNvPicPr>
          <p:nvPr/>
        </p:nvPicPr>
        <p:blipFill>
          <a:blip r:embed="rId5" cstate="print"/>
          <a:srcRect/>
          <a:stretch>
            <a:fillRect/>
          </a:stretch>
        </p:blipFill>
        <p:spPr bwMode="auto">
          <a:xfrm>
            <a:off x="5839761" y="2995614"/>
            <a:ext cx="1733828" cy="2143125"/>
          </a:xfrm>
          <a:prstGeom prst="rect">
            <a:avLst/>
          </a:prstGeom>
          <a:noFill/>
          <a:ln w="9525" algn="ctr">
            <a:noFill/>
            <a:miter lim="800000"/>
            <a:headEnd/>
            <a:tailEnd/>
          </a:ln>
        </p:spPr>
      </p:pic>
      <p:pic>
        <p:nvPicPr>
          <p:cNvPr id="10246" name="Picture 8"/>
          <p:cNvPicPr>
            <a:picLocks noChangeAspect="1" noChangeArrowheads="1"/>
          </p:cNvPicPr>
          <p:nvPr/>
        </p:nvPicPr>
        <p:blipFill>
          <a:blip r:embed="rId6" cstate="print"/>
          <a:srcRect/>
          <a:stretch>
            <a:fillRect/>
          </a:stretch>
        </p:blipFill>
        <p:spPr bwMode="auto">
          <a:xfrm>
            <a:off x="7392585" y="2833689"/>
            <a:ext cx="1964053" cy="2428875"/>
          </a:xfrm>
          <a:prstGeom prst="rect">
            <a:avLst/>
          </a:prstGeom>
          <a:noFill/>
          <a:ln w="9525" algn="ctr">
            <a:noFill/>
            <a:miter lim="800000"/>
            <a:headEnd/>
            <a:tailEnd/>
          </a:ln>
        </p:spPr>
      </p:pic>
      <p:sp>
        <p:nvSpPr>
          <p:cNvPr id="10247" name="Rectangle 18"/>
          <p:cNvSpPr>
            <a:spLocks noChangeArrowheads="1"/>
          </p:cNvSpPr>
          <p:nvPr/>
        </p:nvSpPr>
        <p:spPr bwMode="auto">
          <a:xfrm>
            <a:off x="4355211" y="5229225"/>
            <a:ext cx="1626921" cy="366767"/>
          </a:xfrm>
          <a:prstGeom prst="rect">
            <a:avLst/>
          </a:prstGeom>
          <a:noFill/>
          <a:ln w="9525" algn="ctr">
            <a:noFill/>
            <a:miter lim="800000"/>
            <a:headEnd/>
            <a:tailEnd/>
          </a:ln>
        </p:spPr>
        <p:txBody>
          <a:bodyPr wrap="none" lIns="90488" tIns="44450" rIns="90488" bIns="44450">
            <a:spAutoFit/>
          </a:bodyPr>
          <a:lstStyle/>
          <a:p>
            <a:pPr defTabSz="762000"/>
            <a:r>
              <a:rPr lang="fi-FI"/>
              <a:t>S60 3rd Ed. FP2</a:t>
            </a:r>
            <a:endParaRPr lang="en-US"/>
          </a:p>
        </p:txBody>
      </p:sp>
      <p:sp>
        <p:nvSpPr>
          <p:cNvPr id="10248" name="Rectangle 19"/>
          <p:cNvSpPr>
            <a:spLocks noChangeArrowheads="1"/>
          </p:cNvSpPr>
          <p:nvPr/>
        </p:nvSpPr>
        <p:spPr bwMode="auto">
          <a:xfrm>
            <a:off x="6028705" y="2568575"/>
            <a:ext cx="1232518" cy="366767"/>
          </a:xfrm>
          <a:prstGeom prst="rect">
            <a:avLst/>
          </a:prstGeom>
          <a:noFill/>
          <a:ln w="9525" algn="ctr">
            <a:noFill/>
            <a:miter lim="800000"/>
            <a:headEnd/>
            <a:tailEnd/>
          </a:ln>
        </p:spPr>
        <p:txBody>
          <a:bodyPr wrap="none" lIns="90488" tIns="44450" rIns="90488" bIns="44450">
            <a:spAutoFit/>
          </a:bodyPr>
          <a:lstStyle/>
          <a:p>
            <a:pPr defTabSz="762000"/>
            <a:r>
              <a:rPr lang="fi-FI"/>
              <a:t>S60 5th Ed.</a:t>
            </a:r>
            <a:endParaRPr lang="en-US"/>
          </a:p>
        </p:txBody>
      </p:sp>
      <p:sp>
        <p:nvSpPr>
          <p:cNvPr id="10249" name="Rectangle 20"/>
          <p:cNvSpPr>
            <a:spLocks noChangeArrowheads="1"/>
          </p:cNvSpPr>
          <p:nvPr/>
        </p:nvSpPr>
        <p:spPr bwMode="auto">
          <a:xfrm>
            <a:off x="7400525" y="5207000"/>
            <a:ext cx="1791966" cy="366767"/>
          </a:xfrm>
          <a:prstGeom prst="rect">
            <a:avLst/>
          </a:prstGeom>
          <a:noFill/>
          <a:ln w="9525" algn="ctr">
            <a:noFill/>
            <a:miter lim="800000"/>
            <a:headEnd/>
            <a:tailEnd/>
          </a:ln>
        </p:spPr>
        <p:txBody>
          <a:bodyPr wrap="none" lIns="90488" tIns="44450" rIns="90488" bIns="44450">
            <a:spAutoFit/>
          </a:bodyPr>
          <a:lstStyle/>
          <a:p>
            <a:pPr defTabSz="762000"/>
            <a:r>
              <a:rPr lang="fi-FI"/>
              <a:t>N97 - S60 5th Ed.</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Java ME Architecture</a:t>
            </a:r>
          </a:p>
        </p:txBody>
      </p:sp>
      <p:sp>
        <p:nvSpPr>
          <p:cNvPr id="6147" name="Rectangle 3"/>
          <p:cNvSpPr>
            <a:spLocks noGrp="1" noChangeArrowheads="1"/>
          </p:cNvSpPr>
          <p:nvPr>
            <p:ph type="body" idx="1"/>
          </p:nvPr>
        </p:nvSpPr>
        <p:spPr/>
        <p:txBody>
          <a:bodyPr/>
          <a:lstStyle/>
          <a:p>
            <a:r>
              <a:rPr lang="en-GB" smtClean="0"/>
              <a:t>Java ME platform consists of separate layers which provide a modular approach to functionality</a:t>
            </a:r>
          </a:p>
          <a:p>
            <a:r>
              <a:rPr lang="en-GB" smtClean="0"/>
              <a:t>Configuration/profile/optional APIs combination is called a stack</a:t>
            </a:r>
          </a:p>
          <a:p>
            <a:endParaRPr lang="en-GB" smtClean="0"/>
          </a:p>
        </p:txBody>
      </p:sp>
      <p:grpSp>
        <p:nvGrpSpPr>
          <p:cNvPr id="2" name="Group 4"/>
          <p:cNvGrpSpPr>
            <a:grpSpLocks/>
          </p:cNvGrpSpPr>
          <p:nvPr/>
        </p:nvGrpSpPr>
        <p:grpSpPr bwMode="auto">
          <a:xfrm>
            <a:off x="533485" y="2527300"/>
            <a:ext cx="8764405" cy="3284538"/>
            <a:chOff x="336" y="2016"/>
            <a:chExt cx="5520" cy="2069"/>
          </a:xfrm>
        </p:grpSpPr>
        <p:sp>
          <p:nvSpPr>
            <p:cNvPr id="6149" name="Text Box 5"/>
            <p:cNvSpPr txBox="1">
              <a:spLocks noChangeArrowheads="1"/>
            </p:cNvSpPr>
            <p:nvPr/>
          </p:nvSpPr>
          <p:spPr bwMode="auto">
            <a:xfrm>
              <a:off x="786" y="3888"/>
              <a:ext cx="1134" cy="197"/>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Virtual Machines</a:t>
              </a:r>
            </a:p>
          </p:txBody>
        </p:sp>
        <p:sp>
          <p:nvSpPr>
            <p:cNvPr id="6150" name="Text Box 6"/>
            <p:cNvSpPr txBox="1">
              <a:spLocks noChangeArrowheads="1"/>
            </p:cNvSpPr>
            <p:nvPr/>
          </p:nvSpPr>
          <p:spPr bwMode="auto">
            <a:xfrm>
              <a:off x="336" y="3595"/>
              <a:ext cx="1524" cy="197"/>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Configurations classes</a:t>
              </a:r>
            </a:p>
          </p:txBody>
        </p:sp>
        <p:sp>
          <p:nvSpPr>
            <p:cNvPr id="6151" name="Text Box 7"/>
            <p:cNvSpPr txBox="1">
              <a:spLocks noChangeArrowheads="1"/>
            </p:cNvSpPr>
            <p:nvPr/>
          </p:nvSpPr>
          <p:spPr bwMode="auto">
            <a:xfrm>
              <a:off x="1334" y="2731"/>
              <a:ext cx="586" cy="197"/>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Profiles</a:t>
              </a:r>
            </a:p>
          </p:txBody>
        </p:sp>
        <p:sp>
          <p:nvSpPr>
            <p:cNvPr id="6152" name="Text Box 8"/>
            <p:cNvSpPr txBox="1">
              <a:spLocks noChangeArrowheads="1"/>
            </p:cNvSpPr>
            <p:nvPr/>
          </p:nvSpPr>
          <p:spPr bwMode="auto">
            <a:xfrm>
              <a:off x="960" y="2016"/>
              <a:ext cx="956" cy="197"/>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Optional APIs</a:t>
              </a:r>
            </a:p>
          </p:txBody>
        </p:sp>
        <p:sp>
          <p:nvSpPr>
            <p:cNvPr id="6153" name="Line 9"/>
            <p:cNvSpPr>
              <a:spLocks noChangeShapeType="1"/>
            </p:cNvSpPr>
            <p:nvPr/>
          </p:nvSpPr>
          <p:spPr bwMode="auto">
            <a:xfrm flipH="1">
              <a:off x="1920" y="2112"/>
              <a:ext cx="624" cy="0"/>
            </a:xfrm>
            <a:prstGeom prst="line">
              <a:avLst/>
            </a:prstGeom>
            <a:noFill/>
            <a:ln w="12700">
              <a:solidFill>
                <a:srgbClr val="009E63"/>
              </a:solidFill>
              <a:round/>
              <a:headEnd/>
              <a:tailEnd/>
            </a:ln>
          </p:spPr>
          <p:txBody>
            <a:bodyPr/>
            <a:lstStyle/>
            <a:p>
              <a:endParaRPr lang="fi-FI"/>
            </a:p>
          </p:txBody>
        </p:sp>
        <p:sp>
          <p:nvSpPr>
            <p:cNvPr id="6154" name="Line 10"/>
            <p:cNvSpPr>
              <a:spLocks noChangeShapeType="1"/>
            </p:cNvSpPr>
            <p:nvPr/>
          </p:nvSpPr>
          <p:spPr bwMode="auto">
            <a:xfrm flipH="1">
              <a:off x="1920" y="2832"/>
              <a:ext cx="624" cy="0"/>
            </a:xfrm>
            <a:prstGeom prst="line">
              <a:avLst/>
            </a:prstGeom>
            <a:noFill/>
            <a:ln w="12700">
              <a:solidFill>
                <a:srgbClr val="009E63"/>
              </a:solidFill>
              <a:round/>
              <a:headEnd/>
              <a:tailEnd/>
            </a:ln>
          </p:spPr>
          <p:txBody>
            <a:bodyPr/>
            <a:lstStyle/>
            <a:p>
              <a:endParaRPr lang="fi-FI"/>
            </a:p>
          </p:txBody>
        </p:sp>
        <p:sp>
          <p:nvSpPr>
            <p:cNvPr id="6155" name="Line 11"/>
            <p:cNvSpPr>
              <a:spLocks noChangeShapeType="1"/>
            </p:cNvSpPr>
            <p:nvPr/>
          </p:nvSpPr>
          <p:spPr bwMode="auto">
            <a:xfrm flipH="1">
              <a:off x="1872" y="3696"/>
              <a:ext cx="624" cy="0"/>
            </a:xfrm>
            <a:prstGeom prst="line">
              <a:avLst/>
            </a:prstGeom>
            <a:noFill/>
            <a:ln w="12700">
              <a:solidFill>
                <a:srgbClr val="009E63"/>
              </a:solidFill>
              <a:round/>
              <a:headEnd/>
              <a:tailEnd/>
            </a:ln>
          </p:spPr>
          <p:txBody>
            <a:bodyPr/>
            <a:lstStyle/>
            <a:p>
              <a:endParaRPr lang="fi-FI"/>
            </a:p>
          </p:txBody>
        </p:sp>
        <p:sp>
          <p:nvSpPr>
            <p:cNvPr id="6156" name="Line 12"/>
            <p:cNvSpPr>
              <a:spLocks noChangeShapeType="1"/>
            </p:cNvSpPr>
            <p:nvPr/>
          </p:nvSpPr>
          <p:spPr bwMode="auto">
            <a:xfrm flipH="1">
              <a:off x="1920" y="3984"/>
              <a:ext cx="624" cy="0"/>
            </a:xfrm>
            <a:prstGeom prst="line">
              <a:avLst/>
            </a:prstGeom>
            <a:noFill/>
            <a:ln w="12700">
              <a:solidFill>
                <a:srgbClr val="009E63"/>
              </a:solidFill>
              <a:round/>
              <a:headEnd/>
              <a:tailEnd/>
            </a:ln>
          </p:spPr>
          <p:txBody>
            <a:bodyPr/>
            <a:lstStyle/>
            <a:p>
              <a:endParaRPr lang="fi-FI"/>
            </a:p>
          </p:txBody>
        </p:sp>
        <p:grpSp>
          <p:nvGrpSpPr>
            <p:cNvPr id="3" name="Group 13"/>
            <p:cNvGrpSpPr>
              <a:grpSpLocks/>
            </p:cNvGrpSpPr>
            <p:nvPr/>
          </p:nvGrpSpPr>
          <p:grpSpPr bwMode="auto">
            <a:xfrm>
              <a:off x="2544" y="2256"/>
              <a:ext cx="144" cy="1248"/>
              <a:chOff x="2688" y="2256"/>
              <a:chExt cx="144" cy="1248"/>
            </a:xfrm>
          </p:grpSpPr>
          <p:sp>
            <p:nvSpPr>
              <p:cNvPr id="6201" name="Line 14"/>
              <p:cNvSpPr>
                <a:spLocks noChangeShapeType="1"/>
              </p:cNvSpPr>
              <p:nvPr/>
            </p:nvSpPr>
            <p:spPr bwMode="auto">
              <a:xfrm flipH="1">
                <a:off x="2688" y="2256"/>
                <a:ext cx="144" cy="0"/>
              </a:xfrm>
              <a:prstGeom prst="line">
                <a:avLst/>
              </a:prstGeom>
              <a:noFill/>
              <a:ln w="12700">
                <a:solidFill>
                  <a:srgbClr val="009E63"/>
                </a:solidFill>
                <a:round/>
                <a:headEnd/>
                <a:tailEnd/>
              </a:ln>
            </p:spPr>
            <p:txBody>
              <a:bodyPr/>
              <a:lstStyle/>
              <a:p>
                <a:endParaRPr lang="fi-FI"/>
              </a:p>
            </p:txBody>
          </p:sp>
          <p:sp>
            <p:nvSpPr>
              <p:cNvPr id="6202" name="Line 15"/>
              <p:cNvSpPr>
                <a:spLocks noChangeShapeType="1"/>
              </p:cNvSpPr>
              <p:nvPr/>
            </p:nvSpPr>
            <p:spPr bwMode="auto">
              <a:xfrm>
                <a:off x="2688" y="2256"/>
                <a:ext cx="0" cy="1248"/>
              </a:xfrm>
              <a:prstGeom prst="line">
                <a:avLst/>
              </a:prstGeom>
              <a:noFill/>
              <a:ln w="12700">
                <a:solidFill>
                  <a:srgbClr val="009E63"/>
                </a:solidFill>
                <a:round/>
                <a:headEnd/>
                <a:tailEnd/>
              </a:ln>
            </p:spPr>
            <p:txBody>
              <a:bodyPr/>
              <a:lstStyle/>
              <a:p>
                <a:endParaRPr lang="fi-FI"/>
              </a:p>
            </p:txBody>
          </p:sp>
          <p:sp>
            <p:nvSpPr>
              <p:cNvPr id="6203" name="Line 16"/>
              <p:cNvSpPr>
                <a:spLocks noChangeShapeType="1"/>
              </p:cNvSpPr>
              <p:nvPr/>
            </p:nvSpPr>
            <p:spPr bwMode="auto">
              <a:xfrm flipH="1">
                <a:off x="2688" y="3504"/>
                <a:ext cx="144" cy="0"/>
              </a:xfrm>
              <a:prstGeom prst="line">
                <a:avLst/>
              </a:prstGeom>
              <a:noFill/>
              <a:ln w="12700">
                <a:solidFill>
                  <a:srgbClr val="009E63"/>
                </a:solidFill>
                <a:round/>
                <a:headEnd/>
                <a:tailEnd/>
              </a:ln>
            </p:spPr>
            <p:txBody>
              <a:bodyPr/>
              <a:lstStyle/>
              <a:p>
                <a:endParaRPr lang="fi-FI"/>
              </a:p>
            </p:txBody>
          </p:sp>
        </p:grpSp>
        <p:grpSp>
          <p:nvGrpSpPr>
            <p:cNvPr id="4" name="Group 17"/>
            <p:cNvGrpSpPr>
              <a:grpSpLocks/>
            </p:cNvGrpSpPr>
            <p:nvPr/>
          </p:nvGrpSpPr>
          <p:grpSpPr bwMode="auto">
            <a:xfrm>
              <a:off x="2544" y="2016"/>
              <a:ext cx="144" cy="192"/>
              <a:chOff x="2688" y="2256"/>
              <a:chExt cx="144" cy="1248"/>
            </a:xfrm>
          </p:grpSpPr>
          <p:sp>
            <p:nvSpPr>
              <p:cNvPr id="6198" name="Line 18"/>
              <p:cNvSpPr>
                <a:spLocks noChangeShapeType="1"/>
              </p:cNvSpPr>
              <p:nvPr/>
            </p:nvSpPr>
            <p:spPr bwMode="auto">
              <a:xfrm flipH="1">
                <a:off x="2688" y="2256"/>
                <a:ext cx="144" cy="0"/>
              </a:xfrm>
              <a:prstGeom prst="line">
                <a:avLst/>
              </a:prstGeom>
              <a:noFill/>
              <a:ln w="12700">
                <a:solidFill>
                  <a:srgbClr val="009E63"/>
                </a:solidFill>
                <a:round/>
                <a:headEnd/>
                <a:tailEnd/>
              </a:ln>
            </p:spPr>
            <p:txBody>
              <a:bodyPr/>
              <a:lstStyle/>
              <a:p>
                <a:endParaRPr lang="fi-FI"/>
              </a:p>
            </p:txBody>
          </p:sp>
          <p:sp>
            <p:nvSpPr>
              <p:cNvPr id="6199" name="Line 19"/>
              <p:cNvSpPr>
                <a:spLocks noChangeShapeType="1"/>
              </p:cNvSpPr>
              <p:nvPr/>
            </p:nvSpPr>
            <p:spPr bwMode="auto">
              <a:xfrm>
                <a:off x="2688" y="2256"/>
                <a:ext cx="0" cy="1248"/>
              </a:xfrm>
              <a:prstGeom prst="line">
                <a:avLst/>
              </a:prstGeom>
              <a:noFill/>
              <a:ln w="12700">
                <a:solidFill>
                  <a:srgbClr val="009E63"/>
                </a:solidFill>
                <a:round/>
                <a:headEnd/>
                <a:tailEnd/>
              </a:ln>
            </p:spPr>
            <p:txBody>
              <a:bodyPr/>
              <a:lstStyle/>
              <a:p>
                <a:endParaRPr lang="fi-FI"/>
              </a:p>
            </p:txBody>
          </p:sp>
          <p:sp>
            <p:nvSpPr>
              <p:cNvPr id="6200" name="Line 20"/>
              <p:cNvSpPr>
                <a:spLocks noChangeShapeType="1"/>
              </p:cNvSpPr>
              <p:nvPr/>
            </p:nvSpPr>
            <p:spPr bwMode="auto">
              <a:xfrm flipH="1">
                <a:off x="2688" y="3504"/>
                <a:ext cx="144" cy="0"/>
              </a:xfrm>
              <a:prstGeom prst="line">
                <a:avLst/>
              </a:prstGeom>
              <a:noFill/>
              <a:ln w="12700">
                <a:solidFill>
                  <a:srgbClr val="009E63"/>
                </a:solidFill>
                <a:round/>
                <a:headEnd/>
                <a:tailEnd/>
              </a:ln>
            </p:spPr>
            <p:txBody>
              <a:bodyPr/>
              <a:lstStyle/>
              <a:p>
                <a:endParaRPr lang="fi-FI"/>
              </a:p>
            </p:txBody>
          </p:sp>
        </p:grpSp>
        <p:grpSp>
          <p:nvGrpSpPr>
            <p:cNvPr id="5" name="Group 21"/>
            <p:cNvGrpSpPr>
              <a:grpSpLocks/>
            </p:cNvGrpSpPr>
            <p:nvPr/>
          </p:nvGrpSpPr>
          <p:grpSpPr bwMode="auto">
            <a:xfrm>
              <a:off x="2544" y="3552"/>
              <a:ext cx="144" cy="288"/>
              <a:chOff x="2688" y="2256"/>
              <a:chExt cx="144" cy="1248"/>
            </a:xfrm>
          </p:grpSpPr>
          <p:sp>
            <p:nvSpPr>
              <p:cNvPr id="6195" name="Line 22"/>
              <p:cNvSpPr>
                <a:spLocks noChangeShapeType="1"/>
              </p:cNvSpPr>
              <p:nvPr/>
            </p:nvSpPr>
            <p:spPr bwMode="auto">
              <a:xfrm flipH="1">
                <a:off x="2688" y="2256"/>
                <a:ext cx="144" cy="0"/>
              </a:xfrm>
              <a:prstGeom prst="line">
                <a:avLst/>
              </a:prstGeom>
              <a:noFill/>
              <a:ln w="12700">
                <a:solidFill>
                  <a:srgbClr val="009E63"/>
                </a:solidFill>
                <a:round/>
                <a:headEnd/>
                <a:tailEnd/>
              </a:ln>
            </p:spPr>
            <p:txBody>
              <a:bodyPr/>
              <a:lstStyle/>
              <a:p>
                <a:endParaRPr lang="fi-FI"/>
              </a:p>
            </p:txBody>
          </p:sp>
          <p:sp>
            <p:nvSpPr>
              <p:cNvPr id="6196" name="Line 23"/>
              <p:cNvSpPr>
                <a:spLocks noChangeShapeType="1"/>
              </p:cNvSpPr>
              <p:nvPr/>
            </p:nvSpPr>
            <p:spPr bwMode="auto">
              <a:xfrm>
                <a:off x="2688" y="2256"/>
                <a:ext cx="0" cy="1248"/>
              </a:xfrm>
              <a:prstGeom prst="line">
                <a:avLst/>
              </a:prstGeom>
              <a:noFill/>
              <a:ln w="12700">
                <a:solidFill>
                  <a:srgbClr val="009E63"/>
                </a:solidFill>
                <a:round/>
                <a:headEnd/>
                <a:tailEnd/>
              </a:ln>
            </p:spPr>
            <p:txBody>
              <a:bodyPr/>
              <a:lstStyle/>
              <a:p>
                <a:endParaRPr lang="fi-FI"/>
              </a:p>
            </p:txBody>
          </p:sp>
          <p:sp>
            <p:nvSpPr>
              <p:cNvPr id="6197" name="Line 24"/>
              <p:cNvSpPr>
                <a:spLocks noChangeShapeType="1"/>
              </p:cNvSpPr>
              <p:nvPr/>
            </p:nvSpPr>
            <p:spPr bwMode="auto">
              <a:xfrm flipH="1">
                <a:off x="2688" y="3504"/>
                <a:ext cx="144" cy="0"/>
              </a:xfrm>
              <a:prstGeom prst="line">
                <a:avLst/>
              </a:prstGeom>
              <a:noFill/>
              <a:ln w="12700">
                <a:solidFill>
                  <a:srgbClr val="009E63"/>
                </a:solidFill>
                <a:round/>
                <a:headEnd/>
                <a:tailEnd/>
              </a:ln>
            </p:spPr>
            <p:txBody>
              <a:bodyPr/>
              <a:lstStyle/>
              <a:p>
                <a:endParaRPr lang="fi-FI"/>
              </a:p>
            </p:txBody>
          </p:sp>
        </p:grpSp>
        <p:grpSp>
          <p:nvGrpSpPr>
            <p:cNvPr id="6" name="Group 25"/>
            <p:cNvGrpSpPr>
              <a:grpSpLocks/>
            </p:cNvGrpSpPr>
            <p:nvPr/>
          </p:nvGrpSpPr>
          <p:grpSpPr bwMode="auto">
            <a:xfrm>
              <a:off x="2544" y="3888"/>
              <a:ext cx="144" cy="192"/>
              <a:chOff x="2688" y="2256"/>
              <a:chExt cx="144" cy="1248"/>
            </a:xfrm>
          </p:grpSpPr>
          <p:sp>
            <p:nvSpPr>
              <p:cNvPr id="6192" name="Line 26"/>
              <p:cNvSpPr>
                <a:spLocks noChangeShapeType="1"/>
              </p:cNvSpPr>
              <p:nvPr/>
            </p:nvSpPr>
            <p:spPr bwMode="auto">
              <a:xfrm flipH="1">
                <a:off x="2688" y="2256"/>
                <a:ext cx="144" cy="0"/>
              </a:xfrm>
              <a:prstGeom prst="line">
                <a:avLst/>
              </a:prstGeom>
              <a:noFill/>
              <a:ln w="12700">
                <a:solidFill>
                  <a:srgbClr val="009E63"/>
                </a:solidFill>
                <a:round/>
                <a:headEnd/>
                <a:tailEnd/>
              </a:ln>
            </p:spPr>
            <p:txBody>
              <a:bodyPr/>
              <a:lstStyle/>
              <a:p>
                <a:endParaRPr lang="fi-FI"/>
              </a:p>
            </p:txBody>
          </p:sp>
          <p:sp>
            <p:nvSpPr>
              <p:cNvPr id="6193" name="Line 27"/>
              <p:cNvSpPr>
                <a:spLocks noChangeShapeType="1"/>
              </p:cNvSpPr>
              <p:nvPr/>
            </p:nvSpPr>
            <p:spPr bwMode="auto">
              <a:xfrm>
                <a:off x="2688" y="2256"/>
                <a:ext cx="0" cy="1248"/>
              </a:xfrm>
              <a:prstGeom prst="line">
                <a:avLst/>
              </a:prstGeom>
              <a:noFill/>
              <a:ln w="12700">
                <a:solidFill>
                  <a:srgbClr val="009E63"/>
                </a:solidFill>
                <a:round/>
                <a:headEnd/>
                <a:tailEnd/>
              </a:ln>
            </p:spPr>
            <p:txBody>
              <a:bodyPr/>
              <a:lstStyle/>
              <a:p>
                <a:endParaRPr lang="fi-FI"/>
              </a:p>
            </p:txBody>
          </p:sp>
          <p:sp>
            <p:nvSpPr>
              <p:cNvPr id="6194" name="Line 28"/>
              <p:cNvSpPr>
                <a:spLocks noChangeShapeType="1"/>
              </p:cNvSpPr>
              <p:nvPr/>
            </p:nvSpPr>
            <p:spPr bwMode="auto">
              <a:xfrm flipH="1">
                <a:off x="2688" y="3504"/>
                <a:ext cx="144" cy="0"/>
              </a:xfrm>
              <a:prstGeom prst="line">
                <a:avLst/>
              </a:prstGeom>
              <a:noFill/>
              <a:ln w="12700">
                <a:solidFill>
                  <a:srgbClr val="009E63"/>
                </a:solidFill>
                <a:round/>
                <a:headEnd/>
                <a:tailEnd/>
              </a:ln>
            </p:spPr>
            <p:txBody>
              <a:bodyPr/>
              <a:lstStyle/>
              <a:p>
                <a:endParaRPr lang="fi-FI"/>
              </a:p>
            </p:txBody>
          </p:sp>
        </p:grpSp>
        <p:sp>
          <p:nvSpPr>
            <p:cNvPr id="6161" name="Rectangle 29"/>
            <p:cNvSpPr>
              <a:spLocks noChangeArrowheads="1"/>
            </p:cNvSpPr>
            <p:nvPr/>
          </p:nvSpPr>
          <p:spPr bwMode="auto">
            <a:xfrm>
              <a:off x="4368"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CLDC-HI or KVM</a:t>
              </a:r>
            </a:p>
          </p:txBody>
        </p:sp>
        <p:sp>
          <p:nvSpPr>
            <p:cNvPr id="6162" name="Rectangle 30"/>
            <p:cNvSpPr>
              <a:spLocks noChangeArrowheads="1"/>
            </p:cNvSpPr>
            <p:nvPr/>
          </p:nvSpPr>
          <p:spPr bwMode="auto">
            <a:xfrm>
              <a:off x="4368"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CLDC Core classes</a:t>
              </a:r>
            </a:p>
          </p:txBody>
        </p:sp>
        <p:sp>
          <p:nvSpPr>
            <p:cNvPr id="6163" name="Rectangle 31"/>
            <p:cNvSpPr>
              <a:spLocks noChangeArrowheads="1"/>
            </p:cNvSpPr>
            <p:nvPr/>
          </p:nvSpPr>
          <p:spPr bwMode="auto">
            <a:xfrm>
              <a:off x="2736"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CVM</a:t>
              </a:r>
            </a:p>
          </p:txBody>
        </p:sp>
        <p:sp>
          <p:nvSpPr>
            <p:cNvPr id="6164" name="Rectangle 32"/>
            <p:cNvSpPr>
              <a:spLocks noChangeArrowheads="1"/>
            </p:cNvSpPr>
            <p:nvPr/>
          </p:nvSpPr>
          <p:spPr bwMode="auto">
            <a:xfrm>
              <a:off x="2736"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CDC Core classes</a:t>
              </a:r>
            </a:p>
          </p:txBody>
        </p:sp>
        <p:grpSp>
          <p:nvGrpSpPr>
            <p:cNvPr id="7" name="Group 33"/>
            <p:cNvGrpSpPr>
              <a:grpSpLocks/>
            </p:cNvGrpSpPr>
            <p:nvPr/>
          </p:nvGrpSpPr>
          <p:grpSpPr bwMode="auto">
            <a:xfrm>
              <a:off x="5136" y="2249"/>
              <a:ext cx="720" cy="1300"/>
              <a:chOff x="5136" y="2249"/>
              <a:chExt cx="720" cy="1300"/>
            </a:xfrm>
          </p:grpSpPr>
          <p:sp>
            <p:nvSpPr>
              <p:cNvPr id="6190" name="Rectangle 34"/>
              <p:cNvSpPr>
                <a:spLocks noChangeArrowheads="1"/>
              </p:cNvSpPr>
              <p:nvPr/>
            </p:nvSpPr>
            <p:spPr bwMode="auto">
              <a:xfrm rot="-5400000">
                <a:off x="4872" y="2520"/>
                <a:ext cx="1248" cy="720"/>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6191" name="Text Box 35"/>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grpSp>
        <p:sp>
          <p:nvSpPr>
            <p:cNvPr id="6166" name="Rectangle 36"/>
            <p:cNvSpPr>
              <a:spLocks noChangeArrowheads="1"/>
            </p:cNvSpPr>
            <p:nvPr/>
          </p:nvSpPr>
          <p:spPr bwMode="auto">
            <a:xfrm>
              <a:off x="3216" y="3216"/>
              <a:ext cx="1008" cy="305"/>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6167" name="Text Box 37"/>
            <p:cNvSpPr txBox="1">
              <a:spLocks noChangeArrowheads="1"/>
            </p:cNvSpPr>
            <p:nvPr/>
          </p:nvSpPr>
          <p:spPr bwMode="auto">
            <a:xfrm>
              <a:off x="3326" y="3182"/>
              <a:ext cx="83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Foundation</a:t>
              </a:r>
            </a:p>
            <a:p>
              <a:pPr algn="ctr">
                <a:lnSpc>
                  <a:spcPct val="90000"/>
                </a:lnSpc>
                <a:spcBef>
                  <a:spcPct val="0"/>
                </a:spcBef>
                <a:spcAft>
                  <a:spcPct val="0"/>
                </a:spcAft>
                <a:buClrTx/>
              </a:pPr>
              <a:r>
                <a:rPr lang="en-GB">
                  <a:solidFill>
                    <a:schemeClr val="bg1"/>
                  </a:solidFill>
                  <a:latin typeface="Nokia Sans" pitchFamily="34" charset="0"/>
                </a:rPr>
                <a:t>Profile</a:t>
              </a:r>
            </a:p>
          </p:txBody>
        </p:sp>
        <p:sp>
          <p:nvSpPr>
            <p:cNvPr id="6168" name="Rectangle 38"/>
            <p:cNvSpPr>
              <a:spLocks noChangeArrowheads="1"/>
            </p:cNvSpPr>
            <p:nvPr/>
          </p:nvSpPr>
          <p:spPr bwMode="auto">
            <a:xfrm>
              <a:off x="3744" y="2252"/>
              <a:ext cx="480" cy="912"/>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6169" name="Text Box 39"/>
            <p:cNvSpPr txBox="1">
              <a:spLocks noChangeArrowheads="1"/>
            </p:cNvSpPr>
            <p:nvPr/>
          </p:nvSpPr>
          <p:spPr bwMode="auto">
            <a:xfrm rot="5400000">
              <a:off x="3489" y="2526"/>
              <a:ext cx="916" cy="370"/>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chemeClr val="bg1"/>
                  </a:solidFill>
                  <a:latin typeface="Nokia Sans" pitchFamily="34" charset="0"/>
                </a:rPr>
                <a:t>Personal </a:t>
              </a:r>
            </a:p>
            <a:p>
              <a:pPr>
                <a:lnSpc>
                  <a:spcPct val="90000"/>
                </a:lnSpc>
                <a:spcBef>
                  <a:spcPct val="0"/>
                </a:spcBef>
                <a:spcAft>
                  <a:spcPct val="0"/>
                </a:spcAft>
                <a:buClrTx/>
              </a:pPr>
              <a:r>
                <a:rPr lang="en-GB">
                  <a:solidFill>
                    <a:schemeClr val="bg1"/>
                  </a:solidFill>
                  <a:latin typeface="Nokia Sans" pitchFamily="34" charset="0"/>
                </a:rPr>
                <a:t>Basis Profile</a:t>
              </a:r>
            </a:p>
          </p:txBody>
        </p:sp>
        <p:grpSp>
          <p:nvGrpSpPr>
            <p:cNvPr id="8" name="Group 40"/>
            <p:cNvGrpSpPr>
              <a:grpSpLocks/>
            </p:cNvGrpSpPr>
            <p:nvPr/>
          </p:nvGrpSpPr>
          <p:grpSpPr bwMode="auto">
            <a:xfrm>
              <a:off x="3216" y="2256"/>
              <a:ext cx="480" cy="912"/>
              <a:chOff x="3216" y="2256"/>
              <a:chExt cx="480" cy="912"/>
            </a:xfrm>
          </p:grpSpPr>
          <p:sp>
            <p:nvSpPr>
              <p:cNvPr id="6188" name="Rectangle 41"/>
              <p:cNvSpPr>
                <a:spLocks noChangeArrowheads="1"/>
              </p:cNvSpPr>
              <p:nvPr/>
            </p:nvSpPr>
            <p:spPr bwMode="auto">
              <a:xfrm>
                <a:off x="3216" y="2256"/>
                <a:ext cx="480" cy="912"/>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6189" name="Text Box 42"/>
              <p:cNvSpPr txBox="1">
                <a:spLocks noChangeArrowheads="1"/>
              </p:cNvSpPr>
              <p:nvPr/>
            </p:nvSpPr>
            <p:spPr bwMode="auto">
              <a:xfrm rot="5400000">
                <a:off x="3073" y="2449"/>
                <a:ext cx="684" cy="370"/>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chemeClr val="bg1"/>
                    </a:solidFill>
                    <a:latin typeface="Nokia Sans" pitchFamily="34" charset="0"/>
                  </a:rPr>
                  <a:t>Personal</a:t>
                </a:r>
              </a:p>
              <a:p>
                <a:pPr>
                  <a:lnSpc>
                    <a:spcPct val="90000"/>
                  </a:lnSpc>
                  <a:spcBef>
                    <a:spcPct val="0"/>
                  </a:spcBef>
                  <a:spcAft>
                    <a:spcPct val="0"/>
                  </a:spcAft>
                  <a:buClrTx/>
                </a:pPr>
                <a:r>
                  <a:rPr lang="en-GB">
                    <a:solidFill>
                      <a:schemeClr val="bg1"/>
                    </a:solidFill>
                    <a:latin typeface="Nokia Sans" pitchFamily="34" charset="0"/>
                  </a:rPr>
                  <a:t>Profile</a:t>
                </a:r>
              </a:p>
            </p:txBody>
          </p:sp>
        </p:grpSp>
        <p:grpSp>
          <p:nvGrpSpPr>
            <p:cNvPr id="9" name="Group 43"/>
            <p:cNvGrpSpPr>
              <a:grpSpLocks/>
            </p:cNvGrpSpPr>
            <p:nvPr/>
          </p:nvGrpSpPr>
          <p:grpSpPr bwMode="auto">
            <a:xfrm>
              <a:off x="2736" y="2256"/>
              <a:ext cx="432" cy="1248"/>
              <a:chOff x="2736" y="2256"/>
              <a:chExt cx="432" cy="1248"/>
            </a:xfrm>
          </p:grpSpPr>
          <p:sp>
            <p:nvSpPr>
              <p:cNvPr id="6186" name="Rectangle 44"/>
              <p:cNvSpPr>
                <a:spLocks noChangeArrowheads="1"/>
              </p:cNvSpPr>
              <p:nvPr/>
            </p:nvSpPr>
            <p:spPr bwMode="auto">
              <a:xfrm>
                <a:off x="2736" y="2256"/>
                <a:ext cx="432" cy="1248"/>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6187" name="Text Box 45"/>
              <p:cNvSpPr txBox="1">
                <a:spLocks noChangeArrowheads="1"/>
              </p:cNvSpPr>
              <p:nvPr/>
            </p:nvSpPr>
            <p:spPr bwMode="auto">
              <a:xfrm rot="5400000">
                <a:off x="2554" y="2521"/>
                <a:ext cx="828" cy="370"/>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chemeClr val="bg1"/>
                    </a:solidFill>
                    <a:latin typeface="Nokia Sans" pitchFamily="34" charset="0"/>
                  </a:rPr>
                  <a:t>Other CDC</a:t>
                </a:r>
              </a:p>
              <a:p>
                <a:pPr>
                  <a:lnSpc>
                    <a:spcPct val="90000"/>
                  </a:lnSpc>
                  <a:spcBef>
                    <a:spcPct val="0"/>
                  </a:spcBef>
                  <a:spcAft>
                    <a:spcPct val="0"/>
                  </a:spcAft>
                  <a:buClrTx/>
                </a:pPr>
                <a:r>
                  <a:rPr lang="en-GB">
                    <a:solidFill>
                      <a:schemeClr val="bg1"/>
                    </a:solidFill>
                    <a:latin typeface="Nokia Sans" pitchFamily="34" charset="0"/>
                  </a:rPr>
                  <a:t>Profiles</a:t>
                </a:r>
              </a:p>
            </p:txBody>
          </p:sp>
        </p:grpSp>
        <p:sp>
          <p:nvSpPr>
            <p:cNvPr id="6172" name="Rectangle 46"/>
            <p:cNvSpPr>
              <a:spLocks noChangeArrowheads="1"/>
            </p:cNvSpPr>
            <p:nvPr/>
          </p:nvSpPr>
          <p:spPr bwMode="auto">
            <a:xfrm>
              <a:off x="2736" y="2016"/>
              <a:ext cx="43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73" name="Rectangle 47"/>
            <p:cNvSpPr>
              <a:spLocks noChangeArrowheads="1"/>
            </p:cNvSpPr>
            <p:nvPr/>
          </p:nvSpPr>
          <p:spPr bwMode="auto">
            <a:xfrm>
              <a:off x="4032"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grpSp>
          <p:nvGrpSpPr>
            <p:cNvPr id="10" name="Group 48"/>
            <p:cNvGrpSpPr>
              <a:grpSpLocks/>
            </p:cNvGrpSpPr>
            <p:nvPr/>
          </p:nvGrpSpPr>
          <p:grpSpPr bwMode="auto">
            <a:xfrm>
              <a:off x="4377" y="2256"/>
              <a:ext cx="711" cy="1248"/>
              <a:chOff x="4368" y="2256"/>
              <a:chExt cx="576" cy="1248"/>
            </a:xfrm>
          </p:grpSpPr>
          <p:sp>
            <p:nvSpPr>
              <p:cNvPr id="6184" name="Rectangle 49"/>
              <p:cNvSpPr>
                <a:spLocks noChangeArrowheads="1"/>
              </p:cNvSpPr>
              <p:nvPr/>
            </p:nvSpPr>
            <p:spPr bwMode="auto">
              <a:xfrm rot="-5400000">
                <a:off x="4032" y="2592"/>
                <a:ext cx="1248" cy="576"/>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6185" name="Text Box 50"/>
              <p:cNvSpPr txBox="1">
                <a:spLocks noChangeArrowheads="1"/>
              </p:cNvSpPr>
              <p:nvPr/>
            </p:nvSpPr>
            <p:spPr bwMode="auto">
              <a:xfrm rot="5400000">
                <a:off x="4144" y="2687"/>
                <a:ext cx="948" cy="42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Other CLDC </a:t>
                </a:r>
              </a:p>
              <a:p>
                <a:pPr algn="ctr">
                  <a:lnSpc>
                    <a:spcPct val="90000"/>
                  </a:lnSpc>
                  <a:spcBef>
                    <a:spcPct val="0"/>
                  </a:spcBef>
                  <a:spcAft>
                    <a:spcPct val="0"/>
                  </a:spcAft>
                  <a:buClrTx/>
                </a:pPr>
                <a:r>
                  <a:rPr lang="en-GB">
                    <a:solidFill>
                      <a:schemeClr val="bg1"/>
                    </a:solidFill>
                    <a:latin typeface="Nokia Sans" pitchFamily="34" charset="0"/>
                  </a:rPr>
                  <a:t>Profiles</a:t>
                </a:r>
              </a:p>
              <a:p>
                <a:pPr algn="ctr">
                  <a:lnSpc>
                    <a:spcPct val="90000"/>
                  </a:lnSpc>
                  <a:spcBef>
                    <a:spcPct val="0"/>
                  </a:spcBef>
                  <a:spcAft>
                    <a:spcPct val="0"/>
                  </a:spcAft>
                  <a:buClrTx/>
                </a:pPr>
                <a:endParaRPr lang="en-GB">
                  <a:solidFill>
                    <a:schemeClr val="bg1"/>
                  </a:solidFill>
                  <a:latin typeface="Nokia Sans" pitchFamily="34" charset="0"/>
                </a:endParaRPr>
              </a:p>
            </p:txBody>
          </p:sp>
        </p:grpSp>
        <p:sp>
          <p:nvSpPr>
            <p:cNvPr id="6175" name="Rectangle 51"/>
            <p:cNvSpPr>
              <a:spLocks noChangeArrowheads="1"/>
            </p:cNvSpPr>
            <p:nvPr/>
          </p:nvSpPr>
          <p:spPr bwMode="auto">
            <a:xfrm>
              <a:off x="3744"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76" name="Rectangle 52"/>
            <p:cNvSpPr>
              <a:spLocks noChangeArrowheads="1"/>
            </p:cNvSpPr>
            <p:nvPr/>
          </p:nvSpPr>
          <p:spPr bwMode="auto">
            <a:xfrm>
              <a:off x="3504"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77" name="Rectangle 53"/>
            <p:cNvSpPr>
              <a:spLocks noChangeArrowheads="1"/>
            </p:cNvSpPr>
            <p:nvPr/>
          </p:nvSpPr>
          <p:spPr bwMode="auto">
            <a:xfrm>
              <a:off x="3216"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78" name="Rectangle 54"/>
            <p:cNvSpPr>
              <a:spLocks noChangeArrowheads="1"/>
            </p:cNvSpPr>
            <p:nvPr/>
          </p:nvSpPr>
          <p:spPr bwMode="auto">
            <a:xfrm>
              <a:off x="4368"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79" name="Rectangle 55"/>
            <p:cNvSpPr>
              <a:spLocks noChangeArrowheads="1"/>
            </p:cNvSpPr>
            <p:nvPr/>
          </p:nvSpPr>
          <p:spPr bwMode="auto">
            <a:xfrm>
              <a:off x="456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80" name="Rectangle 56"/>
            <p:cNvSpPr>
              <a:spLocks noChangeArrowheads="1"/>
            </p:cNvSpPr>
            <p:nvPr/>
          </p:nvSpPr>
          <p:spPr bwMode="auto">
            <a:xfrm>
              <a:off x="480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81" name="Rectangle 57"/>
            <p:cNvSpPr>
              <a:spLocks noChangeArrowheads="1"/>
            </p:cNvSpPr>
            <p:nvPr/>
          </p:nvSpPr>
          <p:spPr bwMode="auto">
            <a:xfrm>
              <a:off x="528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82" name="Rectangle 58"/>
            <p:cNvSpPr>
              <a:spLocks noChangeArrowheads="1"/>
            </p:cNvSpPr>
            <p:nvPr/>
          </p:nvSpPr>
          <p:spPr bwMode="auto">
            <a:xfrm>
              <a:off x="5472"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6183" name="Rectangle 59"/>
            <p:cNvSpPr>
              <a:spLocks noChangeArrowheads="1"/>
            </p:cNvSpPr>
            <p:nvPr/>
          </p:nvSpPr>
          <p:spPr bwMode="auto">
            <a:xfrm>
              <a:off x="5712"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mtClean="0"/>
              <a:t>Compiling</a:t>
            </a:r>
          </a:p>
        </p:txBody>
      </p:sp>
      <p:sp>
        <p:nvSpPr>
          <p:cNvPr id="11267" name="Rectangle 3"/>
          <p:cNvSpPr>
            <a:spLocks noGrp="1" noChangeArrowheads="1"/>
          </p:cNvSpPr>
          <p:nvPr>
            <p:ph type="body" idx="1"/>
          </p:nvPr>
        </p:nvSpPr>
        <p:spPr/>
        <p:txBody>
          <a:bodyPr/>
          <a:lstStyle/>
          <a:p>
            <a:r>
              <a:rPr lang="en-GB" smtClean="0"/>
              <a:t>For MIDP applications, compiling the .java files is done in exactly same way a compiling for a Java SE application</a:t>
            </a:r>
          </a:p>
          <a:p>
            <a:r>
              <a:rPr lang="en-GB" smtClean="0"/>
              <a:t>Javac is used, with the MIDP classes included in the classpath</a:t>
            </a:r>
          </a:p>
          <a:p>
            <a:r>
              <a:rPr lang="en-GB" smtClean="0"/>
              <a:t>The MIDP classes are obtained from the Nokia SDK</a:t>
            </a:r>
          </a:p>
          <a:p>
            <a:endParaRPr lang="en-GB" smtClean="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Pre-Verifying</a:t>
            </a:r>
          </a:p>
        </p:txBody>
      </p:sp>
      <p:sp>
        <p:nvSpPr>
          <p:cNvPr id="12291" name="Rectangle 3"/>
          <p:cNvSpPr>
            <a:spLocks noGrp="1" noChangeArrowheads="1"/>
          </p:cNvSpPr>
          <p:nvPr>
            <p:ph type="body" idx="1"/>
          </p:nvPr>
        </p:nvSpPr>
        <p:spPr/>
        <p:txBody>
          <a:bodyPr/>
          <a:lstStyle/>
          <a:p>
            <a:r>
              <a:rPr lang="en-GB" smtClean="0"/>
              <a:t>Once the code is created and compiled, it needs to be pre-verified</a:t>
            </a:r>
          </a:p>
          <a:p>
            <a:r>
              <a:rPr lang="en-GB" smtClean="0"/>
              <a:t>The CLDC dictates a two-pass bytecode verification</a:t>
            </a:r>
          </a:p>
          <a:p>
            <a:pPr lvl="1"/>
            <a:r>
              <a:rPr lang="en-GB" smtClean="0"/>
              <a:t>Before deployment bytecode of the class files is checked to make sure they behave well, and use the configuration classes correctly</a:t>
            </a:r>
          </a:p>
          <a:p>
            <a:pPr lvl="1"/>
            <a:r>
              <a:rPr lang="en-GB" smtClean="0"/>
              <a:t>Once these pre-verified class files are deployed on the target device, further device-specific verification is applied</a:t>
            </a:r>
          </a:p>
          <a:p>
            <a:r>
              <a:rPr lang="en-GB" smtClean="0"/>
              <a:t>CLDC introduced this new two-pass class file verifier due to standard Java class file verifier is too large for a typical CLDC target device</a:t>
            </a:r>
          </a:p>
          <a:p>
            <a:r>
              <a:rPr lang="en-GB" smtClean="0"/>
              <a:t>Each Nokia SDK contains a tool called preverify.exe that performs the first step</a:t>
            </a:r>
          </a:p>
          <a:p>
            <a:r>
              <a:rPr lang="en-GB" smtClean="0"/>
              <a:t>Pre-verification is done automatically when packaging applications using NetBeans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Packaging application</a:t>
            </a:r>
          </a:p>
        </p:txBody>
      </p:sp>
      <p:sp>
        <p:nvSpPr>
          <p:cNvPr id="13315" name="Rectangle 3"/>
          <p:cNvSpPr>
            <a:spLocks noGrp="1" noChangeArrowheads="1"/>
          </p:cNvSpPr>
          <p:nvPr>
            <p:ph type="body" idx="1"/>
          </p:nvPr>
        </p:nvSpPr>
        <p:spPr/>
        <p:txBody>
          <a:bodyPr/>
          <a:lstStyle/>
          <a:p>
            <a:r>
              <a:rPr lang="en-GB" smtClean="0"/>
              <a:t>After pre-verifying, application must be packaged in a Java Archive (JAR)</a:t>
            </a:r>
          </a:p>
          <a:p>
            <a:r>
              <a:rPr lang="en-GB" smtClean="0"/>
              <a:t>Each MIDlet JAR file must contain:</a:t>
            </a:r>
          </a:p>
          <a:p>
            <a:pPr lvl="1"/>
            <a:r>
              <a:rPr lang="en-GB" smtClean="0"/>
              <a:t>Pre-verified classes for the application</a:t>
            </a:r>
          </a:p>
          <a:p>
            <a:pPr lvl="1"/>
            <a:r>
              <a:rPr lang="en-GB" smtClean="0"/>
              <a:t>Resources used by the application (images, sounds, videos etc)</a:t>
            </a:r>
          </a:p>
          <a:p>
            <a:pPr lvl="1"/>
            <a:r>
              <a:rPr lang="en-GB" smtClean="0"/>
              <a:t>A Manifest file to describe the contents of the archive</a:t>
            </a:r>
          </a:p>
          <a:p>
            <a:r>
              <a:rPr lang="en-GB" smtClean="0"/>
              <a:t>The creation of the manifest.mf file and sub-sequent JAR file are, again, automated by using NetBeans</a:t>
            </a:r>
          </a:p>
          <a:p>
            <a:endParaRPr lang="en-GB" smtClean="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mtClean="0"/>
              <a:t>Manifest file</a:t>
            </a:r>
          </a:p>
        </p:txBody>
      </p:sp>
      <p:sp>
        <p:nvSpPr>
          <p:cNvPr id="14339" name="Rectangle 3"/>
          <p:cNvSpPr>
            <a:spLocks noGrp="1" noChangeArrowheads="1"/>
          </p:cNvSpPr>
          <p:nvPr>
            <p:ph type="body" idx="1"/>
          </p:nvPr>
        </p:nvSpPr>
        <p:spPr/>
        <p:txBody>
          <a:bodyPr/>
          <a:lstStyle/>
          <a:p>
            <a:r>
              <a:rPr lang="en-GB" smtClean="0"/>
              <a:t>A manifest.mf file is simply a text file used to give the MIDP runtime environment information about the contents of the JAR file</a:t>
            </a:r>
          </a:p>
          <a:p>
            <a:r>
              <a:rPr lang="en-GB" smtClean="0"/>
              <a:t>Information such as MIDlet class name, MIDP version, CLDC version are included in the format:</a:t>
            </a:r>
          </a:p>
          <a:p>
            <a:endParaRPr lang="en-GB" smtClean="0"/>
          </a:p>
        </p:txBody>
      </p:sp>
      <p:sp>
        <p:nvSpPr>
          <p:cNvPr id="14340" name="Text Box 4"/>
          <p:cNvSpPr txBox="1">
            <a:spLocks noChangeArrowheads="1"/>
          </p:cNvSpPr>
          <p:nvPr/>
        </p:nvSpPr>
        <p:spPr bwMode="auto">
          <a:xfrm>
            <a:off x="1254326" y="3094038"/>
            <a:ext cx="7622810" cy="1477962"/>
          </a:xfrm>
          <a:prstGeom prst="rect">
            <a:avLst/>
          </a:prstGeom>
          <a:noFill/>
          <a:ln w="38100">
            <a:noFill/>
            <a:miter lim="800000"/>
            <a:headEnd/>
            <a:tailEnd/>
          </a:ln>
        </p:spPr>
        <p:txBody>
          <a:bodyPr wrap="none" lIns="82936" tIns="41469" rIns="82936" bIns="41469">
            <a:spAutoFit/>
          </a:bodyPr>
          <a:lstStyle/>
          <a:p>
            <a:pPr defTabSz="828675">
              <a:spcBef>
                <a:spcPct val="0"/>
              </a:spcBef>
              <a:spcAft>
                <a:spcPct val="0"/>
              </a:spcAft>
              <a:buClrTx/>
            </a:pPr>
            <a:r>
              <a:rPr lang="en-GB" sz="1600" b="1">
                <a:solidFill>
                  <a:srgbClr val="006000"/>
                </a:solidFill>
                <a:latin typeface="Courier New" pitchFamily="49" charset="0"/>
              </a:rPr>
              <a:t>MIDlet-1: SpaceMission, , com.nokia.example2dgame.GameMIDlet </a:t>
            </a:r>
          </a:p>
          <a:p>
            <a:pPr defTabSz="828675">
              <a:spcBef>
                <a:spcPct val="0"/>
              </a:spcBef>
              <a:spcAft>
                <a:spcPct val="0"/>
              </a:spcAft>
              <a:buClrTx/>
            </a:pPr>
            <a:r>
              <a:rPr lang="en-GB" sz="1600" b="1">
                <a:solidFill>
                  <a:srgbClr val="006000"/>
                </a:solidFill>
                <a:latin typeface="Courier New" pitchFamily="49" charset="0"/>
              </a:rPr>
              <a:t>MIDlet-Name: SpaceMission</a:t>
            </a:r>
          </a:p>
          <a:p>
            <a:pPr defTabSz="828675">
              <a:lnSpc>
                <a:spcPct val="90000"/>
              </a:lnSpc>
              <a:spcBef>
                <a:spcPct val="0"/>
              </a:spcBef>
              <a:spcAft>
                <a:spcPct val="0"/>
              </a:spcAft>
              <a:buClrTx/>
            </a:pPr>
            <a:r>
              <a:rPr lang="en-GB" sz="1600" b="1">
                <a:solidFill>
                  <a:srgbClr val="006000"/>
                </a:solidFill>
                <a:latin typeface="Courier New" pitchFamily="49" charset="0"/>
              </a:rPr>
              <a:t>MIDlet-Vendor: Nokia</a:t>
            </a:r>
          </a:p>
          <a:p>
            <a:pPr defTabSz="828675">
              <a:lnSpc>
                <a:spcPct val="90000"/>
              </a:lnSpc>
              <a:spcBef>
                <a:spcPct val="0"/>
              </a:spcBef>
              <a:spcAft>
                <a:spcPct val="0"/>
              </a:spcAft>
              <a:buClrTx/>
            </a:pPr>
            <a:r>
              <a:rPr lang="en-GB" sz="1600" b="1">
                <a:solidFill>
                  <a:srgbClr val="006000"/>
                </a:solidFill>
                <a:latin typeface="Courier New" pitchFamily="49" charset="0"/>
              </a:rPr>
              <a:t>MIDlet-Version: 1.0</a:t>
            </a:r>
          </a:p>
          <a:p>
            <a:pPr defTabSz="828675">
              <a:spcBef>
                <a:spcPct val="0"/>
              </a:spcBef>
              <a:spcAft>
                <a:spcPct val="0"/>
              </a:spcAft>
              <a:buClrTx/>
            </a:pPr>
            <a:r>
              <a:rPr lang="en-GB" sz="1600" b="1">
                <a:solidFill>
                  <a:srgbClr val="006000"/>
                </a:solidFill>
                <a:latin typeface="Courier New" pitchFamily="49" charset="0"/>
              </a:rPr>
              <a:t>MicroEdition-Configuration: CLDC-1.1</a:t>
            </a:r>
          </a:p>
          <a:p>
            <a:pPr defTabSz="828675">
              <a:lnSpc>
                <a:spcPct val="90000"/>
              </a:lnSpc>
              <a:spcBef>
                <a:spcPct val="0"/>
              </a:spcBef>
              <a:spcAft>
                <a:spcPct val="0"/>
              </a:spcAft>
              <a:buClrTx/>
            </a:pPr>
            <a:r>
              <a:rPr lang="en-GB" sz="1600" b="1">
                <a:solidFill>
                  <a:srgbClr val="006000"/>
                </a:solidFill>
                <a:latin typeface="Courier New" pitchFamily="49" charset="0"/>
              </a:rPr>
              <a:t>MicroEdition-Profile: MIDP-2.0</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MIDlet descriptor</a:t>
            </a:r>
          </a:p>
        </p:txBody>
      </p:sp>
      <p:sp>
        <p:nvSpPr>
          <p:cNvPr id="15363" name="Rectangle 3"/>
          <p:cNvSpPr>
            <a:spLocks noGrp="1" noChangeArrowheads="1"/>
          </p:cNvSpPr>
          <p:nvPr>
            <p:ph type="body" idx="1"/>
          </p:nvPr>
        </p:nvSpPr>
        <p:spPr/>
        <p:txBody>
          <a:bodyPr/>
          <a:lstStyle/>
          <a:p>
            <a:r>
              <a:rPr lang="en-GB" smtClean="0"/>
              <a:t>Finally, a Java Application Descriptor (JAD) file is required to that the installing device can learn about the MIDlet JAR without installing it</a:t>
            </a:r>
          </a:p>
          <a:p>
            <a:r>
              <a:rPr lang="en-GB" smtClean="0"/>
              <a:t>Information such as JAR size, JAR location, and MIDlet name is included in the format:</a:t>
            </a:r>
          </a:p>
          <a:p>
            <a:r>
              <a:rPr lang="en-GB" smtClean="0"/>
              <a:t>Again, the creation of this file can be automated by using NetBeans</a:t>
            </a:r>
          </a:p>
          <a:p>
            <a:endParaRPr lang="en-GB" smtClean="0"/>
          </a:p>
        </p:txBody>
      </p:sp>
      <p:sp>
        <p:nvSpPr>
          <p:cNvPr id="15364" name="Text Box 4"/>
          <p:cNvSpPr txBox="1">
            <a:spLocks noChangeArrowheads="1"/>
          </p:cNvSpPr>
          <p:nvPr/>
        </p:nvSpPr>
        <p:spPr bwMode="auto">
          <a:xfrm>
            <a:off x="1260677" y="3328989"/>
            <a:ext cx="7622810" cy="1501775"/>
          </a:xfrm>
          <a:prstGeom prst="rect">
            <a:avLst/>
          </a:prstGeom>
          <a:noFill/>
          <a:ln w="38100">
            <a:noFill/>
            <a:miter lim="800000"/>
            <a:headEnd/>
            <a:tailEnd/>
          </a:ln>
        </p:spPr>
        <p:txBody>
          <a:bodyPr wrap="none" lIns="82936" tIns="41469" rIns="82936" bIns="41469">
            <a:spAutoFit/>
          </a:bodyPr>
          <a:lstStyle/>
          <a:p>
            <a:pPr defTabSz="828675">
              <a:spcBef>
                <a:spcPct val="0"/>
              </a:spcBef>
              <a:spcAft>
                <a:spcPct val="0"/>
              </a:spcAft>
              <a:buClrTx/>
            </a:pPr>
            <a:r>
              <a:rPr lang="en-GB" sz="1600" b="1">
                <a:solidFill>
                  <a:srgbClr val="006000"/>
                </a:solidFill>
                <a:latin typeface="Courier New" pitchFamily="49" charset="0"/>
              </a:rPr>
              <a:t>MIDlet-1: SpaceMission, , com.nokia.example2dgame.GameMIDlet </a:t>
            </a:r>
          </a:p>
          <a:p>
            <a:pPr defTabSz="828675">
              <a:spcBef>
                <a:spcPct val="0"/>
              </a:spcBef>
              <a:spcAft>
                <a:spcPct val="0"/>
              </a:spcAft>
              <a:buClrTx/>
            </a:pPr>
            <a:r>
              <a:rPr lang="en-GB" sz="1600" b="1">
                <a:solidFill>
                  <a:srgbClr val="006000"/>
                </a:solidFill>
                <a:latin typeface="Courier New" pitchFamily="49" charset="0"/>
              </a:rPr>
              <a:t>MIDlet-Jar-Size: 71684</a:t>
            </a:r>
          </a:p>
          <a:p>
            <a:pPr defTabSz="828675">
              <a:spcBef>
                <a:spcPct val="0"/>
              </a:spcBef>
              <a:spcAft>
                <a:spcPct val="0"/>
              </a:spcAft>
              <a:buClrTx/>
            </a:pPr>
            <a:r>
              <a:rPr lang="en-GB" sz="1600" b="1">
                <a:solidFill>
                  <a:srgbClr val="006000"/>
                </a:solidFill>
                <a:latin typeface="Courier New" pitchFamily="49" charset="0"/>
              </a:rPr>
              <a:t>MIDlet-Jar-URL: SpaceMission.jar</a:t>
            </a:r>
          </a:p>
          <a:p>
            <a:pPr defTabSz="828675">
              <a:spcBef>
                <a:spcPct val="0"/>
              </a:spcBef>
              <a:spcAft>
                <a:spcPct val="0"/>
              </a:spcAft>
              <a:buClrTx/>
            </a:pPr>
            <a:r>
              <a:rPr lang="en-GB" sz="1600" b="1">
                <a:solidFill>
                  <a:srgbClr val="006000"/>
                </a:solidFill>
                <a:latin typeface="Courier New" pitchFamily="49" charset="0"/>
              </a:rPr>
              <a:t>MIDlet-Name: SpaceMission</a:t>
            </a:r>
          </a:p>
          <a:p>
            <a:pPr defTabSz="828675">
              <a:lnSpc>
                <a:spcPct val="90000"/>
              </a:lnSpc>
              <a:spcBef>
                <a:spcPct val="0"/>
              </a:spcBef>
              <a:spcAft>
                <a:spcPct val="0"/>
              </a:spcAft>
              <a:buClrTx/>
            </a:pPr>
            <a:r>
              <a:rPr lang="en-GB" sz="1600" b="1">
                <a:solidFill>
                  <a:srgbClr val="006000"/>
                </a:solidFill>
                <a:latin typeface="Courier New" pitchFamily="49" charset="0"/>
              </a:rPr>
              <a:t>MIDlet-Vendor: Nokia</a:t>
            </a:r>
          </a:p>
          <a:p>
            <a:pPr defTabSz="828675">
              <a:lnSpc>
                <a:spcPct val="90000"/>
              </a:lnSpc>
              <a:spcBef>
                <a:spcPct val="0"/>
              </a:spcBef>
              <a:spcAft>
                <a:spcPct val="0"/>
              </a:spcAft>
              <a:buClrTx/>
            </a:pPr>
            <a:r>
              <a:rPr lang="en-GB" sz="1600" b="1">
                <a:solidFill>
                  <a:srgbClr val="006000"/>
                </a:solidFill>
                <a:latin typeface="Courier New" pitchFamily="49" charset="0"/>
              </a:rPr>
              <a:t>MIDlet-Version: 1.0</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mtClean="0"/>
              <a:t>NetBeans Basics</a:t>
            </a:r>
          </a:p>
        </p:txBody>
      </p:sp>
      <p:sp>
        <p:nvSpPr>
          <p:cNvPr id="16387" name="Rectangle 3"/>
          <p:cNvSpPr>
            <a:spLocks noGrp="1" noChangeArrowheads="1"/>
          </p:cNvSpPr>
          <p:nvPr>
            <p:ph type="body" idx="1"/>
          </p:nvPr>
        </p:nvSpPr>
        <p:spPr/>
        <p:txBody>
          <a:bodyPr/>
          <a:lstStyle/>
          <a:p>
            <a:r>
              <a:rPr lang="en-GB" smtClean="0"/>
              <a:t>NetBeans Concepts</a:t>
            </a:r>
          </a:p>
          <a:p>
            <a:r>
              <a:rPr lang="en-GB" smtClean="0"/>
              <a:t>Layout of IDE</a:t>
            </a:r>
          </a:p>
          <a:p>
            <a:r>
              <a:rPr lang="en-GB" smtClean="0"/>
              <a:t>Creating a MIDP Project </a:t>
            </a:r>
          </a:p>
          <a:p>
            <a:r>
              <a:rPr lang="en-GB" smtClean="0"/>
              <a:t>Configuring Emulator Platform</a:t>
            </a:r>
          </a:p>
          <a:p>
            <a:r>
              <a:rPr lang="en-GB" smtClean="0"/>
              <a:t>Editing Files</a:t>
            </a:r>
          </a:p>
          <a:p>
            <a:r>
              <a:rPr lang="en-US" smtClean="0"/>
              <a:t>Compiling a Project</a:t>
            </a:r>
          </a:p>
          <a:p>
            <a:r>
              <a:rPr lang="en-US" smtClean="0"/>
              <a:t>Pre-verifying and Packaging a MIDP Application </a:t>
            </a:r>
          </a:p>
          <a:p>
            <a:r>
              <a:rPr lang="en-US" smtClean="0"/>
              <a:t>Running in the emulator </a:t>
            </a:r>
          </a:p>
          <a:p>
            <a:r>
              <a:rPr lang="en-US" smtClean="0"/>
              <a:t>Debugging with NetBeans</a:t>
            </a:r>
            <a:endParaRPr lang="en-GB" smtClean="0"/>
          </a:p>
          <a:p>
            <a:endParaRPr lang="en-GB"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NetBeans Concepts (1)</a:t>
            </a:r>
          </a:p>
        </p:txBody>
      </p:sp>
      <p:sp>
        <p:nvSpPr>
          <p:cNvPr id="17411" name="Rectangle 3"/>
          <p:cNvSpPr>
            <a:spLocks noGrp="1" noChangeArrowheads="1"/>
          </p:cNvSpPr>
          <p:nvPr>
            <p:ph type="body" idx="1"/>
          </p:nvPr>
        </p:nvSpPr>
        <p:spPr/>
        <p:txBody>
          <a:bodyPr/>
          <a:lstStyle/>
          <a:p>
            <a:r>
              <a:rPr lang="en-GB" smtClean="0"/>
              <a:t>Projects</a:t>
            </a:r>
          </a:p>
          <a:p>
            <a:pPr lvl="1"/>
            <a:r>
              <a:rPr lang="en-GB" smtClean="0"/>
              <a:t>Contains all open NetBeans projects (by default NetBeans uses folder C:\NetBeans_projects for new projects)</a:t>
            </a:r>
          </a:p>
          <a:p>
            <a:r>
              <a:rPr lang="en-GB" smtClean="0"/>
              <a:t>Files</a:t>
            </a:r>
          </a:p>
          <a:p>
            <a:pPr lvl="1"/>
            <a:r>
              <a:rPr lang="en-GB" smtClean="0"/>
              <a:t>Contains files of the projects</a:t>
            </a:r>
          </a:p>
          <a:p>
            <a:r>
              <a:rPr lang="en-GB" smtClean="0"/>
              <a:t>Navigator</a:t>
            </a:r>
          </a:p>
          <a:p>
            <a:pPr lvl="1"/>
            <a:r>
              <a:rPr lang="en-GB" smtClean="0"/>
              <a:t>Contains file navigation of the current file (for example methods of the code)</a:t>
            </a:r>
          </a:p>
          <a:p>
            <a:endParaRPr lang="en-GB" smtClean="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NetBeans Concepts (2)</a:t>
            </a:r>
          </a:p>
        </p:txBody>
      </p:sp>
      <p:sp>
        <p:nvSpPr>
          <p:cNvPr id="18435" name="Rectangle 3"/>
          <p:cNvSpPr>
            <a:spLocks noGrp="1" noChangeArrowheads="1"/>
          </p:cNvSpPr>
          <p:nvPr>
            <p:ph type="body" idx="1"/>
          </p:nvPr>
        </p:nvSpPr>
        <p:spPr/>
        <p:txBody>
          <a:bodyPr/>
          <a:lstStyle/>
          <a:p>
            <a:r>
              <a:rPr lang="en-GB" smtClean="0"/>
              <a:t>Windows and views</a:t>
            </a:r>
          </a:p>
          <a:p>
            <a:pPr lvl="1"/>
            <a:r>
              <a:rPr lang="en-GB" smtClean="0"/>
              <a:t>Provide ways to navigate the information in your Projects (e.g. “Projects” view)</a:t>
            </a:r>
          </a:p>
          <a:p>
            <a:pPr lvl="1"/>
            <a:r>
              <a:rPr lang="en-GB" smtClean="0"/>
              <a:t>Each view contains information from a specific topic (for example properties)</a:t>
            </a:r>
          </a:p>
          <a:p>
            <a:pPr lvl="1"/>
            <a:r>
              <a:rPr lang="en-GB" smtClean="0"/>
              <a:t>Can be modified from ”Window” menu</a:t>
            </a:r>
          </a:p>
          <a:p>
            <a:r>
              <a:rPr lang="en-GB" smtClean="0"/>
              <a:t>Editor</a:t>
            </a:r>
          </a:p>
          <a:p>
            <a:pPr lvl="1"/>
            <a:r>
              <a:rPr lang="en-GB" smtClean="0"/>
              <a:t>Used to edit files in your Project</a:t>
            </a:r>
          </a:p>
          <a:p>
            <a:r>
              <a:rPr lang="en-GB" smtClean="0"/>
              <a:t>Help</a:t>
            </a:r>
          </a:p>
          <a:p>
            <a:pPr lvl="1"/>
            <a:r>
              <a:rPr lang="en-GB" smtClean="0"/>
              <a:t>NetBeans provides both online and offline help. You can access help from “Help” menu. If you press F1 offline help is opened.</a:t>
            </a:r>
          </a:p>
          <a:p>
            <a:endParaRPr lang="en-GB" smtClean="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Layout of IDE</a:t>
            </a:r>
          </a:p>
        </p:txBody>
      </p:sp>
      <p:grpSp>
        <p:nvGrpSpPr>
          <p:cNvPr id="2" name="Group 5"/>
          <p:cNvGrpSpPr>
            <a:grpSpLocks/>
          </p:cNvGrpSpPr>
          <p:nvPr/>
        </p:nvGrpSpPr>
        <p:grpSpPr bwMode="auto">
          <a:xfrm>
            <a:off x="345282" y="1124744"/>
            <a:ext cx="8786633" cy="4886325"/>
            <a:chOff x="113" y="800"/>
            <a:chExt cx="5534" cy="3078"/>
          </a:xfrm>
        </p:grpSpPr>
        <p:sp>
          <p:nvSpPr>
            <p:cNvPr id="19460" name="Rectangle 6"/>
            <p:cNvSpPr>
              <a:spLocks noChangeArrowheads="1"/>
            </p:cNvSpPr>
            <p:nvPr/>
          </p:nvSpPr>
          <p:spPr bwMode="auto">
            <a:xfrm>
              <a:off x="158" y="935"/>
              <a:ext cx="590" cy="454"/>
            </a:xfrm>
            <a:prstGeom prst="rect">
              <a:avLst/>
            </a:prstGeom>
            <a:noFill/>
            <a:ln w="12700">
              <a:noFill/>
              <a:miter lim="800000"/>
              <a:headEnd/>
              <a:tailEnd/>
            </a:ln>
          </p:spPr>
          <p:txBody>
            <a:bodyPr lIns="90479" tIns="44445" rIns="90479" bIns="44445"/>
            <a:lstStyle/>
            <a:p>
              <a:r>
                <a:rPr lang="en-GB" sz="1400"/>
                <a:t>Project and file navigator</a:t>
              </a:r>
            </a:p>
          </p:txBody>
        </p:sp>
        <p:sp>
          <p:nvSpPr>
            <p:cNvPr id="19461" name="Rectangle 7"/>
            <p:cNvSpPr>
              <a:spLocks noChangeArrowheads="1"/>
            </p:cNvSpPr>
            <p:nvPr/>
          </p:nvSpPr>
          <p:spPr bwMode="auto">
            <a:xfrm>
              <a:off x="113" y="2840"/>
              <a:ext cx="590" cy="317"/>
            </a:xfrm>
            <a:prstGeom prst="rect">
              <a:avLst/>
            </a:prstGeom>
            <a:noFill/>
            <a:ln w="12700">
              <a:noFill/>
              <a:miter lim="800000"/>
              <a:headEnd/>
              <a:tailEnd/>
            </a:ln>
          </p:spPr>
          <p:txBody>
            <a:bodyPr lIns="90479" tIns="44445" rIns="90479" bIns="44445"/>
            <a:lstStyle/>
            <a:p>
              <a:r>
                <a:rPr lang="en-GB" sz="1400"/>
                <a:t>Method navigator</a:t>
              </a:r>
            </a:p>
          </p:txBody>
        </p:sp>
        <p:sp>
          <p:nvSpPr>
            <p:cNvPr id="19462" name="Rectangle 8"/>
            <p:cNvSpPr>
              <a:spLocks noChangeArrowheads="1"/>
            </p:cNvSpPr>
            <p:nvPr/>
          </p:nvSpPr>
          <p:spPr bwMode="auto">
            <a:xfrm>
              <a:off x="5057" y="1797"/>
              <a:ext cx="499" cy="317"/>
            </a:xfrm>
            <a:prstGeom prst="rect">
              <a:avLst/>
            </a:prstGeom>
            <a:noFill/>
            <a:ln w="12700">
              <a:noFill/>
              <a:miter lim="800000"/>
              <a:headEnd/>
              <a:tailEnd/>
            </a:ln>
          </p:spPr>
          <p:txBody>
            <a:bodyPr lIns="90479" tIns="44445" rIns="90479" bIns="44445"/>
            <a:lstStyle/>
            <a:p>
              <a:r>
                <a:rPr lang="en-GB" sz="1400"/>
                <a:t>Editor</a:t>
              </a:r>
            </a:p>
          </p:txBody>
        </p:sp>
        <p:sp>
          <p:nvSpPr>
            <p:cNvPr id="19463" name="Rectangle 9"/>
            <p:cNvSpPr>
              <a:spLocks noChangeArrowheads="1"/>
            </p:cNvSpPr>
            <p:nvPr/>
          </p:nvSpPr>
          <p:spPr bwMode="auto">
            <a:xfrm>
              <a:off x="5148" y="2886"/>
              <a:ext cx="499" cy="317"/>
            </a:xfrm>
            <a:prstGeom prst="rect">
              <a:avLst/>
            </a:prstGeom>
            <a:noFill/>
            <a:ln w="12700">
              <a:noFill/>
              <a:miter lim="800000"/>
              <a:headEnd/>
              <a:tailEnd/>
            </a:ln>
          </p:spPr>
          <p:txBody>
            <a:bodyPr lIns="90479" tIns="44445" rIns="90479" bIns="44445"/>
            <a:lstStyle/>
            <a:p>
              <a:r>
                <a:rPr lang="en-GB" sz="1400"/>
                <a:t>Output area</a:t>
              </a:r>
            </a:p>
          </p:txBody>
        </p:sp>
        <p:pic>
          <p:nvPicPr>
            <p:cNvPr id="19464" name="Picture 10" descr="NetBeans_editor"/>
            <p:cNvPicPr>
              <a:picLocks noChangeAspect="1" noChangeArrowheads="1"/>
            </p:cNvPicPr>
            <p:nvPr/>
          </p:nvPicPr>
          <p:blipFill>
            <a:blip r:embed="rId3" cstate="print"/>
            <a:srcRect/>
            <a:stretch>
              <a:fillRect/>
            </a:stretch>
          </p:blipFill>
          <p:spPr bwMode="auto">
            <a:xfrm>
              <a:off x="916" y="800"/>
              <a:ext cx="3940" cy="3078"/>
            </a:xfrm>
            <a:prstGeom prst="rect">
              <a:avLst/>
            </a:prstGeom>
            <a:noFill/>
            <a:ln w="9525" algn="ctr">
              <a:noFill/>
              <a:miter lim="800000"/>
              <a:headEnd/>
              <a:tailEnd/>
            </a:ln>
          </p:spPr>
        </p:pic>
        <p:sp>
          <p:nvSpPr>
            <p:cNvPr id="19465" name="Rectangle 11"/>
            <p:cNvSpPr>
              <a:spLocks noChangeArrowheads="1"/>
            </p:cNvSpPr>
            <p:nvPr/>
          </p:nvSpPr>
          <p:spPr bwMode="auto">
            <a:xfrm>
              <a:off x="1020" y="1435"/>
              <a:ext cx="499" cy="231"/>
            </a:xfrm>
            <a:prstGeom prst="rect">
              <a:avLst/>
            </a:prstGeom>
            <a:noFill/>
            <a:ln w="28575" algn="ctr">
              <a:solidFill>
                <a:schemeClr val="hlink"/>
              </a:solidFill>
              <a:prstDash val="dash"/>
              <a:miter lim="800000"/>
              <a:headEnd/>
              <a:tailEnd/>
            </a:ln>
          </p:spPr>
          <p:txBody>
            <a:bodyPr wrap="square" lIns="90488" tIns="44450" rIns="90488" bIns="44450" anchor="ctr">
              <a:spAutoFit/>
            </a:bodyPr>
            <a:lstStyle/>
            <a:p>
              <a:endParaRPr lang="fi-FI"/>
            </a:p>
          </p:txBody>
        </p:sp>
        <p:sp>
          <p:nvSpPr>
            <p:cNvPr id="19466" name="Rectangle 12"/>
            <p:cNvSpPr>
              <a:spLocks noChangeArrowheads="1"/>
            </p:cNvSpPr>
            <p:nvPr/>
          </p:nvSpPr>
          <p:spPr bwMode="auto">
            <a:xfrm>
              <a:off x="930" y="3088"/>
              <a:ext cx="1043" cy="231"/>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19467" name="Rectangle 13"/>
            <p:cNvSpPr>
              <a:spLocks noChangeArrowheads="1"/>
            </p:cNvSpPr>
            <p:nvPr/>
          </p:nvSpPr>
          <p:spPr bwMode="auto">
            <a:xfrm>
              <a:off x="2018" y="2022"/>
              <a:ext cx="2812" cy="231"/>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19468" name="Rectangle 14"/>
            <p:cNvSpPr>
              <a:spLocks noChangeArrowheads="1"/>
            </p:cNvSpPr>
            <p:nvPr/>
          </p:nvSpPr>
          <p:spPr bwMode="auto">
            <a:xfrm>
              <a:off x="2018" y="3396"/>
              <a:ext cx="2812" cy="231"/>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19469" name="Line 15"/>
            <p:cNvSpPr>
              <a:spLocks noChangeShapeType="1"/>
            </p:cNvSpPr>
            <p:nvPr/>
          </p:nvSpPr>
          <p:spPr bwMode="auto">
            <a:xfrm>
              <a:off x="748" y="1253"/>
              <a:ext cx="272" cy="136"/>
            </a:xfrm>
            <a:prstGeom prst="line">
              <a:avLst/>
            </a:prstGeom>
            <a:noFill/>
            <a:ln w="28575">
              <a:solidFill>
                <a:schemeClr val="hlink"/>
              </a:solidFill>
              <a:round/>
              <a:headEnd/>
              <a:tailEnd type="triangle" w="med" len="med"/>
            </a:ln>
          </p:spPr>
          <p:txBody>
            <a:bodyPr wrap="none" lIns="90488" tIns="44450" rIns="90488" bIns="44450" anchor="ctr">
              <a:spAutoFit/>
            </a:bodyPr>
            <a:lstStyle/>
            <a:p>
              <a:endParaRPr lang="fi-FI"/>
            </a:p>
          </p:txBody>
        </p:sp>
        <p:sp>
          <p:nvSpPr>
            <p:cNvPr id="19470" name="Line 16"/>
            <p:cNvSpPr>
              <a:spLocks noChangeShapeType="1"/>
            </p:cNvSpPr>
            <p:nvPr/>
          </p:nvSpPr>
          <p:spPr bwMode="auto">
            <a:xfrm>
              <a:off x="657" y="2976"/>
              <a:ext cx="272" cy="136"/>
            </a:xfrm>
            <a:prstGeom prst="line">
              <a:avLst/>
            </a:prstGeom>
            <a:noFill/>
            <a:ln w="28575">
              <a:solidFill>
                <a:schemeClr val="hlink"/>
              </a:solidFill>
              <a:round/>
              <a:headEnd/>
              <a:tailEnd type="triangle" w="med" len="med"/>
            </a:ln>
          </p:spPr>
          <p:txBody>
            <a:bodyPr wrap="none" lIns="90488" tIns="44450" rIns="90488" bIns="44450" anchor="ctr">
              <a:spAutoFit/>
            </a:bodyPr>
            <a:lstStyle/>
            <a:p>
              <a:endParaRPr lang="fi-FI"/>
            </a:p>
          </p:txBody>
        </p:sp>
        <p:sp>
          <p:nvSpPr>
            <p:cNvPr id="19471" name="Line 17"/>
            <p:cNvSpPr>
              <a:spLocks noChangeShapeType="1"/>
            </p:cNvSpPr>
            <p:nvPr/>
          </p:nvSpPr>
          <p:spPr bwMode="auto">
            <a:xfrm flipH="1">
              <a:off x="4558" y="1888"/>
              <a:ext cx="499" cy="136"/>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sp>
          <p:nvSpPr>
            <p:cNvPr id="19472" name="Line 18"/>
            <p:cNvSpPr>
              <a:spLocks noChangeShapeType="1"/>
            </p:cNvSpPr>
            <p:nvPr/>
          </p:nvSpPr>
          <p:spPr bwMode="auto">
            <a:xfrm flipH="1">
              <a:off x="4694" y="3022"/>
              <a:ext cx="454" cy="544"/>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gr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t>Creating a MIDP Project (1)</a:t>
            </a:r>
          </a:p>
        </p:txBody>
      </p:sp>
      <p:sp>
        <p:nvSpPr>
          <p:cNvPr id="20483" name="Rectangle 3"/>
          <p:cNvSpPr>
            <a:spLocks noGrp="1" noChangeArrowheads="1"/>
          </p:cNvSpPr>
          <p:nvPr>
            <p:ph type="body" idx="1"/>
          </p:nvPr>
        </p:nvSpPr>
        <p:spPr/>
        <p:txBody>
          <a:bodyPr/>
          <a:lstStyle/>
          <a:p>
            <a:r>
              <a:rPr lang="en-GB" smtClean="0"/>
              <a:t>Use built in wizard to create new MIDP Application</a:t>
            </a:r>
          </a:p>
          <a:p>
            <a:r>
              <a:rPr lang="en-GB" smtClean="0"/>
              <a:t>Select “File-&gt; New Project” menu item</a:t>
            </a:r>
          </a:p>
          <a:p>
            <a:r>
              <a:rPr lang="en-GB" smtClean="0"/>
              <a:t>Select “Java ME” from Categories and </a:t>
            </a:r>
            <a:br>
              <a:rPr lang="en-GB" smtClean="0"/>
            </a:br>
            <a:r>
              <a:rPr lang="en-GB" smtClean="0"/>
              <a:t>“Mobile Application” from Projects</a:t>
            </a:r>
          </a:p>
          <a:p>
            <a:r>
              <a:rPr lang="en-GB" smtClean="0"/>
              <a:t>Click Next</a:t>
            </a:r>
          </a:p>
          <a:p>
            <a:r>
              <a:rPr lang="en-GB" smtClean="0"/>
              <a:t>“Name and Location” dialog appears</a:t>
            </a:r>
          </a:p>
          <a:p>
            <a:r>
              <a:rPr lang="en-GB" smtClean="0"/>
              <a:t>Enter Project Name and change </a:t>
            </a:r>
            <a:br>
              <a:rPr lang="en-GB" smtClean="0"/>
            </a:br>
            <a:r>
              <a:rPr lang="en-GB" smtClean="0"/>
              <a:t>location if you want</a:t>
            </a:r>
          </a:p>
          <a:p>
            <a:r>
              <a:rPr lang="en-GB" smtClean="0"/>
              <a:t>Unmark “Create Hello MIDlet” if you want </a:t>
            </a:r>
            <a:br>
              <a:rPr lang="en-GB" smtClean="0"/>
            </a:br>
            <a:r>
              <a:rPr lang="en-GB" smtClean="0"/>
              <a:t>to create the MIDlet by yourself</a:t>
            </a:r>
          </a:p>
          <a:p>
            <a:r>
              <a:rPr lang="en-GB" smtClean="0"/>
              <a:t>“Set as Main Project” will set created </a:t>
            </a:r>
            <a:br>
              <a:rPr lang="en-GB" smtClean="0"/>
            </a:br>
            <a:r>
              <a:rPr lang="en-GB" smtClean="0"/>
              <a:t>project as Main Project</a:t>
            </a:r>
          </a:p>
          <a:p>
            <a:r>
              <a:rPr lang="en-GB" smtClean="0"/>
              <a:t>Click Next</a:t>
            </a:r>
          </a:p>
        </p:txBody>
      </p:sp>
      <p:pic>
        <p:nvPicPr>
          <p:cNvPr id="20484" name="Picture 4" descr="set_project_name"/>
          <p:cNvPicPr>
            <a:picLocks noChangeAspect="1" noChangeArrowheads="1"/>
          </p:cNvPicPr>
          <p:nvPr/>
        </p:nvPicPr>
        <p:blipFill>
          <a:blip r:embed="rId3" cstate="print"/>
          <a:srcRect/>
          <a:stretch>
            <a:fillRect/>
          </a:stretch>
        </p:blipFill>
        <p:spPr bwMode="auto">
          <a:xfrm>
            <a:off x="5331680" y="2179639"/>
            <a:ext cx="4326631" cy="2765425"/>
          </a:xfrm>
          <a:prstGeom prst="rect">
            <a:avLst/>
          </a:prstGeom>
          <a:noFill/>
          <a:ln w="9525" algn="ctr">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Configurations</a:t>
            </a:r>
          </a:p>
        </p:txBody>
      </p:sp>
      <p:sp>
        <p:nvSpPr>
          <p:cNvPr id="7171" name="Rectangle 3"/>
          <p:cNvSpPr>
            <a:spLocks noGrp="1" noChangeArrowheads="1"/>
          </p:cNvSpPr>
          <p:nvPr>
            <p:ph type="body" idx="1"/>
          </p:nvPr>
        </p:nvSpPr>
        <p:spPr/>
        <p:txBody>
          <a:bodyPr/>
          <a:lstStyle/>
          <a:p>
            <a:r>
              <a:rPr lang="en-GB" smtClean="0"/>
              <a:t>Defines a Java Virtual Machine (JVM) and the minimum set of class libraries available for a range of devices</a:t>
            </a:r>
          </a:p>
          <a:p>
            <a:r>
              <a:rPr lang="en-GB" smtClean="0"/>
              <a:t>Defined through the Java Community Process</a:t>
            </a:r>
          </a:p>
        </p:txBody>
      </p:sp>
      <p:grpSp>
        <p:nvGrpSpPr>
          <p:cNvPr id="2" name="Group 4"/>
          <p:cNvGrpSpPr>
            <a:grpSpLocks/>
          </p:cNvGrpSpPr>
          <p:nvPr/>
        </p:nvGrpSpPr>
        <p:grpSpPr bwMode="auto">
          <a:xfrm>
            <a:off x="533485" y="2476500"/>
            <a:ext cx="8764405" cy="3284538"/>
            <a:chOff x="336" y="2016"/>
            <a:chExt cx="5520" cy="2069"/>
          </a:xfrm>
        </p:grpSpPr>
        <p:sp>
          <p:nvSpPr>
            <p:cNvPr id="7173" name="Rectangle 5"/>
            <p:cNvSpPr>
              <a:spLocks noChangeArrowheads="1"/>
            </p:cNvSpPr>
            <p:nvPr/>
          </p:nvSpPr>
          <p:spPr bwMode="auto">
            <a:xfrm>
              <a:off x="2736"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CVM</a:t>
              </a:r>
            </a:p>
          </p:txBody>
        </p:sp>
        <p:sp>
          <p:nvSpPr>
            <p:cNvPr id="7174" name="Rectangle 6"/>
            <p:cNvSpPr>
              <a:spLocks noChangeArrowheads="1"/>
            </p:cNvSpPr>
            <p:nvPr/>
          </p:nvSpPr>
          <p:spPr bwMode="auto">
            <a:xfrm>
              <a:off x="2736"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CDC Core classes</a:t>
              </a:r>
            </a:p>
          </p:txBody>
        </p:sp>
        <p:sp>
          <p:nvSpPr>
            <p:cNvPr id="7175" name="Rectangle 7"/>
            <p:cNvSpPr>
              <a:spLocks noChangeArrowheads="1"/>
            </p:cNvSpPr>
            <p:nvPr/>
          </p:nvSpPr>
          <p:spPr bwMode="auto">
            <a:xfrm>
              <a:off x="3216" y="3216"/>
              <a:ext cx="1008" cy="305"/>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7176" name="Text Box 8"/>
            <p:cNvSpPr txBox="1">
              <a:spLocks noChangeArrowheads="1"/>
            </p:cNvSpPr>
            <p:nvPr/>
          </p:nvSpPr>
          <p:spPr bwMode="auto">
            <a:xfrm>
              <a:off x="3326" y="3182"/>
              <a:ext cx="83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Foundation</a:t>
              </a:r>
            </a:p>
            <a:p>
              <a:pPr algn="ctr">
                <a:lnSpc>
                  <a:spcPct val="90000"/>
                </a:lnSpc>
                <a:spcBef>
                  <a:spcPct val="0"/>
                </a:spcBef>
                <a:spcAft>
                  <a:spcPct val="0"/>
                </a:spcAft>
                <a:buClrTx/>
              </a:pPr>
              <a:r>
                <a:rPr lang="en-GB">
                  <a:solidFill>
                    <a:srgbClr val="B2B2B2"/>
                  </a:solidFill>
                  <a:latin typeface="Nokia Sans" pitchFamily="34" charset="0"/>
                </a:rPr>
                <a:t>Profile</a:t>
              </a:r>
            </a:p>
          </p:txBody>
        </p:sp>
        <p:sp>
          <p:nvSpPr>
            <p:cNvPr id="7177" name="Rectangle 9"/>
            <p:cNvSpPr>
              <a:spLocks noChangeArrowheads="1"/>
            </p:cNvSpPr>
            <p:nvPr/>
          </p:nvSpPr>
          <p:spPr bwMode="auto">
            <a:xfrm>
              <a:off x="3744" y="2252"/>
              <a:ext cx="480" cy="912"/>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7178" name="Text Box 10"/>
            <p:cNvSpPr txBox="1">
              <a:spLocks noChangeArrowheads="1"/>
            </p:cNvSpPr>
            <p:nvPr/>
          </p:nvSpPr>
          <p:spPr bwMode="auto">
            <a:xfrm rot="5400000">
              <a:off x="3489" y="2526"/>
              <a:ext cx="916" cy="370"/>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rgbClr val="B2B2B2"/>
                  </a:solidFill>
                  <a:latin typeface="Nokia Sans" pitchFamily="34" charset="0"/>
                </a:rPr>
                <a:t>Personal </a:t>
              </a:r>
            </a:p>
            <a:p>
              <a:pPr>
                <a:lnSpc>
                  <a:spcPct val="90000"/>
                </a:lnSpc>
                <a:spcBef>
                  <a:spcPct val="0"/>
                </a:spcBef>
                <a:spcAft>
                  <a:spcPct val="0"/>
                </a:spcAft>
                <a:buClrTx/>
              </a:pPr>
              <a:r>
                <a:rPr lang="en-GB">
                  <a:solidFill>
                    <a:srgbClr val="B2B2B2"/>
                  </a:solidFill>
                  <a:latin typeface="Nokia Sans" pitchFamily="34" charset="0"/>
                </a:rPr>
                <a:t>Basis Profile</a:t>
              </a:r>
            </a:p>
          </p:txBody>
        </p:sp>
        <p:grpSp>
          <p:nvGrpSpPr>
            <p:cNvPr id="3" name="Group 11"/>
            <p:cNvGrpSpPr>
              <a:grpSpLocks/>
            </p:cNvGrpSpPr>
            <p:nvPr/>
          </p:nvGrpSpPr>
          <p:grpSpPr bwMode="auto">
            <a:xfrm>
              <a:off x="3216" y="2256"/>
              <a:ext cx="480" cy="912"/>
              <a:chOff x="3216" y="2256"/>
              <a:chExt cx="480" cy="912"/>
            </a:xfrm>
          </p:grpSpPr>
          <p:sp>
            <p:nvSpPr>
              <p:cNvPr id="7213" name="Rectangle 12"/>
              <p:cNvSpPr>
                <a:spLocks noChangeArrowheads="1"/>
              </p:cNvSpPr>
              <p:nvPr/>
            </p:nvSpPr>
            <p:spPr bwMode="auto">
              <a:xfrm>
                <a:off x="3216" y="2256"/>
                <a:ext cx="480" cy="912"/>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7214" name="Text Box 13"/>
              <p:cNvSpPr txBox="1">
                <a:spLocks noChangeArrowheads="1"/>
              </p:cNvSpPr>
              <p:nvPr/>
            </p:nvSpPr>
            <p:spPr bwMode="auto">
              <a:xfrm rot="5400000">
                <a:off x="3073" y="2449"/>
                <a:ext cx="684" cy="370"/>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rgbClr val="B2B2B2"/>
                    </a:solidFill>
                    <a:latin typeface="Nokia Sans" pitchFamily="34" charset="0"/>
                  </a:rPr>
                  <a:t>Personal</a:t>
                </a:r>
              </a:p>
              <a:p>
                <a:pPr>
                  <a:lnSpc>
                    <a:spcPct val="90000"/>
                  </a:lnSpc>
                  <a:spcBef>
                    <a:spcPct val="0"/>
                  </a:spcBef>
                  <a:spcAft>
                    <a:spcPct val="0"/>
                  </a:spcAft>
                  <a:buClrTx/>
                </a:pPr>
                <a:r>
                  <a:rPr lang="en-GB">
                    <a:solidFill>
                      <a:srgbClr val="B2B2B2"/>
                    </a:solidFill>
                    <a:latin typeface="Nokia Sans" pitchFamily="34" charset="0"/>
                  </a:rPr>
                  <a:t>Profile</a:t>
                </a:r>
              </a:p>
            </p:txBody>
          </p:sp>
        </p:grpSp>
        <p:grpSp>
          <p:nvGrpSpPr>
            <p:cNvPr id="4" name="Group 14"/>
            <p:cNvGrpSpPr>
              <a:grpSpLocks/>
            </p:cNvGrpSpPr>
            <p:nvPr/>
          </p:nvGrpSpPr>
          <p:grpSpPr bwMode="auto">
            <a:xfrm>
              <a:off x="2736" y="2256"/>
              <a:ext cx="432" cy="1248"/>
              <a:chOff x="2736" y="2256"/>
              <a:chExt cx="432" cy="1248"/>
            </a:xfrm>
          </p:grpSpPr>
          <p:sp>
            <p:nvSpPr>
              <p:cNvPr id="7211" name="Rectangle 15"/>
              <p:cNvSpPr>
                <a:spLocks noChangeArrowheads="1"/>
              </p:cNvSpPr>
              <p:nvPr/>
            </p:nvSpPr>
            <p:spPr bwMode="auto">
              <a:xfrm>
                <a:off x="2736" y="2256"/>
                <a:ext cx="432" cy="1248"/>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7212" name="Text Box 16"/>
              <p:cNvSpPr txBox="1">
                <a:spLocks noChangeArrowheads="1"/>
              </p:cNvSpPr>
              <p:nvPr/>
            </p:nvSpPr>
            <p:spPr bwMode="auto">
              <a:xfrm rot="5400000">
                <a:off x="2554" y="2521"/>
                <a:ext cx="828" cy="370"/>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rgbClr val="B2B2B2"/>
                    </a:solidFill>
                    <a:latin typeface="Nokia Sans" pitchFamily="34" charset="0"/>
                  </a:rPr>
                  <a:t>Other CDC</a:t>
                </a:r>
              </a:p>
              <a:p>
                <a:pPr>
                  <a:lnSpc>
                    <a:spcPct val="90000"/>
                  </a:lnSpc>
                  <a:spcBef>
                    <a:spcPct val="0"/>
                  </a:spcBef>
                  <a:spcAft>
                    <a:spcPct val="0"/>
                  </a:spcAft>
                  <a:buClrTx/>
                </a:pPr>
                <a:r>
                  <a:rPr lang="en-GB">
                    <a:solidFill>
                      <a:srgbClr val="B2B2B2"/>
                    </a:solidFill>
                    <a:latin typeface="Nokia Sans" pitchFamily="34" charset="0"/>
                  </a:rPr>
                  <a:t>Profiles</a:t>
                </a:r>
              </a:p>
            </p:txBody>
          </p:sp>
        </p:grpSp>
        <p:sp>
          <p:nvSpPr>
            <p:cNvPr id="7181" name="Rectangle 17"/>
            <p:cNvSpPr>
              <a:spLocks noChangeArrowheads="1"/>
            </p:cNvSpPr>
            <p:nvPr/>
          </p:nvSpPr>
          <p:spPr bwMode="auto">
            <a:xfrm>
              <a:off x="2736" y="2016"/>
              <a:ext cx="43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82" name="Rectangle 18"/>
            <p:cNvSpPr>
              <a:spLocks noChangeArrowheads="1"/>
            </p:cNvSpPr>
            <p:nvPr/>
          </p:nvSpPr>
          <p:spPr bwMode="auto">
            <a:xfrm>
              <a:off x="4032"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83" name="Rectangle 19"/>
            <p:cNvSpPr>
              <a:spLocks noChangeArrowheads="1"/>
            </p:cNvSpPr>
            <p:nvPr/>
          </p:nvSpPr>
          <p:spPr bwMode="auto">
            <a:xfrm>
              <a:off x="3744"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84" name="Rectangle 20"/>
            <p:cNvSpPr>
              <a:spLocks noChangeArrowheads="1"/>
            </p:cNvSpPr>
            <p:nvPr/>
          </p:nvSpPr>
          <p:spPr bwMode="auto">
            <a:xfrm>
              <a:off x="3504"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85" name="Rectangle 21"/>
            <p:cNvSpPr>
              <a:spLocks noChangeArrowheads="1"/>
            </p:cNvSpPr>
            <p:nvPr/>
          </p:nvSpPr>
          <p:spPr bwMode="auto">
            <a:xfrm>
              <a:off x="3216"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86" name="Text Box 22"/>
            <p:cNvSpPr txBox="1">
              <a:spLocks noChangeArrowheads="1"/>
            </p:cNvSpPr>
            <p:nvPr/>
          </p:nvSpPr>
          <p:spPr bwMode="auto">
            <a:xfrm>
              <a:off x="786" y="3888"/>
              <a:ext cx="1134" cy="197"/>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Virtual Machines</a:t>
              </a:r>
            </a:p>
          </p:txBody>
        </p:sp>
        <p:sp>
          <p:nvSpPr>
            <p:cNvPr id="7187" name="Text Box 23"/>
            <p:cNvSpPr txBox="1">
              <a:spLocks noChangeArrowheads="1"/>
            </p:cNvSpPr>
            <p:nvPr/>
          </p:nvSpPr>
          <p:spPr bwMode="auto">
            <a:xfrm>
              <a:off x="336" y="3595"/>
              <a:ext cx="1524" cy="197"/>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Configurations classes</a:t>
              </a:r>
            </a:p>
          </p:txBody>
        </p:sp>
        <p:sp>
          <p:nvSpPr>
            <p:cNvPr id="7188" name="Line 24"/>
            <p:cNvSpPr>
              <a:spLocks noChangeShapeType="1"/>
            </p:cNvSpPr>
            <p:nvPr/>
          </p:nvSpPr>
          <p:spPr bwMode="auto">
            <a:xfrm flipH="1">
              <a:off x="1872" y="3696"/>
              <a:ext cx="624" cy="0"/>
            </a:xfrm>
            <a:prstGeom prst="line">
              <a:avLst/>
            </a:prstGeom>
            <a:noFill/>
            <a:ln w="12700">
              <a:solidFill>
                <a:srgbClr val="40AC43"/>
              </a:solidFill>
              <a:round/>
              <a:headEnd/>
              <a:tailEnd/>
            </a:ln>
          </p:spPr>
          <p:txBody>
            <a:bodyPr/>
            <a:lstStyle/>
            <a:p>
              <a:endParaRPr lang="fi-FI"/>
            </a:p>
          </p:txBody>
        </p:sp>
        <p:sp>
          <p:nvSpPr>
            <p:cNvPr id="7189" name="Line 25"/>
            <p:cNvSpPr>
              <a:spLocks noChangeShapeType="1"/>
            </p:cNvSpPr>
            <p:nvPr/>
          </p:nvSpPr>
          <p:spPr bwMode="auto">
            <a:xfrm flipH="1">
              <a:off x="1920" y="3984"/>
              <a:ext cx="624" cy="0"/>
            </a:xfrm>
            <a:prstGeom prst="line">
              <a:avLst/>
            </a:prstGeom>
            <a:noFill/>
            <a:ln w="12700">
              <a:solidFill>
                <a:srgbClr val="40AC43"/>
              </a:solidFill>
              <a:round/>
              <a:headEnd/>
              <a:tailEnd/>
            </a:ln>
          </p:spPr>
          <p:txBody>
            <a:bodyPr/>
            <a:lstStyle/>
            <a:p>
              <a:endParaRPr lang="fi-FI"/>
            </a:p>
          </p:txBody>
        </p:sp>
        <p:grpSp>
          <p:nvGrpSpPr>
            <p:cNvPr id="5" name="Group 26"/>
            <p:cNvGrpSpPr>
              <a:grpSpLocks/>
            </p:cNvGrpSpPr>
            <p:nvPr/>
          </p:nvGrpSpPr>
          <p:grpSpPr bwMode="auto">
            <a:xfrm>
              <a:off x="2544" y="3552"/>
              <a:ext cx="144" cy="288"/>
              <a:chOff x="2688" y="2256"/>
              <a:chExt cx="144" cy="1248"/>
            </a:xfrm>
          </p:grpSpPr>
          <p:sp>
            <p:nvSpPr>
              <p:cNvPr id="7208" name="Line 27"/>
              <p:cNvSpPr>
                <a:spLocks noChangeShapeType="1"/>
              </p:cNvSpPr>
              <p:nvPr/>
            </p:nvSpPr>
            <p:spPr bwMode="auto">
              <a:xfrm flipH="1">
                <a:off x="2688" y="2256"/>
                <a:ext cx="144" cy="0"/>
              </a:xfrm>
              <a:prstGeom prst="line">
                <a:avLst/>
              </a:prstGeom>
              <a:noFill/>
              <a:ln w="12700">
                <a:solidFill>
                  <a:srgbClr val="40AC43"/>
                </a:solidFill>
                <a:round/>
                <a:headEnd/>
                <a:tailEnd/>
              </a:ln>
            </p:spPr>
            <p:txBody>
              <a:bodyPr/>
              <a:lstStyle/>
              <a:p>
                <a:endParaRPr lang="fi-FI"/>
              </a:p>
            </p:txBody>
          </p:sp>
          <p:sp>
            <p:nvSpPr>
              <p:cNvPr id="7209" name="Line 28"/>
              <p:cNvSpPr>
                <a:spLocks noChangeShapeType="1"/>
              </p:cNvSpPr>
              <p:nvPr/>
            </p:nvSpPr>
            <p:spPr bwMode="auto">
              <a:xfrm>
                <a:off x="2688" y="2256"/>
                <a:ext cx="0" cy="1248"/>
              </a:xfrm>
              <a:prstGeom prst="line">
                <a:avLst/>
              </a:prstGeom>
              <a:noFill/>
              <a:ln w="12700">
                <a:solidFill>
                  <a:srgbClr val="40AC43"/>
                </a:solidFill>
                <a:round/>
                <a:headEnd/>
                <a:tailEnd/>
              </a:ln>
            </p:spPr>
            <p:txBody>
              <a:bodyPr/>
              <a:lstStyle/>
              <a:p>
                <a:endParaRPr lang="fi-FI"/>
              </a:p>
            </p:txBody>
          </p:sp>
          <p:sp>
            <p:nvSpPr>
              <p:cNvPr id="7210" name="Line 29"/>
              <p:cNvSpPr>
                <a:spLocks noChangeShapeType="1"/>
              </p:cNvSpPr>
              <p:nvPr/>
            </p:nvSpPr>
            <p:spPr bwMode="auto">
              <a:xfrm flipH="1">
                <a:off x="2688" y="3504"/>
                <a:ext cx="144" cy="0"/>
              </a:xfrm>
              <a:prstGeom prst="line">
                <a:avLst/>
              </a:prstGeom>
              <a:noFill/>
              <a:ln w="12700">
                <a:solidFill>
                  <a:srgbClr val="40AC43"/>
                </a:solidFill>
                <a:round/>
                <a:headEnd/>
                <a:tailEnd/>
              </a:ln>
            </p:spPr>
            <p:txBody>
              <a:bodyPr/>
              <a:lstStyle/>
              <a:p>
                <a:endParaRPr lang="fi-FI"/>
              </a:p>
            </p:txBody>
          </p:sp>
        </p:grpSp>
        <p:grpSp>
          <p:nvGrpSpPr>
            <p:cNvPr id="6" name="Group 30"/>
            <p:cNvGrpSpPr>
              <a:grpSpLocks/>
            </p:cNvGrpSpPr>
            <p:nvPr/>
          </p:nvGrpSpPr>
          <p:grpSpPr bwMode="auto">
            <a:xfrm>
              <a:off x="2544" y="3888"/>
              <a:ext cx="144" cy="192"/>
              <a:chOff x="2688" y="2256"/>
              <a:chExt cx="144" cy="1248"/>
            </a:xfrm>
          </p:grpSpPr>
          <p:sp>
            <p:nvSpPr>
              <p:cNvPr id="7205" name="Line 31"/>
              <p:cNvSpPr>
                <a:spLocks noChangeShapeType="1"/>
              </p:cNvSpPr>
              <p:nvPr/>
            </p:nvSpPr>
            <p:spPr bwMode="auto">
              <a:xfrm flipH="1">
                <a:off x="2688" y="2256"/>
                <a:ext cx="144" cy="0"/>
              </a:xfrm>
              <a:prstGeom prst="line">
                <a:avLst/>
              </a:prstGeom>
              <a:noFill/>
              <a:ln w="12700">
                <a:solidFill>
                  <a:srgbClr val="40AC43"/>
                </a:solidFill>
                <a:round/>
                <a:headEnd/>
                <a:tailEnd/>
              </a:ln>
            </p:spPr>
            <p:txBody>
              <a:bodyPr/>
              <a:lstStyle/>
              <a:p>
                <a:endParaRPr lang="fi-FI"/>
              </a:p>
            </p:txBody>
          </p:sp>
          <p:sp>
            <p:nvSpPr>
              <p:cNvPr id="7206" name="Line 32"/>
              <p:cNvSpPr>
                <a:spLocks noChangeShapeType="1"/>
              </p:cNvSpPr>
              <p:nvPr/>
            </p:nvSpPr>
            <p:spPr bwMode="auto">
              <a:xfrm>
                <a:off x="2688" y="2256"/>
                <a:ext cx="0" cy="1248"/>
              </a:xfrm>
              <a:prstGeom prst="line">
                <a:avLst/>
              </a:prstGeom>
              <a:noFill/>
              <a:ln w="12700">
                <a:solidFill>
                  <a:srgbClr val="40AC43"/>
                </a:solidFill>
                <a:round/>
                <a:headEnd/>
                <a:tailEnd/>
              </a:ln>
            </p:spPr>
            <p:txBody>
              <a:bodyPr/>
              <a:lstStyle/>
              <a:p>
                <a:endParaRPr lang="fi-FI"/>
              </a:p>
            </p:txBody>
          </p:sp>
          <p:sp>
            <p:nvSpPr>
              <p:cNvPr id="7207" name="Line 33"/>
              <p:cNvSpPr>
                <a:spLocks noChangeShapeType="1"/>
              </p:cNvSpPr>
              <p:nvPr/>
            </p:nvSpPr>
            <p:spPr bwMode="auto">
              <a:xfrm flipH="1">
                <a:off x="2688" y="3504"/>
                <a:ext cx="144" cy="0"/>
              </a:xfrm>
              <a:prstGeom prst="line">
                <a:avLst/>
              </a:prstGeom>
              <a:noFill/>
              <a:ln w="12700">
                <a:solidFill>
                  <a:srgbClr val="40AC43"/>
                </a:solidFill>
                <a:round/>
                <a:headEnd/>
                <a:tailEnd/>
              </a:ln>
            </p:spPr>
            <p:txBody>
              <a:bodyPr/>
              <a:lstStyle/>
              <a:p>
                <a:endParaRPr lang="fi-FI"/>
              </a:p>
            </p:txBody>
          </p:sp>
        </p:grpSp>
        <p:sp>
          <p:nvSpPr>
            <p:cNvPr id="7192" name="Rectangle 34"/>
            <p:cNvSpPr>
              <a:spLocks noChangeArrowheads="1"/>
            </p:cNvSpPr>
            <p:nvPr/>
          </p:nvSpPr>
          <p:spPr bwMode="auto">
            <a:xfrm>
              <a:off x="4368"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CLDC-HI or KVM</a:t>
              </a:r>
            </a:p>
          </p:txBody>
        </p:sp>
        <p:sp>
          <p:nvSpPr>
            <p:cNvPr id="7193" name="Rectangle 35"/>
            <p:cNvSpPr>
              <a:spLocks noChangeArrowheads="1"/>
            </p:cNvSpPr>
            <p:nvPr/>
          </p:nvSpPr>
          <p:spPr bwMode="auto">
            <a:xfrm>
              <a:off x="4368"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CLDC Core classes</a:t>
              </a:r>
            </a:p>
          </p:txBody>
        </p:sp>
        <p:sp>
          <p:nvSpPr>
            <p:cNvPr id="7194" name="Rectangle 36"/>
            <p:cNvSpPr>
              <a:spLocks noChangeArrowheads="1"/>
            </p:cNvSpPr>
            <p:nvPr/>
          </p:nvSpPr>
          <p:spPr bwMode="auto">
            <a:xfrm rot="-5400000">
              <a:off x="4872" y="2520"/>
              <a:ext cx="1248" cy="720"/>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7195" name="Text Box 37"/>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Mobile Information</a:t>
              </a:r>
            </a:p>
            <a:p>
              <a:pPr algn="ctr">
                <a:lnSpc>
                  <a:spcPct val="90000"/>
                </a:lnSpc>
                <a:spcBef>
                  <a:spcPct val="0"/>
                </a:spcBef>
                <a:spcAft>
                  <a:spcPct val="0"/>
                </a:spcAft>
                <a:buClrTx/>
              </a:pPr>
              <a:r>
                <a:rPr lang="en-GB">
                  <a:solidFill>
                    <a:srgbClr val="B2B2B2"/>
                  </a:solidFill>
                  <a:latin typeface="Nokia Sans" pitchFamily="34" charset="0"/>
                </a:rPr>
                <a:t>Device Profile</a:t>
              </a:r>
            </a:p>
          </p:txBody>
        </p:sp>
        <p:grpSp>
          <p:nvGrpSpPr>
            <p:cNvPr id="7" name="Group 38"/>
            <p:cNvGrpSpPr>
              <a:grpSpLocks/>
            </p:cNvGrpSpPr>
            <p:nvPr/>
          </p:nvGrpSpPr>
          <p:grpSpPr bwMode="auto">
            <a:xfrm>
              <a:off x="4377" y="2256"/>
              <a:ext cx="711" cy="1248"/>
              <a:chOff x="4368" y="2256"/>
              <a:chExt cx="576" cy="1248"/>
            </a:xfrm>
          </p:grpSpPr>
          <p:sp>
            <p:nvSpPr>
              <p:cNvPr id="7203" name="Rectangle 39"/>
              <p:cNvSpPr>
                <a:spLocks noChangeArrowheads="1"/>
              </p:cNvSpPr>
              <p:nvPr/>
            </p:nvSpPr>
            <p:spPr bwMode="auto">
              <a:xfrm rot="-5400000">
                <a:off x="4032" y="2592"/>
                <a:ext cx="1248" cy="576"/>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7204" name="Text Box 40"/>
              <p:cNvSpPr txBox="1">
                <a:spLocks noChangeArrowheads="1"/>
              </p:cNvSpPr>
              <p:nvPr/>
            </p:nvSpPr>
            <p:spPr bwMode="auto">
              <a:xfrm rot="5400000">
                <a:off x="4144" y="2687"/>
                <a:ext cx="948" cy="42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Other CLDC </a:t>
                </a:r>
              </a:p>
              <a:p>
                <a:pPr algn="ctr">
                  <a:lnSpc>
                    <a:spcPct val="90000"/>
                  </a:lnSpc>
                  <a:spcBef>
                    <a:spcPct val="0"/>
                  </a:spcBef>
                  <a:spcAft>
                    <a:spcPct val="0"/>
                  </a:spcAft>
                  <a:buClrTx/>
                </a:pPr>
                <a:r>
                  <a:rPr lang="en-GB">
                    <a:solidFill>
                      <a:srgbClr val="B2B2B2"/>
                    </a:solidFill>
                    <a:latin typeface="Nokia Sans" pitchFamily="34" charset="0"/>
                  </a:rPr>
                  <a:t>Profiles</a:t>
                </a:r>
              </a:p>
              <a:p>
                <a:pPr algn="ctr">
                  <a:lnSpc>
                    <a:spcPct val="90000"/>
                  </a:lnSpc>
                  <a:spcBef>
                    <a:spcPct val="0"/>
                  </a:spcBef>
                  <a:spcAft>
                    <a:spcPct val="0"/>
                  </a:spcAft>
                  <a:buClrTx/>
                </a:pPr>
                <a:endParaRPr lang="en-GB">
                  <a:solidFill>
                    <a:srgbClr val="B2B2B2"/>
                  </a:solidFill>
                  <a:latin typeface="Nokia Sans" pitchFamily="34" charset="0"/>
                </a:endParaRPr>
              </a:p>
            </p:txBody>
          </p:sp>
        </p:grpSp>
        <p:sp>
          <p:nvSpPr>
            <p:cNvPr id="7197" name="Rectangle 41"/>
            <p:cNvSpPr>
              <a:spLocks noChangeArrowheads="1"/>
            </p:cNvSpPr>
            <p:nvPr/>
          </p:nvSpPr>
          <p:spPr bwMode="auto">
            <a:xfrm>
              <a:off x="4368"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98" name="Rectangle 42"/>
            <p:cNvSpPr>
              <a:spLocks noChangeArrowheads="1"/>
            </p:cNvSpPr>
            <p:nvPr/>
          </p:nvSpPr>
          <p:spPr bwMode="auto">
            <a:xfrm>
              <a:off x="456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199" name="Rectangle 43"/>
            <p:cNvSpPr>
              <a:spLocks noChangeArrowheads="1"/>
            </p:cNvSpPr>
            <p:nvPr/>
          </p:nvSpPr>
          <p:spPr bwMode="auto">
            <a:xfrm>
              <a:off x="480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200" name="Rectangle 44"/>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201" name="Rectangle 45"/>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7202" name="Rectangle 46"/>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Creating a MIDP Project (2)</a:t>
            </a:r>
          </a:p>
        </p:txBody>
      </p:sp>
      <p:sp>
        <p:nvSpPr>
          <p:cNvPr id="21507" name="Rectangle 3"/>
          <p:cNvSpPr>
            <a:spLocks noGrp="1" noChangeArrowheads="1"/>
          </p:cNvSpPr>
          <p:nvPr>
            <p:ph type="body" idx="1"/>
          </p:nvPr>
        </p:nvSpPr>
        <p:spPr/>
        <p:txBody>
          <a:bodyPr/>
          <a:lstStyle/>
          <a:p>
            <a:r>
              <a:rPr lang="en-GB" smtClean="0"/>
              <a:t>Select a SDK</a:t>
            </a:r>
          </a:p>
          <a:p>
            <a:r>
              <a:rPr lang="en-GB" smtClean="0"/>
              <a:t>Change CLDC and MIDP </a:t>
            </a:r>
            <a:br>
              <a:rPr lang="en-GB" smtClean="0"/>
            </a:br>
            <a:r>
              <a:rPr lang="en-GB" smtClean="0"/>
              <a:t>versions if needed</a:t>
            </a:r>
          </a:p>
          <a:p>
            <a:r>
              <a:rPr lang="en-GB" smtClean="0"/>
              <a:t>Click Next if you need </a:t>
            </a:r>
            <a:br>
              <a:rPr lang="en-GB" smtClean="0"/>
            </a:br>
            <a:r>
              <a:rPr lang="en-GB" smtClean="0"/>
              <a:t>additional configurations</a:t>
            </a:r>
          </a:p>
          <a:p>
            <a:r>
              <a:rPr lang="en-GB" smtClean="0"/>
              <a:t>Click Finish to complete </a:t>
            </a:r>
            <a:br>
              <a:rPr lang="en-GB" smtClean="0"/>
            </a:br>
            <a:r>
              <a:rPr lang="en-GB" smtClean="0"/>
              <a:t>the “New Mobile Application”</a:t>
            </a:r>
            <a:br>
              <a:rPr lang="en-GB" smtClean="0"/>
            </a:br>
            <a:r>
              <a:rPr lang="en-GB" smtClean="0"/>
              <a:t>creation</a:t>
            </a:r>
          </a:p>
          <a:p>
            <a:endParaRPr lang="en-GB" smtClean="0"/>
          </a:p>
        </p:txBody>
      </p:sp>
      <p:pic>
        <p:nvPicPr>
          <p:cNvPr id="21508" name="Picture 4" descr="select_platform"/>
          <p:cNvPicPr>
            <a:picLocks noChangeAspect="1" noChangeArrowheads="1"/>
          </p:cNvPicPr>
          <p:nvPr/>
        </p:nvPicPr>
        <p:blipFill>
          <a:blip r:embed="rId3" cstate="print"/>
          <a:srcRect/>
          <a:stretch>
            <a:fillRect/>
          </a:stretch>
        </p:blipFill>
        <p:spPr bwMode="auto">
          <a:xfrm>
            <a:off x="3861419" y="1544638"/>
            <a:ext cx="5707978" cy="3883025"/>
          </a:xfrm>
          <a:prstGeom prst="rect">
            <a:avLst/>
          </a:prstGeom>
          <a:noFill/>
          <a:ln w="9525" algn="ctr">
            <a:noFill/>
            <a:miter lim="800000"/>
            <a:headEnd/>
            <a:tailEnd/>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mtClean="0"/>
              <a:t>Creating a MIDP Project (3)</a:t>
            </a:r>
          </a:p>
        </p:txBody>
      </p:sp>
      <p:sp>
        <p:nvSpPr>
          <p:cNvPr id="22531" name="Rectangle 3"/>
          <p:cNvSpPr>
            <a:spLocks noGrp="1" noChangeArrowheads="1"/>
          </p:cNvSpPr>
          <p:nvPr>
            <p:ph type="body" idx="1"/>
          </p:nvPr>
        </p:nvSpPr>
        <p:spPr/>
        <p:txBody>
          <a:bodyPr/>
          <a:lstStyle/>
          <a:p>
            <a:r>
              <a:rPr lang="en-GB" smtClean="0"/>
              <a:t>In case you need additional configuration, select one from the list</a:t>
            </a:r>
          </a:p>
          <a:p>
            <a:r>
              <a:rPr lang="en-GB" smtClean="0"/>
              <a:t>Click Finish to complete the “New Mobile Application” creation</a:t>
            </a:r>
          </a:p>
        </p:txBody>
      </p:sp>
      <p:pic>
        <p:nvPicPr>
          <p:cNvPr id="22532" name="Picture 4" descr="more_configurations"/>
          <p:cNvPicPr>
            <a:picLocks noChangeAspect="1" noChangeArrowheads="1"/>
          </p:cNvPicPr>
          <p:nvPr/>
        </p:nvPicPr>
        <p:blipFill>
          <a:blip r:embed="rId3" cstate="print"/>
          <a:srcRect/>
          <a:stretch>
            <a:fillRect/>
          </a:stretch>
        </p:blipFill>
        <p:spPr bwMode="auto">
          <a:xfrm>
            <a:off x="1835445" y="2319339"/>
            <a:ext cx="5492043" cy="3521075"/>
          </a:xfrm>
          <a:prstGeom prst="rect">
            <a:avLst/>
          </a:prstGeom>
          <a:noFill/>
          <a:ln w="9525" algn="ctr">
            <a:noFill/>
            <a:miter lim="800000"/>
            <a:headEnd/>
            <a:tailEnd/>
          </a:ln>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smtClean="0"/>
              <a:t>Configuring the emulator platform (1)</a:t>
            </a:r>
          </a:p>
        </p:txBody>
      </p:sp>
      <p:sp>
        <p:nvSpPr>
          <p:cNvPr id="23555" name="Rectangle 3"/>
          <p:cNvSpPr>
            <a:spLocks noGrp="1" noChangeArrowheads="1"/>
          </p:cNvSpPr>
          <p:nvPr>
            <p:ph type="body" idx="1"/>
          </p:nvPr>
        </p:nvSpPr>
        <p:spPr/>
        <p:txBody>
          <a:bodyPr/>
          <a:lstStyle/>
          <a:p>
            <a:r>
              <a:rPr lang="en-GB" smtClean="0"/>
              <a:t>A “Configuration” needs to be defined </a:t>
            </a:r>
            <a:br>
              <a:rPr lang="en-GB" smtClean="0"/>
            </a:br>
            <a:r>
              <a:rPr lang="en-GB" smtClean="0"/>
              <a:t>to run the application in the emulator</a:t>
            </a:r>
            <a:br>
              <a:rPr lang="en-GB" smtClean="0"/>
            </a:br>
            <a:r>
              <a:rPr lang="en-GB" smtClean="0"/>
              <a:t>(usually this is done during project creation)</a:t>
            </a:r>
          </a:p>
          <a:p>
            <a:r>
              <a:rPr lang="en-GB" smtClean="0"/>
              <a:t>Select the project name in the “File </a:t>
            </a:r>
            <a:br>
              <a:rPr lang="en-GB" smtClean="0"/>
            </a:br>
            <a:r>
              <a:rPr lang="en-GB" smtClean="0"/>
              <a:t>Explorer” </a:t>
            </a:r>
            <a:br>
              <a:rPr lang="en-GB" smtClean="0"/>
            </a:br>
            <a:r>
              <a:rPr lang="en-GB" smtClean="0"/>
              <a:t>or select “File” </a:t>
            </a:r>
            <a:r>
              <a:rPr lang="en-GB" smtClean="0">
                <a:sym typeface="Wingdings" pitchFamily="2" charset="2"/>
              </a:rPr>
              <a:t> “Project Properties”</a:t>
            </a:r>
            <a:endParaRPr lang="en-GB" smtClean="0"/>
          </a:p>
          <a:p>
            <a:r>
              <a:rPr lang="en-GB" smtClean="0"/>
              <a:t>Right-click and select “Properties”</a:t>
            </a:r>
          </a:p>
        </p:txBody>
      </p:sp>
      <p:pic>
        <p:nvPicPr>
          <p:cNvPr id="23556" name="Picture 4" descr="configuration_menu"/>
          <p:cNvPicPr>
            <a:picLocks noChangeAspect="1" noChangeArrowheads="1"/>
          </p:cNvPicPr>
          <p:nvPr/>
        </p:nvPicPr>
        <p:blipFill>
          <a:blip r:embed="rId3" cstate="print"/>
          <a:srcRect/>
          <a:stretch>
            <a:fillRect/>
          </a:stretch>
        </p:blipFill>
        <p:spPr bwMode="auto">
          <a:xfrm>
            <a:off x="5395190" y="1130300"/>
            <a:ext cx="4326631" cy="4838700"/>
          </a:xfrm>
          <a:prstGeom prst="rect">
            <a:avLst/>
          </a:prstGeom>
          <a:noFill/>
          <a:ln w="9525" algn="ctr">
            <a:noFill/>
            <a:miter lim="800000"/>
            <a:headEnd/>
            <a:tailEnd/>
          </a:ln>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smtClean="0"/>
              <a:t>Configuring the emulator platform (2)</a:t>
            </a:r>
          </a:p>
        </p:txBody>
      </p:sp>
      <p:sp>
        <p:nvSpPr>
          <p:cNvPr id="24579" name="Rectangle 3"/>
          <p:cNvSpPr>
            <a:spLocks noGrp="1" noChangeArrowheads="1"/>
          </p:cNvSpPr>
          <p:nvPr>
            <p:ph type="body" idx="1"/>
          </p:nvPr>
        </p:nvSpPr>
        <p:spPr/>
        <p:txBody>
          <a:bodyPr/>
          <a:lstStyle/>
          <a:p>
            <a:r>
              <a:rPr lang="en-GB" smtClean="0"/>
              <a:t>Select the emulator platform from list</a:t>
            </a:r>
          </a:p>
          <a:p>
            <a:r>
              <a:rPr lang="en-GB" smtClean="0"/>
              <a:t>Device field will be updated automatically</a:t>
            </a:r>
            <a:br>
              <a:rPr lang="en-GB" smtClean="0"/>
            </a:br>
            <a:r>
              <a:rPr lang="en-GB" smtClean="0"/>
              <a:t>according to emulator</a:t>
            </a:r>
          </a:p>
          <a:p>
            <a:r>
              <a:rPr lang="en-GB" smtClean="0"/>
              <a:t>Press the “Manage Emulators…”</a:t>
            </a:r>
            <a:br>
              <a:rPr lang="en-GB" smtClean="0"/>
            </a:br>
            <a:r>
              <a:rPr lang="en-GB" smtClean="0"/>
              <a:t>to install new emulator platforms</a:t>
            </a:r>
          </a:p>
          <a:p>
            <a:r>
              <a:rPr lang="en-GB" smtClean="0"/>
              <a:t>Ensure the correct emulator is selected</a:t>
            </a:r>
          </a:p>
          <a:p>
            <a:r>
              <a:rPr lang="en-GB" smtClean="0"/>
              <a:t>Press “OK”</a:t>
            </a:r>
            <a:endParaRPr lang="en-US" smtClean="0"/>
          </a:p>
          <a:p>
            <a:endParaRPr lang="en-GB" smtClean="0"/>
          </a:p>
        </p:txBody>
      </p:sp>
      <p:grpSp>
        <p:nvGrpSpPr>
          <p:cNvPr id="2" name="Group 4"/>
          <p:cNvGrpSpPr>
            <a:grpSpLocks/>
          </p:cNvGrpSpPr>
          <p:nvPr/>
        </p:nvGrpSpPr>
        <p:grpSpPr bwMode="auto">
          <a:xfrm>
            <a:off x="5268170" y="1697039"/>
            <a:ext cx="4326631" cy="4079875"/>
            <a:chOff x="2934" y="845"/>
            <a:chExt cx="2725" cy="2570"/>
          </a:xfrm>
        </p:grpSpPr>
        <p:pic>
          <p:nvPicPr>
            <p:cNvPr id="24581" name="Picture 5" descr="select_configuration"/>
            <p:cNvPicPr>
              <a:picLocks noChangeAspect="1" noChangeArrowheads="1"/>
            </p:cNvPicPr>
            <p:nvPr/>
          </p:nvPicPr>
          <p:blipFill>
            <a:blip r:embed="rId3" cstate="print"/>
            <a:srcRect/>
            <a:stretch>
              <a:fillRect/>
            </a:stretch>
          </p:blipFill>
          <p:spPr bwMode="auto">
            <a:xfrm>
              <a:off x="2934" y="1265"/>
              <a:ext cx="2725" cy="2150"/>
            </a:xfrm>
            <a:prstGeom prst="rect">
              <a:avLst/>
            </a:prstGeom>
            <a:noFill/>
            <a:ln w="9525" algn="ctr">
              <a:noFill/>
              <a:miter lim="800000"/>
              <a:headEnd/>
              <a:tailEnd/>
            </a:ln>
          </p:spPr>
        </p:pic>
        <p:sp>
          <p:nvSpPr>
            <p:cNvPr id="24582" name="Rectangle 6"/>
            <p:cNvSpPr>
              <a:spLocks noChangeArrowheads="1"/>
            </p:cNvSpPr>
            <p:nvPr/>
          </p:nvSpPr>
          <p:spPr bwMode="auto">
            <a:xfrm>
              <a:off x="3787" y="1749"/>
              <a:ext cx="1316" cy="231"/>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24583" name="Rectangle 7"/>
            <p:cNvSpPr>
              <a:spLocks noChangeArrowheads="1"/>
            </p:cNvSpPr>
            <p:nvPr/>
          </p:nvSpPr>
          <p:spPr bwMode="auto">
            <a:xfrm>
              <a:off x="5148" y="1749"/>
              <a:ext cx="499" cy="231"/>
            </a:xfrm>
            <a:prstGeom prst="rect">
              <a:avLst/>
            </a:prstGeom>
            <a:noFill/>
            <a:ln w="28575" algn="ctr">
              <a:solidFill>
                <a:schemeClr val="hlink"/>
              </a:solidFill>
              <a:prstDash val="dash"/>
              <a:miter lim="800000"/>
              <a:headEnd/>
              <a:tailEnd/>
            </a:ln>
          </p:spPr>
          <p:txBody>
            <a:bodyPr lIns="90488" tIns="44450" rIns="90488" bIns="44450" anchor="ctr">
              <a:spAutoFit/>
            </a:bodyPr>
            <a:lstStyle/>
            <a:p>
              <a:endParaRPr lang="fi-FI"/>
            </a:p>
          </p:txBody>
        </p:sp>
        <p:sp>
          <p:nvSpPr>
            <p:cNvPr id="24584" name="Text Box 8"/>
            <p:cNvSpPr txBox="1">
              <a:spLocks noChangeArrowheads="1"/>
            </p:cNvSpPr>
            <p:nvPr/>
          </p:nvSpPr>
          <p:spPr bwMode="auto">
            <a:xfrm>
              <a:off x="4014" y="845"/>
              <a:ext cx="783" cy="464"/>
            </a:xfrm>
            <a:prstGeom prst="rect">
              <a:avLst/>
            </a:prstGeom>
            <a:noFill/>
            <a:ln w="9525" algn="ctr">
              <a:noFill/>
              <a:miter lim="800000"/>
              <a:headEnd/>
              <a:tailEnd/>
            </a:ln>
          </p:spPr>
          <p:txBody>
            <a:bodyPr lIns="90479" tIns="44445" rIns="90479" bIns="44445">
              <a:spAutoFit/>
            </a:bodyPr>
            <a:lstStyle/>
            <a:p>
              <a:pPr defTabSz="762000"/>
              <a:r>
                <a:rPr lang="en-US" sz="1400"/>
                <a:t>Select emulator platform</a:t>
              </a:r>
            </a:p>
          </p:txBody>
        </p:sp>
        <p:sp>
          <p:nvSpPr>
            <p:cNvPr id="24585" name="Text Box 9"/>
            <p:cNvSpPr txBox="1">
              <a:spLocks noChangeArrowheads="1"/>
            </p:cNvSpPr>
            <p:nvPr/>
          </p:nvSpPr>
          <p:spPr bwMode="auto">
            <a:xfrm>
              <a:off x="4830" y="890"/>
              <a:ext cx="783" cy="328"/>
            </a:xfrm>
            <a:prstGeom prst="rect">
              <a:avLst/>
            </a:prstGeom>
            <a:noFill/>
            <a:ln w="9525" algn="ctr">
              <a:noFill/>
              <a:miter lim="800000"/>
              <a:headEnd/>
              <a:tailEnd/>
            </a:ln>
          </p:spPr>
          <p:txBody>
            <a:bodyPr lIns="90479" tIns="44445" rIns="90479" bIns="44445">
              <a:spAutoFit/>
            </a:bodyPr>
            <a:lstStyle/>
            <a:p>
              <a:pPr defTabSz="762000"/>
              <a:r>
                <a:rPr lang="en-US" sz="1400"/>
                <a:t>Manage emulators</a:t>
              </a:r>
            </a:p>
          </p:txBody>
        </p:sp>
        <p:sp>
          <p:nvSpPr>
            <p:cNvPr id="24586" name="Line 10"/>
            <p:cNvSpPr>
              <a:spLocks noChangeShapeType="1"/>
            </p:cNvSpPr>
            <p:nvPr/>
          </p:nvSpPr>
          <p:spPr bwMode="auto">
            <a:xfrm>
              <a:off x="4513" y="1207"/>
              <a:ext cx="136" cy="590"/>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sp>
          <p:nvSpPr>
            <p:cNvPr id="24587" name="Line 11"/>
            <p:cNvSpPr>
              <a:spLocks noChangeShapeType="1"/>
            </p:cNvSpPr>
            <p:nvPr/>
          </p:nvSpPr>
          <p:spPr bwMode="auto">
            <a:xfrm>
              <a:off x="5148" y="1207"/>
              <a:ext cx="136" cy="590"/>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gr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Editing Files</a:t>
            </a:r>
          </a:p>
        </p:txBody>
      </p:sp>
      <p:sp>
        <p:nvSpPr>
          <p:cNvPr id="25603" name="Rectangle 3"/>
          <p:cNvSpPr>
            <a:spLocks noGrp="1" noChangeArrowheads="1"/>
          </p:cNvSpPr>
          <p:nvPr>
            <p:ph type="body" idx="1"/>
          </p:nvPr>
        </p:nvSpPr>
        <p:spPr>
          <a:xfrm>
            <a:off x="271771" y="1268414"/>
            <a:ext cx="4970055" cy="4465637"/>
          </a:xfrm>
        </p:spPr>
        <p:txBody>
          <a:bodyPr/>
          <a:lstStyle/>
          <a:p>
            <a:r>
              <a:rPr lang="en-GB" dirty="0" smtClean="0"/>
              <a:t>Double click source file node </a:t>
            </a:r>
            <a:br>
              <a:rPr lang="en-GB" dirty="0" smtClean="0"/>
            </a:br>
            <a:r>
              <a:rPr lang="en-GB" dirty="0" smtClean="0"/>
              <a:t>in “Project Explorer” view</a:t>
            </a:r>
          </a:p>
          <a:p>
            <a:r>
              <a:rPr lang="en-GB" dirty="0" smtClean="0"/>
              <a:t>A new editor window opens in the editor area containing file contents</a:t>
            </a:r>
          </a:p>
          <a:p>
            <a:r>
              <a:rPr lang="en-GB" dirty="0" smtClean="0"/>
              <a:t>Edit file “as usual”</a:t>
            </a:r>
          </a:p>
          <a:p>
            <a:r>
              <a:rPr lang="en-GB" dirty="0" smtClean="0"/>
              <a:t>Note: </a:t>
            </a:r>
            <a:r>
              <a:rPr lang="en-GB" dirty="0" err="1" smtClean="0"/>
              <a:t>NetBeans</a:t>
            </a:r>
            <a:r>
              <a:rPr lang="en-GB" dirty="0" smtClean="0"/>
              <a:t> checks code</a:t>
            </a:r>
            <a:br>
              <a:rPr lang="en-GB" dirty="0" smtClean="0"/>
            </a:br>
            <a:r>
              <a:rPr lang="en-GB" dirty="0" smtClean="0"/>
              <a:t>during editing: If You write code </a:t>
            </a:r>
            <a:br>
              <a:rPr lang="en-GB" dirty="0" smtClean="0"/>
            </a:br>
            <a:r>
              <a:rPr lang="en-GB" dirty="0" smtClean="0"/>
              <a:t>that wouldn’t compile, you will see</a:t>
            </a:r>
            <a:br>
              <a:rPr lang="en-GB" dirty="0" smtClean="0"/>
            </a:br>
            <a:r>
              <a:rPr lang="en-GB" dirty="0" smtClean="0"/>
              <a:t>instant error indicator </a:t>
            </a:r>
            <a:br>
              <a:rPr lang="en-GB" dirty="0" smtClean="0"/>
            </a:br>
            <a:r>
              <a:rPr lang="en-GB" dirty="0" smtClean="0"/>
              <a:t>(lines are underlined with red colour). </a:t>
            </a:r>
            <a:br>
              <a:rPr lang="en-GB" dirty="0" smtClean="0"/>
            </a:br>
            <a:r>
              <a:rPr lang="en-GB" dirty="0" smtClean="0"/>
              <a:t>Also, light bulb may appear to the left </a:t>
            </a:r>
            <a:br>
              <a:rPr lang="en-GB" dirty="0" smtClean="0"/>
            </a:br>
            <a:r>
              <a:rPr lang="en-GB" dirty="0" smtClean="0"/>
              <a:t>side of the line. </a:t>
            </a:r>
            <a:br>
              <a:rPr lang="en-GB" dirty="0" smtClean="0"/>
            </a:br>
            <a:r>
              <a:rPr lang="en-GB" dirty="0" smtClean="0"/>
              <a:t>It has a suggestion how to fix the line.</a:t>
            </a:r>
            <a:endParaRPr lang="en-US" dirty="0" smtClean="0"/>
          </a:p>
          <a:p>
            <a:endParaRPr lang="en-GB" dirty="0" smtClean="0"/>
          </a:p>
        </p:txBody>
      </p:sp>
      <p:pic>
        <p:nvPicPr>
          <p:cNvPr id="25604" name="Picture 4" descr="NetBeans_editor"/>
          <p:cNvPicPr>
            <a:picLocks noChangeAspect="1" noChangeArrowheads="1"/>
          </p:cNvPicPr>
          <p:nvPr/>
        </p:nvPicPr>
        <p:blipFill>
          <a:blip r:embed="rId3" cstate="print"/>
          <a:srcRect/>
          <a:stretch>
            <a:fillRect/>
          </a:stretch>
        </p:blipFill>
        <p:spPr bwMode="auto">
          <a:xfrm>
            <a:off x="4977611" y="1354139"/>
            <a:ext cx="4863291" cy="3798887"/>
          </a:xfrm>
          <a:prstGeom prst="rect">
            <a:avLst/>
          </a:prstGeom>
          <a:noFill/>
          <a:ln w="9525" algn="ctr">
            <a:noFill/>
            <a:miter lim="800000"/>
            <a:headEnd/>
            <a:tailEnd/>
          </a:ln>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smtClean="0"/>
              <a:t>Compiling a Project</a:t>
            </a:r>
          </a:p>
        </p:txBody>
      </p:sp>
      <p:sp>
        <p:nvSpPr>
          <p:cNvPr id="26627" name="Rectangle 3"/>
          <p:cNvSpPr>
            <a:spLocks noGrp="1" noChangeArrowheads="1"/>
          </p:cNvSpPr>
          <p:nvPr>
            <p:ph type="body" idx="1"/>
          </p:nvPr>
        </p:nvSpPr>
        <p:spPr/>
        <p:txBody>
          <a:bodyPr/>
          <a:lstStyle/>
          <a:p>
            <a:r>
              <a:rPr lang="en-GB" smtClean="0"/>
              <a:t>In NetBeans, code is checked for common mistakes during editing</a:t>
            </a:r>
          </a:p>
          <a:p>
            <a:r>
              <a:rPr lang="en-GB" smtClean="0"/>
              <a:t>To compile all the classes in the project, select “Run” -&gt; “Build Main Project”, or click “Build Main Project” icon, or press F11</a:t>
            </a:r>
          </a:p>
          <a:p>
            <a:r>
              <a:rPr lang="en-GB" smtClean="0"/>
              <a:t>This will then create the .class files for your project. You can find these files under “build” folder</a:t>
            </a:r>
          </a:p>
          <a:p>
            <a:endParaRPr lang="en-GB" smtClean="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smtClean="0"/>
              <a:t>Compilation Errors</a:t>
            </a:r>
          </a:p>
        </p:txBody>
      </p:sp>
      <p:grpSp>
        <p:nvGrpSpPr>
          <p:cNvPr id="2" name="Group 4"/>
          <p:cNvGrpSpPr>
            <a:grpSpLocks/>
          </p:cNvGrpSpPr>
          <p:nvPr/>
        </p:nvGrpSpPr>
        <p:grpSpPr bwMode="auto">
          <a:xfrm>
            <a:off x="192119" y="912813"/>
            <a:ext cx="9075605" cy="5143500"/>
            <a:chOff x="-23" y="639"/>
            <a:chExt cx="5716" cy="3240"/>
          </a:xfrm>
        </p:grpSpPr>
        <p:pic>
          <p:nvPicPr>
            <p:cNvPr id="27652" name="Picture 5" descr="error"/>
            <p:cNvPicPr>
              <a:picLocks noChangeAspect="1" noChangeArrowheads="1"/>
            </p:cNvPicPr>
            <p:nvPr/>
          </p:nvPicPr>
          <p:blipFill>
            <a:blip r:embed="rId3" cstate="print"/>
            <a:srcRect/>
            <a:stretch>
              <a:fillRect/>
            </a:stretch>
          </p:blipFill>
          <p:spPr bwMode="auto">
            <a:xfrm>
              <a:off x="916" y="801"/>
              <a:ext cx="3940" cy="3078"/>
            </a:xfrm>
            <a:prstGeom prst="rect">
              <a:avLst/>
            </a:prstGeom>
            <a:noFill/>
            <a:ln w="9525" algn="ctr">
              <a:noFill/>
              <a:miter lim="800000"/>
              <a:headEnd/>
              <a:tailEnd/>
            </a:ln>
          </p:spPr>
        </p:pic>
        <p:sp>
          <p:nvSpPr>
            <p:cNvPr id="27653" name="Rectangle 6"/>
            <p:cNvSpPr>
              <a:spLocks noChangeArrowheads="1"/>
            </p:cNvSpPr>
            <p:nvPr/>
          </p:nvSpPr>
          <p:spPr bwMode="auto">
            <a:xfrm>
              <a:off x="4831" y="3022"/>
              <a:ext cx="862" cy="545"/>
            </a:xfrm>
            <a:prstGeom prst="rect">
              <a:avLst/>
            </a:prstGeom>
            <a:noFill/>
            <a:ln w="12700">
              <a:noFill/>
              <a:miter lim="800000"/>
              <a:headEnd/>
              <a:tailEnd/>
            </a:ln>
          </p:spPr>
          <p:txBody>
            <a:bodyPr lIns="90479" tIns="44445" rIns="90479" bIns="44445"/>
            <a:lstStyle/>
            <a:p>
              <a:pPr defTabSz="762000">
                <a:lnSpc>
                  <a:spcPct val="80000"/>
                </a:lnSpc>
                <a:spcBef>
                  <a:spcPts val="900"/>
                </a:spcBef>
              </a:pPr>
              <a:r>
                <a:rPr lang="en-GB" sz="1600">
                  <a:latin typeface="Nokia Sans" pitchFamily="34" charset="0"/>
                </a:rPr>
                <a:t>Build failures described in “Output” view</a:t>
              </a:r>
            </a:p>
          </p:txBody>
        </p:sp>
        <p:sp>
          <p:nvSpPr>
            <p:cNvPr id="27654" name="Line 7"/>
            <p:cNvSpPr>
              <a:spLocks noChangeShapeType="1"/>
            </p:cNvSpPr>
            <p:nvPr/>
          </p:nvSpPr>
          <p:spPr bwMode="auto">
            <a:xfrm flipV="1">
              <a:off x="703" y="1162"/>
              <a:ext cx="363" cy="363"/>
            </a:xfrm>
            <a:prstGeom prst="line">
              <a:avLst/>
            </a:prstGeom>
            <a:noFill/>
            <a:ln w="12700">
              <a:solidFill>
                <a:srgbClr val="006600"/>
              </a:solidFill>
              <a:round/>
              <a:headEnd/>
              <a:tailEnd type="triangle" w="med" len="sm"/>
            </a:ln>
          </p:spPr>
          <p:txBody>
            <a:bodyPr anchor="ctr">
              <a:spAutoFit/>
            </a:bodyPr>
            <a:lstStyle/>
            <a:p>
              <a:endParaRPr lang="fi-FI"/>
            </a:p>
          </p:txBody>
        </p:sp>
        <p:sp>
          <p:nvSpPr>
            <p:cNvPr id="27655" name="Line 8"/>
            <p:cNvSpPr>
              <a:spLocks noChangeShapeType="1"/>
            </p:cNvSpPr>
            <p:nvPr/>
          </p:nvSpPr>
          <p:spPr bwMode="auto">
            <a:xfrm flipV="1">
              <a:off x="793" y="1117"/>
              <a:ext cx="1225" cy="770"/>
            </a:xfrm>
            <a:prstGeom prst="line">
              <a:avLst/>
            </a:prstGeom>
            <a:noFill/>
            <a:ln w="12700">
              <a:solidFill>
                <a:srgbClr val="006600"/>
              </a:solidFill>
              <a:round/>
              <a:headEnd/>
              <a:tailEnd type="triangle" w="med" len="sm"/>
            </a:ln>
          </p:spPr>
          <p:txBody>
            <a:bodyPr anchor="ctr">
              <a:spAutoFit/>
            </a:bodyPr>
            <a:lstStyle/>
            <a:p>
              <a:endParaRPr lang="fi-FI"/>
            </a:p>
          </p:txBody>
        </p:sp>
        <p:sp>
          <p:nvSpPr>
            <p:cNvPr id="27656" name="Line 9"/>
            <p:cNvSpPr>
              <a:spLocks noChangeShapeType="1"/>
            </p:cNvSpPr>
            <p:nvPr/>
          </p:nvSpPr>
          <p:spPr bwMode="auto">
            <a:xfrm flipV="1">
              <a:off x="748" y="1570"/>
              <a:ext cx="408" cy="136"/>
            </a:xfrm>
            <a:prstGeom prst="line">
              <a:avLst/>
            </a:prstGeom>
            <a:noFill/>
            <a:ln w="12700">
              <a:solidFill>
                <a:srgbClr val="006600"/>
              </a:solidFill>
              <a:round/>
              <a:headEnd/>
              <a:tailEnd type="triangle" w="med" len="sm"/>
            </a:ln>
          </p:spPr>
          <p:txBody>
            <a:bodyPr anchor="ctr">
              <a:spAutoFit/>
            </a:bodyPr>
            <a:lstStyle/>
            <a:p>
              <a:endParaRPr lang="fi-FI"/>
            </a:p>
          </p:txBody>
        </p:sp>
        <p:sp>
          <p:nvSpPr>
            <p:cNvPr id="27657" name="Text Box 10"/>
            <p:cNvSpPr txBox="1">
              <a:spLocks noChangeArrowheads="1"/>
            </p:cNvSpPr>
            <p:nvPr/>
          </p:nvSpPr>
          <p:spPr bwMode="auto">
            <a:xfrm>
              <a:off x="4831" y="639"/>
              <a:ext cx="703" cy="614"/>
            </a:xfrm>
            <a:prstGeom prst="rect">
              <a:avLst/>
            </a:prstGeom>
            <a:noFill/>
            <a:ln w="12700">
              <a:noFill/>
              <a:miter lim="800000"/>
              <a:headEnd/>
              <a:tailEnd type="none" w="med" len="sm"/>
            </a:ln>
          </p:spPr>
          <p:txBody>
            <a:bodyPr lIns="91430" tIns="45715" rIns="91430" bIns="45715">
              <a:spAutoFit/>
            </a:bodyPr>
            <a:lstStyle/>
            <a:p>
              <a:pPr algn="ctr">
                <a:lnSpc>
                  <a:spcPct val="90000"/>
                </a:lnSpc>
                <a:spcBef>
                  <a:spcPct val="50000"/>
                </a:spcBef>
                <a:spcAft>
                  <a:spcPct val="0"/>
                </a:spcAft>
                <a:buClrTx/>
              </a:pPr>
              <a:r>
                <a:rPr lang="en-GB" sz="1600">
                  <a:latin typeface="Nokia Sans" pitchFamily="34" charset="0"/>
                </a:rPr>
                <a:t>Error icon indicating specific error</a:t>
              </a:r>
              <a:endParaRPr lang="en-US" sz="1600">
                <a:latin typeface="Nokia Sans" pitchFamily="34" charset="0"/>
              </a:endParaRPr>
            </a:p>
          </p:txBody>
        </p:sp>
        <p:sp>
          <p:nvSpPr>
            <p:cNvPr id="27658" name="Line 11"/>
            <p:cNvSpPr>
              <a:spLocks noChangeShapeType="1"/>
            </p:cNvSpPr>
            <p:nvPr/>
          </p:nvSpPr>
          <p:spPr bwMode="auto">
            <a:xfrm flipH="1">
              <a:off x="2064" y="1117"/>
              <a:ext cx="2857" cy="998"/>
            </a:xfrm>
            <a:prstGeom prst="line">
              <a:avLst/>
            </a:prstGeom>
            <a:noFill/>
            <a:ln w="12700">
              <a:solidFill>
                <a:srgbClr val="006600"/>
              </a:solidFill>
              <a:round/>
              <a:headEnd/>
              <a:tailEnd type="triangle" w="med" len="sm"/>
            </a:ln>
          </p:spPr>
          <p:txBody>
            <a:bodyPr anchor="ctr">
              <a:spAutoFit/>
            </a:bodyPr>
            <a:lstStyle/>
            <a:p>
              <a:endParaRPr lang="fi-FI"/>
            </a:p>
          </p:txBody>
        </p:sp>
        <p:sp>
          <p:nvSpPr>
            <p:cNvPr id="27659" name="Text Box 12"/>
            <p:cNvSpPr txBox="1">
              <a:spLocks noChangeArrowheads="1"/>
            </p:cNvSpPr>
            <p:nvPr/>
          </p:nvSpPr>
          <p:spPr bwMode="auto">
            <a:xfrm>
              <a:off x="-23" y="1344"/>
              <a:ext cx="771" cy="614"/>
            </a:xfrm>
            <a:prstGeom prst="rect">
              <a:avLst/>
            </a:prstGeom>
            <a:noFill/>
            <a:ln w="12700">
              <a:noFill/>
              <a:miter lim="800000"/>
              <a:headEnd/>
              <a:tailEnd type="none" w="med" len="sm"/>
            </a:ln>
          </p:spPr>
          <p:txBody>
            <a:bodyPr lIns="91430" tIns="45715" rIns="91430" bIns="45715">
              <a:spAutoFit/>
            </a:bodyPr>
            <a:lstStyle/>
            <a:p>
              <a:pPr algn="ctr">
                <a:lnSpc>
                  <a:spcPct val="90000"/>
                </a:lnSpc>
                <a:spcBef>
                  <a:spcPct val="50000"/>
                </a:spcBef>
                <a:spcAft>
                  <a:spcPct val="0"/>
                </a:spcAft>
                <a:buClrTx/>
              </a:pPr>
              <a:r>
                <a:rPr lang="en-GB" sz="1600">
                  <a:latin typeface="Nokia Sans" pitchFamily="34" charset="0"/>
                </a:rPr>
                <a:t>Error icons indicating error(s) in a resource</a:t>
              </a:r>
              <a:endParaRPr lang="en-US" sz="1600">
                <a:latin typeface="Nokia Sans" pitchFamily="34" charset="0"/>
              </a:endParaRPr>
            </a:p>
          </p:txBody>
        </p:sp>
        <p:sp>
          <p:nvSpPr>
            <p:cNvPr id="27660" name="Line 13"/>
            <p:cNvSpPr>
              <a:spLocks noChangeShapeType="1"/>
            </p:cNvSpPr>
            <p:nvPr/>
          </p:nvSpPr>
          <p:spPr bwMode="auto">
            <a:xfrm flipV="1">
              <a:off x="748" y="1389"/>
              <a:ext cx="318" cy="181"/>
            </a:xfrm>
            <a:prstGeom prst="line">
              <a:avLst/>
            </a:prstGeom>
            <a:noFill/>
            <a:ln w="12700">
              <a:solidFill>
                <a:srgbClr val="006600"/>
              </a:solidFill>
              <a:round/>
              <a:headEnd/>
              <a:tailEnd type="triangle" w="med" len="sm"/>
            </a:ln>
          </p:spPr>
          <p:txBody>
            <a:bodyPr anchor="ctr">
              <a:spAutoFit/>
            </a:bodyPr>
            <a:lstStyle/>
            <a:p>
              <a:endParaRPr lang="fi-FI"/>
            </a:p>
          </p:txBody>
        </p:sp>
        <p:sp>
          <p:nvSpPr>
            <p:cNvPr id="27661" name="Rectangle 14"/>
            <p:cNvSpPr>
              <a:spLocks noChangeArrowheads="1"/>
            </p:cNvSpPr>
            <p:nvPr/>
          </p:nvSpPr>
          <p:spPr bwMode="auto">
            <a:xfrm>
              <a:off x="69" y="2160"/>
              <a:ext cx="861" cy="953"/>
            </a:xfrm>
            <a:prstGeom prst="rect">
              <a:avLst/>
            </a:prstGeom>
            <a:noFill/>
            <a:ln w="12700">
              <a:noFill/>
              <a:miter lim="800000"/>
              <a:headEnd/>
              <a:tailEnd/>
            </a:ln>
          </p:spPr>
          <p:txBody>
            <a:bodyPr lIns="90479" tIns="44445" rIns="90479" bIns="44445"/>
            <a:lstStyle/>
            <a:p>
              <a:pPr defTabSz="762000">
                <a:lnSpc>
                  <a:spcPct val="80000"/>
                </a:lnSpc>
                <a:spcBef>
                  <a:spcPts val="900"/>
                </a:spcBef>
              </a:pPr>
              <a:r>
                <a:rPr lang="en-GB" sz="1600">
                  <a:latin typeface="Nokia Sans" pitchFamily="34" charset="0"/>
                </a:rPr>
                <a:t>Errors also shown graphically in “Files” view and editor windows by error icons</a:t>
              </a:r>
            </a:p>
          </p:txBody>
        </p:sp>
        <p:sp>
          <p:nvSpPr>
            <p:cNvPr id="27662" name="Line 15"/>
            <p:cNvSpPr>
              <a:spLocks noChangeShapeType="1"/>
            </p:cNvSpPr>
            <p:nvPr/>
          </p:nvSpPr>
          <p:spPr bwMode="auto">
            <a:xfrm flipH="1">
              <a:off x="4830" y="1570"/>
              <a:ext cx="182" cy="0"/>
            </a:xfrm>
            <a:prstGeom prst="line">
              <a:avLst/>
            </a:prstGeom>
            <a:noFill/>
            <a:ln w="12700">
              <a:solidFill>
                <a:srgbClr val="006600"/>
              </a:solidFill>
              <a:round/>
              <a:headEnd/>
              <a:tailEnd type="triangle" w="med" len="sm"/>
            </a:ln>
          </p:spPr>
          <p:txBody>
            <a:bodyPr anchor="ctr">
              <a:spAutoFit/>
            </a:bodyPr>
            <a:lstStyle/>
            <a:p>
              <a:endParaRPr lang="fi-FI"/>
            </a:p>
          </p:txBody>
        </p:sp>
        <p:sp>
          <p:nvSpPr>
            <p:cNvPr id="27663" name="Text Box 16"/>
            <p:cNvSpPr txBox="1">
              <a:spLocks noChangeArrowheads="1"/>
            </p:cNvSpPr>
            <p:nvPr/>
          </p:nvSpPr>
          <p:spPr bwMode="auto">
            <a:xfrm>
              <a:off x="4967" y="1434"/>
              <a:ext cx="477" cy="336"/>
            </a:xfrm>
            <a:prstGeom prst="rect">
              <a:avLst/>
            </a:prstGeom>
            <a:noFill/>
            <a:ln w="12700">
              <a:noFill/>
              <a:miter lim="800000"/>
              <a:headEnd/>
              <a:tailEnd type="none" w="med" len="sm"/>
            </a:ln>
          </p:spPr>
          <p:txBody>
            <a:bodyPr lIns="91430" tIns="45715" rIns="91430" bIns="45715">
              <a:spAutoFit/>
            </a:bodyPr>
            <a:lstStyle/>
            <a:p>
              <a:pPr algn="ctr">
                <a:lnSpc>
                  <a:spcPct val="90000"/>
                </a:lnSpc>
                <a:spcBef>
                  <a:spcPct val="50000"/>
                </a:spcBef>
                <a:spcAft>
                  <a:spcPct val="0"/>
                </a:spcAft>
                <a:buClrTx/>
              </a:pPr>
              <a:r>
                <a:rPr lang="en-GB" sz="1600">
                  <a:latin typeface="Nokia Sans" pitchFamily="34" charset="0"/>
                </a:rPr>
                <a:t>Error bar</a:t>
              </a:r>
              <a:endParaRPr lang="en-US" sz="1600">
                <a:latin typeface="Nokia Sans" pitchFamily="34" charset="0"/>
              </a:endParaRPr>
            </a:p>
          </p:txBody>
        </p:sp>
        <p:sp>
          <p:nvSpPr>
            <p:cNvPr id="27664" name="Text Box 17"/>
            <p:cNvSpPr txBox="1">
              <a:spLocks noChangeArrowheads="1"/>
            </p:cNvSpPr>
            <p:nvPr/>
          </p:nvSpPr>
          <p:spPr bwMode="auto">
            <a:xfrm>
              <a:off x="4853" y="1888"/>
              <a:ext cx="771" cy="614"/>
            </a:xfrm>
            <a:prstGeom prst="rect">
              <a:avLst/>
            </a:prstGeom>
            <a:noFill/>
            <a:ln w="12700">
              <a:noFill/>
              <a:miter lim="800000"/>
              <a:headEnd/>
              <a:tailEnd type="none" w="med" len="sm"/>
            </a:ln>
          </p:spPr>
          <p:txBody>
            <a:bodyPr lIns="91430" tIns="45715" rIns="91430" bIns="45715">
              <a:spAutoFit/>
            </a:bodyPr>
            <a:lstStyle/>
            <a:p>
              <a:pPr algn="ctr">
                <a:lnSpc>
                  <a:spcPct val="90000"/>
                </a:lnSpc>
                <a:spcBef>
                  <a:spcPct val="50000"/>
                </a:spcBef>
                <a:spcAft>
                  <a:spcPct val="0"/>
                </a:spcAft>
                <a:buClrTx/>
              </a:pPr>
              <a:r>
                <a:rPr lang="en-GB" sz="1600">
                  <a:latin typeface="Nokia Sans" pitchFamily="34" charset="0"/>
                </a:rPr>
                <a:t>Click on rectangle to ‘jump’ to error</a:t>
              </a:r>
              <a:endParaRPr lang="en-US" sz="1600">
                <a:latin typeface="Nokia Sans" pitchFamily="34" charset="0"/>
              </a:endParaRPr>
            </a:p>
          </p:txBody>
        </p:sp>
        <p:sp>
          <p:nvSpPr>
            <p:cNvPr id="27665" name="Line 18"/>
            <p:cNvSpPr>
              <a:spLocks noChangeShapeType="1"/>
            </p:cNvSpPr>
            <p:nvPr/>
          </p:nvSpPr>
          <p:spPr bwMode="auto">
            <a:xfrm flipH="1" flipV="1">
              <a:off x="4830" y="1797"/>
              <a:ext cx="182" cy="272"/>
            </a:xfrm>
            <a:prstGeom prst="line">
              <a:avLst/>
            </a:prstGeom>
            <a:noFill/>
            <a:ln w="12700">
              <a:solidFill>
                <a:srgbClr val="006600"/>
              </a:solidFill>
              <a:round/>
              <a:headEnd/>
              <a:tailEnd type="triangle" w="med" len="sm"/>
            </a:ln>
          </p:spPr>
          <p:txBody>
            <a:bodyPr anchor="ctr">
              <a:spAutoFit/>
            </a:bodyPr>
            <a:lstStyle/>
            <a:p>
              <a:endParaRPr lang="fi-FI"/>
            </a:p>
          </p:txBody>
        </p:sp>
        <p:sp>
          <p:nvSpPr>
            <p:cNvPr id="27666" name="Line 19"/>
            <p:cNvSpPr>
              <a:spLocks noChangeShapeType="1"/>
            </p:cNvSpPr>
            <p:nvPr/>
          </p:nvSpPr>
          <p:spPr bwMode="auto">
            <a:xfrm flipH="1">
              <a:off x="3696" y="3294"/>
              <a:ext cx="1180" cy="272"/>
            </a:xfrm>
            <a:prstGeom prst="line">
              <a:avLst/>
            </a:prstGeom>
            <a:noFill/>
            <a:ln w="12700">
              <a:solidFill>
                <a:srgbClr val="006600"/>
              </a:solidFill>
              <a:round/>
              <a:headEnd/>
              <a:tailEnd type="triangle" w="med" len="sm"/>
            </a:ln>
          </p:spPr>
          <p:txBody>
            <a:bodyPr anchor="ctr">
              <a:spAutoFit/>
            </a:bodyPr>
            <a:lstStyle/>
            <a:p>
              <a:endParaRPr lang="fi-FI"/>
            </a:p>
          </p:txBody>
        </p:sp>
      </p:gr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mtClean="0"/>
              <a:t>Pre-verifying and Packaging a MIDP Application</a:t>
            </a:r>
          </a:p>
        </p:txBody>
      </p:sp>
      <p:sp>
        <p:nvSpPr>
          <p:cNvPr id="28675" name="Rectangle 3"/>
          <p:cNvSpPr>
            <a:spLocks noGrp="1" noChangeArrowheads="1"/>
          </p:cNvSpPr>
          <p:nvPr>
            <p:ph type="body" idx="1"/>
          </p:nvPr>
        </p:nvSpPr>
        <p:spPr/>
        <p:txBody>
          <a:bodyPr/>
          <a:lstStyle/>
          <a:p>
            <a:r>
              <a:rPr lang="en-US" smtClean="0"/>
              <a:t>MIDP Projects can be pre-verified and packed </a:t>
            </a:r>
            <a:br>
              <a:rPr lang="en-US" smtClean="0"/>
            </a:br>
            <a:r>
              <a:rPr lang="en-US" smtClean="0"/>
              <a:t>into a JAD and JAR file by using NetBeans</a:t>
            </a:r>
          </a:p>
          <a:p>
            <a:r>
              <a:rPr lang="en-US" smtClean="0"/>
              <a:t>Do this by right-clicking the build.xml file from the </a:t>
            </a:r>
            <a:br>
              <a:rPr lang="en-US" smtClean="0"/>
            </a:br>
            <a:r>
              <a:rPr lang="en-US" smtClean="0"/>
              <a:t>“File Explorer” and selecting “Run Target” </a:t>
            </a:r>
            <a:r>
              <a:rPr lang="en-US" smtClean="0">
                <a:sym typeface="Wingdings" pitchFamily="2" charset="2"/>
              </a:rPr>
              <a:t></a:t>
            </a:r>
            <a:r>
              <a:rPr lang="en-US" smtClean="0"/>
              <a:t> “jar”</a:t>
            </a:r>
          </a:p>
          <a:p>
            <a:r>
              <a:rPr lang="en-US" smtClean="0"/>
              <a:t>Under “dist” folder you can now found </a:t>
            </a:r>
            <a:br>
              <a:rPr lang="en-US" smtClean="0"/>
            </a:br>
            <a:r>
              <a:rPr lang="en-US" smtClean="0"/>
              <a:t>the JAD and JAR files</a:t>
            </a:r>
          </a:p>
          <a:p>
            <a:r>
              <a:rPr lang="en-US" smtClean="0"/>
              <a:t>Note: NetBeans creates folders compiled, preprocessed, </a:t>
            </a:r>
            <a:br>
              <a:rPr lang="en-US" smtClean="0"/>
            </a:br>
            <a:r>
              <a:rPr lang="en-US" smtClean="0"/>
              <a:t>preverified and preverifysrc under ”build” folder. </a:t>
            </a:r>
            <a:br>
              <a:rPr lang="en-US" smtClean="0"/>
            </a:br>
            <a:r>
              <a:rPr lang="en-US" smtClean="0"/>
              <a:t>These contains compiled class files </a:t>
            </a:r>
          </a:p>
          <a:p>
            <a:endParaRPr lang="en-GB" smtClean="0"/>
          </a:p>
        </p:txBody>
      </p:sp>
      <p:pic>
        <p:nvPicPr>
          <p:cNvPr id="28676" name="Picture 4" descr="create_jar"/>
          <p:cNvPicPr>
            <a:picLocks noChangeAspect="1" noChangeArrowheads="1"/>
          </p:cNvPicPr>
          <p:nvPr/>
        </p:nvPicPr>
        <p:blipFill>
          <a:blip r:embed="rId3" cstate="print"/>
          <a:srcRect/>
          <a:stretch>
            <a:fillRect/>
          </a:stretch>
        </p:blipFill>
        <p:spPr bwMode="auto">
          <a:xfrm>
            <a:off x="7251276" y="1068389"/>
            <a:ext cx="2365754" cy="4886325"/>
          </a:xfrm>
          <a:prstGeom prst="rect">
            <a:avLst/>
          </a:prstGeom>
          <a:noFill/>
          <a:ln w="9525" algn="ctr">
            <a:noFill/>
            <a:miter lim="800000"/>
            <a:headEnd/>
            <a:tailEnd/>
          </a:ln>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Running in the emulator</a:t>
            </a:r>
          </a:p>
        </p:txBody>
      </p:sp>
      <p:sp>
        <p:nvSpPr>
          <p:cNvPr id="29699" name="Rectangle 3"/>
          <p:cNvSpPr>
            <a:spLocks noGrp="1" noChangeArrowheads="1"/>
          </p:cNvSpPr>
          <p:nvPr>
            <p:ph type="body" idx="1"/>
          </p:nvPr>
        </p:nvSpPr>
        <p:spPr/>
        <p:txBody>
          <a:bodyPr/>
          <a:lstStyle/>
          <a:p>
            <a:r>
              <a:rPr lang="en-GB" smtClean="0"/>
              <a:t>Run Project: Select Run Main Project, or press F6</a:t>
            </a:r>
          </a:p>
          <a:p>
            <a:r>
              <a:rPr lang="en-GB" smtClean="0"/>
              <a:t>Debug: Select Debug Main Project, or press Ctrl+F5</a:t>
            </a:r>
          </a:p>
          <a:p>
            <a:r>
              <a:rPr lang="en-GB" smtClean="0"/>
              <a:t>The emulator will launch</a:t>
            </a:r>
          </a:p>
          <a:p>
            <a:pPr lvl="1"/>
            <a:r>
              <a:rPr lang="en-GB" smtClean="0"/>
              <a:t>If you selected Debug then debugger will start</a:t>
            </a:r>
          </a:p>
          <a:p>
            <a:endParaRPr lang="en-GB" smtClean="0"/>
          </a:p>
        </p:txBody>
      </p:sp>
      <p:grpSp>
        <p:nvGrpSpPr>
          <p:cNvPr id="2" name="Group 4"/>
          <p:cNvGrpSpPr>
            <a:grpSpLocks/>
          </p:cNvGrpSpPr>
          <p:nvPr/>
        </p:nvGrpSpPr>
        <p:grpSpPr bwMode="auto">
          <a:xfrm>
            <a:off x="5074463" y="3132138"/>
            <a:ext cx="4071003" cy="1287462"/>
            <a:chOff x="3196" y="1661"/>
            <a:chExt cx="2564" cy="811"/>
          </a:xfrm>
        </p:grpSpPr>
        <p:pic>
          <p:nvPicPr>
            <p:cNvPr id="29701" name="Picture 5" descr="build_menu"/>
            <p:cNvPicPr>
              <a:picLocks noChangeAspect="1" noChangeArrowheads="1"/>
            </p:cNvPicPr>
            <p:nvPr/>
          </p:nvPicPr>
          <p:blipFill>
            <a:blip r:embed="rId3" cstate="print"/>
            <a:srcRect/>
            <a:stretch>
              <a:fillRect/>
            </a:stretch>
          </p:blipFill>
          <p:spPr bwMode="auto">
            <a:xfrm>
              <a:off x="3552" y="2208"/>
              <a:ext cx="1488" cy="264"/>
            </a:xfrm>
            <a:prstGeom prst="rect">
              <a:avLst/>
            </a:prstGeom>
            <a:noFill/>
            <a:ln w="9525" algn="ctr">
              <a:noFill/>
              <a:miter lim="800000"/>
              <a:headEnd/>
              <a:tailEnd/>
            </a:ln>
          </p:spPr>
        </p:pic>
        <p:sp>
          <p:nvSpPr>
            <p:cNvPr id="29702" name="Line 6"/>
            <p:cNvSpPr>
              <a:spLocks noChangeShapeType="1"/>
            </p:cNvSpPr>
            <p:nvPr/>
          </p:nvSpPr>
          <p:spPr bwMode="auto">
            <a:xfrm>
              <a:off x="3468" y="1888"/>
              <a:ext cx="136" cy="317"/>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sp>
          <p:nvSpPr>
            <p:cNvPr id="29703" name="Line 7"/>
            <p:cNvSpPr>
              <a:spLocks noChangeShapeType="1"/>
            </p:cNvSpPr>
            <p:nvPr/>
          </p:nvSpPr>
          <p:spPr bwMode="auto">
            <a:xfrm>
              <a:off x="3921" y="1888"/>
              <a:ext cx="45" cy="272"/>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sp>
          <p:nvSpPr>
            <p:cNvPr id="29704" name="Line 8"/>
            <p:cNvSpPr>
              <a:spLocks noChangeShapeType="1"/>
            </p:cNvSpPr>
            <p:nvPr/>
          </p:nvSpPr>
          <p:spPr bwMode="auto">
            <a:xfrm flipH="1">
              <a:off x="4241" y="1888"/>
              <a:ext cx="181" cy="363"/>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sp>
          <p:nvSpPr>
            <p:cNvPr id="29705" name="Line 9"/>
            <p:cNvSpPr>
              <a:spLocks noChangeShapeType="1"/>
            </p:cNvSpPr>
            <p:nvPr/>
          </p:nvSpPr>
          <p:spPr bwMode="auto">
            <a:xfrm flipH="1">
              <a:off x="4513" y="1888"/>
              <a:ext cx="317" cy="317"/>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grpSp>
          <p:nvGrpSpPr>
            <p:cNvPr id="3" name="Group 10"/>
            <p:cNvGrpSpPr>
              <a:grpSpLocks/>
            </p:cNvGrpSpPr>
            <p:nvPr/>
          </p:nvGrpSpPr>
          <p:grpSpPr bwMode="auto">
            <a:xfrm>
              <a:off x="3196" y="1661"/>
              <a:ext cx="2564" cy="210"/>
              <a:chOff x="3196" y="1661"/>
              <a:chExt cx="2564" cy="210"/>
            </a:xfrm>
          </p:grpSpPr>
          <p:sp>
            <p:nvSpPr>
              <p:cNvPr id="29708" name="Text Box 11"/>
              <p:cNvSpPr txBox="1">
                <a:spLocks noChangeArrowheads="1"/>
              </p:cNvSpPr>
              <p:nvPr/>
            </p:nvSpPr>
            <p:spPr bwMode="auto">
              <a:xfrm>
                <a:off x="3196" y="1661"/>
                <a:ext cx="397" cy="210"/>
              </a:xfrm>
              <a:prstGeom prst="rect">
                <a:avLst/>
              </a:prstGeom>
              <a:noFill/>
              <a:ln w="9525" algn="ctr">
                <a:noFill/>
                <a:miter lim="800000"/>
                <a:headEnd/>
                <a:tailEnd/>
              </a:ln>
            </p:spPr>
            <p:txBody>
              <a:bodyPr wrap="none" lIns="90479" tIns="44445" rIns="90479" bIns="44445">
                <a:spAutoFit/>
              </a:bodyPr>
              <a:lstStyle/>
              <a:p>
                <a:pPr defTabSz="762000"/>
                <a:r>
                  <a:rPr lang="fi-FI" sz="1600">
                    <a:latin typeface="Nokia Sans" pitchFamily="34" charset="0"/>
                  </a:rPr>
                  <a:t>Build</a:t>
                </a:r>
                <a:endParaRPr lang="en-US" sz="1600">
                  <a:latin typeface="Nokia Sans" pitchFamily="34" charset="0"/>
                </a:endParaRPr>
              </a:p>
            </p:txBody>
          </p:sp>
          <p:sp>
            <p:nvSpPr>
              <p:cNvPr id="29709" name="Text Box 12"/>
              <p:cNvSpPr txBox="1">
                <a:spLocks noChangeArrowheads="1"/>
              </p:cNvSpPr>
              <p:nvPr/>
            </p:nvSpPr>
            <p:spPr bwMode="auto">
              <a:xfrm>
                <a:off x="4740" y="1661"/>
                <a:ext cx="490" cy="210"/>
              </a:xfrm>
              <a:prstGeom prst="rect">
                <a:avLst/>
              </a:prstGeom>
              <a:noFill/>
              <a:ln w="9525" algn="ctr">
                <a:noFill/>
                <a:miter lim="800000"/>
                <a:headEnd/>
                <a:tailEnd/>
              </a:ln>
            </p:spPr>
            <p:txBody>
              <a:bodyPr wrap="none" lIns="90479" tIns="44445" rIns="90479" bIns="44445">
                <a:spAutoFit/>
              </a:bodyPr>
              <a:lstStyle/>
              <a:p>
                <a:pPr defTabSz="762000"/>
                <a:r>
                  <a:rPr lang="en-US" sz="1600">
                    <a:latin typeface="Nokia Sans" pitchFamily="34" charset="0"/>
                  </a:rPr>
                  <a:t>Debug</a:t>
                </a:r>
              </a:p>
            </p:txBody>
          </p:sp>
          <p:sp>
            <p:nvSpPr>
              <p:cNvPr id="29710" name="Text Box 13"/>
              <p:cNvSpPr txBox="1">
                <a:spLocks noChangeArrowheads="1"/>
              </p:cNvSpPr>
              <p:nvPr/>
            </p:nvSpPr>
            <p:spPr bwMode="auto">
              <a:xfrm>
                <a:off x="3560" y="1661"/>
                <a:ext cx="817" cy="210"/>
              </a:xfrm>
              <a:prstGeom prst="rect">
                <a:avLst/>
              </a:prstGeom>
              <a:noFill/>
              <a:ln w="9525" algn="ctr">
                <a:noFill/>
                <a:miter lim="800000"/>
                <a:headEnd/>
                <a:tailEnd/>
              </a:ln>
            </p:spPr>
            <p:txBody>
              <a:bodyPr lIns="90479" tIns="44445" rIns="90479" bIns="44445">
                <a:spAutoFit/>
              </a:bodyPr>
              <a:lstStyle/>
              <a:p>
                <a:pPr defTabSz="762000"/>
                <a:r>
                  <a:rPr lang="en-US" sz="1600">
                    <a:latin typeface="Nokia Sans" pitchFamily="34" charset="0"/>
                  </a:rPr>
                  <a:t>Clean&amp;Build</a:t>
                </a:r>
              </a:p>
            </p:txBody>
          </p:sp>
          <p:sp>
            <p:nvSpPr>
              <p:cNvPr id="29711" name="Text Box 14"/>
              <p:cNvSpPr txBox="1">
                <a:spLocks noChangeArrowheads="1"/>
              </p:cNvSpPr>
              <p:nvPr/>
            </p:nvSpPr>
            <p:spPr bwMode="auto">
              <a:xfrm>
                <a:off x="4377" y="1661"/>
                <a:ext cx="397" cy="210"/>
              </a:xfrm>
              <a:prstGeom prst="rect">
                <a:avLst/>
              </a:prstGeom>
              <a:noFill/>
              <a:ln w="9525" algn="ctr">
                <a:noFill/>
                <a:miter lim="800000"/>
                <a:headEnd/>
                <a:tailEnd/>
              </a:ln>
            </p:spPr>
            <p:txBody>
              <a:bodyPr lIns="90479" tIns="44445" rIns="90479" bIns="44445">
                <a:spAutoFit/>
              </a:bodyPr>
              <a:lstStyle/>
              <a:p>
                <a:pPr defTabSz="762000"/>
                <a:r>
                  <a:rPr lang="en-US" sz="1600">
                    <a:latin typeface="Nokia Sans" pitchFamily="34" charset="0"/>
                  </a:rPr>
                  <a:t>Run</a:t>
                </a:r>
              </a:p>
            </p:txBody>
          </p:sp>
          <p:sp>
            <p:nvSpPr>
              <p:cNvPr id="29712" name="Text Box 15"/>
              <p:cNvSpPr txBox="1">
                <a:spLocks noChangeArrowheads="1"/>
              </p:cNvSpPr>
              <p:nvPr/>
            </p:nvSpPr>
            <p:spPr bwMode="auto">
              <a:xfrm>
                <a:off x="5241" y="1661"/>
                <a:ext cx="519" cy="210"/>
              </a:xfrm>
              <a:prstGeom prst="rect">
                <a:avLst/>
              </a:prstGeom>
              <a:noFill/>
              <a:ln w="9525" algn="ctr">
                <a:noFill/>
                <a:miter lim="800000"/>
                <a:headEnd/>
                <a:tailEnd/>
              </a:ln>
            </p:spPr>
            <p:txBody>
              <a:bodyPr wrap="none" lIns="90479" tIns="44445" rIns="90479" bIns="44445">
                <a:spAutoFit/>
              </a:bodyPr>
              <a:lstStyle/>
              <a:p>
                <a:pPr defTabSz="762000"/>
                <a:r>
                  <a:rPr lang="en-US" sz="1600">
                    <a:latin typeface="Nokia Sans" pitchFamily="34" charset="0"/>
                  </a:rPr>
                  <a:t>Profiler</a:t>
                </a:r>
              </a:p>
            </p:txBody>
          </p:sp>
        </p:grpSp>
        <p:sp>
          <p:nvSpPr>
            <p:cNvPr id="29707" name="Line 16"/>
            <p:cNvSpPr>
              <a:spLocks noChangeShapeType="1"/>
            </p:cNvSpPr>
            <p:nvPr/>
          </p:nvSpPr>
          <p:spPr bwMode="auto">
            <a:xfrm flipH="1">
              <a:off x="4876" y="1888"/>
              <a:ext cx="363" cy="317"/>
            </a:xfrm>
            <a:prstGeom prst="line">
              <a:avLst/>
            </a:prstGeom>
            <a:noFill/>
            <a:ln w="28575">
              <a:solidFill>
                <a:schemeClr val="hlink"/>
              </a:solidFill>
              <a:round/>
              <a:headEnd/>
              <a:tailEnd type="triangle" w="med" len="med"/>
            </a:ln>
          </p:spPr>
          <p:txBody>
            <a:bodyPr lIns="90488" tIns="44450" rIns="90488" bIns="44450" anchor="ctr">
              <a:spAutoFit/>
            </a:bodyPr>
            <a:lstStyle/>
            <a:p>
              <a:endParaRPr lang="fi-FI"/>
            </a:p>
          </p:txBody>
        </p:sp>
      </p:gr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01266" y="0"/>
            <a:ext cx="9050994" cy="850900"/>
          </a:xfrm>
        </p:spPr>
        <p:txBody>
          <a:bodyPr/>
          <a:lstStyle/>
          <a:p>
            <a:r>
              <a:rPr lang="en-GB" dirty="0" smtClean="0"/>
              <a:t>Debugging with </a:t>
            </a:r>
            <a:r>
              <a:rPr lang="en-GB" dirty="0" err="1" smtClean="0"/>
              <a:t>NetBeans</a:t>
            </a:r>
            <a:endParaRPr lang="en-GB" dirty="0" smtClean="0"/>
          </a:p>
        </p:txBody>
      </p:sp>
      <p:pic>
        <p:nvPicPr>
          <p:cNvPr id="30723" name="Picture 4" descr="debug_view"/>
          <p:cNvPicPr>
            <a:picLocks noChangeAspect="1" noChangeArrowheads="1"/>
          </p:cNvPicPr>
          <p:nvPr/>
        </p:nvPicPr>
        <p:blipFill>
          <a:blip r:embed="rId3" cstate="print"/>
          <a:srcRect/>
          <a:stretch>
            <a:fillRect/>
          </a:stretch>
        </p:blipFill>
        <p:spPr bwMode="auto">
          <a:xfrm>
            <a:off x="1213045" y="941389"/>
            <a:ext cx="6887679" cy="5172075"/>
          </a:xfrm>
          <a:prstGeom prst="rect">
            <a:avLst/>
          </a:prstGeom>
          <a:noFill/>
          <a:ln w="9525" algn="ctr">
            <a:noFill/>
            <a:miter lim="800000"/>
            <a:headEnd/>
            <a:tailEnd/>
          </a:ln>
        </p:spPr>
      </p:pic>
      <p:sp>
        <p:nvSpPr>
          <p:cNvPr id="30725" name="Rectangle 6"/>
          <p:cNvSpPr>
            <a:spLocks noChangeArrowheads="1"/>
          </p:cNvSpPr>
          <p:nvPr/>
        </p:nvSpPr>
        <p:spPr bwMode="auto">
          <a:xfrm>
            <a:off x="-20641" y="3798889"/>
            <a:ext cx="1295609" cy="935037"/>
          </a:xfrm>
          <a:prstGeom prst="rect">
            <a:avLst/>
          </a:prstGeom>
          <a:noFill/>
          <a:ln w="12700">
            <a:noFill/>
            <a:miter lim="800000"/>
            <a:headEnd/>
            <a:tailEnd/>
          </a:ln>
        </p:spPr>
        <p:txBody>
          <a:bodyPr lIns="90479" tIns="44445" rIns="90479" bIns="44445"/>
          <a:lstStyle/>
          <a:p>
            <a:pPr defTabSz="762000">
              <a:lnSpc>
                <a:spcPct val="80000"/>
              </a:lnSpc>
              <a:spcBef>
                <a:spcPts val="900"/>
              </a:spcBef>
            </a:pPr>
            <a:r>
              <a:rPr lang="en-GB" sz="1400"/>
              <a:t>Click in margin to set/remove breakpoints</a:t>
            </a:r>
          </a:p>
        </p:txBody>
      </p:sp>
      <p:sp>
        <p:nvSpPr>
          <p:cNvPr id="30726" name="Line 7"/>
          <p:cNvSpPr>
            <a:spLocks noChangeShapeType="1"/>
          </p:cNvSpPr>
          <p:nvPr/>
        </p:nvSpPr>
        <p:spPr bwMode="auto">
          <a:xfrm flipV="1">
            <a:off x="892318" y="2595564"/>
            <a:ext cx="2248260" cy="1273175"/>
          </a:xfrm>
          <a:prstGeom prst="line">
            <a:avLst/>
          </a:prstGeom>
          <a:noFill/>
          <a:ln w="12700">
            <a:solidFill>
              <a:srgbClr val="006600"/>
            </a:solidFill>
            <a:round/>
            <a:headEnd/>
            <a:tailEnd type="triangle" w="med" len="sm"/>
          </a:ln>
        </p:spPr>
        <p:txBody>
          <a:bodyPr anchor="ctr">
            <a:spAutoFit/>
          </a:bodyPr>
          <a:lstStyle/>
          <a:p>
            <a:endParaRPr lang="fi-FI"/>
          </a:p>
        </p:txBody>
      </p:sp>
      <p:sp>
        <p:nvSpPr>
          <p:cNvPr id="30727" name="Rectangle 8"/>
          <p:cNvSpPr>
            <a:spLocks noChangeArrowheads="1"/>
          </p:cNvSpPr>
          <p:nvPr/>
        </p:nvSpPr>
        <p:spPr bwMode="auto">
          <a:xfrm>
            <a:off x="0" y="1124744"/>
            <a:ext cx="1584579" cy="936625"/>
          </a:xfrm>
          <a:prstGeom prst="rect">
            <a:avLst/>
          </a:prstGeom>
          <a:noFill/>
          <a:ln w="12700">
            <a:noFill/>
            <a:miter lim="800000"/>
            <a:headEnd/>
            <a:tailEnd/>
          </a:ln>
        </p:spPr>
        <p:txBody>
          <a:bodyPr lIns="90479" tIns="44445" rIns="90479" bIns="44445"/>
          <a:lstStyle/>
          <a:p>
            <a:pPr defTabSz="762000">
              <a:lnSpc>
                <a:spcPct val="80000"/>
              </a:lnSpc>
              <a:spcBef>
                <a:spcPts val="900"/>
              </a:spcBef>
            </a:pPr>
            <a:r>
              <a:rPr lang="en-GB" sz="1400" dirty="0"/>
              <a:t>Use “Debug” view toolbar to step through code</a:t>
            </a:r>
          </a:p>
        </p:txBody>
      </p:sp>
      <p:sp>
        <p:nvSpPr>
          <p:cNvPr id="30728" name="Line 9"/>
          <p:cNvSpPr>
            <a:spLocks noChangeShapeType="1"/>
          </p:cNvSpPr>
          <p:nvPr/>
        </p:nvSpPr>
        <p:spPr bwMode="auto">
          <a:xfrm flipV="1">
            <a:off x="1136832" y="1281114"/>
            <a:ext cx="2972276" cy="249237"/>
          </a:xfrm>
          <a:prstGeom prst="line">
            <a:avLst/>
          </a:prstGeom>
          <a:noFill/>
          <a:ln w="12700">
            <a:solidFill>
              <a:srgbClr val="006600"/>
            </a:solidFill>
            <a:round/>
            <a:headEnd/>
            <a:tailEnd type="triangle" w="med" len="sm"/>
          </a:ln>
        </p:spPr>
        <p:txBody>
          <a:bodyPr anchor="ctr">
            <a:spAutoFit/>
          </a:bodyPr>
          <a:lstStyle/>
          <a:p>
            <a:endParaRPr lang="fi-FI"/>
          </a:p>
        </p:txBody>
      </p:sp>
      <p:sp>
        <p:nvSpPr>
          <p:cNvPr id="30729" name="Line 10"/>
          <p:cNvSpPr>
            <a:spLocks noChangeShapeType="1"/>
          </p:cNvSpPr>
          <p:nvPr/>
        </p:nvSpPr>
        <p:spPr bwMode="auto">
          <a:xfrm flipH="1">
            <a:off x="8088021" y="1781175"/>
            <a:ext cx="228637" cy="298450"/>
          </a:xfrm>
          <a:prstGeom prst="line">
            <a:avLst/>
          </a:prstGeom>
          <a:noFill/>
          <a:ln w="12700">
            <a:solidFill>
              <a:srgbClr val="006600"/>
            </a:solidFill>
            <a:round/>
            <a:headEnd/>
            <a:tailEnd type="triangle" w="med" len="sm"/>
          </a:ln>
        </p:spPr>
        <p:txBody>
          <a:bodyPr anchor="ctr">
            <a:spAutoFit/>
          </a:bodyPr>
          <a:lstStyle/>
          <a:p>
            <a:endParaRPr lang="fi-FI"/>
          </a:p>
        </p:txBody>
      </p:sp>
      <p:sp>
        <p:nvSpPr>
          <p:cNvPr id="30730" name="Rectangle 11"/>
          <p:cNvSpPr>
            <a:spLocks noChangeArrowheads="1"/>
          </p:cNvSpPr>
          <p:nvPr/>
        </p:nvSpPr>
        <p:spPr bwMode="auto">
          <a:xfrm>
            <a:off x="8399222" y="2933701"/>
            <a:ext cx="1368644" cy="765175"/>
          </a:xfrm>
          <a:prstGeom prst="rect">
            <a:avLst/>
          </a:prstGeom>
          <a:noFill/>
          <a:ln w="12700">
            <a:noFill/>
            <a:miter lim="800000"/>
            <a:headEnd/>
            <a:tailEnd/>
          </a:ln>
        </p:spPr>
        <p:txBody>
          <a:bodyPr lIns="90479" tIns="44445" rIns="90479" bIns="44445"/>
          <a:lstStyle/>
          <a:p>
            <a:pPr defTabSz="762000">
              <a:lnSpc>
                <a:spcPct val="80000"/>
              </a:lnSpc>
              <a:spcBef>
                <a:spcPts val="900"/>
              </a:spcBef>
            </a:pPr>
            <a:r>
              <a:rPr lang="en-GB" sz="1400"/>
              <a:t>“Variables” view displays descriptor contents</a:t>
            </a:r>
          </a:p>
        </p:txBody>
      </p:sp>
      <p:sp>
        <p:nvSpPr>
          <p:cNvPr id="30731" name="Line 12"/>
          <p:cNvSpPr>
            <a:spLocks noChangeShapeType="1"/>
          </p:cNvSpPr>
          <p:nvPr/>
        </p:nvSpPr>
        <p:spPr bwMode="auto">
          <a:xfrm flipH="1">
            <a:off x="6100153" y="3227388"/>
            <a:ext cx="2341938" cy="2076450"/>
          </a:xfrm>
          <a:prstGeom prst="line">
            <a:avLst/>
          </a:prstGeom>
          <a:noFill/>
          <a:ln w="12700">
            <a:solidFill>
              <a:srgbClr val="006600"/>
            </a:solidFill>
            <a:round/>
            <a:headEnd/>
            <a:tailEnd type="triangle" w="med" len="sm"/>
          </a:ln>
        </p:spPr>
        <p:txBody>
          <a:bodyPr anchor="ctr">
            <a:spAutoFit/>
          </a:bodyPr>
          <a:lstStyle/>
          <a:p>
            <a:endParaRPr lang="fi-FI"/>
          </a:p>
        </p:txBody>
      </p:sp>
      <p:sp>
        <p:nvSpPr>
          <p:cNvPr id="30732" name="Line 13"/>
          <p:cNvSpPr>
            <a:spLocks noChangeShapeType="1"/>
          </p:cNvSpPr>
          <p:nvPr/>
        </p:nvSpPr>
        <p:spPr bwMode="auto">
          <a:xfrm flipV="1">
            <a:off x="925662" y="2992438"/>
            <a:ext cx="2435615" cy="1949450"/>
          </a:xfrm>
          <a:prstGeom prst="line">
            <a:avLst/>
          </a:prstGeom>
          <a:noFill/>
          <a:ln w="12700">
            <a:solidFill>
              <a:srgbClr val="006600"/>
            </a:solidFill>
            <a:round/>
            <a:headEnd/>
            <a:tailEnd type="triangle" w="med" len="sm"/>
          </a:ln>
        </p:spPr>
        <p:txBody>
          <a:bodyPr anchor="ctr">
            <a:spAutoFit/>
          </a:bodyPr>
          <a:lstStyle/>
          <a:p>
            <a:endParaRPr lang="fi-FI"/>
          </a:p>
        </p:txBody>
      </p:sp>
      <p:sp>
        <p:nvSpPr>
          <p:cNvPr id="30733" name="Rectangle 14"/>
          <p:cNvSpPr>
            <a:spLocks noChangeArrowheads="1"/>
          </p:cNvSpPr>
          <p:nvPr/>
        </p:nvSpPr>
        <p:spPr bwMode="auto">
          <a:xfrm>
            <a:off x="-22229" y="2070100"/>
            <a:ext cx="1259090" cy="647700"/>
          </a:xfrm>
          <a:prstGeom prst="rect">
            <a:avLst/>
          </a:prstGeom>
          <a:noFill/>
          <a:ln w="12700">
            <a:noFill/>
            <a:miter lim="800000"/>
            <a:headEnd/>
            <a:tailEnd/>
          </a:ln>
        </p:spPr>
        <p:txBody>
          <a:bodyPr lIns="90479" tIns="44445" rIns="90479" bIns="44445"/>
          <a:lstStyle/>
          <a:p>
            <a:pPr defTabSz="762000">
              <a:lnSpc>
                <a:spcPct val="80000"/>
              </a:lnSpc>
              <a:spcBef>
                <a:spcPts val="900"/>
              </a:spcBef>
            </a:pPr>
            <a:r>
              <a:rPr lang="en-GB" sz="1400"/>
              <a:t>Suspended application thread</a:t>
            </a:r>
          </a:p>
        </p:txBody>
      </p:sp>
      <p:sp>
        <p:nvSpPr>
          <p:cNvPr id="30734" name="Line 15"/>
          <p:cNvSpPr>
            <a:spLocks noChangeShapeType="1"/>
          </p:cNvSpPr>
          <p:nvPr/>
        </p:nvSpPr>
        <p:spPr bwMode="auto">
          <a:xfrm flipV="1">
            <a:off x="1101902" y="1931988"/>
            <a:ext cx="360421" cy="144462"/>
          </a:xfrm>
          <a:prstGeom prst="line">
            <a:avLst/>
          </a:prstGeom>
          <a:noFill/>
          <a:ln w="12700">
            <a:solidFill>
              <a:srgbClr val="006600"/>
            </a:solidFill>
            <a:round/>
            <a:headEnd/>
            <a:tailEnd type="triangle" w="med" len="sm"/>
          </a:ln>
        </p:spPr>
        <p:txBody>
          <a:bodyPr anchor="ctr">
            <a:spAutoFit/>
          </a:bodyPr>
          <a:lstStyle/>
          <a:p>
            <a:endParaRPr lang="fi-FI"/>
          </a:p>
        </p:txBody>
      </p:sp>
      <p:sp>
        <p:nvSpPr>
          <p:cNvPr id="30735" name="Rectangle 16"/>
          <p:cNvSpPr>
            <a:spLocks noChangeArrowheads="1"/>
          </p:cNvSpPr>
          <p:nvPr/>
        </p:nvSpPr>
        <p:spPr bwMode="auto">
          <a:xfrm>
            <a:off x="-22229" y="4878389"/>
            <a:ext cx="1441681" cy="1006475"/>
          </a:xfrm>
          <a:prstGeom prst="rect">
            <a:avLst/>
          </a:prstGeom>
          <a:noFill/>
          <a:ln w="12700">
            <a:noFill/>
            <a:miter lim="800000"/>
            <a:headEnd/>
            <a:tailEnd/>
          </a:ln>
        </p:spPr>
        <p:txBody>
          <a:bodyPr lIns="90479" tIns="44445" rIns="90479" bIns="44445"/>
          <a:lstStyle/>
          <a:p>
            <a:pPr defTabSz="762000">
              <a:lnSpc>
                <a:spcPct val="80000"/>
              </a:lnSpc>
              <a:spcBef>
                <a:spcPts val="900"/>
              </a:spcBef>
            </a:pPr>
            <a:r>
              <a:rPr lang="en-GB" sz="1400"/>
              <a:t>Editor file highlights location of next line of code to execute </a:t>
            </a:r>
          </a:p>
        </p:txBody>
      </p:sp>
      <p:sp>
        <p:nvSpPr>
          <p:cNvPr id="30736" name="Rectangle 17"/>
          <p:cNvSpPr>
            <a:spLocks noChangeArrowheads="1"/>
          </p:cNvSpPr>
          <p:nvPr/>
        </p:nvSpPr>
        <p:spPr bwMode="auto">
          <a:xfrm>
            <a:off x="4161505" y="1141413"/>
            <a:ext cx="1295608" cy="215900"/>
          </a:xfrm>
          <a:prstGeom prst="rect">
            <a:avLst/>
          </a:prstGeom>
          <a:noFill/>
          <a:ln w="12700">
            <a:solidFill>
              <a:srgbClr val="339966"/>
            </a:solidFill>
            <a:miter lim="800000"/>
            <a:headEnd/>
            <a:tailEnd/>
          </a:ln>
        </p:spPr>
        <p:txBody>
          <a:bodyPr wrap="none" anchor="ctr"/>
          <a:lstStyle/>
          <a:p>
            <a:endParaRPr lang="fi-FI"/>
          </a:p>
        </p:txBody>
      </p:sp>
      <p:sp>
        <p:nvSpPr>
          <p:cNvPr id="30737" name="Rectangle 18"/>
          <p:cNvSpPr>
            <a:spLocks noChangeArrowheads="1"/>
          </p:cNvSpPr>
          <p:nvPr/>
        </p:nvSpPr>
        <p:spPr bwMode="auto">
          <a:xfrm>
            <a:off x="8327773" y="4086225"/>
            <a:ext cx="1368644" cy="935038"/>
          </a:xfrm>
          <a:prstGeom prst="rect">
            <a:avLst/>
          </a:prstGeom>
          <a:noFill/>
          <a:ln w="12700">
            <a:noFill/>
            <a:miter lim="800000"/>
            <a:headEnd/>
            <a:tailEnd/>
          </a:ln>
        </p:spPr>
        <p:txBody>
          <a:bodyPr lIns="90479" tIns="44445" rIns="90479" bIns="44445"/>
          <a:lstStyle/>
          <a:p>
            <a:pPr defTabSz="762000">
              <a:lnSpc>
                <a:spcPct val="80000"/>
              </a:lnSpc>
              <a:spcBef>
                <a:spcPts val="900"/>
              </a:spcBef>
            </a:pPr>
            <a:r>
              <a:rPr lang="en-GB" sz="1400"/>
              <a:t>You can select displayed windows from “Window” </a:t>
            </a:r>
            <a:r>
              <a:rPr lang="en-GB" sz="1400">
                <a:sym typeface="Wingdings" pitchFamily="2" charset="2"/>
              </a:rPr>
              <a:t> “Debugging”</a:t>
            </a:r>
            <a:endParaRPr lang="en-GB" sz="14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Profiles</a:t>
            </a:r>
          </a:p>
        </p:txBody>
      </p:sp>
      <p:sp>
        <p:nvSpPr>
          <p:cNvPr id="8195" name="Rectangle 3"/>
          <p:cNvSpPr>
            <a:spLocks noGrp="1" noChangeArrowheads="1"/>
          </p:cNvSpPr>
          <p:nvPr>
            <p:ph type="body" idx="1"/>
          </p:nvPr>
        </p:nvSpPr>
        <p:spPr/>
        <p:txBody>
          <a:bodyPr/>
          <a:lstStyle/>
          <a:p>
            <a:r>
              <a:rPr lang="en-GB" smtClean="0"/>
              <a:t>A profile is based on a configuration</a:t>
            </a:r>
          </a:p>
          <a:p>
            <a:r>
              <a:rPr lang="en-GB" smtClean="0"/>
              <a:t>Adds the APIs necessary to develop applications for a specific family of devices</a:t>
            </a:r>
          </a:p>
        </p:txBody>
      </p:sp>
      <p:grpSp>
        <p:nvGrpSpPr>
          <p:cNvPr id="2" name="Group 4"/>
          <p:cNvGrpSpPr>
            <a:grpSpLocks/>
          </p:cNvGrpSpPr>
          <p:nvPr/>
        </p:nvGrpSpPr>
        <p:grpSpPr bwMode="auto">
          <a:xfrm>
            <a:off x="2118065" y="2298700"/>
            <a:ext cx="7179826" cy="3276600"/>
            <a:chOff x="1334" y="2016"/>
            <a:chExt cx="4522" cy="2064"/>
          </a:xfrm>
        </p:grpSpPr>
        <p:sp>
          <p:nvSpPr>
            <p:cNvPr id="8197"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8198"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8199" name="Rectangle 7"/>
            <p:cNvSpPr>
              <a:spLocks noChangeArrowheads="1"/>
            </p:cNvSpPr>
            <p:nvPr/>
          </p:nvSpPr>
          <p:spPr bwMode="auto">
            <a:xfrm>
              <a:off x="2736"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CVM</a:t>
              </a:r>
            </a:p>
          </p:txBody>
        </p:sp>
        <p:sp>
          <p:nvSpPr>
            <p:cNvPr id="8200" name="Rectangle 8"/>
            <p:cNvSpPr>
              <a:spLocks noChangeArrowheads="1"/>
            </p:cNvSpPr>
            <p:nvPr/>
          </p:nvSpPr>
          <p:spPr bwMode="auto">
            <a:xfrm>
              <a:off x="2736"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CDC Core Classes</a:t>
              </a:r>
            </a:p>
          </p:txBody>
        </p:sp>
        <p:sp>
          <p:nvSpPr>
            <p:cNvPr id="8201" name="Rectangle 9"/>
            <p:cNvSpPr>
              <a:spLocks noChangeArrowheads="1"/>
            </p:cNvSpPr>
            <p:nvPr/>
          </p:nvSpPr>
          <p:spPr bwMode="auto">
            <a:xfrm>
              <a:off x="3216" y="3216"/>
              <a:ext cx="1008" cy="305"/>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8202" name="Text Box 10"/>
            <p:cNvSpPr txBox="1">
              <a:spLocks noChangeArrowheads="1"/>
            </p:cNvSpPr>
            <p:nvPr/>
          </p:nvSpPr>
          <p:spPr bwMode="auto">
            <a:xfrm>
              <a:off x="3326" y="3182"/>
              <a:ext cx="83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Foundation</a:t>
              </a:r>
            </a:p>
            <a:p>
              <a:pPr algn="ctr">
                <a:lnSpc>
                  <a:spcPct val="90000"/>
                </a:lnSpc>
                <a:spcBef>
                  <a:spcPct val="0"/>
                </a:spcBef>
                <a:spcAft>
                  <a:spcPct val="0"/>
                </a:spcAft>
                <a:buClrTx/>
              </a:pPr>
              <a:r>
                <a:rPr lang="en-GB">
                  <a:solidFill>
                    <a:schemeClr val="bg1"/>
                  </a:solidFill>
                  <a:latin typeface="Nokia Sans" pitchFamily="34" charset="0"/>
                </a:rPr>
                <a:t>Profile</a:t>
              </a:r>
            </a:p>
          </p:txBody>
        </p:sp>
        <p:sp>
          <p:nvSpPr>
            <p:cNvPr id="8203" name="Rectangle 11"/>
            <p:cNvSpPr>
              <a:spLocks noChangeArrowheads="1"/>
            </p:cNvSpPr>
            <p:nvPr/>
          </p:nvSpPr>
          <p:spPr bwMode="auto">
            <a:xfrm>
              <a:off x="3744" y="2252"/>
              <a:ext cx="480" cy="912"/>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8204" name="Text Box 12"/>
            <p:cNvSpPr txBox="1">
              <a:spLocks noChangeArrowheads="1"/>
            </p:cNvSpPr>
            <p:nvPr/>
          </p:nvSpPr>
          <p:spPr bwMode="auto">
            <a:xfrm rot="5400000">
              <a:off x="3489" y="2526"/>
              <a:ext cx="916" cy="370"/>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chemeClr val="bg1"/>
                  </a:solidFill>
                  <a:latin typeface="Nokia Sans" pitchFamily="34" charset="0"/>
                </a:rPr>
                <a:t>Personal </a:t>
              </a:r>
            </a:p>
            <a:p>
              <a:pPr>
                <a:lnSpc>
                  <a:spcPct val="90000"/>
                </a:lnSpc>
                <a:spcBef>
                  <a:spcPct val="0"/>
                </a:spcBef>
                <a:spcAft>
                  <a:spcPct val="0"/>
                </a:spcAft>
                <a:buClrTx/>
              </a:pPr>
              <a:r>
                <a:rPr lang="en-GB">
                  <a:solidFill>
                    <a:schemeClr val="bg1"/>
                  </a:solidFill>
                  <a:latin typeface="Nokia Sans" pitchFamily="34" charset="0"/>
                </a:rPr>
                <a:t>Basis Profile</a:t>
              </a:r>
            </a:p>
          </p:txBody>
        </p:sp>
        <p:grpSp>
          <p:nvGrpSpPr>
            <p:cNvPr id="3" name="Group 13"/>
            <p:cNvGrpSpPr>
              <a:grpSpLocks/>
            </p:cNvGrpSpPr>
            <p:nvPr/>
          </p:nvGrpSpPr>
          <p:grpSpPr bwMode="auto">
            <a:xfrm>
              <a:off x="3216" y="2256"/>
              <a:ext cx="480" cy="912"/>
              <a:chOff x="2304" y="2160"/>
              <a:chExt cx="480" cy="912"/>
            </a:xfrm>
          </p:grpSpPr>
          <p:sp>
            <p:nvSpPr>
              <p:cNvPr id="8231" name="Rectangle 14"/>
              <p:cNvSpPr>
                <a:spLocks noChangeArrowheads="1"/>
              </p:cNvSpPr>
              <p:nvPr/>
            </p:nvSpPr>
            <p:spPr bwMode="auto">
              <a:xfrm>
                <a:off x="2304" y="2160"/>
                <a:ext cx="480" cy="912"/>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8232" name="Text Box 15"/>
              <p:cNvSpPr txBox="1">
                <a:spLocks noChangeArrowheads="1"/>
              </p:cNvSpPr>
              <p:nvPr/>
            </p:nvSpPr>
            <p:spPr bwMode="auto">
              <a:xfrm rot="5400000">
                <a:off x="2161" y="2353"/>
                <a:ext cx="684" cy="370"/>
              </a:xfrm>
              <a:prstGeom prst="rect">
                <a:avLst/>
              </a:prstGeom>
              <a:solidFill>
                <a:srgbClr val="40AC43"/>
              </a:solidFill>
              <a:ln w="12700">
                <a:noFill/>
                <a:miter lim="800000"/>
                <a:headEnd/>
                <a:tailEnd/>
              </a:ln>
            </p:spPr>
            <p:txBody>
              <a:bodyPr wrap="none">
                <a:spAutoFit/>
              </a:bodyPr>
              <a:lstStyle/>
              <a:p>
                <a:pPr>
                  <a:lnSpc>
                    <a:spcPct val="90000"/>
                  </a:lnSpc>
                  <a:spcBef>
                    <a:spcPct val="0"/>
                  </a:spcBef>
                  <a:spcAft>
                    <a:spcPct val="0"/>
                  </a:spcAft>
                  <a:buClrTx/>
                </a:pPr>
                <a:r>
                  <a:rPr lang="en-GB">
                    <a:solidFill>
                      <a:schemeClr val="bg1"/>
                    </a:solidFill>
                    <a:latin typeface="Nokia Sans" pitchFamily="34" charset="0"/>
                  </a:rPr>
                  <a:t>Personal</a:t>
                </a:r>
              </a:p>
              <a:p>
                <a:pPr>
                  <a:lnSpc>
                    <a:spcPct val="90000"/>
                  </a:lnSpc>
                  <a:spcBef>
                    <a:spcPct val="0"/>
                  </a:spcBef>
                  <a:spcAft>
                    <a:spcPct val="0"/>
                  </a:spcAft>
                  <a:buClrTx/>
                </a:pPr>
                <a:r>
                  <a:rPr lang="en-GB">
                    <a:solidFill>
                      <a:schemeClr val="bg1"/>
                    </a:solidFill>
                    <a:latin typeface="Nokia Sans" pitchFamily="34" charset="0"/>
                  </a:rPr>
                  <a:t>Profile</a:t>
                </a:r>
              </a:p>
            </p:txBody>
          </p:sp>
        </p:grpSp>
        <p:grpSp>
          <p:nvGrpSpPr>
            <p:cNvPr id="4" name="Group 16"/>
            <p:cNvGrpSpPr>
              <a:grpSpLocks/>
            </p:cNvGrpSpPr>
            <p:nvPr/>
          </p:nvGrpSpPr>
          <p:grpSpPr bwMode="auto">
            <a:xfrm>
              <a:off x="2736" y="2256"/>
              <a:ext cx="432" cy="1248"/>
              <a:chOff x="1824" y="2160"/>
              <a:chExt cx="432" cy="1296"/>
            </a:xfrm>
          </p:grpSpPr>
          <p:sp>
            <p:nvSpPr>
              <p:cNvPr id="8229" name="Rectangle 17"/>
              <p:cNvSpPr>
                <a:spLocks noChangeArrowheads="1"/>
              </p:cNvSpPr>
              <p:nvPr/>
            </p:nvSpPr>
            <p:spPr bwMode="auto">
              <a:xfrm>
                <a:off x="1824" y="2160"/>
                <a:ext cx="432" cy="1296"/>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8230" name="Text Box 18"/>
              <p:cNvSpPr txBox="1">
                <a:spLocks noChangeArrowheads="1"/>
              </p:cNvSpPr>
              <p:nvPr/>
            </p:nvSpPr>
            <p:spPr bwMode="auto">
              <a:xfrm rot="5400000">
                <a:off x="1626" y="2442"/>
                <a:ext cx="860" cy="370"/>
              </a:xfrm>
              <a:prstGeom prst="rect">
                <a:avLst/>
              </a:prstGeom>
              <a:solidFill>
                <a:srgbClr val="40AC43"/>
              </a:solidFill>
              <a:ln w="12700">
                <a:noFill/>
                <a:miter lim="800000"/>
                <a:headEnd/>
                <a:tailEnd/>
              </a:ln>
            </p:spPr>
            <p:txBody>
              <a:bodyPr wrap="none">
                <a:spAutoFit/>
              </a:bodyPr>
              <a:lstStyle/>
              <a:p>
                <a:pPr>
                  <a:lnSpc>
                    <a:spcPct val="90000"/>
                  </a:lnSpc>
                  <a:spcBef>
                    <a:spcPct val="0"/>
                  </a:spcBef>
                  <a:spcAft>
                    <a:spcPct val="0"/>
                  </a:spcAft>
                  <a:buClrTx/>
                </a:pPr>
                <a:r>
                  <a:rPr lang="en-GB">
                    <a:solidFill>
                      <a:schemeClr val="bg1"/>
                    </a:solidFill>
                    <a:latin typeface="Nokia Sans" pitchFamily="34" charset="0"/>
                  </a:rPr>
                  <a:t>Other CDC</a:t>
                </a:r>
              </a:p>
              <a:p>
                <a:pPr>
                  <a:lnSpc>
                    <a:spcPct val="90000"/>
                  </a:lnSpc>
                  <a:spcBef>
                    <a:spcPct val="0"/>
                  </a:spcBef>
                  <a:spcAft>
                    <a:spcPct val="0"/>
                  </a:spcAft>
                  <a:buClrTx/>
                </a:pPr>
                <a:r>
                  <a:rPr lang="en-GB">
                    <a:solidFill>
                      <a:schemeClr val="bg1"/>
                    </a:solidFill>
                    <a:latin typeface="Nokia Sans" pitchFamily="34" charset="0"/>
                  </a:rPr>
                  <a:t>Profiles</a:t>
                </a:r>
              </a:p>
            </p:txBody>
          </p:sp>
        </p:grpSp>
        <p:sp>
          <p:nvSpPr>
            <p:cNvPr id="8207" name="Rectangle 19"/>
            <p:cNvSpPr>
              <a:spLocks noChangeArrowheads="1"/>
            </p:cNvSpPr>
            <p:nvPr/>
          </p:nvSpPr>
          <p:spPr bwMode="auto">
            <a:xfrm>
              <a:off x="2736" y="2016"/>
              <a:ext cx="43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08" name="Rectangle 20"/>
            <p:cNvSpPr>
              <a:spLocks noChangeArrowheads="1"/>
            </p:cNvSpPr>
            <p:nvPr/>
          </p:nvSpPr>
          <p:spPr bwMode="auto">
            <a:xfrm>
              <a:off x="4032"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09" name="Rectangle 21"/>
            <p:cNvSpPr>
              <a:spLocks noChangeArrowheads="1"/>
            </p:cNvSpPr>
            <p:nvPr/>
          </p:nvSpPr>
          <p:spPr bwMode="auto">
            <a:xfrm>
              <a:off x="3744"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10" name="Rectangle 22"/>
            <p:cNvSpPr>
              <a:spLocks noChangeArrowheads="1"/>
            </p:cNvSpPr>
            <p:nvPr/>
          </p:nvSpPr>
          <p:spPr bwMode="auto">
            <a:xfrm>
              <a:off x="3504"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11" name="Rectangle 23"/>
            <p:cNvSpPr>
              <a:spLocks noChangeArrowheads="1"/>
            </p:cNvSpPr>
            <p:nvPr/>
          </p:nvSpPr>
          <p:spPr bwMode="auto">
            <a:xfrm>
              <a:off x="3216" y="2016"/>
              <a:ext cx="192"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12" name="Text Box 24"/>
            <p:cNvSpPr txBox="1">
              <a:spLocks noChangeArrowheads="1"/>
            </p:cNvSpPr>
            <p:nvPr/>
          </p:nvSpPr>
          <p:spPr bwMode="auto">
            <a:xfrm>
              <a:off x="1334" y="2731"/>
              <a:ext cx="586" cy="197"/>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Profiles</a:t>
              </a:r>
            </a:p>
          </p:txBody>
        </p:sp>
        <p:sp>
          <p:nvSpPr>
            <p:cNvPr id="8213" name="Line 25"/>
            <p:cNvSpPr>
              <a:spLocks noChangeShapeType="1"/>
            </p:cNvSpPr>
            <p:nvPr/>
          </p:nvSpPr>
          <p:spPr bwMode="auto">
            <a:xfrm flipH="1">
              <a:off x="1920" y="2832"/>
              <a:ext cx="624" cy="0"/>
            </a:xfrm>
            <a:prstGeom prst="line">
              <a:avLst/>
            </a:prstGeom>
            <a:noFill/>
            <a:ln w="12700">
              <a:solidFill>
                <a:srgbClr val="40AC43"/>
              </a:solidFill>
              <a:round/>
              <a:headEnd/>
              <a:tailEnd/>
            </a:ln>
          </p:spPr>
          <p:txBody>
            <a:bodyPr/>
            <a:lstStyle/>
            <a:p>
              <a:endParaRPr lang="fi-FI"/>
            </a:p>
          </p:txBody>
        </p:sp>
        <p:grpSp>
          <p:nvGrpSpPr>
            <p:cNvPr id="5" name="Group 26"/>
            <p:cNvGrpSpPr>
              <a:grpSpLocks/>
            </p:cNvGrpSpPr>
            <p:nvPr/>
          </p:nvGrpSpPr>
          <p:grpSpPr bwMode="auto">
            <a:xfrm>
              <a:off x="2544" y="2256"/>
              <a:ext cx="144" cy="1248"/>
              <a:chOff x="2688" y="2256"/>
              <a:chExt cx="144" cy="1248"/>
            </a:xfrm>
          </p:grpSpPr>
          <p:sp>
            <p:nvSpPr>
              <p:cNvPr id="8226" name="Line 27"/>
              <p:cNvSpPr>
                <a:spLocks noChangeShapeType="1"/>
              </p:cNvSpPr>
              <p:nvPr/>
            </p:nvSpPr>
            <p:spPr bwMode="auto">
              <a:xfrm flipH="1">
                <a:off x="2688" y="2256"/>
                <a:ext cx="144" cy="0"/>
              </a:xfrm>
              <a:prstGeom prst="line">
                <a:avLst/>
              </a:prstGeom>
              <a:noFill/>
              <a:ln w="12700">
                <a:solidFill>
                  <a:srgbClr val="40AC43"/>
                </a:solidFill>
                <a:round/>
                <a:headEnd/>
                <a:tailEnd/>
              </a:ln>
            </p:spPr>
            <p:txBody>
              <a:bodyPr/>
              <a:lstStyle/>
              <a:p>
                <a:endParaRPr lang="fi-FI"/>
              </a:p>
            </p:txBody>
          </p:sp>
          <p:sp>
            <p:nvSpPr>
              <p:cNvPr id="8227" name="Line 28"/>
              <p:cNvSpPr>
                <a:spLocks noChangeShapeType="1"/>
              </p:cNvSpPr>
              <p:nvPr/>
            </p:nvSpPr>
            <p:spPr bwMode="auto">
              <a:xfrm>
                <a:off x="2688" y="2256"/>
                <a:ext cx="0" cy="1248"/>
              </a:xfrm>
              <a:prstGeom prst="line">
                <a:avLst/>
              </a:prstGeom>
              <a:noFill/>
              <a:ln w="12700">
                <a:solidFill>
                  <a:srgbClr val="40AC43"/>
                </a:solidFill>
                <a:round/>
                <a:headEnd/>
                <a:tailEnd/>
              </a:ln>
            </p:spPr>
            <p:txBody>
              <a:bodyPr/>
              <a:lstStyle/>
              <a:p>
                <a:endParaRPr lang="fi-FI"/>
              </a:p>
            </p:txBody>
          </p:sp>
          <p:sp>
            <p:nvSpPr>
              <p:cNvPr id="8228" name="Line 29"/>
              <p:cNvSpPr>
                <a:spLocks noChangeShapeType="1"/>
              </p:cNvSpPr>
              <p:nvPr/>
            </p:nvSpPr>
            <p:spPr bwMode="auto">
              <a:xfrm flipH="1">
                <a:off x="2688" y="3504"/>
                <a:ext cx="144" cy="0"/>
              </a:xfrm>
              <a:prstGeom prst="line">
                <a:avLst/>
              </a:prstGeom>
              <a:noFill/>
              <a:ln w="12700">
                <a:solidFill>
                  <a:srgbClr val="40AC43"/>
                </a:solidFill>
                <a:round/>
                <a:headEnd/>
                <a:tailEnd/>
              </a:ln>
            </p:spPr>
            <p:txBody>
              <a:bodyPr/>
              <a:lstStyle/>
              <a:p>
                <a:endParaRPr lang="fi-FI"/>
              </a:p>
            </p:txBody>
          </p:sp>
        </p:grpSp>
        <p:sp>
          <p:nvSpPr>
            <p:cNvPr id="8215" name="Rectangle 30"/>
            <p:cNvSpPr>
              <a:spLocks noChangeArrowheads="1"/>
            </p:cNvSpPr>
            <p:nvPr/>
          </p:nvSpPr>
          <p:spPr bwMode="auto">
            <a:xfrm rot="-5400000">
              <a:off x="4872" y="2520"/>
              <a:ext cx="1248" cy="720"/>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8216" name="Text Box 31"/>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grpSp>
          <p:nvGrpSpPr>
            <p:cNvPr id="6" name="Group 32"/>
            <p:cNvGrpSpPr>
              <a:grpSpLocks/>
            </p:cNvGrpSpPr>
            <p:nvPr/>
          </p:nvGrpSpPr>
          <p:grpSpPr bwMode="auto">
            <a:xfrm>
              <a:off x="4377" y="2256"/>
              <a:ext cx="711" cy="1248"/>
              <a:chOff x="4368" y="2256"/>
              <a:chExt cx="576" cy="1248"/>
            </a:xfrm>
          </p:grpSpPr>
          <p:sp>
            <p:nvSpPr>
              <p:cNvPr id="8224" name="Rectangle 33"/>
              <p:cNvSpPr>
                <a:spLocks noChangeArrowheads="1"/>
              </p:cNvSpPr>
              <p:nvPr/>
            </p:nvSpPr>
            <p:spPr bwMode="auto">
              <a:xfrm rot="-5400000">
                <a:off x="4032" y="2592"/>
                <a:ext cx="1248" cy="576"/>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8225" name="Text Box 34"/>
              <p:cNvSpPr txBox="1">
                <a:spLocks noChangeArrowheads="1"/>
              </p:cNvSpPr>
              <p:nvPr/>
            </p:nvSpPr>
            <p:spPr bwMode="auto">
              <a:xfrm rot="5400000">
                <a:off x="4144" y="2687"/>
                <a:ext cx="948" cy="42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Other CLDC </a:t>
                </a:r>
              </a:p>
              <a:p>
                <a:pPr algn="ctr">
                  <a:lnSpc>
                    <a:spcPct val="90000"/>
                  </a:lnSpc>
                  <a:spcBef>
                    <a:spcPct val="0"/>
                  </a:spcBef>
                  <a:spcAft>
                    <a:spcPct val="0"/>
                  </a:spcAft>
                  <a:buClrTx/>
                </a:pPr>
                <a:r>
                  <a:rPr lang="en-GB">
                    <a:solidFill>
                      <a:schemeClr val="bg1"/>
                    </a:solidFill>
                    <a:latin typeface="Nokia Sans" pitchFamily="34" charset="0"/>
                  </a:rPr>
                  <a:t>Profiles</a:t>
                </a:r>
              </a:p>
              <a:p>
                <a:pPr algn="ctr">
                  <a:lnSpc>
                    <a:spcPct val="90000"/>
                  </a:lnSpc>
                  <a:spcBef>
                    <a:spcPct val="0"/>
                  </a:spcBef>
                  <a:spcAft>
                    <a:spcPct val="0"/>
                  </a:spcAft>
                  <a:buClrTx/>
                </a:pPr>
                <a:endParaRPr lang="en-GB">
                  <a:solidFill>
                    <a:schemeClr val="bg1"/>
                  </a:solidFill>
                  <a:latin typeface="Nokia Sans" pitchFamily="34" charset="0"/>
                </a:endParaRPr>
              </a:p>
            </p:txBody>
          </p:sp>
        </p:grpSp>
        <p:sp>
          <p:nvSpPr>
            <p:cNvPr id="8218" name="Rectangle 35"/>
            <p:cNvSpPr>
              <a:spLocks noChangeArrowheads="1"/>
            </p:cNvSpPr>
            <p:nvPr/>
          </p:nvSpPr>
          <p:spPr bwMode="auto">
            <a:xfrm>
              <a:off x="4368"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19" name="Rectangle 36"/>
            <p:cNvSpPr>
              <a:spLocks noChangeArrowheads="1"/>
            </p:cNvSpPr>
            <p:nvPr/>
          </p:nvSpPr>
          <p:spPr bwMode="auto">
            <a:xfrm>
              <a:off x="456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20" name="Rectangle 37"/>
            <p:cNvSpPr>
              <a:spLocks noChangeArrowheads="1"/>
            </p:cNvSpPr>
            <p:nvPr/>
          </p:nvSpPr>
          <p:spPr bwMode="auto">
            <a:xfrm>
              <a:off x="480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21" name="Rectangle 38"/>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22" name="Rectangle 39"/>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8223" name="Rectangle 40"/>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Deployment Process</a:t>
            </a:r>
          </a:p>
        </p:txBody>
      </p:sp>
      <p:sp>
        <p:nvSpPr>
          <p:cNvPr id="31747" name="Rectangle 3"/>
          <p:cNvSpPr>
            <a:spLocks noGrp="1" noChangeArrowheads="1"/>
          </p:cNvSpPr>
          <p:nvPr>
            <p:ph type="body" idx="1"/>
          </p:nvPr>
        </p:nvSpPr>
        <p:spPr/>
        <p:txBody>
          <a:bodyPr/>
          <a:lstStyle/>
          <a:p>
            <a:r>
              <a:rPr lang="en-GB" smtClean="0"/>
              <a:t>Build and Test your MIDlet with emulators supplied with the Nokia SDK</a:t>
            </a:r>
          </a:p>
          <a:p>
            <a:pPr lvl="1"/>
            <a:r>
              <a:rPr lang="en-GB" smtClean="0"/>
              <a:t>Create code using IDE, e.g. NetBeans</a:t>
            </a:r>
          </a:p>
          <a:p>
            <a:pPr lvl="1"/>
            <a:r>
              <a:rPr lang="en-GB" smtClean="0"/>
              <a:t>Test using Nokia SDK emulator</a:t>
            </a:r>
          </a:p>
          <a:p>
            <a:pPr lvl="1"/>
            <a:r>
              <a:rPr lang="en-GB" smtClean="0"/>
              <a:t>Package and deploy using NetBeans</a:t>
            </a:r>
          </a:p>
          <a:p>
            <a:r>
              <a:rPr lang="en-GB" smtClean="0"/>
              <a:t>Deploy to the target device via:</a:t>
            </a:r>
          </a:p>
          <a:p>
            <a:pPr lvl="1"/>
            <a:r>
              <a:rPr lang="en-GB" smtClean="0"/>
              <a:t>Bluetooth</a:t>
            </a:r>
          </a:p>
          <a:p>
            <a:pPr lvl="1"/>
            <a:r>
              <a:rPr lang="en-GB" smtClean="0"/>
              <a:t>IrDA</a:t>
            </a:r>
          </a:p>
          <a:p>
            <a:pPr lvl="1"/>
            <a:r>
              <a:rPr lang="en-GB" smtClean="0"/>
              <a:t>Serial Cable</a:t>
            </a:r>
          </a:p>
          <a:p>
            <a:pPr lvl="1"/>
            <a:r>
              <a:rPr lang="en-GB" smtClean="0"/>
              <a:t>OTA</a:t>
            </a:r>
          </a:p>
          <a:p>
            <a:r>
              <a:rPr lang="en-GB" smtClean="0"/>
              <a:t>Test and Profile on the target device</a:t>
            </a:r>
            <a:endParaRPr lang="en-US" smtClean="0"/>
          </a:p>
          <a:p>
            <a:endParaRPr lang="en-GB" smtClean="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smtClean="0"/>
              <a:t>Deploying to a Physical Device</a:t>
            </a:r>
          </a:p>
        </p:txBody>
      </p:sp>
      <p:sp>
        <p:nvSpPr>
          <p:cNvPr id="32771" name="Rectangle 3"/>
          <p:cNvSpPr>
            <a:spLocks noGrp="1" noChangeArrowheads="1"/>
          </p:cNvSpPr>
          <p:nvPr>
            <p:ph type="body" idx="1"/>
          </p:nvPr>
        </p:nvSpPr>
        <p:spPr/>
        <p:txBody>
          <a:bodyPr/>
          <a:lstStyle/>
          <a:p>
            <a:r>
              <a:rPr lang="en-GB" smtClean="0"/>
              <a:t>You must test your MIDlet on all the target devices that you wish to support</a:t>
            </a:r>
          </a:p>
          <a:p>
            <a:r>
              <a:rPr lang="en-GB" smtClean="0"/>
              <a:t>Many ways to get the MIDlet to the target:</a:t>
            </a:r>
          </a:p>
          <a:p>
            <a:pPr lvl="1"/>
            <a:r>
              <a:rPr lang="en-GB" smtClean="0"/>
              <a:t>Use deploy configurations of the NetBeans:</a:t>
            </a:r>
          </a:p>
          <a:p>
            <a:pPr lvl="2"/>
            <a:r>
              <a:rPr lang="en-GB" smtClean="0"/>
              <a:t>Nokia PC Suite</a:t>
            </a:r>
          </a:p>
          <a:p>
            <a:pPr lvl="2"/>
            <a:r>
              <a:rPr lang="en-GB" smtClean="0"/>
              <a:t>FTP</a:t>
            </a:r>
          </a:p>
          <a:p>
            <a:pPr lvl="2"/>
            <a:r>
              <a:rPr lang="en-GB" smtClean="0"/>
              <a:t>Device Anywhere Remote Device Deployment etc.</a:t>
            </a:r>
          </a:p>
          <a:p>
            <a:pPr lvl="1"/>
            <a:r>
              <a:rPr lang="en-GB" smtClean="0"/>
              <a:t>Use FTP and OTA</a:t>
            </a:r>
          </a:p>
          <a:p>
            <a:pPr lvl="1"/>
            <a:r>
              <a:rPr lang="en-GB" smtClean="0"/>
              <a:t>Use Bluetooth</a:t>
            </a:r>
          </a:p>
          <a:p>
            <a:pPr lvl="1"/>
            <a:r>
              <a:rPr lang="en-GB" smtClean="0"/>
              <a:t>Use Nokia PC Suite</a:t>
            </a:r>
          </a:p>
          <a:p>
            <a:pPr lvl="1"/>
            <a:r>
              <a:rPr lang="en-GB" smtClean="0"/>
              <a:t>Use system tools like Windows IrDA or Linux tools:</a:t>
            </a:r>
          </a:p>
          <a:p>
            <a:pPr lvl="2"/>
            <a:r>
              <a:rPr lang="en-GB" smtClean="0"/>
              <a:t>IrDA tray icon on Windows</a:t>
            </a:r>
          </a:p>
          <a:p>
            <a:pPr lvl="2"/>
            <a:r>
              <a:rPr lang="en-GB" smtClean="0"/>
              <a:t>OpenOBEX tools on Linux</a:t>
            </a:r>
          </a:p>
          <a:p>
            <a:endParaRPr lang="en-GB" smtClean="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smtClean="0"/>
              <a:t>Nokia PC Suite (1)</a:t>
            </a:r>
          </a:p>
        </p:txBody>
      </p:sp>
      <p:sp>
        <p:nvSpPr>
          <p:cNvPr id="33795" name="Rectangle 3"/>
          <p:cNvSpPr>
            <a:spLocks noGrp="1" noChangeArrowheads="1"/>
          </p:cNvSpPr>
          <p:nvPr>
            <p:ph type="body" idx="1"/>
          </p:nvPr>
        </p:nvSpPr>
        <p:spPr/>
        <p:txBody>
          <a:bodyPr/>
          <a:lstStyle/>
          <a:p>
            <a:r>
              <a:rPr lang="en-GB" smtClean="0"/>
              <a:t>You can use Nokia PC Suite to create connection to device:</a:t>
            </a:r>
          </a:p>
          <a:p>
            <a:pPr lvl="1"/>
            <a:r>
              <a:rPr lang="en-GB" smtClean="0"/>
              <a:t>IrDA connection</a:t>
            </a:r>
          </a:p>
          <a:p>
            <a:pPr lvl="1"/>
            <a:r>
              <a:rPr lang="en-GB" smtClean="0"/>
              <a:t>Bluetooth connection</a:t>
            </a:r>
          </a:p>
          <a:p>
            <a:pPr lvl="1"/>
            <a:r>
              <a:rPr lang="en-GB" smtClean="0"/>
              <a:t>Serial cable connection</a:t>
            </a:r>
          </a:p>
          <a:p>
            <a:r>
              <a:rPr lang="en-GB" smtClean="0"/>
              <a:t>Once the connection is made, you can install applications to device via PC Suite “Application Installer”</a:t>
            </a:r>
          </a:p>
          <a:p>
            <a:r>
              <a:rPr lang="en-GB" smtClean="0"/>
              <a:t>You can also configure NetBeans to use PC Suite for deploy</a:t>
            </a:r>
          </a:p>
          <a:p>
            <a:endParaRPr lang="en-GB" smtClean="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smtClean="0"/>
              <a:t>Nokia PC Suite (2)</a:t>
            </a:r>
          </a:p>
        </p:txBody>
      </p:sp>
      <p:sp>
        <p:nvSpPr>
          <p:cNvPr id="34819" name="Rectangle 3"/>
          <p:cNvSpPr>
            <a:spLocks noGrp="1" noChangeArrowheads="1"/>
          </p:cNvSpPr>
          <p:nvPr>
            <p:ph type="body" idx="1"/>
          </p:nvPr>
        </p:nvSpPr>
        <p:spPr/>
        <p:txBody>
          <a:bodyPr/>
          <a:lstStyle/>
          <a:p>
            <a:r>
              <a:rPr lang="en-GB" smtClean="0"/>
              <a:t>Use Nokia PC Suite to deploy the MIDlet:</a:t>
            </a:r>
          </a:p>
          <a:p>
            <a:pPr lvl="1"/>
            <a:r>
              <a:rPr lang="en-GB" smtClean="0"/>
              <a:t>First create connection to device via Nokia PC Suite</a:t>
            </a:r>
          </a:p>
          <a:p>
            <a:pPr lvl="1"/>
            <a:r>
              <a:rPr lang="en-GB" smtClean="0"/>
              <a:t>Then select “File” </a:t>
            </a:r>
            <a:r>
              <a:rPr lang="en-GB" smtClean="0">
                <a:sym typeface="Wingdings" pitchFamily="2" charset="2"/>
              </a:rPr>
              <a:t></a:t>
            </a:r>
            <a:r>
              <a:rPr lang="en-GB" smtClean="0"/>
              <a:t> “Project Properties” </a:t>
            </a:r>
            <a:r>
              <a:rPr lang="en-GB" smtClean="0">
                <a:sym typeface="Wingdings" pitchFamily="2" charset="2"/>
              </a:rPr>
              <a:t></a:t>
            </a:r>
            <a:r>
              <a:rPr lang="en-GB" smtClean="0"/>
              <a:t> “Deploying” from NetBeans</a:t>
            </a:r>
          </a:p>
          <a:p>
            <a:pPr lvl="1"/>
            <a:r>
              <a:rPr lang="en-GB" smtClean="0"/>
              <a:t>From “Select Deployment Method”  select “Nokia Terminal connected via PC Suite”</a:t>
            </a:r>
          </a:p>
          <a:p>
            <a:pPr lvl="1"/>
            <a:r>
              <a:rPr lang="en-GB" smtClean="0"/>
              <a:t>Press “Manage Deployment”</a:t>
            </a:r>
          </a:p>
          <a:p>
            <a:pPr lvl="1"/>
            <a:r>
              <a:rPr lang="en-GB" smtClean="0"/>
              <a:t>Select “Nokia Terminal connected via PC Suite” and press “Add instance”</a:t>
            </a:r>
          </a:p>
          <a:p>
            <a:pPr lvl="1"/>
            <a:r>
              <a:rPr lang="en-GB" smtClean="0"/>
              <a:t>From the right side, select “Deploy to the selected devices” and left click your device from a list. This adds your device to selected list.</a:t>
            </a:r>
          </a:p>
          <a:p>
            <a:pPr lvl="1"/>
            <a:r>
              <a:rPr lang="en-GB" smtClean="0"/>
              <a:t>Press “Close”</a:t>
            </a:r>
          </a:p>
          <a:p>
            <a:r>
              <a:rPr lang="en-GB" smtClean="0"/>
              <a:t>Check that your deployment is selected in “Deployment Instance” and press “OK”. Now you can use “Run target” </a:t>
            </a:r>
            <a:r>
              <a:rPr lang="en-GB" smtClean="0">
                <a:sym typeface="Wingdings" pitchFamily="2" charset="2"/>
              </a:rPr>
              <a:t></a:t>
            </a:r>
            <a:r>
              <a:rPr lang="en-GB" smtClean="0"/>
              <a:t> “Deploy” to instant installation</a:t>
            </a:r>
          </a:p>
          <a:p>
            <a:endParaRPr lang="en-GB" smtClean="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smtClean="0"/>
              <a:t>OTA</a:t>
            </a:r>
          </a:p>
        </p:txBody>
      </p:sp>
      <p:sp>
        <p:nvSpPr>
          <p:cNvPr id="35843" name="Rectangle 3"/>
          <p:cNvSpPr>
            <a:spLocks noGrp="1" noChangeArrowheads="1"/>
          </p:cNvSpPr>
          <p:nvPr>
            <p:ph type="body" idx="1"/>
          </p:nvPr>
        </p:nvSpPr>
        <p:spPr>
          <a:xfrm>
            <a:off x="271771" y="1268414"/>
            <a:ext cx="9635817" cy="4465637"/>
          </a:xfrm>
        </p:spPr>
        <p:txBody>
          <a:bodyPr/>
          <a:lstStyle/>
          <a:p>
            <a:r>
              <a:rPr lang="en-GB" dirty="0" smtClean="0"/>
              <a:t>If you want your users to be able to install your </a:t>
            </a:r>
            <a:r>
              <a:rPr lang="en-GB" dirty="0" err="1" smtClean="0"/>
              <a:t>MIDlet</a:t>
            </a:r>
            <a:r>
              <a:rPr lang="en-GB" dirty="0" smtClean="0"/>
              <a:t> from a network you need to test OTA</a:t>
            </a:r>
          </a:p>
          <a:p>
            <a:r>
              <a:rPr lang="en-GB" dirty="0" smtClean="0"/>
              <a:t>Configure your server MIME types:</a:t>
            </a:r>
          </a:p>
          <a:p>
            <a:pPr lvl="1"/>
            <a:r>
              <a:rPr lang="en-GB" dirty="0" smtClean="0"/>
              <a:t>application/java-archive</a:t>
            </a:r>
          </a:p>
          <a:p>
            <a:pPr lvl="1"/>
            <a:r>
              <a:rPr lang="en-GB" dirty="0" smtClean="0"/>
              <a:t>text/</a:t>
            </a:r>
            <a:r>
              <a:rPr lang="en-GB" dirty="0" err="1" smtClean="0"/>
              <a:t>vnd.sun.Java</a:t>
            </a:r>
            <a:r>
              <a:rPr lang="en-GB" dirty="0" smtClean="0"/>
              <a:t> </a:t>
            </a:r>
            <a:r>
              <a:rPr lang="en-GB" dirty="0" err="1" smtClean="0"/>
              <a:t>ME.app</a:t>
            </a:r>
            <a:r>
              <a:rPr lang="en-GB" dirty="0" smtClean="0"/>
              <a:t>-descriptor</a:t>
            </a:r>
          </a:p>
          <a:p>
            <a:r>
              <a:rPr lang="en-GB" dirty="0" smtClean="0"/>
              <a:t>Make sure your JAD file contains these attributes:</a:t>
            </a:r>
          </a:p>
          <a:p>
            <a:pPr lvl="3"/>
            <a:r>
              <a:rPr lang="en-GB" dirty="0" err="1" smtClean="0"/>
              <a:t>MIDlet</a:t>
            </a:r>
            <a:r>
              <a:rPr lang="en-GB" dirty="0" smtClean="0"/>
              <a:t>-Name: Example</a:t>
            </a:r>
          </a:p>
          <a:p>
            <a:pPr lvl="3"/>
            <a:r>
              <a:rPr lang="en-GB" dirty="0" err="1" smtClean="0"/>
              <a:t>MIDlet</a:t>
            </a:r>
            <a:r>
              <a:rPr lang="en-GB" dirty="0" smtClean="0"/>
              <a:t>-Vendor: Forum Nokia</a:t>
            </a:r>
          </a:p>
          <a:p>
            <a:pPr lvl="3"/>
            <a:r>
              <a:rPr lang="en-GB" dirty="0" err="1" smtClean="0"/>
              <a:t>MIDlet</a:t>
            </a:r>
            <a:r>
              <a:rPr lang="en-GB" dirty="0" smtClean="0"/>
              <a:t>-Version: 1.0</a:t>
            </a:r>
          </a:p>
          <a:p>
            <a:pPr lvl="3"/>
            <a:r>
              <a:rPr lang="en-GB" dirty="0" err="1" smtClean="0"/>
              <a:t>MIDlet</a:t>
            </a:r>
            <a:r>
              <a:rPr lang="en-GB" dirty="0" smtClean="0"/>
              <a:t>-Jar-Size: 25798</a:t>
            </a:r>
          </a:p>
          <a:p>
            <a:pPr lvl="3"/>
            <a:r>
              <a:rPr lang="en-GB" dirty="0" err="1" smtClean="0"/>
              <a:t>MIDlet</a:t>
            </a:r>
            <a:r>
              <a:rPr lang="en-GB" dirty="0" smtClean="0"/>
              <a:t>-Jar-URL: http://myserver/MyMIDlet.jar </a:t>
            </a:r>
          </a:p>
          <a:p>
            <a:pPr lvl="3"/>
            <a:r>
              <a:rPr lang="en-GB" dirty="0" smtClean="0"/>
              <a:t>MIDlet-1: Example, , Example</a:t>
            </a:r>
          </a:p>
          <a:p>
            <a:pPr lvl="3"/>
            <a:endParaRPr lang="en-GB" dirty="0" smtClean="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smtClean="0"/>
              <a:t>OTA</a:t>
            </a:r>
          </a:p>
        </p:txBody>
      </p:sp>
      <p:sp>
        <p:nvSpPr>
          <p:cNvPr id="35843" name="Rectangle 3"/>
          <p:cNvSpPr>
            <a:spLocks noGrp="1" noChangeArrowheads="1"/>
          </p:cNvSpPr>
          <p:nvPr>
            <p:ph type="body" idx="1"/>
          </p:nvPr>
        </p:nvSpPr>
        <p:spPr>
          <a:xfrm>
            <a:off x="271771" y="1268414"/>
            <a:ext cx="9635817" cy="4465637"/>
          </a:xfrm>
        </p:spPr>
        <p:txBody>
          <a:bodyPr/>
          <a:lstStyle/>
          <a:p>
            <a:r>
              <a:rPr lang="en-GB" dirty="0" smtClean="0"/>
              <a:t>Tip: If you can’t deploy from the Internet then your gateway provider may have set an arbitrarily small </a:t>
            </a:r>
            <a:r>
              <a:rPr lang="en-GB" dirty="0" err="1" smtClean="0"/>
              <a:t>MIDlet</a:t>
            </a:r>
            <a:r>
              <a:rPr lang="en-GB" dirty="0" smtClean="0"/>
              <a:t> download size on their gateway.</a:t>
            </a:r>
          </a:p>
          <a:p>
            <a:r>
              <a:rPr lang="en-GB" dirty="0" smtClean="0"/>
              <a:t>Tip2: Upload the JAD and JAR to same folder in the server. This way you don’t have to keep http address in the JAD file. In this case, it would be just </a:t>
            </a:r>
            <a:r>
              <a:rPr lang="en-GB" dirty="0" err="1" smtClean="0"/>
              <a:t>MIDlet</a:t>
            </a:r>
            <a:r>
              <a:rPr lang="en-GB" dirty="0" smtClean="0"/>
              <a:t>-Jar-URL: MyMIDlet.jar</a:t>
            </a:r>
          </a:p>
          <a:p>
            <a:endParaRPr lang="en-GB" dirty="0" smtClean="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smtClean="0"/>
              <a:t>OTA with NetBeans</a:t>
            </a:r>
          </a:p>
        </p:txBody>
      </p:sp>
      <p:sp>
        <p:nvSpPr>
          <p:cNvPr id="36867" name="Rectangle 3"/>
          <p:cNvSpPr>
            <a:spLocks noGrp="1" noChangeArrowheads="1"/>
          </p:cNvSpPr>
          <p:nvPr>
            <p:ph type="body" idx="1"/>
          </p:nvPr>
        </p:nvSpPr>
        <p:spPr/>
        <p:txBody>
          <a:bodyPr/>
          <a:lstStyle/>
          <a:p>
            <a:r>
              <a:rPr lang="en-GB" smtClean="0"/>
              <a:t>NetBeans can automate deploying MIDlets to the web server via FTP</a:t>
            </a:r>
          </a:p>
          <a:p>
            <a:endParaRPr lang="en-GB" smtClean="0"/>
          </a:p>
        </p:txBody>
      </p:sp>
      <p:pic>
        <p:nvPicPr>
          <p:cNvPr id="36868" name="Picture 4" descr="ftp_deploy"/>
          <p:cNvPicPr>
            <a:picLocks noChangeAspect="1" noChangeArrowheads="1"/>
          </p:cNvPicPr>
          <p:nvPr/>
        </p:nvPicPr>
        <p:blipFill>
          <a:blip r:embed="rId3" cstate="print"/>
          <a:srcRect/>
          <a:stretch>
            <a:fillRect/>
          </a:stretch>
        </p:blipFill>
        <p:spPr bwMode="auto">
          <a:xfrm>
            <a:off x="849338" y="1700808"/>
            <a:ext cx="7929246" cy="4457700"/>
          </a:xfrm>
          <a:prstGeom prst="rect">
            <a:avLst/>
          </a:prstGeom>
          <a:noFill/>
          <a:ln w="9525" algn="ctr">
            <a:noFill/>
            <a:miter lim="800000"/>
            <a:headEnd/>
            <a:tailEnd/>
          </a:ln>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smtClean="0"/>
              <a:t>Using OTA</a:t>
            </a:r>
          </a:p>
        </p:txBody>
      </p:sp>
      <p:sp>
        <p:nvSpPr>
          <p:cNvPr id="37891" name="Rectangle 3"/>
          <p:cNvSpPr>
            <a:spLocks noGrp="1" noChangeArrowheads="1"/>
          </p:cNvSpPr>
          <p:nvPr>
            <p:ph type="body" idx="1"/>
          </p:nvPr>
        </p:nvSpPr>
        <p:spPr/>
        <p:txBody>
          <a:bodyPr/>
          <a:lstStyle/>
          <a:p>
            <a:r>
              <a:rPr lang="en-GB" smtClean="0"/>
              <a:t>Point your target device to the URL to install</a:t>
            </a:r>
          </a:p>
          <a:p>
            <a:pPr lvl="1"/>
            <a:r>
              <a:rPr lang="en-GB" smtClean="0"/>
              <a:t>http://your company/yourmidlet.jad</a:t>
            </a:r>
          </a:p>
          <a:p>
            <a:pPr lvl="1"/>
            <a:r>
              <a:rPr lang="en-GB" smtClean="0"/>
              <a:t>Point to the JAD file not the JAR</a:t>
            </a:r>
          </a:p>
          <a:p>
            <a:r>
              <a:rPr lang="en-GB" smtClean="0"/>
              <a:t>Some network operators have small JAR file limitations on the gateway so if your MIDlet won't install that could be the problem</a:t>
            </a:r>
          </a:p>
          <a:p>
            <a:r>
              <a:rPr lang="en-GB" smtClean="0"/>
              <a:t>Default installation folder is Applications</a:t>
            </a:r>
          </a:p>
          <a:p>
            <a:r>
              <a:rPr lang="en-GB" smtClean="0"/>
              <a:t>You can control location by using Nokia-MIDlet-Category directive in the JAD file</a:t>
            </a:r>
          </a:p>
          <a:p>
            <a:r>
              <a:rPr lang="en-GB" smtClean="0"/>
              <a:t>To install a MIDlet in the Game folder configure the JAD file like this:</a:t>
            </a:r>
          </a:p>
          <a:p>
            <a:pPr lvl="1"/>
            <a:r>
              <a:rPr lang="en-GB" smtClean="0"/>
              <a:t>Nokia-MIDlet-Category: Game</a:t>
            </a:r>
          </a:p>
          <a:p>
            <a:endParaRPr lang="en-GB" smtClean="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smtClean="0"/>
              <a:t>Debugging on the Target</a:t>
            </a:r>
          </a:p>
        </p:txBody>
      </p:sp>
      <p:sp>
        <p:nvSpPr>
          <p:cNvPr id="38915" name="Rectangle 3"/>
          <p:cNvSpPr>
            <a:spLocks noGrp="1" noChangeArrowheads="1"/>
          </p:cNvSpPr>
          <p:nvPr>
            <p:ph type="body" idx="1"/>
          </p:nvPr>
        </p:nvSpPr>
        <p:spPr/>
        <p:txBody>
          <a:bodyPr/>
          <a:lstStyle/>
          <a:p>
            <a:r>
              <a:rPr lang="en-GB" dirty="0" smtClean="0"/>
              <a:t>Write methods to trace execution on the target</a:t>
            </a:r>
          </a:p>
          <a:p>
            <a:r>
              <a:rPr lang="en-GB" dirty="0" smtClean="0"/>
              <a:t>Have a method that deals with a debug messages:</a:t>
            </a:r>
          </a:p>
          <a:p>
            <a:pPr lvl="3"/>
            <a:r>
              <a:rPr lang="en-GB" dirty="0" smtClean="0"/>
              <a:t>public static void debug(String </a:t>
            </a:r>
            <a:r>
              <a:rPr lang="en-GB" dirty="0" err="1" smtClean="0"/>
              <a:t>string</a:t>
            </a:r>
            <a:r>
              <a:rPr lang="en-GB" dirty="0" smtClean="0"/>
              <a:t>) {</a:t>
            </a:r>
          </a:p>
          <a:p>
            <a:pPr lvl="3"/>
            <a:r>
              <a:rPr lang="en-GB" dirty="0" smtClean="0"/>
              <a:t>	if (debug) {</a:t>
            </a:r>
          </a:p>
          <a:p>
            <a:pPr lvl="3"/>
            <a:r>
              <a:rPr lang="en-GB" dirty="0" smtClean="0"/>
              <a:t>		//output string </a:t>
            </a:r>
          </a:p>
          <a:p>
            <a:pPr lvl="3"/>
            <a:r>
              <a:rPr lang="en-GB" dirty="0" smtClean="0"/>
              <a:t>		…</a:t>
            </a:r>
          </a:p>
          <a:p>
            <a:pPr lvl="3"/>
            <a:r>
              <a:rPr lang="en-GB" dirty="0" smtClean="0"/>
              <a:t>	}</a:t>
            </a:r>
          </a:p>
          <a:p>
            <a:pPr lvl="3"/>
            <a:r>
              <a:rPr lang="en-GB" dirty="0" smtClean="0"/>
              <a:t>}</a:t>
            </a:r>
          </a:p>
          <a:p>
            <a:r>
              <a:rPr lang="en-GB" dirty="0" smtClean="0"/>
              <a:t>Call the debug method throughout the code</a:t>
            </a:r>
          </a:p>
          <a:p>
            <a:pPr lvl="3"/>
            <a:r>
              <a:rPr lang="en-GB" dirty="0" smtClean="0"/>
              <a:t>public void </a:t>
            </a:r>
            <a:r>
              <a:rPr lang="en-GB" dirty="0" err="1" smtClean="0"/>
              <a:t>myMethod</a:t>
            </a:r>
            <a:r>
              <a:rPr lang="en-GB" dirty="0" smtClean="0"/>
              <a:t>() {</a:t>
            </a:r>
          </a:p>
          <a:p>
            <a:pPr lvl="3"/>
            <a:r>
              <a:rPr lang="en-GB" dirty="0" smtClean="0"/>
              <a:t>	debug(“calling </a:t>
            </a:r>
            <a:r>
              <a:rPr lang="en-GB" dirty="0" err="1" smtClean="0"/>
              <a:t>myMethod</a:t>
            </a:r>
            <a:r>
              <a:rPr lang="en-GB" dirty="0" smtClean="0"/>
              <a:t>()”);</a:t>
            </a:r>
          </a:p>
          <a:p>
            <a:pPr lvl="3"/>
            <a:r>
              <a:rPr lang="en-GB" dirty="0" smtClean="0"/>
              <a:t>	...</a:t>
            </a:r>
          </a:p>
          <a:p>
            <a:pPr lvl="3"/>
            <a:r>
              <a:rPr lang="en-GB" dirty="0" smtClean="0"/>
              <a:t>}</a:t>
            </a:r>
          </a:p>
          <a:p>
            <a:pPr lvl="2"/>
            <a:endParaRPr lang="en-GB" dirty="0" smtClean="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smtClean="0"/>
              <a:t>Developing and Deploying MIDP Applications Summary</a:t>
            </a:r>
          </a:p>
        </p:txBody>
      </p:sp>
      <p:sp>
        <p:nvSpPr>
          <p:cNvPr id="46083" name="Rectangle 3"/>
          <p:cNvSpPr>
            <a:spLocks noGrp="1" noChangeArrowheads="1"/>
          </p:cNvSpPr>
          <p:nvPr>
            <p:ph type="body" idx="1"/>
          </p:nvPr>
        </p:nvSpPr>
        <p:spPr/>
        <p:txBody>
          <a:bodyPr/>
          <a:lstStyle/>
          <a:p>
            <a:r>
              <a:rPr lang="en-GB" smtClean="0"/>
              <a:t>The MIDP Development Process consists of the following steps:</a:t>
            </a:r>
          </a:p>
          <a:p>
            <a:pPr lvl="1"/>
            <a:r>
              <a:rPr lang="en-GB" smtClean="0"/>
              <a:t>Development the code using the MIDP SDK</a:t>
            </a:r>
          </a:p>
          <a:p>
            <a:pPr lvl="1"/>
            <a:r>
              <a:rPr lang="en-GB" smtClean="0"/>
              <a:t>Compile the .java files into .class files</a:t>
            </a:r>
          </a:p>
          <a:p>
            <a:pPr lvl="1"/>
            <a:r>
              <a:rPr lang="en-GB" smtClean="0"/>
              <a:t>Run the Pre-verifying tool on the .class files</a:t>
            </a:r>
          </a:p>
          <a:p>
            <a:pPr lvl="1"/>
            <a:r>
              <a:rPr lang="en-GB" smtClean="0"/>
              <a:t>Package the application by creating a JAR and JAD tool</a:t>
            </a:r>
          </a:p>
          <a:p>
            <a:pPr lvl="1"/>
            <a:r>
              <a:rPr lang="en-GB" smtClean="0"/>
              <a:t>Most of the build phases are automated in NetBeans</a:t>
            </a:r>
          </a:p>
          <a:p>
            <a:r>
              <a:rPr lang="en-GB" smtClean="0"/>
              <a:t>MIDP applications can be deployed to physical devices using</a:t>
            </a:r>
          </a:p>
          <a:p>
            <a:pPr lvl="1"/>
            <a:r>
              <a:rPr lang="en-GB" smtClean="0"/>
              <a:t>OTA</a:t>
            </a:r>
          </a:p>
          <a:p>
            <a:pPr lvl="1"/>
            <a:r>
              <a:rPr lang="en-GB" smtClean="0"/>
              <a:t>Bluetooth</a:t>
            </a:r>
          </a:p>
          <a:p>
            <a:pPr lvl="1"/>
            <a:r>
              <a:rPr lang="en-GB" smtClean="0"/>
              <a:t>Infrared</a:t>
            </a:r>
          </a:p>
          <a:p>
            <a:pPr lvl="1"/>
            <a:r>
              <a:rPr lang="en-GB" smtClean="0"/>
              <a:t>Serial Cable</a:t>
            </a:r>
          </a:p>
          <a:p>
            <a:endParaRPr lang="en-GB"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mtClean="0"/>
              <a:t>Optional APIs</a:t>
            </a:r>
          </a:p>
        </p:txBody>
      </p:sp>
      <p:sp>
        <p:nvSpPr>
          <p:cNvPr id="9219" name="Rectangle 3"/>
          <p:cNvSpPr>
            <a:spLocks noGrp="1" noChangeArrowheads="1"/>
          </p:cNvSpPr>
          <p:nvPr>
            <p:ph type="body" idx="1"/>
          </p:nvPr>
        </p:nvSpPr>
        <p:spPr/>
        <p:txBody>
          <a:bodyPr/>
          <a:lstStyle/>
          <a:p>
            <a:r>
              <a:rPr lang="en-GB" smtClean="0"/>
              <a:t>Define specific additional functionality that may be included in a particular configuration</a:t>
            </a:r>
          </a:p>
          <a:p>
            <a:r>
              <a:rPr lang="en-GB" smtClean="0"/>
              <a:t>This functionality is separated into an optional API because it is too specific to include a profile or configuration</a:t>
            </a:r>
          </a:p>
        </p:txBody>
      </p:sp>
      <p:grpSp>
        <p:nvGrpSpPr>
          <p:cNvPr id="2" name="Group 4"/>
          <p:cNvGrpSpPr>
            <a:grpSpLocks/>
          </p:cNvGrpSpPr>
          <p:nvPr/>
        </p:nvGrpSpPr>
        <p:grpSpPr bwMode="auto">
          <a:xfrm>
            <a:off x="1046331" y="2717800"/>
            <a:ext cx="8251560" cy="3276600"/>
            <a:chOff x="659" y="2016"/>
            <a:chExt cx="5197" cy="2064"/>
          </a:xfrm>
        </p:grpSpPr>
        <p:sp>
          <p:nvSpPr>
            <p:cNvPr id="9221" name="Rectangle 5"/>
            <p:cNvSpPr>
              <a:spLocks noChangeArrowheads="1"/>
            </p:cNvSpPr>
            <p:nvPr/>
          </p:nvSpPr>
          <p:spPr bwMode="auto">
            <a:xfrm>
              <a:off x="4368"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CLDC-HI or KVM</a:t>
              </a:r>
            </a:p>
          </p:txBody>
        </p:sp>
        <p:sp>
          <p:nvSpPr>
            <p:cNvPr id="9222" name="Rectangle 6"/>
            <p:cNvSpPr>
              <a:spLocks noChangeArrowheads="1"/>
            </p:cNvSpPr>
            <p:nvPr/>
          </p:nvSpPr>
          <p:spPr bwMode="auto">
            <a:xfrm>
              <a:off x="4368"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CLDC Core classes</a:t>
              </a:r>
            </a:p>
          </p:txBody>
        </p:sp>
        <p:sp>
          <p:nvSpPr>
            <p:cNvPr id="9223" name="Rectangle 7"/>
            <p:cNvSpPr>
              <a:spLocks noChangeArrowheads="1"/>
            </p:cNvSpPr>
            <p:nvPr/>
          </p:nvSpPr>
          <p:spPr bwMode="auto">
            <a:xfrm>
              <a:off x="2736" y="3888"/>
              <a:ext cx="1488" cy="192"/>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rgbClr val="B2B2B2"/>
                  </a:solidFill>
                  <a:latin typeface="Nokia Sans" pitchFamily="34" charset="0"/>
                </a:rPr>
                <a:t>CVM</a:t>
              </a:r>
            </a:p>
          </p:txBody>
        </p:sp>
        <p:sp>
          <p:nvSpPr>
            <p:cNvPr id="9224" name="Rectangle 8"/>
            <p:cNvSpPr>
              <a:spLocks noChangeArrowheads="1"/>
            </p:cNvSpPr>
            <p:nvPr/>
          </p:nvSpPr>
          <p:spPr bwMode="auto">
            <a:xfrm>
              <a:off x="2736" y="3552"/>
              <a:ext cx="1488" cy="288"/>
            </a:xfrm>
            <a:prstGeom prst="rect">
              <a:avLst/>
            </a:prstGeom>
            <a:solidFill>
              <a:srgbClr val="5A96DE">
                <a:alpha val="50195"/>
              </a:srgbClr>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rgbClr val="B2B2B2"/>
                  </a:solidFill>
                  <a:latin typeface="Nokia Sans" pitchFamily="34" charset="0"/>
                </a:rPr>
                <a:t>CDC Core classes</a:t>
              </a:r>
            </a:p>
          </p:txBody>
        </p:sp>
        <p:sp>
          <p:nvSpPr>
            <p:cNvPr id="9225" name="Rectangle 9"/>
            <p:cNvSpPr>
              <a:spLocks noChangeArrowheads="1"/>
            </p:cNvSpPr>
            <p:nvPr/>
          </p:nvSpPr>
          <p:spPr bwMode="auto">
            <a:xfrm>
              <a:off x="3216" y="3216"/>
              <a:ext cx="1008" cy="305"/>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9226" name="Text Box 10"/>
            <p:cNvSpPr txBox="1">
              <a:spLocks noChangeArrowheads="1"/>
            </p:cNvSpPr>
            <p:nvPr/>
          </p:nvSpPr>
          <p:spPr bwMode="auto">
            <a:xfrm>
              <a:off x="3326" y="3182"/>
              <a:ext cx="836"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Foundation</a:t>
              </a:r>
            </a:p>
            <a:p>
              <a:pPr algn="ctr">
                <a:lnSpc>
                  <a:spcPct val="90000"/>
                </a:lnSpc>
                <a:spcBef>
                  <a:spcPct val="0"/>
                </a:spcBef>
                <a:spcAft>
                  <a:spcPct val="0"/>
                </a:spcAft>
                <a:buClrTx/>
              </a:pPr>
              <a:r>
                <a:rPr lang="en-GB">
                  <a:solidFill>
                    <a:srgbClr val="B2B2B2"/>
                  </a:solidFill>
                  <a:latin typeface="Nokia Sans" pitchFamily="34" charset="0"/>
                </a:rPr>
                <a:t>Profile</a:t>
              </a:r>
            </a:p>
          </p:txBody>
        </p:sp>
        <p:sp>
          <p:nvSpPr>
            <p:cNvPr id="9227" name="Rectangle 11"/>
            <p:cNvSpPr>
              <a:spLocks noChangeArrowheads="1"/>
            </p:cNvSpPr>
            <p:nvPr/>
          </p:nvSpPr>
          <p:spPr bwMode="auto">
            <a:xfrm>
              <a:off x="3744" y="2252"/>
              <a:ext cx="480" cy="912"/>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9228" name="Text Box 12"/>
            <p:cNvSpPr txBox="1">
              <a:spLocks noChangeArrowheads="1"/>
            </p:cNvSpPr>
            <p:nvPr/>
          </p:nvSpPr>
          <p:spPr bwMode="auto">
            <a:xfrm rot="5400000">
              <a:off x="3489" y="2526"/>
              <a:ext cx="916" cy="370"/>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rgbClr val="B2B2B2"/>
                  </a:solidFill>
                  <a:latin typeface="Nokia Sans" pitchFamily="34" charset="0"/>
                </a:rPr>
                <a:t>Personal </a:t>
              </a:r>
            </a:p>
            <a:p>
              <a:pPr>
                <a:lnSpc>
                  <a:spcPct val="90000"/>
                </a:lnSpc>
                <a:spcBef>
                  <a:spcPct val="0"/>
                </a:spcBef>
                <a:spcAft>
                  <a:spcPct val="0"/>
                </a:spcAft>
                <a:buClrTx/>
              </a:pPr>
              <a:r>
                <a:rPr lang="en-GB">
                  <a:solidFill>
                    <a:srgbClr val="B2B2B2"/>
                  </a:solidFill>
                  <a:latin typeface="Nokia Sans" pitchFamily="34" charset="0"/>
                </a:rPr>
                <a:t>Basis Profile</a:t>
              </a:r>
            </a:p>
          </p:txBody>
        </p:sp>
        <p:grpSp>
          <p:nvGrpSpPr>
            <p:cNvPr id="3" name="Group 13"/>
            <p:cNvGrpSpPr>
              <a:grpSpLocks/>
            </p:cNvGrpSpPr>
            <p:nvPr/>
          </p:nvGrpSpPr>
          <p:grpSpPr bwMode="auto">
            <a:xfrm>
              <a:off x="3216" y="2256"/>
              <a:ext cx="480" cy="912"/>
              <a:chOff x="3216" y="2256"/>
              <a:chExt cx="480" cy="912"/>
            </a:xfrm>
          </p:grpSpPr>
          <p:sp>
            <p:nvSpPr>
              <p:cNvPr id="9255" name="Rectangle 14"/>
              <p:cNvSpPr>
                <a:spLocks noChangeArrowheads="1"/>
              </p:cNvSpPr>
              <p:nvPr/>
            </p:nvSpPr>
            <p:spPr bwMode="auto">
              <a:xfrm>
                <a:off x="3216" y="2256"/>
                <a:ext cx="480" cy="912"/>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9256" name="Text Box 15"/>
              <p:cNvSpPr txBox="1">
                <a:spLocks noChangeArrowheads="1"/>
              </p:cNvSpPr>
              <p:nvPr/>
            </p:nvSpPr>
            <p:spPr bwMode="auto">
              <a:xfrm rot="5400000">
                <a:off x="3073" y="2449"/>
                <a:ext cx="684" cy="370"/>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rgbClr val="B2B2B2"/>
                    </a:solidFill>
                    <a:latin typeface="Nokia Sans" pitchFamily="34" charset="0"/>
                  </a:rPr>
                  <a:t>Personal</a:t>
                </a:r>
              </a:p>
              <a:p>
                <a:pPr>
                  <a:lnSpc>
                    <a:spcPct val="90000"/>
                  </a:lnSpc>
                  <a:spcBef>
                    <a:spcPct val="0"/>
                  </a:spcBef>
                  <a:spcAft>
                    <a:spcPct val="0"/>
                  </a:spcAft>
                  <a:buClrTx/>
                </a:pPr>
                <a:r>
                  <a:rPr lang="en-GB">
                    <a:solidFill>
                      <a:srgbClr val="B2B2B2"/>
                    </a:solidFill>
                    <a:latin typeface="Nokia Sans" pitchFamily="34" charset="0"/>
                  </a:rPr>
                  <a:t>Profile</a:t>
                </a:r>
              </a:p>
            </p:txBody>
          </p:sp>
        </p:grpSp>
        <p:grpSp>
          <p:nvGrpSpPr>
            <p:cNvPr id="4" name="Group 16"/>
            <p:cNvGrpSpPr>
              <a:grpSpLocks/>
            </p:cNvGrpSpPr>
            <p:nvPr/>
          </p:nvGrpSpPr>
          <p:grpSpPr bwMode="auto">
            <a:xfrm>
              <a:off x="2736" y="2256"/>
              <a:ext cx="432" cy="1248"/>
              <a:chOff x="2736" y="2256"/>
              <a:chExt cx="432" cy="1248"/>
            </a:xfrm>
          </p:grpSpPr>
          <p:sp>
            <p:nvSpPr>
              <p:cNvPr id="9253" name="Rectangle 17"/>
              <p:cNvSpPr>
                <a:spLocks noChangeArrowheads="1"/>
              </p:cNvSpPr>
              <p:nvPr/>
            </p:nvSpPr>
            <p:spPr bwMode="auto">
              <a:xfrm>
                <a:off x="2736" y="2256"/>
                <a:ext cx="432" cy="1248"/>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9254" name="Text Box 18"/>
              <p:cNvSpPr txBox="1">
                <a:spLocks noChangeArrowheads="1"/>
              </p:cNvSpPr>
              <p:nvPr/>
            </p:nvSpPr>
            <p:spPr bwMode="auto">
              <a:xfrm rot="5400000">
                <a:off x="2554" y="2521"/>
                <a:ext cx="828" cy="370"/>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a:solidFill>
                      <a:srgbClr val="B2B2B2"/>
                    </a:solidFill>
                    <a:latin typeface="Nokia Sans" pitchFamily="34" charset="0"/>
                  </a:rPr>
                  <a:t>Other CDC</a:t>
                </a:r>
              </a:p>
              <a:p>
                <a:pPr>
                  <a:lnSpc>
                    <a:spcPct val="90000"/>
                  </a:lnSpc>
                  <a:spcBef>
                    <a:spcPct val="0"/>
                  </a:spcBef>
                  <a:spcAft>
                    <a:spcPct val="0"/>
                  </a:spcAft>
                  <a:buClrTx/>
                </a:pPr>
                <a:r>
                  <a:rPr lang="en-GB">
                    <a:solidFill>
                      <a:srgbClr val="B2B2B2"/>
                    </a:solidFill>
                    <a:latin typeface="Nokia Sans" pitchFamily="34" charset="0"/>
                  </a:rPr>
                  <a:t>Profiles</a:t>
                </a:r>
              </a:p>
            </p:txBody>
          </p:sp>
        </p:grpSp>
        <p:sp>
          <p:nvSpPr>
            <p:cNvPr id="9231" name="Rectangle 19"/>
            <p:cNvSpPr>
              <a:spLocks noChangeArrowheads="1"/>
            </p:cNvSpPr>
            <p:nvPr/>
          </p:nvSpPr>
          <p:spPr bwMode="auto">
            <a:xfrm>
              <a:off x="2736" y="2016"/>
              <a:ext cx="43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32" name="Rectangle 20"/>
            <p:cNvSpPr>
              <a:spLocks noChangeArrowheads="1"/>
            </p:cNvSpPr>
            <p:nvPr/>
          </p:nvSpPr>
          <p:spPr bwMode="auto">
            <a:xfrm>
              <a:off x="3744"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33" name="Rectangle 21"/>
            <p:cNvSpPr>
              <a:spLocks noChangeArrowheads="1"/>
            </p:cNvSpPr>
            <p:nvPr/>
          </p:nvSpPr>
          <p:spPr bwMode="auto">
            <a:xfrm>
              <a:off x="3504"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34" name="Rectangle 22"/>
            <p:cNvSpPr>
              <a:spLocks noChangeArrowheads="1"/>
            </p:cNvSpPr>
            <p:nvPr/>
          </p:nvSpPr>
          <p:spPr bwMode="auto">
            <a:xfrm>
              <a:off x="3216"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35" name="Text Box 23"/>
            <p:cNvSpPr txBox="1">
              <a:spLocks noChangeArrowheads="1"/>
            </p:cNvSpPr>
            <p:nvPr/>
          </p:nvSpPr>
          <p:spPr bwMode="auto">
            <a:xfrm>
              <a:off x="659" y="2059"/>
              <a:ext cx="1261" cy="197"/>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sz="1600" b="1">
                  <a:latin typeface="Nokia Sans" pitchFamily="34" charset="0"/>
                </a:rPr>
                <a:t>Optional Packages</a:t>
              </a:r>
            </a:p>
          </p:txBody>
        </p:sp>
        <p:sp>
          <p:nvSpPr>
            <p:cNvPr id="9236" name="Line 24"/>
            <p:cNvSpPr>
              <a:spLocks noChangeShapeType="1"/>
            </p:cNvSpPr>
            <p:nvPr/>
          </p:nvSpPr>
          <p:spPr bwMode="auto">
            <a:xfrm flipH="1">
              <a:off x="1920" y="2160"/>
              <a:ext cx="624" cy="0"/>
            </a:xfrm>
            <a:prstGeom prst="line">
              <a:avLst/>
            </a:prstGeom>
            <a:noFill/>
            <a:ln w="12700">
              <a:solidFill>
                <a:srgbClr val="40AC43"/>
              </a:solidFill>
              <a:round/>
              <a:headEnd/>
              <a:tailEnd/>
            </a:ln>
          </p:spPr>
          <p:txBody>
            <a:bodyPr/>
            <a:lstStyle/>
            <a:p>
              <a:endParaRPr lang="fi-FI"/>
            </a:p>
          </p:txBody>
        </p:sp>
        <p:grpSp>
          <p:nvGrpSpPr>
            <p:cNvPr id="5" name="Group 25"/>
            <p:cNvGrpSpPr>
              <a:grpSpLocks/>
            </p:cNvGrpSpPr>
            <p:nvPr/>
          </p:nvGrpSpPr>
          <p:grpSpPr bwMode="auto">
            <a:xfrm>
              <a:off x="2544" y="2064"/>
              <a:ext cx="144" cy="192"/>
              <a:chOff x="2688" y="2256"/>
              <a:chExt cx="144" cy="1248"/>
            </a:xfrm>
          </p:grpSpPr>
          <p:sp>
            <p:nvSpPr>
              <p:cNvPr id="9250" name="Line 26"/>
              <p:cNvSpPr>
                <a:spLocks noChangeShapeType="1"/>
              </p:cNvSpPr>
              <p:nvPr/>
            </p:nvSpPr>
            <p:spPr bwMode="auto">
              <a:xfrm flipH="1">
                <a:off x="2688" y="2256"/>
                <a:ext cx="144" cy="0"/>
              </a:xfrm>
              <a:prstGeom prst="line">
                <a:avLst/>
              </a:prstGeom>
              <a:noFill/>
              <a:ln w="12700">
                <a:solidFill>
                  <a:srgbClr val="40AC43"/>
                </a:solidFill>
                <a:round/>
                <a:headEnd/>
                <a:tailEnd/>
              </a:ln>
            </p:spPr>
            <p:txBody>
              <a:bodyPr/>
              <a:lstStyle/>
              <a:p>
                <a:endParaRPr lang="fi-FI"/>
              </a:p>
            </p:txBody>
          </p:sp>
          <p:sp>
            <p:nvSpPr>
              <p:cNvPr id="9251" name="Line 27"/>
              <p:cNvSpPr>
                <a:spLocks noChangeShapeType="1"/>
              </p:cNvSpPr>
              <p:nvPr/>
            </p:nvSpPr>
            <p:spPr bwMode="auto">
              <a:xfrm>
                <a:off x="2688" y="2256"/>
                <a:ext cx="0" cy="1248"/>
              </a:xfrm>
              <a:prstGeom prst="line">
                <a:avLst/>
              </a:prstGeom>
              <a:noFill/>
              <a:ln w="12700">
                <a:solidFill>
                  <a:srgbClr val="40AC43"/>
                </a:solidFill>
                <a:round/>
                <a:headEnd/>
                <a:tailEnd/>
              </a:ln>
            </p:spPr>
            <p:txBody>
              <a:bodyPr/>
              <a:lstStyle/>
              <a:p>
                <a:endParaRPr lang="fi-FI"/>
              </a:p>
            </p:txBody>
          </p:sp>
          <p:sp>
            <p:nvSpPr>
              <p:cNvPr id="9252" name="Line 28"/>
              <p:cNvSpPr>
                <a:spLocks noChangeShapeType="1"/>
              </p:cNvSpPr>
              <p:nvPr/>
            </p:nvSpPr>
            <p:spPr bwMode="auto">
              <a:xfrm flipH="1">
                <a:off x="2688" y="3504"/>
                <a:ext cx="144" cy="0"/>
              </a:xfrm>
              <a:prstGeom prst="line">
                <a:avLst/>
              </a:prstGeom>
              <a:noFill/>
              <a:ln w="12700">
                <a:solidFill>
                  <a:srgbClr val="40AC43"/>
                </a:solidFill>
                <a:round/>
                <a:headEnd/>
                <a:tailEnd/>
              </a:ln>
            </p:spPr>
            <p:txBody>
              <a:bodyPr/>
              <a:lstStyle/>
              <a:p>
                <a:endParaRPr lang="fi-FI"/>
              </a:p>
            </p:txBody>
          </p:sp>
        </p:grpSp>
        <p:sp>
          <p:nvSpPr>
            <p:cNvPr id="9238" name="Rectangle 29"/>
            <p:cNvSpPr>
              <a:spLocks noChangeArrowheads="1"/>
            </p:cNvSpPr>
            <p:nvPr/>
          </p:nvSpPr>
          <p:spPr bwMode="auto">
            <a:xfrm rot="-5400000">
              <a:off x="4872" y="2520"/>
              <a:ext cx="1248" cy="720"/>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9239" name="Text Box 30"/>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Mobile Information</a:t>
              </a:r>
            </a:p>
            <a:p>
              <a:pPr algn="ctr">
                <a:lnSpc>
                  <a:spcPct val="90000"/>
                </a:lnSpc>
                <a:spcBef>
                  <a:spcPct val="0"/>
                </a:spcBef>
                <a:spcAft>
                  <a:spcPct val="0"/>
                </a:spcAft>
                <a:buClrTx/>
              </a:pPr>
              <a:r>
                <a:rPr lang="en-GB">
                  <a:solidFill>
                    <a:srgbClr val="B2B2B2"/>
                  </a:solidFill>
                  <a:latin typeface="Nokia Sans" pitchFamily="34" charset="0"/>
                </a:rPr>
                <a:t>Device Profile</a:t>
              </a:r>
            </a:p>
          </p:txBody>
        </p:sp>
        <p:grpSp>
          <p:nvGrpSpPr>
            <p:cNvPr id="6" name="Group 31"/>
            <p:cNvGrpSpPr>
              <a:grpSpLocks/>
            </p:cNvGrpSpPr>
            <p:nvPr/>
          </p:nvGrpSpPr>
          <p:grpSpPr bwMode="auto">
            <a:xfrm>
              <a:off x="4377" y="2256"/>
              <a:ext cx="711" cy="1248"/>
              <a:chOff x="4368" y="2256"/>
              <a:chExt cx="576" cy="1248"/>
            </a:xfrm>
          </p:grpSpPr>
          <p:sp>
            <p:nvSpPr>
              <p:cNvPr id="9248" name="Rectangle 32"/>
              <p:cNvSpPr>
                <a:spLocks noChangeArrowheads="1"/>
              </p:cNvSpPr>
              <p:nvPr/>
            </p:nvSpPr>
            <p:spPr bwMode="auto">
              <a:xfrm rot="-5400000">
                <a:off x="4032" y="2592"/>
                <a:ext cx="1248" cy="576"/>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9249" name="Text Box 33"/>
              <p:cNvSpPr txBox="1">
                <a:spLocks noChangeArrowheads="1"/>
              </p:cNvSpPr>
              <p:nvPr/>
            </p:nvSpPr>
            <p:spPr bwMode="auto">
              <a:xfrm rot="5400000">
                <a:off x="4144" y="2687"/>
                <a:ext cx="948" cy="426"/>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Other CLDC </a:t>
                </a:r>
              </a:p>
              <a:p>
                <a:pPr algn="ctr">
                  <a:lnSpc>
                    <a:spcPct val="90000"/>
                  </a:lnSpc>
                  <a:spcBef>
                    <a:spcPct val="0"/>
                  </a:spcBef>
                  <a:spcAft>
                    <a:spcPct val="0"/>
                  </a:spcAft>
                  <a:buClrTx/>
                </a:pPr>
                <a:r>
                  <a:rPr lang="en-GB">
                    <a:solidFill>
                      <a:srgbClr val="B2B2B2"/>
                    </a:solidFill>
                    <a:latin typeface="Nokia Sans" pitchFamily="34" charset="0"/>
                  </a:rPr>
                  <a:t>Profiles</a:t>
                </a:r>
              </a:p>
              <a:p>
                <a:pPr algn="ctr">
                  <a:lnSpc>
                    <a:spcPct val="90000"/>
                  </a:lnSpc>
                  <a:spcBef>
                    <a:spcPct val="0"/>
                  </a:spcBef>
                  <a:spcAft>
                    <a:spcPct val="0"/>
                  </a:spcAft>
                  <a:buClrTx/>
                </a:pPr>
                <a:endParaRPr lang="en-GB">
                  <a:solidFill>
                    <a:srgbClr val="B2B2B2"/>
                  </a:solidFill>
                  <a:latin typeface="Nokia Sans" pitchFamily="34" charset="0"/>
                </a:endParaRPr>
              </a:p>
            </p:txBody>
          </p:sp>
        </p:grpSp>
        <p:sp>
          <p:nvSpPr>
            <p:cNvPr id="9241" name="Rectangle 34"/>
            <p:cNvSpPr>
              <a:spLocks noChangeArrowheads="1"/>
            </p:cNvSpPr>
            <p:nvPr/>
          </p:nvSpPr>
          <p:spPr bwMode="auto">
            <a:xfrm>
              <a:off x="4368"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42" name="Rectangle 35"/>
            <p:cNvSpPr>
              <a:spLocks noChangeArrowheads="1"/>
            </p:cNvSpPr>
            <p:nvPr/>
          </p:nvSpPr>
          <p:spPr bwMode="auto">
            <a:xfrm>
              <a:off x="456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43" name="Rectangle 36"/>
            <p:cNvSpPr>
              <a:spLocks noChangeArrowheads="1"/>
            </p:cNvSpPr>
            <p:nvPr/>
          </p:nvSpPr>
          <p:spPr bwMode="auto">
            <a:xfrm>
              <a:off x="480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44" name="Rectangle 37"/>
            <p:cNvSpPr>
              <a:spLocks noChangeArrowheads="1"/>
            </p:cNvSpPr>
            <p:nvPr/>
          </p:nvSpPr>
          <p:spPr bwMode="auto">
            <a:xfrm>
              <a:off x="528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45" name="Rectangle 38"/>
            <p:cNvSpPr>
              <a:spLocks noChangeArrowheads="1"/>
            </p:cNvSpPr>
            <p:nvPr/>
          </p:nvSpPr>
          <p:spPr bwMode="auto">
            <a:xfrm>
              <a:off x="5472"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46" name="Rectangle 39"/>
            <p:cNvSpPr>
              <a:spLocks noChangeArrowheads="1"/>
            </p:cNvSpPr>
            <p:nvPr/>
          </p:nvSpPr>
          <p:spPr bwMode="auto">
            <a:xfrm>
              <a:off x="5712"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9247" name="Rectangle 40"/>
            <p:cNvSpPr>
              <a:spLocks noChangeArrowheads="1"/>
            </p:cNvSpPr>
            <p:nvPr/>
          </p:nvSpPr>
          <p:spPr bwMode="auto">
            <a:xfrm>
              <a:off x="4032" y="2016"/>
              <a:ext cx="192" cy="192"/>
            </a:xfrm>
            <a:prstGeom prst="rect">
              <a:avLst/>
            </a:prstGeom>
            <a:solidFill>
              <a:srgbClr val="0059B5"/>
            </a:solidFill>
            <a:ln w="12700">
              <a:solidFill>
                <a:schemeClr val="tx1"/>
              </a:solidFill>
              <a:miter lim="800000"/>
              <a:headEnd/>
              <a:tailEnd/>
            </a:ln>
          </p:spPr>
          <p:txBody>
            <a:bodyPr wrap="none" anchor="ctr"/>
            <a:lstStyle/>
            <a:p>
              <a:endParaRPr lang="fi-FI"/>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Overview of CLDC and MIDP</a:t>
            </a:r>
          </a:p>
        </p:txBody>
      </p:sp>
      <p:sp>
        <p:nvSpPr>
          <p:cNvPr id="10243" name="Rectangle 3"/>
          <p:cNvSpPr>
            <a:spLocks noGrp="1" noChangeArrowheads="1"/>
          </p:cNvSpPr>
          <p:nvPr>
            <p:ph type="body" idx="1"/>
          </p:nvPr>
        </p:nvSpPr>
        <p:spPr/>
        <p:txBody>
          <a:bodyPr/>
          <a:lstStyle/>
          <a:p>
            <a:r>
              <a:rPr lang="en-GB" smtClean="0"/>
              <a:t>The focus of this course is</a:t>
            </a:r>
          </a:p>
          <a:p>
            <a:pPr lvl="1"/>
            <a:r>
              <a:rPr lang="en-GB" smtClean="0"/>
              <a:t>Connected, Limited Device Configuration (CLDC)</a:t>
            </a:r>
          </a:p>
          <a:p>
            <a:pPr lvl="1"/>
            <a:r>
              <a:rPr lang="en-GB" smtClean="0"/>
              <a:t>Mobile Information Device Profile (MIDP)</a:t>
            </a:r>
          </a:p>
          <a:p>
            <a:pPr lvl="1"/>
            <a:r>
              <a:rPr lang="en-GB" smtClean="0"/>
              <a:t>Optional APIs compatible with CLDC</a:t>
            </a:r>
          </a:p>
          <a:p>
            <a:r>
              <a:rPr lang="en-GB" smtClean="0"/>
              <a:t>This is aimed at devices such as</a:t>
            </a:r>
          </a:p>
          <a:p>
            <a:pPr lvl="1"/>
            <a:r>
              <a:rPr lang="en-GB" smtClean="0"/>
              <a:t>Series 40: Nokia 6500 slide, Nokia 6700 classic…</a:t>
            </a:r>
          </a:p>
          <a:p>
            <a:pPr lvl="1"/>
            <a:r>
              <a:rPr lang="en-GB" smtClean="0"/>
              <a:t>Symbian S60: </a:t>
            </a:r>
            <a:r>
              <a:rPr lang="en-US" smtClean="0"/>
              <a:t>Nokia E75</a:t>
            </a:r>
            <a:r>
              <a:rPr lang="en-GB" smtClean="0"/>
              <a:t>, </a:t>
            </a:r>
            <a:r>
              <a:rPr lang="en-US" smtClean="0"/>
              <a:t>Nokia 5800 XpressMusic</a:t>
            </a:r>
            <a:r>
              <a:rPr lang="en-GB" smtClean="0"/>
              <a:t>…</a:t>
            </a:r>
          </a:p>
        </p:txBody>
      </p:sp>
      <p:grpSp>
        <p:nvGrpSpPr>
          <p:cNvPr id="2" name="Group 4"/>
          <p:cNvGrpSpPr>
            <a:grpSpLocks/>
          </p:cNvGrpSpPr>
          <p:nvPr/>
        </p:nvGrpSpPr>
        <p:grpSpPr bwMode="auto">
          <a:xfrm>
            <a:off x="6922609" y="2324100"/>
            <a:ext cx="2362579" cy="3276600"/>
            <a:chOff x="4368" y="2016"/>
            <a:chExt cx="1488" cy="2064"/>
          </a:xfrm>
        </p:grpSpPr>
        <p:sp>
          <p:nvSpPr>
            <p:cNvPr id="10245" name="Rectangle 5"/>
            <p:cNvSpPr>
              <a:spLocks noChangeArrowheads="1"/>
            </p:cNvSpPr>
            <p:nvPr/>
          </p:nvSpPr>
          <p:spPr bwMode="auto">
            <a:xfrm>
              <a:off x="4368"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CLDC-HI or KVM</a:t>
              </a:r>
            </a:p>
          </p:txBody>
        </p:sp>
        <p:sp>
          <p:nvSpPr>
            <p:cNvPr id="10246" name="Rectangle 6"/>
            <p:cNvSpPr>
              <a:spLocks noChangeArrowheads="1"/>
            </p:cNvSpPr>
            <p:nvPr/>
          </p:nvSpPr>
          <p:spPr bwMode="auto">
            <a:xfrm>
              <a:off x="4368"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CLDC Core classes</a:t>
              </a:r>
            </a:p>
          </p:txBody>
        </p:sp>
        <p:grpSp>
          <p:nvGrpSpPr>
            <p:cNvPr id="3" name="Group 7"/>
            <p:cNvGrpSpPr>
              <a:grpSpLocks/>
            </p:cNvGrpSpPr>
            <p:nvPr/>
          </p:nvGrpSpPr>
          <p:grpSpPr bwMode="auto">
            <a:xfrm>
              <a:off x="5136" y="2249"/>
              <a:ext cx="720" cy="1300"/>
              <a:chOff x="5136" y="2249"/>
              <a:chExt cx="720" cy="1300"/>
            </a:xfrm>
          </p:grpSpPr>
          <p:sp>
            <p:nvSpPr>
              <p:cNvPr id="10251" name="Rectangle 8"/>
              <p:cNvSpPr>
                <a:spLocks noChangeArrowheads="1"/>
              </p:cNvSpPr>
              <p:nvPr/>
            </p:nvSpPr>
            <p:spPr bwMode="auto">
              <a:xfrm rot="-5400000">
                <a:off x="4872" y="2520"/>
                <a:ext cx="1248" cy="720"/>
              </a:xfrm>
              <a:prstGeom prst="rect">
                <a:avLst/>
              </a:prstGeom>
              <a:solidFill>
                <a:srgbClr val="40AC43"/>
              </a:solidFill>
              <a:ln w="12700">
                <a:solidFill>
                  <a:schemeClr val="tx1"/>
                </a:solidFill>
                <a:miter lim="800000"/>
                <a:headEnd/>
                <a:tailEnd/>
              </a:ln>
            </p:spPr>
            <p:txBody>
              <a:bodyPr wrap="none" anchor="ctr"/>
              <a:lstStyle/>
              <a:p>
                <a:endParaRPr lang="fi-FI"/>
              </a:p>
            </p:txBody>
          </p:sp>
          <p:sp>
            <p:nvSpPr>
              <p:cNvPr id="10252" name="Text Box 9"/>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chemeClr val="bg1"/>
                    </a:solidFill>
                    <a:latin typeface="Nokia Sans" pitchFamily="34" charset="0"/>
                  </a:rPr>
                  <a:t>Mobile Information</a:t>
                </a:r>
              </a:p>
              <a:p>
                <a:pPr algn="ctr">
                  <a:lnSpc>
                    <a:spcPct val="90000"/>
                  </a:lnSpc>
                  <a:spcBef>
                    <a:spcPct val="0"/>
                  </a:spcBef>
                  <a:spcAft>
                    <a:spcPct val="0"/>
                  </a:spcAft>
                  <a:buClrTx/>
                </a:pPr>
                <a:r>
                  <a:rPr lang="en-GB">
                    <a:solidFill>
                      <a:schemeClr val="bg1"/>
                    </a:solidFill>
                    <a:latin typeface="Nokia Sans" pitchFamily="34" charset="0"/>
                  </a:rPr>
                  <a:t>Device Profile</a:t>
                </a:r>
              </a:p>
            </p:txBody>
          </p:sp>
        </p:grpSp>
        <p:sp>
          <p:nvSpPr>
            <p:cNvPr id="10248" name="Rectangle 10"/>
            <p:cNvSpPr>
              <a:spLocks noChangeArrowheads="1"/>
            </p:cNvSpPr>
            <p:nvPr/>
          </p:nvSpPr>
          <p:spPr bwMode="auto">
            <a:xfrm>
              <a:off x="5280"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0249" name="Rectangle 11"/>
            <p:cNvSpPr>
              <a:spLocks noChangeArrowheads="1"/>
            </p:cNvSpPr>
            <p:nvPr/>
          </p:nvSpPr>
          <p:spPr bwMode="auto">
            <a:xfrm>
              <a:off x="5472"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sp>
          <p:nvSpPr>
            <p:cNvPr id="10250" name="Rectangle 12"/>
            <p:cNvSpPr>
              <a:spLocks noChangeArrowheads="1"/>
            </p:cNvSpPr>
            <p:nvPr/>
          </p:nvSpPr>
          <p:spPr bwMode="auto">
            <a:xfrm>
              <a:off x="5712" y="2016"/>
              <a:ext cx="144" cy="192"/>
            </a:xfrm>
            <a:prstGeom prst="rect">
              <a:avLst/>
            </a:prstGeom>
            <a:solidFill>
              <a:srgbClr val="0059B5"/>
            </a:solidFill>
            <a:ln w="12700">
              <a:solidFill>
                <a:schemeClr val="tx1"/>
              </a:solidFill>
              <a:miter lim="800000"/>
              <a:headEnd/>
              <a:tailEnd/>
            </a:ln>
          </p:spPr>
          <p:txBody>
            <a:bodyPr wrap="none" anchor="ctr"/>
            <a:lstStyle/>
            <a:p>
              <a:endParaRPr lang="fi-FI"/>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mtClean="0"/>
              <a:t>CLDC</a:t>
            </a:r>
          </a:p>
        </p:txBody>
      </p:sp>
      <p:sp>
        <p:nvSpPr>
          <p:cNvPr id="11267" name="Rectangle 3"/>
          <p:cNvSpPr>
            <a:spLocks noGrp="1" noChangeArrowheads="1"/>
          </p:cNvSpPr>
          <p:nvPr>
            <p:ph type="body" idx="1"/>
          </p:nvPr>
        </p:nvSpPr>
        <p:spPr/>
        <p:txBody>
          <a:bodyPr/>
          <a:lstStyle/>
          <a:p>
            <a:r>
              <a:rPr lang="en-GB" smtClean="0"/>
              <a:t>CLDC stands for Connected, Limited Device Configuration</a:t>
            </a:r>
          </a:p>
          <a:p>
            <a:r>
              <a:rPr lang="en-GB" smtClean="0"/>
              <a:t>It is a configuration targeted at devices with</a:t>
            </a:r>
          </a:p>
          <a:p>
            <a:pPr lvl="1"/>
            <a:r>
              <a:rPr lang="en-GB" smtClean="0"/>
              <a:t>Limited power (often battery)</a:t>
            </a:r>
          </a:p>
          <a:p>
            <a:pPr lvl="1"/>
            <a:r>
              <a:rPr lang="en-GB" smtClean="0"/>
              <a:t>Connectivity to network</a:t>
            </a:r>
          </a:p>
          <a:p>
            <a:r>
              <a:rPr lang="en-GB" smtClean="0"/>
              <a:t>CLDC covers the following areas:</a:t>
            </a:r>
          </a:p>
          <a:p>
            <a:pPr lvl="1"/>
            <a:r>
              <a:rPr lang="en-GB" smtClean="0"/>
              <a:t>Java language and virtual machine features </a:t>
            </a:r>
          </a:p>
          <a:p>
            <a:pPr lvl="1"/>
            <a:r>
              <a:rPr lang="en-GB" smtClean="0"/>
              <a:t>Input/output and Networking</a:t>
            </a:r>
          </a:p>
          <a:p>
            <a:pPr lvl="1"/>
            <a:r>
              <a:rPr lang="en-GB" smtClean="0"/>
              <a:t>Security</a:t>
            </a:r>
          </a:p>
          <a:p>
            <a:pPr lvl="1"/>
            <a:r>
              <a:rPr lang="en-GB" smtClean="0"/>
              <a:t>Internationalization</a:t>
            </a:r>
          </a:p>
          <a:p>
            <a:r>
              <a:rPr lang="en-GB" smtClean="0"/>
              <a:t>Borrows some classes from Java SE and introduces </a:t>
            </a:r>
            <a:br>
              <a:rPr lang="en-GB" smtClean="0"/>
            </a:br>
            <a:r>
              <a:rPr lang="en-GB" smtClean="0"/>
              <a:t>Java ME specific classes</a:t>
            </a:r>
          </a:p>
          <a:p>
            <a:r>
              <a:rPr lang="en-GB" smtClean="0"/>
              <a:t>Currently two versions available</a:t>
            </a:r>
          </a:p>
          <a:p>
            <a:pPr lvl="1"/>
            <a:r>
              <a:rPr lang="en-GB" smtClean="0"/>
              <a:t>CLDC 1.0 and CLDC 1.1</a:t>
            </a:r>
          </a:p>
        </p:txBody>
      </p:sp>
      <p:grpSp>
        <p:nvGrpSpPr>
          <p:cNvPr id="2" name="Group 4"/>
          <p:cNvGrpSpPr>
            <a:grpSpLocks/>
          </p:cNvGrpSpPr>
          <p:nvPr/>
        </p:nvGrpSpPr>
        <p:grpSpPr bwMode="auto">
          <a:xfrm>
            <a:off x="6770185" y="2603500"/>
            <a:ext cx="2362579" cy="3276600"/>
            <a:chOff x="4368" y="2016"/>
            <a:chExt cx="1488" cy="2064"/>
          </a:xfrm>
        </p:grpSpPr>
        <p:sp>
          <p:nvSpPr>
            <p:cNvPr id="11269" name="Rectangle 5"/>
            <p:cNvSpPr>
              <a:spLocks noChangeArrowheads="1"/>
            </p:cNvSpPr>
            <p:nvPr/>
          </p:nvSpPr>
          <p:spPr bwMode="auto">
            <a:xfrm>
              <a:off x="4368" y="3888"/>
              <a:ext cx="1488" cy="192"/>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sz="1600" b="1">
                  <a:solidFill>
                    <a:schemeClr val="bg1"/>
                  </a:solidFill>
                  <a:latin typeface="Nokia Sans" pitchFamily="34" charset="0"/>
                </a:rPr>
                <a:t>CLDC-HI or KVM</a:t>
              </a:r>
            </a:p>
          </p:txBody>
        </p:sp>
        <p:sp>
          <p:nvSpPr>
            <p:cNvPr id="11270" name="Rectangle 6"/>
            <p:cNvSpPr>
              <a:spLocks noChangeArrowheads="1"/>
            </p:cNvSpPr>
            <p:nvPr/>
          </p:nvSpPr>
          <p:spPr bwMode="auto">
            <a:xfrm>
              <a:off x="4368" y="3552"/>
              <a:ext cx="1488" cy="288"/>
            </a:xfrm>
            <a:prstGeom prst="rect">
              <a:avLst/>
            </a:prstGeom>
            <a:solidFill>
              <a:srgbClr val="5A96DE"/>
            </a:solidFill>
            <a:ln w="12700">
              <a:solidFill>
                <a:schemeClr val="tx1"/>
              </a:solidFill>
              <a:miter lim="800000"/>
              <a:headEnd/>
              <a:tailEnd/>
            </a:ln>
          </p:spPr>
          <p:txBody>
            <a:bodyPr wrap="none" anchor="ctr"/>
            <a:lstStyle/>
            <a:p>
              <a:pPr algn="ctr">
                <a:lnSpc>
                  <a:spcPct val="90000"/>
                </a:lnSpc>
                <a:spcBef>
                  <a:spcPct val="0"/>
                </a:spcBef>
                <a:spcAft>
                  <a:spcPct val="0"/>
                </a:spcAft>
                <a:buClrTx/>
              </a:pPr>
              <a:r>
                <a:rPr lang="en-GB">
                  <a:solidFill>
                    <a:schemeClr val="bg1"/>
                  </a:solidFill>
                  <a:latin typeface="Nokia Sans" pitchFamily="34" charset="0"/>
                </a:rPr>
                <a:t>CLDC Core classes</a:t>
              </a:r>
            </a:p>
          </p:txBody>
        </p:sp>
        <p:grpSp>
          <p:nvGrpSpPr>
            <p:cNvPr id="3" name="Group 7"/>
            <p:cNvGrpSpPr>
              <a:grpSpLocks/>
            </p:cNvGrpSpPr>
            <p:nvPr/>
          </p:nvGrpSpPr>
          <p:grpSpPr bwMode="auto">
            <a:xfrm>
              <a:off x="5136" y="2249"/>
              <a:ext cx="720" cy="1300"/>
              <a:chOff x="5136" y="2249"/>
              <a:chExt cx="720" cy="1300"/>
            </a:xfrm>
          </p:grpSpPr>
          <p:sp>
            <p:nvSpPr>
              <p:cNvPr id="11275" name="Rectangle 8"/>
              <p:cNvSpPr>
                <a:spLocks noChangeArrowheads="1"/>
              </p:cNvSpPr>
              <p:nvPr/>
            </p:nvSpPr>
            <p:spPr bwMode="auto">
              <a:xfrm rot="-5400000">
                <a:off x="4872" y="2520"/>
                <a:ext cx="1248" cy="720"/>
              </a:xfrm>
              <a:prstGeom prst="rect">
                <a:avLst/>
              </a:prstGeom>
              <a:solidFill>
                <a:srgbClr val="40AC43">
                  <a:alpha val="50195"/>
                </a:srgbClr>
              </a:solidFill>
              <a:ln w="12700">
                <a:solidFill>
                  <a:schemeClr val="tx1"/>
                </a:solidFill>
                <a:miter lim="800000"/>
                <a:headEnd/>
                <a:tailEnd/>
              </a:ln>
            </p:spPr>
            <p:txBody>
              <a:bodyPr wrap="none" anchor="ctr"/>
              <a:lstStyle/>
              <a:p>
                <a:endParaRPr lang="fi-FI"/>
              </a:p>
            </p:txBody>
          </p:sp>
          <p:sp>
            <p:nvSpPr>
              <p:cNvPr id="11276" name="Text Box 9"/>
              <p:cNvSpPr txBox="1">
                <a:spLocks noChangeArrowheads="1"/>
              </p:cNvSpPr>
              <p:nvPr/>
            </p:nvSpPr>
            <p:spPr bwMode="auto">
              <a:xfrm rot="5400000">
                <a:off x="4829" y="2714"/>
                <a:ext cx="1300" cy="370"/>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a:solidFill>
                      <a:srgbClr val="B2B2B2"/>
                    </a:solidFill>
                    <a:latin typeface="Nokia Sans" pitchFamily="34" charset="0"/>
                  </a:rPr>
                  <a:t>Mobile Information</a:t>
                </a:r>
              </a:p>
              <a:p>
                <a:pPr algn="ctr">
                  <a:lnSpc>
                    <a:spcPct val="90000"/>
                  </a:lnSpc>
                  <a:spcBef>
                    <a:spcPct val="0"/>
                  </a:spcBef>
                  <a:spcAft>
                    <a:spcPct val="0"/>
                  </a:spcAft>
                  <a:buClrTx/>
                </a:pPr>
                <a:r>
                  <a:rPr lang="en-GB">
                    <a:solidFill>
                      <a:srgbClr val="B2B2B2"/>
                    </a:solidFill>
                    <a:latin typeface="Nokia Sans" pitchFamily="34" charset="0"/>
                  </a:rPr>
                  <a:t>Device Profile</a:t>
                </a:r>
              </a:p>
            </p:txBody>
          </p:sp>
        </p:grpSp>
        <p:sp>
          <p:nvSpPr>
            <p:cNvPr id="11272" name="Rectangle 10"/>
            <p:cNvSpPr>
              <a:spLocks noChangeArrowheads="1"/>
            </p:cNvSpPr>
            <p:nvPr/>
          </p:nvSpPr>
          <p:spPr bwMode="auto">
            <a:xfrm>
              <a:off x="5280"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1273" name="Rectangle 11"/>
            <p:cNvSpPr>
              <a:spLocks noChangeArrowheads="1"/>
            </p:cNvSpPr>
            <p:nvPr/>
          </p:nvSpPr>
          <p:spPr bwMode="auto">
            <a:xfrm>
              <a:off x="547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sp>
          <p:nvSpPr>
            <p:cNvPr id="11274" name="Rectangle 12"/>
            <p:cNvSpPr>
              <a:spLocks noChangeArrowheads="1"/>
            </p:cNvSpPr>
            <p:nvPr/>
          </p:nvSpPr>
          <p:spPr bwMode="auto">
            <a:xfrm>
              <a:off x="5712" y="2016"/>
              <a:ext cx="144" cy="192"/>
            </a:xfrm>
            <a:prstGeom prst="rect">
              <a:avLst/>
            </a:prstGeom>
            <a:solidFill>
              <a:srgbClr val="0059B5">
                <a:alpha val="50195"/>
              </a:srgbClr>
            </a:solidFill>
            <a:ln w="12700">
              <a:solidFill>
                <a:schemeClr val="tx1"/>
              </a:solidFill>
              <a:miter lim="800000"/>
              <a:headEnd/>
              <a:tailEnd/>
            </a:ln>
          </p:spPr>
          <p:txBody>
            <a:bodyPr wrap="none" anchor="ctr"/>
            <a:lstStyle/>
            <a:p>
              <a:endParaRPr lang="fi-FI"/>
            </a:p>
          </p:txBody>
        </p:sp>
      </p:grpSp>
    </p:spTree>
  </p:cSld>
  <p:clrMapOvr>
    <a:masterClrMapping/>
  </p:clrMapOvr>
  <p:transition/>
</p:sld>
</file>

<file path=ppt/theme/theme1.xml><?xml version="1.0" encoding="utf-8"?>
<a:theme xmlns:a="http://schemas.openxmlformats.org/drawingml/2006/main" name="Torp Style">
  <a:themeElements>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rp Style">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lnDef>
  </a:objectDefaults>
  <a:extraClrSchemeLst>
    <a:extraClrScheme>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rp 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rp 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rp 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rp 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rp 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rp 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rp 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rp 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rp 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rp 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rp 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28680</TotalTime>
  <Words>10652</Words>
  <Application>Microsoft Office PowerPoint</Application>
  <PresentationFormat>Custom</PresentationFormat>
  <Paragraphs>1124</Paragraphs>
  <Slides>69</Slides>
  <Notes>69</Notes>
  <HiddenSlides>0</HiddenSlides>
  <MMClips>0</MMClips>
  <ScaleCrop>false</ScaleCrop>
  <HeadingPairs>
    <vt:vector size="6" baseType="variant">
      <vt:variant>
        <vt:lpstr>Theme</vt:lpstr>
      </vt:variant>
      <vt:variant>
        <vt:i4>1</vt:i4>
      </vt:variant>
      <vt:variant>
        <vt:lpstr>Slide Titles</vt:lpstr>
      </vt:variant>
      <vt:variant>
        <vt:i4>69</vt:i4>
      </vt:variant>
      <vt:variant>
        <vt:lpstr>Custom Shows</vt:lpstr>
      </vt:variant>
      <vt:variant>
        <vt:i4>3</vt:i4>
      </vt:variant>
    </vt:vector>
  </HeadingPairs>
  <TitlesOfParts>
    <vt:vector size="73" baseType="lpstr">
      <vt:lpstr>Torp Style</vt:lpstr>
      <vt:lpstr>Module 1 –  Java ME Development Overview</vt:lpstr>
      <vt:lpstr>Lecture Overview</vt:lpstr>
      <vt:lpstr>Java ME Overview</vt:lpstr>
      <vt:lpstr>Java ME Architecture</vt:lpstr>
      <vt:lpstr>Configurations</vt:lpstr>
      <vt:lpstr>Profiles</vt:lpstr>
      <vt:lpstr>Optional APIs</vt:lpstr>
      <vt:lpstr>Overview of CLDC and MIDP</vt:lpstr>
      <vt:lpstr>CLDC</vt:lpstr>
      <vt:lpstr>CLDC 1.0 and 1.1</vt:lpstr>
      <vt:lpstr>CLDC Virtual Machine</vt:lpstr>
      <vt:lpstr>CLDC Core classes</vt:lpstr>
      <vt:lpstr>MIDP</vt:lpstr>
      <vt:lpstr>MIDP 1.0, 2.0 and 2.1</vt:lpstr>
      <vt:lpstr>MIDP Functionality</vt:lpstr>
      <vt:lpstr>MIDlets (1)</vt:lpstr>
      <vt:lpstr>MIDlets (2)</vt:lpstr>
      <vt:lpstr>MIDlets (3)</vt:lpstr>
      <vt:lpstr>MIDlets (4)</vt:lpstr>
      <vt:lpstr>MIDlets (5)</vt:lpstr>
      <vt:lpstr>MIDlets (5)</vt:lpstr>
      <vt:lpstr>User Interface (1)</vt:lpstr>
      <vt:lpstr>User Interface (2)</vt:lpstr>
      <vt:lpstr>User Interface (3)</vt:lpstr>
      <vt:lpstr>User Interface (3)</vt:lpstr>
      <vt:lpstr>Networking (1)</vt:lpstr>
      <vt:lpstr>Networking (2)</vt:lpstr>
      <vt:lpstr>Networking (2)</vt:lpstr>
      <vt:lpstr>Persistent Storage (1)</vt:lpstr>
      <vt:lpstr>Persistent Storage (2)</vt:lpstr>
      <vt:lpstr>Game API Overview</vt:lpstr>
      <vt:lpstr>Example Game created with Game API</vt:lpstr>
      <vt:lpstr>Java ME/MIDP Basics Summary</vt:lpstr>
      <vt:lpstr>MIDP Development Process</vt:lpstr>
      <vt:lpstr>Development Tools</vt:lpstr>
      <vt:lpstr>IDE - NetBeans</vt:lpstr>
      <vt:lpstr>IDE - Eclipse</vt:lpstr>
      <vt:lpstr>SDK – S40 SDK for Java ME</vt:lpstr>
      <vt:lpstr>SDK – S60 SDK for Java ME</vt:lpstr>
      <vt:lpstr>Compiling</vt:lpstr>
      <vt:lpstr>Pre-Verifying</vt:lpstr>
      <vt:lpstr>Packaging application</vt:lpstr>
      <vt:lpstr>Manifest file</vt:lpstr>
      <vt:lpstr>MIDlet descriptor</vt:lpstr>
      <vt:lpstr>NetBeans Basics</vt:lpstr>
      <vt:lpstr>NetBeans Concepts (1)</vt:lpstr>
      <vt:lpstr>NetBeans Concepts (2)</vt:lpstr>
      <vt:lpstr>Layout of IDE</vt:lpstr>
      <vt:lpstr>Creating a MIDP Project (1)</vt:lpstr>
      <vt:lpstr>Creating a MIDP Project (2)</vt:lpstr>
      <vt:lpstr>Creating a MIDP Project (3)</vt:lpstr>
      <vt:lpstr>Configuring the emulator platform (1)</vt:lpstr>
      <vt:lpstr>Configuring the emulator platform (2)</vt:lpstr>
      <vt:lpstr>Editing Files</vt:lpstr>
      <vt:lpstr>Compiling a Project</vt:lpstr>
      <vt:lpstr>Compilation Errors</vt:lpstr>
      <vt:lpstr>Pre-verifying and Packaging a MIDP Application</vt:lpstr>
      <vt:lpstr>Running in the emulator</vt:lpstr>
      <vt:lpstr>Debugging with NetBeans</vt:lpstr>
      <vt:lpstr>Deployment Process</vt:lpstr>
      <vt:lpstr>Deploying to a Physical Device</vt:lpstr>
      <vt:lpstr>Nokia PC Suite (1)</vt:lpstr>
      <vt:lpstr>Nokia PC Suite (2)</vt:lpstr>
      <vt:lpstr>OTA</vt:lpstr>
      <vt:lpstr>OTA</vt:lpstr>
      <vt:lpstr>OTA with NetBeans</vt:lpstr>
      <vt:lpstr>Using OTA</vt:lpstr>
      <vt:lpstr>Debugging on the Target</vt:lpstr>
      <vt:lpstr>Developing and Deploying MIDP Applications Summary</vt:lpstr>
      <vt:lpstr>Maemo Introduction</vt:lpstr>
      <vt:lpstr>Development Environment</vt:lpstr>
      <vt:lpstr>Running Qt Apps in Maemo Device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 for Education</dc:title>
  <dc:subject>Java ME for Education</dc:subject>
  <dc:creator> </dc:creator>
  <cp:lastModifiedBy>jarmo rintamaki</cp:lastModifiedBy>
  <cp:revision>3</cp:revision>
  <cp:lastPrinted>1998-09-04T10:04:32Z</cp:lastPrinted>
  <dcterms:created xsi:type="dcterms:W3CDTF">2009-09-10T12:14:12Z</dcterms:created>
  <dcterms:modified xsi:type="dcterms:W3CDTF">2010-11-25T15:33:51Z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 </vt:lpwstr>
  </property>
</Properties>
</file>