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handoutMasterIdLst>
    <p:handoutMasterId r:id="rId29"/>
  </p:handoutMasterIdLst>
  <p:sldIdLst>
    <p:sldId id="654" r:id="rId2"/>
    <p:sldId id="656" r:id="rId3"/>
    <p:sldId id="657" r:id="rId4"/>
    <p:sldId id="658" r:id="rId5"/>
    <p:sldId id="659" r:id="rId6"/>
    <p:sldId id="660" r:id="rId7"/>
    <p:sldId id="661" r:id="rId8"/>
    <p:sldId id="662" r:id="rId9"/>
    <p:sldId id="663" r:id="rId10"/>
    <p:sldId id="664" r:id="rId11"/>
    <p:sldId id="665" r:id="rId12"/>
    <p:sldId id="666" r:id="rId13"/>
    <p:sldId id="667" r:id="rId14"/>
    <p:sldId id="668" r:id="rId15"/>
    <p:sldId id="669" r:id="rId16"/>
    <p:sldId id="922" r:id="rId17"/>
    <p:sldId id="670" r:id="rId18"/>
    <p:sldId id="671" r:id="rId19"/>
    <p:sldId id="672" r:id="rId20"/>
    <p:sldId id="673" r:id="rId21"/>
    <p:sldId id="674" r:id="rId22"/>
    <p:sldId id="675" r:id="rId23"/>
    <p:sldId id="676" r:id="rId24"/>
    <p:sldId id="677" r:id="rId25"/>
    <p:sldId id="678" r:id="rId26"/>
    <p:sldId id="679" r:id="rId27"/>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70370" autoAdjust="0"/>
  </p:normalViewPr>
  <p:slideViewPr>
    <p:cSldViewPr>
      <p:cViewPr>
        <p:scale>
          <a:sx n="60" d="100"/>
          <a:sy n="60" d="100"/>
        </p:scale>
        <p:origin x="-648" y="-78"/>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02" y="-90"/>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629240"/>
            <a:ext cx="4932360" cy="4394520"/>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smtClean="0"/>
          </a:p>
          <a:p>
            <a:endParaRPr lang="en-US" dirty="0"/>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buFontTx/>
      <a:buNone/>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p:cNvSpPr>
            <a:spLocks noGrp="1" noChangeArrowheads="1"/>
          </p:cNvSpPr>
          <p:nvPr>
            <p:ph type="sldNum" sz="quarter" idx="5"/>
          </p:nvPr>
        </p:nvSpPr>
        <p:spPr>
          <a:noFill/>
        </p:spPr>
        <p:txBody>
          <a:bodyPr/>
          <a:lstStyle/>
          <a:p>
            <a:fld id="{696605CB-84D3-4194-8BDE-64F34F43E996}" type="slidenum">
              <a:rPr lang="en-US" smtClean="0"/>
              <a:pPr/>
              <a:t>1</a:t>
            </a:fld>
            <a:endParaRPr lang="en-US" smtClean="0"/>
          </a:p>
        </p:txBody>
      </p:sp>
      <p:sp>
        <p:nvSpPr>
          <p:cNvPr id="55301" name="Rectangle 2"/>
          <p:cNvSpPr>
            <a:spLocks noGrp="1" noRot="1" noChangeAspect="1" noChangeArrowheads="1" noTextEdit="1"/>
          </p:cNvSpPr>
          <p:nvPr>
            <p:ph type="sldImg"/>
          </p:nvPr>
        </p:nvSpPr>
        <p:spPr>
          <a:xfrm>
            <a:off x="906463" y="844550"/>
            <a:ext cx="4916487" cy="3403600"/>
          </a:xfrm>
          <a:ln/>
        </p:spPr>
      </p:sp>
      <p:sp>
        <p:nvSpPr>
          <p:cNvPr id="55302" name="Rectangle 3"/>
          <p:cNvSpPr>
            <a:spLocks noGrp="1" noChangeArrowheads="1"/>
          </p:cNvSpPr>
          <p:nvPr>
            <p:ph type="body" idx="1"/>
          </p:nvPr>
        </p:nvSpPr>
        <p:spPr>
          <a:noFill/>
          <a:ln w="9525"/>
        </p:spPr>
        <p:txBody>
          <a:bodyPr/>
          <a:lstStyle/>
          <a:p>
            <a:pPr>
              <a:buNone/>
            </a:pPr>
            <a:endParaRPr lang="fi-FI" dirty="0" smtClean="0"/>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p>
          <a:p>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6"/>
          <p:cNvSpPr>
            <a:spLocks noGrp="1" noChangeArrowheads="1"/>
          </p:cNvSpPr>
          <p:nvPr>
            <p:ph type="sldNum" sz="quarter" idx="5"/>
          </p:nvPr>
        </p:nvSpPr>
        <p:spPr>
          <a:noFill/>
        </p:spPr>
        <p:txBody>
          <a:bodyPr/>
          <a:lstStyle/>
          <a:p>
            <a:fld id="{B028722F-4DA9-4389-B15D-195284D87ADE}" type="slidenum">
              <a:rPr lang="en-US" smtClean="0"/>
              <a:pPr/>
              <a:t>10</a:t>
            </a:fld>
            <a:endParaRPr lang="en-US" smtClean="0"/>
          </a:p>
        </p:txBody>
      </p:sp>
      <p:sp>
        <p:nvSpPr>
          <p:cNvPr id="65541" name="Rectangle 2"/>
          <p:cNvSpPr>
            <a:spLocks noGrp="1" noRot="1" noChangeAspect="1" noChangeArrowheads="1" noTextEdit="1"/>
          </p:cNvSpPr>
          <p:nvPr>
            <p:ph type="sldImg"/>
          </p:nvPr>
        </p:nvSpPr>
        <p:spPr>
          <a:xfrm>
            <a:off x="906463" y="844550"/>
            <a:ext cx="4916487" cy="3403600"/>
          </a:xfrm>
          <a:ln/>
        </p:spPr>
      </p:sp>
      <p:sp>
        <p:nvSpPr>
          <p:cNvPr id="6554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6"/>
          <p:cNvSpPr>
            <a:spLocks noGrp="1" noChangeArrowheads="1"/>
          </p:cNvSpPr>
          <p:nvPr>
            <p:ph type="sldNum" sz="quarter" idx="5"/>
          </p:nvPr>
        </p:nvSpPr>
        <p:spPr>
          <a:noFill/>
        </p:spPr>
        <p:txBody>
          <a:bodyPr/>
          <a:lstStyle/>
          <a:p>
            <a:fld id="{E0687F30-EC9D-4F98-A5FC-CBCB8DBD3826}" type="slidenum">
              <a:rPr lang="en-US" smtClean="0"/>
              <a:pPr/>
              <a:t>11</a:t>
            </a:fld>
            <a:endParaRPr lang="en-US" smtClean="0"/>
          </a:p>
        </p:txBody>
      </p:sp>
      <p:sp>
        <p:nvSpPr>
          <p:cNvPr id="66565" name="Rectangle 2"/>
          <p:cNvSpPr>
            <a:spLocks noGrp="1" noRot="1" noChangeAspect="1" noChangeArrowheads="1" noTextEdit="1"/>
          </p:cNvSpPr>
          <p:nvPr>
            <p:ph type="sldImg"/>
          </p:nvPr>
        </p:nvSpPr>
        <p:spPr>
          <a:xfrm>
            <a:off x="906463" y="844550"/>
            <a:ext cx="4916487" cy="3403600"/>
          </a:xfrm>
          <a:ln/>
        </p:spPr>
      </p:sp>
      <p:sp>
        <p:nvSpPr>
          <p:cNvPr id="6656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6"/>
          <p:cNvSpPr>
            <a:spLocks noGrp="1" noChangeArrowheads="1"/>
          </p:cNvSpPr>
          <p:nvPr>
            <p:ph type="sldNum" sz="quarter" idx="5"/>
          </p:nvPr>
        </p:nvSpPr>
        <p:spPr>
          <a:noFill/>
        </p:spPr>
        <p:txBody>
          <a:bodyPr/>
          <a:lstStyle/>
          <a:p>
            <a:fld id="{4ABEA371-488F-4E07-8D1E-A1AF5D3F3576}" type="slidenum">
              <a:rPr lang="en-US" smtClean="0"/>
              <a:pPr/>
              <a:t>12</a:t>
            </a:fld>
            <a:endParaRPr lang="en-US" smtClean="0"/>
          </a:p>
        </p:txBody>
      </p:sp>
      <p:sp>
        <p:nvSpPr>
          <p:cNvPr id="67589" name="Rectangle 2"/>
          <p:cNvSpPr>
            <a:spLocks noGrp="1" noRot="1" noChangeAspect="1" noChangeArrowheads="1" noTextEdit="1"/>
          </p:cNvSpPr>
          <p:nvPr>
            <p:ph type="sldImg"/>
          </p:nvPr>
        </p:nvSpPr>
        <p:spPr>
          <a:xfrm>
            <a:off x="906463" y="844550"/>
            <a:ext cx="4916487" cy="3403600"/>
          </a:xfrm>
          <a:ln/>
        </p:spPr>
      </p:sp>
      <p:sp>
        <p:nvSpPr>
          <p:cNvPr id="67590" name="Rectangle 3"/>
          <p:cNvSpPr>
            <a:spLocks noGrp="1" noChangeArrowheads="1"/>
          </p:cNvSpPr>
          <p:nvPr>
            <p:ph type="body" idx="1"/>
          </p:nvPr>
        </p:nvSpPr>
        <p:spPr>
          <a:xfrm>
            <a:off x="699616" y="4629240"/>
            <a:ext cx="5256584" cy="4394520"/>
          </a:xfrm>
          <a:noFill/>
          <a:ln w="9525"/>
        </p:spPr>
        <p:txBody>
          <a:bodyPr/>
          <a:lstStyle/>
          <a:p>
            <a:pPr>
              <a:lnSpc>
                <a:spcPct val="70000"/>
              </a:lnSpc>
              <a:spcBef>
                <a:spcPct val="10000"/>
              </a:spcBef>
              <a:spcAft>
                <a:spcPct val="10000"/>
              </a:spcAft>
              <a:buNone/>
            </a:pPr>
            <a:r>
              <a:rPr lang="en-GB" sz="800" b="1" dirty="0" smtClean="0"/>
              <a:t>Custom Items</a:t>
            </a:r>
          </a:p>
          <a:p>
            <a:pPr>
              <a:lnSpc>
                <a:spcPct val="70000"/>
              </a:lnSpc>
              <a:spcBef>
                <a:spcPct val="10000"/>
              </a:spcBef>
              <a:spcAft>
                <a:spcPct val="10000"/>
              </a:spcAft>
              <a:buNone/>
            </a:pPr>
            <a:r>
              <a:rPr lang="en-US" sz="800" dirty="0" smtClean="0"/>
              <a:t>Finally, if you are completely dissatisfied with the widget elements provided with MIDP 2.0, you are free to implement your own owner-drawn items which </a:t>
            </a:r>
            <a:r>
              <a:rPr lang="en-US" sz="800" dirty="0" err="1" smtClean="0"/>
              <a:t>sublass</a:t>
            </a:r>
            <a:r>
              <a:rPr lang="en-US" sz="800" dirty="0" smtClean="0"/>
              <a:t> </a:t>
            </a:r>
            <a:r>
              <a:rPr lang="en-US" sz="800" dirty="0" err="1" smtClean="0"/>
              <a:t>CustomItem</a:t>
            </a:r>
            <a:r>
              <a:rPr lang="en-US" sz="800" dirty="0" smtClean="0"/>
              <a:t>.  The complete visual appearance and user interaction is completely implemented and defined by the programmer so now there is virtually limitless design freedom when it comes to designing MIDP user interfaces.  The programmer must override the </a:t>
            </a:r>
            <a:r>
              <a:rPr lang="en-US" sz="800" dirty="0" err="1" smtClean="0"/>
              <a:t>getMinContentHeight</a:t>
            </a:r>
            <a:r>
              <a:rPr lang="en-US" sz="800" dirty="0" smtClean="0"/>
              <a:t>(), </a:t>
            </a:r>
            <a:r>
              <a:rPr lang="en-US" sz="800" dirty="0" err="1" smtClean="0"/>
              <a:t>getMinContentWidth</a:t>
            </a:r>
            <a:r>
              <a:rPr lang="en-US" sz="800" dirty="0" smtClean="0"/>
              <a:t>(), </a:t>
            </a:r>
            <a:r>
              <a:rPr lang="en-US" sz="800" dirty="0" err="1" smtClean="0"/>
              <a:t>getPrefContentHeight</a:t>
            </a:r>
            <a:r>
              <a:rPr lang="en-US" sz="800" dirty="0" smtClean="0"/>
              <a:t>(), and </a:t>
            </a:r>
            <a:r>
              <a:rPr lang="en-US" sz="800" dirty="0" err="1" smtClean="0"/>
              <a:t>getPrefContentWidth</a:t>
            </a:r>
            <a:r>
              <a:rPr lang="en-US" sz="800" dirty="0" smtClean="0"/>
              <a:t>() methods to tell the </a:t>
            </a:r>
            <a:r>
              <a:rPr lang="en-US" sz="800" dirty="0" err="1" smtClean="0"/>
              <a:t>MIDlet</a:t>
            </a:r>
            <a:r>
              <a:rPr lang="en-US" sz="800" dirty="0" smtClean="0"/>
              <a:t> how to respond to size changes.  In addition, </a:t>
            </a:r>
            <a:r>
              <a:rPr lang="en-US" sz="800" dirty="0" err="1" smtClean="0"/>
              <a:t>sizeChanged</a:t>
            </a:r>
            <a:r>
              <a:rPr lang="en-US" sz="800" dirty="0" smtClean="0"/>
              <a:t>() and  paint() must also be implemented and when the </a:t>
            </a:r>
            <a:r>
              <a:rPr lang="en-US" sz="800" dirty="0" err="1" smtClean="0"/>
              <a:t>MIDlet</a:t>
            </a:r>
            <a:r>
              <a:rPr lang="en-US" sz="800" dirty="0" smtClean="0"/>
              <a:t> needs to redraw the </a:t>
            </a:r>
            <a:r>
              <a:rPr lang="en-US" sz="800" dirty="0" err="1" smtClean="0"/>
              <a:t>CustomItem</a:t>
            </a:r>
            <a:r>
              <a:rPr lang="en-US" sz="800" dirty="0" smtClean="0"/>
              <a:t>, it needs to call invalidate() method to force a repaint.  If the </a:t>
            </a:r>
            <a:r>
              <a:rPr lang="en-US" sz="800" dirty="0" err="1" smtClean="0"/>
              <a:t>CustomItem</a:t>
            </a:r>
            <a:r>
              <a:rPr lang="en-US" sz="800" dirty="0" smtClean="0"/>
              <a:t> wishes to dispatch events then it can also implement the </a:t>
            </a:r>
            <a:r>
              <a:rPr lang="en-US" sz="800" dirty="0" err="1" smtClean="0"/>
              <a:t>ItemListener</a:t>
            </a:r>
            <a:r>
              <a:rPr lang="en-US" sz="800" dirty="0" smtClean="0"/>
              <a:t> interface and the implement the </a:t>
            </a:r>
            <a:r>
              <a:rPr lang="en-US" sz="800" dirty="0" err="1" smtClean="0"/>
              <a:t>notitfyStateChanged</a:t>
            </a:r>
            <a:r>
              <a:rPr lang="en-US" sz="800" dirty="0" smtClean="0"/>
              <a:t>() method</a:t>
            </a:r>
          </a:p>
          <a:p>
            <a:pPr>
              <a:lnSpc>
                <a:spcPct val="70000"/>
              </a:lnSpc>
              <a:spcBef>
                <a:spcPct val="10000"/>
              </a:spcBef>
              <a:spcAft>
                <a:spcPct val="10000"/>
              </a:spcAft>
              <a:buNone/>
            </a:pPr>
            <a:endParaRPr lang="en-US" sz="800" dirty="0" smtClean="0"/>
          </a:p>
          <a:p>
            <a:pPr>
              <a:lnSpc>
                <a:spcPct val="70000"/>
              </a:lnSpc>
              <a:spcBef>
                <a:spcPct val="10000"/>
              </a:spcBef>
              <a:spcAft>
                <a:spcPct val="10000"/>
              </a:spcAft>
              <a:buNone/>
            </a:pPr>
            <a:r>
              <a:rPr lang="en-US" sz="800" dirty="0" smtClean="0">
                <a:latin typeface="Courier New" pitchFamily="49" charset="0"/>
              </a:rPr>
              <a:t>class  </a:t>
            </a:r>
            <a:r>
              <a:rPr lang="en-US" sz="800" dirty="0" err="1" smtClean="0">
                <a:latin typeface="Courier New" pitchFamily="49" charset="0"/>
              </a:rPr>
              <a:t>MyCustomItem</a:t>
            </a:r>
            <a:r>
              <a:rPr lang="en-US" sz="800" dirty="0" smtClean="0">
                <a:latin typeface="Courier New" pitchFamily="49" charset="0"/>
              </a:rPr>
              <a:t>  extends  </a:t>
            </a:r>
            <a:r>
              <a:rPr lang="en-US" sz="800" dirty="0" err="1" smtClean="0">
                <a:latin typeface="Courier New" pitchFamily="49" charset="0"/>
              </a:rPr>
              <a:t>CustomItem</a:t>
            </a:r>
            <a:endParaRPr lang="en-US" sz="800" dirty="0" smtClean="0">
              <a:latin typeface="Courier New" pitchFamily="49" charset="0"/>
            </a:endParaRPr>
          </a:p>
          <a:p>
            <a:pPr>
              <a:lnSpc>
                <a:spcPct val="70000"/>
              </a:lnSpc>
              <a:spcBef>
                <a:spcPct val="10000"/>
              </a:spcBef>
              <a:spcAft>
                <a:spcPct val="10000"/>
              </a:spcAft>
              <a:buNone/>
            </a:pPr>
            <a:r>
              <a:rPr lang="en-US" sz="800" dirty="0" smtClean="0">
                <a:latin typeface="Courier New" pitchFamily="49" charset="0"/>
              </a:rPr>
              <a:t>	public </a:t>
            </a:r>
            <a:r>
              <a:rPr lang="en-US" sz="800" dirty="0" err="1" smtClean="0">
                <a:latin typeface="Courier New" pitchFamily="49" charset="0"/>
              </a:rPr>
              <a:t>CustomItem</a:t>
            </a:r>
            <a:r>
              <a:rPr lang="en-US" sz="800" dirty="0" smtClean="0">
                <a:latin typeface="Courier New" pitchFamily="49" charset="0"/>
              </a:rPr>
              <a:t> (String </a:t>
            </a:r>
            <a:r>
              <a:rPr lang="en-US" sz="800" dirty="0" err="1" smtClean="0">
                <a:latin typeface="Courier New" pitchFamily="49" charset="0"/>
              </a:rPr>
              <a:t>string</a:t>
            </a: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this.super</a:t>
            </a:r>
            <a:r>
              <a:rPr lang="en-US" sz="800" dirty="0" smtClean="0">
                <a:latin typeface="Courier New" pitchFamily="49" charset="0"/>
              </a:rPr>
              <a:t>(string);</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ing</a:t>
            </a:r>
            <a:r>
              <a:rPr lang="en-US" sz="800" dirty="0" smtClean="0">
                <a:latin typeface="Courier New" pitchFamily="49" charset="0"/>
              </a:rPr>
              <a:t> </a:t>
            </a:r>
            <a:r>
              <a:rPr lang="en-US" sz="800" dirty="0" err="1" smtClean="0">
                <a:latin typeface="Courier New" pitchFamily="49" charset="0"/>
              </a:rPr>
              <a:t>getMinConentHeight</a:t>
            </a: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 return min height</a:t>
            </a:r>
          </a:p>
          <a:p>
            <a:pPr>
              <a:lnSpc>
                <a:spcPct val="70000"/>
              </a:lnSpc>
              <a:spcBef>
                <a:spcPct val="10000"/>
              </a:spcBef>
              <a:spcAft>
                <a:spcPct val="10000"/>
              </a:spcAft>
              <a:buNone/>
            </a:pPr>
            <a:r>
              <a:rPr lang="en-US" sz="800" dirty="0" smtClean="0">
                <a:latin typeface="Courier New" pitchFamily="49" charset="0"/>
              </a:rPr>
              <a:t>		return HEIGHT/2 – 138;</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a:t>
            </a:r>
            <a:r>
              <a:rPr lang="en-US" sz="800" dirty="0" err="1" smtClean="0">
                <a:latin typeface="Courier New" pitchFamily="49" charset="0"/>
              </a:rPr>
              <a:t>getMinContentWidth</a:t>
            </a: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 return min width</a:t>
            </a:r>
          </a:p>
          <a:p>
            <a:pPr>
              <a:lnSpc>
                <a:spcPct val="70000"/>
              </a:lnSpc>
              <a:spcBef>
                <a:spcPct val="10000"/>
              </a:spcBef>
              <a:spcAft>
                <a:spcPct val="10000"/>
              </a:spcAft>
              <a:buNone/>
            </a:pPr>
            <a:r>
              <a:rPr lang="en-US" sz="800" dirty="0" smtClean="0">
                <a:latin typeface="Courier New" pitchFamily="49" charset="0"/>
              </a:rPr>
              <a:t>		return WIDTH/2 – 150;</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a:t>
            </a:r>
            <a:r>
              <a:rPr lang="en-US" sz="800" dirty="0" err="1" smtClean="0">
                <a:latin typeface="Courier New" pitchFamily="49" charset="0"/>
              </a:rPr>
              <a:t>getPrefConetntHeight</a:t>
            </a:r>
            <a:r>
              <a:rPr lang="en-US" sz="800" dirty="0" smtClean="0">
                <a:latin typeface="Courier New" pitchFamily="49" charset="0"/>
              </a:rPr>
              <a:t>(</a:t>
            </a:r>
            <a:r>
              <a:rPr lang="en-US" sz="800" dirty="0" err="1" smtClean="0">
                <a:latin typeface="Courier New" pitchFamily="49" charset="0"/>
              </a:rPr>
              <a:t>itnt</a:t>
            </a:r>
            <a:r>
              <a:rPr lang="en-US" sz="800" dirty="0" smtClean="0">
                <a:latin typeface="Courier New" pitchFamily="49" charset="0"/>
              </a:rPr>
              <a:t> width) {</a:t>
            </a:r>
          </a:p>
          <a:p>
            <a:pPr>
              <a:lnSpc>
                <a:spcPct val="70000"/>
              </a:lnSpc>
              <a:spcBef>
                <a:spcPct val="10000"/>
              </a:spcBef>
              <a:spcAft>
                <a:spcPct val="10000"/>
              </a:spcAft>
              <a:buNone/>
            </a:pPr>
            <a:r>
              <a:rPr lang="en-US" sz="800" dirty="0" smtClean="0">
                <a:latin typeface="Courier New" pitchFamily="49" charset="0"/>
              </a:rPr>
              <a:t>      		return WIDTH/2;</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a:t>
            </a:r>
            <a:r>
              <a:rPr lang="en-US" sz="800" dirty="0" err="1" smtClean="0">
                <a:latin typeface="Courier New" pitchFamily="49" charset="0"/>
              </a:rPr>
              <a:t>getPrefContentWidth</a:t>
            </a:r>
            <a:r>
              <a:rPr lang="en-US" sz="800" dirty="0" smtClean="0">
                <a:latin typeface="Courier New" pitchFamily="49" charset="0"/>
              </a:rPr>
              <a:t>(</a:t>
            </a:r>
            <a:r>
              <a:rPr lang="en-US" sz="800" dirty="0" err="1" smtClean="0">
                <a:latin typeface="Courier New" pitchFamily="49" charset="0"/>
              </a:rPr>
              <a:t>int</a:t>
            </a:r>
            <a:r>
              <a:rPr lang="en-US" sz="800" dirty="0" smtClean="0">
                <a:latin typeface="Courier New" pitchFamily="49" charset="0"/>
              </a:rPr>
              <a:t> height) {</a:t>
            </a:r>
          </a:p>
          <a:p>
            <a:pPr>
              <a:lnSpc>
                <a:spcPct val="70000"/>
              </a:lnSpc>
              <a:spcBef>
                <a:spcPct val="10000"/>
              </a:spcBef>
              <a:spcAft>
                <a:spcPct val="10000"/>
              </a:spcAft>
              <a:buNone/>
            </a:pPr>
            <a:r>
              <a:rPr lang="en-US" sz="800" dirty="0" smtClean="0">
                <a:latin typeface="Courier New" pitchFamily="49" charset="0"/>
              </a:rPr>
              <a:t>		return HEIGHT/2;</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void paint(Graphics g, </a:t>
            </a:r>
            <a:r>
              <a:rPr lang="en-US" sz="800" dirty="0" err="1" smtClean="0">
                <a:latin typeface="Courier New" pitchFamily="49" charset="0"/>
              </a:rPr>
              <a:t>int</a:t>
            </a:r>
            <a:r>
              <a:rPr lang="en-US" sz="800" dirty="0" smtClean="0">
                <a:latin typeface="Courier New" pitchFamily="49" charset="0"/>
              </a:rPr>
              <a:t> width, </a:t>
            </a:r>
            <a:r>
              <a:rPr lang="en-US" sz="800" dirty="0" err="1" smtClean="0">
                <a:latin typeface="Courier New" pitchFamily="49" charset="0"/>
              </a:rPr>
              <a:t>int</a:t>
            </a:r>
            <a:r>
              <a:rPr lang="en-US" sz="800" dirty="0" smtClean="0">
                <a:latin typeface="Courier New" pitchFamily="49" charset="0"/>
              </a:rPr>
              <a:t> height) {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x = (WIDTH - 150) / 2;</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y = (HEIGHT - 138) / 2;</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g.setClip</a:t>
            </a:r>
            <a:r>
              <a:rPr lang="en-US" sz="800" dirty="0" smtClean="0">
                <a:latin typeface="Courier New" pitchFamily="49" charset="0"/>
              </a:rPr>
              <a:t>(x, y, 150, 138);</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drawMenuTitleBackground</a:t>
            </a:r>
            <a:r>
              <a:rPr lang="en-US" sz="800" dirty="0" smtClean="0">
                <a:latin typeface="Courier New" pitchFamily="49" charset="0"/>
              </a:rPr>
              <a:t>(x, y, 150, 138);</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g.setFont</a:t>
            </a:r>
            <a:r>
              <a:rPr lang="en-US" sz="800" dirty="0" smtClean="0">
                <a:latin typeface="Courier New" pitchFamily="49" charset="0"/>
              </a:rPr>
              <a:t>(</a:t>
            </a:r>
            <a:r>
              <a:rPr lang="en-US" sz="800" dirty="0" err="1" smtClean="0">
                <a:latin typeface="Courier New" pitchFamily="49" charset="0"/>
              </a:rPr>
              <a:t>canvasFont</a:t>
            </a:r>
            <a:r>
              <a:rPr lang="en-US" sz="800" dirty="0" smtClean="0">
                <a:latin typeface="Courier New" pitchFamily="49" charset="0"/>
              </a:rPr>
              <a:t>);</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g.setColor</a:t>
            </a:r>
            <a:r>
              <a:rPr lang="en-US" sz="800" dirty="0" smtClean="0">
                <a:latin typeface="Courier New" pitchFamily="49" charset="0"/>
              </a:rPr>
              <a:t>(LIGHTGREEN);</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g.drawChars</a:t>
            </a:r>
            <a:r>
              <a:rPr lang="en-US" sz="800" dirty="0" smtClean="0">
                <a:latin typeface="Courier New" pitchFamily="49" charset="0"/>
              </a:rPr>
              <a:t>(TEXT, 24, 6, x + 10, y + 5, 20);</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g.setColor</a:t>
            </a:r>
            <a:r>
              <a:rPr lang="en-US" sz="800" dirty="0" smtClean="0">
                <a:latin typeface="Courier New" pitchFamily="49" charset="0"/>
              </a:rPr>
              <a:t>(RED);</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g.fillRect</a:t>
            </a:r>
            <a:r>
              <a:rPr lang="en-US" sz="800" dirty="0" smtClean="0">
                <a:latin typeface="Courier New" pitchFamily="49" charset="0"/>
              </a:rPr>
              <a:t>(x + 2, y + 22 + 20 * </a:t>
            </a:r>
            <a:r>
              <a:rPr lang="en-US" sz="800" dirty="0" err="1" smtClean="0">
                <a:latin typeface="Courier New" pitchFamily="49" charset="0"/>
              </a:rPr>
              <a:t>menuEntry</a:t>
            </a:r>
            <a:r>
              <a:rPr lang="en-US" sz="800" dirty="0" smtClean="0">
                <a:latin typeface="Courier New" pitchFamily="49" charset="0"/>
              </a:rPr>
              <a:t>, 146, 15);</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g.setColor</a:t>
            </a:r>
            <a:r>
              <a:rPr lang="en-US" sz="800" dirty="0" smtClean="0">
                <a:latin typeface="Courier New" pitchFamily="49" charset="0"/>
              </a:rPr>
              <a:t>(WHITE);</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g.drawChars</a:t>
            </a:r>
            <a:r>
              <a:rPr lang="en-US" sz="800" dirty="0" smtClean="0">
                <a:latin typeface="Courier New" pitchFamily="49" charset="0"/>
              </a:rPr>
              <a:t>(TEXT, 11, 6, x + 30, y + 25, 20);</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g.drawChars</a:t>
            </a:r>
            <a:r>
              <a:rPr lang="en-US" sz="800" dirty="0" smtClean="0">
                <a:latin typeface="Courier New" pitchFamily="49" charset="0"/>
              </a:rPr>
              <a:t>(TEXT, 17, 7, x + 30, y + 45, 20);</a:t>
            </a:r>
            <a:endParaRPr lang="en-GB" sz="800" dirty="0" smtClean="0">
              <a:latin typeface="Courier New" pitchFamily="49" charset="0"/>
            </a:endParaRPr>
          </a:p>
          <a:p>
            <a:pPr>
              <a:lnSpc>
                <a:spcPct val="70000"/>
              </a:lnSpc>
              <a:spcBef>
                <a:spcPct val="10000"/>
              </a:spcBef>
              <a:spcAft>
                <a:spcPct val="10000"/>
              </a:spcAft>
              <a:buNone/>
            </a:pPr>
            <a:r>
              <a:rPr lang="en-GB" sz="800" dirty="0" smtClean="0">
                <a:latin typeface="Courier New" pitchFamily="49" charset="0"/>
              </a:rPr>
              <a:t>}</a:t>
            </a:r>
            <a:endParaRPr lang="en-GB" sz="8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6"/>
          <p:cNvSpPr>
            <a:spLocks noGrp="1" noChangeArrowheads="1"/>
          </p:cNvSpPr>
          <p:nvPr>
            <p:ph type="sldNum" sz="quarter" idx="5"/>
          </p:nvPr>
        </p:nvSpPr>
        <p:spPr>
          <a:noFill/>
        </p:spPr>
        <p:txBody>
          <a:bodyPr/>
          <a:lstStyle/>
          <a:p>
            <a:fld id="{24FCEF90-1EA0-4838-9CDD-5F017F6E7E08}" type="slidenum">
              <a:rPr lang="en-US" smtClean="0"/>
              <a:pPr/>
              <a:t>13</a:t>
            </a:fld>
            <a:endParaRPr lang="en-US" smtClean="0"/>
          </a:p>
        </p:txBody>
      </p:sp>
      <p:sp>
        <p:nvSpPr>
          <p:cNvPr id="68613" name="Rectangle 2"/>
          <p:cNvSpPr>
            <a:spLocks noGrp="1" noRot="1" noChangeAspect="1" noChangeArrowheads="1" noTextEdit="1"/>
          </p:cNvSpPr>
          <p:nvPr>
            <p:ph type="sldImg"/>
          </p:nvPr>
        </p:nvSpPr>
        <p:spPr>
          <a:xfrm>
            <a:off x="906463" y="844550"/>
            <a:ext cx="4916487" cy="3403600"/>
          </a:xfrm>
          <a:ln/>
        </p:spPr>
      </p:sp>
      <p:sp>
        <p:nvSpPr>
          <p:cNvPr id="6861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6"/>
          <p:cNvSpPr>
            <a:spLocks noGrp="1" noChangeArrowheads="1"/>
          </p:cNvSpPr>
          <p:nvPr>
            <p:ph type="sldNum" sz="quarter" idx="5"/>
          </p:nvPr>
        </p:nvSpPr>
        <p:spPr>
          <a:noFill/>
        </p:spPr>
        <p:txBody>
          <a:bodyPr/>
          <a:lstStyle/>
          <a:p>
            <a:fld id="{6815889E-D76A-4CBA-B4DB-A19FA0E80B35}" type="slidenum">
              <a:rPr lang="en-US" smtClean="0"/>
              <a:pPr/>
              <a:t>14</a:t>
            </a:fld>
            <a:endParaRPr lang="en-US" smtClean="0"/>
          </a:p>
        </p:txBody>
      </p:sp>
      <p:sp>
        <p:nvSpPr>
          <p:cNvPr id="69637" name="Rectangle 2"/>
          <p:cNvSpPr>
            <a:spLocks noGrp="1" noRot="1" noChangeAspect="1" noChangeArrowheads="1" noTextEdit="1"/>
          </p:cNvSpPr>
          <p:nvPr>
            <p:ph type="sldImg"/>
          </p:nvPr>
        </p:nvSpPr>
        <p:spPr>
          <a:xfrm>
            <a:off x="906463" y="844550"/>
            <a:ext cx="4916487" cy="3403600"/>
          </a:xfrm>
          <a:ln/>
        </p:spPr>
      </p:sp>
      <p:sp>
        <p:nvSpPr>
          <p:cNvPr id="6963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6"/>
          <p:cNvSpPr>
            <a:spLocks noGrp="1" noChangeArrowheads="1"/>
          </p:cNvSpPr>
          <p:nvPr>
            <p:ph type="sldNum" sz="quarter" idx="5"/>
          </p:nvPr>
        </p:nvSpPr>
        <p:spPr>
          <a:noFill/>
        </p:spPr>
        <p:txBody>
          <a:bodyPr/>
          <a:lstStyle/>
          <a:p>
            <a:fld id="{A1AA1351-88C2-44E1-B08E-C881A90E79CE}" type="slidenum">
              <a:rPr lang="en-US" smtClean="0"/>
              <a:pPr/>
              <a:t>15</a:t>
            </a:fld>
            <a:endParaRPr lang="en-US" smtClean="0"/>
          </a:p>
        </p:txBody>
      </p:sp>
      <p:sp>
        <p:nvSpPr>
          <p:cNvPr id="70661" name="Rectangle 2"/>
          <p:cNvSpPr>
            <a:spLocks noGrp="1" noRot="1" noChangeAspect="1" noChangeArrowheads="1" noTextEdit="1"/>
          </p:cNvSpPr>
          <p:nvPr>
            <p:ph type="sldImg"/>
          </p:nvPr>
        </p:nvSpPr>
        <p:spPr>
          <a:xfrm>
            <a:off x="906463" y="844550"/>
            <a:ext cx="4916487" cy="3403600"/>
          </a:xfrm>
          <a:ln/>
        </p:spPr>
      </p:sp>
      <p:sp>
        <p:nvSpPr>
          <p:cNvPr id="70662" name="Rectangle 3"/>
          <p:cNvSpPr>
            <a:spLocks noGrp="1" noChangeArrowheads="1"/>
          </p:cNvSpPr>
          <p:nvPr>
            <p:ph type="body" idx="1"/>
          </p:nvPr>
        </p:nvSpPr>
        <p:spPr>
          <a:noFill/>
          <a:ln w="9525"/>
        </p:spPr>
        <p:txBody>
          <a:bodyPr/>
          <a:lstStyle/>
          <a:p>
            <a:r>
              <a:rPr lang="en-GB" b="1" i="1" smtClean="0"/>
              <a:t>SE3 - The application must not echo the input of sensitive data, e.g., pins and passwords</a:t>
            </a:r>
          </a:p>
          <a:p>
            <a:r>
              <a:rPr lang="en-GB" b="1" i="1" smtClean="0"/>
              <a:t>Your application should use the TextField class for password input box.  To ensure the TextField does not echo the input of sensitive data, you should set the value of the input constraints parameter to TextField.PASSWORD</a:t>
            </a:r>
          </a:p>
          <a:p>
            <a:endParaRPr lang="en-GB" b="1" i="1" smtClean="0"/>
          </a:p>
          <a:p>
            <a:r>
              <a:rPr lang="en-GB" b="1" i="1" smtClean="0"/>
              <a:t>LO2 - Data entry fields must accept and properly display International characters.</a:t>
            </a:r>
          </a:p>
          <a:p>
            <a:r>
              <a:rPr lang="en-GB" b="1" i="1" smtClean="0"/>
              <a:t>TextField supports all input modes available in native text editing. The default input mode is set dependent on the user interface language of the device.  In MIDP 2.0, you can use the setInitialInputMode method to define the active input mode, however, this is only a hint to the implementation.</a:t>
            </a: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6"/>
          <p:cNvSpPr>
            <a:spLocks noGrp="1" noChangeArrowheads="1"/>
          </p:cNvSpPr>
          <p:nvPr>
            <p:ph type="sldNum" sz="quarter" idx="5"/>
          </p:nvPr>
        </p:nvSpPr>
        <p:spPr>
          <a:noFill/>
        </p:spPr>
        <p:txBody>
          <a:bodyPr/>
          <a:lstStyle/>
          <a:p>
            <a:fld id="{A1AA1351-88C2-44E1-B08E-C881A90E79CE}" type="slidenum">
              <a:rPr lang="en-US" smtClean="0"/>
              <a:pPr/>
              <a:t>16</a:t>
            </a:fld>
            <a:endParaRPr lang="en-US" smtClean="0"/>
          </a:p>
        </p:txBody>
      </p:sp>
      <p:sp>
        <p:nvSpPr>
          <p:cNvPr id="70661" name="Rectangle 2"/>
          <p:cNvSpPr>
            <a:spLocks noGrp="1" noRot="1" noChangeAspect="1" noChangeArrowheads="1" noTextEdit="1"/>
          </p:cNvSpPr>
          <p:nvPr>
            <p:ph type="sldImg"/>
          </p:nvPr>
        </p:nvSpPr>
        <p:spPr>
          <a:xfrm>
            <a:off x="906463" y="844550"/>
            <a:ext cx="4916487" cy="3403600"/>
          </a:xfrm>
          <a:ln/>
        </p:spPr>
      </p:sp>
      <p:sp>
        <p:nvSpPr>
          <p:cNvPr id="70662" name="Rectangle 3"/>
          <p:cNvSpPr>
            <a:spLocks noGrp="1" noChangeArrowheads="1"/>
          </p:cNvSpPr>
          <p:nvPr>
            <p:ph type="body" idx="1"/>
          </p:nvPr>
        </p:nvSpPr>
        <p:spPr>
          <a:noFill/>
          <a:ln w="9525"/>
        </p:spPr>
        <p:txBody>
          <a:bodyPr/>
          <a:lstStyle/>
          <a:p>
            <a:r>
              <a:rPr lang="en-GB" b="1" i="1" smtClean="0"/>
              <a:t>SE3 - The application must not echo the input of sensitive data, e.g., pins and passwords</a:t>
            </a:r>
          </a:p>
          <a:p>
            <a:r>
              <a:rPr lang="en-GB" b="1" i="1" smtClean="0"/>
              <a:t>Your application should use the TextField class for password input box.  To ensure the TextField does not echo the input of sensitive data, you should set the value of the input constraints parameter to TextField.PASSWORD</a:t>
            </a:r>
          </a:p>
          <a:p>
            <a:endParaRPr lang="en-GB" b="1" i="1" smtClean="0"/>
          </a:p>
          <a:p>
            <a:r>
              <a:rPr lang="en-GB" b="1" i="1" smtClean="0"/>
              <a:t>LO2 - Data entry fields must accept and properly display International characters.</a:t>
            </a:r>
          </a:p>
          <a:p>
            <a:r>
              <a:rPr lang="en-GB" b="1" i="1" smtClean="0"/>
              <a:t>TextField supports all input modes available in native text editing. The default input mode is set dependent on the user interface language of the device.  In MIDP 2.0, you can use the setInitialInputMode method to define the active input mode, however, this is only a hint to the implementation.</a:t>
            </a: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6"/>
          <p:cNvSpPr>
            <a:spLocks noGrp="1" noChangeArrowheads="1"/>
          </p:cNvSpPr>
          <p:nvPr>
            <p:ph type="sldNum" sz="quarter" idx="5"/>
          </p:nvPr>
        </p:nvSpPr>
        <p:spPr>
          <a:noFill/>
        </p:spPr>
        <p:txBody>
          <a:bodyPr/>
          <a:lstStyle/>
          <a:p>
            <a:fld id="{8273BAE4-223C-4DBC-99EE-3538D49181E9}" type="slidenum">
              <a:rPr lang="en-US" smtClean="0"/>
              <a:pPr/>
              <a:t>17</a:t>
            </a:fld>
            <a:endParaRPr lang="en-US" smtClean="0"/>
          </a:p>
        </p:txBody>
      </p:sp>
      <p:sp>
        <p:nvSpPr>
          <p:cNvPr id="71685" name="Rectangle 2"/>
          <p:cNvSpPr>
            <a:spLocks noGrp="1" noRot="1" noChangeAspect="1" noChangeArrowheads="1" noTextEdit="1"/>
          </p:cNvSpPr>
          <p:nvPr>
            <p:ph type="sldImg"/>
          </p:nvPr>
        </p:nvSpPr>
        <p:spPr>
          <a:xfrm>
            <a:off x="906463" y="844550"/>
            <a:ext cx="4916487" cy="3403600"/>
          </a:xfrm>
          <a:ln/>
        </p:spPr>
      </p:sp>
      <p:sp>
        <p:nvSpPr>
          <p:cNvPr id="71686" name="Rectangle 3"/>
          <p:cNvSpPr>
            <a:spLocks noGrp="1" noChangeArrowheads="1"/>
          </p:cNvSpPr>
          <p:nvPr>
            <p:ph type="body" idx="1"/>
          </p:nvPr>
        </p:nvSpPr>
        <p:spPr>
          <a:noFill/>
          <a:ln w="9525"/>
        </p:spPr>
        <p:txBody>
          <a:bodyPr/>
          <a:lstStyle/>
          <a:p>
            <a:pPr>
              <a:spcBef>
                <a:spcPct val="10000"/>
              </a:spcBef>
              <a:spcAft>
                <a:spcPct val="10000"/>
              </a:spcAft>
            </a:pPr>
            <a:r>
              <a:rPr lang="en-GB" b="1" smtClean="0"/>
              <a:t>Items</a:t>
            </a:r>
          </a:p>
          <a:p>
            <a:pPr>
              <a:spcBef>
                <a:spcPct val="10000"/>
              </a:spcBef>
              <a:spcAft>
                <a:spcPct val="10000"/>
              </a:spcAft>
            </a:pPr>
            <a:r>
              <a:rPr lang="en-US" smtClean="0"/>
              <a:t>All items now allow individial event listeners to be attached directly to the form item. Items can now also modify the labels in addition to the textual content after the Item is created.  The following code shows how to attach a listener to a StringItem, which new Item in MIDP 2.0 that allows for non-textual descriptors to be placed on a Form:</a:t>
            </a:r>
          </a:p>
          <a:p>
            <a:pPr>
              <a:spcBef>
                <a:spcPct val="10000"/>
              </a:spcBef>
              <a:spcAft>
                <a:spcPct val="10000"/>
              </a:spcAft>
            </a:pPr>
            <a:endParaRPr lang="en-US" smtClean="0"/>
          </a:p>
          <a:p>
            <a:pPr>
              <a:spcBef>
                <a:spcPct val="10000"/>
              </a:spcBef>
              <a:spcAft>
                <a:spcPct val="10000"/>
              </a:spcAft>
            </a:pPr>
            <a:r>
              <a:rPr lang="en-US" smtClean="0">
                <a:latin typeface="Courier New" pitchFamily="49" charset="0"/>
              </a:rPr>
              <a:t>StringItem stringItem = new StringItem(“Here”, “There”, Item.BUTTON);</a:t>
            </a:r>
          </a:p>
          <a:p>
            <a:pPr>
              <a:spcBef>
                <a:spcPct val="10000"/>
              </a:spcBef>
              <a:spcAft>
                <a:spcPct val="10000"/>
              </a:spcAft>
            </a:pPr>
            <a:r>
              <a:rPr lang="en-US" smtClean="0">
                <a:latin typeface="Courier New" pitchFamily="49" charset="0"/>
              </a:rPr>
              <a:t>stringItem.setDefaultCommand(new Command(“There”, Command.ITEM, 1));</a:t>
            </a:r>
          </a:p>
          <a:p>
            <a:pPr>
              <a:spcBef>
                <a:spcPct val="10000"/>
              </a:spcBef>
              <a:spcAft>
                <a:spcPct val="10000"/>
              </a:spcAft>
            </a:pPr>
            <a:r>
              <a:rPr lang="en-US" smtClean="0">
                <a:latin typeface="Courier New" pitchFamily="49" charset="0"/>
              </a:rPr>
              <a:t>stringItem.setItemCommandListener(myItemCmdListener);</a:t>
            </a:r>
          </a:p>
          <a:p>
            <a:pPr>
              <a:spcBef>
                <a:spcPct val="10000"/>
              </a:spcBef>
              <a:spcAft>
                <a:spcPct val="10000"/>
              </a:spcAft>
            </a:pPr>
            <a:endParaRPr lang="en-US" smtClean="0">
              <a:latin typeface="Courier New" pitchFamily="49" charset="0"/>
            </a:endParaRPr>
          </a:p>
          <a:p>
            <a:pPr>
              <a:spcBef>
                <a:spcPct val="10000"/>
              </a:spcBef>
              <a:spcAft>
                <a:spcPct val="10000"/>
              </a:spcAft>
            </a:pPr>
            <a:r>
              <a:rPr lang="en-US" smtClean="0"/>
              <a:t>StringItems and ImageItems now also have new appearance modes: PLAIN, BUTTON and HYPERLINK.  The above example constructs a SringItem to appear as a button and attach a command to that button that is activated when the button is pressed.</a:t>
            </a:r>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6"/>
          <p:cNvSpPr>
            <a:spLocks noGrp="1" noChangeArrowheads="1"/>
          </p:cNvSpPr>
          <p:nvPr>
            <p:ph type="sldNum" sz="quarter" idx="5"/>
          </p:nvPr>
        </p:nvSpPr>
        <p:spPr>
          <a:noFill/>
        </p:spPr>
        <p:txBody>
          <a:bodyPr/>
          <a:lstStyle/>
          <a:p>
            <a:fld id="{00A74390-2B26-4EE4-9389-7295CCAE695F}" type="slidenum">
              <a:rPr lang="en-US" smtClean="0"/>
              <a:pPr/>
              <a:t>18</a:t>
            </a:fld>
            <a:endParaRPr lang="en-US" smtClean="0"/>
          </a:p>
        </p:txBody>
      </p:sp>
      <p:sp>
        <p:nvSpPr>
          <p:cNvPr id="72709" name="Rectangle 2"/>
          <p:cNvSpPr>
            <a:spLocks noGrp="1" noRot="1" noChangeAspect="1" noChangeArrowheads="1" noTextEdit="1"/>
          </p:cNvSpPr>
          <p:nvPr>
            <p:ph type="sldImg"/>
          </p:nvPr>
        </p:nvSpPr>
        <p:spPr>
          <a:xfrm>
            <a:off x="906463" y="844550"/>
            <a:ext cx="4916487" cy="3403600"/>
          </a:xfrm>
          <a:ln/>
        </p:spPr>
      </p:sp>
      <p:sp>
        <p:nvSpPr>
          <p:cNvPr id="72710" name="Rectangle 3"/>
          <p:cNvSpPr>
            <a:spLocks noGrp="1" noChangeArrowheads="1"/>
          </p:cNvSpPr>
          <p:nvPr>
            <p:ph type="body" idx="1"/>
          </p:nvPr>
        </p:nvSpPr>
        <p:spPr>
          <a:noFill/>
          <a:ln w="9525"/>
        </p:spPr>
        <p:txBody>
          <a:bodyPr/>
          <a:lstStyle/>
          <a:p>
            <a:r>
              <a:rPr lang="en-GB" b="1" i="1" smtClean="0"/>
              <a:t>LO1 - Data format must be handled appropriately for the targeted country</a:t>
            </a:r>
          </a:p>
          <a:p>
            <a:r>
              <a:rPr lang="en-GB" b="1" i="1" smtClean="0"/>
              <a:t>Always use the DateField class for displaying/entering dates and times.  This is especially useful when thinking about localisation, as when using the DateField class, the date is displayed correctly for the default time zone of the device the application is running on.</a:t>
            </a:r>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6"/>
          <p:cNvSpPr>
            <a:spLocks noGrp="1" noChangeArrowheads="1"/>
          </p:cNvSpPr>
          <p:nvPr>
            <p:ph type="sldNum" sz="quarter" idx="5"/>
          </p:nvPr>
        </p:nvSpPr>
        <p:spPr>
          <a:noFill/>
        </p:spPr>
        <p:txBody>
          <a:bodyPr/>
          <a:lstStyle/>
          <a:p>
            <a:fld id="{56572D4B-C81F-4E81-96AB-FADF6A3BE3C5}" type="slidenum">
              <a:rPr lang="en-US" smtClean="0"/>
              <a:pPr/>
              <a:t>19</a:t>
            </a:fld>
            <a:endParaRPr lang="en-US" smtClean="0"/>
          </a:p>
        </p:txBody>
      </p:sp>
      <p:sp>
        <p:nvSpPr>
          <p:cNvPr id="73733" name="Rectangle 2"/>
          <p:cNvSpPr>
            <a:spLocks noGrp="1" noRot="1" noChangeAspect="1" noChangeArrowheads="1" noTextEdit="1"/>
          </p:cNvSpPr>
          <p:nvPr>
            <p:ph type="sldImg"/>
          </p:nvPr>
        </p:nvSpPr>
        <p:spPr>
          <a:xfrm>
            <a:off x="906463" y="844550"/>
            <a:ext cx="4916487" cy="3403600"/>
          </a:xfrm>
          <a:ln/>
        </p:spPr>
      </p:sp>
      <p:sp>
        <p:nvSpPr>
          <p:cNvPr id="73734" name="Rectangle 3"/>
          <p:cNvSpPr>
            <a:spLocks noGrp="1" noChangeArrowheads="1"/>
          </p:cNvSpPr>
          <p:nvPr>
            <p:ph type="body" idx="1"/>
          </p:nvPr>
        </p:nvSpPr>
        <p:spPr>
          <a:noFill/>
          <a:ln w="9525"/>
        </p:spPr>
        <p:txBody>
          <a:bodyPr/>
          <a:lstStyle/>
          <a:p>
            <a:r>
              <a:rPr lang="en-GB" b="1" i="1" smtClean="0"/>
              <a:t>UI13 - Any selection of a different function in the application should be performed within 5 seconds. Within 1 second, there must be some visual indication that the function will be performed</a:t>
            </a:r>
          </a:p>
          <a:p>
            <a:r>
              <a:rPr lang="en-GB" b="1" i="1" smtClean="0"/>
              <a:t>A Gauge can be used to show progress.  Your application should update the Gauge as parts of the task are completed, using the setValue method</a:t>
            </a:r>
            <a:endParaRPr lang="en-US" b="1" i="1" smtClean="0"/>
          </a:p>
          <a:p>
            <a:r>
              <a:rPr lang="en-GB" b="1" i="1" smtClean="0"/>
              <a:t>UI13 - Any selection of a different function in the application should be performed within 5 seconds. Within 1 second, there must be some visual indication that the function will be performed</a:t>
            </a:r>
          </a:p>
          <a:p>
            <a:r>
              <a:rPr lang="en-GB" b="1" i="1" smtClean="0"/>
              <a:t>A Gauge can be used to show progress.  Your application should update the Gauge as parts of the task are completed, using the setValue method</a:t>
            </a: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6"/>
          <p:cNvSpPr>
            <a:spLocks noGrp="1" noChangeArrowheads="1"/>
          </p:cNvSpPr>
          <p:nvPr>
            <p:ph type="sldNum" sz="quarter" idx="5"/>
          </p:nvPr>
        </p:nvSpPr>
        <p:spPr>
          <a:noFill/>
        </p:spPr>
        <p:txBody>
          <a:bodyPr/>
          <a:lstStyle/>
          <a:p>
            <a:fld id="{FE5F44A2-7F68-4003-939E-F63D2BB387F5}" type="slidenum">
              <a:rPr lang="en-US" smtClean="0"/>
              <a:pPr/>
              <a:t>2</a:t>
            </a:fld>
            <a:endParaRPr lang="en-US" smtClean="0"/>
          </a:p>
        </p:txBody>
      </p:sp>
      <p:sp>
        <p:nvSpPr>
          <p:cNvPr id="57349" name="Rectangle 2"/>
          <p:cNvSpPr>
            <a:spLocks noGrp="1" noRot="1" noChangeAspect="1" noChangeArrowheads="1" noTextEdit="1"/>
          </p:cNvSpPr>
          <p:nvPr>
            <p:ph type="sldImg"/>
          </p:nvPr>
        </p:nvSpPr>
        <p:spPr>
          <a:xfrm>
            <a:off x="906463" y="844550"/>
            <a:ext cx="4916487" cy="3403600"/>
          </a:xfrm>
          <a:ln/>
        </p:spPr>
      </p:sp>
      <p:sp>
        <p:nvSpPr>
          <p:cNvPr id="57350" name="Rectangle 3"/>
          <p:cNvSpPr>
            <a:spLocks noGrp="1" noChangeArrowheads="1"/>
          </p:cNvSpPr>
          <p:nvPr>
            <p:ph type="body" idx="1"/>
          </p:nvPr>
        </p:nvSpPr>
        <p:spPr>
          <a:xfrm>
            <a:off x="898198" y="4354488"/>
            <a:ext cx="5346033" cy="4669272"/>
          </a:xfrm>
          <a:noFill/>
          <a:ln w="9525"/>
        </p:spPr>
        <p:txBody>
          <a:bodyPr/>
          <a:lstStyle/>
          <a:p>
            <a:pPr marL="171450" marR="0" indent="-171450" algn="l" defTabSz="914400" rtl="0" eaLnBrk="1" fontAlgn="auto" latinLnBrk="0" hangingPunct="0">
              <a:lnSpc>
                <a:spcPct val="90000"/>
              </a:lnSpc>
              <a:spcBef>
                <a:spcPts val="499"/>
              </a:spcBef>
              <a:spcAft>
                <a:spcPts val="0"/>
              </a:spcAft>
              <a:buClr>
                <a:srgbClr val="000000"/>
              </a:buClr>
              <a:buSzPct val="100000"/>
              <a:buFont typeface="Arial" pitchFamily="34"/>
              <a:buChar char="•"/>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a:pPr>
            <a:r>
              <a:rPr lang="en-US" dirty="0" smtClean="0"/>
              <a:t>MIDP defines two different ways to interact with the user: the screen and the canvas.  Whereas screens implement high-level APIs that define how the user interface components look on the device and thus are portable, the canvas is a low-level API, is non-portable and provides the developer with almost complete control over how the user Interface appears.  The canvas is particularly geared towards rich applications such as mobile games.</a:t>
            </a:r>
          </a:p>
          <a:p>
            <a:pPr marL="171450" indent="-171450">
              <a:buNone/>
            </a:pPr>
            <a:endParaRPr lang="en-GB" dirty="0" smtClean="0"/>
          </a:p>
          <a:p>
            <a:pPr marL="171450" indent="-171450"/>
            <a:r>
              <a:rPr lang="en-GB" dirty="0" smtClean="0"/>
              <a:t>Screen </a:t>
            </a:r>
            <a:r>
              <a:rPr lang="en-GB" dirty="0" smtClean="0"/>
              <a:t>is a common </a:t>
            </a:r>
            <a:r>
              <a:rPr lang="en-GB" dirty="0" err="1" smtClean="0"/>
              <a:t>superclass</a:t>
            </a:r>
            <a:r>
              <a:rPr lang="en-GB" dirty="0" smtClean="0"/>
              <a:t> of all high-level user interface classes. </a:t>
            </a:r>
            <a:r>
              <a:rPr lang="en-GB" dirty="0" err="1" smtClean="0"/>
              <a:t>Subclassess</a:t>
            </a:r>
            <a:r>
              <a:rPr lang="en-GB" dirty="0" smtClean="0"/>
              <a:t> defines the contents</a:t>
            </a:r>
          </a:p>
          <a:p>
            <a:pPr marL="171450" indent="-171450"/>
            <a:r>
              <a:rPr lang="en-GB" dirty="0" smtClean="0"/>
              <a:t>that are displayed and their interaction with the user.</a:t>
            </a:r>
          </a:p>
          <a:p>
            <a:pPr marL="171450" indent="-171450"/>
            <a:r>
              <a:rPr lang="en-GB" dirty="0" smtClean="0"/>
              <a:t>The application may change the contents of a Screen object while it is shown to the user by using</a:t>
            </a:r>
          </a:p>
          <a:p>
            <a:pPr marL="171450" indent="-171450"/>
            <a:r>
              <a:rPr lang="en-GB" dirty="0" smtClean="0"/>
              <a:t>subclass-defined methods, like </a:t>
            </a:r>
            <a:r>
              <a:rPr lang="en-GB" b="1" dirty="0" err="1" smtClean="0">
                <a:solidFill>
                  <a:srgbClr val="006600"/>
                </a:solidFill>
                <a:latin typeface="Courier New" pitchFamily="49" charset="0"/>
              </a:rPr>
              <a:t>List.append</a:t>
            </a:r>
            <a:r>
              <a:rPr lang="en-GB" b="1" dirty="0" smtClean="0">
                <a:solidFill>
                  <a:srgbClr val="006600"/>
                </a:solidFill>
                <a:latin typeface="Courier New" pitchFamily="49" charset="0"/>
              </a:rPr>
              <a:t>(</a:t>
            </a:r>
            <a:r>
              <a:rPr lang="en-GB" b="1" dirty="0" err="1" smtClean="0">
                <a:solidFill>
                  <a:srgbClr val="006600"/>
                </a:solidFill>
                <a:latin typeface="Courier New" pitchFamily="49" charset="0"/>
              </a:rPr>
              <a:t>string,image</a:t>
            </a:r>
            <a:r>
              <a:rPr lang="en-GB" b="1" dirty="0" smtClean="0">
                <a:solidFill>
                  <a:srgbClr val="006600"/>
                </a:solidFill>
                <a:latin typeface="Courier New" pitchFamily="49" charset="0"/>
              </a:rPr>
              <a:t>)</a:t>
            </a:r>
            <a:r>
              <a:rPr lang="en-GB" dirty="0" smtClean="0"/>
              <a:t>. </a:t>
            </a:r>
          </a:p>
          <a:p>
            <a:pPr marL="171450" indent="-171450"/>
            <a:r>
              <a:rPr lang="en-GB" dirty="0" smtClean="0"/>
              <a:t>If this occurs when the Screen object is visible, the display will be updated automatically. </a:t>
            </a:r>
          </a:p>
          <a:p>
            <a:pPr marL="171450" indent="-171450"/>
            <a:endParaRPr lang="en-GB" dirty="0" smtClean="0"/>
          </a:p>
          <a:p>
            <a:pPr marL="171450" indent="-171450"/>
            <a:r>
              <a:rPr lang="en-GB" dirty="0" smtClean="0"/>
              <a:t>Example: List object is currently displayed, and every element of the List is visible. </a:t>
            </a:r>
          </a:p>
          <a:p>
            <a:pPr marL="628650" lvl="1" indent="-171450">
              <a:buFontTx/>
              <a:buChar char="•"/>
            </a:pPr>
            <a:r>
              <a:rPr lang="en-GB" dirty="0" smtClean="0"/>
              <a:t>Application inserts a new element at the beginning of the List</a:t>
            </a:r>
          </a:p>
          <a:p>
            <a:pPr marL="1085850" lvl="2" indent="-171450">
              <a:buFontTx/>
              <a:buChar char="•"/>
            </a:pPr>
            <a:r>
              <a:rPr lang="en-GB" dirty="0" smtClean="0"/>
              <a:t>It is displayed immediately, and the other elements will be rearranged appropriately</a:t>
            </a:r>
          </a:p>
          <a:p>
            <a:pPr marL="1085850" lvl="2" indent="-171450">
              <a:buFontTx/>
              <a:buChar char="•"/>
            </a:pPr>
            <a:r>
              <a:rPr lang="en-GB" dirty="0" smtClean="0"/>
              <a:t>There is no need for the application to call another method to refresh the display.</a:t>
            </a:r>
          </a:p>
          <a:p>
            <a:pPr marL="171450" indent="-171450"/>
            <a:endParaRPr lang="en-US" dirty="0" smtClean="0"/>
          </a:p>
          <a:p>
            <a:pPr marL="171450" indent="-171450"/>
            <a:r>
              <a:rPr lang="en-US" b="1" i="1" dirty="0" smtClean="0"/>
              <a:t>UI5 - The application’s user interface should be consistent throughout, e.g. common series of</a:t>
            </a:r>
          </a:p>
          <a:p>
            <a:pPr marL="171450" indent="-171450"/>
            <a:r>
              <a:rPr lang="en-US" b="1" i="1" dirty="0" smtClean="0"/>
              <a:t>actions, action sequences, terms, layouts, soft button definitions and sounds.</a:t>
            </a:r>
          </a:p>
          <a:p>
            <a:pPr marL="171450" indent="-171450"/>
            <a:r>
              <a:rPr lang="en-US" b="1" i="1" dirty="0" smtClean="0"/>
              <a:t>To make sure your application screens, error messages etc have a consistent UI, you should </a:t>
            </a:r>
          </a:p>
          <a:p>
            <a:pPr marL="171450" indent="-171450"/>
            <a:r>
              <a:rPr lang="en-US" b="1" i="1" dirty="0" smtClean="0"/>
              <a:t>create new class by extending Form/Alerts with the chosen layout for your application.  You can</a:t>
            </a:r>
          </a:p>
          <a:p>
            <a:pPr marL="171450" indent="-171450"/>
            <a:r>
              <a:rPr lang="en-US" b="1" i="1" dirty="0" smtClean="0"/>
              <a:t>then use/extend these new classes to create the elements in your application.  Use static final</a:t>
            </a:r>
          </a:p>
          <a:p>
            <a:pPr marL="171450" indent="-171450"/>
            <a:r>
              <a:rPr lang="en-US" b="1" i="1" dirty="0" smtClean="0"/>
              <a:t>constants for terms, soft button definition and sounds.  This way, you can use these throughout</a:t>
            </a:r>
          </a:p>
          <a:p>
            <a:pPr marL="171450" indent="-171450"/>
            <a:r>
              <a:rPr lang="en-US" b="1" i="1" dirty="0" smtClean="0"/>
              <a:t>your application consistently.</a:t>
            </a:r>
            <a:endParaRPr lang="en-GB" b="1" i="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6"/>
          <p:cNvSpPr>
            <a:spLocks noGrp="1" noChangeArrowheads="1"/>
          </p:cNvSpPr>
          <p:nvPr>
            <p:ph type="sldNum" sz="quarter" idx="5"/>
          </p:nvPr>
        </p:nvSpPr>
        <p:spPr>
          <a:noFill/>
        </p:spPr>
        <p:txBody>
          <a:bodyPr/>
          <a:lstStyle/>
          <a:p>
            <a:fld id="{C5AE330E-D8EB-468D-BB6C-05032B405363}" type="slidenum">
              <a:rPr lang="en-US" smtClean="0"/>
              <a:pPr/>
              <a:t>20</a:t>
            </a:fld>
            <a:endParaRPr lang="en-US" smtClean="0"/>
          </a:p>
        </p:txBody>
      </p:sp>
      <p:sp>
        <p:nvSpPr>
          <p:cNvPr id="74757" name="Rectangle 2"/>
          <p:cNvSpPr>
            <a:spLocks noGrp="1" noRot="1" noChangeAspect="1" noChangeArrowheads="1" noTextEdit="1"/>
          </p:cNvSpPr>
          <p:nvPr>
            <p:ph type="sldImg"/>
          </p:nvPr>
        </p:nvSpPr>
        <p:spPr>
          <a:xfrm>
            <a:off x="906463" y="844550"/>
            <a:ext cx="4916487" cy="3403600"/>
          </a:xfrm>
          <a:ln/>
        </p:spPr>
      </p:sp>
      <p:sp>
        <p:nvSpPr>
          <p:cNvPr id="74758" name="Rectangle 3"/>
          <p:cNvSpPr>
            <a:spLocks noGrp="1" noChangeArrowheads="1"/>
          </p:cNvSpPr>
          <p:nvPr>
            <p:ph type="body" idx="1"/>
          </p:nvPr>
        </p:nvSpPr>
        <p:spPr>
          <a:noFill/>
          <a:ln w="9525"/>
        </p:spPr>
        <p:txBody>
          <a:bodyPr/>
          <a:lstStyle/>
          <a:p>
            <a:r>
              <a:rPr lang="en-US" smtClean="0"/>
              <a:t>Slide shows an example how to append ImageItem to a form. </a:t>
            </a:r>
          </a:p>
          <a:p>
            <a:r>
              <a:rPr lang="en-US" smtClean="0"/>
              <a:t>To append the image directly to a form: </a:t>
            </a:r>
            <a:r>
              <a:rPr lang="en-US" b="1" smtClean="0"/>
              <a:t>form.append(image);</a:t>
            </a:r>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6"/>
          <p:cNvSpPr>
            <a:spLocks noGrp="1" noChangeArrowheads="1"/>
          </p:cNvSpPr>
          <p:nvPr>
            <p:ph type="sldNum" sz="quarter" idx="5"/>
          </p:nvPr>
        </p:nvSpPr>
        <p:spPr>
          <a:noFill/>
        </p:spPr>
        <p:txBody>
          <a:bodyPr/>
          <a:lstStyle/>
          <a:p>
            <a:fld id="{A3E145F3-8159-4C91-9CDD-02D0A3CBE9DB}" type="slidenum">
              <a:rPr lang="en-US" smtClean="0"/>
              <a:pPr/>
              <a:t>21</a:t>
            </a:fld>
            <a:endParaRPr lang="en-US" smtClean="0"/>
          </a:p>
        </p:txBody>
      </p:sp>
      <p:sp>
        <p:nvSpPr>
          <p:cNvPr id="75781" name="Rectangle 2"/>
          <p:cNvSpPr>
            <a:spLocks noGrp="1" noRot="1" noChangeAspect="1" noChangeArrowheads="1" noTextEdit="1"/>
          </p:cNvSpPr>
          <p:nvPr>
            <p:ph type="sldImg"/>
          </p:nvPr>
        </p:nvSpPr>
        <p:spPr>
          <a:xfrm>
            <a:off x="906463" y="844550"/>
            <a:ext cx="4916487" cy="3403600"/>
          </a:xfrm>
          <a:ln/>
        </p:spPr>
      </p:sp>
      <p:sp>
        <p:nvSpPr>
          <p:cNvPr id="75782" name="Rectangle 3"/>
          <p:cNvSpPr>
            <a:spLocks noGrp="1" noChangeArrowheads="1"/>
          </p:cNvSpPr>
          <p:nvPr>
            <p:ph type="body" idx="1"/>
          </p:nvPr>
        </p:nvSpPr>
        <p:spPr>
          <a:noFill/>
          <a:ln w="9525"/>
        </p:spPr>
        <p:txBody>
          <a:bodyPr/>
          <a:lstStyle/>
          <a:p>
            <a:r>
              <a:rPr lang="en-GB" b="1" i="1" smtClean="0"/>
              <a:t>UI17 - The current status of each setting is clear: the application should make use of check boxes or by changing text.</a:t>
            </a:r>
          </a:p>
          <a:p>
            <a:r>
              <a:rPr lang="en-GB" b="1" i="1" smtClean="0"/>
              <a:t>As the slide shows, a ChoiceGroup can be used to display setting within your application.  Check boxes can be implemented by, setting the type to Choice.MULTIPLE</a:t>
            </a:r>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6"/>
          <p:cNvSpPr>
            <a:spLocks noGrp="1" noChangeArrowheads="1"/>
          </p:cNvSpPr>
          <p:nvPr>
            <p:ph type="sldNum" sz="quarter" idx="5"/>
          </p:nvPr>
        </p:nvSpPr>
        <p:spPr>
          <a:noFill/>
        </p:spPr>
        <p:txBody>
          <a:bodyPr/>
          <a:lstStyle/>
          <a:p>
            <a:fld id="{D9B0F5F2-1DA5-4548-AA74-4FB68ED3FD1C}" type="slidenum">
              <a:rPr lang="en-US" smtClean="0"/>
              <a:pPr/>
              <a:t>22</a:t>
            </a:fld>
            <a:endParaRPr lang="en-US" smtClean="0"/>
          </a:p>
        </p:txBody>
      </p:sp>
      <p:sp>
        <p:nvSpPr>
          <p:cNvPr id="76805" name="Rectangle 2"/>
          <p:cNvSpPr>
            <a:spLocks noGrp="1" noRot="1" noChangeAspect="1" noChangeArrowheads="1" noTextEdit="1"/>
          </p:cNvSpPr>
          <p:nvPr>
            <p:ph type="sldImg"/>
          </p:nvPr>
        </p:nvSpPr>
        <p:spPr>
          <a:xfrm>
            <a:off x="906463" y="844550"/>
            <a:ext cx="4916487" cy="3403600"/>
          </a:xfrm>
          <a:ln/>
        </p:spPr>
      </p:sp>
      <p:sp>
        <p:nvSpPr>
          <p:cNvPr id="76806" name="Rectangle 3"/>
          <p:cNvSpPr>
            <a:spLocks noGrp="1" noChangeArrowheads="1"/>
          </p:cNvSpPr>
          <p:nvPr>
            <p:ph type="body" idx="1"/>
          </p:nvPr>
        </p:nvSpPr>
        <p:spPr>
          <a:noFill/>
          <a:ln w="9525"/>
        </p:spPr>
        <p:txBody>
          <a:bodyPr/>
          <a:lstStyle/>
          <a:p>
            <a:pPr>
              <a:spcBef>
                <a:spcPct val="10000"/>
              </a:spcBef>
              <a:spcAft>
                <a:spcPct val="10000"/>
              </a:spcAft>
            </a:pPr>
            <a:r>
              <a:rPr lang="en-GB" b="1" dirty="0" smtClean="0"/>
              <a:t>Spacers and Layout</a:t>
            </a:r>
          </a:p>
          <a:p>
            <a:pPr>
              <a:spcBef>
                <a:spcPct val="10000"/>
              </a:spcBef>
              <a:spcAft>
                <a:spcPct val="10000"/>
              </a:spcAft>
            </a:pPr>
            <a:r>
              <a:rPr lang="en-US" dirty="0" smtClean="0"/>
              <a:t>One of the problems with MIDP 1.0 (especially dealing with Forms) was how to place Items on the screen in aesthetic manner.  What was sorely needed was a way to space items and to lay items out according to different affinities.  Both of these actions are now supported in MIDP 2.0.  Spacers are non-interactive items that specify a minimum size in width and height.  The new layout affinities such as LAYOUT_BOTTOM, LAYOUT_CENTER, LAYOUT_NEWLINE_AFTER aid in the positioning of form items in the most aesthetic manner.   Here’s an example of how to use the new layout directives (see the image from slide to see how it looks in display): </a:t>
            </a:r>
          </a:p>
          <a:p>
            <a:pPr>
              <a:spcBef>
                <a:spcPct val="10000"/>
              </a:spcBef>
              <a:spcAft>
                <a:spcPct val="10000"/>
              </a:spcAft>
            </a:pPr>
            <a:endParaRPr lang="en-US" dirty="0" smtClean="0"/>
          </a:p>
          <a:p>
            <a:pPr>
              <a:buNone/>
            </a:pPr>
            <a:r>
              <a:rPr lang="en-US" dirty="0" smtClean="0"/>
              <a:t>    Form </a:t>
            </a:r>
            <a:r>
              <a:rPr lang="en-US" dirty="0" err="1" smtClean="0"/>
              <a:t>form</a:t>
            </a:r>
            <a:r>
              <a:rPr lang="en-US" dirty="0" smtClean="0"/>
              <a:t> = new Form( "</a:t>
            </a:r>
            <a:r>
              <a:rPr lang="en-US" dirty="0" err="1" smtClean="0"/>
              <a:t>MyMIDlet</a:t>
            </a:r>
            <a:r>
              <a:rPr lang="en-US" dirty="0" smtClean="0"/>
              <a:t>" );</a:t>
            </a:r>
          </a:p>
          <a:p>
            <a:pPr>
              <a:buNone/>
            </a:pPr>
            <a:r>
              <a:rPr lang="en-US" dirty="0" smtClean="0"/>
              <a:t>    </a:t>
            </a:r>
            <a:r>
              <a:rPr lang="en-US" dirty="0" err="1" smtClean="0"/>
              <a:t>TextField</a:t>
            </a:r>
            <a:r>
              <a:rPr lang="en-US" dirty="0" smtClean="0"/>
              <a:t> </a:t>
            </a:r>
            <a:r>
              <a:rPr lang="en-US" dirty="0" err="1" smtClean="0"/>
              <a:t>textField</a:t>
            </a:r>
            <a:r>
              <a:rPr lang="en-US" dirty="0" smtClean="0"/>
              <a:t> = new </a:t>
            </a:r>
            <a:r>
              <a:rPr lang="en-US" dirty="0" err="1" smtClean="0"/>
              <a:t>TextField</a:t>
            </a:r>
            <a:r>
              <a:rPr lang="en-US" dirty="0" smtClean="0"/>
              <a:t>( "First field", "", 10, </a:t>
            </a:r>
            <a:r>
              <a:rPr lang="en-US" dirty="0" err="1" smtClean="0"/>
              <a:t>TextField.ANY</a:t>
            </a:r>
            <a:r>
              <a:rPr lang="en-US" dirty="0" smtClean="0"/>
              <a:t> );</a:t>
            </a:r>
          </a:p>
          <a:p>
            <a:pPr>
              <a:buNone/>
            </a:pPr>
            <a:r>
              <a:rPr lang="en-US" dirty="0" smtClean="0"/>
              <a:t>    </a:t>
            </a:r>
            <a:r>
              <a:rPr lang="en-US" dirty="0" err="1" smtClean="0"/>
              <a:t>textField.setLayout</a:t>
            </a:r>
            <a:r>
              <a:rPr lang="en-US" dirty="0" smtClean="0"/>
              <a:t>( Item.LAYOUT_2 | </a:t>
            </a:r>
            <a:r>
              <a:rPr lang="en-US" dirty="0" err="1" smtClean="0"/>
              <a:t>Item.LAYOUT_SHRINK</a:t>
            </a:r>
            <a:r>
              <a:rPr lang="en-US" dirty="0" smtClean="0"/>
              <a:t> | </a:t>
            </a:r>
            <a:r>
              <a:rPr lang="en-US" dirty="0" err="1" smtClean="0"/>
              <a:t>Item.LAYOUT_VSHRINK</a:t>
            </a:r>
            <a:r>
              <a:rPr lang="en-US" dirty="0" smtClean="0"/>
              <a:t> | 	</a:t>
            </a:r>
            <a:r>
              <a:rPr lang="en-US" dirty="0" err="1" smtClean="0"/>
              <a:t>Item.LAYOUT_RIGHT</a:t>
            </a:r>
            <a:r>
              <a:rPr lang="en-US" dirty="0" smtClean="0"/>
              <a:t> | </a:t>
            </a:r>
            <a:r>
              <a:rPr lang="en-US" dirty="0" err="1" smtClean="0"/>
              <a:t>Item.LAYOUT_TOP</a:t>
            </a:r>
            <a:r>
              <a:rPr lang="en-US" dirty="0" smtClean="0"/>
              <a:t> );</a:t>
            </a:r>
          </a:p>
          <a:p>
            <a:pPr>
              <a:buNone/>
            </a:pPr>
            <a:r>
              <a:rPr lang="en-US" dirty="0" smtClean="0"/>
              <a:t>    </a:t>
            </a:r>
            <a:r>
              <a:rPr lang="en-US" dirty="0" err="1" smtClean="0"/>
              <a:t>form.append</a:t>
            </a:r>
            <a:r>
              <a:rPr lang="en-US" dirty="0" smtClean="0"/>
              <a:t>( </a:t>
            </a:r>
            <a:r>
              <a:rPr lang="en-US" dirty="0" err="1" smtClean="0"/>
              <a:t>textField</a:t>
            </a:r>
            <a:r>
              <a:rPr lang="en-US" dirty="0" smtClean="0"/>
              <a:t> );</a:t>
            </a:r>
          </a:p>
          <a:p>
            <a:pPr>
              <a:buNone/>
            </a:pPr>
            <a:r>
              <a:rPr lang="en-US" dirty="0" smtClean="0"/>
              <a:t>    Spacer space = new Spacer( </a:t>
            </a:r>
            <a:r>
              <a:rPr lang="en-US" dirty="0" err="1" smtClean="0"/>
              <a:t>form.getWidth</a:t>
            </a:r>
            <a:r>
              <a:rPr lang="en-US" dirty="0" smtClean="0"/>
              <a:t>(), 50 );</a:t>
            </a:r>
          </a:p>
          <a:p>
            <a:pPr>
              <a:buNone/>
            </a:pPr>
            <a:r>
              <a:rPr lang="en-US" dirty="0" smtClean="0"/>
              <a:t>    </a:t>
            </a:r>
            <a:r>
              <a:rPr lang="en-US" dirty="0" err="1" smtClean="0"/>
              <a:t>form.append</a:t>
            </a:r>
            <a:r>
              <a:rPr lang="en-US" dirty="0" smtClean="0"/>
              <a:t>( space );</a:t>
            </a:r>
          </a:p>
          <a:p>
            <a:pPr>
              <a:buNone/>
            </a:pPr>
            <a:r>
              <a:rPr lang="en-US" dirty="0" smtClean="0"/>
              <a:t>    </a:t>
            </a:r>
            <a:r>
              <a:rPr lang="en-US" dirty="0" err="1" smtClean="0"/>
              <a:t>TextField</a:t>
            </a:r>
            <a:r>
              <a:rPr lang="en-US" dirty="0" smtClean="0"/>
              <a:t> textField2 = new </a:t>
            </a:r>
            <a:r>
              <a:rPr lang="en-US" dirty="0" err="1" smtClean="0"/>
              <a:t>TextField</a:t>
            </a:r>
            <a:r>
              <a:rPr lang="en-US" dirty="0" smtClean="0"/>
              <a:t>( "Second field", "", 10, </a:t>
            </a:r>
            <a:r>
              <a:rPr lang="en-US" dirty="0" err="1" smtClean="0"/>
              <a:t>TextField.ANY</a:t>
            </a:r>
            <a:r>
              <a:rPr lang="en-US" dirty="0" smtClean="0"/>
              <a:t> );</a:t>
            </a:r>
          </a:p>
          <a:p>
            <a:pPr>
              <a:buNone/>
            </a:pPr>
            <a:r>
              <a:rPr lang="en-US" dirty="0" smtClean="0"/>
              <a:t>    textField2.setLayout( Item.LAYOUT_2 | </a:t>
            </a:r>
            <a:r>
              <a:rPr lang="en-US" dirty="0" err="1" smtClean="0"/>
              <a:t>Item.LAYOUT_SHRINK</a:t>
            </a:r>
            <a:r>
              <a:rPr lang="en-US" dirty="0" smtClean="0"/>
              <a:t> | </a:t>
            </a:r>
            <a:r>
              <a:rPr lang="en-US" dirty="0" err="1" smtClean="0"/>
              <a:t>Item.LAYOUT_VSHRINK</a:t>
            </a:r>
            <a:r>
              <a:rPr lang="en-US" dirty="0" smtClean="0"/>
              <a:t> | 	</a:t>
            </a:r>
            <a:r>
              <a:rPr lang="en-US" dirty="0" err="1" smtClean="0"/>
              <a:t>Item.LAYOUT_RIGHT</a:t>
            </a:r>
            <a:r>
              <a:rPr lang="en-US" dirty="0" smtClean="0"/>
              <a:t> | </a:t>
            </a:r>
            <a:r>
              <a:rPr lang="en-US" dirty="0" err="1" smtClean="0"/>
              <a:t>Item.LAYOUT_TOP</a:t>
            </a:r>
            <a:r>
              <a:rPr lang="en-US" dirty="0" smtClean="0"/>
              <a:t> );</a:t>
            </a:r>
          </a:p>
          <a:p>
            <a:pPr>
              <a:buNone/>
            </a:pPr>
            <a:r>
              <a:rPr lang="en-US" dirty="0" smtClean="0"/>
              <a:t>    </a:t>
            </a:r>
            <a:r>
              <a:rPr lang="en-US" dirty="0" err="1" smtClean="0"/>
              <a:t>form.append</a:t>
            </a:r>
            <a:r>
              <a:rPr lang="en-US" dirty="0" smtClean="0"/>
              <a:t>( textField2 );</a:t>
            </a:r>
          </a:p>
          <a:p>
            <a:pPr>
              <a:buNone/>
            </a:pPr>
            <a:r>
              <a:rPr lang="en-US" dirty="0" smtClean="0"/>
              <a:t>    </a:t>
            </a:r>
            <a:r>
              <a:rPr lang="en-US" dirty="0" err="1" smtClean="0"/>
              <a:t>getDisplay</a:t>
            </a:r>
            <a:r>
              <a:rPr lang="en-US" dirty="0" smtClean="0"/>
              <a:t>().</a:t>
            </a:r>
            <a:r>
              <a:rPr lang="en-US" dirty="0" err="1" smtClean="0"/>
              <a:t>setCurrent</a:t>
            </a:r>
            <a:r>
              <a:rPr lang="en-US" dirty="0" smtClean="0"/>
              <a:t>( form );</a:t>
            </a:r>
          </a:p>
          <a:p>
            <a:endParaRPr lang="en-US" dirty="0" smtClean="0">
              <a:latin typeface="Courier New" pitchFamily="49" charset="0"/>
            </a:endParaRPr>
          </a:p>
          <a:p>
            <a:pPr>
              <a:spcBef>
                <a:spcPct val="10000"/>
              </a:spcBef>
              <a:spcAft>
                <a:spcPct val="10000"/>
              </a:spcAft>
            </a:pPr>
            <a:r>
              <a:rPr lang="en-US" dirty="0" smtClean="0"/>
              <a:t>Note that the MIDP 2.0 algorithm for item layout is done each row at a time and if an Item cannot fit on a row then a new row is created, so the directive Item.LAYOUT_2 instructs the layout manager to use this algorithm.  For backwards compatibility, the flag directive Item.LAYOUT_1 could also be used.</a:t>
            </a:r>
            <a:endParaRPr lang="en-GB"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6"/>
          <p:cNvSpPr>
            <a:spLocks noGrp="1" noChangeArrowheads="1"/>
          </p:cNvSpPr>
          <p:nvPr>
            <p:ph type="sldNum" sz="quarter" idx="5"/>
          </p:nvPr>
        </p:nvSpPr>
        <p:spPr>
          <a:noFill/>
        </p:spPr>
        <p:txBody>
          <a:bodyPr/>
          <a:lstStyle/>
          <a:p>
            <a:fld id="{4816ACC0-41D3-4196-BEE8-A577CD63D591}" type="slidenum">
              <a:rPr lang="en-US" smtClean="0"/>
              <a:pPr/>
              <a:t>23</a:t>
            </a:fld>
            <a:endParaRPr lang="en-US" smtClean="0"/>
          </a:p>
        </p:txBody>
      </p:sp>
      <p:sp>
        <p:nvSpPr>
          <p:cNvPr id="77829" name="Rectangle 2"/>
          <p:cNvSpPr>
            <a:spLocks noGrp="1" noRot="1" noChangeAspect="1" noChangeArrowheads="1" noTextEdit="1"/>
          </p:cNvSpPr>
          <p:nvPr>
            <p:ph type="sldImg"/>
          </p:nvPr>
        </p:nvSpPr>
        <p:spPr>
          <a:xfrm>
            <a:off x="906463" y="844550"/>
            <a:ext cx="4916487" cy="3403600"/>
          </a:xfrm>
          <a:ln/>
        </p:spPr>
      </p:sp>
      <p:sp>
        <p:nvSpPr>
          <p:cNvPr id="77830" name="Rectangle 3"/>
          <p:cNvSpPr>
            <a:spLocks noGrp="1" noChangeArrowheads="1"/>
          </p:cNvSpPr>
          <p:nvPr>
            <p:ph type="body" idx="1"/>
          </p:nvPr>
        </p:nvSpPr>
        <p:spPr>
          <a:noFill/>
          <a:ln w="9525"/>
        </p:spPr>
        <p:txBody>
          <a:bodyPr/>
          <a:lstStyle/>
          <a:p>
            <a:r>
              <a:rPr lang="en-US" dirty="0" smtClean="0"/>
              <a:t>Tickers are scrolling display items that you can attach to a screen item. Typically they are used to display some form of current information such as stock market price information.  Tickers can be attached to screen item like this:</a:t>
            </a:r>
          </a:p>
          <a:p>
            <a:endParaRPr lang="en-GB" dirty="0" smtClean="0"/>
          </a:p>
          <a:p>
            <a:pPr>
              <a:buNone/>
            </a:pPr>
            <a:r>
              <a:rPr lang="en-GB" dirty="0" smtClean="0">
                <a:latin typeface="Courier New" pitchFamily="49" charset="0"/>
              </a:rPr>
              <a:t>	// using the same list examples</a:t>
            </a:r>
          </a:p>
          <a:p>
            <a:pPr>
              <a:buNone/>
            </a:pPr>
            <a:r>
              <a:rPr lang="en-GB" dirty="0" smtClean="0">
                <a:latin typeface="Courier New" pitchFamily="49" charset="0"/>
              </a:rPr>
              <a:t>	void </a:t>
            </a:r>
            <a:r>
              <a:rPr lang="en-GB" dirty="0" err="1" smtClean="0">
                <a:latin typeface="Courier New" pitchFamily="49" charset="0"/>
              </a:rPr>
              <a:t>setListTicker</a:t>
            </a:r>
            <a:r>
              <a:rPr lang="en-GB" dirty="0" smtClean="0">
                <a:latin typeface="Courier New" pitchFamily="49" charset="0"/>
              </a:rPr>
              <a:t>() {</a:t>
            </a:r>
          </a:p>
          <a:p>
            <a:pPr>
              <a:buNone/>
            </a:pPr>
            <a:r>
              <a:rPr lang="en-GB" dirty="0" smtClean="0">
                <a:latin typeface="Courier New" pitchFamily="49" charset="0"/>
              </a:rPr>
              <a:t>		</a:t>
            </a:r>
            <a:r>
              <a:rPr lang="en-GB" dirty="0" err="1" smtClean="0">
                <a:latin typeface="Courier New" pitchFamily="49" charset="0"/>
              </a:rPr>
              <a:t>list.setTicker</a:t>
            </a:r>
            <a:r>
              <a:rPr lang="en-GB" dirty="0" smtClean="0">
                <a:latin typeface="Courier New" pitchFamily="49" charset="0"/>
              </a:rPr>
              <a:t>(new Ticker(“a ticker tape));</a:t>
            </a:r>
          </a:p>
          <a:p>
            <a:pPr>
              <a:buNone/>
            </a:pPr>
            <a:r>
              <a:rPr lang="en-GB" dirty="0" smtClean="0">
                <a:latin typeface="Courier New" pitchFamily="49" charset="0"/>
              </a:rPr>
              <a:t>	}</a:t>
            </a:r>
            <a:endParaRPr lang="en-GB"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6"/>
          <p:cNvSpPr>
            <a:spLocks noGrp="1" noChangeArrowheads="1"/>
          </p:cNvSpPr>
          <p:nvPr>
            <p:ph type="sldNum" sz="quarter" idx="5"/>
          </p:nvPr>
        </p:nvSpPr>
        <p:spPr>
          <a:noFill/>
        </p:spPr>
        <p:txBody>
          <a:bodyPr/>
          <a:lstStyle/>
          <a:p>
            <a:fld id="{0343B28E-300B-4D09-AD7D-D957A4FB0B39}" type="slidenum">
              <a:rPr lang="en-US" smtClean="0"/>
              <a:pPr/>
              <a:t>24</a:t>
            </a:fld>
            <a:endParaRPr lang="en-US" smtClean="0"/>
          </a:p>
        </p:txBody>
      </p:sp>
      <p:sp>
        <p:nvSpPr>
          <p:cNvPr id="78853" name="Rectangle 2"/>
          <p:cNvSpPr>
            <a:spLocks noGrp="1" noRot="1" noChangeAspect="1" noChangeArrowheads="1" noTextEdit="1"/>
          </p:cNvSpPr>
          <p:nvPr>
            <p:ph type="sldImg"/>
          </p:nvPr>
        </p:nvSpPr>
        <p:spPr>
          <a:xfrm>
            <a:off x="906463" y="844550"/>
            <a:ext cx="4916487" cy="3403600"/>
          </a:xfrm>
          <a:ln/>
        </p:spPr>
      </p:sp>
      <p:sp>
        <p:nvSpPr>
          <p:cNvPr id="78854" name="Rectangle 3"/>
          <p:cNvSpPr>
            <a:spLocks noGrp="1" noChangeArrowheads="1"/>
          </p:cNvSpPr>
          <p:nvPr>
            <p:ph type="body" idx="1"/>
          </p:nvPr>
        </p:nvSpPr>
        <p:spPr>
          <a:noFill/>
          <a:ln w="9525"/>
        </p:spPr>
        <p:txBody>
          <a:bodyPr/>
          <a:lstStyle/>
          <a:p>
            <a:r>
              <a:rPr lang="en-GB" b="1" i="1" smtClean="0"/>
              <a:t>UI6 - Where the application uses menu or selection items, the function of the selection and menu items must be clearly understandable to the user. Further, each menu or selection item must perform a valid action (i.e. no menu orphans.)</a:t>
            </a:r>
          </a:p>
          <a:p>
            <a:r>
              <a:rPr lang="en-GB" b="1" i="1" smtClean="0"/>
              <a:t>When adding the command label, you should ensure it appropriate for the target audience. Ideally, the label of the selected command should be reflected in the title of the resultant screen.  The order of commands must be considered in your application also.  For example, the most relevant command for currenct application state should be at the top, while something such as an ”Exit” command should be at the bottom.</a:t>
            </a:r>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6"/>
          <p:cNvSpPr>
            <a:spLocks noGrp="1" noChangeArrowheads="1"/>
          </p:cNvSpPr>
          <p:nvPr>
            <p:ph type="sldNum" sz="quarter" idx="5"/>
          </p:nvPr>
        </p:nvSpPr>
        <p:spPr>
          <a:noFill/>
        </p:spPr>
        <p:txBody>
          <a:bodyPr/>
          <a:lstStyle/>
          <a:p>
            <a:fld id="{2E0393D1-E48E-47BD-B325-FA42E35C5EAB}" type="slidenum">
              <a:rPr lang="en-US" smtClean="0"/>
              <a:pPr/>
              <a:t>25</a:t>
            </a:fld>
            <a:endParaRPr lang="en-US" smtClean="0"/>
          </a:p>
        </p:txBody>
      </p:sp>
      <p:sp>
        <p:nvSpPr>
          <p:cNvPr id="79877" name="Rectangle 2"/>
          <p:cNvSpPr>
            <a:spLocks noGrp="1" noRot="1" noChangeAspect="1" noChangeArrowheads="1" noTextEdit="1"/>
          </p:cNvSpPr>
          <p:nvPr>
            <p:ph type="sldImg"/>
          </p:nvPr>
        </p:nvSpPr>
        <p:spPr>
          <a:xfrm>
            <a:off x="906463" y="844550"/>
            <a:ext cx="4916487" cy="3403600"/>
          </a:xfrm>
          <a:ln/>
        </p:spPr>
      </p:sp>
      <p:sp>
        <p:nvSpPr>
          <p:cNvPr id="79878" name="Rectangle 3"/>
          <p:cNvSpPr>
            <a:spLocks noGrp="1" noChangeArrowheads="1"/>
          </p:cNvSpPr>
          <p:nvPr>
            <p:ph type="body" idx="1"/>
          </p:nvPr>
        </p:nvSpPr>
        <p:spPr>
          <a:noFill/>
          <a:ln w="9525"/>
        </p:spPr>
        <p:txBody>
          <a:bodyPr/>
          <a:lstStyle/>
          <a:p>
            <a:r>
              <a:rPr lang="en-GB" b="1" i="1" smtClean="0"/>
              <a:t>FN1 - An exit functionality is explicitly present in the application (e.g. in a Main Menu)</a:t>
            </a:r>
          </a:p>
          <a:p>
            <a:r>
              <a:rPr lang="en-GB" b="1" i="1" smtClean="0"/>
              <a:t>For every screen in your application, you should have a way to exit the whole application.  This can be done by adding a Command with type Command.EXIT to each Form, Alert, Canvas etc.  You must ensure that the ”Exit” functionality in your application calls destroyApp then notifyDestroyed.  The destroyApp method must release all resources that your application has been using</a:t>
            </a:r>
          </a:p>
          <a:p>
            <a:r>
              <a:rPr lang="en-GB" b="1" i="1" smtClean="0"/>
              <a:t>UI4 - If applicable, the main functionalities of Exit, About and Help must be accessed easily through a Main Menu.</a:t>
            </a:r>
          </a:p>
          <a:p>
            <a:r>
              <a:rPr lang="en-GB" b="1" i="1" smtClean="0"/>
              <a:t>You can create a main menu using Commands</a:t>
            </a:r>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6"/>
          <p:cNvSpPr>
            <a:spLocks noGrp="1" noChangeArrowheads="1"/>
          </p:cNvSpPr>
          <p:nvPr>
            <p:ph type="sldNum" sz="quarter" idx="5"/>
          </p:nvPr>
        </p:nvSpPr>
        <p:spPr>
          <a:noFill/>
        </p:spPr>
        <p:txBody>
          <a:bodyPr/>
          <a:lstStyle/>
          <a:p>
            <a:fld id="{8B69F4BA-D00A-44A2-8ECF-810A021BEEBC}" type="slidenum">
              <a:rPr lang="en-US" smtClean="0"/>
              <a:pPr/>
              <a:t>26</a:t>
            </a:fld>
            <a:endParaRPr lang="en-US" smtClean="0"/>
          </a:p>
        </p:txBody>
      </p:sp>
      <p:sp>
        <p:nvSpPr>
          <p:cNvPr id="80901" name="Rectangle 2"/>
          <p:cNvSpPr>
            <a:spLocks noGrp="1" noRot="1" noChangeAspect="1" noChangeArrowheads="1" noTextEdit="1"/>
          </p:cNvSpPr>
          <p:nvPr>
            <p:ph type="sldImg"/>
          </p:nvPr>
        </p:nvSpPr>
        <p:spPr>
          <a:xfrm>
            <a:off x="906463" y="844550"/>
            <a:ext cx="4916487" cy="3403600"/>
          </a:xfrm>
          <a:ln/>
        </p:spPr>
      </p:sp>
      <p:sp>
        <p:nvSpPr>
          <p:cNvPr id="80902" name="Rectangle 3"/>
          <p:cNvSpPr>
            <a:spLocks noGrp="1" noChangeArrowheads="1"/>
          </p:cNvSpPr>
          <p:nvPr>
            <p:ph type="body" idx="1"/>
          </p:nvPr>
        </p:nvSpPr>
        <p:spPr>
          <a:noFill/>
          <a:ln w="9525"/>
        </p:spPr>
        <p:txBody>
          <a:bodyPr/>
          <a:lstStyle/>
          <a:p>
            <a:pPr>
              <a:lnSpc>
                <a:spcPct val="70000"/>
              </a:lnSpc>
              <a:spcBef>
                <a:spcPct val="10000"/>
              </a:spcBef>
              <a:spcAft>
                <a:spcPct val="10000"/>
              </a:spcAft>
            </a:pPr>
            <a:r>
              <a:rPr lang="en-US" smtClean="0"/>
              <a:t>Some new classes and improved functionality of the MIDP 1.0 classes have been added that dramatically improve programmer control over the high-level UI.  Notably the following improvements have been made:</a:t>
            </a:r>
            <a:endParaRPr lang="en-GB" smtClean="0"/>
          </a:p>
          <a:p>
            <a:pPr lvl="1">
              <a:lnSpc>
                <a:spcPct val="70000"/>
              </a:lnSpc>
              <a:spcBef>
                <a:spcPct val="10000"/>
              </a:spcBef>
              <a:spcAft>
                <a:spcPct val="10000"/>
              </a:spcAft>
              <a:buFontTx/>
              <a:buChar char="•"/>
            </a:pPr>
            <a:r>
              <a:rPr lang="en-GB" smtClean="0"/>
              <a:t>Ability to control backlight and vibrator</a:t>
            </a:r>
          </a:p>
          <a:p>
            <a:pPr lvl="1">
              <a:lnSpc>
                <a:spcPct val="70000"/>
              </a:lnSpc>
              <a:spcBef>
                <a:spcPct val="10000"/>
              </a:spcBef>
              <a:spcAft>
                <a:spcPct val="10000"/>
              </a:spcAft>
              <a:buFontTx/>
              <a:buChar char="•"/>
            </a:pPr>
            <a:r>
              <a:rPr lang="en-GB" smtClean="0"/>
              <a:t>New methods for managing styles and colours including alpha values for colours</a:t>
            </a:r>
          </a:p>
          <a:p>
            <a:pPr lvl="1">
              <a:lnSpc>
                <a:spcPct val="70000"/>
              </a:lnSpc>
              <a:spcBef>
                <a:spcPct val="10000"/>
              </a:spcBef>
              <a:spcAft>
                <a:spcPct val="10000"/>
              </a:spcAft>
              <a:buFontTx/>
              <a:buChar char="•"/>
            </a:pPr>
            <a:r>
              <a:rPr lang="en-GB" smtClean="0"/>
              <a:t>Methods to query preferred image dimensions for use in lists</a:t>
            </a:r>
          </a:p>
          <a:p>
            <a:pPr lvl="1">
              <a:lnSpc>
                <a:spcPct val="70000"/>
              </a:lnSpc>
              <a:spcBef>
                <a:spcPct val="10000"/>
              </a:spcBef>
              <a:spcAft>
                <a:spcPct val="10000"/>
              </a:spcAft>
              <a:buFontTx/>
              <a:buChar char="•"/>
            </a:pPr>
            <a:r>
              <a:rPr lang="en-GB" smtClean="0"/>
              <a:t>Commands can implement short and long labels which are more aesthetic depending on the context of the where the command is used</a:t>
            </a:r>
          </a:p>
          <a:p>
            <a:pPr lvl="1">
              <a:lnSpc>
                <a:spcPct val="70000"/>
              </a:lnSpc>
              <a:spcBef>
                <a:spcPct val="10000"/>
              </a:spcBef>
              <a:spcAft>
                <a:spcPct val="10000"/>
              </a:spcAft>
              <a:buFontTx/>
              <a:buChar char="•"/>
            </a:pPr>
            <a:r>
              <a:rPr lang="en-GB" smtClean="0"/>
              <a:t>Affinity identifiers that allow for more flexible layout of Form items</a:t>
            </a:r>
          </a:p>
          <a:p>
            <a:pPr lvl="1">
              <a:lnSpc>
                <a:spcPct val="70000"/>
              </a:lnSpc>
              <a:spcBef>
                <a:spcPct val="10000"/>
              </a:spcBef>
              <a:spcAft>
                <a:spcPct val="10000"/>
              </a:spcAft>
              <a:buFontTx/>
              <a:buChar char="•"/>
            </a:pPr>
            <a:r>
              <a:rPr lang="en-GB" smtClean="0"/>
              <a:t>New classes StringItem, Spacer and CustomItem</a:t>
            </a:r>
          </a:p>
          <a:p>
            <a:pPr lvl="1">
              <a:lnSpc>
                <a:spcPct val="70000"/>
              </a:lnSpc>
              <a:spcBef>
                <a:spcPct val="10000"/>
              </a:spcBef>
              <a:spcAft>
                <a:spcPct val="10000"/>
              </a:spcAft>
              <a:buFontTx/>
              <a:buChar char="•"/>
            </a:pPr>
            <a:r>
              <a:rPr lang="en-GB" smtClean="0"/>
              <a:t>New input constraints for TextBox class such as TextBox.PHONENUMBER and TextBox.DECIMAL and input modes for different character sets.</a:t>
            </a:r>
            <a:endParaRPr lang="en-GB"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noFill/>
        </p:spPr>
        <p:txBody>
          <a:bodyPr/>
          <a:lstStyle/>
          <a:p>
            <a:fld id="{79763485-D77B-43BA-8F7E-25B552066F3F}" type="slidenum">
              <a:rPr lang="en-US" smtClean="0"/>
              <a:pPr/>
              <a:t>3</a:t>
            </a:fld>
            <a:endParaRPr lang="en-US" smtClean="0"/>
          </a:p>
        </p:txBody>
      </p:sp>
      <p:sp>
        <p:nvSpPr>
          <p:cNvPr id="58373" name="Rectangle 2"/>
          <p:cNvSpPr>
            <a:spLocks noGrp="1" noRot="1" noChangeAspect="1" noChangeArrowheads="1" noTextEdit="1"/>
          </p:cNvSpPr>
          <p:nvPr>
            <p:ph type="sldImg"/>
          </p:nvPr>
        </p:nvSpPr>
        <p:spPr>
          <a:xfrm>
            <a:off x="906463" y="844550"/>
            <a:ext cx="4916487" cy="3403600"/>
          </a:xfrm>
          <a:ln/>
        </p:spPr>
      </p:sp>
      <p:sp>
        <p:nvSpPr>
          <p:cNvPr id="58374" name="Rectangle 3"/>
          <p:cNvSpPr>
            <a:spLocks noGrp="1" noChangeArrowheads="1"/>
          </p:cNvSpPr>
          <p:nvPr>
            <p:ph type="body" idx="1"/>
          </p:nvPr>
        </p:nvSpPr>
        <p:spPr>
          <a:noFill/>
          <a:ln w="9525"/>
        </p:spPr>
        <p:txBody>
          <a:bodyPr/>
          <a:lstStyle/>
          <a:p>
            <a:pPr>
              <a:lnSpc>
                <a:spcPct val="70000"/>
              </a:lnSpc>
              <a:buNone/>
            </a:pPr>
            <a:r>
              <a:rPr lang="en-US" dirty="0" smtClean="0"/>
              <a:t>Constructing a component using the high-level API is straightforward.  The important thing to remember that there can only be one current component per screen unless you are using a Form and form items to show multiple components. Also, all high-level components are located on the </a:t>
            </a:r>
            <a:r>
              <a:rPr lang="en-US" dirty="0" err="1" smtClean="0"/>
              <a:t>javax.microedition.lcdui</a:t>
            </a:r>
            <a:r>
              <a:rPr lang="en-US" dirty="0" smtClean="0"/>
              <a:t> package so you need to import that package to use the controls.</a:t>
            </a:r>
          </a:p>
          <a:p>
            <a:pPr>
              <a:lnSpc>
                <a:spcPct val="70000"/>
              </a:lnSpc>
              <a:buNone/>
            </a:pPr>
            <a:r>
              <a:rPr lang="en-US" dirty="0" smtClean="0"/>
              <a:t>Here's an example of how to grab the current display and set it to your component:</a:t>
            </a:r>
          </a:p>
          <a:p>
            <a:pPr>
              <a:lnSpc>
                <a:spcPct val="70000"/>
              </a:lnSpc>
              <a:buNone/>
            </a:pPr>
            <a:r>
              <a:rPr lang="en-US" dirty="0" smtClean="0"/>
              <a:t>	</a:t>
            </a:r>
            <a:r>
              <a:rPr lang="en-US" dirty="0" smtClean="0">
                <a:latin typeface="Courier New" pitchFamily="49" charset="0"/>
              </a:rPr>
              <a:t>class </a:t>
            </a:r>
            <a:r>
              <a:rPr lang="en-US" dirty="0" err="1" smtClean="0">
                <a:latin typeface="Courier New" pitchFamily="49" charset="0"/>
              </a:rPr>
              <a:t>MyMIDlet</a:t>
            </a:r>
            <a:r>
              <a:rPr lang="en-US" dirty="0" smtClean="0">
                <a:latin typeface="Courier New" pitchFamily="49" charset="0"/>
              </a:rPr>
              <a:t> extends </a:t>
            </a:r>
            <a:r>
              <a:rPr lang="en-US" dirty="0" err="1" smtClean="0">
                <a:latin typeface="Courier New" pitchFamily="49" charset="0"/>
              </a:rPr>
              <a:t>MIDlet</a:t>
            </a:r>
            <a:r>
              <a:rPr lang="en-US" dirty="0" smtClean="0">
                <a:latin typeface="Courier New" pitchFamily="49" charset="0"/>
              </a:rPr>
              <a:t> {</a:t>
            </a:r>
          </a:p>
          <a:p>
            <a:pPr>
              <a:lnSpc>
                <a:spcPct val="70000"/>
              </a:lnSpc>
              <a:buNone/>
            </a:pPr>
            <a:r>
              <a:rPr lang="en-US" dirty="0" smtClean="0">
                <a:latin typeface="Courier New" pitchFamily="49" charset="0"/>
              </a:rPr>
              <a:t>		Display </a:t>
            </a:r>
            <a:r>
              <a:rPr lang="en-US" dirty="0" err="1" smtClean="0">
                <a:latin typeface="Courier New" pitchFamily="49" charset="0"/>
              </a:rPr>
              <a:t>display</a:t>
            </a:r>
            <a:r>
              <a:rPr lang="en-US" dirty="0" smtClean="0">
                <a:latin typeface="Courier New" pitchFamily="49" charset="0"/>
              </a:rPr>
              <a:t>;</a:t>
            </a:r>
          </a:p>
          <a:p>
            <a:pPr>
              <a:lnSpc>
                <a:spcPct val="70000"/>
              </a:lnSpc>
              <a:buNone/>
            </a:pPr>
            <a:r>
              <a:rPr lang="en-US" dirty="0" smtClean="0">
                <a:latin typeface="Courier New" pitchFamily="49" charset="0"/>
              </a:rPr>
              <a:t>		void init() {display = </a:t>
            </a:r>
            <a:r>
              <a:rPr lang="en-US" dirty="0" err="1" smtClean="0">
                <a:latin typeface="Courier New" pitchFamily="49" charset="0"/>
              </a:rPr>
              <a:t>Display.getDisplay</a:t>
            </a:r>
            <a:r>
              <a:rPr lang="en-US" dirty="0" smtClean="0">
                <a:latin typeface="Courier New" pitchFamily="49" charset="0"/>
              </a:rPr>
              <a:t>(this); }</a:t>
            </a:r>
          </a:p>
          <a:p>
            <a:pPr>
              <a:lnSpc>
                <a:spcPct val="70000"/>
              </a:lnSpc>
              <a:buNone/>
            </a:pPr>
            <a:r>
              <a:rPr lang="en-US" dirty="0" smtClean="0"/>
              <a:t>Once you have the display, you can use the object to set the current display to a control that you want to display. For example:</a:t>
            </a:r>
          </a:p>
          <a:p>
            <a:pPr>
              <a:lnSpc>
                <a:spcPct val="70000"/>
              </a:lnSpc>
              <a:buNone/>
            </a:pPr>
            <a:r>
              <a:rPr lang="en-US" dirty="0" smtClean="0"/>
              <a:t>	</a:t>
            </a:r>
            <a:r>
              <a:rPr lang="en-US" dirty="0" smtClean="0">
                <a:latin typeface="Courier New" pitchFamily="49" charset="0"/>
              </a:rPr>
              <a:t>void </a:t>
            </a:r>
            <a:r>
              <a:rPr lang="en-US" dirty="0" err="1" smtClean="0">
                <a:latin typeface="Courier New" pitchFamily="49" charset="0"/>
              </a:rPr>
              <a:t>showAlert</a:t>
            </a:r>
            <a:r>
              <a:rPr lang="en-US" dirty="0" smtClean="0">
                <a:latin typeface="Courier New" pitchFamily="49" charset="0"/>
              </a:rPr>
              <a:t>() {</a:t>
            </a:r>
          </a:p>
          <a:p>
            <a:pPr>
              <a:lnSpc>
                <a:spcPct val="70000"/>
              </a:lnSpc>
              <a:buNone/>
            </a:pPr>
            <a:r>
              <a:rPr lang="en-US" dirty="0" smtClean="0">
                <a:latin typeface="Courier New" pitchFamily="49" charset="0"/>
              </a:rPr>
              <a:t>		Alert </a:t>
            </a:r>
            <a:r>
              <a:rPr lang="en-US" dirty="0" err="1" smtClean="0">
                <a:latin typeface="Courier New" pitchFamily="49" charset="0"/>
              </a:rPr>
              <a:t>alert</a:t>
            </a:r>
            <a:r>
              <a:rPr lang="en-US" dirty="0" smtClean="0">
                <a:latin typeface="Courier New" pitchFamily="49" charset="0"/>
              </a:rPr>
              <a:t> = new Alert(“Alert”);</a:t>
            </a:r>
          </a:p>
          <a:p>
            <a:pPr>
              <a:lnSpc>
                <a:spcPct val="70000"/>
              </a:lnSpc>
              <a:buNone/>
            </a:pPr>
            <a:r>
              <a:rPr lang="en-US" dirty="0" smtClean="0">
                <a:latin typeface="Courier New" pitchFamily="49" charset="0"/>
              </a:rPr>
              <a:t>		</a:t>
            </a:r>
            <a:r>
              <a:rPr lang="en-US" dirty="0" err="1" smtClean="0">
                <a:latin typeface="Courier New" pitchFamily="49" charset="0"/>
              </a:rPr>
              <a:t>alert.setType</a:t>
            </a:r>
            <a:r>
              <a:rPr lang="en-US" dirty="0" smtClean="0">
                <a:latin typeface="Courier New" pitchFamily="49" charset="0"/>
              </a:rPr>
              <a:t>(</a:t>
            </a:r>
            <a:r>
              <a:rPr lang="en-US" dirty="0" err="1" smtClean="0">
                <a:latin typeface="Courier New" pitchFamily="49" charset="0"/>
              </a:rPr>
              <a:t>AlertType.ERROR</a:t>
            </a:r>
            <a:r>
              <a:rPr lang="en-US" dirty="0" smtClean="0">
                <a:latin typeface="Courier New" pitchFamily="49" charset="0"/>
              </a:rPr>
              <a:t>);</a:t>
            </a:r>
          </a:p>
          <a:p>
            <a:pPr>
              <a:lnSpc>
                <a:spcPct val="70000"/>
              </a:lnSpc>
              <a:buNone/>
            </a:pPr>
            <a:r>
              <a:rPr lang="en-US" dirty="0" smtClean="0">
                <a:latin typeface="Courier New" pitchFamily="49" charset="0"/>
              </a:rPr>
              <a:t>		</a:t>
            </a:r>
            <a:r>
              <a:rPr lang="en-US" dirty="0" err="1" smtClean="0">
                <a:latin typeface="Courier New" pitchFamily="49" charset="0"/>
              </a:rPr>
              <a:t>alert.setString</a:t>
            </a:r>
            <a:r>
              <a:rPr lang="en-US" dirty="0" smtClean="0">
                <a:latin typeface="Courier New" pitchFamily="49" charset="0"/>
              </a:rPr>
              <a:t>(“*****ERROR*****”);</a:t>
            </a:r>
          </a:p>
          <a:p>
            <a:pPr>
              <a:lnSpc>
                <a:spcPct val="70000"/>
              </a:lnSpc>
              <a:buNone/>
            </a:pPr>
            <a:r>
              <a:rPr lang="en-US" dirty="0" smtClean="0">
                <a:latin typeface="Courier New" pitchFamily="49" charset="0"/>
              </a:rPr>
              <a:t>		</a:t>
            </a:r>
            <a:r>
              <a:rPr lang="en-US" dirty="0" err="1" smtClean="0">
                <a:latin typeface="Courier New" pitchFamily="49" charset="0"/>
              </a:rPr>
              <a:t>display.setCurrent</a:t>
            </a:r>
            <a:r>
              <a:rPr lang="en-US" dirty="0" smtClean="0">
                <a:latin typeface="Courier New" pitchFamily="49" charset="0"/>
              </a:rPr>
              <a:t>(alert); </a:t>
            </a:r>
            <a:r>
              <a:rPr lang="fi-FI" dirty="0" smtClean="0">
                <a:latin typeface="Courier New" pitchFamily="49" charset="0"/>
              </a:rPr>
              <a:t>} </a:t>
            </a:r>
            <a:r>
              <a:rPr lang="en-US" dirty="0" smtClean="0">
                <a:latin typeface="Courier New" pitchFamily="49" charset="0"/>
              </a:rPr>
              <a:t>// set the current display</a:t>
            </a:r>
          </a:p>
          <a:p>
            <a:pPr>
              <a:lnSpc>
                <a:spcPct val="70000"/>
              </a:lnSpc>
              <a:buNone/>
            </a:pPr>
            <a:r>
              <a:rPr lang="en-US" dirty="0" smtClean="0"/>
              <a:t>And that's it! Once you do that your control will be displayed as the current screen.</a:t>
            </a:r>
          </a:p>
          <a:p>
            <a:pPr>
              <a:lnSpc>
                <a:spcPct val="70000"/>
              </a:lnSpc>
              <a:buNone/>
            </a:pPr>
            <a:r>
              <a:rPr lang="en-GB" b="1" dirty="0" smtClean="0"/>
              <a:t>Appending Items to a control</a:t>
            </a:r>
          </a:p>
          <a:p>
            <a:pPr>
              <a:lnSpc>
                <a:spcPct val="70000"/>
              </a:lnSpc>
              <a:buNone/>
            </a:pPr>
            <a:r>
              <a:rPr lang="en-US" dirty="0" smtClean="0"/>
              <a:t>Certain controls – namely list boxes and choice controls – allow the programmer to attach items for the control to manage.  Here's a code snippet that shows how to attach items to a list control:</a:t>
            </a:r>
          </a:p>
          <a:p>
            <a:pPr>
              <a:lnSpc>
                <a:spcPct val="70000"/>
              </a:lnSpc>
              <a:buNone/>
            </a:pPr>
            <a:r>
              <a:rPr lang="en-US" dirty="0" smtClean="0"/>
              <a:t>	</a:t>
            </a:r>
            <a:r>
              <a:rPr lang="en-US" dirty="0" smtClean="0">
                <a:latin typeface="Courier New" pitchFamily="49" charset="0"/>
              </a:rPr>
              <a:t>void </a:t>
            </a:r>
            <a:r>
              <a:rPr lang="en-US" dirty="0" err="1" smtClean="0">
                <a:latin typeface="Courier New" pitchFamily="49" charset="0"/>
              </a:rPr>
              <a:t>shotList</a:t>
            </a:r>
            <a:r>
              <a:rPr lang="en-US" dirty="0" smtClean="0">
                <a:latin typeface="Courier New" pitchFamily="49" charset="0"/>
              </a:rPr>
              <a:t>() {</a:t>
            </a:r>
          </a:p>
          <a:p>
            <a:pPr>
              <a:lnSpc>
                <a:spcPct val="70000"/>
              </a:lnSpc>
              <a:buNone/>
            </a:pPr>
            <a:r>
              <a:rPr lang="en-US" dirty="0" smtClean="0">
                <a:latin typeface="Courier New" pitchFamily="49" charset="0"/>
              </a:rPr>
              <a:t>		list = new List(“My List”, </a:t>
            </a:r>
            <a:r>
              <a:rPr lang="en-US" dirty="0" err="1" smtClean="0">
                <a:latin typeface="Courier New" pitchFamily="49" charset="0"/>
              </a:rPr>
              <a:t>Choice.IMPLCIT</a:t>
            </a:r>
            <a:r>
              <a:rPr lang="en-US" dirty="0" smtClean="0">
                <a:latin typeface="Courier New" pitchFamily="49" charset="0"/>
              </a:rPr>
              <a:t>);</a:t>
            </a:r>
          </a:p>
          <a:p>
            <a:pPr>
              <a:lnSpc>
                <a:spcPct val="70000"/>
              </a:lnSpc>
              <a:buNone/>
            </a:pPr>
            <a:r>
              <a:rPr lang="en-US" dirty="0" smtClean="0">
                <a:latin typeface="Courier New" pitchFamily="49" charset="0"/>
              </a:rPr>
              <a:t>		</a:t>
            </a:r>
            <a:r>
              <a:rPr lang="en-US" dirty="0" err="1" smtClean="0">
                <a:latin typeface="Courier New" pitchFamily="49" charset="0"/>
              </a:rPr>
              <a:t>list.append</a:t>
            </a:r>
            <a:r>
              <a:rPr lang="en-US" dirty="0" smtClean="0">
                <a:latin typeface="Courier New" pitchFamily="49" charset="0"/>
              </a:rPr>
              <a:t>(“first”, null);</a:t>
            </a:r>
          </a:p>
          <a:p>
            <a:pPr>
              <a:lnSpc>
                <a:spcPct val="70000"/>
              </a:lnSpc>
              <a:buNone/>
            </a:pPr>
            <a:r>
              <a:rPr lang="en-US" dirty="0" smtClean="0">
                <a:latin typeface="Courier New" pitchFamily="49" charset="0"/>
              </a:rPr>
              <a:t>		</a:t>
            </a:r>
            <a:r>
              <a:rPr lang="en-US" dirty="0" err="1" smtClean="0">
                <a:latin typeface="Courier New" pitchFamily="49" charset="0"/>
              </a:rPr>
              <a:t>list.append</a:t>
            </a:r>
            <a:r>
              <a:rPr lang="en-US" dirty="0" smtClean="0">
                <a:latin typeface="Courier New" pitchFamily="49" charset="0"/>
              </a:rPr>
              <a:t>(“second”, null);</a:t>
            </a:r>
          </a:p>
          <a:p>
            <a:pPr>
              <a:lnSpc>
                <a:spcPct val="70000"/>
              </a:lnSpc>
              <a:buNone/>
            </a:pPr>
            <a:r>
              <a:rPr lang="en-US" dirty="0" smtClean="0">
                <a:latin typeface="Courier New" pitchFamily="49" charset="0"/>
              </a:rPr>
              <a:t>		</a:t>
            </a:r>
            <a:r>
              <a:rPr lang="en-US" dirty="0" err="1" smtClean="0">
                <a:latin typeface="Courier New" pitchFamily="49" charset="0"/>
              </a:rPr>
              <a:t>list.append</a:t>
            </a:r>
            <a:r>
              <a:rPr lang="en-US" dirty="0" smtClean="0">
                <a:latin typeface="Courier New" pitchFamily="49" charset="0"/>
              </a:rPr>
              <a:t>(“third”, null);</a:t>
            </a:r>
          </a:p>
          <a:p>
            <a:pPr>
              <a:lnSpc>
                <a:spcPct val="70000"/>
              </a:lnSpc>
              <a:buNone/>
            </a:pPr>
            <a:r>
              <a:rPr lang="en-US" dirty="0" smtClean="0">
                <a:latin typeface="Courier New" pitchFamily="49" charset="0"/>
              </a:rPr>
              <a:t>		</a:t>
            </a:r>
            <a:r>
              <a:rPr lang="en-US" dirty="0" err="1" smtClean="0">
                <a:latin typeface="Courier New" pitchFamily="49" charset="0"/>
              </a:rPr>
              <a:t>display.setCurrent</a:t>
            </a:r>
            <a:r>
              <a:rPr lang="en-US" dirty="0" smtClean="0">
                <a:latin typeface="Courier New" pitchFamily="49" charset="0"/>
              </a:rPr>
              <a:t>(list); }</a:t>
            </a:r>
          </a:p>
          <a:p>
            <a:pPr>
              <a:lnSpc>
                <a:spcPct val="70000"/>
              </a:lnSpc>
              <a:buNone/>
            </a:pPr>
            <a:r>
              <a:rPr lang="en-US" dirty="0" smtClean="0"/>
              <a:t>Now, the user has 3 options to choose from.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noFill/>
        </p:spPr>
        <p:txBody>
          <a:bodyPr/>
          <a:lstStyle/>
          <a:p>
            <a:fld id="{5E564F8A-C481-459E-A0A8-45D596BE041C}" type="slidenum">
              <a:rPr lang="en-US" smtClean="0"/>
              <a:pPr/>
              <a:t>4</a:t>
            </a:fld>
            <a:endParaRPr lang="en-US" dirty="0" smtClean="0"/>
          </a:p>
        </p:txBody>
      </p:sp>
      <p:sp>
        <p:nvSpPr>
          <p:cNvPr id="59397" name="Rectangle 2"/>
          <p:cNvSpPr>
            <a:spLocks noGrp="1" noRot="1" noChangeAspect="1" noChangeArrowheads="1" noTextEdit="1"/>
          </p:cNvSpPr>
          <p:nvPr>
            <p:ph type="sldImg"/>
          </p:nvPr>
        </p:nvSpPr>
        <p:spPr>
          <a:xfrm>
            <a:off x="906463" y="844550"/>
            <a:ext cx="4916487" cy="3403600"/>
          </a:xfrm>
          <a:ln/>
        </p:spPr>
      </p:sp>
      <p:sp>
        <p:nvSpPr>
          <p:cNvPr id="59398" name="Rectangle 3"/>
          <p:cNvSpPr>
            <a:spLocks noGrp="1" noChangeArrowheads="1"/>
          </p:cNvSpPr>
          <p:nvPr>
            <p:ph type="body" idx="1"/>
          </p:nvPr>
        </p:nvSpPr>
        <p:spPr>
          <a:xfrm>
            <a:off x="771624" y="3706416"/>
            <a:ext cx="5418042" cy="5245336"/>
          </a:xfrm>
          <a:noFill/>
          <a:ln w="9525"/>
        </p:spPr>
        <p:txBody>
          <a:bodyPr/>
          <a:lstStyle/>
          <a:p>
            <a:pPr>
              <a:lnSpc>
                <a:spcPct val="70000"/>
              </a:lnSpc>
              <a:buNone/>
            </a:pPr>
            <a:r>
              <a:rPr lang="en-GB" b="1" dirty="0" smtClean="0"/>
              <a:t>Setting a command listener to a control</a:t>
            </a:r>
          </a:p>
          <a:p>
            <a:pPr>
              <a:lnSpc>
                <a:spcPct val="70000"/>
              </a:lnSpc>
              <a:buNone/>
            </a:pPr>
            <a:r>
              <a:rPr lang="en-US" dirty="0" smtClean="0"/>
              <a:t>In the previous example, we demonstrated how to append items to a list. How do you determine which item was selected by the user?  As with menu event handlers for screens, this is accomplished through the implementation of the </a:t>
            </a:r>
            <a:r>
              <a:rPr lang="en-US" dirty="0" err="1" smtClean="0"/>
              <a:t>CommandListener</a:t>
            </a:r>
            <a:r>
              <a:rPr lang="en-US" dirty="0" smtClean="0"/>
              <a:t> interface. The following example shows how easy it is for the list control to dispatch selection events:</a:t>
            </a:r>
          </a:p>
          <a:p>
            <a:pPr>
              <a:lnSpc>
                <a:spcPct val="70000"/>
              </a:lnSpc>
              <a:buNone/>
            </a:pPr>
            <a:endParaRPr lang="en-US" dirty="0" smtClean="0"/>
          </a:p>
          <a:p>
            <a:pPr>
              <a:lnSpc>
                <a:spcPct val="70000"/>
              </a:lnSpc>
              <a:buNone/>
            </a:pPr>
            <a:r>
              <a:rPr lang="en-US" dirty="0" smtClean="0"/>
              <a:t>	</a:t>
            </a:r>
            <a:r>
              <a:rPr lang="en-US" dirty="0" smtClean="0">
                <a:latin typeface="Courier New" pitchFamily="49" charset="0"/>
              </a:rPr>
              <a:t>class </a:t>
            </a:r>
            <a:r>
              <a:rPr lang="en-US" dirty="0" err="1" smtClean="0">
                <a:latin typeface="Courier New" pitchFamily="49" charset="0"/>
              </a:rPr>
              <a:t>MyMIDlet</a:t>
            </a:r>
            <a:r>
              <a:rPr lang="en-US" dirty="0" smtClean="0">
                <a:latin typeface="Courier New" pitchFamily="49" charset="0"/>
              </a:rPr>
              <a:t> extends </a:t>
            </a:r>
            <a:r>
              <a:rPr lang="en-US" dirty="0" err="1" smtClean="0">
                <a:latin typeface="Courier New" pitchFamily="49" charset="0"/>
              </a:rPr>
              <a:t>MIDlet</a:t>
            </a:r>
            <a:r>
              <a:rPr lang="en-US" dirty="0" smtClean="0">
                <a:latin typeface="Courier New" pitchFamily="49" charset="0"/>
              </a:rPr>
              <a:t> implements </a:t>
            </a:r>
            <a:r>
              <a:rPr lang="en-US" dirty="0" err="1" smtClean="0">
                <a:latin typeface="Courier New" pitchFamily="49" charset="0"/>
              </a:rPr>
              <a:t>CommandListener</a:t>
            </a:r>
            <a:r>
              <a:rPr lang="en-US" dirty="0" smtClean="0">
                <a:latin typeface="Courier New" pitchFamily="49" charset="0"/>
              </a:rPr>
              <a:t> {</a:t>
            </a:r>
          </a:p>
          <a:p>
            <a:pPr>
              <a:lnSpc>
                <a:spcPct val="70000"/>
              </a:lnSpc>
              <a:buNone/>
            </a:pPr>
            <a:r>
              <a:rPr lang="en-US" dirty="0" smtClean="0">
                <a:latin typeface="Courier New" pitchFamily="49" charset="0"/>
              </a:rPr>
              <a:t>		List </a:t>
            </a:r>
            <a:r>
              <a:rPr lang="en-US" dirty="0" err="1" smtClean="0">
                <a:latin typeface="Courier New" pitchFamily="49" charset="0"/>
              </a:rPr>
              <a:t>list</a:t>
            </a:r>
            <a:r>
              <a:rPr lang="en-US" dirty="0" smtClean="0">
                <a:latin typeface="Courier New" pitchFamily="49" charset="0"/>
              </a:rPr>
              <a:t>;</a:t>
            </a:r>
          </a:p>
          <a:p>
            <a:pPr>
              <a:lnSpc>
                <a:spcPct val="70000"/>
              </a:lnSpc>
              <a:buNone/>
            </a:pPr>
            <a:r>
              <a:rPr lang="en-US" dirty="0" smtClean="0">
                <a:latin typeface="Courier New" pitchFamily="49" charset="0"/>
              </a:rPr>
              <a:t>		Display </a:t>
            </a:r>
            <a:r>
              <a:rPr lang="en-US" dirty="0" err="1" smtClean="0">
                <a:latin typeface="Courier New" pitchFamily="49" charset="0"/>
              </a:rPr>
              <a:t>display</a:t>
            </a:r>
            <a:r>
              <a:rPr lang="en-US" dirty="0" smtClean="0">
                <a:latin typeface="Courier New" pitchFamily="49" charset="0"/>
              </a:rPr>
              <a:t>;</a:t>
            </a:r>
          </a:p>
          <a:p>
            <a:pPr>
              <a:lnSpc>
                <a:spcPct val="70000"/>
              </a:lnSpc>
              <a:buNone/>
            </a:pPr>
            <a:r>
              <a:rPr lang="en-US" dirty="0" smtClean="0">
                <a:latin typeface="Courier New" pitchFamily="49" charset="0"/>
              </a:rPr>
              <a:t>		// code </a:t>
            </a:r>
            <a:r>
              <a:rPr lang="en-US" dirty="0" err="1" smtClean="0">
                <a:latin typeface="Courier New" pitchFamily="49" charset="0"/>
              </a:rPr>
              <a:t>ommitted</a:t>
            </a:r>
            <a:r>
              <a:rPr lang="en-US" dirty="0" smtClean="0">
                <a:latin typeface="Courier New" pitchFamily="49" charset="0"/>
              </a:rPr>
              <a:t> for setting the display object</a:t>
            </a:r>
          </a:p>
          <a:p>
            <a:pPr>
              <a:lnSpc>
                <a:spcPct val="70000"/>
              </a:lnSpc>
              <a:buNone/>
            </a:pPr>
            <a:r>
              <a:rPr lang="en-US" dirty="0" smtClean="0">
                <a:latin typeface="Courier New" pitchFamily="49" charset="0"/>
              </a:rPr>
              <a:t>		public void </a:t>
            </a:r>
            <a:r>
              <a:rPr lang="en-US" dirty="0" err="1" smtClean="0">
                <a:latin typeface="Courier New" pitchFamily="49" charset="0"/>
              </a:rPr>
              <a:t>commandAction</a:t>
            </a:r>
            <a:r>
              <a:rPr lang="en-US" dirty="0" smtClean="0">
                <a:latin typeface="Courier New" pitchFamily="49" charset="0"/>
              </a:rPr>
              <a:t>(Command c, Displayable d) {</a:t>
            </a:r>
          </a:p>
          <a:p>
            <a:pPr>
              <a:lnSpc>
                <a:spcPct val="70000"/>
              </a:lnSpc>
              <a:buNone/>
            </a:pPr>
            <a:r>
              <a:rPr lang="en-US" dirty="0" smtClean="0">
                <a:latin typeface="Courier New" pitchFamily="49" charset="0"/>
              </a:rPr>
              <a:t>			List l = </a:t>
            </a:r>
            <a:r>
              <a:rPr lang="en-US" dirty="0" err="1" smtClean="0">
                <a:latin typeface="Courier New" pitchFamily="49" charset="0"/>
              </a:rPr>
              <a:t>display.getCurrent</a:t>
            </a:r>
            <a:r>
              <a:rPr lang="en-US" dirty="0" smtClean="0">
                <a:latin typeface="Courier New" pitchFamily="49" charset="0"/>
              </a:rPr>
              <a:t>();</a:t>
            </a:r>
          </a:p>
          <a:p>
            <a:pPr>
              <a:lnSpc>
                <a:spcPct val="70000"/>
              </a:lnSpc>
              <a:buNone/>
            </a:pPr>
            <a:r>
              <a:rPr lang="en-US" dirty="0" smtClean="0">
                <a:latin typeface="Courier New" pitchFamily="49" charset="0"/>
              </a:rPr>
              <a:t>			switch(</a:t>
            </a:r>
            <a:r>
              <a:rPr lang="en-US" dirty="0" err="1" smtClean="0">
                <a:latin typeface="Courier New" pitchFamily="49" charset="0"/>
              </a:rPr>
              <a:t>l.getSelectedIndex</a:t>
            </a:r>
            <a:r>
              <a:rPr lang="en-US" dirty="0" smtClean="0">
                <a:latin typeface="Courier New" pitchFamily="49" charset="0"/>
              </a:rPr>
              <a:t>()) {</a:t>
            </a:r>
          </a:p>
          <a:p>
            <a:pPr>
              <a:lnSpc>
                <a:spcPct val="70000"/>
              </a:lnSpc>
              <a:buNone/>
            </a:pPr>
            <a:r>
              <a:rPr lang="en-US" dirty="0" smtClean="0">
                <a:latin typeface="Courier New" pitchFamily="49" charset="0"/>
              </a:rPr>
              <a:t>				case 0: break; // first</a:t>
            </a:r>
          </a:p>
          <a:p>
            <a:pPr>
              <a:lnSpc>
                <a:spcPct val="70000"/>
              </a:lnSpc>
              <a:buNone/>
            </a:pPr>
            <a:r>
              <a:rPr lang="en-US" dirty="0" smtClean="0">
                <a:latin typeface="Courier New" pitchFamily="49" charset="0"/>
              </a:rPr>
              <a:t>				case 1: break; // second</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		}</a:t>
            </a:r>
          </a:p>
          <a:p>
            <a:pPr>
              <a:lnSpc>
                <a:spcPct val="70000"/>
              </a:lnSpc>
              <a:buNone/>
            </a:pPr>
            <a:endParaRPr lang="en-US" dirty="0" smtClean="0">
              <a:latin typeface="Courier New" pitchFamily="49" charset="0"/>
            </a:endParaRPr>
          </a:p>
          <a:p>
            <a:pPr>
              <a:lnSpc>
                <a:spcPct val="70000"/>
              </a:lnSpc>
              <a:buNone/>
            </a:pPr>
            <a:r>
              <a:rPr lang="en-US" dirty="0" smtClean="0"/>
              <a:t>The only thing that you need to be aware of with the above example is that you make sure you process any menu commands attached to the screen as well.  For example:</a:t>
            </a:r>
          </a:p>
          <a:p>
            <a:pPr>
              <a:lnSpc>
                <a:spcPct val="70000"/>
              </a:lnSpc>
              <a:buNone/>
            </a:pPr>
            <a:endParaRPr lang="en-US" dirty="0" smtClean="0"/>
          </a:p>
          <a:p>
            <a:pPr>
              <a:lnSpc>
                <a:spcPct val="70000"/>
              </a:lnSpc>
              <a:buNone/>
            </a:pPr>
            <a:r>
              <a:rPr lang="en-US" dirty="0" smtClean="0"/>
              <a:t>		</a:t>
            </a:r>
            <a:r>
              <a:rPr lang="en-US" dirty="0" smtClean="0">
                <a:latin typeface="Courier New" pitchFamily="49" charset="0"/>
              </a:rPr>
              <a:t>Command </a:t>
            </a:r>
            <a:r>
              <a:rPr lang="en-US" dirty="0" err="1" smtClean="0">
                <a:latin typeface="Courier New" pitchFamily="49" charset="0"/>
              </a:rPr>
              <a:t>backCommand</a:t>
            </a:r>
            <a:r>
              <a:rPr lang="en-US" dirty="0" smtClean="0">
                <a:latin typeface="Courier New" pitchFamily="49" charset="0"/>
              </a:rPr>
              <a:t> = new Command(“Back”, Command.BACK,0);</a:t>
            </a:r>
          </a:p>
          <a:p>
            <a:pPr>
              <a:lnSpc>
                <a:spcPct val="70000"/>
              </a:lnSpc>
              <a:buNone/>
            </a:pPr>
            <a:r>
              <a:rPr lang="en-US" dirty="0" smtClean="0">
                <a:latin typeface="Courier New" pitchFamily="49" charset="0"/>
              </a:rPr>
              <a:t>		public void </a:t>
            </a:r>
            <a:r>
              <a:rPr lang="en-US" dirty="0" err="1" smtClean="0">
                <a:latin typeface="Courier New" pitchFamily="49" charset="0"/>
              </a:rPr>
              <a:t>commandAction</a:t>
            </a:r>
            <a:r>
              <a:rPr lang="en-US" dirty="0" smtClean="0">
                <a:latin typeface="Courier New" pitchFamily="49" charset="0"/>
              </a:rPr>
              <a:t>(Command c, Displayable d) {</a:t>
            </a:r>
          </a:p>
          <a:p>
            <a:pPr>
              <a:lnSpc>
                <a:spcPct val="70000"/>
              </a:lnSpc>
              <a:buNone/>
            </a:pPr>
            <a:r>
              <a:rPr lang="en-US" dirty="0" smtClean="0">
                <a:latin typeface="Courier New" pitchFamily="49" charset="0"/>
              </a:rPr>
              <a:t>			if  (c == </a:t>
            </a:r>
            <a:r>
              <a:rPr lang="en-US" dirty="0" err="1" smtClean="0">
                <a:latin typeface="Courier New" pitchFamily="49" charset="0"/>
              </a:rPr>
              <a:t>backCommand</a:t>
            </a:r>
            <a:r>
              <a:rPr lang="en-US" dirty="0" smtClean="0">
                <a:latin typeface="Courier New" pitchFamily="49" charset="0"/>
              </a:rPr>
              <a:t>)</a:t>
            </a:r>
          </a:p>
          <a:p>
            <a:pPr>
              <a:lnSpc>
                <a:spcPct val="70000"/>
              </a:lnSpc>
              <a:buNone/>
            </a:pPr>
            <a:r>
              <a:rPr lang="en-US" dirty="0" smtClean="0">
                <a:latin typeface="Courier New" pitchFamily="49" charset="0"/>
              </a:rPr>
              <a:t>				// go back to last screen</a:t>
            </a:r>
          </a:p>
          <a:p>
            <a:pPr>
              <a:lnSpc>
                <a:spcPct val="70000"/>
              </a:lnSpc>
              <a:buNone/>
            </a:pPr>
            <a:r>
              <a:rPr lang="en-US" dirty="0" smtClean="0">
                <a:latin typeface="Courier New" pitchFamily="49" charset="0"/>
              </a:rPr>
              <a:t>			else </a:t>
            </a:r>
          </a:p>
          <a:p>
            <a:pPr>
              <a:lnSpc>
                <a:spcPct val="70000"/>
              </a:lnSpc>
              <a:buNone/>
            </a:pPr>
            <a:r>
              <a:rPr lang="en-US" dirty="0" smtClean="0">
                <a:latin typeface="Courier New" pitchFamily="49" charset="0"/>
              </a:rPr>
              <a:t>			List l = </a:t>
            </a:r>
            <a:r>
              <a:rPr lang="en-US" dirty="0" err="1" smtClean="0">
                <a:latin typeface="Courier New" pitchFamily="49" charset="0"/>
              </a:rPr>
              <a:t>display.getCurrent</a:t>
            </a:r>
            <a:r>
              <a:rPr lang="en-US" dirty="0" smtClean="0">
                <a:latin typeface="Courier New" pitchFamily="49" charset="0"/>
              </a:rPr>
              <a:t>();</a:t>
            </a:r>
          </a:p>
          <a:p>
            <a:pPr>
              <a:lnSpc>
                <a:spcPct val="70000"/>
              </a:lnSpc>
              <a:buNone/>
            </a:pPr>
            <a:r>
              <a:rPr lang="en-US" dirty="0" smtClean="0">
                <a:latin typeface="Courier New" pitchFamily="49" charset="0"/>
              </a:rPr>
              <a:t>			switch(</a:t>
            </a:r>
            <a:r>
              <a:rPr lang="en-US" dirty="0" err="1" smtClean="0">
                <a:latin typeface="Courier New" pitchFamily="49" charset="0"/>
              </a:rPr>
              <a:t>l.getSelectedIndex</a:t>
            </a:r>
            <a:r>
              <a:rPr lang="en-US" dirty="0" smtClean="0">
                <a:latin typeface="Courier New" pitchFamily="49" charset="0"/>
              </a:rPr>
              <a:t>()) {</a:t>
            </a:r>
          </a:p>
          <a:p>
            <a:pPr>
              <a:lnSpc>
                <a:spcPct val="70000"/>
              </a:lnSpc>
              <a:buNone/>
            </a:pPr>
            <a:r>
              <a:rPr lang="en-US" dirty="0" smtClean="0">
                <a:latin typeface="Courier New" pitchFamily="49" charset="0"/>
              </a:rPr>
              <a:t>				case 0: break; // first</a:t>
            </a:r>
          </a:p>
          <a:p>
            <a:pPr>
              <a:lnSpc>
                <a:spcPct val="70000"/>
              </a:lnSpc>
              <a:buNone/>
            </a:pPr>
            <a:r>
              <a:rPr lang="en-US" dirty="0" smtClean="0">
                <a:latin typeface="Courier New" pitchFamily="49" charset="0"/>
              </a:rPr>
              <a:t>				case 1: break; // second</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		}</a:t>
            </a:r>
            <a:endParaRPr lang="en-GB" dirty="0" smtClean="0">
              <a:latin typeface="Courier New" pitchFamily="49"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noFill/>
        </p:spPr>
        <p:txBody>
          <a:bodyPr/>
          <a:lstStyle/>
          <a:p>
            <a:fld id="{5321F125-4807-4EA9-89E3-8DD19C47C1E7}" type="slidenum">
              <a:rPr lang="en-US" smtClean="0"/>
              <a:pPr/>
              <a:t>5</a:t>
            </a:fld>
            <a:endParaRPr lang="en-US" smtClean="0"/>
          </a:p>
        </p:txBody>
      </p:sp>
      <p:sp>
        <p:nvSpPr>
          <p:cNvPr id="60421" name="Rectangle 2"/>
          <p:cNvSpPr>
            <a:spLocks noGrp="1" noRot="1" noChangeAspect="1" noChangeArrowheads="1" noTextEdit="1"/>
          </p:cNvSpPr>
          <p:nvPr>
            <p:ph type="sldImg"/>
          </p:nvPr>
        </p:nvSpPr>
        <p:spPr>
          <a:xfrm>
            <a:off x="906463" y="844550"/>
            <a:ext cx="4916487" cy="3403600"/>
          </a:xfrm>
          <a:ln/>
        </p:spPr>
      </p:sp>
      <p:sp>
        <p:nvSpPr>
          <p:cNvPr id="60422" name="Rectangle 3"/>
          <p:cNvSpPr>
            <a:spLocks noGrp="1" noChangeArrowheads="1"/>
          </p:cNvSpPr>
          <p:nvPr>
            <p:ph type="body" idx="1"/>
          </p:nvPr>
        </p:nvSpPr>
        <p:spPr>
          <a:noFill/>
          <a:ln w="9525"/>
        </p:spPr>
        <p:txBody>
          <a:bodyPr/>
          <a:lstStyle/>
          <a:p>
            <a:r>
              <a:rPr lang="en-GB" b="1" i="1" smtClean="0"/>
              <a:t>UI2 - Each screen must appear for the time necessary to read all its information</a:t>
            </a:r>
          </a:p>
          <a:p>
            <a:r>
              <a:rPr lang="en-GB" b="1" i="1" smtClean="0"/>
              <a:t>The developer, depending on the nature of the usage, should decide how long a screen should be displayed for.</a:t>
            </a:r>
          </a:p>
          <a:p>
            <a:endParaRPr lang="en-GB" b="1" i="1" smtClean="0"/>
          </a:p>
          <a:p>
            <a:endParaRPr lang="en-GB" b="1" i="1" smtClean="0"/>
          </a:p>
          <a:p>
            <a:r>
              <a:rPr lang="en-GB" b="1" i="1" smtClean="0"/>
              <a:t>UI12 - The number of screens a user has to browse through must be minimal</a:t>
            </a:r>
          </a:p>
          <a:p>
            <a:r>
              <a:rPr lang="en-GB" b="1" i="1" smtClean="0"/>
              <a:t>Minimizing the number of screens means the user is less likely to get lost within the application.  There are a number of ways in which you can keep the number of screen the user has to page through to a minimum. </a:t>
            </a:r>
            <a:r>
              <a:rPr lang="en-US" b="1" i="1" smtClean="0"/>
              <a:t>On way is to try to combine the information on multiple screens with limited content. Another idea is to implement shortcuts in your application, which take the user directly to the main areas of the application, without having to trawl through menus and other screens.</a:t>
            </a:r>
            <a:r>
              <a:rPr lang="en-US" smtClean="0"/>
              <a:t> </a:t>
            </a:r>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6"/>
          <p:cNvSpPr>
            <a:spLocks noGrp="1" noChangeArrowheads="1"/>
          </p:cNvSpPr>
          <p:nvPr>
            <p:ph type="sldNum" sz="quarter" idx="5"/>
          </p:nvPr>
        </p:nvSpPr>
        <p:spPr>
          <a:noFill/>
        </p:spPr>
        <p:txBody>
          <a:bodyPr/>
          <a:lstStyle/>
          <a:p>
            <a:fld id="{CE7A0455-71AA-450F-BF81-F511B52B5899}" type="slidenum">
              <a:rPr lang="en-US" smtClean="0"/>
              <a:pPr/>
              <a:t>6</a:t>
            </a:fld>
            <a:endParaRPr lang="en-US" smtClean="0"/>
          </a:p>
        </p:txBody>
      </p:sp>
      <p:sp>
        <p:nvSpPr>
          <p:cNvPr id="61445" name="Rectangle 2"/>
          <p:cNvSpPr>
            <a:spLocks noGrp="1" noRot="1" noChangeAspect="1" noChangeArrowheads="1" noTextEdit="1"/>
          </p:cNvSpPr>
          <p:nvPr>
            <p:ph type="sldImg"/>
          </p:nvPr>
        </p:nvSpPr>
        <p:spPr>
          <a:xfrm>
            <a:off x="906463" y="844550"/>
            <a:ext cx="4916487" cy="3403600"/>
          </a:xfrm>
          <a:ln/>
        </p:spPr>
      </p:sp>
      <p:sp>
        <p:nvSpPr>
          <p:cNvPr id="6144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6"/>
          <p:cNvSpPr>
            <a:spLocks noGrp="1" noChangeArrowheads="1"/>
          </p:cNvSpPr>
          <p:nvPr>
            <p:ph type="sldNum" sz="quarter" idx="5"/>
          </p:nvPr>
        </p:nvSpPr>
        <p:spPr>
          <a:noFill/>
        </p:spPr>
        <p:txBody>
          <a:bodyPr/>
          <a:lstStyle/>
          <a:p>
            <a:fld id="{BD51DED2-D795-4E66-B6BA-347592FEB2E7}" type="slidenum">
              <a:rPr lang="en-US" smtClean="0"/>
              <a:pPr/>
              <a:t>7</a:t>
            </a:fld>
            <a:endParaRPr lang="en-US" smtClean="0"/>
          </a:p>
        </p:txBody>
      </p:sp>
      <p:sp>
        <p:nvSpPr>
          <p:cNvPr id="62469" name="Rectangle 2"/>
          <p:cNvSpPr>
            <a:spLocks noGrp="1" noRot="1" noChangeAspect="1" noChangeArrowheads="1" noTextEdit="1"/>
          </p:cNvSpPr>
          <p:nvPr>
            <p:ph type="sldImg"/>
          </p:nvPr>
        </p:nvSpPr>
        <p:spPr>
          <a:xfrm>
            <a:off x="906463" y="844550"/>
            <a:ext cx="4916487" cy="3403600"/>
          </a:xfrm>
          <a:ln/>
        </p:spPr>
      </p:sp>
      <p:sp>
        <p:nvSpPr>
          <p:cNvPr id="62470" name="Rectangle 3"/>
          <p:cNvSpPr>
            <a:spLocks noGrp="1" noChangeArrowheads="1"/>
          </p:cNvSpPr>
          <p:nvPr>
            <p:ph type="body" idx="1"/>
          </p:nvPr>
        </p:nvSpPr>
        <p:spPr>
          <a:noFill/>
          <a:ln w="9525"/>
        </p:spPr>
        <p:txBody>
          <a:bodyPr/>
          <a:lstStyle/>
          <a:p>
            <a:pPr>
              <a:spcBef>
                <a:spcPct val="10000"/>
              </a:spcBef>
              <a:spcAft>
                <a:spcPct val="10000"/>
              </a:spcAft>
            </a:pPr>
            <a:r>
              <a:rPr lang="en-GB" b="1" smtClean="0"/>
              <a:t>Alert</a:t>
            </a:r>
          </a:p>
          <a:p>
            <a:pPr>
              <a:spcBef>
                <a:spcPct val="10000"/>
              </a:spcBef>
              <a:spcAft>
                <a:spcPct val="10000"/>
              </a:spcAft>
            </a:pPr>
            <a:r>
              <a:rPr lang="en-US" smtClean="0"/>
              <a:t>Alerts now have the ability to attach custom commands and progress/activity indicators.  The following code illustrates how to attach a custom command and an activity gauge:</a:t>
            </a:r>
          </a:p>
          <a:p>
            <a:pPr>
              <a:spcBef>
                <a:spcPct val="10000"/>
              </a:spcBef>
              <a:spcAft>
                <a:spcPct val="10000"/>
              </a:spcAft>
            </a:pPr>
            <a:endParaRPr lang="en-US" smtClean="0"/>
          </a:p>
          <a:p>
            <a:pPr>
              <a:spcBef>
                <a:spcPct val="10000"/>
              </a:spcBef>
              <a:spcAft>
                <a:spcPct val="10000"/>
              </a:spcAft>
            </a:pPr>
            <a:r>
              <a:rPr lang="en-US" smtClean="0">
                <a:latin typeface="Courier New" pitchFamily="49" charset="0"/>
              </a:rPr>
              <a:t>Alert alert = new Alert("Title","Message",null, null);</a:t>
            </a:r>
          </a:p>
          <a:p>
            <a:pPr>
              <a:spcBef>
                <a:spcPct val="10000"/>
              </a:spcBef>
              <a:spcAft>
                <a:spcPct val="10000"/>
              </a:spcAft>
            </a:pPr>
            <a:r>
              <a:rPr lang="en-US" smtClean="0">
                <a:latin typeface="Courier New" pitchFamily="49" charset="0"/>
              </a:rPr>
              <a:t>alert.setTimeout(5000);</a:t>
            </a:r>
          </a:p>
          <a:p>
            <a:pPr>
              <a:spcBef>
                <a:spcPct val="10000"/>
              </a:spcBef>
              <a:spcAft>
                <a:spcPct val="10000"/>
              </a:spcAft>
            </a:pPr>
            <a:r>
              <a:rPr lang="en-US" smtClean="0">
                <a:latin typeface="Courier New" pitchFamily="49" charset="0"/>
              </a:rPr>
              <a:t>Gauge indicator = new Gauge(null, false, Gauge.INDEFINITE, Gauge.CONTINUOUS_RUNNING); </a:t>
            </a:r>
          </a:p>
          <a:p>
            <a:pPr>
              <a:spcBef>
                <a:spcPct val="10000"/>
              </a:spcBef>
              <a:spcAft>
                <a:spcPct val="10000"/>
              </a:spcAft>
            </a:pPr>
            <a:r>
              <a:rPr lang="en-US" smtClean="0">
                <a:latin typeface="Courier New" pitchFamily="49" charset="0"/>
              </a:rPr>
              <a:t>alert.setIndicator(indicator);</a:t>
            </a:r>
          </a:p>
          <a:p>
            <a:pPr>
              <a:spcBef>
                <a:spcPct val="10000"/>
              </a:spcBef>
              <a:spcAft>
                <a:spcPct val="10000"/>
              </a:spcAft>
            </a:pPr>
            <a:r>
              <a:rPr lang="en-US" smtClean="0">
                <a:latin typeface="Courier New" pitchFamily="49" charset="0"/>
              </a:rPr>
              <a:t>alert.addCommand(okCommand);</a:t>
            </a:r>
          </a:p>
          <a:p>
            <a:pPr>
              <a:spcBef>
                <a:spcPct val="10000"/>
              </a:spcBef>
              <a:spcAft>
                <a:spcPct val="10000"/>
              </a:spcAft>
            </a:pPr>
            <a:r>
              <a:rPr lang="en-US" smtClean="0">
                <a:latin typeface="Courier New" pitchFamily="49" charset="0"/>
              </a:rPr>
              <a:t>alert.addCommand(backCommand);</a:t>
            </a:r>
          </a:p>
          <a:p>
            <a:pPr>
              <a:spcBef>
                <a:spcPct val="10000"/>
              </a:spcBef>
              <a:spcAft>
                <a:spcPct val="10000"/>
              </a:spcAft>
            </a:pPr>
            <a:r>
              <a:rPr lang="en-US" smtClean="0">
                <a:latin typeface="Courier New" pitchFamily="49" charset="0"/>
              </a:rPr>
              <a:t>alert.setCommandListener(this);</a:t>
            </a:r>
          </a:p>
          <a:p>
            <a:pPr>
              <a:spcBef>
                <a:spcPct val="10000"/>
              </a:spcBef>
              <a:spcAft>
                <a:spcPct val="10000"/>
              </a:spcAft>
            </a:pPr>
            <a:r>
              <a:rPr lang="en-US" smtClean="0">
                <a:latin typeface="Courier New" pitchFamily="49" charset="0"/>
              </a:rPr>
              <a:t>display.setCurrent(alert);</a:t>
            </a:r>
          </a:p>
          <a:p>
            <a:pPr>
              <a:spcBef>
                <a:spcPct val="10000"/>
              </a:spcBef>
              <a:spcAft>
                <a:spcPct val="10000"/>
              </a:spcAft>
            </a:pPr>
            <a:endParaRPr lang="en-US" smtClean="0">
              <a:latin typeface="Courier New" pitchFamily="49" charset="0"/>
            </a:endParaRPr>
          </a:p>
          <a:p>
            <a:pPr>
              <a:spcBef>
                <a:spcPct val="10000"/>
              </a:spcBef>
              <a:spcAft>
                <a:spcPct val="10000"/>
              </a:spcAft>
            </a:pPr>
            <a:r>
              <a:rPr lang="en-US" smtClean="0"/>
              <a:t>In the above example, note the use of the , Gauge.INDEFINITE, Gauge.CONTINUOUS_RUNNING flags which are new to MIDP 2.0 as well.  This flags indicate that the gauge does not have an endpoint to the activity and are typically used in conjunction with user determined activities such as the Alert above.</a:t>
            </a:r>
          </a:p>
          <a:p>
            <a:endParaRPr lang="en-US" b="1" i="1" smtClean="0"/>
          </a:p>
          <a:p>
            <a:r>
              <a:rPr lang="en-US" b="1" i="1" smtClean="0"/>
              <a:t>UI9 - Any error messages in the application must be clearly understandable. Error messages must clearly explain to the user the nature of the problem, and indicate what action needs to be taken (where appropriate).</a:t>
            </a:r>
          </a:p>
          <a:p>
            <a:r>
              <a:rPr lang="en-US" b="1" i="1" smtClean="0"/>
              <a:t>As the slide explains, you can use an Alert to display an error message. To make the error message clearly understandable set the Alert type to be AlertType.ERROR.  This way, the implementation will know to display a box that represents an error.  Set the title of the alert to be something relating directly to the problem and ensure the text of the error provides constructive advice using a human-readable language (not obscure codes) and precise description of the problem.</a:t>
            </a:r>
            <a:endParaRPr lang="en-GB" b="1" i="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6"/>
          <p:cNvSpPr>
            <a:spLocks noGrp="1" noChangeArrowheads="1"/>
          </p:cNvSpPr>
          <p:nvPr>
            <p:ph type="sldNum" sz="quarter" idx="5"/>
          </p:nvPr>
        </p:nvSpPr>
        <p:spPr>
          <a:noFill/>
        </p:spPr>
        <p:txBody>
          <a:bodyPr/>
          <a:lstStyle/>
          <a:p>
            <a:fld id="{2084C7CC-4E69-4E1F-8FF8-5BCC10B4C6AE}" type="slidenum">
              <a:rPr lang="en-US" smtClean="0"/>
              <a:pPr/>
              <a:t>8</a:t>
            </a:fld>
            <a:endParaRPr lang="en-US" smtClean="0"/>
          </a:p>
        </p:txBody>
      </p:sp>
      <p:sp>
        <p:nvSpPr>
          <p:cNvPr id="63493" name="Rectangle 2"/>
          <p:cNvSpPr>
            <a:spLocks noGrp="1" noRot="1" noChangeAspect="1" noChangeArrowheads="1" noTextEdit="1"/>
          </p:cNvSpPr>
          <p:nvPr>
            <p:ph type="sldImg"/>
          </p:nvPr>
        </p:nvSpPr>
        <p:spPr>
          <a:xfrm>
            <a:off x="906463" y="844550"/>
            <a:ext cx="4916487" cy="3403600"/>
          </a:xfrm>
          <a:ln/>
        </p:spPr>
      </p:sp>
      <p:sp>
        <p:nvSpPr>
          <p:cNvPr id="63494" name="Rectangle 3"/>
          <p:cNvSpPr>
            <a:spLocks noGrp="1" noChangeArrowheads="1"/>
          </p:cNvSpPr>
          <p:nvPr>
            <p:ph type="body" idx="1"/>
          </p:nvPr>
        </p:nvSpPr>
        <p:spPr>
          <a:xfrm>
            <a:off x="699616" y="4210472"/>
            <a:ext cx="5328592" cy="4394520"/>
          </a:xfrm>
          <a:noFill/>
          <a:ln w="9525"/>
        </p:spPr>
        <p:txBody>
          <a:bodyPr/>
          <a:lstStyle/>
          <a:p>
            <a:pPr>
              <a:spcBef>
                <a:spcPct val="10000"/>
              </a:spcBef>
              <a:spcAft>
                <a:spcPct val="10000"/>
              </a:spcAft>
              <a:buNone/>
            </a:pPr>
            <a:r>
              <a:rPr lang="en-GB" b="1" dirty="0" smtClean="0"/>
              <a:t>List</a:t>
            </a:r>
          </a:p>
          <a:p>
            <a:pPr>
              <a:spcBef>
                <a:spcPct val="10000"/>
              </a:spcBef>
              <a:spcAft>
                <a:spcPct val="10000"/>
              </a:spcAft>
              <a:buNone/>
            </a:pPr>
            <a:r>
              <a:rPr lang="en-US" dirty="0" smtClean="0"/>
              <a:t>A List control now has the ability to set the selected command which will be the default when the List is first instantiated.  This allows for flexible command handling than using </a:t>
            </a:r>
            <a:r>
              <a:rPr lang="en-US" dirty="0" err="1" smtClean="0"/>
              <a:t>List.SELECT_COMMAND</a:t>
            </a:r>
            <a:r>
              <a:rPr lang="en-US" dirty="0" smtClean="0"/>
              <a:t> and now </a:t>
            </a:r>
            <a:r>
              <a:rPr lang="en-US" dirty="0" err="1" smtClean="0"/>
              <a:t>MIDlets</a:t>
            </a:r>
            <a:r>
              <a:rPr lang="en-US" dirty="0" smtClean="0"/>
              <a:t> can define command dispatchers more cleanly.  This is valid for implicit lists and the code could like this:</a:t>
            </a:r>
          </a:p>
          <a:p>
            <a:pPr>
              <a:spcBef>
                <a:spcPct val="10000"/>
              </a:spcBef>
              <a:spcAft>
                <a:spcPct val="10000"/>
              </a:spcAft>
              <a:buNone/>
            </a:pPr>
            <a:r>
              <a:rPr lang="en-US" dirty="0" smtClean="0">
                <a:latin typeface="Courier New" pitchFamily="49" charset="0"/>
              </a:rPr>
              <a:t>List </a:t>
            </a:r>
            <a:r>
              <a:rPr lang="en-US" dirty="0" err="1" smtClean="0">
                <a:latin typeface="Courier New" pitchFamily="49" charset="0"/>
              </a:rPr>
              <a:t>list</a:t>
            </a:r>
            <a:r>
              <a:rPr lang="en-US" dirty="0" smtClean="0">
                <a:latin typeface="Courier New" pitchFamily="49" charset="0"/>
              </a:rPr>
              <a:t> = new List("Title", </a:t>
            </a:r>
            <a:r>
              <a:rPr lang="en-US" dirty="0" err="1" smtClean="0">
                <a:latin typeface="Courier New" pitchFamily="49" charset="0"/>
              </a:rPr>
              <a:t>Choice.IMPLICIT</a:t>
            </a:r>
            <a:r>
              <a:rPr lang="en-US" dirty="0" smtClean="0">
                <a:latin typeface="Courier New" pitchFamily="49" charset="0"/>
              </a:rPr>
              <a:t>);</a:t>
            </a:r>
          </a:p>
          <a:p>
            <a:pPr>
              <a:spcBef>
                <a:spcPct val="10000"/>
              </a:spcBef>
              <a:spcAft>
                <a:spcPct val="10000"/>
              </a:spcAft>
              <a:buNone/>
            </a:pPr>
            <a:r>
              <a:rPr lang="en-US" dirty="0" err="1" smtClean="0">
                <a:latin typeface="Courier New" pitchFamily="49" charset="0"/>
              </a:rPr>
              <a:t>list.setCommandListener</a:t>
            </a:r>
            <a:r>
              <a:rPr lang="en-US" dirty="0" smtClean="0">
                <a:latin typeface="Courier New" pitchFamily="49" charset="0"/>
              </a:rPr>
              <a:t>(this);</a:t>
            </a:r>
          </a:p>
          <a:p>
            <a:pPr>
              <a:spcBef>
                <a:spcPct val="10000"/>
              </a:spcBef>
              <a:spcAft>
                <a:spcPct val="10000"/>
              </a:spcAft>
              <a:buNone/>
            </a:pPr>
            <a:r>
              <a:rPr lang="en-US" dirty="0" smtClean="0">
                <a:latin typeface="Courier New" pitchFamily="49" charset="0"/>
              </a:rPr>
              <a:t>Command </a:t>
            </a:r>
            <a:r>
              <a:rPr lang="en-US" dirty="0" err="1" smtClean="0">
                <a:latin typeface="Courier New" pitchFamily="49" charset="0"/>
              </a:rPr>
              <a:t>defCommand</a:t>
            </a:r>
            <a:r>
              <a:rPr lang="en-US" dirty="0" smtClean="0">
                <a:latin typeface="Courier New" pitchFamily="49" charset="0"/>
              </a:rPr>
              <a:t> = new Command("Default", </a:t>
            </a:r>
            <a:r>
              <a:rPr lang="en-US" dirty="0" err="1" smtClean="0">
                <a:latin typeface="Courier New" pitchFamily="49" charset="0"/>
              </a:rPr>
              <a:t>Command.ITEM</a:t>
            </a:r>
            <a:r>
              <a:rPr lang="en-US" dirty="0" smtClean="0">
                <a:latin typeface="Courier New" pitchFamily="49" charset="0"/>
              </a:rPr>
              <a:t>, 1);</a:t>
            </a:r>
          </a:p>
          <a:p>
            <a:pPr>
              <a:spcBef>
                <a:spcPct val="10000"/>
              </a:spcBef>
              <a:spcAft>
                <a:spcPct val="10000"/>
              </a:spcAft>
              <a:buNone/>
            </a:pPr>
            <a:r>
              <a:rPr lang="en-US" dirty="0" err="1" smtClean="0">
                <a:latin typeface="Courier New" pitchFamily="49" charset="0"/>
              </a:rPr>
              <a:t>list.addCommand</a:t>
            </a:r>
            <a:r>
              <a:rPr lang="en-US" dirty="0" smtClean="0">
                <a:latin typeface="Courier New" pitchFamily="49" charset="0"/>
              </a:rPr>
              <a:t>(</a:t>
            </a:r>
            <a:r>
              <a:rPr lang="en-US" dirty="0" err="1" smtClean="0">
                <a:latin typeface="Courier New" pitchFamily="49" charset="0"/>
              </a:rPr>
              <a:t>defCommand</a:t>
            </a:r>
            <a:r>
              <a:rPr lang="en-US" dirty="0" smtClean="0">
                <a:latin typeface="Courier New" pitchFamily="49" charset="0"/>
              </a:rPr>
              <a:t>);</a:t>
            </a:r>
          </a:p>
          <a:p>
            <a:pPr>
              <a:spcBef>
                <a:spcPct val="10000"/>
              </a:spcBef>
              <a:spcAft>
                <a:spcPct val="10000"/>
              </a:spcAft>
              <a:buNone/>
            </a:pPr>
            <a:r>
              <a:rPr lang="en-US" dirty="0" err="1" smtClean="0">
                <a:latin typeface="Courier New" pitchFamily="49" charset="0"/>
              </a:rPr>
              <a:t>list.setSelectCommand</a:t>
            </a:r>
            <a:r>
              <a:rPr lang="en-US" dirty="0" smtClean="0">
                <a:latin typeface="Courier New" pitchFamily="49" charset="0"/>
              </a:rPr>
              <a:t>(</a:t>
            </a:r>
            <a:r>
              <a:rPr lang="en-US" dirty="0" err="1" smtClean="0">
                <a:latin typeface="Courier New" pitchFamily="49" charset="0"/>
              </a:rPr>
              <a:t>defCommand</a:t>
            </a: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 now can define event dispatch </a:t>
            </a:r>
          </a:p>
          <a:p>
            <a:pPr>
              <a:spcBef>
                <a:spcPct val="10000"/>
              </a:spcBef>
              <a:spcAft>
                <a:spcPct val="10000"/>
              </a:spcAft>
              <a:buNone/>
            </a:pPr>
            <a:r>
              <a:rPr lang="en-US" dirty="0" smtClean="0">
                <a:latin typeface="Courier New" pitchFamily="49" charset="0"/>
              </a:rPr>
              <a:t>public void </a:t>
            </a:r>
            <a:r>
              <a:rPr lang="en-US" dirty="0" err="1" smtClean="0">
                <a:latin typeface="Courier New" pitchFamily="49" charset="0"/>
              </a:rPr>
              <a:t>commandAction</a:t>
            </a:r>
            <a:r>
              <a:rPr lang="en-US" dirty="0" smtClean="0">
                <a:latin typeface="Courier New" pitchFamily="49" charset="0"/>
              </a:rPr>
              <a:t>(Command </a:t>
            </a:r>
            <a:r>
              <a:rPr lang="en-US" dirty="0" err="1" smtClean="0">
                <a:latin typeface="Courier New" pitchFamily="49" charset="0"/>
              </a:rPr>
              <a:t>cmd</a:t>
            </a:r>
            <a:r>
              <a:rPr lang="en-US" dirty="0" smtClean="0">
                <a:latin typeface="Courier New" pitchFamily="49" charset="0"/>
              </a:rPr>
              <a:t>, Displayable d) {</a:t>
            </a:r>
          </a:p>
          <a:p>
            <a:pPr>
              <a:spcBef>
                <a:spcPct val="10000"/>
              </a:spcBef>
              <a:spcAft>
                <a:spcPct val="10000"/>
              </a:spcAft>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selIdx</a:t>
            </a:r>
            <a:r>
              <a:rPr lang="en-US" dirty="0" smtClean="0">
                <a:latin typeface="Courier New" pitchFamily="49" charset="0"/>
              </a:rPr>
              <a:t> = ((List) d).</a:t>
            </a:r>
            <a:r>
              <a:rPr lang="en-US" dirty="0" err="1" smtClean="0">
                <a:latin typeface="Courier New" pitchFamily="49" charset="0"/>
              </a:rPr>
              <a:t>getSelectedIndex</a:t>
            </a:r>
            <a:r>
              <a:rPr lang="en-US" dirty="0" smtClean="0">
                <a:latin typeface="Courier New" pitchFamily="49" charset="0"/>
              </a:rPr>
              <a:t>();</a:t>
            </a:r>
          </a:p>
          <a:p>
            <a:pPr>
              <a:spcBef>
                <a:spcPct val="10000"/>
              </a:spcBef>
              <a:spcAft>
                <a:spcPct val="10000"/>
              </a:spcAft>
              <a:buNone/>
            </a:pPr>
            <a:r>
              <a:rPr lang="en-US" dirty="0" smtClean="0">
                <a:latin typeface="Courier New" pitchFamily="49" charset="0"/>
              </a:rPr>
              <a:t>    if (</a:t>
            </a:r>
            <a:r>
              <a:rPr lang="en-US" dirty="0" err="1" smtClean="0">
                <a:latin typeface="Courier New" pitchFamily="49" charset="0"/>
              </a:rPr>
              <a:t>cmd</a:t>
            </a:r>
            <a:r>
              <a:rPr lang="en-US" dirty="0" smtClean="0">
                <a:latin typeface="Courier New" pitchFamily="49" charset="0"/>
              </a:rPr>
              <a:t> == </a:t>
            </a:r>
            <a:r>
              <a:rPr lang="en-US" dirty="0" err="1" smtClean="0">
                <a:latin typeface="Courier New" pitchFamily="49" charset="0"/>
              </a:rPr>
              <a:t>defCommand</a:t>
            </a:r>
            <a:r>
              <a:rPr lang="en-US" dirty="0" smtClean="0">
                <a:latin typeface="Courier New" pitchFamily="49" charset="0"/>
              </a:rPr>
              <a:t>) { // do something with </a:t>
            </a:r>
            <a:r>
              <a:rPr lang="en-US" dirty="0" err="1" smtClean="0">
                <a:latin typeface="Courier New" pitchFamily="49" charset="0"/>
              </a:rPr>
              <a:t>selIdx</a:t>
            </a: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a:t>
            </a:r>
          </a:p>
          <a:p>
            <a:pPr>
              <a:spcBef>
                <a:spcPct val="10000"/>
              </a:spcBef>
              <a:spcAft>
                <a:spcPct val="10000"/>
              </a:spcAft>
              <a:buNone/>
            </a:pPr>
            <a:endParaRPr lang="en-US" dirty="0" smtClean="0">
              <a:latin typeface="Courier New" pitchFamily="49" charset="0"/>
            </a:endParaRPr>
          </a:p>
          <a:p>
            <a:pPr>
              <a:spcBef>
                <a:spcPct val="10000"/>
              </a:spcBef>
              <a:spcAft>
                <a:spcPct val="10000"/>
              </a:spcAft>
              <a:buNone/>
            </a:pPr>
            <a:r>
              <a:rPr lang="en-US" dirty="0" smtClean="0"/>
              <a:t>If a text item in a List is too long to fit on a single line, we now have policies that we can use that indicate how we wish to manage the items thereof.  We can either choose to wrap the text or use the default mechanism:</a:t>
            </a:r>
            <a:endParaRPr lang="en-GB" dirty="0" smtClean="0"/>
          </a:p>
          <a:p>
            <a:pPr>
              <a:spcBef>
                <a:spcPct val="10000"/>
              </a:spcBef>
              <a:spcAft>
                <a:spcPct val="10000"/>
              </a:spcAft>
              <a:buNone/>
            </a:pPr>
            <a:r>
              <a:rPr lang="en-GB" dirty="0" smtClean="0">
                <a:latin typeface="Courier New" pitchFamily="49" charset="0"/>
              </a:rPr>
              <a:t>	</a:t>
            </a:r>
            <a:r>
              <a:rPr lang="en-GB" dirty="0" err="1" smtClean="0">
                <a:latin typeface="Courier New" pitchFamily="49" charset="0"/>
              </a:rPr>
              <a:t>list.setFitPolicy</a:t>
            </a:r>
            <a:r>
              <a:rPr lang="en-GB" dirty="0" smtClean="0">
                <a:latin typeface="Courier New" pitchFamily="49" charset="0"/>
              </a:rPr>
              <a:t>(</a:t>
            </a:r>
            <a:r>
              <a:rPr lang="en-GB" dirty="0" err="1" smtClean="0">
                <a:latin typeface="Courier New" pitchFamily="49" charset="0"/>
              </a:rPr>
              <a:t>List.TEXT_WRAP_ON</a:t>
            </a:r>
            <a:r>
              <a:rPr lang="en-GB" dirty="0" smtClean="0">
                <a:latin typeface="Courier New" pitchFamily="49" charset="0"/>
              </a:rPr>
              <a:t>);// wraps text</a:t>
            </a:r>
          </a:p>
          <a:p>
            <a:pPr>
              <a:spcBef>
                <a:spcPct val="10000"/>
              </a:spcBef>
              <a:spcAft>
                <a:spcPct val="10000"/>
              </a:spcAft>
              <a:buNone/>
            </a:pPr>
            <a:endParaRPr lang="en-US" dirty="0" smtClean="0">
              <a:latin typeface="Courier New" pitchFamily="49" charset="0"/>
            </a:endParaRPr>
          </a:p>
          <a:p>
            <a:pPr>
              <a:spcBef>
                <a:spcPct val="10000"/>
              </a:spcBef>
              <a:spcAft>
                <a:spcPct val="10000"/>
              </a:spcAft>
              <a:buNone/>
            </a:pPr>
            <a:r>
              <a:rPr lang="en-US" dirty="0" smtClean="0"/>
              <a:t>Next, we can now set different fonts for elements within a list.  The code to do this looks like this:</a:t>
            </a:r>
          </a:p>
          <a:p>
            <a:pPr>
              <a:spcBef>
                <a:spcPct val="10000"/>
              </a:spcBef>
              <a:spcAft>
                <a:spcPct val="10000"/>
              </a:spcAft>
              <a:buNone/>
            </a:pPr>
            <a:r>
              <a:rPr lang="en-US" dirty="0" smtClean="0">
                <a:latin typeface="Courier New" pitchFamily="49" charset="0"/>
              </a:rPr>
              <a:t>// Get a new font with only the style differing from default font</a:t>
            </a:r>
          </a:p>
          <a:p>
            <a:pPr>
              <a:spcBef>
                <a:spcPct val="10000"/>
              </a:spcBef>
              <a:spcAft>
                <a:spcPct val="10000"/>
              </a:spcAft>
              <a:buNone/>
            </a:pPr>
            <a:r>
              <a:rPr lang="en-US" dirty="0" smtClean="0">
                <a:latin typeface="Courier New" pitchFamily="49" charset="0"/>
              </a:rPr>
              <a:t>Font </a:t>
            </a:r>
            <a:r>
              <a:rPr lang="en-US" dirty="0" err="1" smtClean="0">
                <a:latin typeface="Courier New" pitchFamily="49" charset="0"/>
              </a:rPr>
              <a:t>newFont</a:t>
            </a:r>
            <a:r>
              <a:rPr lang="en-US" dirty="0" smtClean="0">
                <a:latin typeface="Courier New" pitchFamily="49" charset="0"/>
              </a:rPr>
              <a:t> = </a:t>
            </a:r>
            <a:r>
              <a:rPr lang="en-US" dirty="0" err="1" smtClean="0">
                <a:latin typeface="Courier New" pitchFamily="49" charset="0"/>
              </a:rPr>
              <a:t>Font.getFont</a:t>
            </a:r>
            <a:r>
              <a:rPr lang="en-US" dirty="0" smtClean="0">
                <a:latin typeface="Courier New" pitchFamily="49" charset="0"/>
              </a:rPr>
              <a:t>(</a:t>
            </a:r>
            <a:r>
              <a:rPr lang="en-US" dirty="0" err="1" smtClean="0">
                <a:latin typeface="Courier New" pitchFamily="49" charset="0"/>
              </a:rPr>
              <a:t>list.getFont</a:t>
            </a:r>
            <a:r>
              <a:rPr lang="en-US" dirty="0" smtClean="0">
                <a:latin typeface="Courier New" pitchFamily="49" charset="0"/>
              </a:rPr>
              <a:t>(0).</a:t>
            </a:r>
            <a:r>
              <a:rPr lang="en-US" dirty="0" err="1" smtClean="0">
                <a:latin typeface="Courier New" pitchFamily="49" charset="0"/>
              </a:rPr>
              <a:t>getFace</a:t>
            </a:r>
            <a:r>
              <a:rPr lang="en-US" dirty="0" smtClean="0">
                <a:latin typeface="Courier New" pitchFamily="49" charset="0"/>
              </a:rPr>
              <a:t>(), </a:t>
            </a:r>
            <a:r>
              <a:rPr lang="en-US" dirty="0" err="1" smtClean="0">
                <a:latin typeface="Courier New" pitchFamily="49" charset="0"/>
              </a:rPr>
              <a:t>Font.STYLE_BOLD</a:t>
            </a:r>
            <a:r>
              <a:rPr lang="en-US" dirty="0" smtClean="0">
                <a:latin typeface="Courier New" pitchFamily="49" charset="0"/>
              </a:rPr>
              <a:t> | </a:t>
            </a:r>
            <a:r>
              <a:rPr lang="en-US" dirty="0" err="1" smtClean="0">
                <a:latin typeface="Courier New" pitchFamily="49" charset="0"/>
              </a:rPr>
              <a:t>Font.STYLE_ITALIC</a:t>
            </a:r>
            <a:r>
              <a:rPr lang="en-US" dirty="0" smtClean="0">
                <a:latin typeface="Courier New" pitchFamily="49" charset="0"/>
              </a:rPr>
              <a:t>, </a:t>
            </a:r>
            <a:r>
              <a:rPr lang="en-US" dirty="0" err="1" smtClean="0">
                <a:latin typeface="Courier New" pitchFamily="49" charset="0"/>
              </a:rPr>
              <a:t>list.getFont</a:t>
            </a:r>
            <a:r>
              <a:rPr lang="en-US" dirty="0" smtClean="0">
                <a:latin typeface="Courier New" pitchFamily="49" charset="0"/>
              </a:rPr>
              <a:t>(0).</a:t>
            </a:r>
            <a:r>
              <a:rPr lang="en-US" dirty="0" err="1" smtClean="0">
                <a:latin typeface="Courier New" pitchFamily="49" charset="0"/>
              </a:rPr>
              <a:t>getSize</a:t>
            </a:r>
            <a:r>
              <a:rPr lang="en-US" dirty="0" smtClean="0">
                <a:latin typeface="Courier New" pitchFamily="49" charset="0"/>
              </a:rPr>
              <a:t>());</a:t>
            </a:r>
          </a:p>
          <a:p>
            <a:pPr>
              <a:spcBef>
                <a:spcPct val="10000"/>
              </a:spcBef>
              <a:spcAft>
                <a:spcPct val="10000"/>
              </a:spcAft>
              <a:buNone/>
            </a:pPr>
            <a:r>
              <a:rPr lang="en-US" dirty="0" smtClean="0">
                <a:latin typeface="Courier New" pitchFamily="49" charset="0"/>
              </a:rPr>
              <a:t>for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i</a:t>
            </a:r>
            <a:r>
              <a:rPr lang="en-US" dirty="0" smtClean="0">
                <a:latin typeface="Courier New" pitchFamily="49" charset="0"/>
              </a:rPr>
              <a:t> = 0 ; </a:t>
            </a:r>
            <a:r>
              <a:rPr lang="en-US" dirty="0" err="1" smtClean="0">
                <a:latin typeface="Courier New" pitchFamily="49" charset="0"/>
              </a:rPr>
              <a:t>i</a:t>
            </a:r>
            <a:r>
              <a:rPr lang="en-US" dirty="0" smtClean="0">
                <a:latin typeface="Courier New" pitchFamily="49" charset="0"/>
              </a:rPr>
              <a:t> &lt; </a:t>
            </a:r>
            <a:r>
              <a:rPr lang="en-US" dirty="0" err="1" smtClean="0">
                <a:latin typeface="Courier New" pitchFamily="49" charset="0"/>
              </a:rPr>
              <a:t>list.size</a:t>
            </a:r>
            <a:r>
              <a:rPr lang="en-US" dirty="0" smtClean="0">
                <a:latin typeface="Courier New" pitchFamily="49" charset="0"/>
              </a:rPr>
              <a:t>() ; </a:t>
            </a:r>
            <a:r>
              <a:rPr lang="en-US" dirty="0" err="1" smtClean="0">
                <a:latin typeface="Courier New" pitchFamily="49" charset="0"/>
              </a:rPr>
              <a:t>i</a:t>
            </a: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    // some </a:t>
            </a:r>
            <a:r>
              <a:rPr lang="en-US" dirty="0" err="1" smtClean="0">
                <a:latin typeface="Courier New" pitchFamily="49" charset="0"/>
              </a:rPr>
              <a:t>boolean</a:t>
            </a:r>
            <a:r>
              <a:rPr lang="en-US" dirty="0" smtClean="0">
                <a:latin typeface="Courier New" pitchFamily="49" charset="0"/>
              </a:rPr>
              <a:t> array that determines if we use the new font</a:t>
            </a:r>
          </a:p>
          <a:p>
            <a:pPr>
              <a:spcBef>
                <a:spcPct val="10000"/>
              </a:spcBef>
              <a:spcAft>
                <a:spcPct val="10000"/>
              </a:spcAft>
              <a:buNone/>
            </a:pPr>
            <a:r>
              <a:rPr lang="en-US" dirty="0" smtClean="0">
                <a:latin typeface="Courier New" pitchFamily="49" charset="0"/>
              </a:rPr>
              <a:t>    if (!</a:t>
            </a:r>
            <a:r>
              <a:rPr lang="en-US" dirty="0" err="1" smtClean="0">
                <a:latin typeface="Courier New" pitchFamily="49" charset="0"/>
              </a:rPr>
              <a:t>fontStyle</a:t>
            </a:r>
            <a:r>
              <a:rPr lang="en-US" dirty="0" smtClean="0">
                <a:latin typeface="Courier New" pitchFamily="49" charset="0"/>
              </a:rPr>
              <a:t>[</a:t>
            </a:r>
            <a:r>
              <a:rPr lang="en-US" dirty="0" err="1" smtClean="0">
                <a:latin typeface="Courier New" pitchFamily="49" charset="0"/>
              </a:rPr>
              <a:t>i</a:t>
            </a: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        </a:t>
            </a:r>
            <a:r>
              <a:rPr lang="en-US" dirty="0" err="1" smtClean="0">
                <a:latin typeface="Courier New" pitchFamily="49" charset="0"/>
              </a:rPr>
              <a:t>list.setFont</a:t>
            </a:r>
            <a:r>
              <a:rPr lang="en-US" dirty="0" smtClean="0">
                <a:latin typeface="Courier New" pitchFamily="49" charset="0"/>
              </a:rPr>
              <a:t>(</a:t>
            </a:r>
            <a:r>
              <a:rPr lang="en-US" dirty="0" err="1" smtClean="0">
                <a:latin typeface="Courier New" pitchFamily="49" charset="0"/>
              </a:rPr>
              <a:t>i</a:t>
            </a:r>
            <a:r>
              <a:rPr lang="en-US" dirty="0" smtClean="0">
                <a:latin typeface="Courier New" pitchFamily="49" charset="0"/>
              </a:rPr>
              <a:t>, </a:t>
            </a:r>
            <a:r>
              <a:rPr lang="en-US" dirty="0" err="1" smtClean="0">
                <a:latin typeface="Courier New" pitchFamily="49" charset="0"/>
              </a:rPr>
              <a:t>newFont</a:t>
            </a:r>
            <a:r>
              <a:rPr lang="en-US" dirty="0" smtClean="0">
                <a:latin typeface="Courier New" pitchFamily="49" charset="0"/>
              </a:rPr>
              <a:t>);</a:t>
            </a:r>
          </a:p>
          <a:p>
            <a:pPr>
              <a:spcBef>
                <a:spcPct val="10000"/>
              </a:spcBef>
              <a:spcAft>
                <a:spcPct val="10000"/>
              </a:spcAft>
              <a:buNone/>
            </a:pP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a:t>
            </a:r>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sldNum" sz="quarter" idx="5"/>
          </p:nvPr>
        </p:nvSpPr>
        <p:spPr>
          <a:noFill/>
        </p:spPr>
        <p:txBody>
          <a:bodyPr/>
          <a:lstStyle/>
          <a:p>
            <a:fld id="{C8DBC320-8788-44A9-AC4E-BB6DAE920DCE}" type="slidenum">
              <a:rPr lang="en-US" smtClean="0"/>
              <a:pPr/>
              <a:t>9</a:t>
            </a:fld>
            <a:endParaRPr lang="en-US" smtClean="0"/>
          </a:p>
        </p:txBody>
      </p:sp>
      <p:sp>
        <p:nvSpPr>
          <p:cNvPr id="64517" name="Rectangle 2"/>
          <p:cNvSpPr>
            <a:spLocks noGrp="1" noRot="1" noChangeAspect="1" noChangeArrowheads="1" noTextEdit="1"/>
          </p:cNvSpPr>
          <p:nvPr>
            <p:ph type="sldImg"/>
          </p:nvPr>
        </p:nvSpPr>
        <p:spPr>
          <a:xfrm>
            <a:off x="906463" y="844550"/>
            <a:ext cx="4916487" cy="3403600"/>
          </a:xfrm>
          <a:ln/>
        </p:spPr>
      </p:sp>
      <p:sp>
        <p:nvSpPr>
          <p:cNvPr id="6451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GB" dirty="0" smtClean="0"/>
              <a:t>Module 2</a:t>
            </a:r>
            <a:br>
              <a:rPr lang="en-GB" dirty="0" smtClean="0"/>
            </a:br>
            <a:r>
              <a:rPr lang="en-GB" dirty="0" smtClean="0"/>
              <a:t>High Level UI API</a:t>
            </a:r>
          </a:p>
        </p:txBody>
      </p:sp>
      <p:sp>
        <p:nvSpPr>
          <p:cNvPr id="3075" name="Rectangle 5"/>
          <p:cNvSpPr>
            <a:spLocks noGrp="1" noChangeArrowheads="1"/>
          </p:cNvSpPr>
          <p:nvPr>
            <p:ph type="subTitle" idx="1"/>
          </p:nvPr>
        </p:nvSpPr>
        <p:spPr/>
        <p:txBody>
          <a:bodyPr/>
          <a:lstStyle/>
          <a:p>
            <a:r>
              <a:rPr lang="en-GB" dirty="0" smtClean="0"/>
              <a:t>Standard Java ME </a:t>
            </a:r>
            <a:r>
              <a:rPr lang="en-GB" smtClean="0"/>
              <a:t>UI components: Screen</a:t>
            </a:r>
            <a:r>
              <a:rPr lang="en-GB" dirty="0" smtClean="0"/>
              <a:t>, Form, </a:t>
            </a:r>
            <a:r>
              <a:rPr lang="en-GB" dirty="0" err="1" smtClean="0"/>
              <a:t>TextBox</a:t>
            </a:r>
            <a:r>
              <a:rPr lang="en-GB" dirty="0" smtClean="0"/>
              <a:t>, Alerts</a:t>
            </a: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TextBox</a:t>
            </a:r>
          </a:p>
        </p:txBody>
      </p:sp>
      <p:sp>
        <p:nvSpPr>
          <p:cNvPr id="13315" name="Rectangle 3"/>
          <p:cNvSpPr>
            <a:spLocks noGrp="1" noChangeArrowheads="1"/>
          </p:cNvSpPr>
          <p:nvPr>
            <p:ph type="body" idx="1"/>
          </p:nvPr>
        </p:nvSpPr>
        <p:spPr/>
        <p:txBody>
          <a:bodyPr/>
          <a:lstStyle/>
          <a:p>
            <a:r>
              <a:rPr lang="en-GB" dirty="0" smtClean="0"/>
              <a:t>Use the </a:t>
            </a:r>
            <a:r>
              <a:rPr lang="en-GB" dirty="0" err="1" smtClean="0"/>
              <a:t>TextBox</a:t>
            </a:r>
            <a:r>
              <a:rPr lang="en-GB" dirty="0" smtClean="0"/>
              <a:t> control to accept user input</a:t>
            </a:r>
          </a:p>
          <a:p>
            <a:endParaRPr lang="en-GB" dirty="0" smtClean="0"/>
          </a:p>
          <a:p>
            <a:pPr lvl="3"/>
            <a:r>
              <a:rPr lang="en-GB" dirty="0" err="1" smtClean="0"/>
              <a:t>TextBox</a:t>
            </a:r>
            <a:r>
              <a:rPr lang="en-GB" dirty="0" smtClean="0"/>
              <a:t> </a:t>
            </a:r>
            <a:r>
              <a:rPr lang="en-GB" dirty="0" err="1" smtClean="0"/>
              <a:t>textBox</a:t>
            </a:r>
            <a:r>
              <a:rPr lang="en-GB" dirty="0" smtClean="0"/>
              <a:t> = new </a:t>
            </a:r>
          </a:p>
          <a:p>
            <a:pPr lvl="3"/>
            <a:r>
              <a:rPr lang="en-GB" dirty="0" smtClean="0"/>
              <a:t>    </a:t>
            </a:r>
            <a:r>
              <a:rPr lang="en-GB" dirty="0" err="1" smtClean="0"/>
              <a:t>TextBox</a:t>
            </a:r>
            <a:r>
              <a:rPr lang="en-GB" dirty="0" smtClean="0"/>
              <a:t>(“Enter:”,””,100,TextField.ANY);</a:t>
            </a:r>
          </a:p>
          <a:p>
            <a:pPr lvl="3"/>
            <a:r>
              <a:rPr lang="en-GB" dirty="0" err="1" smtClean="0"/>
              <a:t>display.setCurrent</a:t>
            </a:r>
            <a:r>
              <a:rPr lang="en-GB" dirty="0" smtClean="0"/>
              <a:t>(</a:t>
            </a:r>
            <a:r>
              <a:rPr lang="en-GB" dirty="0" err="1" smtClean="0"/>
              <a:t>textBox</a:t>
            </a:r>
            <a:r>
              <a:rPr lang="en-GB" dirty="0" smtClean="0"/>
              <a:t>);</a:t>
            </a:r>
          </a:p>
          <a:p>
            <a:endParaRPr lang="en-GB" dirty="0" smtClean="0"/>
          </a:p>
        </p:txBody>
      </p:sp>
      <p:pic>
        <p:nvPicPr>
          <p:cNvPr id="13316" name="Picture 4" descr="textbox_6th_ed"/>
          <p:cNvPicPr>
            <a:picLocks noChangeAspect="1" noChangeArrowheads="1"/>
          </p:cNvPicPr>
          <p:nvPr/>
        </p:nvPicPr>
        <p:blipFill>
          <a:blip r:embed="rId3" cstate="print"/>
          <a:srcRect/>
          <a:stretch>
            <a:fillRect/>
          </a:stretch>
        </p:blipFill>
        <p:spPr bwMode="auto">
          <a:xfrm>
            <a:off x="6527259" y="1212851"/>
            <a:ext cx="3135815" cy="4703763"/>
          </a:xfrm>
          <a:prstGeom prst="rect">
            <a:avLst/>
          </a:prstGeom>
          <a:noFill/>
          <a:ln w="9525">
            <a:solidFill>
              <a:schemeClr val="tx1"/>
            </a:solid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Complex Screens - Forms</a:t>
            </a:r>
          </a:p>
        </p:txBody>
      </p:sp>
      <p:sp>
        <p:nvSpPr>
          <p:cNvPr id="14339" name="Rectangle 3"/>
          <p:cNvSpPr>
            <a:spLocks noGrp="1" noChangeArrowheads="1"/>
          </p:cNvSpPr>
          <p:nvPr>
            <p:ph type="body" idx="1"/>
          </p:nvPr>
        </p:nvSpPr>
        <p:spPr/>
        <p:txBody>
          <a:bodyPr/>
          <a:lstStyle/>
          <a:p>
            <a:r>
              <a:rPr lang="en-GB" smtClean="0"/>
              <a:t>Form class acts as a container for form items.</a:t>
            </a:r>
          </a:p>
          <a:p>
            <a:r>
              <a:rPr lang="en-GB" smtClean="0"/>
              <a:t>Form Items:</a:t>
            </a:r>
          </a:p>
          <a:p>
            <a:pPr lvl="1"/>
            <a:r>
              <a:rPr lang="en-GB" smtClean="0"/>
              <a:t>TextField</a:t>
            </a:r>
          </a:p>
          <a:p>
            <a:pPr lvl="1"/>
            <a:r>
              <a:rPr lang="en-GB" smtClean="0"/>
              <a:t>StringItem</a:t>
            </a:r>
          </a:p>
          <a:p>
            <a:pPr lvl="1"/>
            <a:r>
              <a:rPr lang="en-GB" smtClean="0"/>
              <a:t>DateField</a:t>
            </a:r>
          </a:p>
          <a:p>
            <a:pPr lvl="1"/>
            <a:r>
              <a:rPr lang="en-GB" smtClean="0"/>
              <a:t>ImageItem</a:t>
            </a:r>
          </a:p>
          <a:p>
            <a:pPr lvl="1"/>
            <a:r>
              <a:rPr lang="en-GB" smtClean="0"/>
              <a:t>Gauge</a:t>
            </a:r>
          </a:p>
          <a:p>
            <a:pPr lvl="1"/>
            <a:r>
              <a:rPr lang="en-GB" smtClean="0"/>
              <a:t>CustomItem</a:t>
            </a:r>
          </a:p>
          <a:p>
            <a:pPr lvl="1"/>
            <a:r>
              <a:rPr lang="en-GB" smtClean="0"/>
              <a:t>ChoiceGroup</a:t>
            </a:r>
          </a:p>
          <a:p>
            <a:endParaRPr lang="en-GB" smtClean="0"/>
          </a:p>
        </p:txBody>
      </p:sp>
      <p:pic>
        <p:nvPicPr>
          <p:cNvPr id="14340" name="Picture 4" descr="credit_card_5thEd"/>
          <p:cNvPicPr>
            <a:picLocks noChangeAspect="1" noChangeArrowheads="1"/>
          </p:cNvPicPr>
          <p:nvPr/>
        </p:nvPicPr>
        <p:blipFill>
          <a:blip r:embed="rId3" cstate="print"/>
          <a:srcRect/>
          <a:stretch>
            <a:fillRect/>
          </a:stretch>
        </p:blipFill>
        <p:spPr bwMode="auto">
          <a:xfrm>
            <a:off x="6265279" y="1403350"/>
            <a:ext cx="3048489" cy="4064000"/>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CustomItem</a:t>
            </a:r>
          </a:p>
        </p:txBody>
      </p:sp>
      <p:sp>
        <p:nvSpPr>
          <p:cNvPr id="15363" name="Rectangle 3"/>
          <p:cNvSpPr>
            <a:spLocks noGrp="1" noChangeArrowheads="1"/>
          </p:cNvSpPr>
          <p:nvPr>
            <p:ph type="body" idx="1"/>
          </p:nvPr>
        </p:nvSpPr>
        <p:spPr/>
        <p:txBody>
          <a:bodyPr/>
          <a:lstStyle/>
          <a:p>
            <a:r>
              <a:rPr lang="en-GB" smtClean="0"/>
              <a:t>Customizable by subclassing to introduce new visual and interactive elements into Forms</a:t>
            </a:r>
          </a:p>
          <a:p>
            <a:r>
              <a:rPr lang="en-GB" smtClean="0"/>
              <a:t>Subclasses are responsible for </a:t>
            </a:r>
          </a:p>
          <a:p>
            <a:pPr lvl="1"/>
            <a:r>
              <a:rPr lang="en-GB" smtClean="0"/>
              <a:t>Visual appearance (sizing, rendering, colors etc.)</a:t>
            </a:r>
          </a:p>
          <a:p>
            <a:pPr lvl="1"/>
            <a:r>
              <a:rPr lang="en-GB" smtClean="0"/>
              <a:t>User interaction mode by responding to events </a:t>
            </a:r>
            <a:br>
              <a:rPr lang="en-GB" smtClean="0"/>
            </a:br>
            <a:r>
              <a:rPr lang="en-GB" smtClean="0"/>
              <a:t>generated by keys, pointer actions, and traversal actions </a:t>
            </a:r>
          </a:p>
          <a:p>
            <a:pPr lvl="1"/>
            <a:r>
              <a:rPr lang="en-GB" smtClean="0"/>
              <a:t>Calling Item.notifyStateChanged() to trigger </a:t>
            </a:r>
            <a:br>
              <a:rPr lang="en-GB" smtClean="0"/>
            </a:br>
            <a:r>
              <a:rPr lang="en-GB" smtClean="0"/>
              <a:t>notification of listeners that the CustomItem's </a:t>
            </a:r>
            <a:br>
              <a:rPr lang="en-GB" smtClean="0"/>
            </a:br>
            <a:r>
              <a:rPr lang="en-GB" smtClean="0"/>
              <a:t>value has changed. </a:t>
            </a:r>
          </a:p>
        </p:txBody>
      </p:sp>
      <p:pic>
        <p:nvPicPr>
          <p:cNvPr id="15364" name="Picture 4"/>
          <p:cNvPicPr>
            <a:picLocks noChangeAspect="1" noChangeArrowheads="1"/>
          </p:cNvPicPr>
          <p:nvPr/>
        </p:nvPicPr>
        <p:blipFill>
          <a:blip r:embed="rId3" cstate="print"/>
          <a:srcRect/>
          <a:stretch>
            <a:fillRect/>
          </a:stretch>
        </p:blipFill>
        <p:spPr bwMode="auto">
          <a:xfrm>
            <a:off x="6979769" y="2570163"/>
            <a:ext cx="2286366" cy="3048000"/>
          </a:xfrm>
          <a:prstGeom prst="rect">
            <a:avLst/>
          </a:prstGeom>
          <a:noFill/>
          <a:ln w="9525" algn="ctr">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Form Layout</a:t>
            </a:r>
          </a:p>
        </p:txBody>
      </p:sp>
      <p:sp>
        <p:nvSpPr>
          <p:cNvPr id="16387" name="Rectangle 3"/>
          <p:cNvSpPr>
            <a:spLocks noGrp="1" noChangeArrowheads="1"/>
          </p:cNvSpPr>
          <p:nvPr>
            <p:ph type="body" idx="1"/>
          </p:nvPr>
        </p:nvSpPr>
        <p:spPr/>
        <p:txBody>
          <a:bodyPr/>
          <a:lstStyle/>
          <a:p>
            <a:r>
              <a:rPr lang="en-GB" dirty="0" smtClean="0"/>
              <a:t>Forms have layout control</a:t>
            </a:r>
          </a:p>
          <a:p>
            <a:pPr lvl="1"/>
            <a:r>
              <a:rPr lang="en-GB" dirty="0" smtClean="0"/>
              <a:t>In MIDP 1.0 only horizontal layout</a:t>
            </a:r>
          </a:p>
          <a:p>
            <a:pPr lvl="1"/>
            <a:r>
              <a:rPr lang="en-GB" dirty="0" smtClean="0"/>
              <a:t>In MIDP 2.0</a:t>
            </a:r>
          </a:p>
          <a:p>
            <a:pPr lvl="2"/>
            <a:r>
              <a:rPr lang="en-GB" dirty="0" smtClean="0"/>
              <a:t>LAYOUT_BOTTOM</a:t>
            </a:r>
          </a:p>
          <a:p>
            <a:pPr lvl="2"/>
            <a:r>
              <a:rPr lang="en-GB" dirty="0" smtClean="0"/>
              <a:t>LAYOUT_CENTER</a:t>
            </a:r>
          </a:p>
          <a:p>
            <a:pPr lvl="2"/>
            <a:r>
              <a:rPr lang="en-GB" dirty="0" smtClean="0"/>
              <a:t>LAYOUT_RIGHT</a:t>
            </a:r>
          </a:p>
          <a:p>
            <a:pPr lvl="2"/>
            <a:r>
              <a:rPr lang="en-GB" dirty="0" smtClean="0"/>
              <a:t>LAYOUT_LEFT</a:t>
            </a:r>
          </a:p>
          <a:p>
            <a:pPr lvl="1"/>
            <a:r>
              <a:rPr lang="en-GB" dirty="0" smtClean="0"/>
              <a:t>And so forth</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Displaying Form Items</a:t>
            </a:r>
          </a:p>
        </p:txBody>
      </p:sp>
      <p:sp>
        <p:nvSpPr>
          <p:cNvPr id="17411" name="Rectangle 3"/>
          <p:cNvSpPr>
            <a:spLocks noGrp="1" noChangeArrowheads="1"/>
          </p:cNvSpPr>
          <p:nvPr>
            <p:ph type="body" idx="1"/>
          </p:nvPr>
        </p:nvSpPr>
        <p:spPr/>
        <p:txBody>
          <a:bodyPr/>
          <a:lstStyle/>
          <a:p>
            <a:r>
              <a:rPr lang="en-GB" dirty="0" smtClean="0"/>
              <a:t>Displaying items on a form is easy</a:t>
            </a:r>
          </a:p>
          <a:p>
            <a:pPr lvl="3"/>
            <a:r>
              <a:rPr lang="en-GB" dirty="0" smtClean="0"/>
              <a:t>Form </a:t>
            </a:r>
            <a:r>
              <a:rPr lang="en-GB" dirty="0" err="1" smtClean="0"/>
              <a:t>form</a:t>
            </a:r>
            <a:r>
              <a:rPr lang="en-GB" dirty="0" smtClean="0"/>
              <a:t> = new Form(“form);</a:t>
            </a:r>
          </a:p>
          <a:p>
            <a:pPr lvl="3"/>
            <a:r>
              <a:rPr lang="en-GB" dirty="0" err="1" smtClean="0"/>
              <a:t>StringItem</a:t>
            </a:r>
            <a:r>
              <a:rPr lang="en-GB" dirty="0" smtClean="0"/>
              <a:t> item = new </a:t>
            </a:r>
            <a:r>
              <a:rPr lang="en-GB" dirty="0" err="1" smtClean="0"/>
              <a:t>StringItem</a:t>
            </a:r>
            <a:r>
              <a:rPr lang="en-GB" dirty="0" smtClean="0"/>
              <a:t>(“</a:t>
            </a:r>
            <a:r>
              <a:rPr lang="en-GB" dirty="0" err="1" smtClean="0"/>
              <a:t>text”,”text</a:t>
            </a:r>
            <a:r>
              <a:rPr lang="en-GB" dirty="0" smtClean="0"/>
              <a:t>”);</a:t>
            </a:r>
          </a:p>
          <a:p>
            <a:pPr lvl="3"/>
            <a:r>
              <a:rPr lang="en-GB" dirty="0" err="1" smtClean="0"/>
              <a:t>form.append</a:t>
            </a:r>
            <a:r>
              <a:rPr lang="en-GB" dirty="0" smtClean="0"/>
              <a:t>(item); // display it</a:t>
            </a:r>
          </a:p>
          <a:p>
            <a:pPr lvl="2"/>
            <a:endParaRPr lang="en-GB" dirty="0" smtClean="0"/>
          </a:p>
          <a:p>
            <a:r>
              <a:rPr lang="en-GB" dirty="0" smtClean="0"/>
              <a:t>Removing items on a form is easy</a:t>
            </a:r>
          </a:p>
          <a:p>
            <a:pPr lvl="3"/>
            <a:r>
              <a:rPr lang="en-GB" dirty="0" err="1" smtClean="0"/>
              <a:t>form.delete</a:t>
            </a:r>
            <a:r>
              <a:rPr lang="en-GB" dirty="0" smtClean="0"/>
              <a:t>(0); // delete first item</a:t>
            </a:r>
          </a:p>
          <a:p>
            <a:pPr lvl="3"/>
            <a:r>
              <a:rPr lang="en-GB" dirty="0" err="1" smtClean="0"/>
              <a:t>form.deleteAll</a:t>
            </a:r>
            <a:r>
              <a:rPr lang="en-GB" dirty="0" smtClean="0"/>
              <a:t>(); // delete them</a:t>
            </a:r>
          </a:p>
          <a:p>
            <a:endParaRPr lang="en-GB" dirty="0"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Form Items  </a:t>
            </a:r>
            <a:r>
              <a:rPr lang="fi-FI" dirty="0" smtClean="0"/>
              <a:t>- </a:t>
            </a:r>
            <a:r>
              <a:rPr lang="en-GB" dirty="0" err="1" smtClean="0"/>
              <a:t>TextField</a:t>
            </a:r>
            <a:endParaRPr lang="en-GB" dirty="0" smtClean="0"/>
          </a:p>
        </p:txBody>
      </p:sp>
      <p:sp>
        <p:nvSpPr>
          <p:cNvPr id="18435" name="Rectangle 3"/>
          <p:cNvSpPr>
            <a:spLocks noGrp="1" noChangeArrowheads="1"/>
          </p:cNvSpPr>
          <p:nvPr>
            <p:ph type="body" idx="1"/>
          </p:nvPr>
        </p:nvSpPr>
        <p:spPr/>
        <p:txBody>
          <a:bodyPr/>
          <a:lstStyle/>
          <a:p>
            <a:r>
              <a:rPr lang="en-GB" dirty="0" smtClean="0"/>
              <a:t>Use </a:t>
            </a:r>
            <a:r>
              <a:rPr lang="en-GB" dirty="0" err="1" smtClean="0"/>
              <a:t>TextFields</a:t>
            </a:r>
            <a:r>
              <a:rPr lang="en-GB" dirty="0" smtClean="0"/>
              <a:t> to accept user input as text</a:t>
            </a:r>
          </a:p>
          <a:p>
            <a:pPr lvl="3"/>
            <a:r>
              <a:rPr lang="en-GB" sz="1400" dirty="0" err="1" smtClean="0"/>
              <a:t>TextField</a:t>
            </a:r>
            <a:r>
              <a:rPr lang="en-GB" sz="1400" dirty="0" smtClean="0"/>
              <a:t> </a:t>
            </a:r>
            <a:r>
              <a:rPr lang="en-GB" sz="1400" dirty="0" err="1" smtClean="0"/>
              <a:t>textField</a:t>
            </a:r>
            <a:r>
              <a:rPr lang="en-GB" sz="1400" dirty="0" smtClean="0"/>
              <a:t> = new </a:t>
            </a:r>
            <a:r>
              <a:rPr lang="en-GB" sz="1400" dirty="0" err="1" smtClean="0"/>
              <a:t>TextField</a:t>
            </a:r>
            <a:r>
              <a:rPr lang="en-GB" sz="1400" dirty="0" smtClean="0"/>
              <a:t>(“</a:t>
            </a:r>
            <a:r>
              <a:rPr lang="en-GB" sz="1400" dirty="0" err="1" smtClean="0"/>
              <a:t>TextField</a:t>
            </a:r>
            <a:r>
              <a:rPr lang="en-GB" sz="1400" dirty="0" smtClean="0"/>
              <a:t> </a:t>
            </a:r>
            <a:r>
              <a:rPr lang="en-GB" sz="1400" dirty="0" err="1" smtClean="0"/>
              <a:t>Label”,”some</a:t>
            </a:r>
            <a:r>
              <a:rPr lang="en-GB" sz="1400" dirty="0" smtClean="0"/>
              <a:t> text”,20,0);</a:t>
            </a:r>
          </a:p>
          <a:p>
            <a:pPr lvl="3"/>
            <a:r>
              <a:rPr lang="en-GB" sz="1400" dirty="0" err="1" smtClean="0"/>
              <a:t>form.append</a:t>
            </a:r>
            <a:r>
              <a:rPr lang="en-GB" sz="1400" dirty="0" smtClean="0"/>
              <a:t>(</a:t>
            </a:r>
            <a:r>
              <a:rPr lang="en-GB" sz="1400" dirty="0" err="1" smtClean="0"/>
              <a:t>textField</a:t>
            </a:r>
            <a:r>
              <a:rPr lang="en-GB" sz="1400" dirty="0" smtClean="0"/>
              <a:t>);</a:t>
            </a:r>
          </a:p>
          <a:p>
            <a:r>
              <a:rPr lang="en-GB" dirty="0" smtClean="0"/>
              <a:t>Accepts characters depending on default device language</a:t>
            </a:r>
          </a:p>
          <a:p>
            <a:r>
              <a:rPr lang="en-GB" dirty="0" smtClean="0"/>
              <a:t>Input constraints can be applied when constructing a </a:t>
            </a:r>
            <a:r>
              <a:rPr lang="en-GB" dirty="0" err="1" smtClean="0"/>
              <a:t>TextField</a:t>
            </a:r>
            <a:r>
              <a:rPr lang="en-GB" dirty="0" smtClean="0"/>
              <a:t> </a:t>
            </a:r>
            <a:br>
              <a:rPr lang="en-GB" dirty="0" smtClean="0"/>
            </a:br>
            <a:r>
              <a:rPr lang="en-GB" dirty="0" smtClean="0"/>
              <a:t>by selecting on of the following:</a:t>
            </a:r>
          </a:p>
          <a:p>
            <a:pPr lvl="3"/>
            <a:r>
              <a:rPr lang="en-GB" sz="1400" dirty="0" err="1" smtClean="0"/>
              <a:t>TextField.ANY</a:t>
            </a:r>
            <a:r>
              <a:rPr lang="en-GB" sz="1400" dirty="0" smtClean="0"/>
              <a:t>  - The user is allowed to enter any text. </a:t>
            </a:r>
          </a:p>
          <a:p>
            <a:pPr lvl="3"/>
            <a:r>
              <a:rPr lang="en-GB" sz="1400" dirty="0" err="1" smtClean="0"/>
              <a:t>TextField.EMAILADDR</a:t>
            </a:r>
            <a:r>
              <a:rPr lang="en-GB" sz="1400" dirty="0" smtClean="0"/>
              <a:t> - The user is allowed to enter an e-mail address. </a:t>
            </a:r>
          </a:p>
          <a:p>
            <a:pPr lvl="3"/>
            <a:r>
              <a:rPr lang="en-GB" sz="1400" dirty="0" err="1" smtClean="0"/>
              <a:t>TextField.NUMERIC</a:t>
            </a:r>
            <a:r>
              <a:rPr lang="en-GB" sz="1400" dirty="0" smtClean="0"/>
              <a:t> - The user is allowed to enter only an integer value. </a:t>
            </a:r>
          </a:p>
          <a:p>
            <a:pPr lvl="3"/>
            <a:r>
              <a:rPr lang="en-GB" sz="1400" dirty="0" err="1" smtClean="0"/>
              <a:t>TextField.PHONENUMBER</a:t>
            </a:r>
            <a:r>
              <a:rPr lang="en-GB" sz="1400" dirty="0" smtClean="0"/>
              <a:t> - The user is allowed to enter a phone number. </a:t>
            </a:r>
          </a:p>
          <a:p>
            <a:pPr lvl="3"/>
            <a:r>
              <a:rPr lang="en-GB" sz="1400" dirty="0" smtClean="0"/>
              <a:t>TextField.URL - The user is allowed to enter a URL. </a:t>
            </a:r>
          </a:p>
          <a:p>
            <a:pPr lvl="3"/>
            <a:r>
              <a:rPr lang="en-GB" sz="1400" dirty="0" err="1" smtClean="0"/>
              <a:t>TextField.DECIMAL</a:t>
            </a:r>
            <a:r>
              <a:rPr lang="en-GB" sz="1400" dirty="0" smtClean="0"/>
              <a:t> </a:t>
            </a:r>
            <a:r>
              <a:rPr lang="en-GB" dirty="0" smtClean="0"/>
              <a:t>- The user is allowed to enter only a decimal value.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Form Items  </a:t>
            </a:r>
            <a:r>
              <a:rPr lang="fi-FI" dirty="0" smtClean="0"/>
              <a:t>- </a:t>
            </a:r>
            <a:r>
              <a:rPr lang="en-GB" dirty="0" err="1" smtClean="0"/>
              <a:t>TextField</a:t>
            </a:r>
            <a:endParaRPr lang="en-GB" dirty="0" smtClean="0"/>
          </a:p>
        </p:txBody>
      </p:sp>
      <p:sp>
        <p:nvSpPr>
          <p:cNvPr id="18435" name="Rectangle 3"/>
          <p:cNvSpPr>
            <a:spLocks noGrp="1" noChangeArrowheads="1"/>
          </p:cNvSpPr>
          <p:nvPr>
            <p:ph type="body" idx="1"/>
          </p:nvPr>
        </p:nvSpPr>
        <p:spPr>
          <a:xfrm>
            <a:off x="271771" y="1268414"/>
            <a:ext cx="6554231" cy="4465637"/>
          </a:xfrm>
        </p:spPr>
        <p:txBody>
          <a:bodyPr/>
          <a:lstStyle/>
          <a:p>
            <a:r>
              <a:rPr lang="en-GB" dirty="0" smtClean="0"/>
              <a:t>You can also set following additional constraints:</a:t>
            </a:r>
          </a:p>
          <a:p>
            <a:pPr lvl="3"/>
            <a:r>
              <a:rPr lang="en-GB" dirty="0" err="1" smtClean="0"/>
              <a:t>TextField.PASSWORD</a:t>
            </a:r>
            <a:r>
              <a:rPr lang="en-GB" dirty="0" smtClean="0"/>
              <a:t> - The text entered must be masked</a:t>
            </a:r>
          </a:p>
          <a:p>
            <a:pPr lvl="3"/>
            <a:r>
              <a:rPr lang="en-GB" dirty="0" err="1" smtClean="0"/>
              <a:t>TextField.UNEDITABLE</a:t>
            </a:r>
            <a:endParaRPr lang="en-GB" dirty="0" smtClean="0"/>
          </a:p>
          <a:p>
            <a:pPr lvl="3"/>
            <a:r>
              <a:rPr lang="en-GB" dirty="0" err="1" smtClean="0"/>
              <a:t>TextField.SENSITIVE</a:t>
            </a:r>
            <a:endParaRPr lang="en-GB" dirty="0" smtClean="0"/>
          </a:p>
          <a:p>
            <a:pPr lvl="3"/>
            <a:r>
              <a:rPr lang="en-GB" dirty="0" err="1" smtClean="0"/>
              <a:t>TextField.NON_PREDICTIVE</a:t>
            </a:r>
            <a:endParaRPr lang="en-GB" dirty="0" smtClean="0"/>
          </a:p>
          <a:p>
            <a:pPr lvl="3"/>
            <a:r>
              <a:rPr lang="en-GB" dirty="0" err="1" smtClean="0"/>
              <a:t>TextField.INITAL_CAPS_WORD</a:t>
            </a:r>
            <a:endParaRPr lang="en-GB" dirty="0" smtClean="0"/>
          </a:p>
          <a:p>
            <a:pPr lvl="3"/>
            <a:r>
              <a:rPr lang="en-GB" dirty="0" err="1" smtClean="0"/>
              <a:t>TextField.CAPS_SENTENCE</a:t>
            </a:r>
            <a:endParaRPr lang="en-GB" dirty="0" smtClean="0"/>
          </a:p>
          <a:p>
            <a:r>
              <a:rPr lang="en-GB" dirty="0" smtClean="0"/>
              <a:t>To set constraints after constructing, use </a:t>
            </a:r>
            <a:r>
              <a:rPr lang="en-GB" dirty="0" err="1" smtClean="0"/>
              <a:t>setConstraints</a:t>
            </a:r>
            <a:r>
              <a:rPr lang="en-GB" dirty="0" smtClean="0"/>
              <a:t> method</a:t>
            </a:r>
          </a:p>
        </p:txBody>
      </p:sp>
      <p:pic>
        <p:nvPicPr>
          <p:cNvPr id="18436" name="Picture 4" descr="textfield_5thEd"/>
          <p:cNvPicPr>
            <a:picLocks noChangeAspect="1" noChangeArrowheads="1"/>
          </p:cNvPicPr>
          <p:nvPr/>
        </p:nvPicPr>
        <p:blipFill>
          <a:blip r:embed="rId3" cstate="print"/>
          <a:srcRect/>
          <a:stretch>
            <a:fillRect/>
          </a:stretch>
        </p:blipFill>
        <p:spPr bwMode="auto">
          <a:xfrm>
            <a:off x="6997235" y="2271713"/>
            <a:ext cx="2700770" cy="3600450"/>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Form Items  </a:t>
            </a:r>
            <a:r>
              <a:rPr lang="fi-FI" smtClean="0"/>
              <a:t>- </a:t>
            </a:r>
            <a:r>
              <a:rPr lang="en-GB" smtClean="0"/>
              <a:t>StringItem</a:t>
            </a:r>
          </a:p>
        </p:txBody>
      </p:sp>
      <p:sp>
        <p:nvSpPr>
          <p:cNvPr id="19459" name="Rectangle 3"/>
          <p:cNvSpPr>
            <a:spLocks noGrp="1" noChangeArrowheads="1"/>
          </p:cNvSpPr>
          <p:nvPr>
            <p:ph type="body" idx="1"/>
          </p:nvPr>
        </p:nvSpPr>
        <p:spPr/>
        <p:txBody>
          <a:bodyPr/>
          <a:lstStyle/>
          <a:p>
            <a:r>
              <a:rPr lang="en-GB" dirty="0" smtClean="0"/>
              <a:t>Use </a:t>
            </a:r>
            <a:r>
              <a:rPr lang="en-GB" dirty="0" err="1" smtClean="0"/>
              <a:t>StringItem</a:t>
            </a:r>
            <a:r>
              <a:rPr lang="en-GB" dirty="0" smtClean="0"/>
              <a:t> to display static text</a:t>
            </a:r>
          </a:p>
          <a:p>
            <a:pPr lvl="3"/>
            <a:r>
              <a:rPr lang="en-GB" dirty="0" smtClean="0"/>
              <a:t>String </a:t>
            </a:r>
            <a:r>
              <a:rPr lang="en-GB" dirty="0" err="1" smtClean="0"/>
              <a:t>str</a:t>
            </a:r>
            <a:r>
              <a:rPr lang="en-GB" dirty="0" smtClean="0"/>
              <a:t> = “Select from the Options menu to test widgets”;</a:t>
            </a:r>
          </a:p>
          <a:p>
            <a:pPr lvl="3"/>
            <a:r>
              <a:rPr lang="en-GB" dirty="0" err="1" smtClean="0"/>
              <a:t>StringItem</a:t>
            </a:r>
            <a:r>
              <a:rPr lang="en-GB" dirty="0" smtClean="0"/>
              <a:t> </a:t>
            </a:r>
            <a:r>
              <a:rPr lang="en-GB" dirty="0" err="1" smtClean="0"/>
              <a:t>stringItem</a:t>
            </a:r>
            <a:r>
              <a:rPr lang="en-GB" dirty="0" smtClean="0"/>
              <a:t> </a:t>
            </a:r>
          </a:p>
          <a:p>
            <a:pPr lvl="3"/>
            <a:r>
              <a:rPr lang="en-GB" dirty="0" smtClean="0"/>
              <a:t>	= new </a:t>
            </a:r>
            <a:r>
              <a:rPr lang="en-GB" dirty="0" err="1" smtClean="0"/>
              <a:t>StringItem</a:t>
            </a:r>
            <a:r>
              <a:rPr lang="en-GB" dirty="0" smtClean="0"/>
              <a:t>(“Widget Test:”, </a:t>
            </a:r>
            <a:r>
              <a:rPr lang="en-GB" dirty="0" err="1" smtClean="0"/>
              <a:t>str</a:t>
            </a:r>
            <a:r>
              <a:rPr lang="en-GB" dirty="0" smtClean="0"/>
              <a:t>);</a:t>
            </a:r>
          </a:p>
          <a:p>
            <a:pPr lvl="3"/>
            <a:r>
              <a:rPr lang="en-GB" dirty="0" err="1" smtClean="0"/>
              <a:t>form.append</a:t>
            </a:r>
            <a:r>
              <a:rPr lang="en-GB" dirty="0" smtClean="0"/>
              <a:t>(</a:t>
            </a:r>
            <a:r>
              <a:rPr lang="en-GB" dirty="0" err="1" smtClean="0"/>
              <a:t>stringItem</a:t>
            </a:r>
            <a:r>
              <a:rPr lang="en-GB" dirty="0" smtClean="0"/>
              <a:t>);</a:t>
            </a:r>
          </a:p>
          <a:p>
            <a:pPr lvl="1"/>
            <a:endParaRPr lang="en-GB" dirty="0" smtClean="0"/>
          </a:p>
        </p:txBody>
      </p:sp>
      <p:pic>
        <p:nvPicPr>
          <p:cNvPr id="19460" name="Picture 4" descr="select_from_menu_5th"/>
          <p:cNvPicPr>
            <a:picLocks noChangeAspect="1" noChangeArrowheads="1"/>
          </p:cNvPicPr>
          <p:nvPr/>
        </p:nvPicPr>
        <p:blipFill>
          <a:blip r:embed="rId3" cstate="print"/>
          <a:srcRect/>
          <a:stretch>
            <a:fillRect/>
          </a:stretch>
        </p:blipFill>
        <p:spPr bwMode="auto">
          <a:xfrm>
            <a:off x="7043279" y="2220914"/>
            <a:ext cx="2516591" cy="3354387"/>
          </a:xfrm>
          <a:prstGeom prst="rect">
            <a:avLst/>
          </a:prstGeom>
          <a:noFill/>
          <a:ln w="9525" algn="ctr">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Form Items  </a:t>
            </a:r>
            <a:r>
              <a:rPr lang="fi-FI" smtClean="0"/>
              <a:t>- </a:t>
            </a:r>
            <a:r>
              <a:rPr lang="en-GB" smtClean="0"/>
              <a:t>DateField</a:t>
            </a:r>
          </a:p>
        </p:txBody>
      </p:sp>
      <p:sp>
        <p:nvSpPr>
          <p:cNvPr id="20483" name="Rectangle 3"/>
          <p:cNvSpPr>
            <a:spLocks noGrp="1" noChangeArrowheads="1"/>
          </p:cNvSpPr>
          <p:nvPr>
            <p:ph type="body" idx="1"/>
          </p:nvPr>
        </p:nvSpPr>
        <p:spPr/>
        <p:txBody>
          <a:bodyPr/>
          <a:lstStyle/>
          <a:p>
            <a:r>
              <a:rPr lang="en-GB" dirty="0" smtClean="0"/>
              <a:t>Use </a:t>
            </a:r>
            <a:r>
              <a:rPr lang="en-GB" dirty="0" err="1" smtClean="0"/>
              <a:t>DateField</a:t>
            </a:r>
            <a:r>
              <a:rPr lang="en-GB" dirty="0" smtClean="0"/>
              <a:t> to display dates</a:t>
            </a:r>
          </a:p>
          <a:p>
            <a:pPr lvl="3"/>
            <a:r>
              <a:rPr lang="en-GB" dirty="0" err="1" smtClean="0"/>
              <a:t>DateField</a:t>
            </a:r>
            <a:r>
              <a:rPr lang="en-GB" dirty="0" smtClean="0"/>
              <a:t> </a:t>
            </a:r>
            <a:r>
              <a:rPr lang="en-GB" dirty="0" err="1" smtClean="0"/>
              <a:t>dateField</a:t>
            </a:r>
            <a:r>
              <a:rPr lang="en-GB" dirty="0" smtClean="0"/>
              <a:t> = new </a:t>
            </a:r>
            <a:r>
              <a:rPr lang="en-GB" dirty="0" err="1" smtClean="0"/>
              <a:t>DateField</a:t>
            </a:r>
            <a:r>
              <a:rPr lang="en-GB" dirty="0" smtClean="0"/>
              <a:t>(“Date:”, </a:t>
            </a:r>
            <a:br>
              <a:rPr lang="en-GB" dirty="0" smtClean="0"/>
            </a:br>
            <a:r>
              <a:rPr lang="en-GB" dirty="0" smtClean="0"/>
              <a:t>	</a:t>
            </a:r>
            <a:r>
              <a:rPr lang="en-GB" dirty="0" err="1" smtClean="0"/>
              <a:t>DateField.DATE</a:t>
            </a:r>
            <a:r>
              <a:rPr lang="en-GB" dirty="0" smtClean="0"/>
              <a:t>);</a:t>
            </a:r>
          </a:p>
          <a:p>
            <a:pPr lvl="3"/>
            <a:r>
              <a:rPr lang="en-GB" dirty="0" err="1" smtClean="0"/>
              <a:t>java.util.Date</a:t>
            </a:r>
            <a:r>
              <a:rPr lang="en-GB" dirty="0" smtClean="0"/>
              <a:t> date = new </a:t>
            </a:r>
            <a:r>
              <a:rPr lang="en-GB" dirty="0" err="1" smtClean="0"/>
              <a:t>java.util.Date</a:t>
            </a:r>
            <a:r>
              <a:rPr lang="en-GB" dirty="0" smtClean="0"/>
              <a:t>();</a:t>
            </a:r>
          </a:p>
          <a:p>
            <a:pPr lvl="3"/>
            <a:r>
              <a:rPr lang="en-GB" dirty="0" err="1" smtClean="0"/>
              <a:t>dateField.setDate</a:t>
            </a:r>
            <a:r>
              <a:rPr lang="en-GB" dirty="0" smtClean="0"/>
              <a:t>(date);</a:t>
            </a:r>
          </a:p>
          <a:p>
            <a:pPr lvl="3"/>
            <a:r>
              <a:rPr lang="en-GB" dirty="0" err="1" smtClean="0"/>
              <a:t>form.append</a:t>
            </a:r>
            <a:r>
              <a:rPr lang="en-GB" dirty="0" smtClean="0"/>
              <a:t>(</a:t>
            </a:r>
            <a:r>
              <a:rPr lang="en-GB" dirty="0" err="1" smtClean="0"/>
              <a:t>dateField</a:t>
            </a:r>
            <a:r>
              <a:rPr lang="en-GB" dirty="0" smtClean="0"/>
              <a:t>);</a:t>
            </a:r>
          </a:p>
          <a:p>
            <a:r>
              <a:rPr lang="en-GB" dirty="0" smtClean="0"/>
              <a:t>Displays the date in the correct format for </a:t>
            </a:r>
            <a:br>
              <a:rPr lang="en-GB" dirty="0" smtClean="0"/>
            </a:br>
            <a:r>
              <a:rPr lang="en-GB" dirty="0" smtClean="0"/>
              <a:t>default device time zone</a:t>
            </a:r>
          </a:p>
          <a:p>
            <a:endParaRPr lang="en-GB" dirty="0" smtClean="0"/>
          </a:p>
        </p:txBody>
      </p:sp>
      <p:pic>
        <p:nvPicPr>
          <p:cNvPr id="20484" name="Picture 4" descr="date_field_5thEd"/>
          <p:cNvPicPr>
            <a:picLocks noChangeAspect="1" noChangeArrowheads="1"/>
          </p:cNvPicPr>
          <p:nvPr/>
        </p:nvPicPr>
        <p:blipFill>
          <a:blip r:embed="rId3" cstate="print"/>
          <a:srcRect/>
          <a:stretch>
            <a:fillRect/>
          </a:stretch>
        </p:blipFill>
        <p:spPr bwMode="auto">
          <a:xfrm>
            <a:off x="6943251" y="2343150"/>
            <a:ext cx="2700770" cy="3600450"/>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Form Items  </a:t>
            </a:r>
            <a:r>
              <a:rPr lang="fi-FI" smtClean="0"/>
              <a:t>- </a:t>
            </a:r>
            <a:r>
              <a:rPr lang="en-GB" smtClean="0"/>
              <a:t>Gauge</a:t>
            </a:r>
          </a:p>
        </p:txBody>
      </p:sp>
      <p:sp>
        <p:nvSpPr>
          <p:cNvPr id="21507" name="Rectangle 3"/>
          <p:cNvSpPr>
            <a:spLocks noGrp="1" noChangeArrowheads="1"/>
          </p:cNvSpPr>
          <p:nvPr>
            <p:ph type="body" idx="1"/>
          </p:nvPr>
        </p:nvSpPr>
        <p:spPr/>
        <p:txBody>
          <a:bodyPr/>
          <a:lstStyle/>
          <a:p>
            <a:r>
              <a:rPr lang="en-GB" dirty="0" smtClean="0"/>
              <a:t>Use Gauge to display values in a range as a bar </a:t>
            </a:r>
            <a:br>
              <a:rPr lang="en-GB" dirty="0" smtClean="0"/>
            </a:br>
            <a:r>
              <a:rPr lang="en-GB" dirty="0" smtClean="0"/>
              <a:t>graph if non-interactive or ascending arc if interactive</a:t>
            </a:r>
          </a:p>
          <a:p>
            <a:r>
              <a:rPr lang="en-GB" dirty="0" smtClean="0"/>
              <a:t>Use </a:t>
            </a:r>
            <a:r>
              <a:rPr lang="en-GB" dirty="0" err="1" smtClean="0"/>
              <a:t>setValue</a:t>
            </a:r>
            <a:r>
              <a:rPr lang="en-GB" dirty="0" smtClean="0"/>
              <a:t>() to change the position </a:t>
            </a:r>
            <a:br>
              <a:rPr lang="en-GB" dirty="0" smtClean="0"/>
            </a:br>
            <a:r>
              <a:rPr lang="en-GB" dirty="0" smtClean="0"/>
              <a:t>of the current level in the bar graph</a:t>
            </a:r>
          </a:p>
          <a:p>
            <a:r>
              <a:rPr lang="en-GB" dirty="0" smtClean="0"/>
              <a:t>Useful for displaying progress screens</a:t>
            </a:r>
          </a:p>
          <a:p>
            <a:pPr lvl="3"/>
            <a:r>
              <a:rPr lang="en-GB" dirty="0" smtClean="0"/>
              <a:t>// 2nd parameter determines if </a:t>
            </a:r>
          </a:p>
          <a:p>
            <a:pPr lvl="3"/>
            <a:r>
              <a:rPr lang="en-GB" dirty="0" smtClean="0"/>
              <a:t>// interactive or not</a:t>
            </a:r>
          </a:p>
          <a:p>
            <a:pPr lvl="3"/>
            <a:r>
              <a:rPr lang="en-GB" dirty="0" smtClean="0"/>
              <a:t>Gauge </a:t>
            </a:r>
            <a:r>
              <a:rPr lang="en-GB" dirty="0" err="1" smtClean="0"/>
              <a:t>gauge</a:t>
            </a:r>
            <a:r>
              <a:rPr lang="en-GB" dirty="0" smtClean="0"/>
              <a:t> = new Gauge(“Progress Bar”, </a:t>
            </a:r>
          </a:p>
          <a:p>
            <a:pPr lvl="3"/>
            <a:r>
              <a:rPr lang="en-GB" dirty="0" smtClean="0"/>
              <a:t>    false, 25, 10); </a:t>
            </a:r>
          </a:p>
          <a:p>
            <a:pPr lvl="3"/>
            <a:r>
              <a:rPr lang="en-GB" dirty="0" err="1" smtClean="0"/>
              <a:t>form.append</a:t>
            </a:r>
            <a:r>
              <a:rPr lang="en-GB" dirty="0" smtClean="0"/>
              <a:t>(gauge);</a:t>
            </a:r>
          </a:p>
          <a:p>
            <a:pPr lvl="1"/>
            <a:endParaRPr lang="en-GB" dirty="0" smtClean="0"/>
          </a:p>
        </p:txBody>
      </p:sp>
      <p:pic>
        <p:nvPicPr>
          <p:cNvPr id="21508" name="Picture 4" descr="gauge_5thEd"/>
          <p:cNvPicPr>
            <a:picLocks noChangeAspect="1" noChangeArrowheads="1"/>
          </p:cNvPicPr>
          <p:nvPr/>
        </p:nvPicPr>
        <p:blipFill>
          <a:blip r:embed="rId3" cstate="print"/>
          <a:srcRect/>
          <a:stretch>
            <a:fillRect/>
          </a:stretch>
        </p:blipFill>
        <p:spPr bwMode="auto">
          <a:xfrm>
            <a:off x="6836871" y="2098675"/>
            <a:ext cx="2754755" cy="3671888"/>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High-Level UI API</a:t>
            </a:r>
          </a:p>
        </p:txBody>
      </p:sp>
      <p:sp>
        <p:nvSpPr>
          <p:cNvPr id="5123" name="Rectangle 3"/>
          <p:cNvSpPr>
            <a:spLocks noGrp="1" noChangeArrowheads="1"/>
          </p:cNvSpPr>
          <p:nvPr>
            <p:ph type="body" idx="1"/>
          </p:nvPr>
        </p:nvSpPr>
        <p:spPr/>
        <p:txBody>
          <a:bodyPr/>
          <a:lstStyle/>
          <a:p>
            <a:r>
              <a:rPr lang="en-GB" smtClean="0"/>
              <a:t>GUI Components for creating user interfaces</a:t>
            </a:r>
          </a:p>
          <a:p>
            <a:r>
              <a:rPr lang="en-GB" smtClean="0"/>
              <a:t>Portable across MIDP compatible devices</a:t>
            </a:r>
          </a:p>
          <a:p>
            <a:pPr lvl="1"/>
            <a:r>
              <a:rPr lang="en-GB" smtClean="0"/>
              <a:t>Same look and feel</a:t>
            </a:r>
          </a:p>
          <a:p>
            <a:pPr lvl="1"/>
            <a:r>
              <a:rPr lang="en-GB" smtClean="0"/>
              <a:t>Very little control over look and feel</a:t>
            </a:r>
          </a:p>
          <a:p>
            <a:r>
              <a:rPr lang="en-GB" smtClean="0"/>
              <a:t>All high-level controls are </a:t>
            </a:r>
            <a:br>
              <a:rPr lang="en-GB" smtClean="0"/>
            </a:br>
            <a:r>
              <a:rPr lang="en-GB" smtClean="0"/>
              <a:t>Displayables and they are </a:t>
            </a:r>
            <a:br>
              <a:rPr lang="en-GB" smtClean="0"/>
            </a:br>
            <a:r>
              <a:rPr lang="en-GB" smtClean="0"/>
              <a:t>subclasses of the Screen class</a:t>
            </a:r>
          </a:p>
          <a:p>
            <a:r>
              <a:rPr lang="en-GB" smtClean="0"/>
              <a:t>Your application should create</a:t>
            </a:r>
            <a:br>
              <a:rPr lang="en-GB" smtClean="0"/>
            </a:br>
            <a:r>
              <a:rPr lang="en-GB" smtClean="0"/>
              <a:t>new instances of or extend the provided</a:t>
            </a:r>
            <a:br>
              <a:rPr lang="en-GB" smtClean="0"/>
            </a:br>
            <a:r>
              <a:rPr lang="en-GB" smtClean="0"/>
              <a:t>Screen classes like Form and Alert</a:t>
            </a:r>
          </a:p>
          <a:p>
            <a:pPr lvl="1"/>
            <a:r>
              <a:rPr lang="en-GB" smtClean="0"/>
              <a:t>This ensures you application has a consistent user interface throughout</a:t>
            </a:r>
          </a:p>
          <a:p>
            <a:endParaRPr lang="en-GB" smtClean="0"/>
          </a:p>
        </p:txBody>
      </p:sp>
      <p:grpSp>
        <p:nvGrpSpPr>
          <p:cNvPr id="2" name="Group 25"/>
          <p:cNvGrpSpPr>
            <a:grpSpLocks/>
          </p:cNvGrpSpPr>
          <p:nvPr/>
        </p:nvGrpSpPr>
        <p:grpSpPr bwMode="auto">
          <a:xfrm>
            <a:off x="4693402" y="1684338"/>
            <a:ext cx="4988725" cy="2062163"/>
            <a:chOff x="2956" y="1061"/>
            <a:chExt cx="3142" cy="1299"/>
          </a:xfrm>
        </p:grpSpPr>
        <p:sp>
          <p:nvSpPr>
            <p:cNvPr id="5125" name="Text Box 6"/>
            <p:cNvSpPr txBox="1">
              <a:spLocks noChangeArrowheads="1"/>
            </p:cNvSpPr>
            <p:nvPr/>
          </p:nvSpPr>
          <p:spPr bwMode="auto">
            <a:xfrm>
              <a:off x="4290" y="1061"/>
              <a:ext cx="1800" cy="274"/>
            </a:xfrm>
            <a:prstGeom prst="rect">
              <a:avLst/>
            </a:prstGeom>
            <a:solidFill>
              <a:schemeClr val="accent2"/>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a:solidFill>
                    <a:schemeClr val="bg1"/>
                  </a:solidFill>
                </a:rPr>
                <a:t>Displayable</a:t>
              </a:r>
            </a:p>
          </p:txBody>
        </p:sp>
        <p:sp>
          <p:nvSpPr>
            <p:cNvPr id="5126" name="Text Box 7"/>
            <p:cNvSpPr txBox="1">
              <a:spLocks noChangeArrowheads="1"/>
            </p:cNvSpPr>
            <p:nvPr/>
          </p:nvSpPr>
          <p:spPr bwMode="auto">
            <a:xfrm>
              <a:off x="3064" y="1539"/>
              <a:ext cx="1800" cy="274"/>
            </a:xfrm>
            <a:prstGeom prst="rect">
              <a:avLst/>
            </a:prstGeom>
            <a:solidFill>
              <a:srgbClr val="3366FF"/>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b="1">
                  <a:solidFill>
                    <a:schemeClr val="bg1"/>
                  </a:solidFill>
                </a:rPr>
                <a:t>Screen</a:t>
              </a:r>
            </a:p>
          </p:txBody>
        </p:sp>
        <p:sp>
          <p:nvSpPr>
            <p:cNvPr id="5127" name="Line 8"/>
            <p:cNvSpPr>
              <a:spLocks noChangeShapeType="1"/>
            </p:cNvSpPr>
            <p:nvPr/>
          </p:nvSpPr>
          <p:spPr bwMode="auto">
            <a:xfrm flipV="1">
              <a:off x="4452" y="1341"/>
              <a:ext cx="5" cy="199"/>
            </a:xfrm>
            <a:prstGeom prst="line">
              <a:avLst/>
            </a:prstGeom>
            <a:noFill/>
            <a:ln w="38100">
              <a:solidFill>
                <a:schemeClr val="tx1"/>
              </a:solidFill>
              <a:round/>
              <a:headEnd/>
              <a:tailEnd type="triangle" w="med" len="med"/>
            </a:ln>
          </p:spPr>
          <p:txBody>
            <a:bodyPr/>
            <a:lstStyle/>
            <a:p>
              <a:endParaRPr lang="fi-FI"/>
            </a:p>
          </p:txBody>
        </p:sp>
        <p:sp>
          <p:nvSpPr>
            <p:cNvPr id="5128" name="Text Box 9"/>
            <p:cNvSpPr txBox="1">
              <a:spLocks noChangeArrowheads="1"/>
            </p:cNvSpPr>
            <p:nvPr/>
          </p:nvSpPr>
          <p:spPr bwMode="auto">
            <a:xfrm>
              <a:off x="5174" y="1545"/>
              <a:ext cx="887" cy="274"/>
            </a:xfrm>
            <a:prstGeom prst="rect">
              <a:avLst/>
            </a:prstGeom>
            <a:solidFill>
              <a:schemeClr val="accent2"/>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a:solidFill>
                    <a:schemeClr val="bg1"/>
                  </a:solidFill>
                </a:rPr>
                <a:t>Canvas</a:t>
              </a:r>
            </a:p>
          </p:txBody>
        </p:sp>
        <p:sp>
          <p:nvSpPr>
            <p:cNvPr id="5129" name="Line 10"/>
            <p:cNvSpPr>
              <a:spLocks noChangeShapeType="1"/>
            </p:cNvSpPr>
            <p:nvPr/>
          </p:nvSpPr>
          <p:spPr bwMode="auto">
            <a:xfrm flipV="1">
              <a:off x="5614" y="1341"/>
              <a:ext cx="4" cy="205"/>
            </a:xfrm>
            <a:prstGeom prst="line">
              <a:avLst/>
            </a:prstGeom>
            <a:noFill/>
            <a:ln w="38100">
              <a:solidFill>
                <a:schemeClr val="tx1"/>
              </a:solidFill>
              <a:round/>
              <a:headEnd/>
              <a:tailEnd type="triangle" w="med" len="med"/>
            </a:ln>
          </p:spPr>
          <p:txBody>
            <a:bodyPr/>
            <a:lstStyle/>
            <a:p>
              <a:endParaRPr lang="fi-FI"/>
            </a:p>
          </p:txBody>
        </p:sp>
        <p:sp>
          <p:nvSpPr>
            <p:cNvPr id="5130" name="Text Box 13"/>
            <p:cNvSpPr txBox="1">
              <a:spLocks noChangeArrowheads="1"/>
            </p:cNvSpPr>
            <p:nvPr/>
          </p:nvSpPr>
          <p:spPr bwMode="auto">
            <a:xfrm>
              <a:off x="4459" y="2139"/>
              <a:ext cx="583" cy="221"/>
            </a:xfrm>
            <a:prstGeom prst="rect">
              <a:avLst/>
            </a:prstGeom>
            <a:solidFill>
              <a:srgbClr val="3366FF"/>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TextBox</a:t>
              </a:r>
            </a:p>
          </p:txBody>
        </p:sp>
        <p:sp>
          <p:nvSpPr>
            <p:cNvPr id="5131" name="Text Box 14"/>
            <p:cNvSpPr txBox="1">
              <a:spLocks noChangeArrowheads="1"/>
            </p:cNvSpPr>
            <p:nvPr/>
          </p:nvSpPr>
          <p:spPr bwMode="auto">
            <a:xfrm>
              <a:off x="2956" y="2139"/>
              <a:ext cx="417" cy="221"/>
            </a:xfrm>
            <a:prstGeom prst="rect">
              <a:avLst/>
            </a:prstGeom>
            <a:solidFill>
              <a:srgbClr val="3366FF"/>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Alert</a:t>
              </a:r>
            </a:p>
          </p:txBody>
        </p:sp>
        <p:sp>
          <p:nvSpPr>
            <p:cNvPr id="5132" name="Text Box 15"/>
            <p:cNvSpPr txBox="1">
              <a:spLocks noChangeArrowheads="1"/>
            </p:cNvSpPr>
            <p:nvPr/>
          </p:nvSpPr>
          <p:spPr bwMode="auto">
            <a:xfrm>
              <a:off x="3471" y="2139"/>
              <a:ext cx="436" cy="221"/>
            </a:xfrm>
            <a:prstGeom prst="rect">
              <a:avLst/>
            </a:prstGeom>
            <a:solidFill>
              <a:srgbClr val="3366FF"/>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Form</a:t>
              </a:r>
            </a:p>
          </p:txBody>
        </p:sp>
        <p:sp>
          <p:nvSpPr>
            <p:cNvPr id="5133" name="Text Box 16"/>
            <p:cNvSpPr txBox="1">
              <a:spLocks noChangeArrowheads="1"/>
            </p:cNvSpPr>
            <p:nvPr/>
          </p:nvSpPr>
          <p:spPr bwMode="auto">
            <a:xfrm>
              <a:off x="4012" y="2139"/>
              <a:ext cx="326" cy="221"/>
            </a:xfrm>
            <a:prstGeom prst="rect">
              <a:avLst/>
            </a:prstGeom>
            <a:solidFill>
              <a:srgbClr val="3366FF"/>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List</a:t>
              </a:r>
            </a:p>
          </p:txBody>
        </p:sp>
        <p:cxnSp>
          <p:nvCxnSpPr>
            <p:cNvPr id="5134" name="AutoShape 17"/>
            <p:cNvCxnSpPr>
              <a:cxnSpLocks noChangeShapeType="1"/>
              <a:stCxn id="5131" idx="0"/>
              <a:endCxn id="5130" idx="0"/>
            </p:cNvCxnSpPr>
            <p:nvPr/>
          </p:nvCxnSpPr>
          <p:spPr bwMode="auto">
            <a:xfrm rot="5400000" flipH="1" flipV="1">
              <a:off x="3957" y="1346"/>
              <a:ext cx="1" cy="1587"/>
            </a:xfrm>
            <a:prstGeom prst="bentConnector3">
              <a:avLst>
                <a:gd name="adj1" fmla="val 14395466"/>
              </a:avLst>
            </a:prstGeom>
            <a:noFill/>
            <a:ln w="38100">
              <a:solidFill>
                <a:schemeClr val="tx1"/>
              </a:solidFill>
              <a:miter lim="800000"/>
              <a:headEnd/>
              <a:tailEnd/>
            </a:ln>
          </p:spPr>
        </p:cxnSp>
        <p:cxnSp>
          <p:nvCxnSpPr>
            <p:cNvPr id="5135" name="AutoShape 18"/>
            <p:cNvCxnSpPr>
              <a:cxnSpLocks noChangeShapeType="1"/>
              <a:stCxn id="5132" idx="0"/>
              <a:endCxn id="5133" idx="0"/>
            </p:cNvCxnSpPr>
            <p:nvPr/>
          </p:nvCxnSpPr>
          <p:spPr bwMode="auto">
            <a:xfrm rot="5400000" flipH="1" flipV="1">
              <a:off x="3932" y="1896"/>
              <a:ext cx="1" cy="486"/>
            </a:xfrm>
            <a:prstGeom prst="bentConnector3">
              <a:avLst>
                <a:gd name="adj1" fmla="val 14395466"/>
              </a:avLst>
            </a:prstGeom>
            <a:noFill/>
            <a:ln w="38100">
              <a:solidFill>
                <a:schemeClr val="tx1"/>
              </a:solidFill>
              <a:miter lim="800000"/>
              <a:headEnd/>
              <a:tailEnd/>
            </a:ln>
          </p:spPr>
        </p:cxnSp>
        <p:sp>
          <p:nvSpPr>
            <p:cNvPr id="5136" name="Line 19"/>
            <p:cNvSpPr>
              <a:spLocks noChangeShapeType="1"/>
            </p:cNvSpPr>
            <p:nvPr/>
          </p:nvSpPr>
          <p:spPr bwMode="auto">
            <a:xfrm flipV="1">
              <a:off x="3950" y="1823"/>
              <a:ext cx="0" cy="163"/>
            </a:xfrm>
            <a:prstGeom prst="line">
              <a:avLst/>
            </a:prstGeom>
            <a:noFill/>
            <a:ln w="38100">
              <a:solidFill>
                <a:schemeClr val="tx1"/>
              </a:solidFill>
              <a:round/>
              <a:headEnd/>
              <a:tailEnd type="triangle" w="med" len="med"/>
            </a:ln>
          </p:spPr>
          <p:txBody>
            <a:bodyPr wrap="none" lIns="90488" tIns="44450" rIns="90488" bIns="44450" anchor="ctr">
              <a:spAutoFit/>
            </a:bodyPr>
            <a:lstStyle/>
            <a:p>
              <a:endParaRPr lang="fi-FI"/>
            </a:p>
          </p:txBody>
        </p:sp>
        <p:sp>
          <p:nvSpPr>
            <p:cNvPr id="5137" name="Text Box 21"/>
            <p:cNvSpPr txBox="1">
              <a:spLocks noChangeArrowheads="1"/>
            </p:cNvSpPr>
            <p:nvPr/>
          </p:nvSpPr>
          <p:spPr bwMode="auto">
            <a:xfrm>
              <a:off x="5208" y="2138"/>
              <a:ext cx="890" cy="221"/>
            </a:xfrm>
            <a:prstGeom prst="rect">
              <a:avLst/>
            </a:prstGeom>
            <a:solidFill>
              <a:schemeClr val="accent2"/>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GameCanvas</a:t>
              </a:r>
            </a:p>
          </p:txBody>
        </p:sp>
        <p:sp>
          <p:nvSpPr>
            <p:cNvPr id="5138" name="Line 22"/>
            <p:cNvSpPr>
              <a:spLocks noChangeShapeType="1"/>
            </p:cNvSpPr>
            <p:nvPr/>
          </p:nvSpPr>
          <p:spPr bwMode="auto">
            <a:xfrm flipH="1" flipV="1">
              <a:off x="5611" y="1817"/>
              <a:ext cx="7" cy="305"/>
            </a:xfrm>
            <a:prstGeom prst="line">
              <a:avLst/>
            </a:prstGeom>
            <a:noFill/>
            <a:ln w="38100">
              <a:solidFill>
                <a:schemeClr val="tx1"/>
              </a:solidFill>
              <a:round/>
              <a:headEnd/>
              <a:tailEnd type="triangle" w="med" len="med"/>
            </a:ln>
          </p:spPr>
          <p:txBody>
            <a:bodyPr lIns="90488" tIns="44450" rIns="90488" bIns="44450" anchor="ctr">
              <a:spAutoFit/>
            </a:bodyPr>
            <a:lstStyle/>
            <a:p>
              <a:endParaRPr lang="fi-FI"/>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Form Items  </a:t>
            </a:r>
            <a:r>
              <a:rPr lang="fi-FI" smtClean="0"/>
              <a:t>- </a:t>
            </a:r>
            <a:r>
              <a:rPr lang="en-GB" smtClean="0"/>
              <a:t>ImageItem</a:t>
            </a:r>
          </a:p>
        </p:txBody>
      </p:sp>
      <p:sp>
        <p:nvSpPr>
          <p:cNvPr id="22531" name="Rectangle 3"/>
          <p:cNvSpPr>
            <a:spLocks noGrp="1" noChangeArrowheads="1"/>
          </p:cNvSpPr>
          <p:nvPr>
            <p:ph type="body" idx="1"/>
          </p:nvPr>
        </p:nvSpPr>
        <p:spPr/>
        <p:txBody>
          <a:bodyPr/>
          <a:lstStyle/>
          <a:p>
            <a:r>
              <a:rPr lang="en-GB" dirty="0" smtClean="0"/>
              <a:t>Use </a:t>
            </a:r>
            <a:r>
              <a:rPr lang="en-GB" dirty="0" err="1" smtClean="0"/>
              <a:t>ImageItem</a:t>
            </a:r>
            <a:r>
              <a:rPr lang="en-GB" dirty="0" smtClean="0"/>
              <a:t> to display images on the Form</a:t>
            </a:r>
          </a:p>
          <a:p>
            <a:r>
              <a:rPr lang="en-GB" dirty="0" smtClean="0"/>
              <a:t>If you don't care about layout then you can append an Image directly</a:t>
            </a:r>
          </a:p>
          <a:p>
            <a:pPr lvl="3"/>
            <a:r>
              <a:rPr lang="en-GB" dirty="0" smtClean="0"/>
              <a:t>Image </a:t>
            </a:r>
            <a:r>
              <a:rPr lang="en-GB" dirty="0" err="1" smtClean="0"/>
              <a:t>image</a:t>
            </a:r>
            <a:r>
              <a:rPr lang="en-GB" dirty="0" smtClean="0"/>
              <a:t> = </a:t>
            </a:r>
            <a:r>
              <a:rPr lang="en-GB" dirty="0" err="1" smtClean="0"/>
              <a:t>Image.createImage</a:t>
            </a:r>
            <a:r>
              <a:rPr lang="en-GB" dirty="0" smtClean="0"/>
              <a:t>(“/sf.png”);</a:t>
            </a:r>
          </a:p>
          <a:p>
            <a:pPr lvl="3"/>
            <a:r>
              <a:rPr lang="en-GB" dirty="0" err="1" smtClean="0"/>
              <a:t>int</a:t>
            </a:r>
            <a:r>
              <a:rPr lang="en-GB" dirty="0" smtClean="0"/>
              <a:t> pos = </a:t>
            </a:r>
            <a:r>
              <a:rPr lang="en-GB" dirty="0" err="1" smtClean="0"/>
              <a:t>ImageItem.LAYOUT_CENTER</a:t>
            </a:r>
            <a:r>
              <a:rPr lang="en-GB" dirty="0" smtClean="0"/>
              <a:t>;</a:t>
            </a:r>
          </a:p>
          <a:p>
            <a:pPr lvl="3"/>
            <a:r>
              <a:rPr lang="en-GB" dirty="0" err="1" smtClean="0"/>
              <a:t>ImageItem</a:t>
            </a:r>
            <a:r>
              <a:rPr lang="en-GB" dirty="0" smtClean="0"/>
              <a:t> </a:t>
            </a:r>
            <a:r>
              <a:rPr lang="en-GB" dirty="0" err="1" smtClean="0"/>
              <a:t>imageItem</a:t>
            </a:r>
            <a:r>
              <a:rPr lang="en-GB" dirty="0" smtClean="0"/>
              <a:t> </a:t>
            </a:r>
          </a:p>
          <a:p>
            <a:pPr lvl="3"/>
            <a:r>
              <a:rPr lang="en-GB" dirty="0" smtClean="0"/>
              <a:t>= new </a:t>
            </a:r>
            <a:r>
              <a:rPr lang="en-GB" dirty="0" err="1" smtClean="0"/>
              <a:t>ImageItem</a:t>
            </a:r>
            <a:r>
              <a:rPr lang="en-GB" dirty="0" smtClean="0"/>
              <a:t>(“</a:t>
            </a:r>
            <a:r>
              <a:rPr lang="en-GB" dirty="0" err="1" smtClean="0"/>
              <a:t>MyLabel</a:t>
            </a:r>
            <a:r>
              <a:rPr lang="en-GB" dirty="0" smtClean="0"/>
              <a:t>”, image, pos, “alt”);</a:t>
            </a:r>
          </a:p>
          <a:p>
            <a:pPr lvl="3"/>
            <a:r>
              <a:rPr lang="en-GB" dirty="0" err="1" smtClean="0"/>
              <a:t>form.append</a:t>
            </a:r>
            <a:r>
              <a:rPr lang="en-GB" dirty="0" smtClean="0"/>
              <a:t>(</a:t>
            </a:r>
            <a:r>
              <a:rPr lang="en-GB" dirty="0" err="1" smtClean="0"/>
              <a:t>imageItem</a:t>
            </a:r>
            <a:r>
              <a:rPr lang="en-GB" dirty="0" smtClean="0"/>
              <a:t>);</a:t>
            </a:r>
          </a:p>
          <a:p>
            <a:endParaRPr lang="en-GB" dirty="0" smtClean="0"/>
          </a:p>
        </p:txBody>
      </p:sp>
      <p:pic>
        <p:nvPicPr>
          <p:cNvPr id="22532" name="Picture 4" descr="form_image"/>
          <p:cNvPicPr>
            <a:picLocks noChangeAspect="1" noChangeArrowheads="1"/>
          </p:cNvPicPr>
          <p:nvPr/>
        </p:nvPicPr>
        <p:blipFill>
          <a:blip r:embed="rId3" cstate="print"/>
          <a:srcRect/>
          <a:stretch>
            <a:fillRect/>
          </a:stretch>
        </p:blipFill>
        <p:spPr bwMode="auto">
          <a:xfrm>
            <a:off x="6981358" y="2644775"/>
            <a:ext cx="2333999" cy="3111500"/>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Form Items  </a:t>
            </a:r>
            <a:r>
              <a:rPr lang="fi-FI" smtClean="0"/>
              <a:t>- </a:t>
            </a:r>
            <a:r>
              <a:rPr lang="en-GB" smtClean="0"/>
              <a:t>ChoiceGroup</a:t>
            </a:r>
          </a:p>
        </p:txBody>
      </p:sp>
      <p:sp>
        <p:nvSpPr>
          <p:cNvPr id="23555" name="Rectangle 3"/>
          <p:cNvSpPr>
            <a:spLocks noGrp="1" noChangeArrowheads="1"/>
          </p:cNvSpPr>
          <p:nvPr>
            <p:ph type="body" idx="1"/>
          </p:nvPr>
        </p:nvSpPr>
        <p:spPr/>
        <p:txBody>
          <a:bodyPr/>
          <a:lstStyle/>
          <a:p>
            <a:r>
              <a:rPr lang="en-GB" dirty="0" smtClean="0"/>
              <a:t>Use </a:t>
            </a:r>
            <a:r>
              <a:rPr lang="en-GB" dirty="0" err="1" smtClean="0"/>
              <a:t>ChoiceGroup</a:t>
            </a:r>
            <a:r>
              <a:rPr lang="en-GB" dirty="0" smtClean="0"/>
              <a:t> to present a selection of choices to the user</a:t>
            </a:r>
          </a:p>
          <a:p>
            <a:pPr lvl="3"/>
            <a:r>
              <a:rPr lang="en-GB" dirty="0" err="1" smtClean="0"/>
              <a:t>ChoiceGroup</a:t>
            </a:r>
            <a:r>
              <a:rPr lang="en-GB" dirty="0" smtClean="0"/>
              <a:t> cg = new </a:t>
            </a:r>
            <a:r>
              <a:rPr lang="en-GB" dirty="0" err="1" smtClean="0"/>
              <a:t>ChoiceGroup</a:t>
            </a:r>
            <a:r>
              <a:rPr lang="en-GB" dirty="0" smtClean="0"/>
              <a:t>(“Gender”, </a:t>
            </a:r>
            <a:r>
              <a:rPr lang="en-GB" dirty="0" err="1" smtClean="0"/>
              <a:t>ChoiceGroup.EXCLUSIVE</a:t>
            </a:r>
            <a:r>
              <a:rPr lang="en-GB" dirty="0" smtClean="0"/>
              <a:t>);</a:t>
            </a:r>
          </a:p>
          <a:p>
            <a:pPr lvl="3"/>
            <a:r>
              <a:rPr lang="en-GB" dirty="0" err="1" smtClean="0"/>
              <a:t>gender.append</a:t>
            </a:r>
            <a:r>
              <a:rPr lang="en-GB" dirty="0" smtClean="0"/>
              <a:t>("Female", null);</a:t>
            </a:r>
          </a:p>
          <a:p>
            <a:pPr lvl="3"/>
            <a:r>
              <a:rPr lang="en-GB" dirty="0" err="1" smtClean="0"/>
              <a:t>gender.append</a:t>
            </a:r>
            <a:r>
              <a:rPr lang="en-GB" dirty="0" smtClean="0"/>
              <a:t>("Male", null);</a:t>
            </a:r>
          </a:p>
          <a:p>
            <a:pPr lvl="3"/>
            <a:r>
              <a:rPr lang="en-GB" dirty="0" err="1" smtClean="0"/>
              <a:t>form.append</a:t>
            </a:r>
            <a:r>
              <a:rPr lang="en-GB" dirty="0" smtClean="0"/>
              <a:t>(cg);</a:t>
            </a:r>
          </a:p>
          <a:p>
            <a:r>
              <a:rPr lang="en-GB" dirty="0" smtClean="0"/>
              <a:t>Useful when displaying application settings</a:t>
            </a:r>
          </a:p>
          <a:p>
            <a:pPr lvl="1"/>
            <a:r>
              <a:rPr lang="en-GB" dirty="0" smtClean="0"/>
              <a:t>Provides a clear way to present the status of a setting</a:t>
            </a:r>
          </a:p>
          <a:p>
            <a:r>
              <a:rPr lang="en-GB" dirty="0" smtClean="0"/>
              <a:t>Two possible types: </a:t>
            </a:r>
          </a:p>
          <a:p>
            <a:pPr lvl="1"/>
            <a:r>
              <a:rPr lang="en-GB" dirty="0" err="1" smtClean="0"/>
              <a:t>ChoiceGroup.EXCLUSIVE</a:t>
            </a:r>
            <a:r>
              <a:rPr lang="en-GB" dirty="0" smtClean="0"/>
              <a:t> – one selected at a time</a:t>
            </a:r>
          </a:p>
          <a:p>
            <a:pPr lvl="2"/>
            <a:r>
              <a:rPr lang="en-GB" dirty="0" smtClean="0"/>
              <a:t>i.e. radio buttons</a:t>
            </a:r>
          </a:p>
          <a:p>
            <a:pPr lvl="1"/>
            <a:r>
              <a:rPr lang="en-GB" dirty="0" err="1" smtClean="0"/>
              <a:t>ChoiceGroup.MULTIPLE</a:t>
            </a:r>
            <a:r>
              <a:rPr lang="en-GB" dirty="0" smtClean="0"/>
              <a:t> - multiple number selected at a time</a:t>
            </a:r>
          </a:p>
          <a:p>
            <a:pPr lvl="2"/>
            <a:r>
              <a:rPr lang="en-GB" dirty="0" smtClean="0"/>
              <a:t>i.e. check boxes</a:t>
            </a:r>
          </a:p>
          <a:p>
            <a:endParaRPr lang="en-GB" dirty="0" smtClean="0"/>
          </a:p>
        </p:txBody>
      </p:sp>
      <p:pic>
        <p:nvPicPr>
          <p:cNvPr id="23556" name="Picture 4" descr="choicegroup_5thEd"/>
          <p:cNvPicPr>
            <a:picLocks noChangeAspect="1" noChangeArrowheads="1"/>
          </p:cNvPicPr>
          <p:nvPr/>
        </p:nvPicPr>
        <p:blipFill>
          <a:blip r:embed="rId3" cstate="print"/>
          <a:srcRect/>
          <a:stretch>
            <a:fillRect/>
          </a:stretch>
        </p:blipFill>
        <p:spPr bwMode="auto">
          <a:xfrm>
            <a:off x="7397349" y="2246313"/>
            <a:ext cx="2322884" cy="3097212"/>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smtClean="0"/>
              <a:t>Form Items  </a:t>
            </a:r>
            <a:r>
              <a:rPr lang="fi-FI" smtClean="0"/>
              <a:t>- </a:t>
            </a:r>
            <a:r>
              <a:rPr lang="en-GB" smtClean="0"/>
              <a:t>Spacer</a:t>
            </a:r>
          </a:p>
        </p:txBody>
      </p:sp>
      <p:sp>
        <p:nvSpPr>
          <p:cNvPr id="24579" name="Rectangle 3"/>
          <p:cNvSpPr>
            <a:spLocks noGrp="1" noChangeArrowheads="1"/>
          </p:cNvSpPr>
          <p:nvPr>
            <p:ph type="body" idx="1"/>
          </p:nvPr>
        </p:nvSpPr>
        <p:spPr/>
        <p:txBody>
          <a:bodyPr/>
          <a:lstStyle/>
          <a:p>
            <a:r>
              <a:rPr lang="en-GB" dirty="0" smtClean="0"/>
              <a:t>Use Spacers for non-interactive spaces to help position controls</a:t>
            </a:r>
          </a:p>
          <a:p>
            <a:pPr lvl="3"/>
            <a:r>
              <a:rPr lang="en-GB" dirty="0" smtClean="0"/>
              <a:t>Spacer space = new Spacer(10,20);</a:t>
            </a:r>
          </a:p>
          <a:p>
            <a:pPr lvl="3"/>
            <a:r>
              <a:rPr lang="en-GB" dirty="0" err="1" smtClean="0"/>
              <a:t>form.append</a:t>
            </a:r>
            <a:r>
              <a:rPr lang="en-GB" dirty="0" smtClean="0"/>
              <a:t>(space);</a:t>
            </a:r>
          </a:p>
          <a:p>
            <a:pPr lvl="1"/>
            <a:endParaRPr lang="en-GB" dirty="0" smtClean="0"/>
          </a:p>
        </p:txBody>
      </p:sp>
      <p:pic>
        <p:nvPicPr>
          <p:cNvPr id="24580" name="Picture 4"/>
          <p:cNvPicPr>
            <a:picLocks noChangeAspect="1" noChangeArrowheads="1"/>
          </p:cNvPicPr>
          <p:nvPr/>
        </p:nvPicPr>
        <p:blipFill>
          <a:blip r:embed="rId3" cstate="print"/>
          <a:srcRect/>
          <a:stretch>
            <a:fillRect/>
          </a:stretch>
        </p:blipFill>
        <p:spPr bwMode="auto">
          <a:xfrm>
            <a:off x="6786063" y="2546350"/>
            <a:ext cx="2286366" cy="3048000"/>
          </a:xfrm>
          <a:prstGeom prst="rect">
            <a:avLst/>
          </a:prstGeom>
          <a:noFill/>
          <a:ln w="9525" algn="ctr">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Form Items  </a:t>
            </a:r>
            <a:r>
              <a:rPr lang="fi-FI" smtClean="0"/>
              <a:t>- </a:t>
            </a:r>
            <a:r>
              <a:rPr lang="en-GB" smtClean="0"/>
              <a:t>Tickers</a:t>
            </a:r>
          </a:p>
        </p:txBody>
      </p:sp>
      <p:sp>
        <p:nvSpPr>
          <p:cNvPr id="25603" name="Rectangle 3"/>
          <p:cNvSpPr>
            <a:spLocks noGrp="1" noChangeArrowheads="1"/>
          </p:cNvSpPr>
          <p:nvPr>
            <p:ph type="body" idx="1"/>
          </p:nvPr>
        </p:nvSpPr>
        <p:spPr/>
        <p:txBody>
          <a:bodyPr/>
          <a:lstStyle/>
          <a:p>
            <a:r>
              <a:rPr lang="en-GB" dirty="0" smtClean="0"/>
              <a:t>Tickers are scrolling text information that appears on the screen</a:t>
            </a:r>
          </a:p>
          <a:p>
            <a:r>
              <a:rPr lang="en-GB" dirty="0" smtClean="0"/>
              <a:t>You can attach a Ticker to any Displayable except Canvas</a:t>
            </a:r>
          </a:p>
          <a:p>
            <a:pPr lvl="3"/>
            <a:r>
              <a:rPr lang="en-GB" dirty="0" smtClean="0"/>
              <a:t>Form </a:t>
            </a:r>
            <a:r>
              <a:rPr lang="en-GB" dirty="0" err="1" smtClean="0"/>
              <a:t>form</a:t>
            </a:r>
            <a:r>
              <a:rPr lang="en-GB" dirty="0" smtClean="0"/>
              <a:t> = new Form(“</a:t>
            </a:r>
            <a:r>
              <a:rPr lang="en-GB" dirty="0" err="1" smtClean="0"/>
              <a:t>MyForm</a:t>
            </a:r>
            <a:r>
              <a:rPr lang="en-GB" dirty="0" smtClean="0"/>
              <a:t>”);</a:t>
            </a:r>
          </a:p>
          <a:p>
            <a:pPr lvl="3"/>
            <a:r>
              <a:rPr lang="en-GB" dirty="0" err="1" smtClean="0"/>
              <a:t>form.setTicker</a:t>
            </a:r>
            <a:r>
              <a:rPr lang="en-GB" dirty="0" smtClean="0"/>
              <a:t>(new Ticker(“Widget Tests”));</a:t>
            </a:r>
          </a:p>
          <a:p>
            <a:pPr lvl="1"/>
            <a:endParaRPr lang="en-GB" dirty="0" smtClean="0"/>
          </a:p>
        </p:txBody>
      </p:sp>
      <p:grpSp>
        <p:nvGrpSpPr>
          <p:cNvPr id="2" name="Group 4"/>
          <p:cNvGrpSpPr>
            <a:grpSpLocks/>
          </p:cNvGrpSpPr>
          <p:nvPr/>
        </p:nvGrpSpPr>
        <p:grpSpPr bwMode="auto">
          <a:xfrm>
            <a:off x="7346541" y="1971676"/>
            <a:ext cx="2280015" cy="3832225"/>
            <a:chOff x="4627" y="1066"/>
            <a:chExt cx="1436" cy="2414"/>
          </a:xfrm>
        </p:grpSpPr>
        <p:pic>
          <p:nvPicPr>
            <p:cNvPr id="25605" name="Picture 5" descr="ticker_5thEd"/>
            <p:cNvPicPr>
              <a:picLocks noChangeAspect="1" noChangeArrowheads="1"/>
            </p:cNvPicPr>
            <p:nvPr/>
          </p:nvPicPr>
          <p:blipFill>
            <a:blip r:embed="rId3" cstate="print"/>
            <a:srcRect/>
            <a:stretch>
              <a:fillRect/>
            </a:stretch>
          </p:blipFill>
          <p:spPr bwMode="auto">
            <a:xfrm>
              <a:off x="4627" y="1565"/>
              <a:ext cx="1436" cy="1915"/>
            </a:xfrm>
            <a:prstGeom prst="rect">
              <a:avLst/>
            </a:prstGeom>
            <a:noFill/>
            <a:ln w="9525">
              <a:noFill/>
              <a:miter lim="800000"/>
              <a:headEnd/>
              <a:tailEnd/>
            </a:ln>
          </p:spPr>
        </p:pic>
        <p:sp>
          <p:nvSpPr>
            <p:cNvPr id="25606" name="Line 6"/>
            <p:cNvSpPr>
              <a:spLocks noChangeShapeType="1"/>
            </p:cNvSpPr>
            <p:nvPr/>
          </p:nvSpPr>
          <p:spPr bwMode="auto">
            <a:xfrm>
              <a:off x="5579" y="1292"/>
              <a:ext cx="0" cy="545"/>
            </a:xfrm>
            <a:prstGeom prst="line">
              <a:avLst/>
            </a:prstGeom>
            <a:noFill/>
            <a:ln w="28575">
              <a:solidFill>
                <a:srgbClr val="006600"/>
              </a:solidFill>
              <a:round/>
              <a:headEnd/>
              <a:tailEnd type="triangle" w="med" len="med"/>
            </a:ln>
          </p:spPr>
          <p:txBody>
            <a:bodyPr/>
            <a:lstStyle/>
            <a:p>
              <a:endParaRPr lang="fi-FI"/>
            </a:p>
          </p:txBody>
        </p:sp>
        <p:sp>
          <p:nvSpPr>
            <p:cNvPr id="25607" name="Text Box 7"/>
            <p:cNvSpPr txBox="1">
              <a:spLocks noChangeArrowheads="1"/>
            </p:cNvSpPr>
            <p:nvPr/>
          </p:nvSpPr>
          <p:spPr bwMode="auto">
            <a:xfrm>
              <a:off x="5293" y="1066"/>
              <a:ext cx="552" cy="231"/>
            </a:xfrm>
            <a:prstGeom prst="rect">
              <a:avLst/>
            </a:prstGeom>
            <a:noFill/>
            <a:ln w="127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2000">
                  <a:solidFill>
                    <a:srgbClr val="006600"/>
                  </a:solidFill>
                  <a:latin typeface="Nokia Sans" pitchFamily="34" charset="0"/>
                </a:rPr>
                <a:t>Ticker</a:t>
              </a:r>
              <a:endParaRPr lang="en-US" sz="2000">
                <a:solidFill>
                  <a:srgbClr val="006600"/>
                </a:solidFill>
                <a:latin typeface="Nokia Sans" pitchFamily="34" charset="0"/>
              </a:endParaRP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mtClean="0"/>
              <a:t>Menus (1)</a:t>
            </a:r>
          </a:p>
        </p:txBody>
      </p:sp>
      <p:sp>
        <p:nvSpPr>
          <p:cNvPr id="26627" name="Rectangle 3"/>
          <p:cNvSpPr>
            <a:spLocks noGrp="1" noChangeArrowheads="1"/>
          </p:cNvSpPr>
          <p:nvPr>
            <p:ph type="body" idx="1"/>
          </p:nvPr>
        </p:nvSpPr>
        <p:spPr/>
        <p:txBody>
          <a:bodyPr/>
          <a:lstStyle/>
          <a:p>
            <a:r>
              <a:rPr lang="en-GB" smtClean="0"/>
              <a:t>Menus can attach to screens.</a:t>
            </a:r>
          </a:p>
          <a:p>
            <a:r>
              <a:rPr lang="en-GB" smtClean="0"/>
              <a:t>Menu options created using Command object with the parameters:</a:t>
            </a:r>
          </a:p>
          <a:p>
            <a:pPr lvl="1"/>
            <a:r>
              <a:rPr lang="en-GB" smtClean="0"/>
              <a:t>Command label, e.g. “Exit”</a:t>
            </a:r>
          </a:p>
          <a:p>
            <a:pPr lvl="1"/>
            <a:r>
              <a:rPr lang="en-GB" smtClean="0"/>
              <a:t>Command Type, e.g. Command.EXIT</a:t>
            </a:r>
          </a:p>
          <a:p>
            <a:pPr lvl="1"/>
            <a:r>
              <a:rPr lang="en-GB" smtClean="0"/>
              <a:t>Command Priority, e.g. 0 (which means the command should be positioned to the top of the menu)</a:t>
            </a:r>
          </a:p>
          <a:p>
            <a:r>
              <a:rPr lang="en-GB" smtClean="0"/>
              <a:t>To implement a menu, implement the CommandListener interface</a:t>
            </a:r>
          </a:p>
          <a:p>
            <a:r>
              <a:rPr lang="en-GB" smtClean="0"/>
              <a:t>The CommandListener interface dispatches Command objects</a:t>
            </a:r>
          </a:p>
          <a:p>
            <a:r>
              <a:rPr lang="en-GB" smtClean="0"/>
              <a:t>Override the commandAction method and listen for Command events</a:t>
            </a:r>
          </a:p>
          <a:p>
            <a:endParaRPr lang="en-GB"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dirty="0" smtClean="0"/>
              <a:t>Menus (2)</a:t>
            </a:r>
          </a:p>
        </p:txBody>
      </p:sp>
      <p:sp>
        <p:nvSpPr>
          <p:cNvPr id="27651" name="Rectangle 3"/>
          <p:cNvSpPr>
            <a:spLocks noGrp="1" noChangeArrowheads="1"/>
          </p:cNvSpPr>
          <p:nvPr>
            <p:ph type="body" idx="1"/>
          </p:nvPr>
        </p:nvSpPr>
        <p:spPr/>
        <p:txBody>
          <a:bodyPr/>
          <a:lstStyle/>
          <a:p>
            <a:r>
              <a:rPr lang="en-GB" dirty="0" smtClean="0"/>
              <a:t>Some uses of menus: Option to Display the Help or Exit the application</a:t>
            </a:r>
          </a:p>
          <a:p>
            <a:pPr lvl="3"/>
            <a:r>
              <a:rPr lang="en-GB" dirty="0" smtClean="0"/>
              <a:t>class </a:t>
            </a:r>
            <a:r>
              <a:rPr lang="en-GB" dirty="0" err="1" smtClean="0"/>
              <a:t>MyForm</a:t>
            </a:r>
            <a:r>
              <a:rPr lang="en-GB" dirty="0" smtClean="0"/>
              <a:t> extends Form </a:t>
            </a:r>
          </a:p>
          <a:p>
            <a:pPr lvl="3"/>
            <a:r>
              <a:rPr lang="en-GB" dirty="0" smtClean="0"/>
              <a:t>    implements </a:t>
            </a:r>
            <a:r>
              <a:rPr lang="en-GB" dirty="0" err="1" smtClean="0"/>
              <a:t>CommandListener</a:t>
            </a:r>
            <a:r>
              <a:rPr lang="en-GB" dirty="0" smtClean="0"/>
              <a:t> {</a:t>
            </a:r>
          </a:p>
          <a:p>
            <a:pPr lvl="3"/>
            <a:r>
              <a:rPr lang="en-GB" dirty="0" smtClean="0"/>
              <a:t>    Command </a:t>
            </a:r>
            <a:r>
              <a:rPr lang="en-GB" dirty="0" err="1" smtClean="0"/>
              <a:t>exitCmd</a:t>
            </a:r>
            <a:r>
              <a:rPr lang="en-GB" dirty="0" smtClean="0"/>
              <a:t> = </a:t>
            </a:r>
          </a:p>
          <a:p>
            <a:pPr lvl="3"/>
            <a:r>
              <a:rPr lang="en-GB" dirty="0" smtClean="0"/>
              <a:t>        new Command(“Exit”, </a:t>
            </a:r>
            <a:r>
              <a:rPr lang="en-GB" dirty="0" err="1" smtClean="0"/>
              <a:t>Command.EXIT</a:t>
            </a:r>
            <a:r>
              <a:rPr lang="en-GB" dirty="0" smtClean="0"/>
              <a:t>, 2);</a:t>
            </a:r>
          </a:p>
          <a:p>
            <a:pPr lvl="3"/>
            <a:endParaRPr lang="en-GB" dirty="0" smtClean="0"/>
          </a:p>
          <a:p>
            <a:pPr lvl="3"/>
            <a:r>
              <a:rPr lang="en-GB" dirty="0" smtClean="0"/>
              <a:t>    public </a:t>
            </a:r>
            <a:r>
              <a:rPr lang="en-GB" dirty="0" err="1" smtClean="0"/>
              <a:t>MyForm</a:t>
            </a:r>
            <a:r>
              <a:rPr lang="en-GB" dirty="0" smtClean="0"/>
              <a:t>() {</a:t>
            </a:r>
          </a:p>
          <a:p>
            <a:pPr lvl="3"/>
            <a:r>
              <a:rPr lang="en-GB" dirty="0" smtClean="0"/>
              <a:t>        super(“Command Test”);</a:t>
            </a:r>
          </a:p>
          <a:p>
            <a:pPr lvl="3"/>
            <a:r>
              <a:rPr lang="en-GB" dirty="0" smtClean="0"/>
              <a:t>        </a:t>
            </a:r>
            <a:r>
              <a:rPr lang="en-GB" dirty="0" err="1" smtClean="0"/>
              <a:t>super.addCommand</a:t>
            </a:r>
            <a:r>
              <a:rPr lang="en-GB" dirty="0" smtClean="0"/>
              <a:t>(</a:t>
            </a:r>
            <a:r>
              <a:rPr lang="en-GB" dirty="0" err="1" smtClean="0"/>
              <a:t>exitCmd</a:t>
            </a:r>
            <a:r>
              <a:rPr lang="en-GB" dirty="0" smtClean="0"/>
              <a:t>);</a:t>
            </a:r>
          </a:p>
          <a:p>
            <a:pPr lvl="3"/>
            <a:r>
              <a:rPr lang="en-GB" dirty="0" smtClean="0"/>
              <a:t>        </a:t>
            </a:r>
            <a:r>
              <a:rPr lang="en-GB" dirty="0" err="1" smtClean="0"/>
              <a:t>super.setCommandListener</a:t>
            </a:r>
            <a:r>
              <a:rPr lang="en-GB" dirty="0" smtClean="0"/>
              <a:t>(this);</a:t>
            </a:r>
          </a:p>
          <a:p>
            <a:pPr lvl="3"/>
            <a:r>
              <a:rPr lang="en-GB" dirty="0" smtClean="0"/>
              <a:t>    }</a:t>
            </a:r>
          </a:p>
          <a:p>
            <a:pPr lvl="3"/>
            <a:r>
              <a:rPr lang="en-GB" dirty="0" smtClean="0"/>
              <a:t>    public void </a:t>
            </a:r>
            <a:r>
              <a:rPr lang="en-GB" dirty="0" err="1" smtClean="0"/>
              <a:t>commandAction</a:t>
            </a:r>
            <a:r>
              <a:rPr lang="en-GB" dirty="0" smtClean="0"/>
              <a:t>(Command c, </a:t>
            </a:r>
          </a:p>
          <a:p>
            <a:pPr lvl="3"/>
            <a:r>
              <a:rPr lang="en-GB" dirty="0" smtClean="0"/>
              <a:t>        Displayable d) {</a:t>
            </a:r>
          </a:p>
          <a:p>
            <a:pPr lvl="3"/>
            <a:r>
              <a:rPr lang="en-GB" dirty="0" smtClean="0"/>
              <a:t>        if (c == </a:t>
            </a:r>
            <a:r>
              <a:rPr lang="en-GB" dirty="0" err="1" smtClean="0"/>
              <a:t>exitCmd</a:t>
            </a:r>
            <a:r>
              <a:rPr lang="en-GB" dirty="0" smtClean="0"/>
              <a:t>) </a:t>
            </a:r>
          </a:p>
          <a:p>
            <a:pPr lvl="3"/>
            <a:r>
              <a:rPr lang="en-GB" dirty="0" smtClean="0"/>
              <a:t>        exit();</a:t>
            </a:r>
          </a:p>
          <a:p>
            <a:pPr lvl="3"/>
            <a:r>
              <a:rPr lang="en-GB" dirty="0" smtClean="0"/>
              <a:t>    }</a:t>
            </a:r>
          </a:p>
          <a:p>
            <a:pPr lvl="3"/>
            <a:r>
              <a:rPr lang="en-GB" dirty="0" smtClean="0"/>
              <a:t>}</a:t>
            </a:r>
          </a:p>
        </p:txBody>
      </p:sp>
      <p:pic>
        <p:nvPicPr>
          <p:cNvPr id="27652" name="Picture 4" descr="command_menu"/>
          <p:cNvPicPr>
            <a:picLocks noChangeAspect="1" noChangeArrowheads="1"/>
          </p:cNvPicPr>
          <p:nvPr/>
        </p:nvPicPr>
        <p:blipFill>
          <a:blip r:embed="rId3" cstate="print"/>
          <a:srcRect/>
          <a:stretch>
            <a:fillRect/>
          </a:stretch>
        </p:blipFill>
        <p:spPr bwMode="auto">
          <a:xfrm>
            <a:off x="6646340" y="1857375"/>
            <a:ext cx="3048489" cy="4064000"/>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MIDP 2.0 additions to high-level UI</a:t>
            </a:r>
          </a:p>
        </p:txBody>
      </p:sp>
      <p:sp>
        <p:nvSpPr>
          <p:cNvPr id="28675" name="Rectangle 3"/>
          <p:cNvSpPr>
            <a:spLocks noGrp="1" noChangeArrowheads="1"/>
          </p:cNvSpPr>
          <p:nvPr>
            <p:ph type="body" idx="1"/>
          </p:nvPr>
        </p:nvSpPr>
        <p:spPr/>
        <p:txBody>
          <a:bodyPr/>
          <a:lstStyle/>
          <a:p>
            <a:r>
              <a:rPr lang="en-US" dirty="0" smtClean="0"/>
              <a:t>The high-level has added some new classes as well as improving on existing ones.</a:t>
            </a:r>
          </a:p>
          <a:p>
            <a:r>
              <a:rPr lang="en-US" dirty="0" smtClean="0"/>
              <a:t>New classes Spacer, </a:t>
            </a:r>
            <a:r>
              <a:rPr lang="en-US" dirty="0" err="1" smtClean="0"/>
              <a:t>StringItem</a:t>
            </a:r>
            <a:r>
              <a:rPr lang="en-US" dirty="0" smtClean="0"/>
              <a:t> and </a:t>
            </a:r>
            <a:r>
              <a:rPr lang="en-US" dirty="0" err="1" smtClean="0"/>
              <a:t>ItemListener</a:t>
            </a:r>
            <a:endParaRPr lang="en-US" dirty="0" smtClean="0"/>
          </a:p>
          <a:p>
            <a:r>
              <a:rPr lang="en-US" dirty="0" smtClean="0"/>
              <a:t>New layout flags for better Form item placement</a:t>
            </a:r>
          </a:p>
          <a:p>
            <a:r>
              <a:rPr lang="en-US" dirty="0" smtClean="0"/>
              <a:t>Appearance flags for </a:t>
            </a:r>
            <a:r>
              <a:rPr lang="en-US" dirty="0" err="1" smtClean="0"/>
              <a:t>StringItem</a:t>
            </a:r>
            <a:r>
              <a:rPr lang="en-US" dirty="0" smtClean="0"/>
              <a:t> and </a:t>
            </a:r>
            <a:r>
              <a:rPr lang="en-US" dirty="0" err="1" smtClean="0"/>
              <a:t>ImageItem</a:t>
            </a:r>
            <a:endParaRPr lang="en-US" dirty="0" smtClean="0"/>
          </a:p>
          <a:p>
            <a:r>
              <a:rPr lang="en-US" dirty="0" smtClean="0"/>
              <a:t>Items can now attach </a:t>
            </a:r>
            <a:r>
              <a:rPr lang="en-US" dirty="0" err="1" smtClean="0"/>
              <a:t>CommandListener</a:t>
            </a:r>
            <a:endParaRPr lang="en-US" dirty="0" smtClean="0"/>
          </a:p>
          <a:p>
            <a:r>
              <a:rPr lang="en-US" dirty="0" err="1" smtClean="0"/>
              <a:t>CustomItem</a:t>
            </a:r>
            <a:r>
              <a:rPr lang="en-US" dirty="0" smtClean="0"/>
              <a:t> allows the programmer complete control over how a Form item looks and acts</a:t>
            </a:r>
          </a:p>
          <a:p>
            <a:r>
              <a:rPr lang="en-US" dirty="0" smtClean="0"/>
              <a:t>Lists can now set default actions</a:t>
            </a:r>
          </a:p>
          <a:p>
            <a:r>
              <a:rPr lang="en-US" dirty="0" smtClean="0"/>
              <a:t>Set Fonts for elements in a </a:t>
            </a:r>
            <a:r>
              <a:rPr lang="en-US" dirty="0" err="1" smtClean="0"/>
              <a:t>ChoiceGroup</a:t>
            </a:r>
            <a:r>
              <a:rPr lang="en-US" dirty="0" smtClean="0"/>
              <a:t> and List</a:t>
            </a:r>
          </a:p>
          <a:p>
            <a:endParaRPr lang="en-GB" dirty="0"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Displaying Controls and </a:t>
            </a:r>
            <a:r>
              <a:rPr lang="en-US" smtClean="0"/>
              <a:t>appending items to controls</a:t>
            </a:r>
          </a:p>
        </p:txBody>
      </p:sp>
      <p:sp>
        <p:nvSpPr>
          <p:cNvPr id="6147" name="Rectangle 3"/>
          <p:cNvSpPr>
            <a:spLocks noGrp="1" noChangeArrowheads="1"/>
          </p:cNvSpPr>
          <p:nvPr>
            <p:ph type="body" idx="1"/>
          </p:nvPr>
        </p:nvSpPr>
        <p:spPr/>
        <p:txBody>
          <a:bodyPr/>
          <a:lstStyle/>
          <a:p>
            <a:r>
              <a:rPr lang="en-GB" dirty="0" smtClean="0"/>
              <a:t>Get the current display and set the current display to your control</a:t>
            </a:r>
          </a:p>
          <a:p>
            <a:pPr lvl="2"/>
            <a:endParaRPr lang="en-GB" dirty="0" smtClean="0"/>
          </a:p>
          <a:p>
            <a:pPr lvl="3"/>
            <a:r>
              <a:rPr lang="en-GB" dirty="0" smtClean="0"/>
              <a:t>Display </a:t>
            </a:r>
            <a:r>
              <a:rPr lang="en-GB" dirty="0" err="1" smtClean="0"/>
              <a:t>display</a:t>
            </a:r>
            <a:r>
              <a:rPr lang="en-GB" dirty="0" smtClean="0"/>
              <a:t> = </a:t>
            </a:r>
            <a:r>
              <a:rPr lang="en-GB" dirty="0" err="1" smtClean="0"/>
              <a:t>Display.getDisplay</a:t>
            </a:r>
            <a:r>
              <a:rPr lang="en-GB" dirty="0" smtClean="0"/>
              <a:t>(</a:t>
            </a:r>
            <a:r>
              <a:rPr lang="en-GB" dirty="0" err="1" smtClean="0"/>
              <a:t>midlet</a:t>
            </a:r>
            <a:r>
              <a:rPr lang="en-GB" dirty="0" smtClean="0"/>
              <a:t>);</a:t>
            </a:r>
          </a:p>
          <a:p>
            <a:pPr lvl="3"/>
            <a:r>
              <a:rPr lang="en-GB" dirty="0" smtClean="0"/>
              <a:t>Form </a:t>
            </a:r>
            <a:r>
              <a:rPr lang="en-GB" dirty="0" err="1" smtClean="0"/>
              <a:t>form</a:t>
            </a:r>
            <a:r>
              <a:rPr lang="en-GB" dirty="0" smtClean="0"/>
              <a:t> = new Form(“</a:t>
            </a:r>
            <a:r>
              <a:rPr lang="en-GB" dirty="0" err="1" smtClean="0"/>
              <a:t>MyForm</a:t>
            </a:r>
            <a:r>
              <a:rPr lang="en-GB" dirty="0" smtClean="0"/>
              <a:t>”);</a:t>
            </a:r>
          </a:p>
          <a:p>
            <a:pPr lvl="3"/>
            <a:r>
              <a:rPr lang="en-GB" dirty="0" err="1" smtClean="0"/>
              <a:t>display.setCurrent</a:t>
            </a:r>
            <a:r>
              <a:rPr lang="en-GB" dirty="0" smtClean="0"/>
              <a:t>(form);</a:t>
            </a:r>
          </a:p>
          <a:p>
            <a:endParaRPr lang="en-GB" dirty="0" smtClean="0"/>
          </a:p>
          <a:p>
            <a:r>
              <a:rPr lang="en-GB" dirty="0" smtClean="0"/>
              <a:t>Create list control and add items to it</a:t>
            </a:r>
          </a:p>
          <a:p>
            <a:pPr lvl="3"/>
            <a:r>
              <a:rPr lang="en-GB" dirty="0" smtClean="0"/>
              <a:t>List </a:t>
            </a:r>
            <a:r>
              <a:rPr lang="en-GB" dirty="0" err="1" smtClean="0"/>
              <a:t>list</a:t>
            </a:r>
            <a:r>
              <a:rPr lang="en-GB" dirty="0" smtClean="0"/>
              <a:t> = new List(“My List”, </a:t>
            </a:r>
            <a:r>
              <a:rPr lang="en-GB" dirty="0" err="1" smtClean="0"/>
              <a:t>Choice.IMPLCIT</a:t>
            </a:r>
            <a:r>
              <a:rPr lang="en-GB" dirty="0" smtClean="0"/>
              <a:t>);</a:t>
            </a:r>
          </a:p>
          <a:p>
            <a:pPr lvl="3"/>
            <a:r>
              <a:rPr lang="en-GB" dirty="0" err="1" smtClean="0"/>
              <a:t>list.append</a:t>
            </a:r>
            <a:r>
              <a:rPr lang="en-GB" dirty="0" smtClean="0"/>
              <a:t>(“first”, null);</a:t>
            </a:r>
          </a:p>
          <a:p>
            <a:pPr lvl="3"/>
            <a:r>
              <a:rPr lang="en-GB" dirty="0" err="1" smtClean="0"/>
              <a:t>list.append</a:t>
            </a:r>
            <a:r>
              <a:rPr lang="en-GB" dirty="0" smtClean="0"/>
              <a:t>(“second”, null);</a:t>
            </a:r>
          </a:p>
          <a:p>
            <a:pPr lvl="3"/>
            <a:r>
              <a:rPr lang="en-GB" dirty="0" err="1" smtClean="0"/>
              <a:t>list.append</a:t>
            </a:r>
            <a:r>
              <a:rPr lang="en-GB" dirty="0" smtClean="0"/>
              <a:t>(“third”, null);</a:t>
            </a:r>
          </a:p>
          <a:p>
            <a:pPr lvl="3"/>
            <a:r>
              <a:rPr lang="en-GB" dirty="0" err="1" smtClean="0"/>
              <a:t>display.setCurrent</a:t>
            </a:r>
            <a:r>
              <a:rPr lang="en-GB" dirty="0" smtClean="0"/>
              <a:t>(list);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Setting CommandListener to a control</a:t>
            </a:r>
          </a:p>
        </p:txBody>
      </p:sp>
      <p:sp>
        <p:nvSpPr>
          <p:cNvPr id="7171" name="Rectangle 3"/>
          <p:cNvSpPr>
            <a:spLocks noGrp="1" noChangeArrowheads="1"/>
          </p:cNvSpPr>
          <p:nvPr>
            <p:ph type="body" idx="1"/>
          </p:nvPr>
        </p:nvSpPr>
        <p:spPr/>
        <p:txBody>
          <a:bodyPr/>
          <a:lstStyle/>
          <a:p>
            <a:r>
              <a:rPr lang="en-GB" dirty="0" smtClean="0"/>
              <a:t>Define the </a:t>
            </a:r>
            <a:r>
              <a:rPr lang="en-GB" dirty="0" err="1" smtClean="0"/>
              <a:t>MIDlet</a:t>
            </a:r>
            <a:r>
              <a:rPr lang="en-GB" dirty="0" smtClean="0"/>
              <a:t> to implement the </a:t>
            </a:r>
            <a:r>
              <a:rPr lang="en-GB" dirty="0" err="1" smtClean="0"/>
              <a:t>CommandListener</a:t>
            </a:r>
            <a:endParaRPr lang="en-GB" dirty="0" smtClean="0"/>
          </a:p>
          <a:p>
            <a:pPr lvl="3"/>
            <a:r>
              <a:rPr lang="en-GB" dirty="0" smtClean="0"/>
              <a:t>class </a:t>
            </a:r>
            <a:r>
              <a:rPr lang="en-GB" dirty="0" err="1" smtClean="0"/>
              <a:t>MyMIDlet</a:t>
            </a:r>
            <a:r>
              <a:rPr lang="en-GB" dirty="0" smtClean="0"/>
              <a:t> extends </a:t>
            </a:r>
            <a:r>
              <a:rPr lang="en-GB" dirty="0" err="1" smtClean="0"/>
              <a:t>MIDlet</a:t>
            </a:r>
            <a:r>
              <a:rPr lang="en-GB" dirty="0" smtClean="0"/>
              <a:t> implements </a:t>
            </a:r>
            <a:r>
              <a:rPr lang="en-GB" dirty="0" err="1" smtClean="0"/>
              <a:t>CommandListener</a:t>
            </a:r>
            <a:endParaRPr lang="en-GB" dirty="0" smtClean="0"/>
          </a:p>
          <a:p>
            <a:r>
              <a:rPr lang="en-GB" dirty="0" smtClean="0"/>
              <a:t>Create a control and set the </a:t>
            </a:r>
            <a:r>
              <a:rPr lang="en-GB" dirty="0" err="1" smtClean="0"/>
              <a:t>CommandListener</a:t>
            </a:r>
            <a:endParaRPr lang="en-GB" dirty="0" smtClean="0"/>
          </a:p>
          <a:p>
            <a:pPr lvl="3"/>
            <a:r>
              <a:rPr lang="en-GB" dirty="0" smtClean="0"/>
              <a:t>class </a:t>
            </a:r>
            <a:r>
              <a:rPr lang="en-GB" dirty="0" err="1" smtClean="0"/>
              <a:t>MyMIDlet</a:t>
            </a:r>
            <a:r>
              <a:rPr lang="en-GB" dirty="0" smtClean="0"/>
              <a:t> extends </a:t>
            </a:r>
            <a:r>
              <a:rPr lang="en-GB" dirty="0" err="1" smtClean="0"/>
              <a:t>MIDlet</a:t>
            </a:r>
            <a:r>
              <a:rPr lang="en-GB" dirty="0" smtClean="0"/>
              <a:t> implements </a:t>
            </a:r>
            <a:r>
              <a:rPr lang="en-GB" dirty="0" err="1" smtClean="0"/>
              <a:t>CommandListener</a:t>
            </a:r>
            <a:r>
              <a:rPr lang="en-GB" dirty="0" smtClean="0"/>
              <a:t> {</a:t>
            </a:r>
          </a:p>
          <a:p>
            <a:pPr lvl="3"/>
            <a:r>
              <a:rPr lang="en-GB" dirty="0" smtClean="0"/>
              <a:t>…</a:t>
            </a:r>
          </a:p>
          <a:p>
            <a:pPr lvl="3"/>
            <a:r>
              <a:rPr lang="en-GB" dirty="0" smtClean="0"/>
              <a:t>List </a:t>
            </a:r>
            <a:r>
              <a:rPr lang="en-GB" dirty="0" err="1" smtClean="0"/>
              <a:t>myList</a:t>
            </a:r>
            <a:r>
              <a:rPr lang="en-GB" dirty="0" smtClean="0"/>
              <a:t> = new List("</a:t>
            </a:r>
            <a:r>
              <a:rPr lang="en-GB" dirty="0" err="1" smtClean="0"/>
              <a:t>MyList</a:t>
            </a:r>
            <a:r>
              <a:rPr lang="en-GB" dirty="0" smtClean="0"/>
              <a:t>", </a:t>
            </a:r>
            <a:r>
              <a:rPr lang="en-GB" dirty="0" err="1" smtClean="0"/>
              <a:t>List.EXCLUSIVE</a:t>
            </a:r>
            <a:r>
              <a:rPr lang="en-GB" dirty="0" smtClean="0"/>
              <a:t> );</a:t>
            </a:r>
          </a:p>
          <a:p>
            <a:pPr lvl="3"/>
            <a:r>
              <a:rPr lang="en-GB" dirty="0" err="1" smtClean="0"/>
              <a:t>myList.setCommandListener</a:t>
            </a:r>
            <a:r>
              <a:rPr lang="en-GB" dirty="0" smtClean="0"/>
              <a:t>( this );</a:t>
            </a:r>
          </a:p>
          <a:p>
            <a:pPr lvl="3"/>
            <a:r>
              <a:rPr lang="en-GB" dirty="0" smtClean="0"/>
              <a:t>…</a:t>
            </a:r>
          </a:p>
          <a:p>
            <a:pPr lvl="3"/>
            <a:r>
              <a:rPr lang="en-GB" dirty="0" smtClean="0"/>
              <a:t>}</a:t>
            </a:r>
          </a:p>
          <a:p>
            <a:endParaRPr lang="en-GB"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Screen Types</a:t>
            </a:r>
          </a:p>
        </p:txBody>
      </p:sp>
      <p:sp>
        <p:nvSpPr>
          <p:cNvPr id="8195" name="Rectangle 3"/>
          <p:cNvSpPr>
            <a:spLocks noGrp="1" noChangeArrowheads="1"/>
          </p:cNvSpPr>
          <p:nvPr>
            <p:ph type="body" idx="1"/>
          </p:nvPr>
        </p:nvSpPr>
        <p:spPr/>
        <p:txBody>
          <a:bodyPr/>
          <a:lstStyle/>
          <a:p>
            <a:r>
              <a:rPr lang="en-GB" smtClean="0"/>
              <a:t>Two types of screens for the high-level API</a:t>
            </a:r>
          </a:p>
          <a:p>
            <a:pPr lvl="1"/>
            <a:r>
              <a:rPr lang="en-GB" smtClean="0"/>
              <a:t>Simple screens that show one control at a time</a:t>
            </a:r>
          </a:p>
          <a:p>
            <a:pPr lvl="1"/>
            <a:r>
              <a:rPr lang="en-GB" smtClean="0"/>
              <a:t>Complex screens called Forms that can group controls together</a:t>
            </a:r>
          </a:p>
          <a:p>
            <a:r>
              <a:rPr lang="en-GB" smtClean="0"/>
              <a:t>Only one type of screen can be shown at a time on the display</a:t>
            </a:r>
          </a:p>
          <a:p>
            <a:pPr lvl="1"/>
            <a:r>
              <a:rPr lang="en-GB" smtClean="0"/>
              <a:t>This screen should only be displayed for the time necessary to read its information</a:t>
            </a:r>
          </a:p>
          <a:p>
            <a:r>
              <a:rPr lang="en-GB" smtClean="0"/>
              <a:t>You should try to limit the number of screens that the user has to browse through</a:t>
            </a:r>
          </a:p>
          <a:p>
            <a:pPr lvl="1"/>
            <a:r>
              <a:rPr lang="en-GB" smtClean="0"/>
              <a:t>Try to combine information on screens with limited content</a:t>
            </a:r>
          </a:p>
          <a:p>
            <a:endParaRPr lang="en-GB"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Simple Screens</a:t>
            </a:r>
          </a:p>
        </p:txBody>
      </p:sp>
      <p:sp>
        <p:nvSpPr>
          <p:cNvPr id="9219" name="Rectangle 3"/>
          <p:cNvSpPr>
            <a:spLocks noGrp="1" noChangeArrowheads="1"/>
          </p:cNvSpPr>
          <p:nvPr>
            <p:ph type="body" idx="1"/>
          </p:nvPr>
        </p:nvSpPr>
        <p:spPr/>
        <p:txBody>
          <a:bodyPr/>
          <a:lstStyle/>
          <a:p>
            <a:r>
              <a:rPr lang="en-GB" smtClean="0"/>
              <a:t>Use them for simple user input</a:t>
            </a:r>
          </a:p>
          <a:p>
            <a:endParaRPr lang="en-GB" smtClean="0"/>
          </a:p>
        </p:txBody>
      </p:sp>
      <p:grpSp>
        <p:nvGrpSpPr>
          <p:cNvPr id="2" name="Group 4"/>
          <p:cNvGrpSpPr>
            <a:grpSpLocks/>
          </p:cNvGrpSpPr>
          <p:nvPr/>
        </p:nvGrpSpPr>
        <p:grpSpPr bwMode="auto">
          <a:xfrm>
            <a:off x="792290" y="2114550"/>
            <a:ext cx="8408748" cy="3508375"/>
            <a:chOff x="499" y="1532"/>
            <a:chExt cx="5296" cy="2210"/>
          </a:xfrm>
        </p:grpSpPr>
        <p:sp>
          <p:nvSpPr>
            <p:cNvPr id="9221" name="Text Box 5"/>
            <p:cNvSpPr txBox="1">
              <a:spLocks noChangeArrowheads="1"/>
            </p:cNvSpPr>
            <p:nvPr/>
          </p:nvSpPr>
          <p:spPr bwMode="auto">
            <a:xfrm>
              <a:off x="874" y="1532"/>
              <a:ext cx="596" cy="231"/>
            </a:xfrm>
            <a:prstGeom prst="rect">
              <a:avLst/>
            </a:prstGeom>
            <a:noFill/>
            <a:ln w="12700">
              <a:noFill/>
              <a:miter lim="800000"/>
              <a:headEnd/>
              <a:tailEnd/>
            </a:ln>
          </p:spPr>
          <p:txBody>
            <a:bodyPr wrap="none">
              <a:spAutoFit/>
            </a:bodyPr>
            <a:lstStyle/>
            <a:p>
              <a:pPr algn="ctr" defTabSz="912813">
                <a:lnSpc>
                  <a:spcPct val="90000"/>
                </a:lnSpc>
                <a:spcBef>
                  <a:spcPct val="0"/>
                </a:spcBef>
                <a:spcAft>
                  <a:spcPct val="0"/>
                </a:spcAft>
                <a:buClrTx/>
              </a:pPr>
              <a:r>
                <a:rPr lang="en-GB" sz="2000" b="1">
                  <a:solidFill>
                    <a:srgbClr val="006000"/>
                  </a:solidFill>
                  <a:latin typeface="Courier New" pitchFamily="49" charset="0"/>
                </a:rPr>
                <a:t>Alert</a:t>
              </a:r>
              <a:endParaRPr lang="en-US" sz="2000" b="1">
                <a:solidFill>
                  <a:srgbClr val="006000"/>
                </a:solidFill>
                <a:latin typeface="Courier New" pitchFamily="49" charset="0"/>
              </a:endParaRPr>
            </a:p>
          </p:txBody>
        </p:sp>
        <p:sp>
          <p:nvSpPr>
            <p:cNvPr id="9222" name="Text Box 6"/>
            <p:cNvSpPr txBox="1">
              <a:spLocks noChangeArrowheads="1"/>
            </p:cNvSpPr>
            <p:nvPr/>
          </p:nvSpPr>
          <p:spPr bwMode="auto">
            <a:xfrm>
              <a:off x="2737" y="1532"/>
              <a:ext cx="500" cy="231"/>
            </a:xfrm>
            <a:prstGeom prst="rect">
              <a:avLst/>
            </a:prstGeom>
            <a:noFill/>
            <a:ln w="12700">
              <a:noFill/>
              <a:miter lim="800000"/>
              <a:headEnd/>
              <a:tailEnd/>
            </a:ln>
          </p:spPr>
          <p:txBody>
            <a:bodyPr wrap="none">
              <a:spAutoFit/>
            </a:bodyPr>
            <a:lstStyle/>
            <a:p>
              <a:pPr algn="ctr" defTabSz="912813">
                <a:lnSpc>
                  <a:spcPct val="90000"/>
                </a:lnSpc>
                <a:spcBef>
                  <a:spcPct val="0"/>
                </a:spcBef>
                <a:spcAft>
                  <a:spcPct val="0"/>
                </a:spcAft>
                <a:buClrTx/>
              </a:pPr>
              <a:r>
                <a:rPr lang="en-GB" sz="2000" b="1">
                  <a:solidFill>
                    <a:srgbClr val="006000"/>
                  </a:solidFill>
                  <a:latin typeface="Courier New" pitchFamily="49" charset="0"/>
                </a:rPr>
                <a:t>List</a:t>
              </a:r>
              <a:endParaRPr lang="en-US" sz="2000" b="1">
                <a:solidFill>
                  <a:srgbClr val="006000"/>
                </a:solidFill>
                <a:latin typeface="Courier New" pitchFamily="49" charset="0"/>
              </a:endParaRPr>
            </a:p>
          </p:txBody>
        </p:sp>
        <p:sp>
          <p:nvSpPr>
            <p:cNvPr id="9223" name="Text Box 7"/>
            <p:cNvSpPr txBox="1">
              <a:spLocks noChangeArrowheads="1"/>
            </p:cNvSpPr>
            <p:nvPr/>
          </p:nvSpPr>
          <p:spPr bwMode="auto">
            <a:xfrm>
              <a:off x="4725" y="1532"/>
              <a:ext cx="788" cy="231"/>
            </a:xfrm>
            <a:prstGeom prst="rect">
              <a:avLst/>
            </a:prstGeom>
            <a:noFill/>
            <a:ln w="12700">
              <a:noFill/>
              <a:miter lim="800000"/>
              <a:headEnd/>
              <a:tailEnd/>
            </a:ln>
          </p:spPr>
          <p:txBody>
            <a:bodyPr wrap="none">
              <a:spAutoFit/>
            </a:bodyPr>
            <a:lstStyle/>
            <a:p>
              <a:pPr algn="ctr" defTabSz="912813">
                <a:lnSpc>
                  <a:spcPct val="90000"/>
                </a:lnSpc>
                <a:spcBef>
                  <a:spcPct val="0"/>
                </a:spcBef>
                <a:spcAft>
                  <a:spcPct val="0"/>
                </a:spcAft>
                <a:buClrTx/>
              </a:pPr>
              <a:r>
                <a:rPr lang="en-GB" sz="2000" b="1">
                  <a:solidFill>
                    <a:srgbClr val="006000"/>
                  </a:solidFill>
                  <a:latin typeface="Courier New" pitchFamily="49" charset="0"/>
                </a:rPr>
                <a:t>Textbox</a:t>
              </a:r>
              <a:endParaRPr lang="en-US" sz="2000" b="1">
                <a:solidFill>
                  <a:srgbClr val="006000"/>
                </a:solidFill>
                <a:latin typeface="Courier New" pitchFamily="49" charset="0"/>
              </a:endParaRPr>
            </a:p>
          </p:txBody>
        </p:sp>
        <p:pic>
          <p:nvPicPr>
            <p:cNvPr id="9224" name="Picture 8" descr="alert"/>
            <p:cNvPicPr>
              <a:picLocks noChangeAspect="1" noChangeArrowheads="1"/>
            </p:cNvPicPr>
            <p:nvPr/>
          </p:nvPicPr>
          <p:blipFill>
            <a:blip r:embed="rId3" cstate="print"/>
            <a:srcRect/>
            <a:stretch>
              <a:fillRect/>
            </a:stretch>
          </p:blipFill>
          <p:spPr bwMode="auto">
            <a:xfrm>
              <a:off x="499" y="1791"/>
              <a:ext cx="1429" cy="1905"/>
            </a:xfrm>
            <a:prstGeom prst="rect">
              <a:avLst/>
            </a:prstGeom>
            <a:noFill/>
            <a:ln w="9525">
              <a:noFill/>
              <a:miter lim="800000"/>
              <a:headEnd/>
              <a:tailEnd/>
            </a:ln>
          </p:spPr>
        </p:pic>
        <p:pic>
          <p:nvPicPr>
            <p:cNvPr id="9225" name="Picture 9" descr="textbox"/>
            <p:cNvPicPr>
              <a:picLocks noChangeAspect="1" noChangeArrowheads="1"/>
            </p:cNvPicPr>
            <p:nvPr/>
          </p:nvPicPr>
          <p:blipFill>
            <a:blip r:embed="rId4" cstate="print"/>
            <a:srcRect/>
            <a:stretch>
              <a:fillRect/>
            </a:stretch>
          </p:blipFill>
          <p:spPr bwMode="auto">
            <a:xfrm>
              <a:off x="4400" y="1791"/>
              <a:ext cx="1395" cy="1859"/>
            </a:xfrm>
            <a:prstGeom prst="rect">
              <a:avLst/>
            </a:prstGeom>
            <a:noFill/>
            <a:ln w="9525">
              <a:noFill/>
              <a:miter lim="800000"/>
              <a:headEnd/>
              <a:tailEnd/>
            </a:ln>
          </p:spPr>
        </p:pic>
        <p:pic>
          <p:nvPicPr>
            <p:cNvPr id="9226" name="Picture 10" descr="list"/>
            <p:cNvPicPr>
              <a:picLocks noChangeAspect="1" noChangeArrowheads="1"/>
            </p:cNvPicPr>
            <p:nvPr/>
          </p:nvPicPr>
          <p:blipFill>
            <a:blip r:embed="rId5" cstate="print"/>
            <a:srcRect/>
            <a:stretch>
              <a:fillRect/>
            </a:stretch>
          </p:blipFill>
          <p:spPr bwMode="auto">
            <a:xfrm>
              <a:off x="2359" y="1791"/>
              <a:ext cx="1463" cy="1951"/>
            </a:xfrm>
            <a:prstGeom prst="rect">
              <a:avLst/>
            </a:prstGeom>
            <a:noFill/>
            <a:ln w="9525">
              <a:noFill/>
              <a:miter lim="800000"/>
              <a:headEnd/>
              <a:tailEnd/>
            </a:ln>
          </p:spPr>
        </p:pic>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Alert</a:t>
            </a:r>
          </a:p>
        </p:txBody>
      </p:sp>
      <p:sp>
        <p:nvSpPr>
          <p:cNvPr id="10243" name="Rectangle 3"/>
          <p:cNvSpPr>
            <a:spLocks noGrp="1" noChangeArrowheads="1"/>
          </p:cNvSpPr>
          <p:nvPr>
            <p:ph type="body" idx="1"/>
          </p:nvPr>
        </p:nvSpPr>
        <p:spPr/>
        <p:txBody>
          <a:bodyPr/>
          <a:lstStyle/>
          <a:p>
            <a:r>
              <a:rPr lang="en-GB" dirty="0" smtClean="0"/>
              <a:t>Use the Alert control for notifications</a:t>
            </a:r>
          </a:p>
          <a:p>
            <a:r>
              <a:rPr lang="en-GB" dirty="0" smtClean="0"/>
              <a:t>Alerts are like modal dialogs and can close</a:t>
            </a:r>
            <a:br>
              <a:rPr lang="en-GB" dirty="0" smtClean="0"/>
            </a:br>
            <a:r>
              <a:rPr lang="en-GB" dirty="0" smtClean="0"/>
              <a:t>themselves with a timeout</a:t>
            </a:r>
          </a:p>
          <a:p>
            <a:r>
              <a:rPr lang="en-GB" dirty="0" smtClean="0"/>
              <a:t>They are particularly useful for </a:t>
            </a:r>
            <a:br>
              <a:rPr lang="en-GB" dirty="0" smtClean="0"/>
            </a:br>
            <a:r>
              <a:rPr lang="en-GB" dirty="0" smtClean="0"/>
              <a:t>displaying error messages</a:t>
            </a:r>
          </a:p>
          <a:p>
            <a:pPr lvl="3"/>
            <a:r>
              <a:rPr lang="en-GB" dirty="0" smtClean="0"/>
              <a:t>Alert </a:t>
            </a:r>
            <a:r>
              <a:rPr lang="en-GB" dirty="0" err="1" smtClean="0"/>
              <a:t>alert</a:t>
            </a:r>
            <a:r>
              <a:rPr lang="en-GB" dirty="0" smtClean="0"/>
              <a:t> = new Alert(“Alert”);</a:t>
            </a:r>
          </a:p>
          <a:p>
            <a:pPr lvl="3"/>
            <a:r>
              <a:rPr lang="en-GB" dirty="0" err="1" smtClean="0"/>
              <a:t>alert.setType</a:t>
            </a:r>
            <a:r>
              <a:rPr lang="en-GB" dirty="0" smtClean="0"/>
              <a:t>(</a:t>
            </a:r>
            <a:r>
              <a:rPr lang="en-GB" dirty="0" err="1" smtClean="0"/>
              <a:t>AlertType.ERROR</a:t>
            </a:r>
            <a:r>
              <a:rPr lang="en-GB" dirty="0" smtClean="0"/>
              <a:t>);</a:t>
            </a:r>
          </a:p>
          <a:p>
            <a:pPr lvl="3"/>
            <a:r>
              <a:rPr lang="en-GB" dirty="0" err="1" smtClean="0"/>
              <a:t>alert.setString</a:t>
            </a:r>
            <a:r>
              <a:rPr lang="en-GB" dirty="0" smtClean="0"/>
              <a:t>(“*** ERROR ****”);</a:t>
            </a:r>
          </a:p>
          <a:p>
            <a:pPr lvl="3"/>
            <a:r>
              <a:rPr lang="en-GB" dirty="0" err="1" smtClean="0"/>
              <a:t>display.setCurrent</a:t>
            </a:r>
            <a:r>
              <a:rPr lang="en-GB" dirty="0" smtClean="0"/>
              <a:t>(alert);</a:t>
            </a:r>
          </a:p>
          <a:p>
            <a:r>
              <a:rPr lang="en-GB" dirty="0" smtClean="0"/>
              <a:t>Ensure the error message is clearly understandable</a:t>
            </a:r>
          </a:p>
          <a:p>
            <a:pPr lvl="1"/>
            <a:r>
              <a:rPr lang="en-GB" dirty="0" smtClean="0"/>
              <a:t>Use human-readable language</a:t>
            </a:r>
          </a:p>
          <a:p>
            <a:pPr lvl="1"/>
            <a:r>
              <a:rPr lang="en-GB" dirty="0" smtClean="0"/>
              <a:t>Use precise descriptions and constructive advice</a:t>
            </a:r>
          </a:p>
          <a:p>
            <a:endParaRPr lang="en-GB" dirty="0" smtClean="0"/>
          </a:p>
        </p:txBody>
      </p:sp>
      <p:pic>
        <p:nvPicPr>
          <p:cNvPr id="10244" name="Picture 4" descr="alert_6th_ed"/>
          <p:cNvPicPr>
            <a:picLocks noChangeAspect="1" noChangeArrowheads="1"/>
          </p:cNvPicPr>
          <p:nvPr/>
        </p:nvPicPr>
        <p:blipFill>
          <a:blip r:embed="rId3" cstate="print"/>
          <a:srcRect/>
          <a:stretch>
            <a:fillRect/>
          </a:stretch>
        </p:blipFill>
        <p:spPr bwMode="auto">
          <a:xfrm>
            <a:off x="6706675" y="1331913"/>
            <a:ext cx="2832554" cy="4248150"/>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smtClean="0"/>
              <a:t>List (1)</a:t>
            </a:r>
          </a:p>
        </p:txBody>
      </p:sp>
      <p:sp>
        <p:nvSpPr>
          <p:cNvPr id="11267" name="Rectangle 3"/>
          <p:cNvSpPr>
            <a:spLocks noGrp="1" noChangeArrowheads="1"/>
          </p:cNvSpPr>
          <p:nvPr>
            <p:ph type="body" idx="1"/>
          </p:nvPr>
        </p:nvSpPr>
        <p:spPr/>
        <p:txBody>
          <a:bodyPr/>
          <a:lstStyle/>
          <a:p>
            <a:r>
              <a:rPr lang="en-GB" dirty="0" smtClean="0"/>
              <a:t>Use List controls to display choices to the user</a:t>
            </a:r>
          </a:p>
          <a:p>
            <a:pPr lvl="3"/>
            <a:r>
              <a:rPr lang="en-GB" dirty="0" smtClean="0"/>
              <a:t>List </a:t>
            </a:r>
            <a:r>
              <a:rPr lang="en-GB" dirty="0" err="1" smtClean="0"/>
              <a:t>list</a:t>
            </a:r>
            <a:r>
              <a:rPr lang="en-GB" dirty="0" smtClean="0"/>
              <a:t> = new List(“Main Menu”, </a:t>
            </a:r>
          </a:p>
          <a:p>
            <a:pPr lvl="3"/>
            <a:r>
              <a:rPr lang="en-GB" dirty="0" smtClean="0"/>
              <a:t>            </a:t>
            </a:r>
            <a:r>
              <a:rPr lang="en-GB" dirty="0" err="1" smtClean="0"/>
              <a:t>Choice.IMPLICIT</a:t>
            </a:r>
            <a:r>
              <a:rPr lang="en-GB" dirty="0" smtClean="0"/>
              <a:t>);</a:t>
            </a:r>
          </a:p>
          <a:p>
            <a:pPr lvl="3"/>
            <a:r>
              <a:rPr lang="en-GB" dirty="0" err="1" smtClean="0"/>
              <a:t>list.append</a:t>
            </a:r>
            <a:r>
              <a:rPr lang="en-GB" dirty="0" smtClean="0"/>
              <a:t>(“Login”, image1);</a:t>
            </a:r>
          </a:p>
          <a:p>
            <a:pPr lvl="3"/>
            <a:r>
              <a:rPr lang="en-GB" dirty="0" err="1" smtClean="0"/>
              <a:t>list.append</a:t>
            </a:r>
            <a:r>
              <a:rPr lang="en-GB" dirty="0" smtClean="0"/>
              <a:t>(“New Account”, image2);</a:t>
            </a:r>
          </a:p>
          <a:p>
            <a:pPr lvl="3"/>
            <a:r>
              <a:rPr lang="en-GB" dirty="0" err="1" smtClean="0"/>
              <a:t>list.append</a:t>
            </a:r>
            <a:r>
              <a:rPr lang="en-GB" dirty="0" smtClean="0"/>
              <a:t>(“Search for Tickets”, image3);</a:t>
            </a:r>
          </a:p>
          <a:p>
            <a:pPr lvl="3"/>
            <a:r>
              <a:rPr lang="en-GB" dirty="0" err="1" smtClean="0"/>
              <a:t>list.append</a:t>
            </a:r>
            <a:r>
              <a:rPr lang="en-GB" dirty="0" smtClean="0"/>
              <a:t>(“Exit”, image4);</a:t>
            </a:r>
          </a:p>
          <a:p>
            <a:pPr lvl="3"/>
            <a:r>
              <a:rPr lang="en-GB" dirty="0" err="1" smtClean="0"/>
              <a:t>display.setCurrent</a:t>
            </a:r>
            <a:r>
              <a:rPr lang="en-GB" dirty="0" smtClean="0"/>
              <a:t>(list);</a:t>
            </a:r>
          </a:p>
          <a:p>
            <a:endParaRPr lang="en-GB" dirty="0" smtClean="0"/>
          </a:p>
        </p:txBody>
      </p:sp>
      <p:pic>
        <p:nvPicPr>
          <p:cNvPr id="11268" name="Picture 4" descr="list_6th_ed"/>
          <p:cNvPicPr>
            <a:picLocks noChangeAspect="1" noChangeArrowheads="1"/>
          </p:cNvPicPr>
          <p:nvPr/>
        </p:nvPicPr>
        <p:blipFill>
          <a:blip r:embed="rId3" cstate="print"/>
          <a:srcRect/>
          <a:stretch>
            <a:fillRect/>
          </a:stretch>
        </p:blipFill>
        <p:spPr bwMode="auto">
          <a:xfrm>
            <a:off x="6697149" y="1662113"/>
            <a:ext cx="2784921" cy="4176712"/>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List (2)</a:t>
            </a:r>
          </a:p>
        </p:txBody>
      </p:sp>
      <p:sp>
        <p:nvSpPr>
          <p:cNvPr id="12291" name="Rectangle 3"/>
          <p:cNvSpPr>
            <a:spLocks noGrp="1" noChangeArrowheads="1"/>
          </p:cNvSpPr>
          <p:nvPr>
            <p:ph type="body" idx="1"/>
          </p:nvPr>
        </p:nvSpPr>
        <p:spPr/>
        <p:txBody>
          <a:bodyPr/>
          <a:lstStyle/>
          <a:p>
            <a:r>
              <a:rPr lang="en-GB" dirty="0" smtClean="0"/>
              <a:t>Implement </a:t>
            </a:r>
            <a:r>
              <a:rPr lang="en-GB" dirty="0" err="1" smtClean="0"/>
              <a:t>CommandListener</a:t>
            </a:r>
            <a:r>
              <a:rPr lang="en-GB" dirty="0" smtClean="0"/>
              <a:t> interface to dispatch list events</a:t>
            </a:r>
          </a:p>
          <a:p>
            <a:endParaRPr lang="en-GB" dirty="0" smtClean="0"/>
          </a:p>
          <a:p>
            <a:pPr lvl="3"/>
            <a:r>
              <a:rPr lang="en-GB" dirty="0" smtClean="0"/>
              <a:t>public void </a:t>
            </a:r>
            <a:r>
              <a:rPr lang="en-GB" dirty="0" err="1" smtClean="0"/>
              <a:t>commandAction</a:t>
            </a:r>
            <a:r>
              <a:rPr lang="en-GB" dirty="0" smtClean="0"/>
              <a:t>(Command c, Displayable d) {</a:t>
            </a:r>
          </a:p>
          <a:p>
            <a:pPr lvl="3"/>
            <a:r>
              <a:rPr lang="en-GB" dirty="0" smtClean="0"/>
              <a:t>    List </a:t>
            </a:r>
            <a:r>
              <a:rPr lang="en-GB" dirty="0" err="1" smtClean="0"/>
              <a:t>list</a:t>
            </a:r>
            <a:r>
              <a:rPr lang="en-GB" dirty="0" smtClean="0"/>
              <a:t> = (List)</a:t>
            </a:r>
            <a:r>
              <a:rPr lang="en-GB" dirty="0" err="1" smtClean="0"/>
              <a:t>display.getCurrent</a:t>
            </a:r>
            <a:r>
              <a:rPr lang="en-GB" dirty="0" smtClean="0"/>
              <a:t>();</a:t>
            </a:r>
          </a:p>
          <a:p>
            <a:pPr lvl="3"/>
            <a:r>
              <a:rPr lang="en-GB" dirty="0" smtClean="0"/>
              <a:t>    switch(</a:t>
            </a:r>
            <a:r>
              <a:rPr lang="en-GB" dirty="0" err="1" smtClean="0"/>
              <a:t>list.getSelectedIndex</a:t>
            </a:r>
            <a:r>
              <a:rPr lang="en-GB" dirty="0" smtClean="0"/>
              <a:t>()) {</a:t>
            </a:r>
          </a:p>
          <a:p>
            <a:pPr lvl="3"/>
            <a:r>
              <a:rPr lang="en-GB" dirty="0" smtClean="0"/>
              <a:t>        case 0: break;</a:t>
            </a:r>
          </a:p>
          <a:p>
            <a:pPr lvl="3"/>
            <a:r>
              <a:rPr lang="en-GB" dirty="0" smtClean="0"/>
              <a:t>        case 1: break;</a:t>
            </a:r>
          </a:p>
          <a:p>
            <a:pPr lvl="3"/>
            <a:r>
              <a:rPr lang="en-GB" dirty="0" smtClean="0"/>
              <a:t>    }</a:t>
            </a:r>
          </a:p>
          <a:p>
            <a:pPr lvl="3"/>
            <a:r>
              <a:rPr lang="en-GB" dirty="0" smtClean="0"/>
              <a:t>}</a:t>
            </a:r>
          </a:p>
          <a:p>
            <a:pPr lvl="2"/>
            <a:endParaRPr lang="en-GB" dirty="0" smtClean="0"/>
          </a:p>
        </p:txBody>
      </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28672</TotalTime>
  <Words>3472</Words>
  <Application>Microsoft Office PowerPoint</Application>
  <PresentationFormat>Custom</PresentationFormat>
  <Paragraphs>479</Paragraphs>
  <Slides>26</Slides>
  <Notes>26</Notes>
  <HiddenSlides>0</HiddenSlides>
  <MMClips>0</MMClips>
  <ScaleCrop>false</ScaleCrop>
  <HeadingPairs>
    <vt:vector size="6" baseType="variant">
      <vt:variant>
        <vt:lpstr>Theme</vt:lpstr>
      </vt:variant>
      <vt:variant>
        <vt:i4>1</vt:i4>
      </vt:variant>
      <vt:variant>
        <vt:lpstr>Slide Titles</vt:lpstr>
      </vt:variant>
      <vt:variant>
        <vt:i4>26</vt:i4>
      </vt:variant>
      <vt:variant>
        <vt:lpstr>Custom Shows</vt:lpstr>
      </vt:variant>
      <vt:variant>
        <vt:i4>3</vt:i4>
      </vt:variant>
    </vt:vector>
  </HeadingPairs>
  <TitlesOfParts>
    <vt:vector size="30" baseType="lpstr">
      <vt:lpstr>Torp Style</vt:lpstr>
      <vt:lpstr>Module 2 High Level UI API</vt:lpstr>
      <vt:lpstr>High-Level UI API</vt:lpstr>
      <vt:lpstr>Displaying Controls and appending items to controls</vt:lpstr>
      <vt:lpstr>Setting CommandListener to a control</vt:lpstr>
      <vt:lpstr>Screen Types</vt:lpstr>
      <vt:lpstr>Simple Screens</vt:lpstr>
      <vt:lpstr>Alert</vt:lpstr>
      <vt:lpstr>List (1)</vt:lpstr>
      <vt:lpstr>List (2)</vt:lpstr>
      <vt:lpstr>TextBox</vt:lpstr>
      <vt:lpstr>Complex Screens - Forms</vt:lpstr>
      <vt:lpstr>CustomItem</vt:lpstr>
      <vt:lpstr>Form Layout</vt:lpstr>
      <vt:lpstr>Displaying Form Items</vt:lpstr>
      <vt:lpstr>Form Items  - TextField</vt:lpstr>
      <vt:lpstr>Form Items  - TextField</vt:lpstr>
      <vt:lpstr>Form Items  - StringItem</vt:lpstr>
      <vt:lpstr>Form Items  - DateField</vt:lpstr>
      <vt:lpstr>Form Items  - Gauge</vt:lpstr>
      <vt:lpstr>Form Items  - ImageItem</vt:lpstr>
      <vt:lpstr>Form Items  - ChoiceGroup</vt:lpstr>
      <vt:lpstr>Form Items  - Spacer</vt:lpstr>
      <vt:lpstr>Form Items  - Tickers</vt:lpstr>
      <vt:lpstr>Menus (1)</vt:lpstr>
      <vt:lpstr>Menus (2)</vt:lpstr>
      <vt:lpstr>MIDP 2.0 additions to high-level UI</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2</cp:revision>
  <cp:lastPrinted>1998-09-04T10:04:32Z</cp:lastPrinted>
  <dcterms:created xsi:type="dcterms:W3CDTF">2009-09-10T12:14:12Z</dcterms:created>
  <dcterms:modified xsi:type="dcterms:W3CDTF">2010-11-25T15:39:09Z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