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921" r:id="rId2"/>
    <p:sldId id="680" r:id="rId3"/>
    <p:sldId id="681" r:id="rId4"/>
    <p:sldId id="682" r:id="rId5"/>
    <p:sldId id="683" r:id="rId6"/>
    <p:sldId id="684" r:id="rId7"/>
    <p:sldId id="685" r:id="rId8"/>
    <p:sldId id="686" r:id="rId9"/>
    <p:sldId id="687" r:id="rId10"/>
    <p:sldId id="688" r:id="rId11"/>
    <p:sldId id="689" r:id="rId12"/>
    <p:sldId id="690" r:id="rId13"/>
    <p:sldId id="691" r:id="rId14"/>
    <p:sldId id="692" r:id="rId15"/>
    <p:sldId id="693" r:id="rId16"/>
    <p:sldId id="694" r:id="rId17"/>
    <p:sldId id="695" r:id="rId18"/>
    <p:sldId id="696" r:id="rId19"/>
    <p:sldId id="922" r:id="rId20"/>
    <p:sldId id="697" r:id="rId21"/>
    <p:sldId id="698" r:id="rId22"/>
    <p:sldId id="699" r:id="rId23"/>
    <p:sldId id="700" r:id="rId24"/>
    <p:sldId id="701" r:id="rId25"/>
  </p:sldIdLst>
  <p:sldSz cx="9907588" cy="6858000"/>
  <p:notesSz cx="6727825" cy="9717088"/>
  <p:custShowLst>
    <p:custShow name="Maemo Introduction" id="0">
      <p:sldLst/>
    </p:custShow>
    <p:custShow name="Development Environment" id="1">
      <p:sldLst/>
    </p:custShow>
    <p:custShow name="Running Qt Apps in Maemo Device" id="2">
      <p:sldLst/>
    </p:custShow>
  </p:custShow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9900"/>
    <a:srgbClr val="3293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62081" autoAdjust="0"/>
  </p:normalViewPr>
  <p:slideViewPr>
    <p:cSldViewPr>
      <p:cViewPr>
        <p:scale>
          <a:sx n="60" d="100"/>
          <a:sy n="60" d="100"/>
        </p:scale>
        <p:origin x="-648" y="-78"/>
      </p:cViewPr>
      <p:guideLst>
        <p:guide orient="horz" pos="2160"/>
        <p:guide pos="3120"/>
      </p:guideLst>
    </p:cSldViewPr>
  </p:slideViewPr>
  <p:outlineViewPr>
    <p:cViewPr>
      <p:scale>
        <a:sx n="33" d="100"/>
        <a:sy n="33" d="100"/>
      </p:scale>
      <p:origin x="0" y="10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02" y="-90"/>
      </p:cViewPr>
      <p:guideLst>
        <p:guide orient="horz" pos="3060"/>
        <p:guide pos="21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19600" cy="485280"/>
          </a:xfrm>
          <a:prstGeom prst="rect">
            <a:avLst/>
          </a:prstGeom>
          <a:noFill/>
          <a:ln>
            <a:noFill/>
          </a:ln>
        </p:spPr>
        <p:txBody>
          <a:bodyPr vert="horz" lIns="90000" tIns="45000" rIns="90000" bIns="45000"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r>
              <a:rPr lang="en-US" sz="1400" b="0" i="0" u="none" strike="noStrike" baseline="0" dirty="0" smtClean="0">
                <a:ln>
                  <a:noFill/>
                </a:ln>
                <a:solidFill>
                  <a:srgbClr val="000000"/>
                </a:solidFill>
                <a:latin typeface="Times New Roman" pitchFamily="18"/>
                <a:ea typeface="Arial Unicode MS" pitchFamily="2"/>
                <a:cs typeface="Tahoma" pitchFamily="2"/>
              </a:rPr>
              <a:t>Java ME for Education</a:t>
            </a:r>
            <a:endParaRPr lang="en-US" sz="1400" b="0" i="0" u="none" strike="noStrike" baseline="0" dirty="0">
              <a:ln>
                <a:noFill/>
              </a:ln>
              <a:solidFill>
                <a:srgbClr val="000000"/>
              </a:solidFill>
              <a:latin typeface="Times New Roman" pitchFamily="18"/>
              <a:ea typeface="Arial Unicode MS" pitchFamily="2"/>
              <a:cs typeface="Tahoma" pitchFamily="2"/>
            </a:endParaRPr>
          </a:p>
        </p:txBody>
      </p:sp>
      <p:sp>
        <p:nvSpPr>
          <p:cNvPr id="5" name="Slide Number Placeholder 4"/>
          <p:cNvSpPr txBox="1">
            <a:spLocks noGrp="1"/>
          </p:cNvSpPr>
          <p:nvPr>
            <p:ph type="sldNum" sz="quarter" idx="3"/>
          </p:nvPr>
        </p:nvSpPr>
        <p:spPr>
          <a:xfrm>
            <a:off x="3808440" y="9230760"/>
            <a:ext cx="2919600" cy="485280"/>
          </a:xfrm>
          <a:prstGeom prst="rect">
            <a:avLst/>
          </a:prstGeom>
          <a:noFill/>
          <a:ln>
            <a:noFill/>
          </a:ln>
        </p:spPr>
        <p:txBody>
          <a:bodyPr vert="horz" lIns="90000" tIns="45000" rIns="90000" bIns="45000" anchor="b"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274C29D-F64B-4DCE-8EB0-C001CADE0EF0}" type="slidenum">
              <a:rPr/>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t>‹#›</a:t>
            </a:fld>
            <a:endParaRPr lang="en-US" sz="1400" b="0" i="0" u="none" strike="noStrike" baseline="0">
              <a:ln>
                <a:noFill/>
              </a:ln>
              <a:solidFill>
                <a:srgbClr val="000000"/>
              </a:solidFill>
              <a:latin typeface="Times New Roman" pitchFamily="18"/>
              <a:ea typeface="Arial Unicode MS" pitchFamily="2"/>
              <a:cs typeface="Tahoma" pitchFamily="2"/>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728400" cy="9716400"/>
          </a:xfrm>
          <a:prstGeom prst="rect">
            <a:avLst/>
          </a:prstGeom>
          <a:solidFill>
            <a:srgbClr val="FFFFFF"/>
          </a:solidFill>
          <a:ln>
            <a:noFill/>
            <a:prstDash val="solid"/>
          </a:ln>
        </p:spPr>
        <p:txBody>
          <a:bodyPr vert="horz" lIns="90000" tIns="45000" rIns="90000" bIns="45000" anchor="ctr" anchorCtr="1" compatLnSpc="1"/>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Arial Unicode MS" pitchFamily="2"/>
              <a:cs typeface="Tahoma" pitchFamily="2"/>
            </a:endParaRPr>
          </a:p>
        </p:txBody>
      </p:sp>
      <p:sp>
        <p:nvSpPr>
          <p:cNvPr id="3" name="Notes Placeholder 2"/>
          <p:cNvSpPr txBox="1">
            <a:spLocks noGrp="1"/>
          </p:cNvSpPr>
          <p:nvPr>
            <p:ph type="body" sz="quarter" idx="3"/>
          </p:nvPr>
        </p:nvSpPr>
        <p:spPr>
          <a:xfrm>
            <a:off x="898199" y="4629240"/>
            <a:ext cx="4932360" cy="4394520"/>
          </a:xfrm>
          <a:prstGeom prst="rect">
            <a:avLst/>
          </a:prstGeom>
          <a:noFill/>
          <a:ln>
            <a:noFill/>
          </a:ln>
        </p:spPr>
        <p:txBody>
          <a:bodyPr vert="horz" lIns="89280" tIns="43920" rIns="89280" bIns="43920" compatLnSpc="1"/>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endParaRPr lang="en-US"/>
          </a:p>
        </p:txBody>
      </p:sp>
      <p:sp>
        <p:nvSpPr>
          <p:cNvPr id="4" name="Slide Image Placeholder 3"/>
          <p:cNvSpPr>
            <a:spLocks noGrp="1" noRot="1" noChangeAspect="1"/>
          </p:cNvSpPr>
          <p:nvPr>
            <p:ph type="sldImg" idx="2"/>
          </p:nvPr>
        </p:nvSpPr>
        <p:spPr>
          <a:xfrm>
            <a:off x="907919" y="844559"/>
            <a:ext cx="4913279" cy="3403800"/>
          </a:xfrm>
          <a:prstGeom prst="rect">
            <a:avLst/>
          </a:prstGeom>
          <a:noFill/>
          <a:ln>
            <a:noFill/>
            <a:prstDash val="solid"/>
          </a:ln>
        </p:spPr>
      </p:sp>
      <p:sp>
        <p:nvSpPr>
          <p:cNvPr id="5" name="Header Placeholder 4"/>
          <p:cNvSpPr txBox="1">
            <a:spLocks noGrp="1"/>
          </p:cNvSpPr>
          <p:nvPr>
            <p:ph type="hdr" sz="quarter"/>
          </p:nvPr>
        </p:nvSpPr>
        <p:spPr>
          <a:xfrm>
            <a:off x="-360" y="-360"/>
            <a:ext cx="2916359" cy="486000"/>
          </a:xfrm>
          <a:prstGeom prst="rect">
            <a:avLst/>
          </a:prstGeom>
          <a:noFill/>
          <a:ln>
            <a:noFill/>
          </a:ln>
        </p:spPr>
        <p:txBody>
          <a:bodyPr vert="horz" wrap="square" lIns="90000" tIns="46800" rIns="90000" bIns="46800" anchor="t" anchorCtr="0" compatLnSpc="1"/>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r>
              <a:rPr lang="fi-FI" dirty="0" smtClean="0"/>
              <a:t>Java ME for </a:t>
            </a:r>
            <a:r>
              <a:rPr lang="fi-FI" dirty="0" err="1" smtClean="0"/>
              <a:t>Education</a:t>
            </a:r>
            <a:endParaRPr lang="fi-FI" dirty="0"/>
          </a:p>
        </p:txBody>
      </p:sp>
      <p:sp>
        <p:nvSpPr>
          <p:cNvPr id="7" name="Slide Number Placeholder 6"/>
          <p:cNvSpPr txBox="1">
            <a:spLocks noGrp="1"/>
          </p:cNvSpPr>
          <p:nvPr>
            <p:ph type="sldNum" sz="quarter" idx="5"/>
          </p:nvPr>
        </p:nvSpPr>
        <p:spPr>
          <a:xfrm>
            <a:off x="3811679" y="9227520"/>
            <a:ext cx="2916000" cy="486000"/>
          </a:xfrm>
          <a:prstGeom prst="rect">
            <a:avLst/>
          </a:prstGeom>
          <a:noFill/>
          <a:ln>
            <a:noFill/>
          </a:ln>
        </p:spPr>
        <p:txBody>
          <a:bodyPr vert="horz" wrap="square" lIns="90000" tIns="46800" rIns="90000" bIns="46800" anchor="b" anchorCtr="0" compatLnSpc="1"/>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GB" sz="1200" b="0" i="0" u="none" strike="noStrike" baseline="0">
                <a:solidFill>
                  <a:srgbClr val="000000"/>
                </a:solidFill>
                <a:latin typeface="Times New Roman" pitchFamily="18"/>
                <a:ea typeface="Arial Unicode MS" pitchFamily="2"/>
                <a:cs typeface="Tahoma" pitchFamily="2"/>
              </a:defRPr>
            </a:lvl1pPr>
          </a:lstStyle>
          <a:p>
            <a:pPr lvl="0"/>
            <a:fld id="{15B59B36-1D84-4D10-8969-CD06EBF2AEE9}" type="slidenum">
              <a:rPr/>
              <a:pPr lvl="0"/>
              <a:t>‹#›</a:t>
            </a:fld>
            <a:endParaRPr lang="en-GB"/>
          </a:p>
        </p:txBody>
      </p:sp>
    </p:spTree>
  </p:cSld>
  <p:clrMap bg1="lt1" tx1="dk1" bg2="lt2" tx2="dk2" accent1="accent1" accent2="accent2" accent3="accent3" accent4="accent4" accent5="accent5" accent6="accent6" hlink="hlink" folHlink="folHlink"/>
  <p:hf/>
  <p:notesStyle>
    <a:lvl1pPr marL="0" marR="0" indent="0" algn="l" rtl="0" hangingPunct="0">
      <a:lnSpc>
        <a:spcPct val="90000"/>
      </a:lnSpc>
      <a:spcBef>
        <a:spcPts val="499"/>
      </a:spcBef>
      <a:spcAft>
        <a:spcPts val="0"/>
      </a:spcAft>
      <a:tabLst>
        <a:tab pos="0" algn="l"/>
        <a:tab pos="761759" algn="l"/>
        <a:tab pos="1523880" algn="l"/>
        <a:tab pos="2286000" algn="l"/>
        <a:tab pos="3047760" algn="l"/>
        <a:tab pos="3809880" algn="l"/>
        <a:tab pos="4572000" algn="l"/>
        <a:tab pos="5333760" algn="l"/>
        <a:tab pos="6095880" algn="l"/>
        <a:tab pos="6858000" algn="l"/>
        <a:tab pos="7619760" algn="l"/>
        <a:tab pos="8381879" algn="l"/>
        <a:tab pos="9144000" algn="l"/>
        <a:tab pos="9905760" algn="l"/>
        <a:tab pos="10667880" algn="l"/>
      </a:tabLst>
      <a:defRPr lang="en-US" sz="1000" b="0" i="0" u="none" strike="noStrike" baseline="0">
        <a:ln>
          <a:noFill/>
        </a:ln>
        <a:solidFill>
          <a:srgbClr val="000000"/>
        </a:solidFill>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sldNum" sz="quarter" idx="5"/>
          </p:nvPr>
        </p:nvSpPr>
        <p:spPr>
          <a:noFill/>
        </p:spPr>
        <p:txBody>
          <a:bodyPr/>
          <a:lstStyle/>
          <a:p>
            <a:fld id="{696605CB-84D3-4194-8BDE-64F34F43E996}" type="slidenum">
              <a:rPr lang="en-US" smtClean="0"/>
              <a:pPr/>
              <a:t>1</a:t>
            </a:fld>
            <a:endParaRPr lang="en-US" smtClean="0"/>
          </a:p>
        </p:txBody>
      </p:sp>
      <p:sp>
        <p:nvSpPr>
          <p:cNvPr id="55301" name="Rectangle 2"/>
          <p:cNvSpPr>
            <a:spLocks noGrp="1" noRot="1" noChangeAspect="1" noChangeArrowheads="1" noTextEdit="1"/>
          </p:cNvSpPr>
          <p:nvPr>
            <p:ph type="sldImg"/>
          </p:nvPr>
        </p:nvSpPr>
        <p:spPr>
          <a:xfrm>
            <a:off x="906463" y="844550"/>
            <a:ext cx="4916487" cy="3403600"/>
          </a:xfrm>
          <a:ln/>
        </p:spPr>
      </p:sp>
      <p:sp>
        <p:nvSpPr>
          <p:cNvPr id="55302" name="Rectangle 3"/>
          <p:cNvSpPr>
            <a:spLocks noGrp="1" noChangeArrowheads="1"/>
          </p:cNvSpPr>
          <p:nvPr>
            <p:ph type="body" idx="1"/>
          </p:nvPr>
        </p:nvSpPr>
        <p:spPr>
          <a:noFill/>
          <a:ln w="9525"/>
        </p:spPr>
        <p:txBody>
          <a:bodyPr/>
          <a:lstStyle/>
          <a:p>
            <a:pPr rtl="0">
              <a:buNone/>
            </a:pPr>
            <a:r>
              <a:rPr lang="en-US" sz="1000" b="0" i="0" u="none" strike="noStrike" baseline="0" dirty="0" smtClean="0">
                <a:ln>
                  <a:noFill/>
                </a:ln>
                <a:solidFill>
                  <a:srgbClr val="000000"/>
                </a:solidFill>
                <a:latin typeface="Arial" pitchFamily="18"/>
                <a:ea typeface="Arial Unicode MS" pitchFamily="2"/>
                <a:cs typeface="Tahoma" pitchFamily="2"/>
              </a:rPr>
              <a:t>This document is licensed under the Creative Commons Attribution-Share Alike 3.0 License.</a:t>
            </a:r>
          </a:p>
          <a:p>
            <a:pPr rtl="0"/>
            <a:endParaRPr lang="en-US" sz="1000" b="0" i="0" u="none" strike="noStrike" baseline="0" dirty="0" smtClean="0">
              <a:ln>
                <a:noFill/>
              </a:ln>
              <a:solidFill>
                <a:srgbClr val="000000"/>
              </a:solidFill>
              <a:latin typeface="Arial" pitchFamily="18"/>
              <a:ea typeface="Arial Unicode MS" pitchFamily="2"/>
              <a:cs typeface="Tahoma" pitchFamily="2"/>
            </a:endParaRPr>
          </a:p>
          <a:p>
            <a:pPr rtl="0">
              <a:buNone/>
            </a:pPr>
            <a:r>
              <a:rPr lang="en-US" sz="1000" b="0" i="0" u="none" strike="noStrike" baseline="0" smtClean="0">
                <a:ln>
                  <a:noFill/>
                </a:ln>
                <a:solidFill>
                  <a:srgbClr val="000000"/>
                </a:solidFill>
                <a:latin typeface="Arial" pitchFamily="18"/>
                <a:ea typeface="Arial Unicode MS" pitchFamily="2"/>
                <a:cs typeface="Tahoma" pitchFamily="2"/>
              </a:rPr>
              <a:t>For more information, see http://creativecommons.org/licenses/by-sa/3.0/ for the full terms of the license.</a:t>
            </a:r>
            <a:endParaRPr lang="en-US" sz="1000" b="0" i="0" u="none" strike="noStrike" baseline="0" dirty="0" smtClean="0">
              <a:ln>
                <a:noFill/>
              </a:ln>
              <a:solidFill>
                <a:srgbClr val="000000"/>
              </a:solidFill>
              <a:latin typeface="Arial" pitchFamily="18"/>
              <a:ea typeface="Arial Unicode MS" pitchFamily="2"/>
              <a:cs typeface="Tahoma"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6"/>
          <p:cNvSpPr>
            <a:spLocks noGrp="1" noChangeArrowheads="1"/>
          </p:cNvSpPr>
          <p:nvPr>
            <p:ph type="sldNum" sz="quarter" idx="5"/>
          </p:nvPr>
        </p:nvSpPr>
        <p:spPr>
          <a:noFill/>
        </p:spPr>
        <p:txBody>
          <a:bodyPr/>
          <a:lstStyle/>
          <a:p>
            <a:fld id="{744BC9D1-582B-4884-9832-D46FFE088066}" type="slidenum">
              <a:rPr lang="en-US" smtClean="0"/>
              <a:pPr/>
              <a:t>10</a:t>
            </a:fld>
            <a:endParaRPr lang="en-US" smtClean="0"/>
          </a:p>
        </p:txBody>
      </p:sp>
      <p:sp>
        <p:nvSpPr>
          <p:cNvPr id="90117" name="Rectangle 2"/>
          <p:cNvSpPr>
            <a:spLocks noGrp="1" noRot="1" noChangeAspect="1" noChangeArrowheads="1" noTextEdit="1"/>
          </p:cNvSpPr>
          <p:nvPr>
            <p:ph type="sldImg"/>
          </p:nvPr>
        </p:nvSpPr>
        <p:spPr>
          <a:xfrm>
            <a:off x="906463" y="844550"/>
            <a:ext cx="4916487" cy="3403600"/>
          </a:xfrm>
          <a:ln/>
        </p:spPr>
      </p:sp>
      <p:sp>
        <p:nvSpPr>
          <p:cNvPr id="90118" name="Rectangle 3"/>
          <p:cNvSpPr>
            <a:spLocks noGrp="1" noChangeArrowheads="1"/>
          </p:cNvSpPr>
          <p:nvPr>
            <p:ph type="body" idx="1"/>
          </p:nvPr>
        </p:nvSpPr>
        <p:spPr>
          <a:noFill/>
          <a:ln w="9525"/>
        </p:spPr>
        <p:txBody>
          <a:bodyPr/>
          <a:lstStyle/>
          <a:p>
            <a:r>
              <a:rPr lang="en-GB" b="1" i="1" smtClean="0"/>
              <a:t>UI3 - Text should be understandable to the target user group. The application spelling and grammar should be correct. Text should not be truncated</a:t>
            </a:r>
          </a:p>
          <a:p>
            <a:r>
              <a:rPr lang="en-GB" b="1" i="1" smtClean="0"/>
              <a:t>Ensure that you know the audience of your application to be sure any text is understandable.  For example, if your application is for scientific user, ensure that you use symbols and acronyms correctly, or if your application is aimed at young children don’t use complicated words or long sentences.  Ensure to spell check all text that you use within your application.</a:t>
            </a: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6"/>
          <p:cNvSpPr>
            <a:spLocks noGrp="1" noChangeArrowheads="1"/>
          </p:cNvSpPr>
          <p:nvPr>
            <p:ph type="sldNum" sz="quarter" idx="5"/>
          </p:nvPr>
        </p:nvSpPr>
        <p:spPr>
          <a:noFill/>
        </p:spPr>
        <p:txBody>
          <a:bodyPr/>
          <a:lstStyle/>
          <a:p>
            <a:fld id="{D3B28455-4DBF-4C92-9D02-6083CDCD6A8C}" type="slidenum">
              <a:rPr lang="en-US" smtClean="0"/>
              <a:pPr/>
              <a:t>11</a:t>
            </a:fld>
            <a:endParaRPr lang="en-US" smtClean="0"/>
          </a:p>
        </p:txBody>
      </p:sp>
      <p:sp>
        <p:nvSpPr>
          <p:cNvPr id="91141" name="Rectangle 2"/>
          <p:cNvSpPr>
            <a:spLocks noGrp="1" noRot="1" noChangeAspect="1" noChangeArrowheads="1" noTextEdit="1"/>
          </p:cNvSpPr>
          <p:nvPr>
            <p:ph type="sldImg"/>
          </p:nvPr>
        </p:nvSpPr>
        <p:spPr>
          <a:xfrm>
            <a:off x="906463" y="844550"/>
            <a:ext cx="4916487" cy="3403600"/>
          </a:xfrm>
          <a:ln/>
        </p:spPr>
      </p:sp>
      <p:sp>
        <p:nvSpPr>
          <p:cNvPr id="91142" name="Rectangle 3"/>
          <p:cNvSpPr>
            <a:spLocks noGrp="1" noChangeArrowheads="1"/>
          </p:cNvSpPr>
          <p:nvPr>
            <p:ph type="body" idx="1"/>
          </p:nvPr>
        </p:nvSpPr>
        <p:spPr>
          <a:noFill/>
          <a:ln w="9525"/>
        </p:spPr>
        <p:txBody>
          <a:bodyPr/>
          <a:lstStyle/>
          <a:p>
            <a:pPr>
              <a:lnSpc>
                <a:spcPct val="70000"/>
              </a:lnSpc>
            </a:pPr>
            <a:r>
              <a:rPr lang="en-US" dirty="0" smtClean="0"/>
              <a:t>As with drawing, all input events and other canvas notifications is the responsibility of the developer to manage.  At the very minimum you need to override the </a:t>
            </a:r>
            <a:r>
              <a:rPr lang="en-US" dirty="0" err="1" smtClean="0"/>
              <a:t>keyPressed</a:t>
            </a:r>
            <a:r>
              <a:rPr lang="en-US" b="1" dirty="0" smtClean="0"/>
              <a:t>()</a:t>
            </a:r>
            <a:r>
              <a:rPr lang="en-US" dirty="0" smtClean="0"/>
              <a:t> event to exit the </a:t>
            </a:r>
            <a:r>
              <a:rPr lang="en-US" dirty="0" err="1" smtClean="0"/>
              <a:t>MIDlet</a:t>
            </a:r>
            <a:r>
              <a:rPr lang="en-US" dirty="0" smtClean="0"/>
              <a:t> otherwise there is no way for the </a:t>
            </a:r>
            <a:r>
              <a:rPr lang="en-US" dirty="0" err="1" smtClean="0"/>
              <a:t>MIDlet</a:t>
            </a:r>
            <a:r>
              <a:rPr lang="en-US" dirty="0" smtClean="0"/>
              <a:t> to exit with end-user control.</a:t>
            </a:r>
          </a:p>
          <a:p>
            <a:pPr>
              <a:lnSpc>
                <a:spcPct val="70000"/>
              </a:lnSpc>
            </a:pPr>
            <a:endParaRPr lang="en-US" dirty="0" smtClean="0"/>
          </a:p>
          <a:p>
            <a:pPr>
              <a:lnSpc>
                <a:spcPct val="70000"/>
              </a:lnSpc>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buNone/>
            </a:pP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a:t>
            </a:r>
          </a:p>
          <a:p>
            <a:pPr>
              <a:lnSpc>
                <a:spcPct val="70000"/>
              </a:lnSpc>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 </a:t>
            </a:r>
          </a:p>
          <a:p>
            <a:pPr>
              <a:lnSpc>
                <a:spcPct val="70000"/>
              </a:lnSpc>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protected void </a:t>
            </a:r>
            <a:r>
              <a:rPr lang="en-US" dirty="0" err="1" smtClean="0">
                <a:latin typeface="Courier New" pitchFamily="49" charset="0"/>
              </a:rPr>
              <a:t>keyPressed</a:t>
            </a:r>
            <a:r>
              <a:rPr lang="en-US" dirty="0" smtClean="0">
                <a:latin typeface="Courier New" pitchFamily="49" charset="0"/>
              </a:rPr>
              <a:t>(</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keyCode</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midlet.exit</a:t>
            </a:r>
            <a:r>
              <a:rPr lang="en-US" dirty="0" smtClean="0">
                <a:latin typeface="Courier New" pitchFamily="49" charset="0"/>
              </a:rPr>
              <a:t>();</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a:t>
            </a:r>
          </a:p>
          <a:p>
            <a:pPr>
              <a:lnSpc>
                <a:spcPct val="70000"/>
              </a:lnSpc>
            </a:pPr>
            <a:endParaRPr lang="en-US" dirty="0" smtClean="0">
              <a:latin typeface="Courier New" pitchFamily="49" charset="0"/>
            </a:endParaRPr>
          </a:p>
          <a:p>
            <a:pPr>
              <a:lnSpc>
                <a:spcPct val="70000"/>
              </a:lnSpc>
            </a:pPr>
            <a:r>
              <a:rPr lang="en-US" dirty="0" smtClean="0"/>
              <a:t>Other interesting events to capture are those that pertain to screen changes (</a:t>
            </a:r>
            <a:r>
              <a:rPr lang="en-US" dirty="0" err="1" smtClean="0"/>
              <a:t>showNotify</a:t>
            </a:r>
            <a:r>
              <a:rPr lang="en-US" dirty="0" smtClean="0"/>
              <a:t>(), </a:t>
            </a:r>
            <a:r>
              <a:rPr lang="en-US" dirty="0" err="1" smtClean="0"/>
              <a:t>hideNotify</a:t>
            </a:r>
            <a:r>
              <a:rPr lang="en-US" dirty="0" smtClean="0"/>
              <a:t>()) – each screen is known as a ''card'' in MIDP terminology and the sum of the screens is known as the deck -- and pointer events for devices that support pointer input.</a:t>
            </a:r>
          </a:p>
          <a:p>
            <a:pPr>
              <a:lnSpc>
                <a:spcPct val="70000"/>
              </a:lnSpc>
            </a:pPr>
            <a:endParaRPr lang="en-US" dirty="0" smtClean="0"/>
          </a:p>
          <a:p>
            <a:pPr>
              <a:lnSpc>
                <a:spcPct val="70000"/>
              </a:lnSpc>
            </a:pPr>
            <a:endParaRPr lang="en-US" b="1" i="1" dirty="0" smtClean="0"/>
          </a:p>
          <a:p>
            <a:pPr>
              <a:lnSpc>
                <a:spcPct val="70000"/>
              </a:lnSpc>
            </a:pPr>
            <a:r>
              <a:rPr lang="en-US" b="1" i="1" dirty="0" smtClean="0"/>
              <a:t>OP1 - If an application is interrupted by incoming events such as voice call, text message, or the posting of an error message then the application should resume gracefully once the </a:t>
            </a:r>
            <a:r>
              <a:rPr lang="en-US" b="1" i="1" dirty="0" err="1" smtClean="0"/>
              <a:t>the</a:t>
            </a:r>
            <a:r>
              <a:rPr lang="en-US" b="1" i="1" dirty="0" smtClean="0"/>
              <a:t> interrupt is over</a:t>
            </a:r>
          </a:p>
          <a:p>
            <a:pPr>
              <a:lnSpc>
                <a:spcPct val="70000"/>
              </a:lnSpc>
            </a:pPr>
            <a:r>
              <a:rPr lang="en-US" b="1" i="1" dirty="0" smtClean="0"/>
              <a:t>As the slide explains if the display is hidden/shown the Canvas’ </a:t>
            </a:r>
            <a:r>
              <a:rPr lang="en-US" b="1" i="1" dirty="0" err="1" smtClean="0"/>
              <a:t>hideNotify</a:t>
            </a:r>
            <a:r>
              <a:rPr lang="en-US" b="1" i="1" dirty="0" smtClean="0"/>
              <a:t>() and </a:t>
            </a:r>
            <a:r>
              <a:rPr lang="en-US" b="1" i="1" dirty="0" err="1" smtClean="0"/>
              <a:t>showNotify</a:t>
            </a:r>
            <a:r>
              <a:rPr lang="en-US" b="1" i="1" dirty="0" smtClean="0"/>
              <a:t>() methods are called.  Your application should implement thread stop/restart and state preservation/restoration in these methods to ensure it can resume gracefully from any of these events.</a:t>
            </a:r>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6"/>
          <p:cNvSpPr>
            <a:spLocks noGrp="1" noChangeArrowheads="1"/>
          </p:cNvSpPr>
          <p:nvPr>
            <p:ph type="sldNum" sz="quarter" idx="5"/>
          </p:nvPr>
        </p:nvSpPr>
        <p:spPr>
          <a:noFill/>
        </p:spPr>
        <p:txBody>
          <a:bodyPr/>
          <a:lstStyle/>
          <a:p>
            <a:fld id="{14102702-5F4A-4C55-BE0A-7CC01FDDA862}" type="slidenum">
              <a:rPr lang="en-US" smtClean="0"/>
              <a:pPr/>
              <a:t>12</a:t>
            </a:fld>
            <a:endParaRPr lang="en-US" smtClean="0"/>
          </a:p>
        </p:txBody>
      </p:sp>
      <p:sp>
        <p:nvSpPr>
          <p:cNvPr id="92165" name="Rectangle 2"/>
          <p:cNvSpPr>
            <a:spLocks noGrp="1" noRot="1" noChangeAspect="1" noChangeArrowheads="1" noTextEdit="1"/>
          </p:cNvSpPr>
          <p:nvPr>
            <p:ph type="sldImg"/>
          </p:nvPr>
        </p:nvSpPr>
        <p:spPr>
          <a:xfrm>
            <a:off x="906463" y="844550"/>
            <a:ext cx="4916487" cy="3403600"/>
          </a:xfrm>
          <a:ln/>
        </p:spPr>
      </p:sp>
      <p:sp>
        <p:nvSpPr>
          <p:cNvPr id="92166" name="Rectangle 3"/>
          <p:cNvSpPr>
            <a:spLocks noGrp="1" noChangeArrowheads="1"/>
          </p:cNvSpPr>
          <p:nvPr>
            <p:ph type="body" idx="1"/>
          </p:nvPr>
        </p:nvSpPr>
        <p:spPr>
          <a:noFill/>
          <a:ln w="9525"/>
        </p:spPr>
        <p:txBody>
          <a:bodyPr/>
          <a:lstStyle/>
          <a:p>
            <a:r>
              <a:rPr lang="en-US" dirty="0" smtClean="0"/>
              <a:t>Keyboard input is non-uniform in the sense that different key events could be mapped to different keys on the input pad in a proprietary way. To alleviate this problem, a portable solution using the </a:t>
            </a:r>
            <a:r>
              <a:rPr lang="en-US" dirty="0" err="1" smtClean="0"/>
              <a:t>getKeycode</a:t>
            </a:r>
            <a:r>
              <a:rPr lang="en-US" dirty="0" smtClean="0"/>
              <a:t>() method works by defining common key events and returns these keys -- called action keys in MIDP terminology – as mapped for the device. For example, the code below evinces a portable way to implement the common controls for most games:</a:t>
            </a:r>
          </a:p>
          <a:p>
            <a:endParaRPr lang="en-US" dirty="0" smtClean="0"/>
          </a:p>
          <a:p>
            <a:pPr>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buNone/>
            </a:pPr>
            <a:r>
              <a:rPr lang="en-US" dirty="0" smtClean="0">
                <a:latin typeface="Courier New" pitchFamily="49" charset="0"/>
              </a:rPr>
              <a:t>    private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rightKey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leftKey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upKey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downKey</a:t>
            </a:r>
            <a:r>
              <a:rPr lang="en-US" dirty="0" smtClean="0">
                <a:latin typeface="Courier New" pitchFamily="49" charset="0"/>
              </a:rPr>
              <a:t>;</a:t>
            </a:r>
          </a:p>
          <a:p>
            <a:pPr>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fireKey</a:t>
            </a:r>
            <a:r>
              <a:rPr lang="en-US" dirty="0" smtClean="0">
                <a:latin typeface="Courier New" pitchFamily="49" charset="0"/>
              </a:rPr>
              <a:t>;</a:t>
            </a:r>
          </a:p>
          <a:p>
            <a:pPr>
              <a:buNone/>
            </a:pPr>
            <a:r>
              <a:rPr lang="en-US" dirty="0" smtClean="0">
                <a:latin typeface="Courier New" pitchFamily="49" charset="0"/>
              </a:rPr>
              <a:t>       </a:t>
            </a:r>
          </a:p>
          <a:p>
            <a:pPr>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rightKey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RIGHT );</a:t>
            </a:r>
          </a:p>
          <a:p>
            <a:pPr>
              <a:buNone/>
            </a:pPr>
            <a:r>
              <a:rPr lang="en-US" dirty="0" smtClean="0">
                <a:latin typeface="Courier New" pitchFamily="49" charset="0"/>
              </a:rPr>
              <a:t>        </a:t>
            </a:r>
            <a:r>
              <a:rPr lang="en-US" dirty="0" err="1" smtClean="0">
                <a:latin typeface="Courier New" pitchFamily="49" charset="0"/>
              </a:rPr>
              <a:t>leftKey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LEFT );</a:t>
            </a:r>
          </a:p>
          <a:p>
            <a:pPr>
              <a:buNone/>
            </a:pPr>
            <a:r>
              <a:rPr lang="en-US" dirty="0" smtClean="0">
                <a:latin typeface="Courier New" pitchFamily="49" charset="0"/>
              </a:rPr>
              <a:t>        </a:t>
            </a:r>
            <a:r>
              <a:rPr lang="en-US" dirty="0" err="1" smtClean="0">
                <a:latin typeface="Courier New" pitchFamily="49" charset="0"/>
              </a:rPr>
              <a:t>upKey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UP );</a:t>
            </a:r>
          </a:p>
          <a:p>
            <a:pPr>
              <a:buNone/>
            </a:pPr>
            <a:r>
              <a:rPr lang="en-US" dirty="0" smtClean="0">
                <a:latin typeface="Courier New" pitchFamily="49" charset="0"/>
              </a:rPr>
              <a:t>        </a:t>
            </a:r>
            <a:r>
              <a:rPr lang="en-US" dirty="0" err="1" smtClean="0">
                <a:latin typeface="Courier New" pitchFamily="49" charset="0"/>
              </a:rPr>
              <a:t>downKey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DOWN );</a:t>
            </a:r>
          </a:p>
          <a:p>
            <a:pPr>
              <a:buNone/>
            </a:pPr>
            <a:r>
              <a:rPr lang="en-US" dirty="0" smtClean="0">
                <a:latin typeface="Courier New" pitchFamily="49" charset="0"/>
              </a:rPr>
              <a:t>        </a:t>
            </a:r>
            <a:r>
              <a:rPr lang="en-US" dirty="0" err="1" smtClean="0">
                <a:latin typeface="Courier New" pitchFamily="49" charset="0"/>
              </a:rPr>
              <a:t>fireKey</a:t>
            </a:r>
            <a:r>
              <a:rPr lang="en-US" dirty="0" smtClean="0">
                <a:latin typeface="Courier New" pitchFamily="49" charset="0"/>
              </a:rPr>
              <a:t> = </a:t>
            </a:r>
            <a:r>
              <a:rPr lang="en-US" dirty="0" err="1" smtClean="0">
                <a:latin typeface="Courier New" pitchFamily="49" charset="0"/>
              </a:rPr>
              <a:t>getKeyCode</a:t>
            </a:r>
            <a:r>
              <a:rPr lang="en-US" dirty="0" smtClean="0">
                <a:latin typeface="Courier New" pitchFamily="49" charset="0"/>
              </a:rPr>
              <a:t>( FIRE );</a:t>
            </a:r>
          </a:p>
          <a:p>
            <a:pPr>
              <a:buNone/>
            </a:pPr>
            <a:r>
              <a:rPr lang="en-US" dirty="0" smtClean="0">
                <a:latin typeface="Courier New" pitchFamily="49" charset="0"/>
              </a:rPr>
              <a:t>        }</a:t>
            </a:r>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6"/>
          <p:cNvSpPr>
            <a:spLocks noGrp="1" noChangeArrowheads="1"/>
          </p:cNvSpPr>
          <p:nvPr>
            <p:ph type="sldNum" sz="quarter" idx="5"/>
          </p:nvPr>
        </p:nvSpPr>
        <p:spPr>
          <a:noFill/>
        </p:spPr>
        <p:txBody>
          <a:bodyPr/>
          <a:lstStyle/>
          <a:p>
            <a:fld id="{B73B11CA-4ACB-468F-9795-0F5F3FDA1BEC}" type="slidenum">
              <a:rPr lang="en-US" smtClean="0"/>
              <a:pPr/>
              <a:t>13</a:t>
            </a:fld>
            <a:endParaRPr lang="en-US" smtClean="0"/>
          </a:p>
        </p:txBody>
      </p:sp>
      <p:sp>
        <p:nvSpPr>
          <p:cNvPr id="93189" name="Rectangle 2"/>
          <p:cNvSpPr>
            <a:spLocks noGrp="1" noRot="1" noChangeAspect="1" noChangeArrowheads="1" noTextEdit="1"/>
          </p:cNvSpPr>
          <p:nvPr>
            <p:ph type="sldImg"/>
          </p:nvPr>
        </p:nvSpPr>
        <p:spPr>
          <a:xfrm>
            <a:off x="906463" y="844550"/>
            <a:ext cx="4916487" cy="3403600"/>
          </a:xfrm>
          <a:ln/>
        </p:spPr>
      </p:sp>
      <p:sp>
        <p:nvSpPr>
          <p:cNvPr id="93190" name="Rectangle 3"/>
          <p:cNvSpPr>
            <a:spLocks noGrp="1" noChangeArrowheads="1"/>
          </p:cNvSpPr>
          <p:nvPr>
            <p:ph type="body" idx="1"/>
          </p:nvPr>
        </p:nvSpPr>
        <p:spPr>
          <a:noFill/>
          <a:ln w="9525"/>
        </p:spPr>
        <p:txBody>
          <a:bodyPr/>
          <a:lstStyle/>
          <a:p>
            <a:r>
              <a:rPr lang="en-US" dirty="0" smtClean="0"/>
              <a:t>Note that the other way of trapping input commands is to have Canvas implement the </a:t>
            </a:r>
            <a:r>
              <a:rPr lang="en-US" dirty="0" err="1" smtClean="0"/>
              <a:t>CommandListener</a:t>
            </a:r>
            <a:r>
              <a:rPr lang="en-US" dirty="0" smtClean="0"/>
              <a:t> interface and add commands to the listener:</a:t>
            </a:r>
          </a:p>
          <a:p>
            <a:endParaRPr lang="en-US" dirty="0" smtClean="0"/>
          </a:p>
          <a:p>
            <a:pPr>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implements </a:t>
            </a:r>
            <a:r>
              <a:rPr lang="en-US" dirty="0" err="1" smtClean="0">
                <a:latin typeface="Courier New" pitchFamily="49" charset="0"/>
              </a:rPr>
              <a:t>CommandListener</a:t>
            </a:r>
            <a:r>
              <a:rPr lang="en-US" dirty="0" smtClean="0">
                <a:latin typeface="Courier New" pitchFamily="49" charset="0"/>
              </a:rPr>
              <a:t> {</a:t>
            </a:r>
          </a:p>
          <a:p>
            <a:pPr>
              <a:buNone/>
            </a:pPr>
            <a:r>
              <a:rPr lang="en-US" dirty="0" smtClean="0">
                <a:latin typeface="Courier New" pitchFamily="49" charset="0"/>
              </a:rPr>
              <a:t>   private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private Command  </a:t>
            </a:r>
            <a:r>
              <a:rPr lang="en-US" dirty="0" err="1" smtClean="0">
                <a:latin typeface="Courier New" pitchFamily="49" charset="0"/>
              </a:rPr>
              <a:t>exitCommand</a:t>
            </a:r>
            <a:r>
              <a:rPr lang="en-US" dirty="0" smtClean="0">
                <a:latin typeface="Courier New" pitchFamily="49" charset="0"/>
              </a:rPr>
              <a:t> = new Command("Exit", </a:t>
            </a:r>
            <a:r>
              <a:rPr lang="en-US" dirty="0" err="1" smtClean="0">
                <a:latin typeface="Courier New" pitchFamily="49" charset="0"/>
              </a:rPr>
              <a:t>Command.EXIT</a:t>
            </a:r>
            <a:r>
              <a:rPr lang="en-US" dirty="0" smtClean="0">
                <a:latin typeface="Courier New" pitchFamily="49" charset="0"/>
              </a:rPr>
              <a:t>, 1 );</a:t>
            </a:r>
          </a:p>
          <a:p>
            <a:pPr>
              <a:buNone/>
            </a:pPr>
            <a:endParaRPr lang="en-US" dirty="0" smtClean="0">
              <a:latin typeface="Courier New" pitchFamily="49" charset="0"/>
            </a:endParaRPr>
          </a:p>
          <a:p>
            <a:pPr>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 {</a:t>
            </a:r>
          </a:p>
          <a:p>
            <a:pPr>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addCommand</a:t>
            </a:r>
            <a:r>
              <a:rPr lang="en-US" dirty="0" smtClean="0">
                <a:latin typeface="Courier New" pitchFamily="49" charset="0"/>
              </a:rPr>
              <a:t>(</a:t>
            </a:r>
            <a:r>
              <a:rPr lang="en-US" dirty="0" err="1" smtClean="0">
                <a:latin typeface="Courier New" pitchFamily="49" charset="0"/>
              </a:rPr>
              <a:t>exitCommand</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setListener</a:t>
            </a:r>
            <a:r>
              <a:rPr lang="en-US" dirty="0" smtClean="0">
                <a:latin typeface="Courier New" pitchFamily="49" charset="0"/>
              </a:rPr>
              <a:t>(this)</a:t>
            </a:r>
          </a:p>
          <a:p>
            <a:pPr>
              <a:buNone/>
            </a:pPr>
            <a:r>
              <a:rPr lang="en-US" dirty="0" smtClean="0">
                <a:latin typeface="Courier New" pitchFamily="49" charset="0"/>
              </a:rPr>
              <a:t>   }</a:t>
            </a:r>
          </a:p>
          <a:p>
            <a:endParaRPr lang="en-US" dirty="0" smtClean="0">
              <a:latin typeface="Courier New" pitchFamily="49" charset="0"/>
            </a:endParaRPr>
          </a:p>
          <a:p>
            <a:r>
              <a:rPr lang="en-US" dirty="0" smtClean="0"/>
              <a:t>Finally, it may help the developer when debugging tasks to know that </a:t>
            </a:r>
            <a:r>
              <a:rPr lang="en-US" dirty="0" err="1" smtClean="0"/>
              <a:t>keyCodes</a:t>
            </a:r>
            <a:r>
              <a:rPr lang="en-US" dirty="0" smtClean="0"/>
              <a:t> that have positive values are those that can translate to Unicode – e.g. a number key – and those that have negative values cannot translate to Unicode – e.g. The FIRE button.</a:t>
            </a:r>
          </a:p>
          <a:p>
            <a:endParaRPr lang="en-GB" b="1" i="1" dirty="0" smtClean="0"/>
          </a:p>
          <a:p>
            <a:r>
              <a:rPr lang="en-GB" b="1" i="1" dirty="0" smtClean="0"/>
              <a:t>UI-118-03 - A </a:t>
            </a:r>
            <a:r>
              <a:rPr lang="en-GB" b="1" i="1" dirty="0" err="1" smtClean="0"/>
              <a:t>MIDlet</a:t>
            </a:r>
            <a:r>
              <a:rPr lang="en-GB" b="1" i="1" dirty="0" smtClean="0"/>
              <a:t> must not be able to simulate key-press events to mislead the user.</a:t>
            </a:r>
          </a:p>
          <a:p>
            <a:r>
              <a:rPr lang="en-GB" b="1" i="1" dirty="0" smtClean="0"/>
              <a:t>Your application must not call </a:t>
            </a:r>
            <a:r>
              <a:rPr lang="en-GB" b="1" i="1" dirty="0" err="1" smtClean="0"/>
              <a:t>Canvas.keyPressed</a:t>
            </a:r>
            <a:r>
              <a:rPr lang="en-GB" b="1" i="1" dirty="0" smtClean="0"/>
              <a:t> manually.  This method should only be called when the user actually presses a key.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6"/>
          <p:cNvSpPr>
            <a:spLocks noGrp="1" noChangeArrowheads="1"/>
          </p:cNvSpPr>
          <p:nvPr>
            <p:ph type="sldNum" sz="quarter" idx="5"/>
          </p:nvPr>
        </p:nvSpPr>
        <p:spPr>
          <a:noFill/>
        </p:spPr>
        <p:txBody>
          <a:bodyPr/>
          <a:lstStyle/>
          <a:p>
            <a:fld id="{C6E0A187-5851-433B-AAC3-5E234B0EB4BF}" type="slidenum">
              <a:rPr lang="en-US" smtClean="0"/>
              <a:pPr/>
              <a:t>14</a:t>
            </a:fld>
            <a:endParaRPr lang="en-US" smtClean="0"/>
          </a:p>
        </p:txBody>
      </p:sp>
      <p:sp>
        <p:nvSpPr>
          <p:cNvPr id="94213" name="Rectangle 2"/>
          <p:cNvSpPr>
            <a:spLocks noGrp="1" noRot="1" noChangeAspect="1" noChangeArrowheads="1" noTextEdit="1"/>
          </p:cNvSpPr>
          <p:nvPr>
            <p:ph type="sldImg"/>
          </p:nvPr>
        </p:nvSpPr>
        <p:spPr>
          <a:xfrm>
            <a:off x="906463" y="844550"/>
            <a:ext cx="4916487" cy="3403600"/>
          </a:xfrm>
          <a:ln/>
        </p:spPr>
      </p:sp>
      <p:sp>
        <p:nvSpPr>
          <p:cNvPr id="94214" name="Rectangle 3"/>
          <p:cNvSpPr>
            <a:spLocks noGrp="1" noChangeArrowheads="1"/>
          </p:cNvSpPr>
          <p:nvPr>
            <p:ph type="body" idx="1"/>
          </p:nvPr>
        </p:nvSpPr>
        <p:spPr>
          <a:noFill/>
          <a:ln w="9525"/>
        </p:spPr>
        <p:txBody>
          <a:bodyPr/>
          <a:lstStyle/>
          <a:p>
            <a:r>
              <a:rPr lang="en-US" dirty="0" smtClean="0"/>
              <a:t>In order to get flicker-free drawing you can simulate well known double buffering techniques if your device doesn't support native double buffering.  If your device is not double buffered – use </a:t>
            </a:r>
            <a:r>
              <a:rPr lang="en-US" dirty="0" err="1" smtClean="0"/>
              <a:t>isDoubleBuffered</a:t>
            </a:r>
            <a:r>
              <a:rPr lang="en-US" b="1" dirty="0" smtClean="0"/>
              <a:t>()</a:t>
            </a:r>
            <a:r>
              <a:rPr lang="en-US" dirty="0" smtClean="0"/>
              <a:t> method to find out -- then you can create an </a:t>
            </a:r>
            <a:r>
              <a:rPr lang="en-US" dirty="0" err="1" smtClean="0"/>
              <a:t>offscreen</a:t>
            </a:r>
            <a:r>
              <a:rPr lang="en-US" dirty="0" smtClean="0"/>
              <a:t> image, draw to that image and then copy those bits in the </a:t>
            </a:r>
            <a:r>
              <a:rPr lang="en-US" dirty="0" err="1" smtClean="0"/>
              <a:t>offscreen</a:t>
            </a:r>
            <a:r>
              <a:rPr lang="en-US" dirty="0" smtClean="0"/>
              <a:t> display onto the onscreen display to achieve double buffering and smooth flicker-free display updates. Note that the off-screen image should naturally be constructed mutable for this to work.</a:t>
            </a:r>
          </a:p>
          <a:p>
            <a:endParaRPr lang="en-US" dirty="0" smtClean="0"/>
          </a:p>
          <a:p>
            <a:pPr>
              <a:buNone/>
            </a:pPr>
            <a:r>
              <a:rPr lang="en-US" dirty="0" err="1" smtClean="0">
                <a:latin typeface="Courier New" pitchFamily="49" charset="0"/>
              </a:rPr>
              <a:t>int</a:t>
            </a:r>
            <a:r>
              <a:rPr lang="en-US" dirty="0" smtClean="0">
                <a:latin typeface="Courier New" pitchFamily="49" charset="0"/>
              </a:rPr>
              <a:t> width = </a:t>
            </a:r>
            <a:r>
              <a:rPr lang="en-US" dirty="0" err="1" smtClean="0">
                <a:latin typeface="Courier New" pitchFamily="49" charset="0"/>
              </a:rPr>
              <a:t>getWidth</a:t>
            </a:r>
            <a:r>
              <a:rPr lang="en-US" dirty="0" smtClean="0">
                <a:latin typeface="Courier New" pitchFamily="49" charset="0"/>
              </a:rPr>
              <a:t>();</a:t>
            </a:r>
          </a:p>
          <a:p>
            <a:pPr>
              <a:buNone/>
            </a:pPr>
            <a:r>
              <a:rPr lang="en-US" dirty="0" err="1" smtClean="0">
                <a:latin typeface="Courier New" pitchFamily="49" charset="0"/>
              </a:rPr>
              <a:t>int</a:t>
            </a:r>
            <a:r>
              <a:rPr lang="en-US" dirty="0" smtClean="0">
                <a:latin typeface="Courier New" pitchFamily="49" charset="0"/>
              </a:rPr>
              <a:t> height = </a:t>
            </a:r>
            <a:r>
              <a:rPr lang="en-US" dirty="0" err="1" smtClean="0">
                <a:latin typeface="Courier New" pitchFamily="49" charset="0"/>
              </a:rPr>
              <a:t>getHeight</a:t>
            </a:r>
            <a:r>
              <a:rPr lang="en-US" dirty="0" smtClean="0">
                <a:latin typeface="Courier New" pitchFamily="49" charset="0"/>
              </a:rPr>
              <a:t>();</a:t>
            </a:r>
          </a:p>
          <a:p>
            <a:pPr>
              <a:buNone/>
            </a:pPr>
            <a:r>
              <a:rPr lang="en-US" dirty="0" smtClean="0">
                <a:latin typeface="Courier New" pitchFamily="49" charset="0"/>
              </a:rPr>
              <a:t>Image buffer = </a:t>
            </a:r>
            <a:r>
              <a:rPr lang="en-US" dirty="0" err="1" smtClean="0">
                <a:latin typeface="Courier New" pitchFamily="49" charset="0"/>
              </a:rPr>
              <a:t>Image.createImage</a:t>
            </a:r>
            <a:r>
              <a:rPr lang="en-US" dirty="0" smtClean="0">
                <a:latin typeface="Courier New" pitchFamily="49" charset="0"/>
              </a:rPr>
              <a:t>(width, height);</a:t>
            </a:r>
          </a:p>
          <a:p>
            <a:pPr>
              <a:buNone/>
            </a:pPr>
            <a:r>
              <a:rPr lang="en-US" dirty="0" smtClean="0">
                <a:latin typeface="Courier New" pitchFamily="49" charset="0"/>
              </a:rPr>
              <a:t>Graphics </a:t>
            </a:r>
            <a:r>
              <a:rPr lang="en-US" dirty="0" err="1" smtClean="0">
                <a:latin typeface="Courier New" pitchFamily="49" charset="0"/>
              </a:rPr>
              <a:t>gc</a:t>
            </a:r>
            <a:r>
              <a:rPr lang="en-US" dirty="0" smtClean="0">
                <a:latin typeface="Courier New" pitchFamily="49" charset="0"/>
              </a:rPr>
              <a:t> = </a:t>
            </a:r>
            <a:r>
              <a:rPr lang="en-US" dirty="0" err="1" smtClean="0">
                <a:latin typeface="Courier New" pitchFamily="49" charset="0"/>
              </a:rPr>
              <a:t>buffer.getGraphics</a:t>
            </a:r>
            <a:r>
              <a:rPr lang="en-US" dirty="0" smtClean="0">
                <a:latin typeface="Courier New" pitchFamily="49" charset="0"/>
              </a:rPr>
              <a:t>();</a:t>
            </a:r>
          </a:p>
          <a:p>
            <a:pPr>
              <a:buNone/>
            </a:pPr>
            <a:r>
              <a:rPr lang="en-US" dirty="0" err="1" smtClean="0">
                <a:latin typeface="Courier New" pitchFamily="49" charset="0"/>
              </a:rPr>
              <a:t>gc.drawRect</a:t>
            </a:r>
            <a:r>
              <a:rPr lang="en-US" dirty="0" smtClean="0">
                <a:latin typeface="Courier New" pitchFamily="49" charset="0"/>
              </a:rPr>
              <a:t>(20, 20, 25, 30);</a:t>
            </a:r>
          </a:p>
          <a:p>
            <a:pPr>
              <a:buNone/>
            </a:pPr>
            <a:r>
              <a:rPr lang="en-US" dirty="0" smtClean="0">
                <a:latin typeface="Courier New" pitchFamily="49" charset="0"/>
              </a:rPr>
              <a:t>public void paint(Graphics g) {</a:t>
            </a:r>
          </a:p>
          <a:p>
            <a:pPr>
              <a:buNone/>
            </a:pPr>
            <a:r>
              <a:rPr lang="en-US" dirty="0" smtClean="0">
                <a:latin typeface="Courier New" pitchFamily="49" charset="0"/>
              </a:rPr>
              <a:t>   </a:t>
            </a:r>
            <a:r>
              <a:rPr lang="en-US" dirty="0" err="1" smtClean="0">
                <a:latin typeface="Courier New" pitchFamily="49" charset="0"/>
              </a:rPr>
              <a:t>g.drawImage</a:t>
            </a:r>
            <a:r>
              <a:rPr lang="en-US" dirty="0" smtClean="0">
                <a:latin typeface="Courier New" pitchFamily="49" charset="0"/>
              </a:rPr>
              <a:t>(buffer, 0, 0, 0);</a:t>
            </a:r>
          </a:p>
          <a:p>
            <a:pPr>
              <a:buNone/>
            </a:pPr>
            <a:r>
              <a:rPr lang="en-US" dirty="0" smtClean="0">
                <a:latin typeface="Courier New" pitchFamily="49" charset="0"/>
              </a:rPr>
              <a:t>}</a:t>
            </a:r>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6"/>
          <p:cNvSpPr>
            <a:spLocks noGrp="1" noChangeArrowheads="1"/>
          </p:cNvSpPr>
          <p:nvPr>
            <p:ph type="sldNum" sz="quarter" idx="5"/>
          </p:nvPr>
        </p:nvSpPr>
        <p:spPr>
          <a:noFill/>
        </p:spPr>
        <p:txBody>
          <a:bodyPr/>
          <a:lstStyle/>
          <a:p>
            <a:fld id="{F01B6CF2-8E62-4723-84E3-E35C48BACD8D}" type="slidenum">
              <a:rPr lang="en-US" smtClean="0"/>
              <a:pPr/>
              <a:t>15</a:t>
            </a:fld>
            <a:endParaRPr lang="en-US" smtClean="0"/>
          </a:p>
        </p:txBody>
      </p:sp>
      <p:sp>
        <p:nvSpPr>
          <p:cNvPr id="95237" name="Rectangle 2"/>
          <p:cNvSpPr>
            <a:spLocks noGrp="1" noRot="1" noChangeAspect="1" noChangeArrowheads="1" noTextEdit="1"/>
          </p:cNvSpPr>
          <p:nvPr>
            <p:ph type="sldImg"/>
          </p:nvPr>
        </p:nvSpPr>
        <p:spPr>
          <a:xfrm>
            <a:off x="906463" y="844550"/>
            <a:ext cx="4916487" cy="3403600"/>
          </a:xfrm>
          <a:ln/>
        </p:spPr>
      </p:sp>
      <p:sp>
        <p:nvSpPr>
          <p:cNvPr id="95238"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6"/>
          <p:cNvSpPr>
            <a:spLocks noGrp="1" noChangeArrowheads="1"/>
          </p:cNvSpPr>
          <p:nvPr>
            <p:ph type="sldNum" sz="quarter" idx="5"/>
          </p:nvPr>
        </p:nvSpPr>
        <p:spPr>
          <a:noFill/>
        </p:spPr>
        <p:txBody>
          <a:bodyPr/>
          <a:lstStyle/>
          <a:p>
            <a:fld id="{8F54B7FC-FFAE-4009-8D3F-E29C30F819C3}" type="slidenum">
              <a:rPr lang="en-US" smtClean="0"/>
              <a:pPr/>
              <a:t>16</a:t>
            </a:fld>
            <a:endParaRPr lang="en-US" smtClean="0"/>
          </a:p>
        </p:txBody>
      </p:sp>
      <p:sp>
        <p:nvSpPr>
          <p:cNvPr id="96261" name="Rectangle 2"/>
          <p:cNvSpPr>
            <a:spLocks noGrp="1" noRot="1" noChangeAspect="1" noChangeArrowheads="1" noTextEdit="1"/>
          </p:cNvSpPr>
          <p:nvPr>
            <p:ph type="sldImg"/>
          </p:nvPr>
        </p:nvSpPr>
        <p:spPr>
          <a:xfrm>
            <a:off x="906463" y="844550"/>
            <a:ext cx="4916487" cy="3403600"/>
          </a:xfrm>
          <a:ln/>
        </p:spPr>
      </p:sp>
      <p:sp>
        <p:nvSpPr>
          <p:cNvPr id="96262" name="Rectangle 3"/>
          <p:cNvSpPr>
            <a:spLocks noGrp="1" noChangeArrowheads="1"/>
          </p:cNvSpPr>
          <p:nvPr>
            <p:ph type="body" idx="1"/>
          </p:nvPr>
        </p:nvSpPr>
        <p:spPr>
          <a:xfrm>
            <a:off x="699616" y="3850432"/>
            <a:ext cx="5688632" cy="5400600"/>
          </a:xfrm>
          <a:noFill/>
          <a:ln w="9525"/>
        </p:spPr>
        <p:txBody>
          <a:bodyPr/>
          <a:lstStyle/>
          <a:p>
            <a:pPr>
              <a:lnSpc>
                <a:spcPct val="70000"/>
              </a:lnSpc>
              <a:spcBef>
                <a:spcPct val="10000"/>
              </a:spcBef>
              <a:spcAft>
                <a:spcPct val="10000"/>
              </a:spcAft>
            </a:pPr>
            <a:r>
              <a:rPr lang="en-US" dirty="0" smtClean="0"/>
              <a:t>The developer should be aware that while the paint() method is fully </a:t>
            </a:r>
            <a:r>
              <a:rPr lang="en-US" dirty="0" err="1" smtClean="0"/>
              <a:t>threadsafe</a:t>
            </a:r>
            <a:r>
              <a:rPr lang="en-US" dirty="0" smtClean="0"/>
              <a:t>, care must be taken not to call objects that are synchronized by the </a:t>
            </a:r>
            <a:r>
              <a:rPr lang="en-US" dirty="0" err="1" smtClean="0"/>
              <a:t>serviceRepaint</a:t>
            </a:r>
            <a:r>
              <a:rPr lang="en-US" dirty="0" smtClean="0"/>
              <a:t>() method and needed by the paint() method. This is because </a:t>
            </a:r>
            <a:r>
              <a:rPr lang="en-US" dirty="0" err="1" smtClean="0"/>
              <a:t>serviceRepaint</a:t>
            </a:r>
            <a:r>
              <a:rPr lang="en-US" dirty="0" smtClean="0"/>
              <a:t>() does not schedule a repaint(), instead it calls paint() immediately. For example, this call structure would cause the </a:t>
            </a:r>
            <a:r>
              <a:rPr lang="en-US" dirty="0" err="1" smtClean="0"/>
              <a:t>MIDlet</a:t>
            </a:r>
            <a:r>
              <a:rPr lang="en-US" dirty="0" smtClean="0"/>
              <a:t> to deadlock:</a:t>
            </a:r>
          </a:p>
          <a:p>
            <a:pPr>
              <a:lnSpc>
                <a:spcPct val="70000"/>
              </a:lnSpc>
              <a:spcBef>
                <a:spcPct val="10000"/>
              </a:spcBef>
              <a:spcAft>
                <a:spcPct val="10000"/>
              </a:spcAft>
            </a:pPr>
            <a:endParaRPr lang="en-US" dirty="0" smtClean="0"/>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spcBef>
                <a:spcPct val="10000"/>
              </a:spcBef>
              <a:spcAft>
                <a:spcPct val="10000"/>
              </a:spcAft>
              <a:buNone/>
            </a:pPr>
            <a:r>
              <a:rPr lang="en-US" dirty="0" smtClean="0">
                <a:latin typeface="Courier New" pitchFamily="49" charset="0"/>
              </a:rPr>
              <a:t>    private </a:t>
            </a:r>
            <a:r>
              <a:rPr lang="en-US" dirty="0" err="1" smtClean="0">
                <a:latin typeface="Courier New" pitchFamily="49" charset="0"/>
              </a:rPr>
              <a:t>MyObject</a:t>
            </a:r>
            <a:r>
              <a:rPr lang="en-US" dirty="0" smtClean="0">
                <a:latin typeface="Courier New" pitchFamily="49" charset="0"/>
              </a:rPr>
              <a:t> </a:t>
            </a:r>
            <a:r>
              <a:rPr lang="en-US" dirty="0" err="1" smtClean="0">
                <a:latin typeface="Courier New" pitchFamily="49" charset="0"/>
              </a:rPr>
              <a:t>obj</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synchronized </a:t>
            </a:r>
            <a:r>
              <a:rPr lang="en-US" dirty="0" err="1" smtClean="0">
                <a:latin typeface="Courier New" pitchFamily="49" charset="0"/>
              </a:rPr>
              <a:t>myBadUpUpdate</a:t>
            </a:r>
            <a:r>
              <a:rPr lang="en-US" dirty="0" smtClean="0">
                <a:latin typeface="Courier New" pitchFamily="49" charset="0"/>
              </a:rPr>
              <a:t>() {synchronized (this)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serviceRepaints</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protected void paint(Graphics g)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a:t>
            </a:r>
          </a:p>
          <a:p>
            <a:pPr>
              <a:lnSpc>
                <a:spcPct val="70000"/>
              </a:lnSpc>
              <a:spcBef>
                <a:spcPct val="10000"/>
              </a:spcBef>
              <a:spcAft>
                <a:spcPct val="10000"/>
              </a:spcAft>
              <a:buNone/>
            </a:pPr>
            <a:endParaRPr lang="en-US" dirty="0" smtClean="0">
              <a:latin typeface="Courier New" pitchFamily="49" charset="0"/>
            </a:endParaRPr>
          </a:p>
          <a:p>
            <a:pPr>
              <a:lnSpc>
                <a:spcPct val="70000"/>
              </a:lnSpc>
              <a:spcBef>
                <a:spcPct val="10000"/>
              </a:spcBef>
              <a:spcAft>
                <a:spcPct val="10000"/>
              </a:spcAft>
              <a:buNone/>
            </a:pPr>
            <a:r>
              <a:rPr lang="en-US" dirty="0" smtClean="0"/>
              <a:t>Similarly, you can call methods that perform update management routines by using the </a:t>
            </a:r>
            <a:r>
              <a:rPr lang="en-US" dirty="0" err="1" smtClean="0"/>
              <a:t>callSerially</a:t>
            </a:r>
            <a:r>
              <a:rPr lang="en-US" dirty="0" smtClean="0"/>
              <a:t>() method which will invoke your update routines AFTER screen repainting occurs.</a:t>
            </a:r>
          </a:p>
          <a:p>
            <a:pPr>
              <a:lnSpc>
                <a:spcPct val="70000"/>
              </a:lnSpc>
              <a:spcBef>
                <a:spcPct val="10000"/>
              </a:spcBef>
              <a:spcAft>
                <a:spcPct val="10000"/>
              </a:spcAft>
              <a:buNone/>
            </a:pPr>
            <a:endParaRPr lang="en-US" dirty="0" smtClean="0"/>
          </a:p>
          <a:p>
            <a:pPr>
              <a:lnSpc>
                <a:spcPct val="70000"/>
              </a:lnSpc>
              <a:spcBef>
                <a:spcPct val="10000"/>
              </a:spcBef>
              <a:spcAft>
                <a:spcPct val="10000"/>
              </a:spcAft>
              <a:buNone/>
            </a:pPr>
            <a:r>
              <a:rPr lang="en-US" dirty="0" smtClean="0">
                <a:latin typeface="Courier New" pitchFamily="49" charset="0"/>
              </a:rPr>
              <a:t>class </a:t>
            </a:r>
            <a:r>
              <a:rPr lang="en-US" dirty="0" err="1" smtClean="0">
                <a:latin typeface="Courier New" pitchFamily="49" charset="0"/>
              </a:rPr>
              <a:t>MyCanvas</a:t>
            </a:r>
            <a:r>
              <a:rPr lang="en-US" dirty="0" smtClean="0">
                <a:latin typeface="Courier New" pitchFamily="49" charset="0"/>
              </a:rPr>
              <a:t> extends Canvas implements </a:t>
            </a:r>
            <a:r>
              <a:rPr lang="en-US" dirty="0" err="1" smtClean="0">
                <a:latin typeface="Courier New" pitchFamily="49" charset="0"/>
              </a:rPr>
              <a:t>Runnable</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private </a:t>
            </a:r>
            <a:r>
              <a:rPr lang="en-US" dirty="0" err="1" smtClean="0">
                <a:latin typeface="Courier New" pitchFamily="49" charset="0"/>
              </a:rPr>
              <a:t>MyObject</a:t>
            </a:r>
            <a:r>
              <a:rPr lang="en-US" dirty="0" smtClean="0">
                <a:latin typeface="Courier New" pitchFamily="49" charset="0"/>
              </a:rPr>
              <a:t> </a:t>
            </a:r>
            <a:r>
              <a:rPr lang="en-US" dirty="0" err="1" smtClean="0">
                <a:latin typeface="Courier New" pitchFamily="49" charset="0"/>
              </a:rPr>
              <a:t>obj</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void </a:t>
            </a:r>
            <a:r>
              <a:rPr lang="en-US" dirty="0" err="1" smtClean="0">
                <a:latin typeface="Courier New" pitchFamily="49" charset="0"/>
              </a:rPr>
              <a:t>doSomething</a:t>
            </a: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callSerially</a:t>
            </a:r>
            <a:r>
              <a:rPr lang="en-US" dirty="0" smtClean="0">
                <a:latin typeface="Courier New" pitchFamily="49" charset="0"/>
              </a:rPr>
              <a:t>(this);</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void run(  ) {</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obj.update</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a:t>
            </a:r>
          </a:p>
          <a:p>
            <a:pPr>
              <a:lnSpc>
                <a:spcPct val="70000"/>
              </a:lnSpc>
              <a:spcBef>
                <a:spcPct val="10000"/>
              </a:spcBef>
              <a:spcAft>
                <a:spcPct val="10000"/>
              </a:spcAft>
            </a:pPr>
            <a:endParaRPr lang="en-US" dirty="0" smtClean="0">
              <a:latin typeface="Courier New" pitchFamily="49" charset="0"/>
            </a:endParaRPr>
          </a:p>
          <a:p>
            <a:pPr>
              <a:lnSpc>
                <a:spcPct val="70000"/>
              </a:lnSpc>
              <a:spcBef>
                <a:spcPct val="10000"/>
              </a:spcBef>
              <a:spcAft>
                <a:spcPct val="10000"/>
              </a:spcAft>
            </a:pPr>
            <a:r>
              <a:rPr lang="en-US" dirty="0" smtClean="0"/>
              <a:t>If possible, structure your code so that management updates are independent of order so you do not have to serialize the update logic as this introduces a dependency and could impede performance maintainability as your program grows.</a:t>
            </a:r>
            <a:endParaRPr lang="en-GB"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6"/>
          <p:cNvSpPr>
            <a:spLocks noGrp="1" noChangeArrowheads="1"/>
          </p:cNvSpPr>
          <p:nvPr>
            <p:ph type="sldNum" sz="quarter" idx="5"/>
          </p:nvPr>
        </p:nvSpPr>
        <p:spPr>
          <a:noFill/>
        </p:spPr>
        <p:txBody>
          <a:bodyPr/>
          <a:lstStyle/>
          <a:p>
            <a:fld id="{E639BBD8-960B-4A0B-ACD0-61940BDDCD1C}" type="slidenum">
              <a:rPr lang="en-US" smtClean="0"/>
              <a:pPr/>
              <a:t>17</a:t>
            </a:fld>
            <a:endParaRPr lang="en-US" smtClean="0"/>
          </a:p>
        </p:txBody>
      </p:sp>
      <p:sp>
        <p:nvSpPr>
          <p:cNvPr id="97285" name="Rectangle 2"/>
          <p:cNvSpPr>
            <a:spLocks noGrp="1" noRot="1" noChangeAspect="1" noChangeArrowheads="1" noTextEdit="1"/>
          </p:cNvSpPr>
          <p:nvPr>
            <p:ph type="sldImg"/>
          </p:nvPr>
        </p:nvSpPr>
        <p:spPr>
          <a:xfrm>
            <a:off x="906463" y="844550"/>
            <a:ext cx="4916487" cy="3403600"/>
          </a:xfrm>
          <a:ln/>
        </p:spPr>
      </p:sp>
      <p:sp>
        <p:nvSpPr>
          <p:cNvPr id="97286"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6"/>
          <p:cNvSpPr>
            <a:spLocks noGrp="1" noChangeArrowheads="1"/>
          </p:cNvSpPr>
          <p:nvPr>
            <p:ph type="sldNum" sz="quarter" idx="5"/>
          </p:nvPr>
        </p:nvSpPr>
        <p:spPr>
          <a:noFill/>
        </p:spPr>
        <p:txBody>
          <a:bodyPr/>
          <a:lstStyle/>
          <a:p>
            <a:fld id="{3420C79F-D925-4423-A9EE-967A643CE1EA}" type="slidenum">
              <a:rPr lang="en-US" smtClean="0"/>
              <a:pPr/>
              <a:t>18</a:t>
            </a:fld>
            <a:endParaRPr lang="en-US" smtClean="0"/>
          </a:p>
        </p:txBody>
      </p:sp>
      <p:sp>
        <p:nvSpPr>
          <p:cNvPr id="98309" name="Rectangle 2"/>
          <p:cNvSpPr>
            <a:spLocks noGrp="1" noRot="1" noChangeAspect="1" noChangeArrowheads="1" noTextEdit="1"/>
          </p:cNvSpPr>
          <p:nvPr>
            <p:ph type="sldImg"/>
          </p:nvPr>
        </p:nvSpPr>
        <p:spPr>
          <a:xfrm>
            <a:off x="906463" y="844550"/>
            <a:ext cx="4916487" cy="3403600"/>
          </a:xfrm>
          <a:ln/>
        </p:spPr>
      </p:sp>
      <p:sp>
        <p:nvSpPr>
          <p:cNvPr id="98310" name="Rectangle 3"/>
          <p:cNvSpPr>
            <a:spLocks noGrp="1" noChangeArrowheads="1"/>
          </p:cNvSpPr>
          <p:nvPr>
            <p:ph type="body" idx="1"/>
          </p:nvPr>
        </p:nvSpPr>
        <p:spPr>
          <a:xfrm>
            <a:off x="915640" y="4066456"/>
            <a:ext cx="5202017" cy="4597264"/>
          </a:xfrm>
          <a:noFill/>
          <a:ln w="9525"/>
        </p:spPr>
        <p:txBody>
          <a:bodyPr/>
          <a:lstStyle/>
          <a:p>
            <a:pPr marL="171450" indent="-171450">
              <a:lnSpc>
                <a:spcPct val="80000"/>
              </a:lnSpc>
              <a:buNone/>
            </a:pPr>
            <a:r>
              <a:rPr lang="en-GB" dirty="0" smtClean="0"/>
              <a:t>Features of each Nokia UI API versions are listed below</a:t>
            </a:r>
          </a:p>
          <a:p>
            <a:pPr marL="171450" indent="-171450">
              <a:lnSpc>
                <a:spcPct val="80000"/>
              </a:lnSpc>
              <a:buNone/>
            </a:pPr>
            <a:endParaRPr lang="en-GB" dirty="0" smtClean="0"/>
          </a:p>
          <a:p>
            <a:pPr marL="171450" indent="-171450">
              <a:lnSpc>
                <a:spcPct val="80000"/>
              </a:lnSpc>
              <a:buNone/>
            </a:pPr>
            <a:r>
              <a:rPr lang="en-GB" b="1" dirty="0" smtClean="0"/>
              <a:t>Nokia UI API v1.1</a:t>
            </a:r>
          </a:p>
          <a:p>
            <a:pPr marL="171450" indent="-171450">
              <a:lnSpc>
                <a:spcPct val="80000"/>
              </a:lnSpc>
              <a:buNone/>
            </a:pPr>
            <a:r>
              <a:rPr lang="en-GB" dirty="0" smtClean="0"/>
              <a:t>Low level access to image pixel data </a:t>
            </a:r>
          </a:p>
          <a:p>
            <a:pPr marL="171450" indent="-171450">
              <a:lnSpc>
                <a:spcPct val="80000"/>
              </a:lnSpc>
              <a:buNone/>
            </a:pPr>
            <a:r>
              <a:rPr lang="en-GB" dirty="0" smtClean="0"/>
              <a:t>Transparency support </a:t>
            </a:r>
          </a:p>
          <a:p>
            <a:pPr marL="171450" indent="-171450">
              <a:lnSpc>
                <a:spcPct val="80000"/>
              </a:lnSpc>
              <a:buNone/>
            </a:pPr>
            <a:r>
              <a:rPr lang="en-GB" dirty="0" smtClean="0"/>
              <a:t>Full screen drawing </a:t>
            </a:r>
          </a:p>
          <a:p>
            <a:pPr marL="171450" indent="-171450">
              <a:lnSpc>
                <a:spcPct val="80000"/>
              </a:lnSpc>
              <a:buNone/>
            </a:pPr>
            <a:r>
              <a:rPr lang="en-GB" dirty="0" smtClean="0"/>
              <a:t>Sound </a:t>
            </a:r>
          </a:p>
          <a:p>
            <a:pPr marL="171450" indent="-171450">
              <a:lnSpc>
                <a:spcPct val="80000"/>
              </a:lnSpc>
              <a:buNone/>
            </a:pPr>
            <a:r>
              <a:rPr lang="en-GB" dirty="0" smtClean="0"/>
              <a:t>Vibration and device lights control </a:t>
            </a:r>
          </a:p>
          <a:p>
            <a:pPr marL="171450" indent="-171450">
              <a:lnSpc>
                <a:spcPct val="80000"/>
              </a:lnSpc>
              <a:buNone/>
            </a:pPr>
            <a:endParaRPr lang="en-GB" dirty="0" smtClean="0"/>
          </a:p>
          <a:p>
            <a:pPr marL="171450" indent="-171450">
              <a:lnSpc>
                <a:spcPct val="80000"/>
              </a:lnSpc>
              <a:buNone/>
            </a:pPr>
            <a:r>
              <a:rPr lang="en-GB" b="1" dirty="0" smtClean="0"/>
              <a:t>Nokia UI API v1.2</a:t>
            </a:r>
            <a:endParaRPr lang="en-GB" dirty="0" smtClean="0"/>
          </a:p>
          <a:p>
            <a:pPr marL="171450" indent="-171450">
              <a:lnSpc>
                <a:spcPct val="80000"/>
              </a:lnSpc>
              <a:buNone/>
            </a:pPr>
            <a:r>
              <a:rPr lang="en-GB" dirty="0" smtClean="0"/>
              <a:t>Low level access to image pixel data </a:t>
            </a:r>
          </a:p>
          <a:p>
            <a:pPr marL="171450" indent="-171450">
              <a:lnSpc>
                <a:spcPct val="80000"/>
              </a:lnSpc>
              <a:buNone/>
            </a:pPr>
            <a:r>
              <a:rPr lang="en-GB" dirty="0" smtClean="0"/>
              <a:t>Transparency support </a:t>
            </a:r>
          </a:p>
          <a:p>
            <a:pPr marL="171450" indent="-171450">
              <a:lnSpc>
                <a:spcPct val="80000"/>
              </a:lnSpc>
              <a:buNone/>
            </a:pPr>
            <a:r>
              <a:rPr lang="en-GB" dirty="0" smtClean="0"/>
              <a:t>Full screen drawing </a:t>
            </a:r>
          </a:p>
          <a:p>
            <a:pPr marL="171450" indent="-171450">
              <a:lnSpc>
                <a:spcPct val="80000"/>
              </a:lnSpc>
              <a:buNone/>
            </a:pPr>
            <a:r>
              <a:rPr lang="en-GB" dirty="0" smtClean="0"/>
              <a:t>Sound </a:t>
            </a:r>
          </a:p>
          <a:p>
            <a:pPr marL="171450" indent="-171450">
              <a:lnSpc>
                <a:spcPct val="80000"/>
              </a:lnSpc>
              <a:buNone/>
            </a:pPr>
            <a:r>
              <a:rPr lang="en-GB" dirty="0" smtClean="0"/>
              <a:t>Vibration and device lights control </a:t>
            </a:r>
          </a:p>
          <a:p>
            <a:pPr marL="171450" indent="-171450">
              <a:lnSpc>
                <a:spcPct val="80000"/>
              </a:lnSpc>
              <a:buNone/>
            </a:pPr>
            <a:r>
              <a:rPr lang="en-GB" dirty="0" smtClean="0"/>
              <a:t>Tactile feedback </a:t>
            </a:r>
          </a:p>
          <a:p>
            <a:pPr marL="171450" indent="-171450">
              <a:lnSpc>
                <a:spcPct val="80000"/>
              </a:lnSpc>
              <a:buNone/>
            </a:pPr>
            <a:r>
              <a:rPr lang="en-GB" dirty="0" smtClean="0"/>
              <a:t>Getting fonts </a:t>
            </a:r>
          </a:p>
          <a:p>
            <a:pPr marL="171450" indent="-171450">
              <a:lnSpc>
                <a:spcPct val="80000"/>
              </a:lnSpc>
              <a:buNone/>
            </a:pPr>
            <a:endParaRPr lang="en-GB" dirty="0" smtClean="0"/>
          </a:p>
          <a:p>
            <a:pPr marL="171450" indent="-171450">
              <a:lnSpc>
                <a:spcPct val="80000"/>
              </a:lnSpc>
              <a:buNone/>
            </a:pPr>
            <a:r>
              <a:rPr lang="en-GB" b="1" dirty="0" smtClean="0"/>
              <a:t>Nokia UI API v1.3</a:t>
            </a:r>
            <a:endParaRPr lang="en-GB" dirty="0" smtClean="0"/>
          </a:p>
          <a:p>
            <a:pPr marL="171450" indent="-171450">
              <a:lnSpc>
                <a:spcPct val="80000"/>
              </a:lnSpc>
              <a:buNone/>
            </a:pPr>
            <a:r>
              <a:rPr lang="en-GB" dirty="0" smtClean="0"/>
              <a:t>Low level access to image pixel data </a:t>
            </a:r>
          </a:p>
          <a:p>
            <a:pPr marL="171450" indent="-171450">
              <a:lnSpc>
                <a:spcPct val="80000"/>
              </a:lnSpc>
              <a:buNone/>
            </a:pPr>
            <a:r>
              <a:rPr lang="en-GB" dirty="0" smtClean="0"/>
              <a:t>Transparency support </a:t>
            </a:r>
          </a:p>
          <a:p>
            <a:pPr marL="171450" indent="-171450">
              <a:lnSpc>
                <a:spcPct val="80000"/>
              </a:lnSpc>
              <a:buNone/>
            </a:pPr>
            <a:r>
              <a:rPr lang="en-GB" dirty="0" smtClean="0"/>
              <a:t>Full screen drawing </a:t>
            </a:r>
          </a:p>
          <a:p>
            <a:pPr marL="171450" indent="-171450">
              <a:lnSpc>
                <a:spcPct val="80000"/>
              </a:lnSpc>
              <a:buNone/>
            </a:pPr>
            <a:r>
              <a:rPr lang="en-GB" dirty="0" smtClean="0"/>
              <a:t>Sound </a:t>
            </a:r>
          </a:p>
          <a:p>
            <a:pPr marL="171450" indent="-171450">
              <a:lnSpc>
                <a:spcPct val="80000"/>
              </a:lnSpc>
              <a:buNone/>
            </a:pPr>
            <a:r>
              <a:rPr lang="en-GB" dirty="0" smtClean="0"/>
              <a:t>Vibration and device lights control </a:t>
            </a:r>
          </a:p>
          <a:p>
            <a:pPr marL="171450" indent="-171450">
              <a:lnSpc>
                <a:spcPct val="80000"/>
              </a:lnSpc>
              <a:buNone/>
            </a:pPr>
            <a:r>
              <a:rPr lang="en-GB" dirty="0" smtClean="0"/>
              <a:t>Tactile feedback </a:t>
            </a:r>
          </a:p>
          <a:p>
            <a:pPr marL="171450" indent="-171450">
              <a:lnSpc>
                <a:spcPct val="80000"/>
              </a:lnSpc>
              <a:buNone/>
            </a:pPr>
            <a:r>
              <a:rPr lang="en-GB" dirty="0" smtClean="0"/>
              <a:t>Getting fonts </a:t>
            </a:r>
          </a:p>
          <a:p>
            <a:pPr marL="171450" indent="-171450">
              <a:lnSpc>
                <a:spcPct val="80000"/>
              </a:lnSpc>
              <a:buNone/>
            </a:pPr>
            <a:r>
              <a:rPr lang="en-GB" dirty="0" smtClean="0"/>
              <a:t>Soft notifications </a:t>
            </a:r>
          </a:p>
          <a:p>
            <a:pPr marL="171450" indent="-171450">
              <a:lnSpc>
                <a:spcPct val="80000"/>
              </a:lnSpc>
              <a:buNone/>
            </a:pPr>
            <a:r>
              <a:rPr lang="en-GB" dirty="0" smtClean="0"/>
              <a:t>Events from joystick-type navigation mechanism </a:t>
            </a:r>
          </a:p>
          <a:p>
            <a:pPr marL="171450" indent="-171450">
              <a:lnSpc>
                <a:spcPct val="80000"/>
              </a:lnSpc>
            </a:pPr>
            <a:endParaRPr lang="en-GB"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6"/>
          <p:cNvSpPr>
            <a:spLocks noGrp="1" noChangeArrowheads="1"/>
          </p:cNvSpPr>
          <p:nvPr>
            <p:ph type="sldNum" sz="quarter" idx="5"/>
          </p:nvPr>
        </p:nvSpPr>
        <p:spPr>
          <a:noFill/>
        </p:spPr>
        <p:txBody>
          <a:bodyPr/>
          <a:lstStyle/>
          <a:p>
            <a:fld id="{3420C79F-D925-4423-A9EE-967A643CE1EA}" type="slidenum">
              <a:rPr lang="en-US" smtClean="0"/>
              <a:pPr/>
              <a:t>19</a:t>
            </a:fld>
            <a:endParaRPr lang="en-US" smtClean="0"/>
          </a:p>
        </p:txBody>
      </p:sp>
      <p:sp>
        <p:nvSpPr>
          <p:cNvPr id="98309" name="Rectangle 2"/>
          <p:cNvSpPr>
            <a:spLocks noGrp="1" noRot="1" noChangeAspect="1" noChangeArrowheads="1" noTextEdit="1"/>
          </p:cNvSpPr>
          <p:nvPr>
            <p:ph type="sldImg"/>
          </p:nvPr>
        </p:nvSpPr>
        <p:spPr>
          <a:xfrm>
            <a:off x="906463" y="844550"/>
            <a:ext cx="4916487" cy="3403600"/>
          </a:xfrm>
          <a:ln/>
        </p:spPr>
      </p:sp>
      <p:sp>
        <p:nvSpPr>
          <p:cNvPr id="7" name="Notes Placeholder 6"/>
          <p:cNvSpPr>
            <a:spLocks noGrp="1"/>
          </p:cNvSpPr>
          <p:nvPr>
            <p:ph type="body" sz="quarter" idx="10"/>
          </p:nvPr>
        </p:nvSpPr>
        <p:spPr/>
        <p:txBody>
          <a:bodyPr>
            <a:normAutofit/>
          </a:bodyPr>
          <a:lstStyle/>
          <a:p>
            <a:endParaRPr lang="fi-FI"/>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6"/>
          <p:cNvSpPr>
            <a:spLocks noGrp="1" noChangeArrowheads="1"/>
          </p:cNvSpPr>
          <p:nvPr>
            <p:ph type="sldNum" sz="quarter" idx="5"/>
          </p:nvPr>
        </p:nvSpPr>
        <p:spPr>
          <a:noFill/>
        </p:spPr>
        <p:txBody>
          <a:bodyPr/>
          <a:lstStyle/>
          <a:p>
            <a:fld id="{A82D6C96-C831-48A1-8C87-2FD48DAB4657}" type="slidenum">
              <a:rPr lang="en-US" smtClean="0"/>
              <a:pPr/>
              <a:t>2</a:t>
            </a:fld>
            <a:endParaRPr lang="en-US" smtClean="0"/>
          </a:p>
        </p:txBody>
      </p:sp>
      <p:sp>
        <p:nvSpPr>
          <p:cNvPr id="81925" name="Rectangle 2"/>
          <p:cNvSpPr>
            <a:spLocks noGrp="1" noRot="1" noChangeAspect="1" noChangeArrowheads="1" noTextEdit="1"/>
          </p:cNvSpPr>
          <p:nvPr>
            <p:ph type="sldImg"/>
          </p:nvPr>
        </p:nvSpPr>
        <p:spPr>
          <a:xfrm>
            <a:off x="906463" y="844550"/>
            <a:ext cx="4916487" cy="3403600"/>
          </a:xfrm>
          <a:ln/>
        </p:spPr>
      </p:sp>
      <p:sp>
        <p:nvSpPr>
          <p:cNvPr id="81926" name="Rectangle 3"/>
          <p:cNvSpPr>
            <a:spLocks noGrp="1" noChangeArrowheads="1"/>
          </p:cNvSpPr>
          <p:nvPr>
            <p:ph type="body" idx="1"/>
          </p:nvPr>
        </p:nvSpPr>
        <p:spPr>
          <a:noFill/>
          <a:ln w="9525"/>
        </p:spPr>
        <p:txBody>
          <a:bodyPr/>
          <a:lstStyle/>
          <a:p>
            <a:r>
              <a:rPr lang="en-US" smtClean="0"/>
              <a:t>Canvas subclasses javax.microedition.lcdui.Displayable and provides methods for obtaining screen geometry and other informative methods about the canvas. The Graphics class is then used to implement drawing on the Canvas with a number of different primitives.  The important part for the developer is to remember that the developer is responsible for all drawing and event handling on the Canvas.  The canvas provides the appropriate listener interfaces for handling key and pointer events and you can use the interfaces thereof to construct and control program logic. </a:t>
            </a:r>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6"/>
          <p:cNvSpPr>
            <a:spLocks noGrp="1" noChangeArrowheads="1"/>
          </p:cNvSpPr>
          <p:nvPr>
            <p:ph type="sldNum" sz="quarter" idx="5"/>
          </p:nvPr>
        </p:nvSpPr>
        <p:spPr>
          <a:noFill/>
        </p:spPr>
        <p:txBody>
          <a:bodyPr/>
          <a:lstStyle/>
          <a:p>
            <a:fld id="{86ECA8BB-1386-4CCD-86D7-97B05FC85A4A}" type="slidenum">
              <a:rPr lang="en-US" smtClean="0"/>
              <a:pPr/>
              <a:t>20</a:t>
            </a:fld>
            <a:endParaRPr lang="en-US" dirty="0" smtClean="0"/>
          </a:p>
        </p:txBody>
      </p:sp>
      <p:sp>
        <p:nvSpPr>
          <p:cNvPr id="99333" name="Rectangle 2"/>
          <p:cNvSpPr>
            <a:spLocks noGrp="1" noRot="1" noChangeAspect="1" noChangeArrowheads="1" noTextEdit="1"/>
          </p:cNvSpPr>
          <p:nvPr>
            <p:ph type="sldImg"/>
          </p:nvPr>
        </p:nvSpPr>
        <p:spPr>
          <a:xfrm>
            <a:off x="906463" y="844550"/>
            <a:ext cx="4916487" cy="3403600"/>
          </a:xfrm>
          <a:ln/>
        </p:spPr>
      </p:sp>
      <p:sp>
        <p:nvSpPr>
          <p:cNvPr id="99334" name="Rectangle 3"/>
          <p:cNvSpPr>
            <a:spLocks noGrp="1" noChangeArrowheads="1"/>
          </p:cNvSpPr>
          <p:nvPr>
            <p:ph type="body" idx="1"/>
          </p:nvPr>
        </p:nvSpPr>
        <p:spPr>
          <a:xfrm>
            <a:off x="699616" y="3994448"/>
            <a:ext cx="5472607" cy="5029312"/>
          </a:xfrm>
          <a:noFill/>
          <a:ln w="9525"/>
        </p:spPr>
        <p:txBody>
          <a:bodyPr/>
          <a:lstStyle/>
          <a:p>
            <a:pPr>
              <a:lnSpc>
                <a:spcPct val="70000"/>
              </a:lnSpc>
              <a:buNone/>
            </a:pPr>
            <a:r>
              <a:rPr lang="en-US" dirty="0" smtClean="0"/>
              <a:t>The Nokia UI has many advanced feature with respect to low-level canvas manipulation, sound API, phone vibrations and other user functions. In fact the Nokia UI was developed to overcome the limitations of MIDP 1.0 with respect to implementing games on the currently available profiles and configurations. The purpose of this section is to explain how the Nokia UI Graphics API fits in with low-level canvas manipulation.</a:t>
            </a:r>
          </a:p>
          <a:p>
            <a:pPr>
              <a:lnSpc>
                <a:spcPct val="70000"/>
              </a:lnSpc>
              <a:buNone/>
            </a:pPr>
            <a:endParaRPr lang="en-US" dirty="0" smtClean="0"/>
          </a:p>
          <a:p>
            <a:pPr>
              <a:lnSpc>
                <a:spcPct val="70000"/>
              </a:lnSpc>
              <a:buNone/>
            </a:pPr>
            <a:r>
              <a:rPr lang="en-US" dirty="0" smtClean="0"/>
              <a:t>The  classes/interfaces of the Nokia UI which concern the developer with low-level canvas manipulation are:  </a:t>
            </a:r>
            <a:r>
              <a:rPr lang="en-US" dirty="0" err="1" smtClean="0"/>
              <a:t>DirectGraphics</a:t>
            </a:r>
            <a:r>
              <a:rPr lang="en-US" dirty="0" smtClean="0"/>
              <a:t>, </a:t>
            </a:r>
            <a:r>
              <a:rPr lang="en-US" dirty="0" err="1" smtClean="0"/>
              <a:t>FullCanvas</a:t>
            </a:r>
            <a:r>
              <a:rPr lang="en-US" dirty="0" smtClean="0"/>
              <a:t> and </a:t>
            </a:r>
            <a:r>
              <a:rPr lang="en-US" dirty="0" err="1" smtClean="0"/>
              <a:t>DirectUtils</a:t>
            </a:r>
            <a:r>
              <a:rPr lang="en-US" dirty="0" smtClean="0"/>
              <a:t>.</a:t>
            </a:r>
          </a:p>
          <a:p>
            <a:pPr>
              <a:lnSpc>
                <a:spcPct val="70000"/>
              </a:lnSpc>
              <a:buNone/>
            </a:pPr>
            <a:r>
              <a:rPr lang="en-US" dirty="0" smtClean="0"/>
              <a:t/>
            </a:r>
            <a:br>
              <a:rPr lang="en-US" dirty="0" smtClean="0"/>
            </a:br>
            <a:r>
              <a:rPr lang="en-US" dirty="0" err="1" smtClean="0"/>
              <a:t>DirectGraphics</a:t>
            </a:r>
            <a:r>
              <a:rPr lang="en-US" dirty="0" smtClean="0"/>
              <a:t> extends MIDP 1.0 with new shapes such as polygons and triangles which can be drawn and filled, supports advanced image manipulation such as rotation or inversion, supports alpha channels as well as raw pixel data management used to obtain pixel data directly from the graphics context and draw pixels directly to the graphics context --  hence the name </a:t>
            </a:r>
            <a:r>
              <a:rPr lang="en-US" dirty="0" err="1" smtClean="0"/>
              <a:t>DirectGraphics</a:t>
            </a:r>
            <a:r>
              <a:rPr lang="en-US" dirty="0" smtClean="0"/>
              <a:t>.  With the addition of alpha channels, expressing colors takes the form 0xAARRGGBB and the high order bits signifying the alpha bits. An alpha value of 0 represents a completely transparent pixel.</a:t>
            </a:r>
          </a:p>
          <a:p>
            <a:pPr>
              <a:lnSpc>
                <a:spcPct val="70000"/>
              </a:lnSpc>
              <a:buNone/>
            </a:pPr>
            <a:r>
              <a:rPr lang="en-US" dirty="0" smtClean="0"/>
              <a:t>The </a:t>
            </a:r>
            <a:r>
              <a:rPr lang="en-US" dirty="0" err="1" smtClean="0"/>
              <a:t>DirectUtils</a:t>
            </a:r>
            <a:r>
              <a:rPr lang="en-US" dirty="0" smtClean="0"/>
              <a:t> class has utility methods for creating images from image offsets, creating mutable images and images with transparencies. The Nokia UI API further has the notion of a full screen canvas which means that the developer has control over the entire display area.  This is a great class to use for games.</a:t>
            </a:r>
          </a:p>
          <a:p>
            <a:pPr>
              <a:lnSpc>
                <a:spcPct val="70000"/>
              </a:lnSpc>
              <a:buNone/>
            </a:pPr>
            <a:endParaRPr lang="en-US" dirty="0" smtClean="0"/>
          </a:p>
          <a:p>
            <a:pPr>
              <a:lnSpc>
                <a:spcPct val="70000"/>
              </a:lnSpc>
              <a:buNone/>
            </a:pPr>
            <a:r>
              <a:rPr lang="en-US" dirty="0" smtClean="0"/>
              <a:t>The following code shows how to use the Nokia UI API:</a:t>
            </a:r>
          </a:p>
          <a:p>
            <a:pPr>
              <a:lnSpc>
                <a:spcPct val="70000"/>
              </a:lnSpc>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buNone/>
            </a:pPr>
            <a:r>
              <a:rPr lang="en-US" dirty="0" smtClean="0">
                <a:latin typeface="Courier New" pitchFamily="49" charset="0"/>
              </a:rPr>
              <a:t>import </a:t>
            </a:r>
            <a:r>
              <a:rPr lang="en-US" dirty="0" err="1" smtClean="0">
                <a:latin typeface="Courier New" pitchFamily="49" charset="0"/>
              </a:rPr>
              <a:t>com.nokia.mid.ui</a:t>
            </a:r>
            <a:r>
              <a:rPr lang="en-US" dirty="0" smtClean="0">
                <a:latin typeface="Courier New" pitchFamily="49" charset="0"/>
              </a:rPr>
              <a:t>.*;</a:t>
            </a:r>
          </a:p>
          <a:p>
            <a:pPr>
              <a:lnSpc>
                <a:spcPct val="70000"/>
              </a:lnSpc>
              <a:buNone/>
            </a:pPr>
            <a:r>
              <a:rPr lang="en-US" dirty="0" smtClean="0">
                <a:latin typeface="Courier New" pitchFamily="49" charset="0"/>
              </a:rPr>
              <a:t>public class </a:t>
            </a:r>
            <a:r>
              <a:rPr lang="en-US" dirty="0" err="1" smtClean="0">
                <a:latin typeface="Courier New" pitchFamily="49" charset="0"/>
              </a:rPr>
              <a:t>TDCanvas</a:t>
            </a:r>
            <a:r>
              <a:rPr lang="en-US" dirty="0" smtClean="0">
                <a:latin typeface="Courier New" pitchFamily="49" charset="0"/>
              </a:rPr>
              <a:t> extends </a:t>
            </a:r>
            <a:r>
              <a:rPr lang="en-US" dirty="0" err="1" smtClean="0">
                <a:latin typeface="Courier New" pitchFamily="49" charset="0"/>
              </a:rPr>
              <a:t>FullCanvas</a:t>
            </a:r>
            <a:endParaRPr lang="en-US" dirty="0" smtClean="0">
              <a:latin typeface="Courier New" pitchFamily="49" charset="0"/>
            </a:endParaRPr>
          </a:p>
          <a:p>
            <a:pPr>
              <a:lnSpc>
                <a:spcPct val="70000"/>
              </a:lnSpc>
              <a:buNone/>
            </a:pPr>
            <a:r>
              <a:rPr lang="en-US" dirty="0" smtClean="0">
                <a:latin typeface="Courier New" pitchFamily="49" charset="0"/>
              </a:rPr>
              <a:t>{</a:t>
            </a:r>
          </a:p>
          <a:p>
            <a:pPr>
              <a:lnSpc>
                <a:spcPct val="70000"/>
              </a:lnSpc>
              <a:buNone/>
            </a:pPr>
            <a:r>
              <a:rPr lang="en-US" dirty="0" smtClean="0">
                <a:latin typeface="Courier New" pitchFamily="49" charset="0"/>
              </a:rPr>
              <a:t>	private </a:t>
            </a:r>
            <a:r>
              <a:rPr lang="en-US" dirty="0" err="1" smtClean="0">
                <a:latin typeface="Courier New" pitchFamily="49" charset="0"/>
              </a:rPr>
              <a:t>DirectGraphics</a:t>
            </a:r>
            <a:r>
              <a:rPr lang="en-US" dirty="0" smtClean="0">
                <a:latin typeface="Courier New" pitchFamily="49" charset="0"/>
              </a:rPr>
              <a:t> dg = null;</a:t>
            </a:r>
          </a:p>
          <a:p>
            <a:pPr>
              <a:lnSpc>
                <a:spcPct val="70000"/>
              </a:lnSpc>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xpoints</a:t>
            </a:r>
            <a:r>
              <a:rPr lang="en-US" dirty="0" smtClean="0">
                <a:latin typeface="Courier New" pitchFamily="49" charset="0"/>
              </a:rPr>
              <a:t> = null;</a:t>
            </a:r>
          </a:p>
          <a:p>
            <a:pPr>
              <a:lnSpc>
                <a:spcPct val="70000"/>
              </a:lnSpc>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ypoints</a:t>
            </a:r>
            <a:r>
              <a:rPr lang="en-US" dirty="0" smtClean="0">
                <a:latin typeface="Courier New" pitchFamily="49" charset="0"/>
              </a:rPr>
              <a:t>  = null;</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	public void paint(Graphics g) {</a:t>
            </a:r>
          </a:p>
          <a:p>
            <a:pPr>
              <a:lnSpc>
                <a:spcPct val="70000"/>
              </a:lnSpc>
              <a:buNone/>
            </a:pPr>
            <a:r>
              <a:rPr lang="en-US" dirty="0" smtClean="0">
                <a:latin typeface="Courier New" pitchFamily="49" charset="0"/>
              </a:rPr>
              <a:t>		dg = </a:t>
            </a:r>
            <a:r>
              <a:rPr lang="en-US" dirty="0" err="1" smtClean="0">
                <a:latin typeface="Courier New" pitchFamily="49" charset="0"/>
              </a:rPr>
              <a:t>DirectUtils.getDirectGraphics</a:t>
            </a:r>
            <a:r>
              <a:rPr lang="en-US" dirty="0" smtClean="0">
                <a:latin typeface="Courier New" pitchFamily="49" charset="0"/>
              </a:rPr>
              <a:t>(g);  </a:t>
            </a:r>
          </a:p>
          <a:p>
            <a:pPr>
              <a:lnSpc>
                <a:spcPct val="70000"/>
              </a:lnSpc>
              <a:buNone/>
            </a:pPr>
            <a:r>
              <a:rPr lang="en-US" dirty="0" smtClean="0">
                <a:latin typeface="Courier New" pitchFamily="49" charset="0"/>
              </a:rPr>
              <a:t>		</a:t>
            </a:r>
            <a:r>
              <a:rPr lang="en-US" dirty="0" err="1" smtClean="0">
                <a:latin typeface="Courier New" pitchFamily="49" charset="0"/>
              </a:rPr>
              <a:t>updatePoints</a:t>
            </a:r>
            <a:r>
              <a:rPr lang="en-US" dirty="0" smtClean="0">
                <a:latin typeface="Courier New" pitchFamily="49" charset="0"/>
              </a:rPr>
              <a:t>(</a:t>
            </a:r>
            <a:r>
              <a:rPr lang="en-US" dirty="0" err="1" smtClean="0">
                <a:latin typeface="Courier New" pitchFamily="49" charset="0"/>
              </a:rPr>
              <a:t>xpoints,ypoints</a:t>
            </a:r>
            <a:r>
              <a:rPr lang="en-US" dirty="0" smtClean="0">
                <a:latin typeface="Courier New" pitchFamily="49" charset="0"/>
              </a:rPr>
              <a:t>);</a:t>
            </a:r>
          </a:p>
          <a:p>
            <a:pPr>
              <a:lnSpc>
                <a:spcPct val="70000"/>
              </a:lnSpc>
              <a:buNone/>
            </a:pPr>
            <a:r>
              <a:rPr lang="en-US" dirty="0" smtClean="0">
                <a:latin typeface="Courier New" pitchFamily="49" charset="0"/>
              </a:rPr>
              <a:t>		</a:t>
            </a:r>
            <a:r>
              <a:rPr lang="en-US" dirty="0" err="1" smtClean="0">
                <a:latin typeface="Courier New" pitchFamily="49" charset="0"/>
              </a:rPr>
              <a:t>dg.drawPolygon</a:t>
            </a:r>
            <a:r>
              <a:rPr lang="en-US" dirty="0" smtClean="0">
                <a:latin typeface="Courier New" pitchFamily="49" charset="0"/>
              </a:rPr>
              <a:t>(xpoints,0,ypoints,0,4,0xff0a550a); }</a:t>
            </a:r>
          </a:p>
          <a:p>
            <a:pPr>
              <a:lnSpc>
                <a:spcPct val="70000"/>
              </a:lnSpc>
              <a:buNone/>
            </a:pPr>
            <a:r>
              <a:rPr lang="en-US" dirty="0" smtClean="0">
                <a:latin typeface="Courier New" pitchFamily="49" charset="0"/>
              </a:rPr>
              <a:t>	private void </a:t>
            </a:r>
            <a:r>
              <a:rPr lang="en-US" dirty="0" err="1" smtClean="0">
                <a:latin typeface="Courier New" pitchFamily="49" charset="0"/>
              </a:rPr>
              <a:t>myUpdate</a:t>
            </a:r>
            <a:r>
              <a:rPr lang="en-US" dirty="0" smtClean="0">
                <a:latin typeface="Courier New" pitchFamily="49" charset="0"/>
              </a:rPr>
              <a:t>(</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xpoints</a:t>
            </a: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ypoints</a:t>
            </a:r>
            <a:r>
              <a:rPr lang="en-US" dirty="0" smtClean="0">
                <a:latin typeface="Courier New" pitchFamily="49" charset="0"/>
              </a:rPr>
              <a:t>) {</a:t>
            </a:r>
          </a:p>
          <a:p>
            <a:pPr>
              <a:lnSpc>
                <a:spcPct val="70000"/>
              </a:lnSpc>
              <a:buNone/>
            </a:pPr>
            <a:r>
              <a:rPr lang="en-US" dirty="0" smtClean="0">
                <a:latin typeface="Courier New" pitchFamily="49" charset="0"/>
              </a:rPr>
              <a:t>		// some clever code here</a:t>
            </a:r>
          </a:p>
          <a:p>
            <a:pPr>
              <a:lnSpc>
                <a:spcPct val="70000"/>
              </a:lnSpc>
              <a:buNone/>
            </a:pPr>
            <a:r>
              <a:rPr lang="en-US" dirty="0" smtClean="0">
                <a:latin typeface="Courier New" pitchFamily="49" charset="0"/>
              </a:rPr>
              <a:t>	}</a:t>
            </a:r>
          </a:p>
          <a:p>
            <a:pPr>
              <a:lnSpc>
                <a:spcPct val="70000"/>
              </a:lnSpc>
              <a:buNone/>
            </a:pPr>
            <a:r>
              <a:rPr lang="en-US" dirty="0" smtClean="0">
                <a:latin typeface="Courier New" pitchFamily="49" charset="0"/>
              </a:rPr>
              <a:t>}</a:t>
            </a:r>
            <a:endParaRPr lang="en-GB"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6"/>
          <p:cNvSpPr>
            <a:spLocks noGrp="1" noChangeArrowheads="1"/>
          </p:cNvSpPr>
          <p:nvPr>
            <p:ph type="sldNum" sz="quarter" idx="5"/>
          </p:nvPr>
        </p:nvSpPr>
        <p:spPr>
          <a:noFill/>
        </p:spPr>
        <p:txBody>
          <a:bodyPr/>
          <a:lstStyle/>
          <a:p>
            <a:fld id="{32E6A24D-F494-484C-9522-A8F433C57CC4}" type="slidenum">
              <a:rPr lang="en-US" smtClean="0"/>
              <a:pPr/>
              <a:t>21</a:t>
            </a:fld>
            <a:endParaRPr lang="en-US" smtClean="0"/>
          </a:p>
        </p:txBody>
      </p:sp>
      <p:sp>
        <p:nvSpPr>
          <p:cNvPr id="100357" name="Rectangle 2"/>
          <p:cNvSpPr>
            <a:spLocks noGrp="1" noRot="1" noChangeAspect="1" noChangeArrowheads="1" noTextEdit="1"/>
          </p:cNvSpPr>
          <p:nvPr>
            <p:ph type="sldImg"/>
          </p:nvPr>
        </p:nvSpPr>
        <p:spPr>
          <a:xfrm>
            <a:off x="906463" y="844550"/>
            <a:ext cx="4916487" cy="3403600"/>
          </a:xfrm>
          <a:ln/>
        </p:spPr>
      </p:sp>
      <p:sp>
        <p:nvSpPr>
          <p:cNvPr id="100358" name="Rectangle 3"/>
          <p:cNvSpPr>
            <a:spLocks noGrp="1" noChangeArrowheads="1"/>
          </p:cNvSpPr>
          <p:nvPr>
            <p:ph type="body" idx="1"/>
          </p:nvPr>
        </p:nvSpPr>
        <p:spPr>
          <a:xfrm>
            <a:off x="898198" y="4629240"/>
            <a:ext cx="5202017" cy="4394520"/>
          </a:xfrm>
          <a:noFill/>
          <a:ln w="9525"/>
        </p:spPr>
        <p:txBody>
          <a:bodyPr/>
          <a:lstStyle/>
          <a:p>
            <a:pPr>
              <a:lnSpc>
                <a:spcPct val="70000"/>
              </a:lnSpc>
              <a:buNone/>
            </a:pPr>
            <a:r>
              <a:rPr lang="en-US" sz="900" dirty="0" smtClean="0">
                <a:latin typeface="Courier New" pitchFamily="49" charset="0"/>
                <a:cs typeface="Courier New" pitchFamily="49" charset="0"/>
              </a:rPr>
              <a:t>Example usage of soft notifications:</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class </a:t>
            </a:r>
            <a:r>
              <a:rPr lang="en-US" sz="900" dirty="0" err="1" smtClean="0">
                <a:latin typeface="Courier New" pitchFamily="49" charset="0"/>
                <a:cs typeface="Courier New" pitchFamily="49" charset="0"/>
              </a:rPr>
              <a:t>SoftNoteExample</a:t>
            </a:r>
            <a:r>
              <a:rPr lang="en-US" sz="900" dirty="0" smtClean="0">
                <a:latin typeface="Courier New" pitchFamily="49" charset="0"/>
                <a:cs typeface="Courier New" pitchFamily="49" charset="0"/>
              </a:rPr>
              <a:t> implements </a:t>
            </a:r>
            <a:r>
              <a:rPr lang="en-US" sz="900" dirty="0" err="1" smtClean="0">
                <a:latin typeface="Courier New" pitchFamily="49" charset="0"/>
                <a:cs typeface="Courier New" pitchFamily="49" charset="0"/>
              </a:rPr>
              <a:t>SoftNotificationListener</a:t>
            </a:r>
            <a:r>
              <a:rPr lang="en-US" sz="900" dirty="0" smtClean="0">
                <a:latin typeface="Courier New" pitchFamily="49" charset="0"/>
                <a:cs typeface="Courier New" pitchFamily="49" charset="0"/>
              </a:rPr>
              <a:t> {</a:t>
            </a:r>
          </a:p>
          <a:p>
            <a:pPr>
              <a:lnSpc>
                <a:spcPct val="70000"/>
              </a:lnSpc>
              <a:buNone/>
            </a:pPr>
            <a:r>
              <a:rPr lang="en-US" sz="900" dirty="0" smtClean="0">
                <a:latin typeface="Courier New" pitchFamily="49" charset="0"/>
                <a:cs typeface="Courier New" pitchFamily="49" charset="0"/>
              </a:rPr>
              <a:t>private </a:t>
            </a:r>
            <a:r>
              <a:rPr lang="en-US" sz="900" dirty="0" err="1" smtClean="0">
                <a:latin typeface="Courier New" pitchFamily="49" charset="0"/>
                <a:cs typeface="Courier New" pitchFamily="49" charset="0"/>
              </a:rPr>
              <a:t>SoftNotification</a:t>
            </a: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a:t>
            </a:r>
            <a:r>
              <a:rPr lang="en-US" sz="900" dirty="0" smtClean="0">
                <a:latin typeface="Courier New" pitchFamily="49" charset="0"/>
                <a:cs typeface="Courier New" pitchFamily="49" charset="0"/>
              </a:rPr>
              <a:t>;</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public </a:t>
            </a:r>
            <a:r>
              <a:rPr lang="en-US" sz="900" dirty="0" err="1" smtClean="0">
                <a:latin typeface="Courier New" pitchFamily="49" charset="0"/>
                <a:cs typeface="Courier New" pitchFamily="49" charset="0"/>
              </a:rPr>
              <a:t>SoftNoteExample</a:t>
            </a:r>
            <a:r>
              <a:rPr lang="en-US" sz="900" dirty="0" smtClean="0">
                <a:latin typeface="Courier New" pitchFamily="49" charset="0"/>
                <a:cs typeface="Courier New" pitchFamily="49" charset="0"/>
              </a:rPr>
              <a:t>() {</a:t>
            </a:r>
          </a:p>
          <a:p>
            <a:pPr>
              <a:lnSpc>
                <a:spcPct val="70000"/>
              </a:lnSpc>
              <a:buNone/>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a:t>
            </a:r>
            <a:r>
              <a:rPr lang="en-US" sz="900" dirty="0" smtClean="0">
                <a:latin typeface="Courier New" pitchFamily="49" charset="0"/>
                <a:cs typeface="Courier New" pitchFamily="49" charset="0"/>
              </a:rPr>
              <a:t> = </a:t>
            </a:r>
            <a:r>
              <a:rPr lang="en-US" sz="900" dirty="0" err="1" smtClean="0">
                <a:latin typeface="Courier New" pitchFamily="49" charset="0"/>
                <a:cs typeface="Courier New" pitchFamily="49" charset="0"/>
              </a:rPr>
              <a:t>SoftNotification.newInstance</a:t>
            </a:r>
            <a:r>
              <a:rPr lang="en-US" sz="900" dirty="0" smtClean="0">
                <a:latin typeface="Courier New" pitchFamily="49" charset="0"/>
                <a:cs typeface="Courier New" pitchFamily="49" charset="0"/>
              </a:rPr>
              <a:t>();</a:t>
            </a:r>
          </a:p>
          <a:p>
            <a:pPr>
              <a:lnSpc>
                <a:spcPct val="70000"/>
              </a:lnSpc>
              <a:buNone/>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iSoftNotification.setListener</a:t>
            </a:r>
            <a:r>
              <a:rPr lang="en-US" sz="900" dirty="0" smtClean="0">
                <a:latin typeface="Courier New" pitchFamily="49" charset="0"/>
                <a:cs typeface="Courier New" pitchFamily="49" charset="0"/>
              </a:rPr>
              <a:t>(this); }</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public void Show1NewMail() throws </a:t>
            </a:r>
            <a:r>
              <a:rPr lang="en-US" sz="900" dirty="0" err="1" smtClean="0">
                <a:latin typeface="Courier New" pitchFamily="49" charset="0"/>
                <a:cs typeface="Courier New" pitchFamily="49" charset="0"/>
              </a:rPr>
              <a:t>SoftNotificationException</a:t>
            </a:r>
            <a:r>
              <a:rPr lang="en-US" sz="900" dirty="0" smtClean="0">
                <a:latin typeface="Courier New" pitchFamily="49" charset="0"/>
                <a:cs typeface="Courier New" pitchFamily="49" charset="0"/>
              </a:rPr>
              <a:t> {</a:t>
            </a:r>
          </a:p>
          <a:p>
            <a:pPr>
              <a:lnSpc>
                <a:spcPct val="70000"/>
              </a:lnSpc>
              <a:buNone/>
            </a:pPr>
            <a:r>
              <a:rPr lang="en-US" sz="900" dirty="0" smtClean="0">
                <a:latin typeface="Courier New" pitchFamily="49" charset="0"/>
                <a:cs typeface="Courier New" pitchFamily="49" charset="0"/>
              </a:rPr>
              <a:t>    // Read image e.g. from the </a:t>
            </a:r>
            <a:r>
              <a:rPr lang="en-US" sz="900" dirty="0" err="1" smtClean="0">
                <a:latin typeface="Courier New" pitchFamily="49" charset="0"/>
                <a:cs typeface="Courier New" pitchFamily="49" charset="0"/>
              </a:rPr>
              <a:t>MIDlet</a:t>
            </a:r>
            <a:r>
              <a:rPr lang="en-US" sz="900" dirty="0" smtClean="0">
                <a:latin typeface="Courier New" pitchFamily="49" charset="0"/>
                <a:cs typeface="Courier New" pitchFamily="49" charset="0"/>
              </a:rPr>
              <a:t> JAR package or </a:t>
            </a:r>
            <a:r>
              <a:rPr lang="en-US" sz="900" dirty="0" err="1" smtClean="0">
                <a:latin typeface="Courier New" pitchFamily="49" charset="0"/>
                <a:cs typeface="Courier New" pitchFamily="49" charset="0"/>
              </a:rPr>
              <a:t>filesystem</a:t>
            </a: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    byte[] image = </a:t>
            </a:r>
            <a:r>
              <a:rPr lang="en-US" sz="900" dirty="0" err="1" smtClean="0">
                <a:latin typeface="Courier New" pitchFamily="49" charset="0"/>
                <a:cs typeface="Courier New" pitchFamily="49" charset="0"/>
              </a:rPr>
              <a:t>readImage</a:t>
            </a:r>
            <a:r>
              <a:rPr lang="en-US" sz="900" dirty="0" smtClean="0">
                <a:latin typeface="Courier New" pitchFamily="49" charset="0"/>
                <a:cs typeface="Courier New" pitchFamily="49" charset="0"/>
              </a:rPr>
              <a:t>("mail.png");</a:t>
            </a:r>
          </a:p>
          <a:p>
            <a:pPr>
              <a:lnSpc>
                <a:spcPct val="70000"/>
              </a:lnSpc>
              <a:buNone/>
            </a:pPr>
            <a:r>
              <a:rPr lang="en-US" sz="900" dirty="0" smtClean="0">
                <a:latin typeface="Courier New" pitchFamily="49" charset="0"/>
                <a:cs typeface="Courier New" pitchFamily="49" charset="0"/>
              </a:rPr>
              <a:t>    // Supports grouping since </a:t>
            </a:r>
            <a:r>
              <a:rPr lang="en-US" sz="900" dirty="0" err="1" smtClean="0">
                <a:latin typeface="Courier New" pitchFamily="49" charset="0"/>
                <a:cs typeface="Courier New" pitchFamily="49" charset="0"/>
              </a:rPr>
              <a:t>groupText</a:t>
            </a:r>
            <a:r>
              <a:rPr lang="en-US" sz="900" dirty="0" smtClean="0">
                <a:latin typeface="Courier New" pitchFamily="49" charset="0"/>
                <a:cs typeface="Courier New" pitchFamily="49" charset="0"/>
              </a:rPr>
              <a:t> is given here. </a:t>
            </a:r>
          </a:p>
          <a:p>
            <a:pPr>
              <a:lnSpc>
                <a:spcPct val="70000"/>
              </a:lnSpc>
              <a:buNone/>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iSoftNotification.setText</a:t>
            </a:r>
            <a:r>
              <a:rPr lang="en-US" sz="900" dirty="0" smtClean="0">
                <a:latin typeface="Courier New" pitchFamily="49" charset="0"/>
                <a:cs typeface="Courier New" pitchFamily="49" charset="0"/>
              </a:rPr>
              <a:t>("You have 1 new mail", "1 new mail");</a:t>
            </a:r>
          </a:p>
          <a:p>
            <a:pPr>
              <a:lnSpc>
                <a:spcPct val="70000"/>
              </a:lnSpc>
              <a:buNone/>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iSoftNotification.setSoftkeyLabels</a:t>
            </a:r>
            <a:r>
              <a:rPr lang="en-US" sz="900" dirty="0" smtClean="0">
                <a:latin typeface="Courier New" pitchFamily="49" charset="0"/>
                <a:cs typeface="Courier New" pitchFamily="49" charset="0"/>
              </a:rPr>
              <a:t>("Show", "Exit");</a:t>
            </a:r>
          </a:p>
          <a:p>
            <a:pPr>
              <a:lnSpc>
                <a:spcPct val="70000"/>
              </a:lnSpc>
              <a:buNone/>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iSoftNotification.setImage</a:t>
            </a:r>
            <a:r>
              <a:rPr lang="en-US" sz="900" dirty="0" smtClean="0">
                <a:latin typeface="Courier New" pitchFamily="49" charset="0"/>
                <a:cs typeface="Courier New" pitchFamily="49" charset="0"/>
              </a:rPr>
              <a:t>(image);</a:t>
            </a:r>
          </a:p>
          <a:p>
            <a:pPr>
              <a:lnSpc>
                <a:spcPct val="70000"/>
              </a:lnSpc>
              <a:buNone/>
            </a:pPr>
            <a:r>
              <a:rPr lang="en-US" sz="900" dirty="0" smtClean="0">
                <a:latin typeface="Courier New" pitchFamily="49" charset="0"/>
                <a:cs typeface="Courier New" pitchFamily="49" charset="0"/>
              </a:rPr>
              <a:t>    iSoftNotification.post(); } </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public void </a:t>
            </a:r>
            <a:r>
              <a:rPr lang="en-US" sz="900" dirty="0" err="1" smtClean="0">
                <a:latin typeface="Courier New" pitchFamily="49" charset="0"/>
                <a:cs typeface="Courier New" pitchFamily="49" charset="0"/>
              </a:rPr>
              <a:t>notificationSelected</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SoftNotification</a:t>
            </a:r>
            <a:r>
              <a:rPr lang="en-US" sz="900" dirty="0" smtClean="0">
                <a:latin typeface="Courier New" pitchFamily="49" charset="0"/>
                <a:cs typeface="Courier New" pitchFamily="49" charset="0"/>
              </a:rPr>
              <a:t> notification) {</a:t>
            </a:r>
          </a:p>
          <a:p>
            <a:pPr>
              <a:lnSpc>
                <a:spcPct val="70000"/>
              </a:lnSpc>
              <a:buNone/>
            </a:pPr>
            <a:r>
              <a:rPr lang="en-US" sz="900" dirty="0" smtClean="0">
                <a:latin typeface="Courier New" pitchFamily="49" charset="0"/>
                <a:cs typeface="Courier New" pitchFamily="49" charset="0"/>
              </a:rPr>
              <a:t>    // called when user selects the soft notification  }</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public void </a:t>
            </a:r>
            <a:r>
              <a:rPr lang="en-US" sz="900" dirty="0" err="1" smtClean="0">
                <a:latin typeface="Courier New" pitchFamily="49" charset="0"/>
                <a:cs typeface="Courier New" pitchFamily="49" charset="0"/>
              </a:rPr>
              <a:t>notificationDismissed</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SoftNotification</a:t>
            </a:r>
            <a:r>
              <a:rPr lang="en-US" sz="900" dirty="0" smtClean="0">
                <a:latin typeface="Courier New" pitchFamily="49" charset="0"/>
                <a:cs typeface="Courier New" pitchFamily="49" charset="0"/>
              </a:rPr>
              <a:t> notification) {</a:t>
            </a:r>
          </a:p>
          <a:p>
            <a:pPr>
              <a:lnSpc>
                <a:spcPct val="70000"/>
              </a:lnSpc>
              <a:buNone/>
            </a:pPr>
            <a:r>
              <a:rPr lang="en-US" sz="900" dirty="0" smtClean="0">
                <a:latin typeface="Courier New" pitchFamily="49" charset="0"/>
                <a:cs typeface="Courier New" pitchFamily="49" charset="0"/>
              </a:rPr>
              <a:t>    // called when user dismisses the soft notification  }</a:t>
            </a:r>
          </a:p>
          <a:p>
            <a:pPr>
              <a:lnSpc>
                <a:spcPct val="70000"/>
              </a:lnSpc>
              <a:buNone/>
            </a:pPr>
            <a:endParaRPr lang="en-US" sz="900" dirty="0" smtClean="0">
              <a:latin typeface="Courier New" pitchFamily="49" charset="0"/>
              <a:cs typeface="Courier New" pitchFamily="49" charset="0"/>
            </a:endParaRPr>
          </a:p>
          <a:p>
            <a:pPr>
              <a:lnSpc>
                <a:spcPct val="70000"/>
              </a:lnSpc>
              <a:buNone/>
            </a:pPr>
            <a:r>
              <a:rPr lang="en-US" sz="900" dirty="0" smtClean="0">
                <a:latin typeface="Courier New" pitchFamily="49" charset="0"/>
                <a:cs typeface="Courier New" pitchFamily="49" charset="0"/>
              </a:rPr>
              <a:t>private byte[] </a:t>
            </a:r>
            <a:r>
              <a:rPr lang="en-US" sz="900" dirty="0" err="1" smtClean="0">
                <a:latin typeface="Courier New" pitchFamily="49" charset="0"/>
                <a:cs typeface="Courier New" pitchFamily="49" charset="0"/>
              </a:rPr>
              <a:t>readImage</a:t>
            </a:r>
            <a:r>
              <a:rPr lang="en-US" sz="900" dirty="0" smtClean="0">
                <a:latin typeface="Courier New" pitchFamily="49" charset="0"/>
                <a:cs typeface="Courier New" pitchFamily="49" charset="0"/>
              </a:rPr>
              <a:t>(String </a:t>
            </a:r>
            <a:r>
              <a:rPr lang="en-US" sz="900" dirty="0" err="1" smtClean="0">
                <a:latin typeface="Courier New" pitchFamily="49" charset="0"/>
                <a:cs typeface="Courier New" pitchFamily="49" charset="0"/>
              </a:rPr>
              <a:t>aImageName</a:t>
            </a:r>
            <a:r>
              <a:rPr lang="en-US" sz="900" dirty="0" smtClean="0">
                <a:latin typeface="Courier New" pitchFamily="49" charset="0"/>
                <a:cs typeface="Courier New" pitchFamily="49" charset="0"/>
              </a:rPr>
              <a:t>) {</a:t>
            </a:r>
          </a:p>
          <a:p>
            <a:pPr>
              <a:lnSpc>
                <a:spcPct val="70000"/>
              </a:lnSpc>
              <a:buNone/>
            </a:pPr>
            <a:r>
              <a:rPr lang="en-US" sz="900" dirty="0" smtClean="0">
                <a:latin typeface="Courier New" pitchFamily="49" charset="0"/>
                <a:cs typeface="Courier New" pitchFamily="49" charset="0"/>
              </a:rPr>
              <a:t>    // Read image e.g. from the </a:t>
            </a:r>
            <a:r>
              <a:rPr lang="en-US" sz="900" dirty="0" err="1" smtClean="0">
                <a:latin typeface="Courier New" pitchFamily="49" charset="0"/>
                <a:cs typeface="Courier New" pitchFamily="49" charset="0"/>
              </a:rPr>
              <a:t>MIDlet</a:t>
            </a:r>
            <a:r>
              <a:rPr lang="en-US" sz="900" dirty="0" smtClean="0">
                <a:latin typeface="Courier New" pitchFamily="49" charset="0"/>
                <a:cs typeface="Courier New" pitchFamily="49" charset="0"/>
              </a:rPr>
              <a:t> JAR package or </a:t>
            </a:r>
            <a:r>
              <a:rPr lang="en-US" sz="900" dirty="0" err="1" smtClean="0">
                <a:latin typeface="Courier New" pitchFamily="49" charset="0"/>
                <a:cs typeface="Courier New" pitchFamily="49" charset="0"/>
              </a:rPr>
              <a:t>filesystem</a:t>
            </a:r>
            <a:r>
              <a:rPr lang="en-US" sz="900" dirty="0" smtClean="0">
                <a:latin typeface="Courier New" pitchFamily="49" charset="0"/>
                <a:cs typeface="Courier New" pitchFamily="49" charset="0"/>
              </a:rPr>
              <a:t>. </a:t>
            </a:r>
          </a:p>
          <a:p>
            <a:pPr>
              <a:lnSpc>
                <a:spcPct val="70000"/>
              </a:lnSpc>
              <a:buNone/>
            </a:pPr>
            <a:r>
              <a:rPr lang="en-US" sz="900" dirty="0" smtClean="0">
                <a:latin typeface="Courier New" pitchFamily="49" charset="0"/>
                <a:cs typeface="Courier New" pitchFamily="49" charset="0"/>
              </a:rPr>
              <a:t>    byte[] </a:t>
            </a:r>
            <a:r>
              <a:rPr lang="en-US" sz="900" dirty="0" err="1" smtClean="0">
                <a:latin typeface="Courier New" pitchFamily="49" charset="0"/>
                <a:cs typeface="Courier New" pitchFamily="49" charset="0"/>
              </a:rPr>
              <a:t>imageData</a:t>
            </a:r>
            <a:r>
              <a:rPr lang="en-US" sz="900" dirty="0" smtClean="0">
                <a:latin typeface="Courier New" pitchFamily="49" charset="0"/>
                <a:cs typeface="Courier New" pitchFamily="49" charset="0"/>
              </a:rPr>
              <a:t> = ...</a:t>
            </a:r>
          </a:p>
          <a:p>
            <a:pPr>
              <a:lnSpc>
                <a:spcPct val="70000"/>
              </a:lnSpc>
              <a:buNone/>
            </a:pPr>
            <a:r>
              <a:rPr lang="en-US" sz="900" dirty="0" smtClean="0">
                <a:latin typeface="Courier New" pitchFamily="49" charset="0"/>
                <a:cs typeface="Courier New" pitchFamily="49" charset="0"/>
              </a:rPr>
              <a:t>    //... </a:t>
            </a:r>
          </a:p>
          <a:p>
            <a:pPr>
              <a:lnSpc>
                <a:spcPct val="70000"/>
              </a:lnSpc>
              <a:buNone/>
            </a:pPr>
            <a:r>
              <a:rPr lang="en-US" sz="900" dirty="0" smtClean="0">
                <a:latin typeface="Courier New" pitchFamily="49" charset="0"/>
                <a:cs typeface="Courier New" pitchFamily="49" charset="0"/>
              </a:rPr>
              <a:t>    return </a:t>
            </a:r>
            <a:r>
              <a:rPr lang="en-US" sz="900" dirty="0" err="1" smtClean="0">
                <a:latin typeface="Courier New" pitchFamily="49" charset="0"/>
                <a:cs typeface="Courier New" pitchFamily="49" charset="0"/>
              </a:rPr>
              <a:t>imageData</a:t>
            </a:r>
            <a:r>
              <a:rPr lang="en-US" sz="900" dirty="0" smtClean="0">
                <a:latin typeface="Courier New" pitchFamily="49" charset="0"/>
                <a:cs typeface="Courier New" pitchFamily="49" charset="0"/>
              </a:rPr>
              <a:t>;</a:t>
            </a:r>
          </a:p>
          <a:p>
            <a:pPr>
              <a:lnSpc>
                <a:spcPct val="70000"/>
              </a:lnSpc>
              <a:buNone/>
            </a:pPr>
            <a:r>
              <a:rPr lang="en-US" sz="900" dirty="0" smtClean="0">
                <a:latin typeface="Courier New" pitchFamily="49" charset="0"/>
                <a:cs typeface="Courier New" pitchFamily="49" charset="0"/>
              </a:rPr>
              <a:t>}</a:t>
            </a:r>
          </a:p>
          <a:p>
            <a:pPr>
              <a:lnSpc>
                <a:spcPct val="70000"/>
              </a:lnSpc>
              <a:buNone/>
            </a:pPr>
            <a:r>
              <a:rPr lang="en-US" sz="900" dirty="0" smtClean="0">
                <a:latin typeface="Courier New" pitchFamily="49" charset="0"/>
                <a:cs typeface="Courier New" pitchFamily="49" charset="0"/>
              </a:rPr>
              <a:t>}</a:t>
            </a:r>
            <a:endParaRPr lang="en-GB" sz="900" dirty="0" smtClean="0">
              <a:latin typeface="Courier New" pitchFamily="49" charset="0"/>
              <a:cs typeface="Courier New" pitchFamily="49"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6"/>
          <p:cNvSpPr>
            <a:spLocks noGrp="1" noChangeArrowheads="1"/>
          </p:cNvSpPr>
          <p:nvPr>
            <p:ph type="sldNum" sz="quarter" idx="5"/>
          </p:nvPr>
        </p:nvSpPr>
        <p:spPr>
          <a:noFill/>
        </p:spPr>
        <p:txBody>
          <a:bodyPr/>
          <a:lstStyle/>
          <a:p>
            <a:fld id="{454C76D7-CB89-4A64-AAB0-F54638F71883}" type="slidenum">
              <a:rPr lang="en-US" smtClean="0"/>
              <a:pPr/>
              <a:t>22</a:t>
            </a:fld>
            <a:endParaRPr lang="en-US" smtClean="0"/>
          </a:p>
        </p:txBody>
      </p:sp>
      <p:sp>
        <p:nvSpPr>
          <p:cNvPr id="101381" name="Rectangle 2"/>
          <p:cNvSpPr>
            <a:spLocks noGrp="1" noRot="1" noChangeAspect="1" noChangeArrowheads="1" noTextEdit="1"/>
          </p:cNvSpPr>
          <p:nvPr>
            <p:ph type="sldImg"/>
          </p:nvPr>
        </p:nvSpPr>
        <p:spPr>
          <a:xfrm>
            <a:off x="906463" y="844550"/>
            <a:ext cx="4916487" cy="3403600"/>
          </a:xfrm>
          <a:ln/>
        </p:spPr>
      </p:sp>
      <p:sp>
        <p:nvSpPr>
          <p:cNvPr id="10138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6"/>
          <p:cNvSpPr>
            <a:spLocks noGrp="1" noChangeArrowheads="1"/>
          </p:cNvSpPr>
          <p:nvPr>
            <p:ph type="sldNum" sz="quarter" idx="5"/>
          </p:nvPr>
        </p:nvSpPr>
        <p:spPr>
          <a:noFill/>
        </p:spPr>
        <p:txBody>
          <a:bodyPr/>
          <a:lstStyle/>
          <a:p>
            <a:fld id="{D21A0A35-B95A-4224-AE78-85D31DEC0404}" type="slidenum">
              <a:rPr lang="en-US" smtClean="0"/>
              <a:pPr/>
              <a:t>23</a:t>
            </a:fld>
            <a:endParaRPr lang="en-US" smtClean="0"/>
          </a:p>
        </p:txBody>
      </p:sp>
      <p:sp>
        <p:nvSpPr>
          <p:cNvPr id="102405" name="Rectangle 2"/>
          <p:cNvSpPr>
            <a:spLocks noGrp="1" noRot="1" noChangeAspect="1" noChangeArrowheads="1" noTextEdit="1"/>
          </p:cNvSpPr>
          <p:nvPr>
            <p:ph type="sldImg"/>
          </p:nvPr>
        </p:nvSpPr>
        <p:spPr>
          <a:xfrm>
            <a:off x="906463" y="844550"/>
            <a:ext cx="4916487" cy="3403600"/>
          </a:xfrm>
          <a:ln/>
        </p:spPr>
      </p:sp>
      <p:sp>
        <p:nvSpPr>
          <p:cNvPr id="102406" name="Rectangle 3"/>
          <p:cNvSpPr>
            <a:spLocks noGrp="1" noChangeArrowheads="1"/>
          </p:cNvSpPr>
          <p:nvPr>
            <p:ph type="body" idx="1"/>
          </p:nvPr>
        </p:nvSpPr>
        <p:spPr>
          <a:xfrm>
            <a:off x="555600" y="3994448"/>
            <a:ext cx="5760640" cy="5317344"/>
          </a:xfrm>
          <a:noFill/>
          <a:ln w="9525"/>
        </p:spPr>
        <p:txBody>
          <a:bodyPr/>
          <a:lstStyle/>
          <a:p>
            <a:pPr>
              <a:lnSpc>
                <a:spcPct val="70000"/>
              </a:lnSpc>
              <a:spcBef>
                <a:spcPct val="15000"/>
              </a:spcBef>
              <a:spcAft>
                <a:spcPct val="15000"/>
              </a:spcAft>
              <a:buNone/>
            </a:pPr>
            <a:r>
              <a:rPr lang="en-US" sz="900" dirty="0" smtClean="0"/>
              <a:t>MIDP 2.0 adds several APIS to the low-level UI that makes it much easier and more powerful to use.  Certain aspects are specifically geared towards games and others are convenience methods that implement functionality that was previously outside the scope of developer control – notably full canvas mode.</a:t>
            </a:r>
          </a:p>
          <a:p>
            <a:pPr>
              <a:lnSpc>
                <a:spcPct val="70000"/>
              </a:lnSpc>
              <a:spcBef>
                <a:spcPct val="15000"/>
              </a:spcBef>
              <a:spcAft>
                <a:spcPct val="15000"/>
              </a:spcAft>
              <a:buNone/>
            </a:pPr>
            <a:r>
              <a:rPr lang="en-GB" sz="900" b="1" dirty="0" smtClean="0"/>
              <a:t>Image</a:t>
            </a:r>
          </a:p>
          <a:p>
            <a:pPr>
              <a:lnSpc>
                <a:spcPct val="70000"/>
              </a:lnSpc>
              <a:spcBef>
                <a:spcPct val="15000"/>
              </a:spcBef>
              <a:spcAft>
                <a:spcPct val="15000"/>
              </a:spcAft>
              <a:buNone/>
            </a:pPr>
            <a:r>
              <a:rPr lang="en-US" sz="900" dirty="0" smtClean="0"/>
              <a:t>One of the notable improvements in MIDP 2.0 is in the Image class.  The ability to create Image objects directly from an </a:t>
            </a:r>
            <a:r>
              <a:rPr lang="en-US" sz="900" dirty="0" err="1" smtClean="0"/>
              <a:t>InputStream</a:t>
            </a:r>
            <a:r>
              <a:rPr lang="en-US" sz="900" dirty="0" smtClean="0"/>
              <a:t> allows the developer to store images as binary data.  Also, Image objects can now use the </a:t>
            </a:r>
            <a:r>
              <a:rPr lang="en-US" sz="900" dirty="0" err="1" smtClean="0"/>
              <a:t>getGraphics</a:t>
            </a:r>
            <a:r>
              <a:rPr lang="en-US" sz="900" dirty="0" smtClean="0"/>
              <a:t>() method which returns a Graphics object and all the Graphic object drawing primitives are available so the developer can draw directly on the Image.  Perhaps the most interesting improvement is the addition of the ability to create and modify Image objects created as integer arrays.  The </a:t>
            </a:r>
            <a:r>
              <a:rPr lang="en-US" sz="900" dirty="0" err="1" smtClean="0"/>
              <a:t>createRGBImage</a:t>
            </a:r>
            <a:r>
              <a:rPr lang="en-US" sz="900" dirty="0" smtClean="0"/>
              <a:t>() and </a:t>
            </a:r>
            <a:r>
              <a:rPr lang="en-US" sz="900" dirty="0" err="1" smtClean="0"/>
              <a:t>getRGB</a:t>
            </a:r>
            <a:r>
              <a:rPr lang="en-US" sz="900" dirty="0" smtClean="0"/>
              <a:t>() methods can be used in conjunction to manipulate Images with very fine grained precision.</a:t>
            </a:r>
          </a:p>
          <a:p>
            <a:pPr>
              <a:lnSpc>
                <a:spcPct val="70000"/>
              </a:lnSpc>
              <a:spcBef>
                <a:spcPct val="15000"/>
              </a:spcBef>
              <a:spcAft>
                <a:spcPct val="15000"/>
              </a:spcAft>
              <a:buNone/>
            </a:pPr>
            <a:r>
              <a:rPr lang="en-GB" sz="900" b="1" dirty="0" smtClean="0"/>
              <a:t>Graphics</a:t>
            </a:r>
          </a:p>
          <a:p>
            <a:pPr>
              <a:lnSpc>
                <a:spcPct val="70000"/>
              </a:lnSpc>
              <a:spcBef>
                <a:spcPct val="15000"/>
              </a:spcBef>
              <a:spcAft>
                <a:spcPct val="15000"/>
              </a:spcAft>
              <a:buNone/>
            </a:pPr>
            <a:r>
              <a:rPr lang="en-US" sz="900" dirty="0" smtClean="0"/>
              <a:t>The new Graphics primitives are expressive and powerful.  The goal is to allow the developer more precise control of how primitives are rendered to the screen.  While some of the new APIs are complex, an understanding of how they work should definitely simply much low-level UI code.</a:t>
            </a:r>
          </a:p>
          <a:p>
            <a:pPr>
              <a:lnSpc>
                <a:spcPct val="70000"/>
              </a:lnSpc>
              <a:spcBef>
                <a:spcPct val="15000"/>
              </a:spcBef>
              <a:spcAft>
                <a:spcPct val="15000"/>
              </a:spcAft>
              <a:buNone/>
            </a:pPr>
            <a:r>
              <a:rPr lang="en-US" sz="900" dirty="0" smtClean="0"/>
              <a:t>The simplest of the new APIs is the </a:t>
            </a:r>
            <a:r>
              <a:rPr lang="en-US" sz="900" dirty="0" err="1" smtClean="0"/>
              <a:t>fillTriangle</a:t>
            </a:r>
            <a:r>
              <a:rPr lang="en-US" sz="900" dirty="0" smtClean="0"/>
              <a:t>() method which takes 3 (X,Y) coordinates as input and renders the triangle using the current color.  This is especially useful for creating polygon routines that could be used to create a software 3D rendered until JSR-184 (Mobile 3D API) becomes available.</a:t>
            </a:r>
          </a:p>
          <a:p>
            <a:pPr>
              <a:lnSpc>
                <a:spcPct val="70000"/>
              </a:lnSpc>
              <a:spcBef>
                <a:spcPct val="15000"/>
              </a:spcBef>
              <a:spcAft>
                <a:spcPct val="15000"/>
              </a:spcAft>
              <a:buNone/>
            </a:pPr>
            <a:r>
              <a:rPr lang="en-US" sz="900" dirty="0" smtClean="0"/>
              <a:t>Next, is the </a:t>
            </a:r>
            <a:r>
              <a:rPr lang="en-GB" sz="900" dirty="0" err="1" smtClean="0"/>
              <a:t>drawRegion</a:t>
            </a:r>
            <a:r>
              <a:rPr lang="en-GB" sz="900" dirty="0" smtClean="0"/>
              <a:t>()</a:t>
            </a:r>
            <a:r>
              <a:rPr lang="en-US" sz="900" dirty="0" smtClean="0"/>
              <a:t> API can take a transformation parameter to fix the orientation of an Image drawn on the Canvas.  For example:</a:t>
            </a:r>
          </a:p>
          <a:p>
            <a:pPr lvl="1">
              <a:lnSpc>
                <a:spcPct val="70000"/>
              </a:lnSpc>
              <a:spcBef>
                <a:spcPct val="15000"/>
              </a:spcBef>
              <a:spcAft>
                <a:spcPct val="15000"/>
              </a:spcAft>
              <a:buNone/>
            </a:pPr>
            <a:r>
              <a:rPr lang="en-US" sz="1050" dirty="0" smtClean="0">
                <a:latin typeface="Courier New" pitchFamily="49" charset="0"/>
              </a:rPr>
              <a:t>Graphics g = </a:t>
            </a:r>
            <a:r>
              <a:rPr lang="en-US" sz="1050" dirty="0" err="1" smtClean="0">
                <a:latin typeface="Courier New" pitchFamily="49" charset="0"/>
              </a:rPr>
              <a:t>getGraphics</a:t>
            </a:r>
            <a:r>
              <a:rPr lang="en-US" sz="1050" dirty="0" smtClean="0">
                <a:latin typeface="Courier New" pitchFamily="49" charset="0"/>
              </a:rPr>
              <a:t>();	</a:t>
            </a:r>
          </a:p>
          <a:p>
            <a:pPr lvl="1">
              <a:lnSpc>
                <a:spcPct val="70000"/>
              </a:lnSpc>
              <a:spcBef>
                <a:spcPct val="15000"/>
              </a:spcBef>
              <a:spcAft>
                <a:spcPct val="15000"/>
              </a:spcAft>
              <a:buNone/>
            </a:pPr>
            <a:r>
              <a:rPr lang="en-US" sz="1050" dirty="0" err="1" smtClean="0">
                <a:latin typeface="Courier New" pitchFamily="49" charset="0"/>
              </a:rPr>
              <a:t>g.drawRegion</a:t>
            </a:r>
            <a:r>
              <a:rPr lang="en-US" sz="1050" dirty="0" smtClean="0">
                <a:latin typeface="Courier New" pitchFamily="49" charset="0"/>
              </a:rPr>
              <a:t>(image, 2, 2, 8, 6, Sprite.TRANS_MIRROR_ROT90,</a:t>
            </a:r>
          </a:p>
          <a:p>
            <a:pPr lvl="1">
              <a:lnSpc>
                <a:spcPct val="70000"/>
              </a:lnSpc>
              <a:spcBef>
                <a:spcPct val="15000"/>
              </a:spcBef>
              <a:spcAft>
                <a:spcPct val="15000"/>
              </a:spcAft>
              <a:buNone/>
            </a:pPr>
            <a:r>
              <a:rPr lang="en-US" sz="1050" dirty="0" smtClean="0">
                <a:latin typeface="Courier New" pitchFamily="49" charset="0"/>
              </a:rPr>
              <a:t>    9, 9, </a:t>
            </a:r>
            <a:r>
              <a:rPr lang="en-US" sz="1050" dirty="0" err="1" smtClean="0">
                <a:latin typeface="Courier New" pitchFamily="49" charset="0"/>
              </a:rPr>
              <a:t>Graphics.LEFT</a:t>
            </a:r>
            <a:r>
              <a:rPr lang="en-US" sz="1050" dirty="0" smtClean="0">
                <a:latin typeface="Courier New" pitchFamily="49" charset="0"/>
              </a:rPr>
              <a:t> | </a:t>
            </a:r>
            <a:r>
              <a:rPr lang="en-US" sz="1050" dirty="0" err="1" smtClean="0">
                <a:latin typeface="Courier New" pitchFamily="49" charset="0"/>
              </a:rPr>
              <a:t>Graphics.TOP</a:t>
            </a:r>
            <a:r>
              <a:rPr lang="en-US" sz="1050" dirty="0" smtClean="0">
                <a:latin typeface="Courier New" pitchFamily="49" charset="0"/>
              </a:rPr>
              <a:t>);</a:t>
            </a:r>
          </a:p>
          <a:p>
            <a:pPr>
              <a:lnSpc>
                <a:spcPct val="70000"/>
              </a:lnSpc>
              <a:spcBef>
                <a:spcPct val="15000"/>
              </a:spcBef>
              <a:spcAft>
                <a:spcPct val="15000"/>
              </a:spcAft>
              <a:buNone/>
            </a:pPr>
            <a:r>
              <a:rPr lang="en-US" sz="900" dirty="0" smtClean="0"/>
              <a:t>would draw the image, rotated 90 degrees and then mirrored.  This is really useful for keeping the size of JAR files down as you will only need one orientation for a bitmap image, and then can use the transformation flags for drawing the image with a great deal of flexibility.	</a:t>
            </a:r>
          </a:p>
          <a:p>
            <a:pPr>
              <a:lnSpc>
                <a:spcPct val="70000"/>
              </a:lnSpc>
              <a:spcBef>
                <a:spcPct val="15000"/>
              </a:spcBef>
              <a:spcAft>
                <a:spcPct val="15000"/>
              </a:spcAft>
              <a:buNone/>
            </a:pPr>
            <a:r>
              <a:rPr lang="en-US" sz="900" dirty="0" smtClean="0"/>
              <a:t>The </a:t>
            </a:r>
            <a:r>
              <a:rPr lang="en-US" sz="900" dirty="0" err="1" smtClean="0"/>
              <a:t>drawRGB</a:t>
            </a:r>
            <a:r>
              <a:rPr lang="en-US" sz="900" dirty="0" smtClean="0"/>
              <a:t>() method allows the developer to draw RGB color values directly to a rectangular region on the Canvas.  For example</a:t>
            </a:r>
          </a:p>
          <a:p>
            <a:pPr lvl="1">
              <a:lnSpc>
                <a:spcPct val="70000"/>
              </a:lnSpc>
              <a:spcBef>
                <a:spcPct val="15000"/>
              </a:spcBef>
              <a:spcAft>
                <a:spcPct val="15000"/>
              </a:spcAft>
              <a:buNone/>
            </a:pPr>
            <a:r>
              <a:rPr lang="en-US" sz="1050" dirty="0" err="1" smtClean="0">
                <a:latin typeface="Courier New" pitchFamily="49" charset="0"/>
              </a:rPr>
              <a:t>int</a:t>
            </a:r>
            <a:r>
              <a:rPr lang="en-US" sz="1050" dirty="0" smtClean="0">
                <a:latin typeface="Courier New" pitchFamily="49" charset="0"/>
              </a:rPr>
              <a:t>[] </a:t>
            </a:r>
            <a:r>
              <a:rPr lang="en-US" sz="1050" dirty="0" err="1" smtClean="0">
                <a:latin typeface="Courier New" pitchFamily="49" charset="0"/>
              </a:rPr>
              <a:t>rgbArray</a:t>
            </a:r>
            <a:r>
              <a:rPr lang="en-US" sz="1050" dirty="0" smtClean="0">
                <a:latin typeface="Courier New" pitchFamily="49" charset="0"/>
              </a:rPr>
              <a:t> = {</a:t>
            </a:r>
          </a:p>
          <a:p>
            <a:pPr lvl="1">
              <a:lnSpc>
                <a:spcPct val="70000"/>
              </a:lnSpc>
              <a:spcBef>
                <a:spcPct val="15000"/>
              </a:spcBef>
              <a:spcAft>
                <a:spcPct val="15000"/>
              </a:spcAft>
              <a:buNone/>
            </a:pPr>
            <a:r>
              <a:rPr lang="en-US" sz="1050" dirty="0" smtClean="0">
                <a:latin typeface="Courier New" pitchFamily="49" charset="0"/>
              </a:rPr>
              <a:t>    0x123ABC, 0x121212, 0x0ABBAA, 0x000000, 0xFFFFFF, 0xBDBDEE,</a:t>
            </a:r>
          </a:p>
          <a:p>
            <a:pPr lvl="1">
              <a:lnSpc>
                <a:spcPct val="70000"/>
              </a:lnSpc>
              <a:spcBef>
                <a:spcPct val="15000"/>
              </a:spcBef>
              <a:spcAft>
                <a:spcPct val="15000"/>
              </a:spcAft>
              <a:buNone/>
            </a:pPr>
            <a:r>
              <a:rPr lang="en-US" sz="1050" dirty="0" smtClean="0">
                <a:latin typeface="Courier New" pitchFamily="49" charset="0"/>
              </a:rPr>
              <a:t>    0x123ABC, 0x121212, 0x0ABBAA, 0x000000, 0xFFFFFF, 0xBDBDEE,</a:t>
            </a:r>
          </a:p>
          <a:p>
            <a:pPr lvl="1">
              <a:lnSpc>
                <a:spcPct val="70000"/>
              </a:lnSpc>
              <a:spcBef>
                <a:spcPct val="15000"/>
              </a:spcBef>
              <a:spcAft>
                <a:spcPct val="15000"/>
              </a:spcAft>
              <a:buNone/>
            </a:pPr>
            <a:r>
              <a:rPr lang="en-US" sz="1050" dirty="0" smtClean="0">
                <a:latin typeface="Courier New" pitchFamily="49" charset="0"/>
              </a:rPr>
              <a:t>};</a:t>
            </a:r>
          </a:p>
          <a:p>
            <a:pPr lvl="1">
              <a:lnSpc>
                <a:spcPct val="70000"/>
              </a:lnSpc>
              <a:spcBef>
                <a:spcPct val="15000"/>
              </a:spcBef>
              <a:spcAft>
                <a:spcPct val="15000"/>
              </a:spcAft>
              <a:buNone/>
            </a:pPr>
            <a:r>
              <a:rPr lang="en-US" sz="1050" dirty="0" err="1" smtClean="0">
                <a:latin typeface="Courier New" pitchFamily="49" charset="0"/>
              </a:rPr>
              <a:t>g.drawRGB</a:t>
            </a:r>
            <a:r>
              <a:rPr lang="en-US" sz="1050" dirty="0" smtClean="0">
                <a:latin typeface="Courier New" pitchFamily="49" charset="0"/>
              </a:rPr>
              <a:t>(</a:t>
            </a:r>
            <a:r>
              <a:rPr lang="en-US" sz="1050" dirty="0" err="1" smtClean="0">
                <a:latin typeface="Courier New" pitchFamily="49" charset="0"/>
              </a:rPr>
              <a:t>rgb</a:t>
            </a:r>
            <a:r>
              <a:rPr lang="en-US" sz="1050" dirty="0" smtClean="0">
                <a:latin typeface="Courier New" pitchFamily="49" charset="0"/>
              </a:rPr>
              <a:t>, 1, 4, 4, 2, 3, 2, false);</a:t>
            </a:r>
          </a:p>
          <a:p>
            <a:pPr>
              <a:lnSpc>
                <a:spcPct val="70000"/>
              </a:lnSpc>
              <a:spcBef>
                <a:spcPct val="15000"/>
              </a:spcBef>
              <a:spcAft>
                <a:spcPct val="15000"/>
              </a:spcAft>
              <a:buNone/>
            </a:pPr>
            <a:r>
              <a:rPr lang="en-US" sz="900" dirty="0" smtClean="0"/>
              <a:t>would draw the pixels from offset 1, read in the next 4 pixels and draw them at coordinate (4,2), 3 pixels wide and 2 deep.  The offset value may not be long enough (4 in this case) so additional pixel data is read from the array in order to complete drawing of the region.</a:t>
            </a:r>
          </a:p>
          <a:p>
            <a:pPr>
              <a:lnSpc>
                <a:spcPct val="70000"/>
              </a:lnSpc>
              <a:spcBef>
                <a:spcPct val="15000"/>
              </a:spcBef>
              <a:spcAft>
                <a:spcPct val="15000"/>
              </a:spcAft>
              <a:buNone/>
            </a:pPr>
            <a:r>
              <a:rPr lang="en-US" sz="900" dirty="0" smtClean="0"/>
              <a:t>Finally, the </a:t>
            </a:r>
            <a:r>
              <a:rPr lang="en-US" sz="900" dirty="0" err="1" smtClean="0"/>
              <a:t>copyRegion</a:t>
            </a:r>
            <a:r>
              <a:rPr lang="en-US" sz="900" dirty="0" smtClean="0"/>
              <a:t>() method compliments the Graphics object by allowing rectangular areas of pixels to be copied from one area of an image to another without having to render the same pixels again.  This is really useful for implementing scrolling in a canvas.</a:t>
            </a:r>
            <a:endParaRPr lang="en-GB" sz="9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6"/>
          <p:cNvSpPr>
            <a:spLocks noGrp="1" noChangeArrowheads="1"/>
          </p:cNvSpPr>
          <p:nvPr>
            <p:ph type="sldNum" sz="quarter" idx="5"/>
          </p:nvPr>
        </p:nvSpPr>
        <p:spPr>
          <a:noFill/>
        </p:spPr>
        <p:txBody>
          <a:bodyPr/>
          <a:lstStyle/>
          <a:p>
            <a:fld id="{286A9E59-BCB8-43CC-8EC1-937F32F00042}" type="slidenum">
              <a:rPr lang="en-US" smtClean="0"/>
              <a:pPr/>
              <a:t>24</a:t>
            </a:fld>
            <a:endParaRPr lang="en-US" smtClean="0"/>
          </a:p>
        </p:txBody>
      </p:sp>
      <p:sp>
        <p:nvSpPr>
          <p:cNvPr id="103429" name="Rectangle 2"/>
          <p:cNvSpPr>
            <a:spLocks noGrp="1" noRot="1" noChangeAspect="1" noChangeArrowheads="1" noTextEdit="1"/>
          </p:cNvSpPr>
          <p:nvPr>
            <p:ph type="sldImg"/>
          </p:nvPr>
        </p:nvSpPr>
        <p:spPr>
          <a:xfrm>
            <a:off x="906463" y="844550"/>
            <a:ext cx="4916487" cy="3403600"/>
          </a:xfrm>
          <a:ln/>
        </p:spPr>
      </p:sp>
      <p:sp>
        <p:nvSpPr>
          <p:cNvPr id="103430" name="Rectangle 3"/>
          <p:cNvSpPr>
            <a:spLocks noGrp="1" noChangeArrowheads="1"/>
          </p:cNvSpPr>
          <p:nvPr>
            <p:ph type="body" idx="1"/>
          </p:nvPr>
        </p:nvSpPr>
        <p:spPr>
          <a:xfrm>
            <a:off x="843632" y="3922440"/>
            <a:ext cx="5346033" cy="5256584"/>
          </a:xfrm>
          <a:noFill/>
          <a:ln w="9525"/>
        </p:spPr>
        <p:txBody>
          <a:bodyPr/>
          <a:lstStyle/>
          <a:p>
            <a:pPr>
              <a:lnSpc>
                <a:spcPct val="80000"/>
              </a:lnSpc>
              <a:spcBef>
                <a:spcPct val="15000"/>
              </a:spcBef>
              <a:spcAft>
                <a:spcPct val="15000"/>
              </a:spcAft>
            </a:pPr>
            <a:r>
              <a:rPr lang="en-GB" b="1" dirty="0" smtClean="0"/>
              <a:t>True or False?</a:t>
            </a:r>
          </a:p>
          <a:p>
            <a:pPr lvl="1">
              <a:lnSpc>
                <a:spcPct val="80000"/>
              </a:lnSpc>
              <a:spcBef>
                <a:spcPct val="15000"/>
              </a:spcBef>
              <a:spcAft>
                <a:spcPct val="15000"/>
              </a:spcAft>
              <a:buFontTx/>
              <a:buChar char="•"/>
            </a:pPr>
            <a:r>
              <a:rPr lang="en-GB" dirty="0" smtClean="0"/>
              <a:t>Use the high-level API whenever possible because it is portable</a:t>
            </a:r>
          </a:p>
          <a:p>
            <a:pPr lvl="1">
              <a:lnSpc>
                <a:spcPct val="80000"/>
              </a:lnSpc>
              <a:spcBef>
                <a:spcPct val="15000"/>
              </a:spcBef>
              <a:spcAft>
                <a:spcPct val="15000"/>
              </a:spcAft>
              <a:buFontTx/>
              <a:buChar char="•"/>
            </a:pPr>
            <a:r>
              <a:rPr lang="en-GB" dirty="0" smtClean="0"/>
              <a:t>If you need special screen layouts (e.g. games) then use the low-level API</a:t>
            </a:r>
          </a:p>
          <a:p>
            <a:pPr lvl="1">
              <a:lnSpc>
                <a:spcPct val="80000"/>
              </a:lnSpc>
              <a:spcBef>
                <a:spcPct val="15000"/>
              </a:spcBef>
              <a:spcAft>
                <a:spcPct val="15000"/>
              </a:spcAft>
              <a:buFontTx/>
              <a:buChar char="•"/>
            </a:pPr>
            <a:r>
              <a:rPr lang="en-GB" dirty="0" smtClean="0"/>
              <a:t>Update the Canvas intelligently or your </a:t>
            </a:r>
            <a:r>
              <a:rPr lang="en-GB" dirty="0" err="1" smtClean="0"/>
              <a:t>MIDlet</a:t>
            </a:r>
            <a:r>
              <a:rPr lang="en-GB" dirty="0" smtClean="0"/>
              <a:t> will be slow</a:t>
            </a:r>
          </a:p>
          <a:p>
            <a:pPr lvl="1">
              <a:lnSpc>
                <a:spcPct val="80000"/>
              </a:lnSpc>
              <a:spcBef>
                <a:spcPct val="15000"/>
              </a:spcBef>
              <a:spcAft>
                <a:spcPct val="15000"/>
              </a:spcAft>
              <a:buFontTx/>
              <a:buChar char="•"/>
            </a:pPr>
            <a:r>
              <a:rPr lang="en-GB" dirty="0" smtClean="0"/>
              <a:t>The KVM is fast at number crunching but slow at accessing the native OS calls used for drawing</a:t>
            </a:r>
            <a:endParaRPr lang="en-GB" b="1" dirty="0" smtClean="0"/>
          </a:p>
          <a:p>
            <a:pPr>
              <a:lnSpc>
                <a:spcPct val="80000"/>
              </a:lnSpc>
              <a:spcBef>
                <a:spcPct val="15000"/>
              </a:spcBef>
              <a:spcAft>
                <a:spcPct val="15000"/>
              </a:spcAft>
            </a:pPr>
            <a:r>
              <a:rPr lang="en-GB" b="1" dirty="0" smtClean="0"/>
              <a:t>Low-Level UI API Questions</a:t>
            </a:r>
          </a:p>
          <a:p>
            <a:pPr lvl="1">
              <a:lnSpc>
                <a:spcPct val="80000"/>
              </a:lnSpc>
              <a:spcBef>
                <a:spcPct val="15000"/>
              </a:spcBef>
              <a:spcAft>
                <a:spcPct val="15000"/>
              </a:spcAft>
              <a:buFontTx/>
              <a:buChar char="•"/>
            </a:pPr>
            <a:r>
              <a:rPr lang="en-GB" dirty="0" smtClean="0"/>
              <a:t>In addition to the paint event, why would the developer wish to override the key event even if there was no interaction with the </a:t>
            </a:r>
            <a:r>
              <a:rPr lang="en-GB" dirty="0" err="1" smtClean="0"/>
              <a:t>MIDlet</a:t>
            </a:r>
            <a:r>
              <a:rPr lang="en-GB" dirty="0" smtClean="0"/>
              <a:t> via key events?</a:t>
            </a:r>
          </a:p>
          <a:p>
            <a:pPr lvl="1">
              <a:lnSpc>
                <a:spcPct val="80000"/>
              </a:lnSpc>
              <a:spcBef>
                <a:spcPct val="15000"/>
              </a:spcBef>
              <a:spcAft>
                <a:spcPct val="15000"/>
              </a:spcAft>
              <a:buFontTx/>
              <a:buChar char="•"/>
            </a:pPr>
            <a:r>
              <a:rPr lang="en-GB" dirty="0" smtClean="0"/>
              <a:t>Is the low-level graphics API </a:t>
            </a:r>
            <a:r>
              <a:rPr lang="en-GB" dirty="0" err="1" smtClean="0"/>
              <a:t>threadsafe</a:t>
            </a:r>
            <a:r>
              <a:rPr lang="en-GB" dirty="0" smtClean="0"/>
              <a:t>?  What concurrency issues must the developer always be watchful of?</a:t>
            </a:r>
          </a:p>
          <a:p>
            <a:pPr lvl="1">
              <a:lnSpc>
                <a:spcPct val="80000"/>
              </a:lnSpc>
              <a:spcBef>
                <a:spcPct val="15000"/>
              </a:spcBef>
              <a:spcAft>
                <a:spcPct val="15000"/>
              </a:spcAft>
              <a:buFontTx/>
              <a:buChar char="•"/>
            </a:pPr>
            <a:r>
              <a:rPr lang="en-GB" dirty="0" smtClean="0"/>
              <a:t>How would you implement double buffering if your device doesn’t automatically support it?</a:t>
            </a:r>
          </a:p>
          <a:p>
            <a:pPr lvl="1">
              <a:lnSpc>
                <a:spcPct val="80000"/>
              </a:lnSpc>
              <a:spcBef>
                <a:spcPct val="15000"/>
              </a:spcBef>
              <a:spcAft>
                <a:spcPct val="15000"/>
              </a:spcAft>
              <a:buFontTx/>
              <a:buChar char="•"/>
            </a:pPr>
            <a:r>
              <a:rPr lang="en-GB" dirty="0" smtClean="0"/>
              <a:t>Why would it make sense to implement a </a:t>
            </a:r>
            <a:r>
              <a:rPr lang="en-GB" dirty="0" err="1" smtClean="0"/>
              <a:t>MIDlet</a:t>
            </a:r>
            <a:r>
              <a:rPr lang="en-GB" dirty="0" smtClean="0"/>
              <a:t> only with the low-level API even though multiple display “cards” or available with each </a:t>
            </a:r>
            <a:r>
              <a:rPr lang="en-GB" dirty="0" err="1" smtClean="0"/>
              <a:t>MIDlet</a:t>
            </a:r>
            <a:r>
              <a:rPr lang="en-GB" dirty="0" smtClean="0"/>
              <a:t> deck?</a:t>
            </a:r>
          </a:p>
          <a:p>
            <a:pPr lvl="1">
              <a:lnSpc>
                <a:spcPct val="80000"/>
              </a:lnSpc>
              <a:spcBef>
                <a:spcPct val="15000"/>
              </a:spcBef>
              <a:spcAft>
                <a:spcPct val="15000"/>
              </a:spcAft>
              <a:buFontTx/>
              <a:buChar char="•"/>
            </a:pPr>
            <a:r>
              <a:rPr lang="en-GB" dirty="0" smtClean="0"/>
              <a:t>What is the main reason why the Nokia UI is implemented the way it 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6"/>
          <p:cNvSpPr>
            <a:spLocks noGrp="1" noChangeArrowheads="1"/>
          </p:cNvSpPr>
          <p:nvPr>
            <p:ph type="sldNum" sz="quarter" idx="5"/>
          </p:nvPr>
        </p:nvSpPr>
        <p:spPr>
          <a:noFill/>
        </p:spPr>
        <p:txBody>
          <a:bodyPr/>
          <a:lstStyle/>
          <a:p>
            <a:fld id="{7F827BFC-359E-4070-9F16-F4ED7782682F}" type="slidenum">
              <a:rPr lang="en-US" smtClean="0"/>
              <a:pPr/>
              <a:t>3</a:t>
            </a:fld>
            <a:endParaRPr lang="en-US" smtClean="0"/>
          </a:p>
        </p:txBody>
      </p:sp>
      <p:sp>
        <p:nvSpPr>
          <p:cNvPr id="82949" name="Rectangle 2"/>
          <p:cNvSpPr>
            <a:spLocks noGrp="1" noRot="1" noChangeAspect="1" noChangeArrowheads="1" noTextEdit="1"/>
          </p:cNvSpPr>
          <p:nvPr>
            <p:ph type="sldImg"/>
          </p:nvPr>
        </p:nvSpPr>
        <p:spPr>
          <a:xfrm>
            <a:off x="906463" y="844550"/>
            <a:ext cx="4916487" cy="3403600"/>
          </a:xfrm>
          <a:ln/>
        </p:spPr>
      </p:sp>
      <p:sp>
        <p:nvSpPr>
          <p:cNvPr id="82950"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Grp="1" noChangeArrowheads="1"/>
          </p:cNvSpPr>
          <p:nvPr>
            <p:ph type="sldNum" sz="quarter" idx="5"/>
          </p:nvPr>
        </p:nvSpPr>
        <p:spPr>
          <a:noFill/>
        </p:spPr>
        <p:txBody>
          <a:bodyPr/>
          <a:lstStyle/>
          <a:p>
            <a:fld id="{C49049D4-52A1-4B77-98CC-77B36A9BA5C1}" type="slidenum">
              <a:rPr lang="en-US" smtClean="0"/>
              <a:pPr/>
              <a:t>4</a:t>
            </a:fld>
            <a:endParaRPr lang="en-US" smtClean="0"/>
          </a:p>
        </p:txBody>
      </p:sp>
      <p:sp>
        <p:nvSpPr>
          <p:cNvPr id="83973" name="Rectangle 2"/>
          <p:cNvSpPr>
            <a:spLocks noGrp="1" noRot="1" noChangeAspect="1" noChangeArrowheads="1" noTextEdit="1"/>
          </p:cNvSpPr>
          <p:nvPr>
            <p:ph type="sldImg"/>
          </p:nvPr>
        </p:nvSpPr>
        <p:spPr>
          <a:xfrm>
            <a:off x="906463" y="844550"/>
            <a:ext cx="4916487" cy="3403600"/>
          </a:xfrm>
          <a:ln/>
        </p:spPr>
      </p:sp>
      <p:sp>
        <p:nvSpPr>
          <p:cNvPr id="83974" name="Rectangle 3"/>
          <p:cNvSpPr>
            <a:spLocks noGrp="1" noChangeArrowheads="1"/>
          </p:cNvSpPr>
          <p:nvPr>
            <p:ph type="body" idx="1"/>
          </p:nvPr>
        </p:nvSpPr>
        <p:spPr>
          <a:noFill/>
          <a:ln w="9525"/>
        </p:spPr>
        <p:txBody>
          <a:bodyPr/>
          <a:lstStyle/>
          <a:p>
            <a:r>
              <a:rPr lang="en-US" smtClean="0"/>
              <a:t>As well as providing classes to add high-level components to your using interfaces, LCDUI also provided class to allow you to draw low-level graphics to the screen.  The main two classes are the Canvas class and the Graphics class.</a:t>
            </a:r>
          </a:p>
          <a:p>
            <a:endParaRPr lang="en-US" smtClean="0"/>
          </a:p>
          <a:p>
            <a:r>
              <a:rPr lang="en-US" smtClean="0"/>
              <a:t>The Canvas class is a displayable that can be displayed using the Display.setCurrent() method.  It represents a blank rectangular area of the screen onto which the application can draw or from which the application can trap input events from the user.</a:t>
            </a:r>
          </a:p>
          <a:p>
            <a:endParaRPr lang="en-US" smtClean="0"/>
          </a:p>
          <a:p>
            <a:r>
              <a:rPr lang="en-US" smtClean="0"/>
              <a:t>An application must subclass the Canvas class in order to get useful functionality such as creating a custom component. The paint method must be overridden in order to perform custom graphics on the canvas.</a:t>
            </a: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6"/>
          <p:cNvSpPr>
            <a:spLocks noGrp="1" noChangeArrowheads="1"/>
          </p:cNvSpPr>
          <p:nvPr>
            <p:ph type="sldNum" sz="quarter" idx="5"/>
          </p:nvPr>
        </p:nvSpPr>
        <p:spPr>
          <a:noFill/>
        </p:spPr>
        <p:txBody>
          <a:bodyPr/>
          <a:lstStyle/>
          <a:p>
            <a:fld id="{1E232DB1-8A1F-44ED-AB7A-76D021E7F002}" type="slidenum">
              <a:rPr lang="en-US" smtClean="0"/>
              <a:pPr/>
              <a:t>5</a:t>
            </a:fld>
            <a:endParaRPr lang="en-US" smtClean="0"/>
          </a:p>
        </p:txBody>
      </p:sp>
      <p:sp>
        <p:nvSpPr>
          <p:cNvPr id="84997" name="Rectangle 2"/>
          <p:cNvSpPr>
            <a:spLocks noGrp="1" noRot="1" noChangeAspect="1" noChangeArrowheads="1" noTextEdit="1"/>
          </p:cNvSpPr>
          <p:nvPr>
            <p:ph type="sldImg"/>
          </p:nvPr>
        </p:nvSpPr>
        <p:spPr>
          <a:xfrm>
            <a:off x="906463" y="844550"/>
            <a:ext cx="4916487" cy="3403600"/>
          </a:xfrm>
          <a:ln/>
        </p:spPr>
      </p:sp>
      <p:sp>
        <p:nvSpPr>
          <p:cNvPr id="84998" name="Rectangle 3"/>
          <p:cNvSpPr>
            <a:spLocks noGrp="1" noChangeArrowheads="1"/>
          </p:cNvSpPr>
          <p:nvPr>
            <p:ph type="body" idx="1"/>
          </p:nvPr>
        </p:nvSpPr>
        <p:spPr>
          <a:noFill/>
          <a:ln w="9525"/>
        </p:spPr>
        <p:txBody>
          <a:bodyPr/>
          <a:lstStyle/>
          <a:p>
            <a:r>
              <a:rPr lang="en-GB" smtClean="0"/>
              <a:t>Rendering the Canvas is done with paint() method. Subclass of the Canvas must implement this method in order to paint any graphics. The Graphics object's clip region defines the area of the screen that is considered to be invalid. paint() method must paint </a:t>
            </a:r>
            <a:r>
              <a:rPr lang="en-GB" b="1" smtClean="0"/>
              <a:t>every</a:t>
            </a:r>
            <a:r>
              <a:rPr lang="en-GB" smtClean="0"/>
              <a:t> pixel within this region. This is necessary because the implementation is not required to clear the region prior to calling paint() on it. Thus, failing to paint every pixel may result in a portion of the previous screen image remaining visible.</a:t>
            </a:r>
          </a:p>
          <a:p>
            <a:endParaRPr lang="en-GB" smtClean="0"/>
          </a:p>
          <a:p>
            <a:r>
              <a:rPr lang="en-GB" smtClean="0"/>
              <a:t>When a key is pressed, keyPressed() method is called. To determine what game action, if any, is mapped to the key, getGameAction() method can be called. Class Canvas has an empty implementation of this method, and the subclass has to redefine it if it wants to listen this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6"/>
          <p:cNvSpPr>
            <a:spLocks noGrp="1" noChangeArrowheads="1"/>
          </p:cNvSpPr>
          <p:nvPr>
            <p:ph type="sldNum" sz="quarter" idx="5"/>
          </p:nvPr>
        </p:nvSpPr>
        <p:spPr>
          <a:noFill/>
        </p:spPr>
        <p:txBody>
          <a:bodyPr/>
          <a:lstStyle/>
          <a:p>
            <a:fld id="{D7D68ED1-0573-4D38-BBF4-1C4896775CCE}" type="slidenum">
              <a:rPr lang="en-US" smtClean="0"/>
              <a:pPr/>
              <a:t>6</a:t>
            </a:fld>
            <a:endParaRPr lang="en-US" smtClean="0"/>
          </a:p>
        </p:txBody>
      </p:sp>
      <p:sp>
        <p:nvSpPr>
          <p:cNvPr id="86021" name="Rectangle 2"/>
          <p:cNvSpPr>
            <a:spLocks noGrp="1" noRot="1" noChangeAspect="1" noChangeArrowheads="1" noTextEdit="1"/>
          </p:cNvSpPr>
          <p:nvPr>
            <p:ph type="sldImg"/>
          </p:nvPr>
        </p:nvSpPr>
        <p:spPr>
          <a:xfrm>
            <a:off x="906463" y="844550"/>
            <a:ext cx="4916487" cy="3403600"/>
          </a:xfrm>
          <a:ln/>
        </p:spPr>
      </p:sp>
      <p:sp>
        <p:nvSpPr>
          <p:cNvPr id="86022" name="Rectangle 3"/>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6"/>
          <p:cNvSpPr>
            <a:spLocks noGrp="1" noChangeArrowheads="1"/>
          </p:cNvSpPr>
          <p:nvPr>
            <p:ph type="sldNum" sz="quarter" idx="5"/>
          </p:nvPr>
        </p:nvSpPr>
        <p:spPr>
          <a:noFill/>
        </p:spPr>
        <p:txBody>
          <a:bodyPr/>
          <a:lstStyle/>
          <a:p>
            <a:fld id="{48B0C0F8-08F0-4158-9E2E-92780C765D65}" type="slidenum">
              <a:rPr lang="en-US" smtClean="0"/>
              <a:pPr/>
              <a:t>7</a:t>
            </a:fld>
            <a:endParaRPr lang="en-US" smtClean="0"/>
          </a:p>
        </p:txBody>
      </p:sp>
      <p:sp>
        <p:nvSpPr>
          <p:cNvPr id="87045" name="Rectangle 2"/>
          <p:cNvSpPr>
            <a:spLocks noGrp="1" noRot="1" noChangeAspect="1" noChangeArrowheads="1" noTextEdit="1"/>
          </p:cNvSpPr>
          <p:nvPr>
            <p:ph type="sldImg"/>
          </p:nvPr>
        </p:nvSpPr>
        <p:spPr>
          <a:xfrm>
            <a:off x="906463" y="844550"/>
            <a:ext cx="4916487" cy="3403600"/>
          </a:xfrm>
          <a:ln/>
        </p:spPr>
      </p:sp>
      <p:sp>
        <p:nvSpPr>
          <p:cNvPr id="87046" name="Rectangle 3"/>
          <p:cNvSpPr>
            <a:spLocks noGrp="1" noChangeArrowheads="1"/>
          </p:cNvSpPr>
          <p:nvPr>
            <p:ph type="body" idx="1"/>
          </p:nvPr>
        </p:nvSpPr>
        <p:spPr>
          <a:xfrm>
            <a:off x="898198" y="4210472"/>
            <a:ext cx="5202017" cy="4813288"/>
          </a:xfrm>
          <a:noFill/>
          <a:ln w="9525"/>
        </p:spPr>
        <p:txBody>
          <a:bodyPr/>
          <a:lstStyle/>
          <a:p>
            <a:pPr>
              <a:lnSpc>
                <a:spcPct val="80000"/>
              </a:lnSpc>
              <a:buNone/>
            </a:pPr>
            <a:r>
              <a:rPr lang="en-US" dirty="0" smtClean="0"/>
              <a:t>As indicated above, the Graphics class provides methods for drawing 2D geometric graphic primitives.   You can draw primitives such as rectangles, polygons, lines and even load static images. As rich as the API is, there are some limitations when drawing circles and other objects such as 3D objects which rely heavily on sine, cosine and other calculations involving floating points. Currently this is  a limitation of the device configuration – namely CLDC 1.0 – which doesn't support floating points and will be addressed in the future.  So you need some tricks to draw circles and 3D objects with the low-level API and in the accompanying lab we'll demonstrate how to do these    sorts of things.  Also note, that color selection is based on a 24 bit, red, green, blue model and you can specify colors like: 0xRRGGBB with 8 bits per color component. However note that not all displays are color so you should use the </a:t>
            </a:r>
            <a:r>
              <a:rPr lang="en-US" dirty="0" err="1" smtClean="0"/>
              <a:t>isColor</a:t>
            </a:r>
            <a:r>
              <a:rPr lang="en-US" dirty="0" smtClean="0"/>
              <a:t>() and </a:t>
            </a:r>
            <a:r>
              <a:rPr lang="en-US" dirty="0" err="1" smtClean="0"/>
              <a:t>numColors</a:t>
            </a:r>
            <a:r>
              <a:rPr lang="en-US" dirty="0" smtClean="0"/>
              <a:t>() methods as indicated above for determining the capabilities of your phone.  One thing to remember is that backgrounds must also be redrawn each time the paint() method is invoked so be sure to call methods like </a:t>
            </a:r>
            <a:r>
              <a:rPr lang="en-US" dirty="0" err="1" smtClean="0"/>
              <a:t>setFillRect</a:t>
            </a:r>
            <a:r>
              <a:rPr lang="en-US" dirty="0" smtClean="0"/>
              <a:t>()  to assure that you maintain the correct background color for your screen since there is no method to set the background color by default.</a:t>
            </a:r>
          </a:p>
          <a:p>
            <a:pPr>
              <a:lnSpc>
                <a:spcPct val="80000"/>
              </a:lnSpc>
              <a:buNone/>
            </a:pPr>
            <a:endParaRPr lang="en-US" dirty="0" smtClean="0"/>
          </a:p>
          <a:p>
            <a:pPr>
              <a:lnSpc>
                <a:spcPct val="80000"/>
              </a:lnSpc>
              <a:spcBef>
                <a:spcPct val="10000"/>
              </a:spcBef>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80000"/>
              </a:lnSpc>
              <a:spcBef>
                <a:spcPct val="10000"/>
              </a:spcBef>
              <a:buNone/>
            </a:pPr>
            <a:r>
              <a:rPr lang="en-US" dirty="0" smtClean="0">
                <a:latin typeface="Courier New" pitchFamily="49" charset="0"/>
              </a:rPr>
              <a:t>   WIDTH = </a:t>
            </a:r>
            <a:r>
              <a:rPr lang="en-US" dirty="0" err="1" smtClean="0">
                <a:latin typeface="Courier New" pitchFamily="49" charset="0"/>
              </a:rPr>
              <a:t>screen.getWidth</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m_screenHeight</a:t>
            </a:r>
            <a:r>
              <a:rPr lang="en-US" dirty="0" smtClean="0">
                <a:latin typeface="Courier New" pitchFamily="49" charset="0"/>
              </a:rPr>
              <a:t> = </a:t>
            </a:r>
            <a:r>
              <a:rPr lang="en-US" dirty="0" err="1" smtClean="0">
                <a:latin typeface="Courier New" pitchFamily="49" charset="0"/>
              </a:rPr>
              <a:t>screen.getHeight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a:t>
            </a:r>
            <a:r>
              <a:rPr lang="en-US" dirty="0" smtClean="0">
                <a:latin typeface="Courier New" pitchFamily="49" charset="0"/>
              </a:rPr>
              <a:t> = </a:t>
            </a:r>
            <a:r>
              <a:rPr lang="en-US" dirty="0" err="1" smtClean="0">
                <a:latin typeface="Courier New" pitchFamily="49" charset="0"/>
              </a:rPr>
              <a:t>Image.createImage</a:t>
            </a:r>
            <a:r>
              <a:rPr lang="en-US" dirty="0" smtClean="0">
                <a:latin typeface="Courier New" pitchFamily="49" charset="0"/>
              </a:rPr>
              <a:t>("/m031.png");</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m_imageWidth</a:t>
            </a:r>
            <a:r>
              <a:rPr lang="en-US" dirty="0" smtClean="0">
                <a:latin typeface="Courier New" pitchFamily="49" charset="0"/>
              </a:rPr>
              <a:t> = </a:t>
            </a:r>
            <a:r>
              <a:rPr lang="en-US" dirty="0" err="1" smtClean="0">
                <a:latin typeface="Courier New" pitchFamily="49" charset="0"/>
              </a:rPr>
              <a:t>m_image.getWidth</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m_imageHeight</a:t>
            </a:r>
            <a:r>
              <a:rPr lang="en-US" dirty="0" smtClean="0">
                <a:latin typeface="Courier New" pitchFamily="49" charset="0"/>
              </a:rPr>
              <a:t> = </a:t>
            </a:r>
            <a:r>
              <a:rPr lang="en-US" dirty="0" err="1" smtClean="0">
                <a:latin typeface="Courier New" pitchFamily="49" charset="0"/>
              </a:rPr>
              <a:t>m_image.getHeight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m_x</a:t>
            </a:r>
            <a:r>
              <a:rPr lang="en-US" dirty="0" smtClean="0">
                <a:latin typeface="Courier New" pitchFamily="49" charset="0"/>
              </a:rPr>
              <a:t> = (</a:t>
            </a:r>
            <a:r>
              <a:rPr lang="en-US" dirty="0" err="1" smtClean="0">
                <a:latin typeface="Courier New" pitchFamily="49" charset="0"/>
              </a:rPr>
              <a:t>m_screenWidth</a:t>
            </a:r>
            <a:r>
              <a:rPr lang="en-US" dirty="0" smtClean="0">
                <a:latin typeface="Courier New" pitchFamily="49" charset="0"/>
              </a:rPr>
              <a:t> - </a:t>
            </a:r>
            <a:r>
              <a:rPr lang="en-US" dirty="0" err="1" smtClean="0">
                <a:latin typeface="Courier New" pitchFamily="49" charset="0"/>
              </a:rPr>
              <a:t>m_imageWidth</a:t>
            </a:r>
            <a:r>
              <a:rPr lang="en-US" dirty="0" smtClean="0">
                <a:latin typeface="Courier New" pitchFamily="49" charset="0"/>
              </a:rPr>
              <a:t>)/2;</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m_y</a:t>
            </a:r>
            <a:r>
              <a:rPr lang="en-US" dirty="0" smtClean="0">
                <a:latin typeface="Courier New" pitchFamily="49" charset="0"/>
              </a:rPr>
              <a:t> = (</a:t>
            </a:r>
            <a:r>
              <a:rPr lang="en-US" dirty="0" err="1" smtClean="0">
                <a:latin typeface="Courier New" pitchFamily="49" charset="0"/>
              </a:rPr>
              <a:t>m_screenHeight</a:t>
            </a:r>
            <a:r>
              <a:rPr lang="en-US" dirty="0" smtClean="0">
                <a:latin typeface="Courier New" pitchFamily="49" charset="0"/>
              </a:rPr>
              <a:t> - </a:t>
            </a:r>
            <a:r>
              <a:rPr lang="en-US" dirty="0" err="1" smtClean="0">
                <a:latin typeface="Courier New" pitchFamily="49" charset="0"/>
              </a:rPr>
              <a:t>m_imageHeight</a:t>
            </a:r>
            <a:r>
              <a:rPr lang="en-US" dirty="0" smtClean="0">
                <a:latin typeface="Courier New" pitchFamily="49" charset="0"/>
              </a:rPr>
              <a:t>)/2;</a:t>
            </a:r>
          </a:p>
          <a:p>
            <a:pPr>
              <a:lnSpc>
                <a:spcPct val="80000"/>
              </a:lnSpc>
              <a:spcBef>
                <a:spcPct val="10000"/>
              </a:spcBef>
              <a:buNone/>
            </a:pPr>
            <a:r>
              <a:rPr lang="en-US" dirty="0" smtClean="0">
                <a:latin typeface="Courier New" pitchFamily="49" charset="0"/>
              </a:rPr>
              <a:t>   protected void paint(Graphics g)</a:t>
            </a:r>
          </a:p>
          <a:p>
            <a:pPr>
              <a:lnSpc>
                <a:spcPct val="80000"/>
              </a:lnSpc>
              <a:spcBef>
                <a:spcPct val="10000"/>
              </a:spcBef>
              <a:buNone/>
            </a:pPr>
            <a:r>
              <a:rPr lang="en-US" dirty="0" smtClean="0">
                <a:latin typeface="Courier New" pitchFamily="49" charset="0"/>
              </a:rPr>
              <a:t>  {</a:t>
            </a:r>
          </a:p>
          <a:p>
            <a:pPr>
              <a:lnSpc>
                <a:spcPct val="80000"/>
              </a:lnSpc>
              <a:spcBef>
                <a:spcPct val="10000"/>
              </a:spcBef>
              <a:buNone/>
            </a:pPr>
            <a:r>
              <a:rPr lang="en-US" dirty="0" smtClean="0">
                <a:latin typeface="Courier New" pitchFamily="49" charset="0"/>
              </a:rPr>
              <a:t>     </a:t>
            </a:r>
            <a:r>
              <a:rPr lang="en-US" dirty="0" err="1" smtClean="0">
                <a:latin typeface="Courier New" pitchFamily="49" charset="0"/>
              </a:rPr>
              <a:t>g.drawImage</a:t>
            </a:r>
            <a:r>
              <a:rPr lang="en-US" dirty="0" smtClean="0">
                <a:latin typeface="Courier New" pitchFamily="49" charset="0"/>
              </a:rPr>
              <a:t>(</a:t>
            </a:r>
            <a:r>
              <a:rPr lang="en-US" dirty="0" err="1" smtClean="0">
                <a:latin typeface="Courier New" pitchFamily="49" charset="0"/>
              </a:rPr>
              <a:t>m_image</a:t>
            </a:r>
            <a:r>
              <a:rPr lang="en-US" dirty="0" smtClean="0">
                <a:latin typeface="Courier New" pitchFamily="49" charset="0"/>
              </a:rPr>
              <a:t>, </a:t>
            </a:r>
            <a:r>
              <a:rPr lang="en-US" dirty="0" err="1" smtClean="0">
                <a:latin typeface="Courier New" pitchFamily="49" charset="0"/>
              </a:rPr>
              <a:t>m_x</a:t>
            </a:r>
            <a:r>
              <a:rPr lang="en-US" dirty="0" smtClean="0">
                <a:latin typeface="Courier New" pitchFamily="49" charset="0"/>
              </a:rPr>
              <a:t>, </a:t>
            </a:r>
            <a:r>
              <a:rPr lang="en-US" dirty="0" err="1" smtClean="0">
                <a:latin typeface="Courier New" pitchFamily="49" charset="0"/>
              </a:rPr>
              <a:t>m_y</a:t>
            </a:r>
            <a:r>
              <a:rPr lang="en-US" dirty="0" smtClean="0">
                <a:latin typeface="Courier New" pitchFamily="49" charset="0"/>
              </a:rPr>
              <a:t>, </a:t>
            </a:r>
            <a:r>
              <a:rPr lang="en-US" dirty="0" err="1" smtClean="0">
                <a:latin typeface="Courier New" pitchFamily="49" charset="0"/>
              </a:rPr>
              <a:t>Graphics.TOP|Graphics.LEFT</a:t>
            </a:r>
            <a:r>
              <a:rPr lang="en-US" dirty="0" smtClean="0">
                <a:latin typeface="Courier New" pitchFamily="49" charset="0"/>
              </a:rPr>
              <a:t>);</a:t>
            </a:r>
          </a:p>
          <a:p>
            <a:pPr>
              <a:lnSpc>
                <a:spcPct val="80000"/>
              </a:lnSpc>
              <a:spcBef>
                <a:spcPct val="10000"/>
              </a:spcBef>
              <a:buNone/>
            </a:pPr>
            <a:r>
              <a:rPr lang="en-US" dirty="0" smtClean="0">
                <a:latin typeface="Courier New" pitchFamily="49" charset="0"/>
              </a:rPr>
              <a:t>  }</a:t>
            </a:r>
          </a:p>
          <a:p>
            <a:pPr>
              <a:lnSpc>
                <a:spcPct val="80000"/>
              </a:lnSpc>
              <a:spcBef>
                <a:spcPct val="10000"/>
              </a:spcBef>
              <a:buNone/>
            </a:pPr>
            <a:r>
              <a:rPr lang="en-US" dirty="0" smtClean="0">
                <a:latin typeface="Courier New" pitchFamily="49" charset="0"/>
              </a:rPr>
              <a:t>}</a:t>
            </a:r>
          </a:p>
          <a:p>
            <a:pPr>
              <a:lnSpc>
                <a:spcPct val="80000"/>
              </a:lnSpc>
              <a:buNone/>
            </a:pPr>
            <a:endParaRPr lang="en-US" b="1" i="1" dirty="0" smtClean="0"/>
          </a:p>
          <a:p>
            <a:pPr>
              <a:lnSpc>
                <a:spcPct val="80000"/>
              </a:lnSpc>
              <a:buNone/>
            </a:pPr>
            <a:r>
              <a:rPr lang="en-US" b="1" i="1" dirty="0" smtClean="0"/>
              <a:t>UI1 - All screen content must be clear and readable to the naked eye regardless of information displayed, or choice of font, color scheme etc</a:t>
            </a:r>
          </a:p>
          <a:p>
            <a:pPr>
              <a:lnSpc>
                <a:spcPct val="80000"/>
              </a:lnSpc>
              <a:buNone/>
            </a:pPr>
            <a:r>
              <a:rPr lang="en-US" b="1" i="1" dirty="0" smtClean="0"/>
              <a:t>Avoid color schemes that are too close in hue, for example a dark blue background with a medium-range blue text.  Also try to avoid color schemes that are too close in contrast, for example a dark blue background with dark purple text.  When including any text on your application screens, use upper and lower case rather than full uppercase lettering, and try avoid putting too much text on the screen.</a:t>
            </a:r>
            <a:r>
              <a:rPr lang="en-US" dirty="0"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6"/>
          <p:cNvSpPr>
            <a:spLocks noGrp="1" noChangeArrowheads="1"/>
          </p:cNvSpPr>
          <p:nvPr>
            <p:ph type="sldNum" sz="quarter" idx="5"/>
          </p:nvPr>
        </p:nvSpPr>
        <p:spPr>
          <a:noFill/>
        </p:spPr>
        <p:txBody>
          <a:bodyPr/>
          <a:lstStyle/>
          <a:p>
            <a:fld id="{3B4D157B-A41A-42D8-A4E9-B52A9168AD72}" type="slidenum">
              <a:rPr lang="en-US" smtClean="0"/>
              <a:pPr/>
              <a:t>8</a:t>
            </a:fld>
            <a:endParaRPr lang="en-US" smtClean="0"/>
          </a:p>
        </p:txBody>
      </p:sp>
      <p:sp>
        <p:nvSpPr>
          <p:cNvPr id="88069" name="Rectangle 2"/>
          <p:cNvSpPr>
            <a:spLocks noGrp="1" noRot="1" noChangeAspect="1" noChangeArrowheads="1" noTextEdit="1"/>
          </p:cNvSpPr>
          <p:nvPr>
            <p:ph type="sldImg"/>
          </p:nvPr>
        </p:nvSpPr>
        <p:spPr>
          <a:xfrm>
            <a:off x="906463" y="844550"/>
            <a:ext cx="4916487" cy="3403600"/>
          </a:xfrm>
          <a:ln/>
        </p:spPr>
      </p:sp>
      <p:sp>
        <p:nvSpPr>
          <p:cNvPr id="88070" name="Rectangle 3"/>
          <p:cNvSpPr>
            <a:spLocks noGrp="1" noChangeArrowheads="1"/>
          </p:cNvSpPr>
          <p:nvPr>
            <p:ph type="body" idx="1"/>
          </p:nvPr>
        </p:nvSpPr>
        <p:spPr>
          <a:xfrm>
            <a:off x="555600" y="4426496"/>
            <a:ext cx="5544615" cy="4597264"/>
          </a:xfrm>
          <a:noFill/>
          <a:ln w="9525"/>
        </p:spPr>
        <p:txBody>
          <a:bodyPr/>
          <a:lstStyle/>
          <a:p>
            <a:pPr>
              <a:lnSpc>
                <a:spcPct val="80000"/>
              </a:lnSpc>
              <a:spcBef>
                <a:spcPct val="10000"/>
              </a:spcBef>
              <a:spcAft>
                <a:spcPct val="10000"/>
              </a:spcAft>
              <a:buNone/>
            </a:pPr>
            <a:r>
              <a:rPr lang="en-US" dirty="0" smtClean="0"/>
              <a:t>Drawing to the screen is accomplished  by first setting the </a:t>
            </a:r>
            <a:r>
              <a:rPr lang="en-US" dirty="0" err="1" smtClean="0"/>
              <a:t>drawable</a:t>
            </a:r>
            <a:r>
              <a:rPr lang="en-US" dirty="0" smtClean="0"/>
              <a:t> canvas as the current display from the </a:t>
            </a:r>
            <a:r>
              <a:rPr lang="en-US" dirty="0" err="1" smtClean="0"/>
              <a:t>MIDlet</a:t>
            </a:r>
            <a:r>
              <a:rPr lang="en-US" dirty="0" smtClean="0"/>
              <a:t> entry point.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spcAft>
                <a:spcPct val="10000"/>
              </a:spcAft>
              <a:buNone/>
            </a:pPr>
            <a:r>
              <a:rPr lang="en-US" dirty="0" smtClean="0">
                <a:latin typeface="Courier New" pitchFamily="49" charset="0"/>
              </a:rPr>
              <a:t>public class </a:t>
            </a:r>
            <a:r>
              <a:rPr lang="en-US" dirty="0" err="1" smtClean="0">
                <a:latin typeface="Courier New" pitchFamily="49" charset="0"/>
              </a:rPr>
              <a:t>MyMidlet</a:t>
            </a:r>
            <a:r>
              <a:rPr lang="en-US" dirty="0" smtClean="0">
                <a:latin typeface="Courier New" pitchFamily="49" charset="0"/>
              </a:rPr>
              <a:t> extends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spcAft>
                <a:spcPct val="10000"/>
              </a:spcAft>
              <a:buNone/>
            </a:pPr>
            <a:r>
              <a:rPr lang="en-US" dirty="0" smtClean="0">
                <a:latin typeface="Courier New" pitchFamily="49" charset="0"/>
              </a:rPr>
              <a:t>   public </a:t>
            </a:r>
            <a:r>
              <a:rPr lang="en-US" dirty="0" err="1" smtClean="0">
                <a:latin typeface="Courier New" pitchFamily="49" charset="0"/>
              </a:rPr>
              <a:t>MyMidlet</a:t>
            </a:r>
            <a:r>
              <a:rPr lang="en-US" dirty="0" smtClean="0">
                <a:latin typeface="Courier New" pitchFamily="49" charset="0"/>
              </a:rPr>
              <a:t>() { // constructor</a:t>
            </a:r>
          </a:p>
          <a:p>
            <a:pPr>
              <a:lnSpc>
                <a:spcPct val="70000"/>
              </a:lnSpc>
              <a:spcBef>
                <a:spcPct val="10000"/>
              </a:spcBef>
              <a:spcAft>
                <a:spcPct val="10000"/>
              </a:spcAft>
              <a:buNone/>
            </a:pPr>
            <a:r>
              <a:rPr lang="en-US" dirty="0" smtClean="0">
                <a:latin typeface="Courier New" pitchFamily="49" charset="0"/>
              </a:rPr>
              <a:t>	Canvas </a:t>
            </a:r>
            <a:r>
              <a:rPr lang="en-US" dirty="0" err="1" smtClean="0">
                <a:latin typeface="Courier New" pitchFamily="49" charset="0"/>
              </a:rPr>
              <a:t>canvas</a:t>
            </a:r>
            <a:r>
              <a:rPr lang="en-US" dirty="0" smtClean="0">
                <a:latin typeface="Courier New" pitchFamily="49" charset="0"/>
              </a:rPr>
              <a:t> = new </a:t>
            </a:r>
            <a:r>
              <a:rPr lang="en-US" dirty="0" err="1" smtClean="0">
                <a:latin typeface="Courier New" pitchFamily="49" charset="0"/>
              </a:rPr>
              <a:t>MyCanvas</a:t>
            </a:r>
            <a:r>
              <a:rPr lang="en-US" dirty="0" smtClean="0">
                <a:latin typeface="Courier New" pitchFamily="49" charset="0"/>
              </a:rPr>
              <a:t>(this) }</a:t>
            </a:r>
          </a:p>
          <a:p>
            <a:pPr>
              <a:lnSpc>
                <a:spcPct val="70000"/>
              </a:lnSpc>
              <a:spcBef>
                <a:spcPct val="10000"/>
              </a:spcBef>
              <a:spcAft>
                <a:spcPct val="10000"/>
              </a:spcAft>
              <a:buNone/>
            </a:pPr>
            <a:r>
              <a:rPr lang="en-US" dirty="0" smtClean="0">
                <a:latin typeface="Courier New" pitchFamily="49" charset="0"/>
              </a:rPr>
              <a:t>   public void </a:t>
            </a:r>
            <a:r>
              <a:rPr lang="en-US" dirty="0" err="1" smtClean="0">
                <a:latin typeface="Courier New" pitchFamily="49" charset="0"/>
              </a:rPr>
              <a:t>startApp</a:t>
            </a:r>
            <a:r>
              <a:rPr lang="en-US" dirty="0" smtClean="0">
                <a:latin typeface="Courier New" pitchFamily="49" charset="0"/>
              </a:rPr>
              <a:t>(  ) {</a:t>
            </a:r>
          </a:p>
          <a:p>
            <a:pPr>
              <a:lnSpc>
                <a:spcPct val="70000"/>
              </a:lnSpc>
              <a:spcBef>
                <a:spcPct val="10000"/>
              </a:spcBef>
              <a:spcAft>
                <a:spcPct val="10000"/>
              </a:spcAft>
              <a:buNone/>
            </a:pPr>
            <a:r>
              <a:rPr lang="en-US" dirty="0" smtClean="0">
                <a:latin typeface="Courier New" pitchFamily="49" charset="0"/>
              </a:rPr>
              <a:t>      Display </a:t>
            </a:r>
            <a:r>
              <a:rPr lang="en-US" dirty="0" err="1" smtClean="0">
                <a:latin typeface="Courier New" pitchFamily="49" charset="0"/>
              </a:rPr>
              <a:t>display</a:t>
            </a:r>
            <a:r>
              <a:rPr lang="en-US" dirty="0" smtClean="0">
                <a:latin typeface="Courier New" pitchFamily="49" charset="0"/>
              </a:rPr>
              <a:t> = </a:t>
            </a:r>
            <a:r>
              <a:rPr lang="en-US" dirty="0" err="1" smtClean="0">
                <a:latin typeface="Courier New" pitchFamily="49" charset="0"/>
              </a:rPr>
              <a:t>Display.getDisplay</a:t>
            </a:r>
            <a:r>
              <a:rPr lang="en-US" dirty="0" smtClean="0">
                <a:latin typeface="Courier New" pitchFamily="49" charset="0"/>
              </a:rPr>
              <a:t>(this);</a:t>
            </a:r>
          </a:p>
          <a:p>
            <a:pPr>
              <a:lnSpc>
                <a:spcPct val="70000"/>
              </a:lnSpc>
              <a:spcBef>
                <a:spcPct val="10000"/>
              </a:spcBef>
              <a:spcAft>
                <a:spcPct val="10000"/>
              </a:spcAft>
              <a:buNone/>
            </a:pPr>
            <a:r>
              <a:rPr lang="en-US" dirty="0" smtClean="0">
                <a:latin typeface="Courier New" pitchFamily="49" charset="0"/>
              </a:rPr>
              <a:t>            </a:t>
            </a:r>
            <a:r>
              <a:rPr lang="en-US" dirty="0" err="1" smtClean="0">
                <a:latin typeface="Courier New" pitchFamily="49" charset="0"/>
              </a:rPr>
              <a:t>display.setCurrent</a:t>
            </a:r>
            <a:r>
              <a:rPr lang="en-US" dirty="0" smtClean="0">
                <a:latin typeface="Courier New" pitchFamily="49" charset="0"/>
              </a:rPr>
              <a:t>(canvas);</a:t>
            </a:r>
          </a:p>
          <a:p>
            <a:pPr>
              <a:lnSpc>
                <a:spcPct val="70000"/>
              </a:lnSpc>
              <a:spcBef>
                <a:spcPct val="10000"/>
              </a:spcBef>
              <a:spcAft>
                <a:spcPct val="10000"/>
              </a:spcAft>
              <a:buNone/>
            </a:pPr>
            <a:r>
              <a:rPr lang="en-US" dirty="0" smtClean="0">
                <a:latin typeface="Courier New" pitchFamily="49" charset="0"/>
              </a:rPr>
              <a:t>   } }</a:t>
            </a:r>
          </a:p>
          <a:p>
            <a:pPr>
              <a:lnSpc>
                <a:spcPct val="80000"/>
              </a:lnSpc>
              <a:spcBef>
                <a:spcPct val="10000"/>
              </a:spcBef>
              <a:spcAft>
                <a:spcPct val="10000"/>
              </a:spcAft>
              <a:buNone/>
            </a:pPr>
            <a:r>
              <a:rPr lang="en-US" dirty="0" smtClean="0"/>
              <a:t>After this, we can subclass the Canvas, and override a single method: paint(Graphics g) in order to draw to the screen:</a:t>
            </a:r>
          </a:p>
          <a:p>
            <a:pPr>
              <a:lnSpc>
                <a:spcPct val="70000"/>
              </a:lnSpc>
              <a:spcBef>
                <a:spcPct val="10000"/>
              </a:spcBef>
              <a:spcAft>
                <a:spcPct val="10000"/>
              </a:spcAft>
              <a:buNone/>
            </a:pPr>
            <a:endParaRPr lang="en-US" dirty="0" smtClean="0"/>
          </a:p>
          <a:p>
            <a:pPr>
              <a:lnSpc>
                <a:spcPct val="70000"/>
              </a:lnSpc>
              <a:spcBef>
                <a:spcPct val="10000"/>
              </a:spcBef>
              <a:buNone/>
            </a:pPr>
            <a:r>
              <a:rPr lang="en-US" dirty="0" smtClean="0">
                <a:latin typeface="Courier New" pitchFamily="49" charset="0"/>
              </a:rPr>
              <a:t>import </a:t>
            </a:r>
            <a:r>
              <a:rPr lang="en-US" dirty="0" err="1" smtClean="0">
                <a:latin typeface="Courier New" pitchFamily="49" charset="0"/>
              </a:rPr>
              <a:t>javax.microedition.midlet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public class </a:t>
            </a:r>
            <a:r>
              <a:rPr lang="en-US" dirty="0" err="1" smtClean="0">
                <a:latin typeface="Courier New" pitchFamily="49" charset="0"/>
              </a:rPr>
              <a:t>MyCanvas</a:t>
            </a:r>
            <a:r>
              <a:rPr lang="en-US" dirty="0" smtClean="0">
                <a:latin typeface="Courier New" pitchFamily="49" charset="0"/>
              </a:rPr>
              <a:t> extends Canvas {</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boolean</a:t>
            </a:r>
            <a:r>
              <a:rPr lang="en-US" dirty="0" smtClean="0">
                <a:latin typeface="Courier New" pitchFamily="49" charset="0"/>
              </a:rPr>
              <a:t> </a:t>
            </a:r>
            <a:r>
              <a:rPr lang="en-US" dirty="0" err="1" smtClean="0">
                <a:latin typeface="Courier New" pitchFamily="49" charset="0"/>
              </a:rPr>
              <a:t>isColor</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numColors</a:t>
            </a:r>
            <a:r>
              <a:rPr lang="en-US" dirty="0" smtClean="0">
                <a:latin typeface="Courier New" pitchFamily="49" charset="0"/>
              </a:rPr>
              <a:t> = 0;</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HEIGHT;</a:t>
            </a:r>
          </a:p>
          <a:p>
            <a:pPr>
              <a:lnSpc>
                <a:spcPct val="70000"/>
              </a:lnSpc>
              <a:spcBef>
                <a:spcPct val="10000"/>
              </a:spcBef>
              <a:buNone/>
            </a:pPr>
            <a:r>
              <a:rPr lang="en-US" dirty="0" smtClean="0">
                <a:latin typeface="Courier New" pitchFamily="49" charset="0"/>
              </a:rPr>
              <a:t>   	private </a:t>
            </a:r>
            <a:r>
              <a:rPr lang="en-US" dirty="0" err="1" smtClean="0">
                <a:latin typeface="Courier New" pitchFamily="49" charset="0"/>
              </a:rPr>
              <a:t>int</a:t>
            </a:r>
            <a:r>
              <a:rPr lang="en-US" dirty="0" smtClean="0">
                <a:latin typeface="Courier New" pitchFamily="49" charset="0"/>
              </a:rPr>
              <a:t> WIDTH;		  </a:t>
            </a:r>
          </a:p>
          <a:p>
            <a:pPr>
              <a:lnSpc>
                <a:spcPct val="70000"/>
              </a:lnSpc>
              <a:spcBef>
                <a:spcPct val="10000"/>
              </a:spcBef>
              <a:buNone/>
            </a:pPr>
            <a:r>
              <a:rPr lang="en-US" dirty="0" smtClean="0">
                <a:latin typeface="Courier New" pitchFamily="49" charset="0"/>
              </a:rPr>
              <a:t>   	public </a:t>
            </a:r>
            <a:r>
              <a:rPr lang="en-US" dirty="0" err="1" smtClean="0">
                <a:latin typeface="Courier New" pitchFamily="49" charset="0"/>
              </a:rPr>
              <a:t>MyCanvas</a:t>
            </a:r>
            <a:r>
              <a:rPr lang="en-US" dirty="0" smtClean="0">
                <a:latin typeface="Courier New" pitchFamily="49" charset="0"/>
              </a:rPr>
              <a:t>(</a:t>
            </a:r>
            <a:r>
              <a:rPr lang="en-US" dirty="0" err="1" smtClean="0">
                <a:latin typeface="Courier New" pitchFamily="49" charset="0"/>
              </a:rPr>
              <a:t>MyMidlet</a:t>
            </a:r>
            <a:r>
              <a:rPr lang="en-US" dirty="0" smtClean="0">
                <a:latin typeface="Courier New" pitchFamily="49" charset="0"/>
              </a:rPr>
              <a:t> </a:t>
            </a:r>
            <a:r>
              <a:rPr lang="en-US" dirty="0" err="1" smtClean="0">
                <a:latin typeface="Courier New" pitchFamily="49" charset="0"/>
              </a:rPr>
              <a:t>midlet</a:t>
            </a:r>
            <a:r>
              <a:rPr lang="en-US" dirty="0" smtClean="0">
                <a:latin typeface="Courier New" pitchFamily="49" charset="0"/>
              </a:rPr>
              <a:t>) { </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this.midlet</a:t>
            </a:r>
            <a:r>
              <a:rPr lang="en-US" dirty="0" smtClean="0">
                <a:latin typeface="Courier New" pitchFamily="49" charset="0"/>
              </a:rPr>
              <a:t> = </a:t>
            </a:r>
            <a:r>
              <a:rPr lang="en-US" dirty="0" err="1" smtClean="0">
                <a:latin typeface="Courier New" pitchFamily="49" charset="0"/>
              </a:rPr>
              <a:t>midlet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isColor</a:t>
            </a:r>
            <a:r>
              <a:rPr lang="en-US" dirty="0" smtClean="0">
                <a:latin typeface="Courier New" pitchFamily="49" charset="0"/>
              </a:rPr>
              <a:t> = </a:t>
            </a:r>
            <a:r>
              <a:rPr lang="en-US" dirty="0" err="1" smtClean="0">
                <a:latin typeface="Courier New" pitchFamily="49" charset="0"/>
              </a:rPr>
              <a:t>numColors</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if (</a:t>
            </a:r>
            <a:r>
              <a:rPr lang="en-US" dirty="0" err="1" smtClean="0">
                <a:latin typeface="Courier New" pitchFamily="49" charset="0"/>
              </a:rPr>
              <a:t>isColor</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numColors</a:t>
            </a:r>
            <a:r>
              <a:rPr lang="en-US" dirty="0" smtClean="0">
                <a:latin typeface="Courier New" pitchFamily="49" charset="0"/>
              </a:rPr>
              <a:t> = </a:t>
            </a:r>
            <a:r>
              <a:rPr lang="en-US" dirty="0" err="1" smtClean="0">
                <a:latin typeface="Courier New" pitchFamily="49" charset="0"/>
              </a:rPr>
              <a:t>numColors</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HEIGHT = </a:t>
            </a:r>
            <a:r>
              <a:rPr lang="en-US" dirty="0" err="1" smtClean="0">
                <a:latin typeface="Courier New" pitchFamily="49" charset="0"/>
              </a:rPr>
              <a:t>getHeight</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WIDTH = </a:t>
            </a:r>
            <a:r>
              <a:rPr lang="en-US" dirty="0" err="1" smtClean="0">
                <a:latin typeface="Courier New" pitchFamily="49" charset="0"/>
              </a:rPr>
              <a:t>getWidth</a:t>
            </a:r>
            <a:r>
              <a:rPr lang="en-US" dirty="0" smtClean="0">
                <a:latin typeface="Courier New" pitchFamily="49" charset="0"/>
              </a:rPr>
              <a:t>();</a:t>
            </a:r>
          </a:p>
          <a:p>
            <a:pPr>
              <a:lnSpc>
                <a:spcPct val="70000"/>
              </a:lnSpc>
              <a:spcBef>
                <a:spcPct val="10000"/>
              </a:spcBef>
              <a:buNone/>
            </a:pPr>
            <a:r>
              <a:rPr lang="en-US" dirty="0" smtClean="0">
                <a:latin typeface="Courier New" pitchFamily="49" charset="0"/>
              </a:rPr>
              <a:t>   }</a:t>
            </a:r>
          </a:p>
          <a:p>
            <a:pPr>
              <a:lnSpc>
                <a:spcPct val="70000"/>
              </a:lnSpc>
              <a:spcBef>
                <a:spcPct val="10000"/>
              </a:spcBef>
              <a:buNone/>
            </a:pPr>
            <a:r>
              <a:rPr lang="en-US" dirty="0" smtClean="0">
                <a:latin typeface="Courier New" pitchFamily="49" charset="0"/>
              </a:rPr>
              <a:t>   protected void paint(Graphics g){</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(0xffffff, 0xffffff, 0xffffff);</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g.fillRect</a:t>
            </a:r>
            <a:r>
              <a:rPr lang="en-US" dirty="0" smtClean="0">
                <a:latin typeface="Courier New" pitchFamily="49" charset="0"/>
              </a:rPr>
              <a:t>(0, 0, WIDTH, HEIGHT);</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 0, 0);</a:t>
            </a:r>
          </a:p>
          <a:p>
            <a:pPr>
              <a:lnSpc>
                <a:spcPct val="70000"/>
              </a:lnSpc>
              <a:spcBef>
                <a:spcPct val="10000"/>
              </a:spcBef>
              <a:buNone/>
            </a:pPr>
            <a:r>
              <a:rPr lang="en-US" dirty="0" smtClean="0">
                <a:latin typeface="Courier New" pitchFamily="49" charset="0"/>
              </a:rPr>
              <a:t>        	</a:t>
            </a:r>
            <a:r>
              <a:rPr lang="en-US" dirty="0" err="1" smtClean="0">
                <a:latin typeface="Courier New" pitchFamily="49" charset="0"/>
              </a:rPr>
              <a:t>g.drawString</a:t>
            </a:r>
            <a:r>
              <a:rPr lang="en-US" dirty="0" smtClean="0">
                <a:latin typeface="Courier New" pitchFamily="49" charset="0"/>
              </a:rPr>
              <a:t>( "Some Text", WIDTH/2, 0, </a:t>
            </a:r>
            <a:r>
              <a:rPr lang="en-GB" dirty="0" smtClean="0">
                <a:solidFill>
                  <a:srgbClr val="006600"/>
                </a:solidFill>
                <a:latin typeface="Courier New" pitchFamily="49" charset="0"/>
              </a:rPr>
              <a:t>Graphics.</a:t>
            </a:r>
            <a:r>
              <a:rPr lang="en-US" dirty="0" smtClean="0">
                <a:latin typeface="Courier New" pitchFamily="49" charset="0"/>
              </a:rPr>
              <a:t>TOP |</a:t>
            </a:r>
          </a:p>
          <a:p>
            <a:pPr>
              <a:lnSpc>
                <a:spcPct val="70000"/>
              </a:lnSpc>
              <a:spcBef>
                <a:spcPct val="10000"/>
              </a:spcBef>
              <a:buNone/>
            </a:pPr>
            <a:r>
              <a:rPr lang="en-US" dirty="0" smtClean="0">
                <a:latin typeface="Courier New" pitchFamily="49" charset="0"/>
              </a:rPr>
              <a:t>	    </a:t>
            </a:r>
            <a:r>
              <a:rPr lang="en-GB" dirty="0" smtClean="0">
                <a:solidFill>
                  <a:srgbClr val="006600"/>
                </a:solidFill>
                <a:latin typeface="Courier New" pitchFamily="49" charset="0"/>
              </a:rPr>
              <a:t>Graphics</a:t>
            </a:r>
            <a:r>
              <a:rPr lang="en-US" dirty="0" smtClean="0">
                <a:latin typeface="Courier New" pitchFamily="49" charset="0"/>
              </a:rPr>
              <a:t>.HCENTER);</a:t>
            </a:r>
          </a:p>
          <a:p>
            <a:pPr>
              <a:lnSpc>
                <a:spcPct val="70000"/>
              </a:lnSpc>
              <a:spcBef>
                <a:spcPct val="10000"/>
              </a:spcBef>
              <a:buNone/>
            </a:pPr>
            <a:r>
              <a:rPr lang="en-US" dirty="0" smtClean="0">
                <a:latin typeface="Courier New" pitchFamily="49" charset="0"/>
              </a:rPr>
              <a:t>    } }</a:t>
            </a:r>
          </a:p>
          <a:p>
            <a:pPr>
              <a:lnSpc>
                <a:spcPct val="80000"/>
              </a:lnSpc>
              <a:spcBef>
                <a:spcPct val="10000"/>
              </a:spcBef>
              <a:spcAft>
                <a:spcPct val="10000"/>
              </a:spcAft>
              <a:buNone/>
            </a:pPr>
            <a:r>
              <a:rPr lang="en-US" dirty="0" smtClean="0"/>
              <a:t>Note use the utility functions </a:t>
            </a:r>
            <a:r>
              <a:rPr lang="en-US" dirty="0" err="1" smtClean="0"/>
              <a:t>numColors</a:t>
            </a:r>
            <a:r>
              <a:rPr lang="en-US" dirty="0" smtClean="0"/>
              <a:t>(), </a:t>
            </a:r>
            <a:r>
              <a:rPr lang="en-US" dirty="0" err="1" smtClean="0"/>
              <a:t>isColor</a:t>
            </a:r>
            <a:r>
              <a:rPr lang="en-US" dirty="0" smtClean="0"/>
              <a:t>() and the geometry metric methods  as above to help you write the </a:t>
            </a:r>
            <a:r>
              <a:rPr lang="en-US" dirty="0" err="1" smtClean="0"/>
              <a:t>MIDlet</a:t>
            </a:r>
            <a:r>
              <a:rPr lang="en-US" dirty="0" smtClean="0"/>
              <a:t> in a portable fashion. </a:t>
            </a:r>
            <a:endParaRPr lang="en-GB"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6"/>
          <p:cNvSpPr>
            <a:spLocks noGrp="1" noChangeArrowheads="1"/>
          </p:cNvSpPr>
          <p:nvPr>
            <p:ph type="sldNum" sz="quarter" idx="5"/>
          </p:nvPr>
        </p:nvSpPr>
        <p:spPr>
          <a:noFill/>
        </p:spPr>
        <p:txBody>
          <a:bodyPr/>
          <a:lstStyle/>
          <a:p>
            <a:fld id="{C5076655-C78A-43F5-91AB-C671F69FD2DB}" type="slidenum">
              <a:rPr lang="en-US" smtClean="0"/>
              <a:pPr/>
              <a:t>9</a:t>
            </a:fld>
            <a:endParaRPr lang="en-US" smtClean="0"/>
          </a:p>
        </p:txBody>
      </p:sp>
      <p:sp>
        <p:nvSpPr>
          <p:cNvPr id="89093" name="Rectangle 2"/>
          <p:cNvSpPr>
            <a:spLocks noGrp="1" noRot="1" noChangeAspect="1" noChangeArrowheads="1" noTextEdit="1"/>
          </p:cNvSpPr>
          <p:nvPr>
            <p:ph type="sldImg"/>
          </p:nvPr>
        </p:nvSpPr>
        <p:spPr>
          <a:xfrm>
            <a:off x="906463" y="844550"/>
            <a:ext cx="4916487" cy="3403600"/>
          </a:xfrm>
          <a:ln/>
        </p:spPr>
      </p:sp>
      <p:sp>
        <p:nvSpPr>
          <p:cNvPr id="89094" name="Rectangle 3"/>
          <p:cNvSpPr>
            <a:spLocks noGrp="1" noChangeArrowheads="1"/>
          </p:cNvSpPr>
          <p:nvPr>
            <p:ph type="body" idx="1"/>
          </p:nvPr>
        </p:nvSpPr>
        <p:spPr>
          <a:xfrm>
            <a:off x="627608" y="4629240"/>
            <a:ext cx="5688631" cy="4394520"/>
          </a:xfrm>
          <a:noFill/>
          <a:ln w="9525"/>
        </p:spPr>
        <p:txBody>
          <a:bodyPr/>
          <a:lstStyle/>
          <a:p>
            <a:r>
              <a:rPr lang="en-US" dirty="0" smtClean="0"/>
              <a:t>Fonts are used to control the way text appears on the canvas.  Fonts are styled by three different attributes: Face, Size and Style.  The style attribute can be ordered together to produce the desired font however the other attributes – face and size – must be singular.  Font's always return a valid font object for a valid Font format which means that if a given font style specification is not available – i.e. the combination of face, size and style requested by the developer is not available – then the instantiation of the font returns the closest matching font format combination thereof. Positioning of the Font string is achieved with (X,Y) coordinates and the “anchor points” using MIDP terminology.  Anchor points are hints as to the affinity of how the Font is drawn with respect to the (X,Y) position. Anchor points can be ordered together to produce the desired affinity. For example the anchor point LEFT | TOP would position the string towards the top left corner as being the starting location of the (X,Y) coordinate position of the string.  The following example code should clarify:</a:t>
            </a:r>
          </a:p>
          <a:p>
            <a:endParaRPr lang="en-US" dirty="0" smtClean="0"/>
          </a:p>
          <a:p>
            <a:pPr>
              <a:buNone/>
            </a:pPr>
            <a:r>
              <a:rPr lang="en-US" dirty="0" smtClean="0">
                <a:latin typeface="Courier New" pitchFamily="49" charset="0"/>
              </a:rPr>
              <a:t>import </a:t>
            </a:r>
            <a:r>
              <a:rPr lang="en-US" dirty="0" err="1" smtClean="0">
                <a:latin typeface="Courier New" pitchFamily="49" charset="0"/>
              </a:rPr>
              <a:t>javax.microedition.lcdui</a:t>
            </a:r>
            <a:r>
              <a:rPr lang="en-US" dirty="0" smtClean="0">
                <a:latin typeface="Courier New" pitchFamily="49" charset="0"/>
              </a:rPr>
              <a:t>.*;</a:t>
            </a:r>
          </a:p>
          <a:p>
            <a:pPr>
              <a:buNone/>
            </a:pPr>
            <a:r>
              <a:rPr lang="en-US" dirty="0" smtClean="0">
                <a:latin typeface="Courier New" pitchFamily="49" charset="0"/>
              </a:rPr>
              <a:t>public class </a:t>
            </a:r>
            <a:r>
              <a:rPr lang="en-US" dirty="0" err="1" smtClean="0">
                <a:latin typeface="Courier New" pitchFamily="49" charset="0"/>
              </a:rPr>
              <a:t>FontCanvas</a:t>
            </a:r>
            <a:r>
              <a:rPr lang="en-US" dirty="0" smtClean="0">
                <a:latin typeface="Courier New" pitchFamily="49" charset="0"/>
              </a:rPr>
              <a:t> extends Canvas {</a:t>
            </a:r>
          </a:p>
          <a:p>
            <a:pPr>
              <a:buNone/>
            </a:pPr>
            <a:r>
              <a:rPr lang="en-US" dirty="0" smtClean="0">
                <a:latin typeface="Courier New" pitchFamily="49" charset="0"/>
              </a:rPr>
              <a:t>   public void paint(Graphics g) {</a:t>
            </a:r>
          </a:p>
          <a:p>
            <a:pPr>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(0xffffff);</a:t>
            </a:r>
          </a:p>
          <a:p>
            <a:pPr>
              <a:buNone/>
            </a:pPr>
            <a:r>
              <a:rPr lang="en-US" dirty="0" smtClean="0">
                <a:latin typeface="Courier New" pitchFamily="49" charset="0"/>
              </a:rPr>
              <a:t>      </a:t>
            </a:r>
            <a:r>
              <a:rPr lang="en-US" dirty="0" err="1" smtClean="0">
                <a:latin typeface="Courier New" pitchFamily="49" charset="0"/>
              </a:rPr>
              <a:t>g.fillRect</a:t>
            </a:r>
            <a:r>
              <a:rPr lang="en-US" dirty="0" smtClean="0">
                <a:latin typeface="Courier New" pitchFamily="49" charset="0"/>
              </a:rPr>
              <a:t>(0, 0, </a:t>
            </a:r>
            <a:r>
              <a:rPr lang="en-US" dirty="0" err="1" smtClean="0">
                <a:latin typeface="Courier New" pitchFamily="49" charset="0"/>
              </a:rPr>
              <a:t>getWidth</a:t>
            </a:r>
            <a:r>
              <a:rPr lang="en-US" dirty="0" smtClean="0">
                <a:latin typeface="Courier New" pitchFamily="49" charset="0"/>
              </a:rPr>
              <a:t>(), </a:t>
            </a:r>
            <a:r>
              <a:rPr lang="en-US" dirty="0" err="1" smtClean="0">
                <a:latin typeface="Courier New" pitchFamily="49" charset="0"/>
              </a:rPr>
              <a:t>getHeight</a:t>
            </a:r>
            <a:r>
              <a:rPr lang="en-US" dirty="0" smtClean="0">
                <a:latin typeface="Courier New" pitchFamily="49" charset="0"/>
              </a:rPr>
              <a:t>(  ));</a:t>
            </a:r>
          </a:p>
          <a:p>
            <a:pPr>
              <a:buNone/>
            </a:pPr>
            <a:r>
              <a:rPr lang="en-US" dirty="0" smtClean="0">
                <a:latin typeface="Courier New" pitchFamily="49" charset="0"/>
              </a:rPr>
              <a:t>      </a:t>
            </a:r>
            <a:r>
              <a:rPr lang="en-US" dirty="0" err="1" smtClean="0">
                <a:latin typeface="Courier New" pitchFamily="49" charset="0"/>
              </a:rPr>
              <a:t>g.setColor</a:t>
            </a:r>
            <a:r>
              <a:rPr lang="en-US" dirty="0" smtClean="0">
                <a:latin typeface="Courier New" pitchFamily="49" charset="0"/>
              </a:rPr>
              <a:t>(0x000000);</a:t>
            </a:r>
          </a:p>
          <a:p>
            <a:pPr>
              <a:buNone/>
            </a:pPr>
            <a:r>
              <a:rPr lang="en-US" dirty="0" smtClean="0">
                <a:latin typeface="Courier New" pitchFamily="49" charset="0"/>
              </a:rPr>
              <a:t>      </a:t>
            </a:r>
            <a:r>
              <a:rPr lang="en-US" dirty="0" err="1" smtClean="0">
                <a:latin typeface="Courier New" pitchFamily="49" charset="0"/>
              </a:rPr>
              <a:t>g.setFont</a:t>
            </a:r>
            <a:r>
              <a:rPr lang="en-US" dirty="0" smtClean="0">
                <a:latin typeface="Courier New" pitchFamily="49" charset="0"/>
              </a:rPr>
              <a:t>(</a:t>
            </a:r>
            <a:r>
              <a:rPr lang="en-US" dirty="0" err="1" smtClean="0">
                <a:latin typeface="Courier New" pitchFamily="49" charset="0"/>
              </a:rPr>
              <a:t>Font.getFont</a:t>
            </a:r>
            <a:r>
              <a:rPr lang="en-US" dirty="0" smtClean="0">
                <a:latin typeface="Courier New" pitchFamily="49" charset="0"/>
              </a:rPr>
              <a:t>(</a:t>
            </a:r>
            <a:r>
              <a:rPr lang="en-US" dirty="0" err="1" smtClean="0">
                <a:latin typeface="Courier New" pitchFamily="49" charset="0"/>
              </a:rPr>
              <a:t>Font.FACE_SYSTEM</a:t>
            </a:r>
            <a:r>
              <a:rPr lang="en-US" dirty="0" smtClean="0">
                <a:latin typeface="Courier New" pitchFamily="49" charset="0"/>
              </a:rPr>
              <a:t>, </a:t>
            </a:r>
            <a:r>
              <a:rPr lang="en-US" dirty="0" err="1" smtClean="0">
                <a:latin typeface="Courier New" pitchFamily="49" charset="0"/>
              </a:rPr>
              <a:t>Font.STYLE_PLAIN</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Font.SIZE_LARGE</a:t>
            </a:r>
            <a:r>
              <a:rPr lang="en-US" dirty="0" smtClean="0">
                <a:latin typeface="Courier New" pitchFamily="49" charset="0"/>
              </a:rPr>
              <a:t>));</a:t>
            </a:r>
          </a:p>
          <a:p>
            <a:pPr>
              <a:buNone/>
            </a:pPr>
            <a:r>
              <a:rPr lang="en-US" dirty="0" smtClean="0">
                <a:latin typeface="Courier New" pitchFamily="49" charset="0"/>
              </a:rPr>
              <a:t>      </a:t>
            </a:r>
            <a:r>
              <a:rPr lang="en-US" dirty="0" err="1" smtClean="0">
                <a:latin typeface="Courier New" pitchFamily="49" charset="0"/>
              </a:rPr>
              <a:t>g.drawString</a:t>
            </a:r>
            <a:r>
              <a:rPr lang="en-US" dirty="0" smtClean="0">
                <a:latin typeface="Courier New" pitchFamily="49" charset="0"/>
              </a:rPr>
              <a:t>("System Font", 0, 0, </a:t>
            </a:r>
            <a:r>
              <a:rPr lang="en-GB" dirty="0" smtClean="0">
                <a:solidFill>
                  <a:srgbClr val="006600"/>
                </a:solidFill>
                <a:latin typeface="Courier New" pitchFamily="49" charset="0"/>
              </a:rPr>
              <a:t>Graphics</a:t>
            </a:r>
            <a:r>
              <a:rPr lang="en-GB" b="1" dirty="0" smtClean="0">
                <a:solidFill>
                  <a:srgbClr val="006600"/>
                </a:solidFill>
                <a:latin typeface="Courier New" pitchFamily="49" charset="0"/>
              </a:rPr>
              <a:t>.</a:t>
            </a:r>
            <a:r>
              <a:rPr lang="en-US" dirty="0" smtClean="0">
                <a:latin typeface="Courier New" pitchFamily="49" charset="0"/>
              </a:rPr>
              <a:t>.LEFT | </a:t>
            </a:r>
            <a:r>
              <a:rPr lang="en-GB" dirty="0" smtClean="0">
                <a:solidFill>
                  <a:srgbClr val="006600"/>
                </a:solidFill>
                <a:latin typeface="Courier New" pitchFamily="49" charset="0"/>
              </a:rPr>
              <a:t>Graphics</a:t>
            </a:r>
            <a:r>
              <a:rPr lang="en-US" dirty="0" smtClean="0">
                <a:latin typeface="Courier New" pitchFamily="49" charset="0"/>
              </a:rPr>
              <a:t>.TOP);</a:t>
            </a:r>
          </a:p>
          <a:p>
            <a:pPr>
              <a:buNone/>
            </a:pPr>
            <a:r>
              <a:rPr lang="en-US" dirty="0" smtClean="0">
                <a:latin typeface="Courier New" pitchFamily="49" charset="0"/>
              </a:rPr>
              <a:t>}</a:t>
            </a: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926146" name="Rectangle 2"/>
          <p:cNvSpPr>
            <a:spLocks noGrp="1" noChangeArrowheads="1"/>
          </p:cNvSpPr>
          <p:nvPr>
            <p:ph type="ctrTitle"/>
          </p:nvPr>
        </p:nvSpPr>
        <p:spPr>
          <a:xfrm>
            <a:off x="428298" y="1916116"/>
            <a:ext cx="9050994" cy="1298575"/>
          </a:xfrm>
        </p:spPr>
        <p:txBody>
          <a:bodyPr/>
          <a:lstStyle>
            <a:lvl1pPr>
              <a:defRPr sz="3600">
                <a:solidFill>
                  <a:srgbClr val="3293CE"/>
                </a:solidFill>
              </a:defRPr>
            </a:lvl1pPr>
          </a:lstStyle>
          <a:p>
            <a:r>
              <a:rPr lang="en-US" dirty="0" err="1"/>
              <a:t>Muokkaa</a:t>
            </a:r>
            <a:r>
              <a:rPr lang="en-US" dirty="0"/>
              <a:t> </a:t>
            </a:r>
            <a:r>
              <a:rPr lang="en-US" dirty="0" err="1"/>
              <a:t>perustyyl</a:t>
            </a:r>
            <a:r>
              <a:rPr lang="en-US" dirty="0"/>
              <a:t>. </a:t>
            </a:r>
            <a:r>
              <a:rPr lang="en-US" dirty="0" err="1"/>
              <a:t>napsautt</a:t>
            </a:r>
            <a:r>
              <a:rPr lang="en-US" dirty="0"/>
              <a:t>.</a:t>
            </a:r>
          </a:p>
        </p:txBody>
      </p:sp>
      <p:sp>
        <p:nvSpPr>
          <p:cNvPr id="1926147" name="Rectangle 3"/>
          <p:cNvSpPr>
            <a:spLocks noGrp="1" noChangeArrowheads="1"/>
          </p:cNvSpPr>
          <p:nvPr>
            <p:ph type="subTitle" idx="1"/>
          </p:nvPr>
        </p:nvSpPr>
        <p:spPr>
          <a:xfrm>
            <a:off x="428298" y="3286125"/>
            <a:ext cx="9050994" cy="982663"/>
          </a:xfrm>
        </p:spPr>
        <p:txBody>
          <a:bodyPr/>
          <a:lstStyle>
            <a:lvl1pPr marL="0" indent="0">
              <a:buFontTx/>
              <a:buNone/>
              <a:defRPr/>
            </a:lvl1pPr>
          </a:lstStyle>
          <a:p>
            <a:r>
              <a:rPr lang="en-US" dirty="0" err="1"/>
              <a:t>Muokkaa</a:t>
            </a:r>
            <a:r>
              <a:rPr lang="en-US" dirty="0"/>
              <a:t> </a:t>
            </a:r>
            <a:r>
              <a:rPr lang="en-US" dirty="0" err="1"/>
              <a:t>alaotsikon</a:t>
            </a:r>
            <a:r>
              <a:rPr lang="en-US" dirty="0"/>
              <a:t> </a:t>
            </a:r>
            <a:r>
              <a:rPr lang="en-US" dirty="0" err="1"/>
              <a:t>perustyyliä</a:t>
            </a:r>
            <a:r>
              <a:rPr lang="en-US" dirty="0"/>
              <a:t> </a:t>
            </a:r>
            <a:r>
              <a:rPr lang="en-US" dirty="0" err="1"/>
              <a:t>napsautt</a:t>
            </a:r>
            <a:r>
              <a:rPr lang="en-US" dirty="0"/>
              <a:t>.</a:t>
            </a:r>
          </a:p>
        </p:txBody>
      </p:sp>
      <p:sp>
        <p:nvSpPr>
          <p:cNvPr id="11" name="Slide Number Placeholder 10"/>
          <p:cNvSpPr>
            <a:spLocks noGrp="1"/>
          </p:cNvSpPr>
          <p:nvPr>
            <p:ph type="sldNum" sz="quarter" idx="11"/>
          </p:nvPr>
        </p:nvSpPr>
        <p:spPr/>
        <p:txBody>
          <a:bodyPr/>
          <a:lstStyle/>
          <a:p>
            <a:pPr>
              <a:defRPr/>
            </a:pPr>
            <a:fld id="{D3A46F95-7453-4353-96C4-FB71FFFC0E1C}" type="slidenum">
              <a:rPr lang="en-US" smtClean="0"/>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ext Placeholder 2"/>
          <p:cNvSpPr>
            <a:spLocks noGrp="1"/>
          </p:cNvSpPr>
          <p:nvPr>
            <p:ph type="body" sz="half" idx="1"/>
          </p:nvPr>
        </p:nvSpPr>
        <p:spPr>
          <a:xfrm>
            <a:off x="271771"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4" name="Content Placeholder 3"/>
          <p:cNvSpPr>
            <a:spLocks noGrp="1"/>
          </p:cNvSpPr>
          <p:nvPr>
            <p:ph sz="half" idx="2"/>
          </p:nvPr>
        </p:nvSpPr>
        <p:spPr>
          <a:xfrm>
            <a:off x="5036359" y="1268416"/>
            <a:ext cx="4599460" cy="44656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i-FI" dirty="0"/>
          </a:p>
        </p:txBody>
      </p:sp>
      <p:sp>
        <p:nvSpPr>
          <p:cNvPr id="7" name="Rectangle 6"/>
          <p:cNvSpPr>
            <a:spLocks noGrp="1" noChangeArrowheads="1"/>
          </p:cNvSpPr>
          <p:nvPr>
            <p:ph type="sldNum" sz="quarter" idx="12"/>
          </p:nvPr>
        </p:nvSpPr>
        <p:spPr>
          <a:ln/>
        </p:spPr>
        <p:txBody>
          <a:bodyPr/>
          <a:lstStyle>
            <a:lvl1pPr>
              <a:defRPr/>
            </a:lvl1pPr>
          </a:lstStyle>
          <a:p>
            <a:pPr>
              <a:defRPr/>
            </a:pPr>
            <a:fld id="{8F40C2A2-3BDB-4E34-8E4E-79269DBAA8A7}"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fi-FI" dirty="0"/>
          </a:p>
        </p:txBody>
      </p:sp>
      <p:sp>
        <p:nvSpPr>
          <p:cNvPr id="3" name="Content Placeholder 2"/>
          <p:cNvSpPr>
            <a:spLocks noGrp="1"/>
          </p:cNvSpPr>
          <p:nvPr>
            <p:ph idx="1"/>
          </p:nvPr>
        </p:nvSpPr>
        <p:spPr/>
        <p:txBody>
          <a:bodyPr/>
          <a:lstStyle>
            <a:lvl3pPr marL="936000" indent="-144000">
              <a:spcBef>
                <a:spcPts val="480"/>
              </a:spcBef>
              <a:buFont typeface="Arial" pitchFamily="34" charset="0"/>
              <a:buChar char="•"/>
              <a:defRPr sz="1750" b="0" i="0" baseline="0">
                <a:solidFill>
                  <a:schemeClr val="tx1"/>
                </a:solidFill>
                <a:latin typeface="+mn-lt"/>
              </a:defRPr>
            </a:lvl3pPr>
            <a:lvl4pPr marL="540000" indent="-144000">
              <a:spcBef>
                <a:spcPts val="600"/>
              </a:spcBef>
              <a:buNone/>
              <a:defRPr sz="1600" b="1" i="0" baseline="0">
                <a:solidFill>
                  <a:srgbClr val="0E8C1D"/>
                </a:solidFill>
                <a:latin typeface="Courier New" pitchFamily="49" charset="0"/>
              </a:defRPr>
            </a:lvl4pPr>
            <a:lvl5pPr marL="936000" indent="-144000">
              <a:spcBef>
                <a:spcPts val="0"/>
              </a:spcBef>
              <a:buNone/>
              <a:defRPr sz="1200" b="1" i="0" baseline="0">
                <a:solidFill>
                  <a:srgbClr val="0E8C1D"/>
                </a:solidFill>
                <a:latin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6" name="Rectangle 6"/>
          <p:cNvSpPr>
            <a:spLocks noGrp="1" noChangeArrowheads="1"/>
          </p:cNvSpPr>
          <p:nvPr>
            <p:ph type="sldNum" sz="quarter" idx="12"/>
          </p:nvPr>
        </p:nvSpPr>
        <p:spPr>
          <a:ln/>
        </p:spPr>
        <p:txBody>
          <a:bodyPr/>
          <a:lstStyle>
            <a:lvl1pPr>
              <a:defRPr/>
            </a:lvl1pPr>
          </a:lstStyle>
          <a:p>
            <a:pPr>
              <a:defRPr/>
            </a:pPr>
            <a:fld id="{5AF4DE37-74A9-49A2-8DAB-6BED8CEDB7C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1" y="4406903"/>
            <a:ext cx="842145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82631" y="2906713"/>
            <a:ext cx="84214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2A9142E3-69C2-4309-9127-84C00DA87CBA}"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3" name="Content Placeholder 2"/>
          <p:cNvSpPr>
            <a:spLocks noGrp="1"/>
          </p:cNvSpPr>
          <p:nvPr>
            <p:ph sz="half" idx="1"/>
          </p:nvPr>
        </p:nvSpPr>
        <p:spPr>
          <a:xfrm>
            <a:off x="271771"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5036359" y="1268416"/>
            <a:ext cx="459946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6"/>
          <p:cNvSpPr>
            <a:spLocks noGrp="1" noChangeArrowheads="1"/>
          </p:cNvSpPr>
          <p:nvPr>
            <p:ph type="sldNum" sz="quarter" idx="12"/>
          </p:nvPr>
        </p:nvSpPr>
        <p:spPr>
          <a:ln/>
        </p:spPr>
        <p:txBody>
          <a:bodyPr/>
          <a:lstStyle>
            <a:lvl1pPr>
              <a:defRPr/>
            </a:lvl1pPr>
          </a:lstStyle>
          <a:p>
            <a:pPr>
              <a:defRPr/>
            </a:pPr>
            <a:fld id="{0A7BDD0D-8435-4E71-B499-579EB87861B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81" y="274638"/>
            <a:ext cx="8916829"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95379" y="1535113"/>
            <a:ext cx="4377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79" y="2174875"/>
            <a:ext cx="4377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5032917" y="1535113"/>
            <a:ext cx="43792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917" y="2174875"/>
            <a:ext cx="43792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Rectangle 6"/>
          <p:cNvSpPr>
            <a:spLocks noGrp="1" noChangeArrowheads="1"/>
          </p:cNvSpPr>
          <p:nvPr>
            <p:ph type="sldNum" sz="quarter" idx="12"/>
          </p:nvPr>
        </p:nvSpPr>
        <p:spPr>
          <a:ln/>
        </p:spPr>
        <p:txBody>
          <a:bodyPr/>
          <a:lstStyle>
            <a:lvl1pPr>
              <a:defRPr/>
            </a:lvl1pPr>
          </a:lstStyle>
          <a:p>
            <a:pPr>
              <a:defRPr/>
            </a:pPr>
            <a:fld id="{862556A2-6A98-46F0-A05D-2A848A1E935A}"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93CE"/>
                </a:solidFill>
              </a:defRPr>
            </a:lvl1pPr>
          </a:lstStyle>
          <a:p>
            <a:r>
              <a:rPr lang="en-US" dirty="0" smtClean="0"/>
              <a:t>Click to edit Master title style</a:t>
            </a:r>
            <a:endParaRPr lang="fi-FI" dirty="0"/>
          </a:p>
        </p:txBody>
      </p:sp>
      <p:sp>
        <p:nvSpPr>
          <p:cNvPr id="5" name="Rectangle 6"/>
          <p:cNvSpPr>
            <a:spLocks noGrp="1" noChangeArrowheads="1"/>
          </p:cNvSpPr>
          <p:nvPr>
            <p:ph type="sldNum" sz="quarter" idx="12"/>
          </p:nvPr>
        </p:nvSpPr>
        <p:spPr>
          <a:ln/>
        </p:spPr>
        <p:txBody>
          <a:bodyPr/>
          <a:lstStyle>
            <a:lvl1pPr>
              <a:defRPr/>
            </a:lvl1pPr>
          </a:lstStyle>
          <a:p>
            <a:pPr>
              <a:defRPr/>
            </a:pPr>
            <a:fld id="{635D15B0-AE1B-4957-A83C-70787734C808}"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853EC39B-422A-4F28-9FEA-B38FB506EB3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271771" y="1268416"/>
            <a:ext cx="4599460" cy="4465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lipArt Placeholder 3"/>
          <p:cNvSpPr>
            <a:spLocks noGrp="1"/>
          </p:cNvSpPr>
          <p:nvPr>
            <p:ph type="clipArt" sz="half" idx="2"/>
          </p:nvPr>
        </p:nvSpPr>
        <p:spPr>
          <a:xfrm>
            <a:off x="5036359" y="1268416"/>
            <a:ext cx="4599460" cy="4465637"/>
          </a:xfrm>
        </p:spPr>
        <p:txBody>
          <a:bodyPr/>
          <a:lstStyle/>
          <a:p>
            <a:pPr lvl="0"/>
            <a:endParaRPr lang="fi-FI" noProof="0" smtClean="0"/>
          </a:p>
        </p:txBody>
      </p:sp>
      <p:sp>
        <p:nvSpPr>
          <p:cNvPr id="7" name="Rectangle 6"/>
          <p:cNvSpPr>
            <a:spLocks noGrp="1" noChangeArrowheads="1"/>
          </p:cNvSpPr>
          <p:nvPr>
            <p:ph type="sldNum" sz="quarter" idx="12"/>
          </p:nvPr>
        </p:nvSpPr>
        <p:spPr>
          <a:ln/>
        </p:spPr>
        <p:txBody>
          <a:bodyPr/>
          <a:lstStyle>
            <a:lvl1pPr>
              <a:defRPr/>
            </a:lvl1pPr>
          </a:lstStyle>
          <a:p>
            <a:pPr>
              <a:defRPr/>
            </a:pPr>
            <a:fld id="{FFC37225-55F8-4BA3-A423-3039BF1CE46C}"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8298" y="274638"/>
            <a:ext cx="9050994" cy="850900"/>
          </a:xfrm>
        </p:spPr>
        <p:txBody>
          <a:bodyPr/>
          <a:lstStyle>
            <a:lvl1pPr>
              <a:defRPr>
                <a:solidFill>
                  <a:srgbClr val="3293CE"/>
                </a:solidFill>
              </a:defRPr>
            </a:lvl1pPr>
          </a:lstStyle>
          <a:p>
            <a:r>
              <a:rPr lang="en-US" dirty="0" smtClean="0"/>
              <a:t>Click to edit Master title style</a:t>
            </a:r>
            <a:endParaRPr lang="fi-FI" dirty="0"/>
          </a:p>
        </p:txBody>
      </p:sp>
      <p:sp>
        <p:nvSpPr>
          <p:cNvPr id="3" name="Table Placeholder 2"/>
          <p:cNvSpPr>
            <a:spLocks noGrp="1"/>
          </p:cNvSpPr>
          <p:nvPr>
            <p:ph type="tbl" idx="1"/>
          </p:nvPr>
        </p:nvSpPr>
        <p:spPr>
          <a:xfrm>
            <a:off x="271772" y="1268416"/>
            <a:ext cx="9364047" cy="4465637"/>
          </a:xfrm>
        </p:spPr>
        <p:txBody>
          <a:bodyPr/>
          <a:lstStyle/>
          <a:p>
            <a:pPr lvl="0"/>
            <a:endParaRPr lang="fi-FI" noProof="0" smtClean="0"/>
          </a:p>
        </p:txBody>
      </p:sp>
      <p:sp>
        <p:nvSpPr>
          <p:cNvPr id="6" name="Rectangle 6"/>
          <p:cNvSpPr>
            <a:spLocks noGrp="1" noChangeArrowheads="1"/>
          </p:cNvSpPr>
          <p:nvPr>
            <p:ph type="sldNum" sz="quarter" idx="12"/>
          </p:nvPr>
        </p:nvSpPr>
        <p:spPr>
          <a:ln/>
        </p:spPr>
        <p:txBody>
          <a:bodyPr/>
          <a:lstStyle>
            <a:lvl1pPr>
              <a:defRPr/>
            </a:lvl1pPr>
          </a:lstStyle>
          <a:p>
            <a:pPr>
              <a:defRPr/>
            </a:pPr>
            <a:fld id="{F375DA8D-CAEE-464E-9F57-2AADE764DE64}"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28298" y="274638"/>
            <a:ext cx="9050994" cy="850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err="1" smtClean="0"/>
              <a:t>Muokkaa</a:t>
            </a:r>
            <a:r>
              <a:rPr lang="en-US" dirty="0" smtClean="0"/>
              <a:t> </a:t>
            </a:r>
            <a:r>
              <a:rPr lang="en-US" dirty="0" err="1" smtClean="0"/>
              <a:t>perustyyl</a:t>
            </a:r>
            <a:r>
              <a:rPr lang="en-US" dirty="0" smtClean="0"/>
              <a:t>. </a:t>
            </a:r>
            <a:r>
              <a:rPr lang="en-US" dirty="0" err="1" smtClean="0"/>
              <a:t>napsautt</a:t>
            </a:r>
            <a:r>
              <a:rPr lang="en-US" dirty="0" smtClean="0"/>
              <a:t>.</a:t>
            </a:r>
          </a:p>
        </p:txBody>
      </p:sp>
      <p:sp>
        <p:nvSpPr>
          <p:cNvPr id="4099" name="Rectangle 3"/>
          <p:cNvSpPr>
            <a:spLocks noGrp="1" noChangeArrowheads="1"/>
          </p:cNvSpPr>
          <p:nvPr>
            <p:ph type="body" idx="1"/>
          </p:nvPr>
        </p:nvSpPr>
        <p:spPr bwMode="auto">
          <a:xfrm>
            <a:off x="271771" y="1268414"/>
            <a:ext cx="936404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smtClean="0"/>
              <a:t>Muokkaa</a:t>
            </a:r>
            <a:r>
              <a:rPr lang="en-US" dirty="0" smtClean="0"/>
              <a:t> </a:t>
            </a:r>
            <a:r>
              <a:rPr lang="en-US" dirty="0" err="1" smtClean="0"/>
              <a:t>tekstin</a:t>
            </a:r>
            <a:r>
              <a:rPr lang="en-US" dirty="0" smtClean="0"/>
              <a:t> </a:t>
            </a:r>
            <a:r>
              <a:rPr lang="en-US" dirty="0" err="1" smtClean="0"/>
              <a:t>perustyylejä</a:t>
            </a:r>
            <a:r>
              <a:rPr lang="en-US" dirty="0" smtClean="0"/>
              <a:t> </a:t>
            </a:r>
            <a:r>
              <a:rPr lang="en-US" dirty="0" err="1" smtClean="0"/>
              <a:t>napsauttamalla</a:t>
            </a:r>
            <a:endParaRPr lang="en-US" dirty="0" smtClean="0"/>
          </a:p>
          <a:p>
            <a:pPr lvl="1"/>
            <a:r>
              <a:rPr lang="en-US" dirty="0" err="1" smtClean="0"/>
              <a:t>toinen</a:t>
            </a:r>
            <a:r>
              <a:rPr lang="en-US" dirty="0" smtClean="0"/>
              <a:t> </a:t>
            </a:r>
            <a:r>
              <a:rPr lang="en-US" dirty="0" err="1" smtClean="0"/>
              <a:t>taso</a:t>
            </a:r>
            <a:endParaRPr lang="en-US" dirty="0" smtClean="0"/>
          </a:p>
          <a:p>
            <a:pPr lvl="2"/>
            <a:r>
              <a:rPr lang="en-US" dirty="0" err="1" smtClean="0"/>
              <a:t>kolmas</a:t>
            </a:r>
            <a:r>
              <a:rPr lang="en-US" dirty="0" smtClean="0"/>
              <a:t> </a:t>
            </a:r>
            <a:r>
              <a:rPr lang="en-US" dirty="0" err="1" smtClean="0"/>
              <a:t>taso</a:t>
            </a:r>
            <a:endParaRPr lang="en-US" dirty="0" smtClean="0"/>
          </a:p>
          <a:p>
            <a:pPr lvl="3"/>
            <a:r>
              <a:rPr lang="en-US" dirty="0" err="1" smtClean="0"/>
              <a:t>neljäs</a:t>
            </a:r>
            <a:r>
              <a:rPr lang="en-US" dirty="0" smtClean="0"/>
              <a:t> </a:t>
            </a:r>
            <a:r>
              <a:rPr lang="en-US" dirty="0" err="1" smtClean="0"/>
              <a:t>taso</a:t>
            </a:r>
            <a:endParaRPr lang="en-US" dirty="0" smtClean="0"/>
          </a:p>
          <a:p>
            <a:pPr lvl="4"/>
            <a:r>
              <a:rPr lang="en-US" dirty="0" err="1" smtClean="0"/>
              <a:t>viides</a:t>
            </a:r>
            <a:r>
              <a:rPr lang="en-US" dirty="0" smtClean="0"/>
              <a:t> </a:t>
            </a:r>
            <a:r>
              <a:rPr lang="en-US" dirty="0" err="1" smtClean="0"/>
              <a:t>taso</a:t>
            </a:r>
            <a:endParaRPr lang="en-US" dirty="0" smtClean="0"/>
          </a:p>
        </p:txBody>
      </p:sp>
      <p:sp>
        <p:nvSpPr>
          <p:cNvPr id="1925126" name="Rectangle 6"/>
          <p:cNvSpPr>
            <a:spLocks noGrp="1" noChangeArrowheads="1"/>
          </p:cNvSpPr>
          <p:nvPr>
            <p:ph type="sldNum" sz="quarter" idx="4"/>
          </p:nvPr>
        </p:nvSpPr>
        <p:spPr bwMode="auto">
          <a:xfrm>
            <a:off x="8195169" y="6453030"/>
            <a:ext cx="344966" cy="246221"/>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spAutoFit/>
          </a:bodyPr>
          <a:lstStyle>
            <a:lvl1pPr algn="r" eaLnBrk="1" hangingPunct="1">
              <a:spcBef>
                <a:spcPct val="0"/>
              </a:spcBef>
              <a:spcAft>
                <a:spcPct val="0"/>
              </a:spcAft>
              <a:buClrTx/>
              <a:defRPr sz="1000">
                <a:latin typeface="+mj-lt"/>
              </a:defRPr>
            </a:lvl1pPr>
          </a:lstStyle>
          <a:p>
            <a:pPr>
              <a:defRPr/>
            </a:pPr>
            <a:fld id="{D3A46F95-7453-4353-96C4-FB71FFFC0E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6" r:id="rId8"/>
    <p:sldLayoutId id="2147483697" r:id="rId9"/>
    <p:sldLayoutId id="2147483698" r:id="rId10"/>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rgbClr val="3293CE"/>
          </a:solidFill>
          <a:latin typeface="+mj-lt"/>
          <a:ea typeface="+mj-ea"/>
          <a:cs typeface="+mj-cs"/>
        </a:defRPr>
      </a:lvl1pPr>
      <a:lvl2pPr algn="l" rtl="0" eaLnBrk="0" fontAlgn="base" hangingPunct="0">
        <a:spcBef>
          <a:spcPct val="0"/>
        </a:spcBef>
        <a:spcAft>
          <a:spcPct val="0"/>
        </a:spcAft>
        <a:defRPr sz="3200" b="1">
          <a:solidFill>
            <a:srgbClr val="54A4D6"/>
          </a:solidFill>
          <a:latin typeface="Trebuchet MS" pitchFamily="34" charset="0"/>
        </a:defRPr>
      </a:lvl2pPr>
      <a:lvl3pPr algn="l" rtl="0" eaLnBrk="0" fontAlgn="base" hangingPunct="0">
        <a:spcBef>
          <a:spcPct val="0"/>
        </a:spcBef>
        <a:spcAft>
          <a:spcPct val="0"/>
        </a:spcAft>
        <a:defRPr sz="3200" b="1">
          <a:solidFill>
            <a:srgbClr val="54A4D6"/>
          </a:solidFill>
          <a:latin typeface="Trebuchet MS" pitchFamily="34" charset="0"/>
        </a:defRPr>
      </a:lvl3pPr>
      <a:lvl4pPr algn="l" rtl="0" eaLnBrk="0" fontAlgn="base" hangingPunct="0">
        <a:spcBef>
          <a:spcPct val="0"/>
        </a:spcBef>
        <a:spcAft>
          <a:spcPct val="0"/>
        </a:spcAft>
        <a:defRPr sz="3200" b="1">
          <a:solidFill>
            <a:srgbClr val="54A4D6"/>
          </a:solidFill>
          <a:latin typeface="Trebuchet MS" pitchFamily="34" charset="0"/>
        </a:defRPr>
      </a:lvl4pPr>
      <a:lvl5pPr algn="l" rtl="0" eaLnBrk="0" fontAlgn="base" hangingPunct="0">
        <a:spcBef>
          <a:spcPct val="0"/>
        </a:spcBef>
        <a:spcAft>
          <a:spcPct val="0"/>
        </a:spcAft>
        <a:defRPr sz="3200" b="1">
          <a:solidFill>
            <a:srgbClr val="54A4D6"/>
          </a:solidFill>
          <a:latin typeface="Trebuchet MS" pitchFamily="34" charset="0"/>
        </a:defRPr>
      </a:lvl5pPr>
      <a:lvl6pPr marL="457200" algn="l" rtl="0" fontAlgn="base">
        <a:spcBef>
          <a:spcPct val="0"/>
        </a:spcBef>
        <a:spcAft>
          <a:spcPct val="0"/>
        </a:spcAft>
        <a:defRPr sz="3200" b="1">
          <a:solidFill>
            <a:srgbClr val="54A4D6"/>
          </a:solidFill>
          <a:latin typeface="Trebuchet MS" pitchFamily="34" charset="0"/>
        </a:defRPr>
      </a:lvl6pPr>
      <a:lvl7pPr marL="914400" algn="l" rtl="0" fontAlgn="base">
        <a:spcBef>
          <a:spcPct val="0"/>
        </a:spcBef>
        <a:spcAft>
          <a:spcPct val="0"/>
        </a:spcAft>
        <a:defRPr sz="3200" b="1">
          <a:solidFill>
            <a:srgbClr val="54A4D6"/>
          </a:solidFill>
          <a:latin typeface="Trebuchet MS" pitchFamily="34" charset="0"/>
        </a:defRPr>
      </a:lvl7pPr>
      <a:lvl8pPr marL="1371600" algn="l" rtl="0" fontAlgn="base">
        <a:spcBef>
          <a:spcPct val="0"/>
        </a:spcBef>
        <a:spcAft>
          <a:spcPct val="0"/>
        </a:spcAft>
        <a:defRPr sz="3200" b="1">
          <a:solidFill>
            <a:srgbClr val="54A4D6"/>
          </a:solidFill>
          <a:latin typeface="Trebuchet MS" pitchFamily="34" charset="0"/>
        </a:defRPr>
      </a:lvl8pPr>
      <a:lvl9pPr marL="1828800" algn="l" rtl="0" fontAlgn="base">
        <a:spcBef>
          <a:spcPct val="0"/>
        </a:spcBef>
        <a:spcAft>
          <a:spcPct val="0"/>
        </a:spcAft>
        <a:defRPr sz="3200" b="1">
          <a:solidFill>
            <a:srgbClr val="54A4D6"/>
          </a:solidFill>
          <a:latin typeface="Trebuchet MS" pitchFamily="34" charset="0"/>
        </a:defRPr>
      </a:lvl9pPr>
    </p:titleStyle>
    <p:bodyStyle>
      <a:lvl1pPr marL="342900" indent="-342900" algn="l" rtl="0" eaLnBrk="0" fontAlgn="base" hangingPunct="0">
        <a:spcBef>
          <a:spcPct val="20000"/>
        </a:spcBef>
        <a:spcAft>
          <a:spcPct val="0"/>
        </a:spcAft>
        <a:buClr>
          <a:srgbClr val="54A4D6"/>
        </a:buClr>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54A4D6"/>
        </a:buClr>
        <a:buChar char="•"/>
        <a:defRPr sz="2000">
          <a:solidFill>
            <a:schemeClr val="tx1"/>
          </a:solidFill>
          <a:latin typeface="+mn-lt"/>
        </a:defRPr>
      </a:lvl2pPr>
      <a:lvl3pPr marL="1143000" indent="-228600" algn="l" rtl="0" eaLnBrk="0" fontAlgn="base" hangingPunct="0">
        <a:spcBef>
          <a:spcPct val="20000"/>
        </a:spcBef>
        <a:spcAft>
          <a:spcPct val="0"/>
        </a:spcAft>
        <a:buClr>
          <a:srgbClr val="54A4D6"/>
        </a:buClr>
        <a:buChar char="•"/>
        <a:defRPr sz="1900">
          <a:solidFill>
            <a:schemeClr val="tx1"/>
          </a:solidFill>
          <a:latin typeface="+mn-lt"/>
        </a:defRPr>
      </a:lvl3pPr>
      <a:lvl4pPr marL="1600200" indent="-228600" algn="l" rtl="0" eaLnBrk="0" fontAlgn="base" hangingPunct="0">
        <a:spcBef>
          <a:spcPct val="20000"/>
        </a:spcBef>
        <a:spcAft>
          <a:spcPct val="0"/>
        </a:spcAft>
        <a:buClr>
          <a:srgbClr val="54A4D6"/>
        </a:buClr>
        <a:buChar char="–"/>
        <a:defRPr>
          <a:solidFill>
            <a:schemeClr val="tx1"/>
          </a:solidFill>
          <a:latin typeface="+mn-lt"/>
        </a:defRPr>
      </a:lvl4pPr>
      <a:lvl5pPr marL="2057400" indent="-228600" algn="l" rtl="0" eaLnBrk="0" fontAlgn="base" hangingPunct="0">
        <a:spcBef>
          <a:spcPct val="20000"/>
        </a:spcBef>
        <a:spcAft>
          <a:spcPct val="0"/>
        </a:spcAft>
        <a:buClr>
          <a:srgbClr val="54A4D6"/>
        </a:buClr>
        <a:buFont typeface="Symbol" pitchFamily="18" charset="2"/>
        <a:buChar char="×"/>
        <a:defRPr>
          <a:solidFill>
            <a:schemeClr val="tx1"/>
          </a:solidFill>
          <a:latin typeface="+mn-lt"/>
        </a:defRPr>
      </a:lvl5pPr>
      <a:lvl6pPr marL="2514600" indent="-228600" algn="l" rtl="0" fontAlgn="base">
        <a:spcBef>
          <a:spcPct val="20000"/>
        </a:spcBef>
        <a:spcAft>
          <a:spcPct val="0"/>
        </a:spcAft>
        <a:buClr>
          <a:srgbClr val="54A4D6"/>
        </a:buClr>
        <a:buFont typeface="Symbol" pitchFamily="18" charset="2"/>
        <a:buChar char="×"/>
        <a:defRPr>
          <a:solidFill>
            <a:schemeClr val="tx1"/>
          </a:solidFill>
          <a:latin typeface="+mn-lt"/>
        </a:defRPr>
      </a:lvl6pPr>
      <a:lvl7pPr marL="2971800" indent="-228600" algn="l" rtl="0" fontAlgn="base">
        <a:spcBef>
          <a:spcPct val="20000"/>
        </a:spcBef>
        <a:spcAft>
          <a:spcPct val="0"/>
        </a:spcAft>
        <a:buClr>
          <a:srgbClr val="54A4D6"/>
        </a:buClr>
        <a:buFont typeface="Symbol" pitchFamily="18" charset="2"/>
        <a:buChar char="×"/>
        <a:defRPr>
          <a:solidFill>
            <a:schemeClr val="tx1"/>
          </a:solidFill>
          <a:latin typeface="+mn-lt"/>
        </a:defRPr>
      </a:lvl7pPr>
      <a:lvl8pPr marL="3429000" indent="-228600" algn="l" rtl="0" fontAlgn="base">
        <a:spcBef>
          <a:spcPct val="20000"/>
        </a:spcBef>
        <a:spcAft>
          <a:spcPct val="0"/>
        </a:spcAft>
        <a:buClr>
          <a:srgbClr val="54A4D6"/>
        </a:buClr>
        <a:buFont typeface="Symbol" pitchFamily="18" charset="2"/>
        <a:buChar char="×"/>
        <a:defRPr>
          <a:solidFill>
            <a:schemeClr val="tx1"/>
          </a:solidFill>
          <a:latin typeface="+mn-lt"/>
        </a:defRPr>
      </a:lvl8pPr>
      <a:lvl9pPr marL="3886200" indent="-228600" algn="l" rtl="0" fontAlgn="base">
        <a:spcBef>
          <a:spcPct val="20000"/>
        </a:spcBef>
        <a:spcAft>
          <a:spcPct val="0"/>
        </a:spcAft>
        <a:buClr>
          <a:srgbClr val="54A4D6"/>
        </a:buClr>
        <a:buFont typeface="Symbol" pitchFamily="18" charset="2"/>
        <a:buChar char="×"/>
        <a:defRPr>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GB" dirty="0" smtClean="0"/>
              <a:t>Module 3</a:t>
            </a:r>
            <a:br>
              <a:rPr lang="en-GB" dirty="0" smtClean="0"/>
            </a:br>
            <a:r>
              <a:rPr lang="en-GB" dirty="0" smtClean="0"/>
              <a:t>Low Level UI API</a:t>
            </a:r>
          </a:p>
        </p:txBody>
      </p:sp>
      <p:sp>
        <p:nvSpPr>
          <p:cNvPr id="3075" name="Rectangle 5"/>
          <p:cNvSpPr>
            <a:spLocks noGrp="1" noChangeArrowheads="1"/>
          </p:cNvSpPr>
          <p:nvPr>
            <p:ph type="subTitle" idx="1"/>
          </p:nvPr>
        </p:nvSpPr>
        <p:spPr/>
        <p:txBody>
          <a:bodyPr/>
          <a:lstStyle/>
          <a:p>
            <a:r>
              <a:rPr lang="en-GB" dirty="0" smtClean="0"/>
              <a:t>Drawing on Canvas</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Fonts (2)</a:t>
            </a:r>
          </a:p>
        </p:txBody>
      </p:sp>
      <p:sp>
        <p:nvSpPr>
          <p:cNvPr id="37891" name="Rectangle 3"/>
          <p:cNvSpPr>
            <a:spLocks noGrp="1" noChangeArrowheads="1"/>
          </p:cNvSpPr>
          <p:nvPr>
            <p:ph type="body" idx="1"/>
          </p:nvPr>
        </p:nvSpPr>
        <p:spPr/>
        <p:txBody>
          <a:bodyPr/>
          <a:lstStyle/>
          <a:p>
            <a:pPr lvl="3"/>
            <a:r>
              <a:rPr lang="en-GB" dirty="0" smtClean="0"/>
              <a:t>class </a:t>
            </a:r>
            <a:r>
              <a:rPr lang="en-GB" dirty="0" err="1" smtClean="0"/>
              <a:t>MyClass</a:t>
            </a:r>
            <a:r>
              <a:rPr lang="en-GB" dirty="0" smtClean="0"/>
              <a:t> extends Canvas {</a:t>
            </a:r>
          </a:p>
          <a:p>
            <a:pPr lvl="3"/>
            <a:r>
              <a:rPr lang="en-GB" dirty="0" smtClean="0"/>
              <a:t>    public void paint(Graphics g) {</a:t>
            </a:r>
          </a:p>
          <a:p>
            <a:pPr lvl="3"/>
            <a:r>
              <a:rPr lang="en-GB" dirty="0" smtClean="0"/>
              <a:t>        </a:t>
            </a:r>
            <a:r>
              <a:rPr lang="en-GB" dirty="0" err="1" smtClean="0"/>
              <a:t>g.setFont</a:t>
            </a:r>
            <a:r>
              <a:rPr lang="en-GB" dirty="0" smtClean="0"/>
              <a:t>(</a:t>
            </a:r>
            <a:r>
              <a:rPr lang="en-GB" dirty="0" err="1" smtClean="0"/>
              <a:t>Font.getFont</a:t>
            </a:r>
            <a:endParaRPr lang="en-GB" dirty="0" smtClean="0"/>
          </a:p>
          <a:p>
            <a:pPr lvl="3"/>
            <a:r>
              <a:rPr lang="en-GB" dirty="0" smtClean="0"/>
              <a:t>            ( </a:t>
            </a:r>
            <a:r>
              <a:rPr lang="en-GB" dirty="0" err="1" smtClean="0"/>
              <a:t>Font.FACE_SYSTEM</a:t>
            </a:r>
            <a:r>
              <a:rPr lang="en-GB" dirty="0" smtClean="0"/>
              <a:t>, </a:t>
            </a:r>
          </a:p>
          <a:p>
            <a:pPr lvl="3"/>
            <a:r>
              <a:rPr lang="en-GB" dirty="0" smtClean="0"/>
              <a:t>            </a:t>
            </a:r>
            <a:r>
              <a:rPr lang="en-GB" dirty="0" err="1" smtClean="0"/>
              <a:t>Font.STYLE_PLAIN</a:t>
            </a:r>
            <a:r>
              <a:rPr lang="en-GB" dirty="0" smtClean="0"/>
              <a:t>, </a:t>
            </a:r>
          </a:p>
          <a:p>
            <a:pPr lvl="3"/>
            <a:r>
              <a:rPr lang="en-GB" dirty="0" smtClean="0"/>
              <a:t>            </a:t>
            </a:r>
            <a:r>
              <a:rPr lang="en-GB" dirty="0" err="1" smtClean="0"/>
              <a:t>Font.SIZE_LARGE</a:t>
            </a:r>
            <a:r>
              <a:rPr lang="en-GB" dirty="0" smtClean="0"/>
              <a:t>));</a:t>
            </a:r>
          </a:p>
          <a:p>
            <a:pPr lvl="3"/>
            <a:r>
              <a:rPr lang="en-GB" dirty="0" smtClean="0"/>
              <a:t>        </a:t>
            </a:r>
            <a:r>
              <a:rPr lang="en-GB" dirty="0" err="1" smtClean="0"/>
              <a:t>g.drawString</a:t>
            </a:r>
            <a:r>
              <a:rPr lang="en-GB" dirty="0" smtClean="0"/>
              <a:t>("System Font", </a:t>
            </a:r>
          </a:p>
          <a:p>
            <a:pPr lvl="3"/>
            <a:r>
              <a:rPr lang="en-GB" dirty="0" smtClean="0"/>
              <a:t>            </a:t>
            </a:r>
            <a:r>
              <a:rPr lang="en-GB" dirty="0" err="1" smtClean="0"/>
              <a:t>getWidth</a:t>
            </a:r>
            <a:r>
              <a:rPr lang="en-GB" dirty="0" smtClean="0"/>
              <a:t>()/2, </a:t>
            </a:r>
            <a:r>
              <a:rPr lang="en-GB" dirty="0" err="1" smtClean="0"/>
              <a:t>getHeight</a:t>
            </a:r>
            <a:r>
              <a:rPr lang="en-GB" dirty="0" smtClean="0"/>
              <a:t>()/2, </a:t>
            </a:r>
          </a:p>
          <a:p>
            <a:pPr lvl="3"/>
            <a:r>
              <a:rPr lang="en-GB" dirty="0" smtClean="0"/>
              <a:t>            </a:t>
            </a:r>
            <a:r>
              <a:rPr lang="en-GB" dirty="0" err="1" smtClean="0"/>
              <a:t>Graphics.TOP</a:t>
            </a:r>
            <a:r>
              <a:rPr lang="en-GB" dirty="0" smtClean="0"/>
              <a:t> | </a:t>
            </a:r>
            <a:r>
              <a:rPr lang="en-GB" dirty="0" err="1" smtClean="0"/>
              <a:t>Graphics.HCENTER</a:t>
            </a:r>
            <a:r>
              <a:rPr lang="en-GB" dirty="0" smtClean="0"/>
              <a:t>);</a:t>
            </a:r>
          </a:p>
          <a:p>
            <a:pPr lvl="3"/>
            <a:r>
              <a:rPr lang="en-GB" dirty="0" smtClean="0"/>
              <a:t>    }</a:t>
            </a:r>
          </a:p>
          <a:p>
            <a:pPr lvl="3"/>
            <a:r>
              <a:rPr lang="en-GB" dirty="0" smtClean="0"/>
              <a:t>}</a:t>
            </a:r>
          </a:p>
          <a:p>
            <a:r>
              <a:rPr lang="en-GB" dirty="0" smtClean="0"/>
              <a:t>Make sure you check all text that you display on screen</a:t>
            </a:r>
          </a:p>
          <a:p>
            <a:r>
              <a:rPr lang="en-GB" dirty="0" smtClean="0"/>
              <a:t>Does it make sense?</a:t>
            </a:r>
          </a:p>
          <a:p>
            <a:r>
              <a:rPr lang="en-GB" dirty="0" smtClean="0"/>
              <a:t>Is the spelling correct?</a:t>
            </a:r>
          </a:p>
          <a:p>
            <a:r>
              <a:rPr lang="en-GB" dirty="0" smtClean="0"/>
              <a:t>Will the target audience understand it?</a:t>
            </a:r>
          </a:p>
          <a:p>
            <a:endParaRPr lang="en-GB" dirty="0" smtClean="0"/>
          </a:p>
        </p:txBody>
      </p:sp>
      <p:pic>
        <p:nvPicPr>
          <p:cNvPr id="37892" name="Picture 4" descr="system_font_5thEd"/>
          <p:cNvPicPr>
            <a:picLocks noChangeAspect="1" noChangeArrowheads="1"/>
          </p:cNvPicPr>
          <p:nvPr/>
        </p:nvPicPr>
        <p:blipFill>
          <a:blip r:embed="rId3" cstate="print"/>
          <a:srcRect/>
          <a:stretch>
            <a:fillRect/>
          </a:stretch>
        </p:blipFill>
        <p:spPr bwMode="auto">
          <a:xfrm>
            <a:off x="7044867" y="2424113"/>
            <a:ext cx="2603917" cy="3471862"/>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t>Events (1)</a:t>
            </a:r>
          </a:p>
        </p:txBody>
      </p:sp>
      <p:sp>
        <p:nvSpPr>
          <p:cNvPr id="38915" name="Rectangle 3"/>
          <p:cNvSpPr>
            <a:spLocks noGrp="1" noChangeArrowheads="1"/>
          </p:cNvSpPr>
          <p:nvPr>
            <p:ph type="body" idx="1"/>
          </p:nvPr>
        </p:nvSpPr>
        <p:spPr/>
        <p:txBody>
          <a:bodyPr/>
          <a:lstStyle/>
          <a:p>
            <a:r>
              <a:rPr lang="en-GB" smtClean="0"/>
              <a:t>Programmer responsible for all event dispatching</a:t>
            </a:r>
          </a:p>
          <a:p>
            <a:r>
              <a:rPr lang="en-GB" smtClean="0"/>
              <a:t>Events generated when:</a:t>
            </a:r>
          </a:p>
          <a:p>
            <a:pPr lvl="1"/>
            <a:r>
              <a:rPr lang="en-GB" smtClean="0"/>
              <a:t>Key is pressed</a:t>
            </a:r>
          </a:p>
          <a:p>
            <a:pPr lvl="1"/>
            <a:r>
              <a:rPr lang="en-GB" smtClean="0"/>
              <a:t>Pointer is used (if available)</a:t>
            </a:r>
          </a:p>
          <a:p>
            <a:pPr lvl="1"/>
            <a:r>
              <a:rPr lang="en-GB" smtClean="0"/>
              <a:t>Display is painted</a:t>
            </a:r>
          </a:p>
          <a:p>
            <a:pPr lvl="1"/>
            <a:r>
              <a:rPr lang="en-GB" smtClean="0"/>
              <a:t>Implement the CommandListener interface</a:t>
            </a:r>
          </a:p>
          <a:p>
            <a:pPr lvl="1"/>
            <a:r>
              <a:rPr lang="en-GB" smtClean="0"/>
              <a:t>Display is hidden/shown</a:t>
            </a:r>
          </a:p>
          <a:p>
            <a:pPr lvl="2"/>
            <a:r>
              <a:rPr lang="en-GB" smtClean="0"/>
              <a:t>This may happen when there is an incoming call, text message or posting of an error message</a:t>
            </a:r>
          </a:p>
          <a:p>
            <a:pPr lvl="2"/>
            <a:r>
              <a:rPr lang="en-GB" smtClean="0"/>
              <a:t>hideNotify() and showNotify() methods are called on the Canvas when display is hidden/shown.</a:t>
            </a:r>
          </a:p>
          <a:p>
            <a:endParaRPr lang="en-GB"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smtClean="0"/>
              <a:t>Events (2)</a:t>
            </a:r>
          </a:p>
        </p:txBody>
      </p:sp>
      <p:sp>
        <p:nvSpPr>
          <p:cNvPr id="39939" name="Rectangle 3"/>
          <p:cNvSpPr>
            <a:spLocks noGrp="1" noChangeArrowheads="1"/>
          </p:cNvSpPr>
          <p:nvPr>
            <p:ph type="body" idx="1"/>
          </p:nvPr>
        </p:nvSpPr>
        <p:spPr/>
        <p:txBody>
          <a:bodyPr/>
          <a:lstStyle/>
          <a:p>
            <a:r>
              <a:rPr lang="en-GB" smtClean="0"/>
              <a:t>To keep key events portable use the getGameAction() and getKeyCode() methods</a:t>
            </a:r>
          </a:p>
          <a:p>
            <a:r>
              <a:rPr lang="en-GB" smtClean="0"/>
              <a:t>Common game actions are:</a:t>
            </a:r>
          </a:p>
          <a:p>
            <a:pPr lvl="1"/>
            <a:r>
              <a:rPr lang="en-GB" smtClean="0"/>
              <a:t>UP</a:t>
            </a:r>
          </a:p>
          <a:p>
            <a:pPr lvl="1"/>
            <a:r>
              <a:rPr lang="en-GB" smtClean="0"/>
              <a:t>DOWN</a:t>
            </a:r>
          </a:p>
          <a:p>
            <a:pPr lvl="1"/>
            <a:r>
              <a:rPr lang="en-GB" smtClean="0"/>
              <a:t>LEFT</a:t>
            </a:r>
          </a:p>
          <a:p>
            <a:pPr lvl="1"/>
            <a:r>
              <a:rPr lang="en-GB" smtClean="0"/>
              <a:t>RIGHT</a:t>
            </a:r>
          </a:p>
          <a:p>
            <a:pPr lvl="1"/>
            <a:r>
              <a:rPr lang="en-GB" smtClean="0"/>
              <a:t>FIRE</a:t>
            </a:r>
          </a:p>
          <a:p>
            <a:endParaRPr lang="en-GB"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smtClean="0"/>
              <a:t>Events (3)</a:t>
            </a:r>
          </a:p>
        </p:txBody>
      </p:sp>
      <p:sp>
        <p:nvSpPr>
          <p:cNvPr id="40963" name="Rectangle 3"/>
          <p:cNvSpPr>
            <a:spLocks noGrp="1" noChangeArrowheads="1"/>
          </p:cNvSpPr>
          <p:nvPr>
            <p:ph type="body" idx="1"/>
          </p:nvPr>
        </p:nvSpPr>
        <p:spPr/>
        <p:txBody>
          <a:bodyPr/>
          <a:lstStyle/>
          <a:p>
            <a:pPr lvl="3"/>
            <a:r>
              <a:rPr lang="en-GB" dirty="0" smtClean="0"/>
              <a:t>class </a:t>
            </a:r>
            <a:r>
              <a:rPr lang="en-GB" dirty="0" err="1" smtClean="0"/>
              <a:t>MyClass</a:t>
            </a:r>
            <a:r>
              <a:rPr lang="en-GB" dirty="0" smtClean="0"/>
              <a:t> extends Canvas {</a:t>
            </a:r>
          </a:p>
          <a:p>
            <a:pPr lvl="3"/>
            <a:r>
              <a:rPr lang="en-GB" dirty="0" smtClean="0"/>
              <a:t>    private </a:t>
            </a:r>
            <a:r>
              <a:rPr lang="en-GB" dirty="0" err="1" smtClean="0"/>
              <a:t>int</a:t>
            </a:r>
            <a:r>
              <a:rPr lang="en-GB" dirty="0" smtClean="0"/>
              <a:t> </a:t>
            </a:r>
            <a:r>
              <a:rPr lang="en-GB" dirty="0" err="1" smtClean="0"/>
              <a:t>fireAction</a:t>
            </a:r>
            <a:r>
              <a:rPr lang="en-GB" dirty="0" smtClean="0"/>
              <a:t> = </a:t>
            </a:r>
            <a:r>
              <a:rPr lang="en-GB" dirty="0" err="1" smtClean="0"/>
              <a:t>getKeyCode</a:t>
            </a:r>
            <a:r>
              <a:rPr lang="en-GB" dirty="0" smtClean="0"/>
              <a:t>(FIRE);</a:t>
            </a:r>
          </a:p>
          <a:p>
            <a:pPr lvl="3"/>
            <a:r>
              <a:rPr lang="en-GB" dirty="0" smtClean="0"/>
              <a:t>    private </a:t>
            </a:r>
            <a:r>
              <a:rPr lang="en-GB" dirty="0" err="1" smtClean="0"/>
              <a:t>MyMidlet</a:t>
            </a:r>
            <a:r>
              <a:rPr lang="en-GB" dirty="0" smtClean="0"/>
              <a:t> </a:t>
            </a:r>
            <a:r>
              <a:rPr lang="en-GB" dirty="0" err="1" smtClean="0"/>
              <a:t>midlet</a:t>
            </a:r>
            <a:r>
              <a:rPr lang="en-GB" dirty="0" smtClean="0"/>
              <a:t> = null;</a:t>
            </a:r>
          </a:p>
          <a:p>
            <a:pPr lvl="3"/>
            <a:endParaRPr lang="en-GB" dirty="0" smtClean="0"/>
          </a:p>
          <a:p>
            <a:pPr lvl="3"/>
            <a:r>
              <a:rPr lang="en-GB" dirty="0" smtClean="0"/>
              <a:t>    </a:t>
            </a:r>
            <a:r>
              <a:rPr lang="en-GB" dirty="0" err="1" smtClean="0"/>
              <a:t>MyClass</a:t>
            </a:r>
            <a:r>
              <a:rPr lang="en-GB" dirty="0" smtClean="0"/>
              <a:t>(</a:t>
            </a:r>
            <a:r>
              <a:rPr lang="en-GB" dirty="0" err="1" smtClean="0"/>
              <a:t>MyMidlet</a:t>
            </a:r>
            <a:r>
              <a:rPr lang="en-GB" dirty="0" smtClean="0"/>
              <a:t> </a:t>
            </a:r>
            <a:r>
              <a:rPr lang="en-GB" dirty="0" err="1" smtClean="0"/>
              <a:t>midlet</a:t>
            </a:r>
            <a:r>
              <a:rPr lang="en-GB" dirty="0" smtClean="0"/>
              <a:t>) {</a:t>
            </a:r>
          </a:p>
          <a:p>
            <a:pPr lvl="3"/>
            <a:r>
              <a:rPr lang="en-GB" dirty="0" smtClean="0"/>
              <a:t>        </a:t>
            </a:r>
            <a:r>
              <a:rPr lang="en-GB" dirty="0" err="1" smtClean="0"/>
              <a:t>this.midlet</a:t>
            </a:r>
            <a:r>
              <a:rPr lang="en-GB" dirty="0" smtClean="0"/>
              <a:t> = </a:t>
            </a:r>
            <a:r>
              <a:rPr lang="en-GB" dirty="0" err="1" smtClean="0"/>
              <a:t>midlet</a:t>
            </a:r>
            <a:r>
              <a:rPr lang="en-GB" dirty="0" smtClean="0"/>
              <a:t>;</a:t>
            </a:r>
          </a:p>
          <a:p>
            <a:pPr lvl="3"/>
            <a:r>
              <a:rPr lang="en-GB" dirty="0" smtClean="0"/>
              <a:t>    }</a:t>
            </a:r>
          </a:p>
          <a:p>
            <a:pPr lvl="3"/>
            <a:r>
              <a:rPr lang="en-GB" dirty="0" smtClean="0"/>
              <a:t>    public void </a:t>
            </a:r>
            <a:r>
              <a:rPr lang="en-GB" dirty="0" err="1" smtClean="0"/>
              <a:t>keyPressed</a:t>
            </a:r>
            <a:r>
              <a:rPr lang="en-GB" dirty="0" smtClean="0"/>
              <a:t>(</a:t>
            </a:r>
            <a:r>
              <a:rPr lang="en-GB" dirty="0" err="1" smtClean="0"/>
              <a:t>int</a:t>
            </a:r>
            <a:r>
              <a:rPr lang="en-GB" dirty="0" smtClean="0"/>
              <a:t> </a:t>
            </a:r>
            <a:r>
              <a:rPr lang="en-GB" dirty="0" err="1" smtClean="0"/>
              <a:t>keyCode</a:t>
            </a:r>
            <a:r>
              <a:rPr lang="en-GB" dirty="0" smtClean="0"/>
              <a:t>) {</a:t>
            </a:r>
          </a:p>
          <a:p>
            <a:pPr lvl="3"/>
            <a:r>
              <a:rPr lang="en-GB" dirty="0" smtClean="0"/>
              <a:t>        if (</a:t>
            </a:r>
            <a:r>
              <a:rPr lang="en-GB" dirty="0" err="1" smtClean="0"/>
              <a:t>keyCode</a:t>
            </a:r>
            <a:r>
              <a:rPr lang="en-GB" dirty="0" smtClean="0"/>
              <a:t> == </a:t>
            </a:r>
            <a:r>
              <a:rPr lang="en-GB" dirty="0" err="1" smtClean="0"/>
              <a:t>fireAction</a:t>
            </a:r>
            <a:r>
              <a:rPr lang="en-GB" dirty="0" smtClean="0"/>
              <a:t>) {</a:t>
            </a:r>
          </a:p>
          <a:p>
            <a:pPr lvl="3"/>
            <a:r>
              <a:rPr lang="en-GB" dirty="0" smtClean="0"/>
              <a:t>            </a:t>
            </a:r>
            <a:r>
              <a:rPr lang="en-GB" dirty="0" err="1" smtClean="0"/>
              <a:t>midlet.exit</a:t>
            </a:r>
            <a:r>
              <a:rPr lang="en-GB" dirty="0" smtClean="0"/>
              <a:t>();</a:t>
            </a:r>
          </a:p>
          <a:p>
            <a:pPr lvl="3"/>
            <a:r>
              <a:rPr lang="en-GB" dirty="0" smtClean="0"/>
              <a:t>        }</a:t>
            </a:r>
          </a:p>
          <a:p>
            <a:pPr lvl="3"/>
            <a:r>
              <a:rPr lang="en-GB" dirty="0" smtClean="0"/>
              <a:t>    }</a:t>
            </a:r>
          </a:p>
          <a:p>
            <a:pPr lvl="3"/>
            <a:r>
              <a:rPr lang="en-GB" dirty="0" smtClean="0"/>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Double Buffering (1)</a:t>
            </a:r>
          </a:p>
        </p:txBody>
      </p:sp>
      <p:sp>
        <p:nvSpPr>
          <p:cNvPr id="41987" name="Rectangle 3"/>
          <p:cNvSpPr>
            <a:spLocks noGrp="1" noChangeArrowheads="1"/>
          </p:cNvSpPr>
          <p:nvPr>
            <p:ph type="body" idx="1"/>
          </p:nvPr>
        </p:nvSpPr>
        <p:spPr/>
        <p:txBody>
          <a:bodyPr/>
          <a:lstStyle/>
          <a:p>
            <a:r>
              <a:rPr lang="en-GB" smtClean="0"/>
              <a:t>Some displays support automatic double buffering for flicker-free displays:</a:t>
            </a:r>
          </a:p>
          <a:p>
            <a:pPr lvl="1"/>
            <a:r>
              <a:rPr lang="en-GB" smtClean="0"/>
              <a:t>Use isDoubleBuffered() method to find out</a:t>
            </a:r>
          </a:p>
          <a:p>
            <a:r>
              <a:rPr lang="en-GB" smtClean="0"/>
              <a:t>Otherwise can simulate double buffering </a:t>
            </a:r>
            <a:br>
              <a:rPr lang="en-GB" smtClean="0"/>
            </a:br>
            <a:r>
              <a:rPr lang="en-GB" smtClean="0"/>
              <a:t>with offscreen drawing:</a:t>
            </a:r>
          </a:p>
          <a:p>
            <a:pPr lvl="1"/>
            <a:r>
              <a:rPr lang="en-GB" smtClean="0"/>
              <a:t>Construct a mutable image</a:t>
            </a:r>
          </a:p>
          <a:p>
            <a:pPr lvl="1"/>
            <a:r>
              <a:rPr lang="en-GB" smtClean="0"/>
              <a:t>Draw to the mutable image</a:t>
            </a:r>
          </a:p>
          <a:p>
            <a:pPr lvl="1"/>
            <a:r>
              <a:rPr lang="en-GB" smtClean="0"/>
              <a:t>Draw the mutable image </a:t>
            </a:r>
            <a:br>
              <a:rPr lang="en-GB" smtClean="0"/>
            </a:br>
            <a:r>
              <a:rPr lang="en-GB" smtClean="0"/>
              <a:t>to the current display</a:t>
            </a:r>
          </a:p>
          <a:p>
            <a:r>
              <a:rPr lang="en-GB" smtClean="0"/>
              <a:t>All the current Series 40 and </a:t>
            </a:r>
            <a:br>
              <a:rPr lang="en-GB" smtClean="0"/>
            </a:br>
            <a:r>
              <a:rPr lang="en-GB" smtClean="0"/>
              <a:t>Symbian S60 implementations </a:t>
            </a:r>
            <a:br>
              <a:rPr lang="en-GB" smtClean="0"/>
            </a:br>
            <a:r>
              <a:rPr lang="en-GB" smtClean="0"/>
              <a:t>support double buffering</a:t>
            </a:r>
          </a:p>
          <a:p>
            <a:endParaRPr lang="en-GB" smtClean="0"/>
          </a:p>
        </p:txBody>
      </p:sp>
      <p:grpSp>
        <p:nvGrpSpPr>
          <p:cNvPr id="2" name="Group 4"/>
          <p:cNvGrpSpPr>
            <a:grpSpLocks/>
          </p:cNvGrpSpPr>
          <p:nvPr/>
        </p:nvGrpSpPr>
        <p:grpSpPr bwMode="auto">
          <a:xfrm>
            <a:off x="5492043" y="2513013"/>
            <a:ext cx="4113871" cy="2667000"/>
            <a:chOff x="3170" y="1968"/>
            <a:chExt cx="2590" cy="1680"/>
          </a:xfrm>
        </p:grpSpPr>
        <p:grpSp>
          <p:nvGrpSpPr>
            <p:cNvPr id="3" name="Group 5"/>
            <p:cNvGrpSpPr>
              <a:grpSpLocks/>
            </p:cNvGrpSpPr>
            <p:nvPr/>
          </p:nvGrpSpPr>
          <p:grpSpPr bwMode="auto">
            <a:xfrm>
              <a:off x="3170" y="1968"/>
              <a:ext cx="958" cy="768"/>
              <a:chOff x="2882" y="1968"/>
              <a:chExt cx="958" cy="768"/>
            </a:xfrm>
          </p:grpSpPr>
          <p:sp>
            <p:nvSpPr>
              <p:cNvPr id="42017" name="Rectangle 6"/>
              <p:cNvSpPr>
                <a:spLocks noChangeArrowheads="1"/>
              </p:cNvSpPr>
              <p:nvPr/>
            </p:nvSpPr>
            <p:spPr bwMode="auto">
              <a:xfrm>
                <a:off x="3072" y="2160"/>
                <a:ext cx="768" cy="576"/>
              </a:xfrm>
              <a:prstGeom prst="rect">
                <a:avLst/>
              </a:prstGeom>
              <a:solidFill>
                <a:schemeClr val="bg1"/>
              </a:solidFill>
              <a:ln w="38100">
                <a:solidFill>
                  <a:schemeClr val="tx1"/>
                </a:solidFill>
                <a:miter lim="800000"/>
                <a:headEnd/>
                <a:tailEnd/>
              </a:ln>
            </p:spPr>
            <p:txBody>
              <a:bodyPr wrap="none" anchor="ctr"/>
              <a:lstStyle/>
              <a:p>
                <a:endParaRPr lang="fi-FI"/>
              </a:p>
            </p:txBody>
          </p:sp>
          <p:sp>
            <p:nvSpPr>
              <p:cNvPr id="42018" name="Text Box 7"/>
              <p:cNvSpPr txBox="1">
                <a:spLocks noChangeArrowheads="1"/>
              </p:cNvSpPr>
              <p:nvPr/>
            </p:nvSpPr>
            <p:spPr bwMode="auto">
              <a:xfrm>
                <a:off x="3153" y="1968"/>
                <a:ext cx="578" cy="205"/>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Canvas</a:t>
                </a:r>
              </a:p>
            </p:txBody>
          </p:sp>
          <p:sp>
            <p:nvSpPr>
              <p:cNvPr id="42019" name="Text Box 8"/>
              <p:cNvSpPr txBox="1">
                <a:spLocks noChangeArrowheads="1"/>
              </p:cNvSpPr>
              <p:nvPr/>
            </p:nvSpPr>
            <p:spPr bwMode="auto">
              <a:xfrm rot="-5400000">
                <a:off x="2746" y="2342"/>
                <a:ext cx="451" cy="17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Step 1</a:t>
                </a:r>
              </a:p>
            </p:txBody>
          </p:sp>
        </p:grpSp>
        <p:grpSp>
          <p:nvGrpSpPr>
            <p:cNvPr id="4" name="Group 9"/>
            <p:cNvGrpSpPr>
              <a:grpSpLocks/>
            </p:cNvGrpSpPr>
            <p:nvPr/>
          </p:nvGrpSpPr>
          <p:grpSpPr bwMode="auto">
            <a:xfrm>
              <a:off x="3170" y="2880"/>
              <a:ext cx="958" cy="768"/>
              <a:chOff x="2882" y="2880"/>
              <a:chExt cx="958" cy="768"/>
            </a:xfrm>
          </p:grpSpPr>
          <p:sp>
            <p:nvSpPr>
              <p:cNvPr id="42008" name="Rectangle 10"/>
              <p:cNvSpPr>
                <a:spLocks noChangeArrowheads="1"/>
              </p:cNvSpPr>
              <p:nvPr/>
            </p:nvSpPr>
            <p:spPr bwMode="auto">
              <a:xfrm>
                <a:off x="3072" y="3072"/>
                <a:ext cx="768" cy="576"/>
              </a:xfrm>
              <a:prstGeom prst="rect">
                <a:avLst/>
              </a:prstGeom>
              <a:noFill/>
              <a:ln w="38100">
                <a:solidFill>
                  <a:schemeClr val="tx1"/>
                </a:solidFill>
                <a:miter lim="800000"/>
                <a:headEnd/>
                <a:tailEnd/>
              </a:ln>
            </p:spPr>
            <p:txBody>
              <a:bodyPr wrap="none" anchor="ctr"/>
              <a:lstStyle/>
              <a:p>
                <a:endParaRPr lang="fi-FI"/>
              </a:p>
            </p:txBody>
          </p:sp>
          <p:sp>
            <p:nvSpPr>
              <p:cNvPr id="42009" name="Text Box 11"/>
              <p:cNvSpPr txBox="1">
                <a:spLocks noChangeArrowheads="1"/>
              </p:cNvSpPr>
              <p:nvPr/>
            </p:nvSpPr>
            <p:spPr bwMode="auto">
              <a:xfrm>
                <a:off x="3153" y="2880"/>
                <a:ext cx="578" cy="205"/>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Canvas</a:t>
                </a:r>
              </a:p>
            </p:txBody>
          </p:sp>
          <p:grpSp>
            <p:nvGrpSpPr>
              <p:cNvPr id="5" name="Group 12"/>
              <p:cNvGrpSpPr>
                <a:grpSpLocks/>
              </p:cNvGrpSpPr>
              <p:nvPr/>
            </p:nvGrpSpPr>
            <p:grpSpPr bwMode="auto">
              <a:xfrm>
                <a:off x="3360" y="3216"/>
                <a:ext cx="192" cy="336"/>
                <a:chOff x="4752" y="2256"/>
                <a:chExt cx="192" cy="336"/>
              </a:xfrm>
            </p:grpSpPr>
            <p:sp>
              <p:nvSpPr>
                <p:cNvPr id="42012" name="Oval 13"/>
                <p:cNvSpPr>
                  <a:spLocks noChangeArrowheads="1"/>
                </p:cNvSpPr>
                <p:nvPr/>
              </p:nvSpPr>
              <p:spPr bwMode="auto">
                <a:xfrm>
                  <a:off x="4800" y="2256"/>
                  <a:ext cx="96" cy="96"/>
                </a:xfrm>
                <a:prstGeom prst="ellipse">
                  <a:avLst/>
                </a:prstGeom>
                <a:solidFill>
                  <a:schemeClr val="accent1"/>
                </a:solidFill>
                <a:ln w="38100">
                  <a:solidFill>
                    <a:schemeClr val="tx1"/>
                  </a:solidFill>
                  <a:round/>
                  <a:headEnd/>
                  <a:tailEnd/>
                </a:ln>
              </p:spPr>
              <p:txBody>
                <a:bodyPr wrap="none" anchor="ctr"/>
                <a:lstStyle/>
                <a:p>
                  <a:endParaRPr lang="fi-FI"/>
                </a:p>
              </p:txBody>
            </p:sp>
            <p:sp>
              <p:nvSpPr>
                <p:cNvPr id="42013" name="Line 14"/>
                <p:cNvSpPr>
                  <a:spLocks noChangeShapeType="1"/>
                </p:cNvSpPr>
                <p:nvPr/>
              </p:nvSpPr>
              <p:spPr bwMode="auto">
                <a:xfrm>
                  <a:off x="4848" y="2352"/>
                  <a:ext cx="0" cy="144"/>
                </a:xfrm>
                <a:prstGeom prst="line">
                  <a:avLst/>
                </a:prstGeom>
                <a:noFill/>
                <a:ln w="38100">
                  <a:solidFill>
                    <a:schemeClr val="tx1"/>
                  </a:solidFill>
                  <a:round/>
                  <a:headEnd/>
                  <a:tailEnd/>
                </a:ln>
              </p:spPr>
              <p:txBody>
                <a:bodyPr/>
                <a:lstStyle/>
                <a:p>
                  <a:endParaRPr lang="fi-FI"/>
                </a:p>
              </p:txBody>
            </p:sp>
            <p:sp>
              <p:nvSpPr>
                <p:cNvPr id="42014" name="Line 15"/>
                <p:cNvSpPr>
                  <a:spLocks noChangeShapeType="1"/>
                </p:cNvSpPr>
                <p:nvPr/>
              </p:nvSpPr>
              <p:spPr bwMode="auto">
                <a:xfrm>
                  <a:off x="4848" y="2496"/>
                  <a:ext cx="96" cy="96"/>
                </a:xfrm>
                <a:prstGeom prst="line">
                  <a:avLst/>
                </a:prstGeom>
                <a:noFill/>
                <a:ln w="38100">
                  <a:solidFill>
                    <a:schemeClr val="tx1"/>
                  </a:solidFill>
                  <a:round/>
                  <a:headEnd/>
                  <a:tailEnd/>
                </a:ln>
              </p:spPr>
              <p:txBody>
                <a:bodyPr/>
                <a:lstStyle/>
                <a:p>
                  <a:endParaRPr lang="fi-FI"/>
                </a:p>
              </p:txBody>
            </p:sp>
            <p:sp>
              <p:nvSpPr>
                <p:cNvPr id="42015" name="Line 16"/>
                <p:cNvSpPr>
                  <a:spLocks noChangeShapeType="1"/>
                </p:cNvSpPr>
                <p:nvPr/>
              </p:nvSpPr>
              <p:spPr bwMode="auto">
                <a:xfrm flipH="1">
                  <a:off x="4752" y="2496"/>
                  <a:ext cx="96" cy="96"/>
                </a:xfrm>
                <a:prstGeom prst="line">
                  <a:avLst/>
                </a:prstGeom>
                <a:noFill/>
                <a:ln w="38100">
                  <a:solidFill>
                    <a:schemeClr val="tx1"/>
                  </a:solidFill>
                  <a:round/>
                  <a:headEnd/>
                  <a:tailEnd/>
                </a:ln>
              </p:spPr>
              <p:txBody>
                <a:bodyPr/>
                <a:lstStyle/>
                <a:p>
                  <a:endParaRPr lang="fi-FI"/>
                </a:p>
              </p:txBody>
            </p:sp>
            <p:sp>
              <p:nvSpPr>
                <p:cNvPr id="42016" name="Line 17"/>
                <p:cNvSpPr>
                  <a:spLocks noChangeShapeType="1"/>
                </p:cNvSpPr>
                <p:nvPr/>
              </p:nvSpPr>
              <p:spPr bwMode="auto">
                <a:xfrm>
                  <a:off x="4752" y="2400"/>
                  <a:ext cx="192" cy="0"/>
                </a:xfrm>
                <a:prstGeom prst="line">
                  <a:avLst/>
                </a:prstGeom>
                <a:noFill/>
                <a:ln w="38100">
                  <a:solidFill>
                    <a:schemeClr val="tx1"/>
                  </a:solidFill>
                  <a:round/>
                  <a:headEnd/>
                  <a:tailEnd/>
                </a:ln>
              </p:spPr>
              <p:txBody>
                <a:bodyPr/>
                <a:lstStyle/>
                <a:p>
                  <a:endParaRPr lang="fi-FI"/>
                </a:p>
              </p:txBody>
            </p:sp>
          </p:grpSp>
          <p:sp>
            <p:nvSpPr>
              <p:cNvPr id="42011" name="Text Box 18"/>
              <p:cNvSpPr txBox="1">
                <a:spLocks noChangeArrowheads="1"/>
              </p:cNvSpPr>
              <p:nvPr/>
            </p:nvSpPr>
            <p:spPr bwMode="auto">
              <a:xfrm rot="-5400000">
                <a:off x="2746" y="3255"/>
                <a:ext cx="451" cy="17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Step 2</a:t>
                </a:r>
              </a:p>
            </p:txBody>
          </p:sp>
        </p:grpSp>
        <p:grpSp>
          <p:nvGrpSpPr>
            <p:cNvPr id="6" name="Group 19"/>
            <p:cNvGrpSpPr>
              <a:grpSpLocks/>
            </p:cNvGrpSpPr>
            <p:nvPr/>
          </p:nvGrpSpPr>
          <p:grpSpPr bwMode="auto">
            <a:xfrm>
              <a:off x="4298" y="1968"/>
              <a:ext cx="1462" cy="800"/>
              <a:chOff x="4189" y="1968"/>
              <a:chExt cx="1462" cy="800"/>
            </a:xfrm>
          </p:grpSpPr>
          <p:sp>
            <p:nvSpPr>
              <p:cNvPr id="41996" name="Rectangle 20"/>
              <p:cNvSpPr>
                <a:spLocks noChangeArrowheads="1"/>
              </p:cNvSpPr>
              <p:nvPr/>
            </p:nvSpPr>
            <p:spPr bwMode="auto">
              <a:xfrm>
                <a:off x="4464" y="2160"/>
                <a:ext cx="768" cy="576"/>
              </a:xfrm>
              <a:prstGeom prst="rect">
                <a:avLst/>
              </a:prstGeom>
              <a:noFill/>
              <a:ln w="38100">
                <a:solidFill>
                  <a:schemeClr val="tx1"/>
                </a:solidFill>
                <a:prstDash val="sysDot"/>
                <a:miter lim="800000"/>
                <a:headEnd/>
                <a:tailEnd/>
              </a:ln>
            </p:spPr>
            <p:txBody>
              <a:bodyPr wrap="none" anchor="ctr"/>
              <a:lstStyle/>
              <a:p>
                <a:endParaRPr lang="fi-FI"/>
              </a:p>
            </p:txBody>
          </p:sp>
          <p:sp>
            <p:nvSpPr>
              <p:cNvPr id="41997" name="Text Box 21"/>
              <p:cNvSpPr txBox="1">
                <a:spLocks noChangeArrowheads="1"/>
              </p:cNvSpPr>
              <p:nvPr/>
            </p:nvSpPr>
            <p:spPr bwMode="auto">
              <a:xfrm>
                <a:off x="4189" y="1968"/>
                <a:ext cx="1334" cy="205"/>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700">
                    <a:latin typeface="Nokia Sans" pitchFamily="34" charset="0"/>
                  </a:rPr>
                  <a:t>Off-screen Graphics</a:t>
                </a:r>
              </a:p>
            </p:txBody>
          </p:sp>
          <p:sp>
            <p:nvSpPr>
              <p:cNvPr id="41998" name="Line 22"/>
              <p:cNvSpPr>
                <a:spLocks noChangeShapeType="1"/>
              </p:cNvSpPr>
              <p:nvPr/>
            </p:nvSpPr>
            <p:spPr bwMode="auto">
              <a:xfrm flipH="1">
                <a:off x="5040" y="2208"/>
                <a:ext cx="432" cy="144"/>
              </a:xfrm>
              <a:prstGeom prst="line">
                <a:avLst/>
              </a:prstGeom>
              <a:noFill/>
              <a:ln w="12700">
                <a:solidFill>
                  <a:schemeClr val="tx1"/>
                </a:solidFill>
                <a:prstDash val="sysDot"/>
                <a:round/>
                <a:headEnd/>
                <a:tailEnd type="triangle" w="med" len="med"/>
              </a:ln>
            </p:spPr>
            <p:txBody>
              <a:bodyPr/>
              <a:lstStyle/>
              <a:p>
                <a:endParaRPr lang="fi-FI"/>
              </a:p>
            </p:txBody>
          </p:sp>
          <p:sp>
            <p:nvSpPr>
              <p:cNvPr id="41999" name="Line 23"/>
              <p:cNvSpPr>
                <a:spLocks noChangeShapeType="1"/>
              </p:cNvSpPr>
              <p:nvPr/>
            </p:nvSpPr>
            <p:spPr bwMode="auto">
              <a:xfrm rot="997256" flipH="1">
                <a:off x="5040" y="2352"/>
                <a:ext cx="432" cy="144"/>
              </a:xfrm>
              <a:prstGeom prst="line">
                <a:avLst/>
              </a:prstGeom>
              <a:noFill/>
              <a:ln w="12700">
                <a:solidFill>
                  <a:schemeClr val="tx1"/>
                </a:solidFill>
                <a:prstDash val="sysDot"/>
                <a:round/>
                <a:headEnd/>
                <a:tailEnd type="triangle" w="med" len="med"/>
              </a:ln>
            </p:spPr>
            <p:txBody>
              <a:bodyPr/>
              <a:lstStyle/>
              <a:p>
                <a:endParaRPr lang="fi-FI"/>
              </a:p>
            </p:txBody>
          </p:sp>
          <p:sp>
            <p:nvSpPr>
              <p:cNvPr id="42000" name="Line 24"/>
              <p:cNvSpPr>
                <a:spLocks noChangeShapeType="1"/>
              </p:cNvSpPr>
              <p:nvPr/>
            </p:nvSpPr>
            <p:spPr bwMode="auto">
              <a:xfrm flipH="1" flipV="1">
                <a:off x="5040" y="2544"/>
                <a:ext cx="432" cy="144"/>
              </a:xfrm>
              <a:prstGeom prst="line">
                <a:avLst/>
              </a:prstGeom>
              <a:noFill/>
              <a:ln w="12700">
                <a:solidFill>
                  <a:schemeClr val="tx1"/>
                </a:solidFill>
                <a:prstDash val="sysDot"/>
                <a:round/>
                <a:headEnd/>
                <a:tailEnd type="triangle" w="med" len="med"/>
              </a:ln>
            </p:spPr>
            <p:txBody>
              <a:bodyPr/>
              <a:lstStyle/>
              <a:p>
                <a:endParaRPr lang="fi-FI"/>
              </a:p>
            </p:txBody>
          </p:sp>
          <p:grpSp>
            <p:nvGrpSpPr>
              <p:cNvPr id="7" name="Group 25"/>
              <p:cNvGrpSpPr>
                <a:grpSpLocks/>
              </p:cNvGrpSpPr>
              <p:nvPr/>
            </p:nvGrpSpPr>
            <p:grpSpPr bwMode="auto">
              <a:xfrm>
                <a:off x="4752" y="2256"/>
                <a:ext cx="192" cy="336"/>
                <a:chOff x="4752" y="2256"/>
                <a:chExt cx="192" cy="336"/>
              </a:xfrm>
            </p:grpSpPr>
            <p:sp>
              <p:nvSpPr>
                <p:cNvPr id="42003" name="Oval 26"/>
                <p:cNvSpPr>
                  <a:spLocks noChangeArrowheads="1"/>
                </p:cNvSpPr>
                <p:nvPr/>
              </p:nvSpPr>
              <p:spPr bwMode="auto">
                <a:xfrm>
                  <a:off x="4800" y="2256"/>
                  <a:ext cx="96" cy="96"/>
                </a:xfrm>
                <a:prstGeom prst="ellipse">
                  <a:avLst/>
                </a:prstGeom>
                <a:solidFill>
                  <a:schemeClr val="accent1"/>
                </a:solidFill>
                <a:ln w="38100">
                  <a:solidFill>
                    <a:schemeClr val="tx1"/>
                  </a:solidFill>
                  <a:round/>
                  <a:headEnd/>
                  <a:tailEnd/>
                </a:ln>
              </p:spPr>
              <p:txBody>
                <a:bodyPr wrap="none" anchor="ctr"/>
                <a:lstStyle/>
                <a:p>
                  <a:endParaRPr lang="fi-FI"/>
                </a:p>
              </p:txBody>
            </p:sp>
            <p:sp>
              <p:nvSpPr>
                <p:cNvPr id="42004" name="Line 27"/>
                <p:cNvSpPr>
                  <a:spLocks noChangeShapeType="1"/>
                </p:cNvSpPr>
                <p:nvPr/>
              </p:nvSpPr>
              <p:spPr bwMode="auto">
                <a:xfrm>
                  <a:off x="4848" y="2352"/>
                  <a:ext cx="0" cy="144"/>
                </a:xfrm>
                <a:prstGeom prst="line">
                  <a:avLst/>
                </a:prstGeom>
                <a:noFill/>
                <a:ln w="38100">
                  <a:solidFill>
                    <a:schemeClr val="tx1"/>
                  </a:solidFill>
                  <a:round/>
                  <a:headEnd/>
                  <a:tailEnd/>
                </a:ln>
              </p:spPr>
              <p:txBody>
                <a:bodyPr/>
                <a:lstStyle/>
                <a:p>
                  <a:endParaRPr lang="fi-FI"/>
                </a:p>
              </p:txBody>
            </p:sp>
            <p:sp>
              <p:nvSpPr>
                <p:cNvPr id="42005" name="Line 28"/>
                <p:cNvSpPr>
                  <a:spLocks noChangeShapeType="1"/>
                </p:cNvSpPr>
                <p:nvPr/>
              </p:nvSpPr>
              <p:spPr bwMode="auto">
                <a:xfrm>
                  <a:off x="4848" y="2496"/>
                  <a:ext cx="96" cy="96"/>
                </a:xfrm>
                <a:prstGeom prst="line">
                  <a:avLst/>
                </a:prstGeom>
                <a:noFill/>
                <a:ln w="38100">
                  <a:solidFill>
                    <a:schemeClr val="tx1"/>
                  </a:solidFill>
                  <a:round/>
                  <a:headEnd/>
                  <a:tailEnd/>
                </a:ln>
              </p:spPr>
              <p:txBody>
                <a:bodyPr/>
                <a:lstStyle/>
                <a:p>
                  <a:endParaRPr lang="fi-FI"/>
                </a:p>
              </p:txBody>
            </p:sp>
            <p:sp>
              <p:nvSpPr>
                <p:cNvPr id="42006" name="Line 29"/>
                <p:cNvSpPr>
                  <a:spLocks noChangeShapeType="1"/>
                </p:cNvSpPr>
                <p:nvPr/>
              </p:nvSpPr>
              <p:spPr bwMode="auto">
                <a:xfrm flipH="1">
                  <a:off x="4752" y="2496"/>
                  <a:ext cx="96" cy="96"/>
                </a:xfrm>
                <a:prstGeom prst="line">
                  <a:avLst/>
                </a:prstGeom>
                <a:noFill/>
                <a:ln w="38100">
                  <a:solidFill>
                    <a:schemeClr val="tx1"/>
                  </a:solidFill>
                  <a:round/>
                  <a:headEnd/>
                  <a:tailEnd/>
                </a:ln>
              </p:spPr>
              <p:txBody>
                <a:bodyPr/>
                <a:lstStyle/>
                <a:p>
                  <a:endParaRPr lang="fi-FI"/>
                </a:p>
              </p:txBody>
            </p:sp>
            <p:sp>
              <p:nvSpPr>
                <p:cNvPr id="42007" name="Line 30"/>
                <p:cNvSpPr>
                  <a:spLocks noChangeShapeType="1"/>
                </p:cNvSpPr>
                <p:nvPr/>
              </p:nvSpPr>
              <p:spPr bwMode="auto">
                <a:xfrm>
                  <a:off x="4752" y="2400"/>
                  <a:ext cx="192" cy="0"/>
                </a:xfrm>
                <a:prstGeom prst="line">
                  <a:avLst/>
                </a:prstGeom>
                <a:noFill/>
                <a:ln w="38100">
                  <a:solidFill>
                    <a:schemeClr val="tx1"/>
                  </a:solidFill>
                  <a:round/>
                  <a:headEnd/>
                  <a:tailEnd/>
                </a:ln>
              </p:spPr>
              <p:txBody>
                <a:bodyPr/>
                <a:lstStyle/>
                <a:p>
                  <a:endParaRPr lang="fi-FI"/>
                </a:p>
              </p:txBody>
            </p:sp>
          </p:grpSp>
          <p:sp>
            <p:nvSpPr>
              <p:cNvPr id="42002" name="Text Box 31"/>
              <p:cNvSpPr txBox="1">
                <a:spLocks noChangeArrowheads="1"/>
              </p:cNvSpPr>
              <p:nvPr/>
            </p:nvSpPr>
            <p:spPr bwMode="auto">
              <a:xfrm rot="5400000">
                <a:off x="5234" y="2350"/>
                <a:ext cx="656" cy="17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solidFill>
                      <a:schemeClr val="tx2"/>
                    </a:solidFill>
                    <a:latin typeface="Nokia Sans" pitchFamily="34" charset="0"/>
                  </a:rPr>
                  <a:t>Paint here</a:t>
                </a:r>
              </a:p>
            </p:txBody>
          </p:sp>
        </p:grpSp>
        <p:grpSp>
          <p:nvGrpSpPr>
            <p:cNvPr id="8" name="Group 32"/>
            <p:cNvGrpSpPr>
              <a:grpSpLocks/>
            </p:cNvGrpSpPr>
            <p:nvPr/>
          </p:nvGrpSpPr>
          <p:grpSpPr bwMode="auto">
            <a:xfrm>
              <a:off x="4128" y="2736"/>
              <a:ext cx="816" cy="624"/>
              <a:chOff x="4128" y="2736"/>
              <a:chExt cx="816" cy="624"/>
            </a:xfrm>
          </p:grpSpPr>
          <p:sp>
            <p:nvSpPr>
              <p:cNvPr id="41993" name="Line 33"/>
              <p:cNvSpPr>
                <a:spLocks noChangeShapeType="1"/>
              </p:cNvSpPr>
              <p:nvPr/>
            </p:nvSpPr>
            <p:spPr bwMode="auto">
              <a:xfrm>
                <a:off x="4944" y="2736"/>
                <a:ext cx="0" cy="624"/>
              </a:xfrm>
              <a:prstGeom prst="line">
                <a:avLst/>
              </a:prstGeom>
              <a:noFill/>
              <a:ln w="38100">
                <a:solidFill>
                  <a:schemeClr val="tx2"/>
                </a:solidFill>
                <a:round/>
                <a:headEnd/>
                <a:tailEnd/>
              </a:ln>
            </p:spPr>
            <p:txBody>
              <a:bodyPr/>
              <a:lstStyle/>
              <a:p>
                <a:endParaRPr lang="fi-FI"/>
              </a:p>
            </p:txBody>
          </p:sp>
          <p:sp>
            <p:nvSpPr>
              <p:cNvPr id="41994" name="Line 34"/>
              <p:cNvSpPr>
                <a:spLocks noChangeShapeType="1"/>
              </p:cNvSpPr>
              <p:nvPr/>
            </p:nvSpPr>
            <p:spPr bwMode="auto">
              <a:xfrm flipH="1">
                <a:off x="4128" y="3360"/>
                <a:ext cx="816" cy="0"/>
              </a:xfrm>
              <a:prstGeom prst="line">
                <a:avLst/>
              </a:prstGeom>
              <a:noFill/>
              <a:ln w="38100">
                <a:solidFill>
                  <a:schemeClr val="tx2"/>
                </a:solidFill>
                <a:round/>
                <a:headEnd/>
                <a:tailEnd type="triangle" w="med" len="med"/>
              </a:ln>
            </p:spPr>
            <p:txBody>
              <a:bodyPr/>
              <a:lstStyle/>
              <a:p>
                <a:endParaRPr lang="fi-FI"/>
              </a:p>
            </p:txBody>
          </p:sp>
          <p:sp>
            <p:nvSpPr>
              <p:cNvPr id="41995" name="Text Box 35"/>
              <p:cNvSpPr txBox="1">
                <a:spLocks noChangeArrowheads="1"/>
              </p:cNvSpPr>
              <p:nvPr/>
            </p:nvSpPr>
            <p:spPr bwMode="auto">
              <a:xfrm>
                <a:off x="4273" y="3168"/>
                <a:ext cx="394" cy="179"/>
              </a:xfrm>
              <a:prstGeom prst="rect">
                <a:avLst/>
              </a:prstGeom>
              <a:noFill/>
              <a:ln w="38100">
                <a:noFill/>
                <a:miter lim="800000"/>
                <a:headEnd/>
                <a:tailEnd/>
              </a:ln>
            </p:spPr>
            <p:txBody>
              <a:bodyPr wrap="none" lIns="91430" tIns="45716" rIns="91430" bIns="45716">
                <a:spAutoFit/>
              </a:bodyPr>
              <a:lstStyle/>
              <a:p>
                <a:pPr algn="ctr" defTabSz="912813">
                  <a:lnSpc>
                    <a:spcPct val="90000"/>
                  </a:lnSpc>
                  <a:spcBef>
                    <a:spcPct val="0"/>
                  </a:spcBef>
                  <a:spcAft>
                    <a:spcPct val="0"/>
                  </a:spcAft>
                  <a:buClrTx/>
                </a:pPr>
                <a:r>
                  <a:rPr lang="en-GB" sz="1400" b="1">
                    <a:latin typeface="Nokia Sans" pitchFamily="34" charset="0"/>
                  </a:rPr>
                  <a:t>Copy</a:t>
                </a:r>
              </a:p>
            </p:txBody>
          </p:sp>
        </p:gr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smtClean="0"/>
              <a:t>Double Buffering (2)</a:t>
            </a:r>
          </a:p>
        </p:txBody>
      </p:sp>
      <p:sp>
        <p:nvSpPr>
          <p:cNvPr id="43011" name="Rectangle 3"/>
          <p:cNvSpPr>
            <a:spLocks noGrp="1" noChangeArrowheads="1"/>
          </p:cNvSpPr>
          <p:nvPr>
            <p:ph type="body" idx="1"/>
          </p:nvPr>
        </p:nvSpPr>
        <p:spPr/>
        <p:txBody>
          <a:bodyPr/>
          <a:lstStyle/>
          <a:p>
            <a:pPr lvl="3"/>
            <a:r>
              <a:rPr lang="en-GB" dirty="0" smtClean="0"/>
              <a:t>public class </a:t>
            </a:r>
            <a:r>
              <a:rPr lang="en-GB" dirty="0" err="1" smtClean="0"/>
              <a:t>MyCanvas</a:t>
            </a:r>
            <a:r>
              <a:rPr lang="en-GB" dirty="0" smtClean="0"/>
              <a:t> extends Canvas {</a:t>
            </a:r>
          </a:p>
          <a:p>
            <a:pPr lvl="3"/>
            <a:r>
              <a:rPr lang="en-GB" dirty="0" smtClean="0"/>
              <a:t>    public void paint(Graphics g) {</a:t>
            </a:r>
          </a:p>
          <a:p>
            <a:pPr lvl="3"/>
            <a:r>
              <a:rPr lang="en-GB" dirty="0" smtClean="0"/>
              <a:t>        Image </a:t>
            </a:r>
            <a:r>
              <a:rPr lang="en-GB" dirty="0" err="1" smtClean="0"/>
              <a:t>image</a:t>
            </a:r>
            <a:r>
              <a:rPr lang="en-GB" dirty="0" smtClean="0"/>
              <a:t> = </a:t>
            </a:r>
            <a:r>
              <a:rPr lang="en-GB" dirty="0" err="1" smtClean="0"/>
              <a:t>Image.createImage</a:t>
            </a:r>
            <a:r>
              <a:rPr lang="en-GB" dirty="0" smtClean="0"/>
              <a:t>(</a:t>
            </a:r>
            <a:r>
              <a:rPr lang="en-GB" dirty="0" err="1" smtClean="0"/>
              <a:t>getWidth</a:t>
            </a:r>
            <a:r>
              <a:rPr lang="en-GB" dirty="0" smtClean="0"/>
              <a:t>(), </a:t>
            </a:r>
            <a:r>
              <a:rPr lang="en-GB" dirty="0" err="1" smtClean="0"/>
              <a:t>getHeight</a:t>
            </a:r>
            <a:r>
              <a:rPr lang="en-GB" dirty="0" smtClean="0"/>
              <a:t>());</a:t>
            </a:r>
          </a:p>
          <a:p>
            <a:pPr lvl="3"/>
            <a:r>
              <a:rPr lang="en-GB" dirty="0" smtClean="0"/>
              <a:t>        Graphics </a:t>
            </a:r>
            <a:r>
              <a:rPr lang="en-GB" dirty="0" err="1" smtClean="0"/>
              <a:t>gg</a:t>
            </a:r>
            <a:r>
              <a:rPr lang="en-GB" dirty="0" smtClean="0"/>
              <a:t> = </a:t>
            </a:r>
            <a:r>
              <a:rPr lang="en-GB" dirty="0" err="1" smtClean="0"/>
              <a:t>image.getGraphics</a:t>
            </a:r>
            <a:r>
              <a:rPr lang="en-GB" dirty="0" smtClean="0"/>
              <a:t>();</a:t>
            </a:r>
          </a:p>
          <a:p>
            <a:pPr lvl="3"/>
            <a:r>
              <a:rPr lang="en-GB" dirty="0" smtClean="0"/>
              <a:t>        </a:t>
            </a:r>
            <a:r>
              <a:rPr lang="en-GB" dirty="0" err="1" smtClean="0"/>
              <a:t>gg.drawLine</a:t>
            </a:r>
            <a:r>
              <a:rPr lang="en-GB" dirty="0" smtClean="0"/>
              <a:t>(0,0,getWidth()-5,getHeight()-5);</a:t>
            </a:r>
          </a:p>
          <a:p>
            <a:pPr lvl="3"/>
            <a:r>
              <a:rPr lang="en-GB" dirty="0" smtClean="0"/>
              <a:t>        </a:t>
            </a:r>
            <a:r>
              <a:rPr lang="en-GB" dirty="0" err="1" smtClean="0"/>
              <a:t>g.drawImage</a:t>
            </a:r>
            <a:r>
              <a:rPr lang="en-GB" dirty="0" smtClean="0"/>
              <a:t>(image,0,0,Graphics.TOP|Graphics.LEFT)</a:t>
            </a:r>
          </a:p>
          <a:p>
            <a:pPr lvl="3"/>
            <a:r>
              <a:rPr lang="en-GB" dirty="0" smtClean="0"/>
              <a:t>    }</a:t>
            </a:r>
          </a:p>
          <a:p>
            <a:pPr lvl="3"/>
            <a:r>
              <a:rPr lang="en-GB" dirty="0" smtClean="0"/>
              <a:t>}</a:t>
            </a:r>
          </a:p>
          <a:p>
            <a:pPr lvl="2"/>
            <a:endParaRPr lang="en-GB"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t>Update Management (1)</a:t>
            </a:r>
          </a:p>
        </p:txBody>
      </p:sp>
      <p:sp>
        <p:nvSpPr>
          <p:cNvPr id="44035" name="Rectangle 3"/>
          <p:cNvSpPr>
            <a:spLocks noGrp="1" noChangeArrowheads="1"/>
          </p:cNvSpPr>
          <p:nvPr>
            <p:ph type="body" idx="1"/>
          </p:nvPr>
        </p:nvSpPr>
        <p:spPr/>
        <p:txBody>
          <a:bodyPr/>
          <a:lstStyle/>
          <a:p>
            <a:r>
              <a:rPr lang="en-GB" smtClean="0"/>
              <a:t>Clipping</a:t>
            </a:r>
          </a:p>
          <a:p>
            <a:pPr lvl="1"/>
            <a:r>
              <a:rPr lang="en-GB" smtClean="0"/>
              <a:t>Use clipping for efficient updates</a:t>
            </a:r>
          </a:p>
          <a:p>
            <a:pPr lvl="1"/>
            <a:r>
              <a:rPr lang="en-GB" smtClean="0"/>
              <a:t>One clipping rectangle per Canvas</a:t>
            </a:r>
          </a:p>
          <a:p>
            <a:pPr lvl="1"/>
            <a:r>
              <a:rPr lang="en-GB" smtClean="0"/>
              <a:t>Use setClip() and clipRect() to set and resize the clipping region</a:t>
            </a:r>
          </a:p>
          <a:p>
            <a:r>
              <a:rPr lang="en-GB" smtClean="0"/>
              <a:t>Coordinate Translation</a:t>
            </a:r>
          </a:p>
          <a:p>
            <a:pPr lvl="1"/>
            <a:r>
              <a:rPr lang="en-GB" smtClean="0"/>
              <a:t>Translate origin to simplify math for clipping regions</a:t>
            </a:r>
          </a:p>
          <a:p>
            <a:pPr lvl="1"/>
            <a:r>
              <a:rPr lang="en-GB" smtClean="0"/>
              <a:t>Use translate(), getTranslateX(), getTranslateY()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Update Management (2)</a:t>
            </a:r>
          </a:p>
        </p:txBody>
      </p:sp>
      <p:sp>
        <p:nvSpPr>
          <p:cNvPr id="45059" name="Rectangle 3"/>
          <p:cNvSpPr>
            <a:spLocks noGrp="1" noChangeArrowheads="1"/>
          </p:cNvSpPr>
          <p:nvPr>
            <p:ph type="body" idx="1"/>
          </p:nvPr>
        </p:nvSpPr>
        <p:spPr/>
        <p:txBody>
          <a:bodyPr/>
          <a:lstStyle/>
          <a:p>
            <a:r>
              <a:rPr lang="en-GB" smtClean="0"/>
              <a:t>Request paint updates after performing display object management routines:</a:t>
            </a:r>
          </a:p>
          <a:p>
            <a:pPr lvl="1"/>
            <a:r>
              <a:rPr lang="en-GB" smtClean="0"/>
              <a:t>repaint():  request a repaint</a:t>
            </a:r>
          </a:p>
          <a:p>
            <a:pPr lvl="1"/>
            <a:r>
              <a:rPr lang="en-GB" smtClean="0"/>
              <a:t>serviceRepaint():  immediately performs a repaint</a:t>
            </a:r>
          </a:p>
          <a:p>
            <a:r>
              <a:rPr lang="en-GB" smtClean="0"/>
              <a:t>Canvas methods are all reentrant however careful with serviceRepaint() method:</a:t>
            </a:r>
          </a:p>
          <a:p>
            <a:pPr lvl="1"/>
            <a:r>
              <a:rPr lang="en-GB" smtClean="0"/>
              <a:t>If serviceRepaint() synchronizes an object needed by paint() then deadlock will occur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i-FI" smtClean="0"/>
              <a:t>Nokia UI API</a:t>
            </a:r>
            <a:endParaRPr lang="en-GB" smtClean="0"/>
          </a:p>
        </p:txBody>
      </p:sp>
      <p:sp>
        <p:nvSpPr>
          <p:cNvPr id="46083" name="Rectangle 3"/>
          <p:cNvSpPr>
            <a:spLocks noGrp="1" noChangeArrowheads="1"/>
          </p:cNvSpPr>
          <p:nvPr>
            <p:ph type="body" idx="1"/>
          </p:nvPr>
        </p:nvSpPr>
        <p:spPr/>
        <p:txBody>
          <a:bodyPr/>
          <a:lstStyle/>
          <a:p>
            <a:r>
              <a:rPr lang="en-GB" dirty="0" smtClean="0"/>
              <a:t>Nokia UI API has two packages that contain classes and interfaces for providing helpful features</a:t>
            </a:r>
          </a:p>
          <a:p>
            <a:pPr lvl="1"/>
            <a:r>
              <a:rPr lang="en-GB" dirty="0" err="1" smtClean="0"/>
              <a:t>com.nokia.mid.sound</a:t>
            </a:r>
            <a:r>
              <a:rPr lang="en-GB" dirty="0" smtClean="0"/>
              <a:t> - Provides an API for simple audio capabilities</a:t>
            </a:r>
          </a:p>
          <a:p>
            <a:pPr lvl="1"/>
            <a:r>
              <a:rPr lang="en-GB" dirty="0" err="1" smtClean="0"/>
              <a:t>com.nokia.mid.ui</a:t>
            </a:r>
            <a:r>
              <a:rPr lang="en-GB" dirty="0" smtClean="0"/>
              <a:t> - Contains some graphics-related extensions for MIDP low-level UI APIs, such as Graphics and Canvas.</a:t>
            </a:r>
          </a:p>
          <a:p>
            <a:r>
              <a:rPr lang="en-GB" dirty="0" smtClean="0"/>
              <a:t>Enhances the developer's capability of delivering good games for Nokia devices</a:t>
            </a:r>
          </a:p>
          <a:p>
            <a:r>
              <a:rPr lang="en-GB" dirty="0" smtClean="0"/>
              <a:t>Useful also in other application domains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fi-FI" smtClean="0"/>
              <a:t>Nokia UI API</a:t>
            </a:r>
            <a:endParaRPr lang="en-GB" smtClean="0"/>
          </a:p>
        </p:txBody>
      </p:sp>
      <p:sp>
        <p:nvSpPr>
          <p:cNvPr id="46083" name="Rectangle 3"/>
          <p:cNvSpPr>
            <a:spLocks noGrp="1" noChangeArrowheads="1"/>
          </p:cNvSpPr>
          <p:nvPr>
            <p:ph type="body" idx="1"/>
          </p:nvPr>
        </p:nvSpPr>
        <p:spPr/>
        <p:txBody>
          <a:bodyPr/>
          <a:lstStyle/>
          <a:p>
            <a:r>
              <a:rPr lang="en-GB" dirty="0" smtClean="0"/>
              <a:t>The following features are supported in version 1.3: </a:t>
            </a:r>
          </a:p>
          <a:p>
            <a:pPr lvl="1"/>
            <a:r>
              <a:rPr lang="en-GB" dirty="0" smtClean="0"/>
              <a:t>Low level access to image pixel data </a:t>
            </a:r>
          </a:p>
          <a:p>
            <a:pPr lvl="1"/>
            <a:r>
              <a:rPr lang="en-GB" dirty="0" smtClean="0"/>
              <a:t>Transparency support </a:t>
            </a:r>
          </a:p>
          <a:p>
            <a:pPr lvl="1"/>
            <a:r>
              <a:rPr lang="en-GB" dirty="0" smtClean="0"/>
              <a:t>Full screen drawing </a:t>
            </a:r>
          </a:p>
          <a:p>
            <a:pPr lvl="1"/>
            <a:r>
              <a:rPr lang="en-GB" dirty="0" smtClean="0"/>
              <a:t>Sound </a:t>
            </a:r>
          </a:p>
          <a:p>
            <a:pPr lvl="1"/>
            <a:r>
              <a:rPr lang="en-GB" dirty="0" smtClean="0"/>
              <a:t>Vibration and device lights control </a:t>
            </a:r>
          </a:p>
          <a:p>
            <a:pPr lvl="1"/>
            <a:r>
              <a:rPr lang="en-GB" dirty="0" smtClean="0"/>
              <a:t>Tactile feedback </a:t>
            </a:r>
          </a:p>
          <a:p>
            <a:pPr lvl="1"/>
            <a:r>
              <a:rPr lang="en-GB" dirty="0" smtClean="0"/>
              <a:t>Getting fonts </a:t>
            </a:r>
          </a:p>
          <a:p>
            <a:pPr lvl="1"/>
            <a:r>
              <a:rPr lang="en-GB" dirty="0" smtClean="0"/>
              <a:t>Soft notifications </a:t>
            </a:r>
          </a:p>
          <a:p>
            <a:pPr lvl="1"/>
            <a:r>
              <a:rPr lang="en-GB" dirty="0" smtClean="0"/>
              <a:t>Events from joystick-type navigation mechanism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Low-Level UI API</a:t>
            </a:r>
          </a:p>
        </p:txBody>
      </p:sp>
      <p:sp>
        <p:nvSpPr>
          <p:cNvPr id="29699" name="Rectangle 3"/>
          <p:cNvSpPr>
            <a:spLocks noGrp="1" noChangeArrowheads="1"/>
          </p:cNvSpPr>
          <p:nvPr>
            <p:ph type="body" idx="1"/>
          </p:nvPr>
        </p:nvSpPr>
        <p:spPr/>
        <p:txBody>
          <a:bodyPr/>
          <a:lstStyle/>
          <a:p>
            <a:r>
              <a:rPr lang="en-GB" smtClean="0"/>
              <a:t>Canvas class represents low-level drawing target</a:t>
            </a:r>
          </a:p>
          <a:p>
            <a:r>
              <a:rPr lang="en-GB" smtClean="0"/>
              <a:t>Graphics class represents 2D device context used to draw to Canvas</a:t>
            </a:r>
          </a:p>
          <a:p>
            <a:r>
              <a:rPr lang="en-GB" smtClean="0"/>
              <a:t>Developer responsible for all drawing</a:t>
            </a:r>
          </a:p>
          <a:p>
            <a:r>
              <a:rPr lang="en-GB" smtClean="0"/>
              <a:t>Developer responsible for event dispatching</a:t>
            </a:r>
          </a:p>
          <a:p>
            <a:r>
              <a:rPr lang="en-GB" smtClean="0"/>
              <a:t>Non-portable so MIDlet must adapt to the device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fi-FI" smtClean="0"/>
              <a:t>Nokia UI API - </a:t>
            </a:r>
            <a:r>
              <a:rPr lang="en-US" smtClean="0"/>
              <a:t>Drawing</a:t>
            </a:r>
            <a:endParaRPr lang="en-GB" smtClean="0"/>
          </a:p>
        </p:txBody>
      </p:sp>
      <p:sp>
        <p:nvSpPr>
          <p:cNvPr id="47107" name="Rectangle 3"/>
          <p:cNvSpPr>
            <a:spLocks noGrp="1" noChangeArrowheads="1"/>
          </p:cNvSpPr>
          <p:nvPr>
            <p:ph type="body" idx="1"/>
          </p:nvPr>
        </p:nvSpPr>
        <p:spPr/>
        <p:txBody>
          <a:bodyPr/>
          <a:lstStyle/>
          <a:p>
            <a:r>
              <a:rPr lang="en-GB" smtClean="0"/>
              <a:t>Extends the Canvas and Graphics classes</a:t>
            </a:r>
          </a:p>
          <a:p>
            <a:pPr lvl="1"/>
            <a:r>
              <a:rPr lang="en-GB" smtClean="0"/>
              <a:t>FullCanvas: great for games that need the full screen</a:t>
            </a:r>
          </a:p>
          <a:p>
            <a:pPr lvl="1"/>
            <a:r>
              <a:rPr lang="en-GB" smtClean="0"/>
              <a:t>DirectGraphics: new primitives and greater control over primitives especially control over color</a:t>
            </a:r>
          </a:p>
          <a:p>
            <a:pPr lvl="1"/>
            <a:r>
              <a:rPr lang="en-GB" smtClean="0"/>
              <a:t>DirectUtils: manipulate images and translate Graphics to DirectGraphics</a:t>
            </a:r>
          </a:p>
          <a:p>
            <a:r>
              <a:rPr lang="en-GB" smtClean="0"/>
              <a:t>Adds an alpha channel to color format for transparencies:  0xAARRGGBB</a:t>
            </a:r>
          </a:p>
          <a:p>
            <a:r>
              <a:rPr lang="en-GB" smtClean="0"/>
              <a:t>Has many of the same capabilities of MIDP 2.0 </a:t>
            </a:r>
          </a:p>
          <a:p>
            <a:endParaRPr lang="en-GB"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Nokia UI API – Events, notifications and fonts</a:t>
            </a:r>
            <a:endParaRPr lang="en-GB" smtClean="0"/>
          </a:p>
        </p:txBody>
      </p:sp>
      <p:sp>
        <p:nvSpPr>
          <p:cNvPr id="48131" name="Rectangle 3"/>
          <p:cNvSpPr>
            <a:spLocks noGrp="1" noChangeArrowheads="1"/>
          </p:cNvSpPr>
          <p:nvPr>
            <p:ph type="body" idx="1"/>
          </p:nvPr>
        </p:nvSpPr>
        <p:spPr/>
        <p:txBody>
          <a:bodyPr/>
          <a:lstStyle/>
          <a:p>
            <a:r>
              <a:rPr lang="en-GB" smtClean="0"/>
              <a:t>Tactile feedback</a:t>
            </a:r>
          </a:p>
          <a:p>
            <a:pPr lvl="1"/>
            <a:r>
              <a:rPr lang="en-GB" smtClean="0"/>
              <a:t>Meant to give user more clear feeling of touch events, like tapping and dragging</a:t>
            </a:r>
          </a:p>
          <a:p>
            <a:pPr lvl="1"/>
            <a:r>
              <a:rPr lang="en-GB" smtClean="0"/>
              <a:t>Depends on the device tactile feedback implementation, hardware and device settings, a device may implement the feedback with different hardware methods, for example, vibra, audio or piezo hardware</a:t>
            </a:r>
          </a:p>
          <a:p>
            <a:r>
              <a:rPr lang="en-GB" smtClean="0"/>
              <a:t>Getting fonts</a:t>
            </a:r>
          </a:p>
          <a:p>
            <a:pPr lvl="1"/>
            <a:r>
              <a:rPr lang="en-GB" smtClean="0"/>
              <a:t>getFont(int face, int style, int height) method returns new instance of javax.microedition.lcdui.Font with custom font height</a:t>
            </a:r>
          </a:p>
          <a:p>
            <a:r>
              <a:rPr lang="en-GB" smtClean="0"/>
              <a:t>Soft notifications </a:t>
            </a:r>
          </a:p>
          <a:p>
            <a:pPr lvl="1"/>
            <a:r>
              <a:rPr lang="en-GB" smtClean="0"/>
              <a:t>Reminders that inform the user of events that have occurred in the user's absence, or while the user was busy with some application</a:t>
            </a:r>
          </a:p>
          <a:p>
            <a:pPr lvl="1"/>
            <a:r>
              <a:rPr lang="en-GB" smtClean="0"/>
              <a:t>Soft notifications are displayed as pop-ups in device home screen (idle view)</a:t>
            </a:r>
          </a:p>
          <a:p>
            <a:r>
              <a:rPr lang="en-GB" smtClean="0"/>
              <a:t>Events from joystick-type navigation mechanism</a:t>
            </a:r>
          </a:p>
          <a:p>
            <a:pPr lvl="1"/>
            <a:r>
              <a:rPr lang="en-GB" smtClean="0"/>
              <a:t>JoystickEventListener interface to learn when the state of a Joystick changes</a:t>
            </a:r>
          </a:p>
          <a:p>
            <a:pPr lvl="1"/>
            <a:r>
              <a:rPr lang="en-GB" smtClean="0"/>
              <a:t>Currently supported only in Nokia 6260 slide device</a:t>
            </a:r>
          </a:p>
          <a:p>
            <a:endParaRPr lang="en-GB"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Nokia UI API – Sound and device control</a:t>
            </a:r>
            <a:endParaRPr lang="en-GB" smtClean="0"/>
          </a:p>
        </p:txBody>
      </p:sp>
      <p:sp>
        <p:nvSpPr>
          <p:cNvPr id="49155" name="Rectangle 3"/>
          <p:cNvSpPr>
            <a:spLocks noGrp="1" noChangeArrowheads="1"/>
          </p:cNvSpPr>
          <p:nvPr>
            <p:ph type="body" idx="1"/>
          </p:nvPr>
        </p:nvSpPr>
        <p:spPr/>
        <p:txBody>
          <a:bodyPr/>
          <a:lstStyle/>
          <a:p>
            <a:r>
              <a:rPr lang="en-GB" smtClean="0"/>
              <a:t>Sound</a:t>
            </a:r>
          </a:p>
          <a:p>
            <a:pPr lvl="1"/>
            <a:r>
              <a:rPr lang="en-US" smtClean="0"/>
              <a:t>Provides a simple sound API for playing tones and digitized audio.</a:t>
            </a:r>
          </a:p>
          <a:p>
            <a:pPr lvl="1"/>
            <a:r>
              <a:rPr lang="en-GB" smtClean="0"/>
              <a:t>SoundListener interface is used to receive events that indicate changes in the playback state of the Sound objects. </a:t>
            </a:r>
          </a:p>
          <a:p>
            <a:r>
              <a:rPr lang="en-GB" smtClean="0"/>
              <a:t>Device control </a:t>
            </a:r>
            <a:r>
              <a:rPr lang="en-US" smtClean="0"/>
              <a:t>- a collection of methods to control some of the special features available in mobile devices</a:t>
            </a:r>
          </a:p>
          <a:p>
            <a:pPr lvl="1"/>
            <a:r>
              <a:rPr lang="en-GB" smtClean="0"/>
              <a:t>flashLights(long duration)</a:t>
            </a:r>
            <a:br>
              <a:rPr lang="en-GB" smtClean="0"/>
            </a:br>
            <a:r>
              <a:rPr lang="en-US" smtClean="0"/>
              <a:t>Temporarily flashes the lights </a:t>
            </a:r>
            <a:endParaRPr lang="en-GB" smtClean="0"/>
          </a:p>
          <a:p>
            <a:pPr lvl="1"/>
            <a:r>
              <a:rPr lang="en-GB" smtClean="0"/>
              <a:t>setLights(int num, int level)</a:t>
            </a:r>
            <a:br>
              <a:rPr lang="en-GB" smtClean="0"/>
            </a:br>
            <a:r>
              <a:rPr lang="en-US" smtClean="0"/>
              <a:t>Activates and deactivates the lights on the device </a:t>
            </a:r>
            <a:endParaRPr lang="en-GB" smtClean="0"/>
          </a:p>
          <a:p>
            <a:pPr lvl="1"/>
            <a:r>
              <a:rPr lang="en-GB" smtClean="0"/>
              <a:t>startVibra(int freq, long duration)</a:t>
            </a:r>
            <a:br>
              <a:rPr lang="en-GB" smtClean="0"/>
            </a:br>
            <a:r>
              <a:rPr lang="en-US" smtClean="0"/>
              <a:t>Activates vibration for a given length of time and frequency </a:t>
            </a:r>
            <a:endParaRPr lang="en-GB" smtClean="0"/>
          </a:p>
          <a:p>
            <a:pPr lvl="1"/>
            <a:r>
              <a:rPr lang="en-GB" smtClean="0"/>
              <a:t>stopVibra()</a:t>
            </a:r>
            <a:br>
              <a:rPr lang="en-GB" smtClean="0"/>
            </a:br>
            <a:r>
              <a:rPr lang="en-US" smtClean="0"/>
              <a:t>Stops any vibration</a:t>
            </a:r>
            <a:endParaRPr lang="en-GB" smtClean="0"/>
          </a:p>
          <a:p>
            <a:endParaRPr lang="en-GB"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smtClean="0"/>
              <a:t>MIDP 2.0 additions to low-level UI APIs</a:t>
            </a:r>
          </a:p>
        </p:txBody>
      </p:sp>
      <p:sp>
        <p:nvSpPr>
          <p:cNvPr id="50179" name="Rectangle 3"/>
          <p:cNvSpPr>
            <a:spLocks noGrp="1" noChangeArrowheads="1"/>
          </p:cNvSpPr>
          <p:nvPr>
            <p:ph type="body" idx="1"/>
          </p:nvPr>
        </p:nvSpPr>
        <p:spPr/>
        <p:txBody>
          <a:bodyPr/>
          <a:lstStyle/>
          <a:p>
            <a:r>
              <a:rPr lang="en-US" smtClean="0"/>
              <a:t>Several new APIs added int MIDP 2.0 that both simplify and increase the power of the low-level UI</a:t>
            </a:r>
          </a:p>
          <a:p>
            <a:pPr lvl="1"/>
            <a:r>
              <a:rPr lang="en-US" smtClean="0"/>
              <a:t>Full screen mode</a:t>
            </a:r>
          </a:p>
          <a:p>
            <a:pPr lvl="1"/>
            <a:r>
              <a:rPr lang="en-US" smtClean="0"/>
              <a:t>Draw regions of an Image to the canvas complete with transformations in a single API</a:t>
            </a:r>
          </a:p>
          <a:p>
            <a:pPr lvl="1"/>
            <a:r>
              <a:rPr lang="en-US" smtClean="0"/>
              <a:t>Fill triangles to create complex polygon shapes</a:t>
            </a:r>
          </a:p>
          <a:p>
            <a:pPr lvl="1"/>
            <a:r>
              <a:rPr lang="en-US" smtClean="0"/>
              <a:t>Copy pixels from an off-screen Image so that they are only rendered once</a:t>
            </a:r>
          </a:p>
          <a:p>
            <a:pPr lvl="1"/>
            <a:r>
              <a:rPr lang="en-US" smtClean="0"/>
              <a:t>Draw pixels into an Image from an RGB array</a:t>
            </a:r>
          </a:p>
          <a:p>
            <a:pPr lvl="1"/>
            <a:r>
              <a:rPr lang="en-US" smtClean="0"/>
              <a:t>Create immutable images from binary PNG data stream</a:t>
            </a:r>
            <a:endParaRPr lang="en-GB"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smtClean="0"/>
              <a:t>High and Low-level UI API Summary</a:t>
            </a:r>
          </a:p>
        </p:txBody>
      </p:sp>
      <p:sp>
        <p:nvSpPr>
          <p:cNvPr id="51203" name="Rectangle 3"/>
          <p:cNvSpPr>
            <a:spLocks noGrp="1" noChangeArrowheads="1"/>
          </p:cNvSpPr>
          <p:nvPr>
            <p:ph type="body" idx="1"/>
          </p:nvPr>
        </p:nvSpPr>
        <p:spPr/>
        <p:txBody>
          <a:bodyPr/>
          <a:lstStyle/>
          <a:p>
            <a:r>
              <a:rPr lang="en-GB" smtClean="0"/>
              <a:t>General UI</a:t>
            </a:r>
          </a:p>
          <a:p>
            <a:pPr lvl="1"/>
            <a:r>
              <a:rPr lang="en-GB" smtClean="0"/>
              <a:t>Use Display.setCurrent() to display a screen</a:t>
            </a:r>
          </a:p>
          <a:p>
            <a:r>
              <a:rPr lang="en-GB" smtClean="0"/>
              <a:t>High-Level UI API</a:t>
            </a:r>
          </a:p>
          <a:p>
            <a:pPr lvl="1"/>
            <a:r>
              <a:rPr lang="en-GB" smtClean="0"/>
              <a:t>Simple Screens – Alert, List, TextBox</a:t>
            </a:r>
          </a:p>
          <a:p>
            <a:pPr lvl="1"/>
            <a:r>
              <a:rPr lang="en-GB" smtClean="0"/>
              <a:t>Complex Screen – Form</a:t>
            </a:r>
          </a:p>
          <a:p>
            <a:pPr lvl="1"/>
            <a:r>
              <a:rPr lang="en-GB" smtClean="0"/>
              <a:t>Use Form.append() to add items to the form</a:t>
            </a:r>
          </a:p>
          <a:p>
            <a:r>
              <a:rPr lang="en-GB" smtClean="0"/>
              <a:t>Low-Level UI API</a:t>
            </a:r>
          </a:p>
          <a:p>
            <a:pPr lvl="1"/>
            <a:r>
              <a:rPr lang="en-GB" smtClean="0"/>
              <a:t>Use the Canvas class to draw directly to the screen</a:t>
            </a:r>
          </a:p>
          <a:p>
            <a:pPr lvl="1"/>
            <a:r>
              <a:rPr lang="en-GB" smtClean="0"/>
              <a:t>Override the keyPressed() method to process key events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Architecture</a:t>
            </a:r>
          </a:p>
        </p:txBody>
      </p:sp>
      <p:sp>
        <p:nvSpPr>
          <p:cNvPr id="30723" name="Rectangle 3"/>
          <p:cNvSpPr>
            <a:spLocks noGrp="1" noChangeArrowheads="1"/>
          </p:cNvSpPr>
          <p:nvPr>
            <p:ph type="body" idx="1"/>
          </p:nvPr>
        </p:nvSpPr>
        <p:spPr/>
        <p:txBody>
          <a:bodyPr/>
          <a:lstStyle/>
          <a:p>
            <a:r>
              <a:rPr lang="en-GB" smtClean="0"/>
              <a:t>Can be used with High Level API</a:t>
            </a:r>
          </a:p>
          <a:p>
            <a:pPr lvl="1"/>
            <a:r>
              <a:rPr lang="en-GB" smtClean="0"/>
              <a:t>Use high-level API for common user input widgets</a:t>
            </a:r>
          </a:p>
          <a:p>
            <a:pPr lvl="1"/>
            <a:r>
              <a:rPr lang="en-GB" smtClean="0"/>
              <a:t>Can't combine high-level and low-level on same Displayable so you need separate Displayable</a:t>
            </a:r>
          </a:p>
          <a:p>
            <a:pPr lvl="1"/>
            <a:r>
              <a:rPr lang="en-GB" smtClean="0"/>
              <a:t>More Displayables means more memory: maybe better to implement everything with low-level API</a:t>
            </a:r>
          </a:p>
          <a:p>
            <a:r>
              <a:rPr lang="en-GB" smtClean="0"/>
              <a:t>Coordinate system: (0,0) upper left hand corner</a:t>
            </a:r>
          </a:p>
          <a:p>
            <a:r>
              <a:rPr lang="en-GB" smtClean="0"/>
              <a:t>MIDP 2.0 additions: full screen canvas and advanced image manipulation</a:t>
            </a:r>
          </a:p>
          <a:p>
            <a:endParaRPr lang="en-GB"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Canvas (1)</a:t>
            </a:r>
          </a:p>
        </p:txBody>
      </p:sp>
      <p:sp>
        <p:nvSpPr>
          <p:cNvPr id="31747" name="Rectangle 3"/>
          <p:cNvSpPr>
            <a:spLocks noGrp="1" noChangeArrowheads="1"/>
          </p:cNvSpPr>
          <p:nvPr>
            <p:ph type="body" idx="1"/>
          </p:nvPr>
        </p:nvSpPr>
        <p:spPr/>
        <p:txBody>
          <a:bodyPr/>
          <a:lstStyle/>
          <a:p>
            <a:r>
              <a:rPr lang="en-GB" smtClean="0"/>
              <a:t>LCDUI provides a Canvas and Graphics class</a:t>
            </a:r>
          </a:p>
          <a:p>
            <a:r>
              <a:rPr lang="en-GB" smtClean="0"/>
              <a:t>Canvas is a Displayable that displayed on-screen</a:t>
            </a:r>
          </a:p>
          <a:p>
            <a:r>
              <a:rPr lang="en-GB" smtClean="0"/>
              <a:t>These classes can be used to create low-level graphics, display images, and create animations</a:t>
            </a:r>
          </a:p>
          <a:p>
            <a:endParaRPr lang="en-GB" smtClean="0"/>
          </a:p>
        </p:txBody>
      </p:sp>
      <p:grpSp>
        <p:nvGrpSpPr>
          <p:cNvPr id="2" name="Group 4"/>
          <p:cNvGrpSpPr>
            <a:grpSpLocks/>
          </p:cNvGrpSpPr>
          <p:nvPr/>
        </p:nvGrpSpPr>
        <p:grpSpPr bwMode="auto">
          <a:xfrm>
            <a:off x="1584579" y="3117850"/>
            <a:ext cx="6649516" cy="2266950"/>
            <a:chOff x="998" y="2540"/>
            <a:chExt cx="4188" cy="1428"/>
          </a:xfrm>
        </p:grpSpPr>
        <p:sp>
          <p:nvSpPr>
            <p:cNvPr id="31749" name="Text Box 5"/>
            <p:cNvSpPr txBox="1">
              <a:spLocks noChangeArrowheads="1"/>
            </p:cNvSpPr>
            <p:nvPr/>
          </p:nvSpPr>
          <p:spPr bwMode="auto">
            <a:xfrm>
              <a:off x="998" y="2562"/>
              <a:ext cx="1800" cy="274"/>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Displayable</a:t>
              </a:r>
            </a:p>
          </p:txBody>
        </p:sp>
        <p:grpSp>
          <p:nvGrpSpPr>
            <p:cNvPr id="3" name="Group 6"/>
            <p:cNvGrpSpPr>
              <a:grpSpLocks/>
            </p:cNvGrpSpPr>
            <p:nvPr/>
          </p:nvGrpSpPr>
          <p:grpSpPr bwMode="auto">
            <a:xfrm>
              <a:off x="1005" y="3122"/>
              <a:ext cx="1800" cy="846"/>
              <a:chOff x="432" y="2688"/>
              <a:chExt cx="1632" cy="768"/>
            </a:xfrm>
          </p:grpSpPr>
          <p:sp>
            <p:nvSpPr>
              <p:cNvPr id="31756" name="Text Box 7"/>
              <p:cNvSpPr txBox="1">
                <a:spLocks noChangeArrowheads="1"/>
              </p:cNvSpPr>
              <p:nvPr/>
            </p:nvSpPr>
            <p:spPr bwMode="auto">
              <a:xfrm>
                <a:off x="432" y="2688"/>
                <a:ext cx="1632" cy="249"/>
              </a:xfrm>
              <a:prstGeom prst="rect">
                <a:avLst/>
              </a:prstGeom>
              <a:solidFill>
                <a:schemeClr val="accent2"/>
              </a:solidFill>
              <a:ln w="28575">
                <a:solidFill>
                  <a:schemeClr val="tx1"/>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Canvas</a:t>
                </a:r>
              </a:p>
            </p:txBody>
          </p:sp>
          <p:sp>
            <p:nvSpPr>
              <p:cNvPr id="31757" name="Text Box 8"/>
              <p:cNvSpPr txBox="1">
                <a:spLocks noChangeArrowheads="1"/>
              </p:cNvSpPr>
              <p:nvPr/>
            </p:nvSpPr>
            <p:spPr bwMode="auto">
              <a:xfrm>
                <a:off x="432" y="2928"/>
                <a:ext cx="1632" cy="528"/>
              </a:xfrm>
              <a:prstGeom prst="rect">
                <a:avLst/>
              </a:prstGeom>
              <a:solidFill>
                <a:srgbClr val="CCFFCC"/>
              </a:solidFill>
              <a:ln w="28575">
                <a:solidFill>
                  <a:schemeClr val="tx1"/>
                </a:solidFill>
                <a:miter lim="800000"/>
                <a:headEnd/>
                <a:tailEnd/>
              </a:ln>
            </p:spPr>
            <p:txBody>
              <a:bodyPr wrap="none" lIns="100794" tIns="50397" rIns="100794" bIns="50397"/>
              <a:lstStyle/>
              <a:p>
                <a:pPr defTabSz="1008063">
                  <a:lnSpc>
                    <a:spcPct val="90000"/>
                  </a:lnSpc>
                  <a:spcBef>
                    <a:spcPct val="0"/>
                  </a:spcBef>
                  <a:spcAft>
                    <a:spcPct val="0"/>
                  </a:spcAft>
                  <a:buClrTx/>
                </a:pPr>
                <a:r>
                  <a:rPr lang="en-GB" sz="2000">
                    <a:latin typeface="Courier New" pitchFamily="49" charset="0"/>
                  </a:rPr>
                  <a:t>paint(Graphics g)</a:t>
                </a:r>
              </a:p>
              <a:p>
                <a:pPr defTabSz="1008063">
                  <a:lnSpc>
                    <a:spcPct val="90000"/>
                  </a:lnSpc>
                  <a:spcBef>
                    <a:spcPct val="0"/>
                  </a:spcBef>
                  <a:spcAft>
                    <a:spcPct val="0"/>
                  </a:spcAft>
                  <a:buClrTx/>
                </a:pPr>
                <a:r>
                  <a:rPr lang="en-GB" sz="2000">
                    <a:latin typeface="Courier New" pitchFamily="49" charset="0"/>
                  </a:rPr>
                  <a:t>...</a:t>
                </a:r>
              </a:p>
            </p:txBody>
          </p:sp>
        </p:grpSp>
        <p:sp>
          <p:nvSpPr>
            <p:cNvPr id="31751" name="Line 9"/>
            <p:cNvSpPr>
              <a:spLocks noChangeShapeType="1"/>
            </p:cNvSpPr>
            <p:nvPr/>
          </p:nvSpPr>
          <p:spPr bwMode="auto">
            <a:xfrm flipV="1">
              <a:off x="1852" y="2804"/>
              <a:ext cx="0" cy="318"/>
            </a:xfrm>
            <a:prstGeom prst="line">
              <a:avLst/>
            </a:prstGeom>
            <a:noFill/>
            <a:ln w="38100">
              <a:solidFill>
                <a:schemeClr val="tx1"/>
              </a:solidFill>
              <a:round/>
              <a:headEnd/>
              <a:tailEnd type="triangle" w="med" len="med"/>
            </a:ln>
          </p:spPr>
          <p:txBody>
            <a:bodyPr/>
            <a:lstStyle/>
            <a:p>
              <a:endParaRPr lang="fi-FI"/>
            </a:p>
          </p:txBody>
        </p:sp>
        <p:grpSp>
          <p:nvGrpSpPr>
            <p:cNvPr id="4" name="Group 10"/>
            <p:cNvGrpSpPr>
              <a:grpSpLocks/>
            </p:cNvGrpSpPr>
            <p:nvPr/>
          </p:nvGrpSpPr>
          <p:grpSpPr bwMode="auto">
            <a:xfrm>
              <a:off x="3387" y="2540"/>
              <a:ext cx="1799" cy="1428"/>
              <a:chOff x="3072" y="2304"/>
              <a:chExt cx="1632" cy="1296"/>
            </a:xfrm>
          </p:grpSpPr>
          <p:sp>
            <p:nvSpPr>
              <p:cNvPr id="31754" name="Text Box 11"/>
              <p:cNvSpPr txBox="1">
                <a:spLocks noChangeArrowheads="1"/>
              </p:cNvSpPr>
              <p:nvPr/>
            </p:nvSpPr>
            <p:spPr bwMode="auto">
              <a:xfrm>
                <a:off x="3072" y="2304"/>
                <a:ext cx="1632" cy="249"/>
              </a:xfrm>
              <a:prstGeom prst="rect">
                <a:avLst/>
              </a:prstGeom>
              <a:solidFill>
                <a:schemeClr val="accent1"/>
              </a:solidFill>
              <a:ln w="28575">
                <a:solidFill>
                  <a:schemeClr val="tx2"/>
                </a:solidFill>
                <a:miter lim="800000"/>
                <a:headEnd/>
                <a:tailEnd/>
              </a:ln>
            </p:spPr>
            <p:txBody>
              <a:bodyPr wrap="none" lIns="100794" tIns="50397" rIns="100794" bIns="50397"/>
              <a:lstStyle/>
              <a:p>
                <a:pPr algn="ctr" defTabSz="1008063">
                  <a:lnSpc>
                    <a:spcPct val="90000"/>
                  </a:lnSpc>
                  <a:spcBef>
                    <a:spcPct val="0"/>
                  </a:spcBef>
                  <a:spcAft>
                    <a:spcPct val="0"/>
                  </a:spcAft>
                  <a:buClrTx/>
                </a:pPr>
                <a:r>
                  <a:rPr lang="en-GB" sz="2200">
                    <a:solidFill>
                      <a:schemeClr val="bg1"/>
                    </a:solidFill>
                    <a:latin typeface="Nokia Sans" pitchFamily="34" charset="0"/>
                  </a:rPr>
                  <a:t>Graphics</a:t>
                </a:r>
              </a:p>
            </p:txBody>
          </p:sp>
          <p:sp>
            <p:nvSpPr>
              <p:cNvPr id="31755" name="Text Box 12"/>
              <p:cNvSpPr txBox="1">
                <a:spLocks noChangeArrowheads="1"/>
              </p:cNvSpPr>
              <p:nvPr/>
            </p:nvSpPr>
            <p:spPr bwMode="auto">
              <a:xfrm>
                <a:off x="3072" y="2544"/>
                <a:ext cx="1632" cy="1056"/>
              </a:xfrm>
              <a:prstGeom prst="rect">
                <a:avLst/>
              </a:prstGeom>
              <a:solidFill>
                <a:srgbClr val="00CCFF"/>
              </a:solidFill>
              <a:ln w="28575">
                <a:solidFill>
                  <a:schemeClr val="tx2"/>
                </a:solidFill>
                <a:miter lim="800000"/>
                <a:headEnd/>
                <a:tailEnd/>
              </a:ln>
            </p:spPr>
            <p:txBody>
              <a:bodyPr wrap="none" lIns="100794" tIns="50397" rIns="100794" bIns="50397"/>
              <a:lstStyle/>
              <a:p>
                <a:pPr defTabSz="1008063">
                  <a:lnSpc>
                    <a:spcPct val="90000"/>
                  </a:lnSpc>
                  <a:spcBef>
                    <a:spcPct val="0"/>
                  </a:spcBef>
                  <a:spcAft>
                    <a:spcPct val="0"/>
                  </a:spcAft>
                  <a:buClrTx/>
                </a:pPr>
                <a:r>
                  <a:rPr lang="en-GB" sz="2000">
                    <a:latin typeface="Courier New" pitchFamily="49" charset="0"/>
                  </a:rPr>
                  <a:t>drawLine()</a:t>
                </a:r>
              </a:p>
              <a:p>
                <a:pPr defTabSz="1008063">
                  <a:lnSpc>
                    <a:spcPct val="90000"/>
                  </a:lnSpc>
                  <a:spcBef>
                    <a:spcPct val="0"/>
                  </a:spcBef>
                  <a:spcAft>
                    <a:spcPct val="0"/>
                  </a:spcAft>
                  <a:buClrTx/>
                </a:pPr>
                <a:r>
                  <a:rPr lang="en-GB" sz="2000">
                    <a:latin typeface="Courier New" pitchFamily="49" charset="0"/>
                  </a:rPr>
                  <a:t>drawRect()</a:t>
                </a:r>
              </a:p>
              <a:p>
                <a:pPr defTabSz="1008063">
                  <a:lnSpc>
                    <a:spcPct val="90000"/>
                  </a:lnSpc>
                  <a:spcBef>
                    <a:spcPct val="0"/>
                  </a:spcBef>
                  <a:spcAft>
                    <a:spcPct val="0"/>
                  </a:spcAft>
                  <a:buClrTx/>
                </a:pPr>
                <a:r>
                  <a:rPr lang="en-GB" sz="2000">
                    <a:latin typeface="Courier New" pitchFamily="49" charset="0"/>
                  </a:rPr>
                  <a:t>drawArc()</a:t>
                </a:r>
              </a:p>
              <a:p>
                <a:pPr defTabSz="1008063">
                  <a:lnSpc>
                    <a:spcPct val="90000"/>
                  </a:lnSpc>
                  <a:spcBef>
                    <a:spcPct val="0"/>
                  </a:spcBef>
                  <a:spcAft>
                    <a:spcPct val="0"/>
                  </a:spcAft>
                  <a:buClrTx/>
                </a:pPr>
                <a:r>
                  <a:rPr lang="en-GB" sz="2000">
                    <a:latin typeface="Courier New" pitchFamily="49" charset="0"/>
                  </a:rPr>
                  <a:t>drawImage()</a:t>
                </a:r>
              </a:p>
              <a:p>
                <a:pPr defTabSz="1008063">
                  <a:lnSpc>
                    <a:spcPct val="90000"/>
                  </a:lnSpc>
                  <a:spcBef>
                    <a:spcPct val="0"/>
                  </a:spcBef>
                  <a:spcAft>
                    <a:spcPct val="0"/>
                  </a:spcAft>
                  <a:buClrTx/>
                </a:pPr>
                <a:r>
                  <a:rPr lang="en-GB" sz="2000">
                    <a:latin typeface="Courier New" pitchFamily="49" charset="0"/>
                  </a:rPr>
                  <a:t>drawString()…</a:t>
                </a:r>
              </a:p>
            </p:txBody>
          </p:sp>
        </p:grpSp>
        <p:sp>
          <p:nvSpPr>
            <p:cNvPr id="31753" name="Line 13"/>
            <p:cNvSpPr>
              <a:spLocks noChangeShapeType="1"/>
            </p:cNvSpPr>
            <p:nvPr/>
          </p:nvSpPr>
          <p:spPr bwMode="auto">
            <a:xfrm>
              <a:off x="2805" y="3651"/>
              <a:ext cx="582" cy="0"/>
            </a:xfrm>
            <a:prstGeom prst="line">
              <a:avLst/>
            </a:prstGeom>
            <a:noFill/>
            <a:ln w="38100">
              <a:solidFill>
                <a:schemeClr val="tx1"/>
              </a:solidFill>
              <a:round/>
              <a:headEnd/>
              <a:tailEnd/>
            </a:ln>
          </p:spPr>
          <p:txBody>
            <a:bodyPr/>
            <a:lstStyle/>
            <a:p>
              <a:endParaRPr lang="fi-FI"/>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Canvas (2)</a:t>
            </a:r>
          </a:p>
        </p:txBody>
      </p:sp>
      <p:sp>
        <p:nvSpPr>
          <p:cNvPr id="32771" name="Rectangle 3"/>
          <p:cNvSpPr>
            <a:spLocks noGrp="1" noChangeArrowheads="1"/>
          </p:cNvSpPr>
          <p:nvPr>
            <p:ph type="body" idx="1"/>
          </p:nvPr>
        </p:nvSpPr>
        <p:spPr/>
        <p:txBody>
          <a:bodyPr/>
          <a:lstStyle/>
          <a:p>
            <a:r>
              <a:rPr lang="en-GB" dirty="0" smtClean="0"/>
              <a:t>Canvas subclasses Displayable</a:t>
            </a:r>
          </a:p>
          <a:p>
            <a:r>
              <a:rPr lang="en-GB" dirty="0" smtClean="0"/>
              <a:t>Developer overrides the paint() method:</a:t>
            </a:r>
          </a:p>
          <a:p>
            <a:pPr lvl="3"/>
            <a:r>
              <a:rPr lang="en-GB" dirty="0" smtClean="0"/>
              <a:t>protected void paint(Graphics g) {</a:t>
            </a:r>
          </a:p>
          <a:p>
            <a:pPr lvl="3"/>
            <a:r>
              <a:rPr lang="en-GB" dirty="0" smtClean="0"/>
              <a:t>// do some painting!</a:t>
            </a:r>
          </a:p>
          <a:p>
            <a:pPr lvl="3"/>
            <a:r>
              <a:rPr lang="en-GB" dirty="0" smtClean="0"/>
              <a:t>}</a:t>
            </a:r>
          </a:p>
          <a:p>
            <a:r>
              <a:rPr lang="en-GB" dirty="0" smtClean="0"/>
              <a:t>Developer overrides key event methods:</a:t>
            </a:r>
          </a:p>
          <a:p>
            <a:pPr lvl="3"/>
            <a:r>
              <a:rPr lang="en-GB" dirty="0" smtClean="0"/>
              <a:t>protected void </a:t>
            </a:r>
            <a:r>
              <a:rPr lang="en-GB" dirty="0" err="1" smtClean="0"/>
              <a:t>keyPressed</a:t>
            </a:r>
            <a:r>
              <a:rPr lang="en-GB" dirty="0" smtClean="0"/>
              <a:t>(</a:t>
            </a:r>
            <a:r>
              <a:rPr lang="en-GB" dirty="0" err="1" smtClean="0"/>
              <a:t>int</a:t>
            </a:r>
            <a:r>
              <a:rPr lang="en-GB" dirty="0" smtClean="0"/>
              <a:t> </a:t>
            </a:r>
            <a:r>
              <a:rPr lang="en-GB" dirty="0" err="1" smtClean="0"/>
              <a:t>keyCode</a:t>
            </a:r>
            <a:r>
              <a:rPr lang="en-GB" dirty="0" smtClean="0"/>
              <a:t>) {</a:t>
            </a:r>
          </a:p>
          <a:p>
            <a:pPr lvl="3"/>
            <a:r>
              <a:rPr lang="en-GB" dirty="0" smtClean="0"/>
              <a:t>// handle key code!</a:t>
            </a:r>
          </a:p>
          <a:p>
            <a:pPr lvl="3"/>
            <a:r>
              <a:rPr lang="en-GB" dirty="0" smtClean="0"/>
              <a:t>}</a:t>
            </a:r>
          </a:p>
          <a:p>
            <a:endParaRPr lang="en-GB"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Canvas (3)</a:t>
            </a:r>
          </a:p>
        </p:txBody>
      </p:sp>
      <p:sp>
        <p:nvSpPr>
          <p:cNvPr id="33795" name="Rectangle 3"/>
          <p:cNvSpPr>
            <a:spLocks noGrp="1" noChangeArrowheads="1"/>
          </p:cNvSpPr>
          <p:nvPr>
            <p:ph type="body" idx="1"/>
          </p:nvPr>
        </p:nvSpPr>
        <p:spPr/>
        <p:txBody>
          <a:bodyPr/>
          <a:lstStyle/>
          <a:p>
            <a:r>
              <a:rPr lang="en-GB" dirty="0" smtClean="0"/>
              <a:t>Can implement </a:t>
            </a:r>
            <a:r>
              <a:rPr lang="en-GB" dirty="0" err="1" smtClean="0"/>
              <a:t>CommandListener</a:t>
            </a:r>
            <a:r>
              <a:rPr lang="en-GB" dirty="0" smtClean="0"/>
              <a:t> interface to handle Command events:</a:t>
            </a:r>
          </a:p>
          <a:p>
            <a:pPr lvl="3"/>
            <a:r>
              <a:rPr lang="en-GB" dirty="0" err="1" smtClean="0"/>
              <a:t>MyCanvas</a:t>
            </a:r>
            <a:r>
              <a:rPr lang="en-GB" dirty="0" smtClean="0"/>
              <a:t> extends Canvas implements </a:t>
            </a:r>
            <a:r>
              <a:rPr lang="en-GB" dirty="0" err="1" smtClean="0"/>
              <a:t>CommandListener</a:t>
            </a:r>
            <a:r>
              <a:rPr lang="en-GB" dirty="0" smtClean="0"/>
              <a:t> { </a:t>
            </a:r>
          </a:p>
          <a:p>
            <a:pPr lvl="3"/>
            <a:r>
              <a:rPr lang="en-GB" dirty="0" smtClean="0"/>
              <a:t>public void </a:t>
            </a:r>
            <a:r>
              <a:rPr lang="en-GB" dirty="0" err="1" smtClean="0"/>
              <a:t>commandAction</a:t>
            </a:r>
            <a:r>
              <a:rPr lang="en-GB" dirty="0" smtClean="0"/>
              <a:t>(Command c, Displayable d) { </a:t>
            </a:r>
            <a:br>
              <a:rPr lang="en-GB" dirty="0" smtClean="0"/>
            </a:br>
            <a:r>
              <a:rPr lang="en-GB" dirty="0" smtClean="0"/>
              <a:t>// do something with commands!</a:t>
            </a:r>
          </a:p>
          <a:p>
            <a:pPr lvl="3"/>
            <a:r>
              <a:rPr lang="en-GB" dirty="0" smtClean="0"/>
              <a:t>}</a:t>
            </a:r>
          </a:p>
          <a:p>
            <a:r>
              <a:rPr lang="en-GB" dirty="0" smtClean="0"/>
              <a:t>Can't use </a:t>
            </a:r>
            <a:r>
              <a:rPr lang="en-GB" dirty="0" err="1" smtClean="0"/>
              <a:t>CommandListener</a:t>
            </a:r>
            <a:r>
              <a:rPr lang="en-GB" dirty="0" smtClean="0"/>
              <a:t> with Nokia UI </a:t>
            </a:r>
            <a:r>
              <a:rPr lang="en-GB" dirty="0" err="1" smtClean="0"/>
              <a:t>FullCanvas</a:t>
            </a:r>
            <a:endParaRPr lang="en-GB" dirty="0" smtClean="0"/>
          </a:p>
          <a:p>
            <a:pPr lvl="1"/>
            <a:r>
              <a:rPr lang="en-GB" dirty="0" smtClean="0"/>
              <a:t>Nokia UI </a:t>
            </a:r>
            <a:r>
              <a:rPr lang="en-GB" dirty="0" err="1" smtClean="0"/>
              <a:t>FullCanvas</a:t>
            </a:r>
            <a:r>
              <a:rPr lang="en-GB" dirty="0" smtClean="0"/>
              <a:t> throws </a:t>
            </a:r>
            <a:r>
              <a:rPr lang="en-GB" dirty="0" err="1" smtClean="0"/>
              <a:t>IllegalStateException</a:t>
            </a:r>
            <a:r>
              <a:rPr lang="en-GB" dirty="0" smtClean="0"/>
              <a:t> if you try!</a:t>
            </a:r>
          </a:p>
          <a:p>
            <a:endParaRPr lang="en-GB" dirty="0"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mtClean="0"/>
              <a:t>Drawing Graphic Primitives (1)</a:t>
            </a:r>
          </a:p>
        </p:txBody>
      </p:sp>
      <p:sp>
        <p:nvSpPr>
          <p:cNvPr id="34819" name="Rectangle 3"/>
          <p:cNvSpPr>
            <a:spLocks noGrp="1" noChangeArrowheads="1"/>
          </p:cNvSpPr>
          <p:nvPr>
            <p:ph type="body" idx="1"/>
          </p:nvPr>
        </p:nvSpPr>
        <p:spPr/>
        <p:txBody>
          <a:bodyPr/>
          <a:lstStyle/>
          <a:p>
            <a:r>
              <a:rPr lang="en-GB" smtClean="0"/>
              <a:t>Provides methods for rendering to Canvas</a:t>
            </a:r>
          </a:p>
          <a:p>
            <a:r>
              <a:rPr lang="en-GB" smtClean="0"/>
              <a:t>Use stroke styles to control outline style of graphic primitives:</a:t>
            </a:r>
          </a:p>
          <a:p>
            <a:pPr lvl="1"/>
            <a:r>
              <a:rPr lang="en-GB" smtClean="0"/>
              <a:t>Solid</a:t>
            </a:r>
          </a:p>
          <a:p>
            <a:pPr lvl="1"/>
            <a:r>
              <a:rPr lang="en-GB" smtClean="0"/>
              <a:t>Dotted</a:t>
            </a:r>
          </a:p>
          <a:p>
            <a:r>
              <a:rPr lang="en-GB" smtClean="0"/>
              <a:t>Use fill methods to fill in primitives: Graphics.fillRect()</a:t>
            </a:r>
          </a:p>
          <a:p>
            <a:r>
              <a:rPr lang="en-GB" smtClean="0"/>
              <a:t>Stroke style does not affect fill</a:t>
            </a:r>
          </a:p>
          <a:p>
            <a:r>
              <a:rPr lang="en-GB" smtClean="0"/>
              <a:t>Colours can be set using Graphics.setColor()</a:t>
            </a:r>
          </a:p>
          <a:p>
            <a:pPr lvl="1"/>
            <a:r>
              <a:rPr lang="en-GB" smtClean="0"/>
              <a:t>Ensure you test out colour combinations on an actual device to make sure all the screens are clear enough to read</a:t>
            </a:r>
          </a:p>
          <a:p>
            <a:endParaRPr lang="en-GB"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Drawing Graphics Primitives (2)</a:t>
            </a:r>
          </a:p>
        </p:txBody>
      </p:sp>
      <p:sp>
        <p:nvSpPr>
          <p:cNvPr id="35843" name="Rectangle 3"/>
          <p:cNvSpPr>
            <a:spLocks noGrp="1" noChangeArrowheads="1"/>
          </p:cNvSpPr>
          <p:nvPr>
            <p:ph type="body" idx="1"/>
          </p:nvPr>
        </p:nvSpPr>
        <p:spPr/>
        <p:txBody>
          <a:bodyPr/>
          <a:lstStyle/>
          <a:p>
            <a:pPr lvl="3"/>
            <a:r>
              <a:rPr lang="en-GB" dirty="0" smtClean="0"/>
              <a:t>import </a:t>
            </a:r>
            <a:r>
              <a:rPr lang="en-GB" dirty="0" err="1" smtClean="0"/>
              <a:t>javax.microedition.lcdui</a:t>
            </a:r>
            <a:r>
              <a:rPr lang="en-GB" dirty="0" smtClean="0"/>
              <a:t>.*;</a:t>
            </a:r>
          </a:p>
          <a:p>
            <a:pPr lvl="3"/>
            <a:r>
              <a:rPr lang="en-GB" dirty="0" smtClean="0"/>
              <a:t>class </a:t>
            </a:r>
            <a:r>
              <a:rPr lang="en-GB" dirty="0" err="1" smtClean="0"/>
              <a:t>MyCanvas</a:t>
            </a:r>
            <a:r>
              <a:rPr lang="en-GB" dirty="0" smtClean="0"/>
              <a:t> extends Canvas {</a:t>
            </a:r>
          </a:p>
          <a:p>
            <a:pPr lvl="3"/>
            <a:r>
              <a:rPr lang="en-GB" dirty="0" smtClean="0"/>
              <a:t>    public </a:t>
            </a:r>
            <a:r>
              <a:rPr lang="en-GB" dirty="0" err="1" smtClean="0"/>
              <a:t>MyCanvas</a:t>
            </a:r>
            <a:r>
              <a:rPr lang="en-GB" dirty="0" smtClean="0"/>
              <a:t>() {</a:t>
            </a:r>
          </a:p>
          <a:p>
            <a:pPr lvl="3"/>
            <a:r>
              <a:rPr lang="en-GB" dirty="0" smtClean="0"/>
              <a:t>        super();</a:t>
            </a:r>
          </a:p>
          <a:p>
            <a:pPr lvl="3"/>
            <a:r>
              <a:rPr lang="en-GB" dirty="0" smtClean="0"/>
              <a:t>        </a:t>
            </a:r>
            <a:r>
              <a:rPr lang="en-GB" dirty="0" err="1" smtClean="0"/>
              <a:t>super.setFullScreenMode</a:t>
            </a:r>
            <a:r>
              <a:rPr lang="en-GB" dirty="0" smtClean="0"/>
              <a:t>(true);</a:t>
            </a:r>
          </a:p>
          <a:p>
            <a:pPr lvl="3"/>
            <a:r>
              <a:rPr lang="en-GB" dirty="0" smtClean="0"/>
              <a:t>    }	</a:t>
            </a:r>
          </a:p>
          <a:p>
            <a:pPr lvl="3"/>
            <a:endParaRPr lang="en-GB" dirty="0" smtClean="0"/>
          </a:p>
          <a:p>
            <a:pPr lvl="3"/>
            <a:r>
              <a:rPr lang="en-GB" dirty="0" smtClean="0"/>
              <a:t>    public void paint(Graphics g) {</a:t>
            </a:r>
          </a:p>
          <a:p>
            <a:pPr lvl="3"/>
            <a:r>
              <a:rPr lang="en-GB" dirty="0" smtClean="0"/>
              <a:t>        </a:t>
            </a:r>
            <a:r>
              <a:rPr lang="en-GB" dirty="0" err="1" smtClean="0"/>
              <a:t>g.setColor</a:t>
            </a:r>
            <a:r>
              <a:rPr lang="en-GB" dirty="0" smtClean="0"/>
              <a:t>(255, 255, 0);</a:t>
            </a:r>
          </a:p>
          <a:p>
            <a:pPr lvl="3"/>
            <a:r>
              <a:rPr lang="en-GB" dirty="0" smtClean="0"/>
              <a:t>        </a:t>
            </a:r>
            <a:r>
              <a:rPr lang="en-GB" dirty="0" err="1" smtClean="0"/>
              <a:t>g.fillRect</a:t>
            </a:r>
            <a:r>
              <a:rPr lang="en-GB" dirty="0" smtClean="0"/>
              <a:t>(0, 0, </a:t>
            </a:r>
            <a:r>
              <a:rPr lang="en-GB" dirty="0" err="1" smtClean="0"/>
              <a:t>getWidth</a:t>
            </a:r>
            <a:r>
              <a:rPr lang="en-GB" dirty="0" smtClean="0"/>
              <a:t>(),</a:t>
            </a:r>
          </a:p>
          <a:p>
            <a:pPr lvl="3"/>
            <a:r>
              <a:rPr lang="en-GB" dirty="0" smtClean="0"/>
              <a:t>            </a:t>
            </a:r>
            <a:r>
              <a:rPr lang="en-GB" dirty="0" err="1" smtClean="0"/>
              <a:t>getHeight</a:t>
            </a:r>
            <a:r>
              <a:rPr lang="en-GB" dirty="0" smtClean="0"/>
              <a:t>());</a:t>
            </a:r>
          </a:p>
          <a:p>
            <a:pPr lvl="3"/>
            <a:r>
              <a:rPr lang="en-GB" dirty="0" smtClean="0"/>
              <a:t>        </a:t>
            </a:r>
            <a:r>
              <a:rPr lang="en-GB" dirty="0" err="1" smtClean="0"/>
              <a:t>g.setColor</a:t>
            </a:r>
            <a:r>
              <a:rPr lang="en-GB" dirty="0" smtClean="0"/>
              <a:t>(0, 0, 0);</a:t>
            </a:r>
          </a:p>
          <a:p>
            <a:pPr lvl="3"/>
            <a:r>
              <a:rPr lang="en-GB" dirty="0" smtClean="0"/>
              <a:t>        </a:t>
            </a:r>
            <a:r>
              <a:rPr lang="en-GB" dirty="0" err="1" smtClean="0"/>
              <a:t>g.drawString</a:t>
            </a:r>
            <a:r>
              <a:rPr lang="en-GB" dirty="0" smtClean="0"/>
              <a:t>("Hello There", </a:t>
            </a:r>
          </a:p>
          <a:p>
            <a:pPr lvl="3"/>
            <a:r>
              <a:rPr lang="en-GB" dirty="0" smtClean="0"/>
              <a:t>            </a:t>
            </a:r>
            <a:r>
              <a:rPr lang="en-GB" dirty="0" err="1" smtClean="0"/>
              <a:t>getWidth</a:t>
            </a:r>
            <a:r>
              <a:rPr lang="en-GB" dirty="0" smtClean="0"/>
              <a:t>() / 2, 0, </a:t>
            </a:r>
          </a:p>
          <a:p>
            <a:pPr lvl="3"/>
            <a:r>
              <a:rPr lang="en-GB" dirty="0" smtClean="0"/>
              <a:t>            </a:t>
            </a:r>
            <a:r>
              <a:rPr lang="en-GB" dirty="0" err="1" smtClean="0"/>
              <a:t>Graphics.TOP</a:t>
            </a:r>
            <a:r>
              <a:rPr lang="en-GB" dirty="0" smtClean="0"/>
              <a:t> | </a:t>
            </a:r>
            <a:r>
              <a:rPr lang="en-GB" dirty="0" err="1" smtClean="0"/>
              <a:t>Graphics.HCENTER</a:t>
            </a:r>
            <a:r>
              <a:rPr lang="en-GB" dirty="0" smtClean="0"/>
              <a:t>);</a:t>
            </a:r>
          </a:p>
          <a:p>
            <a:pPr lvl="3"/>
            <a:r>
              <a:rPr lang="en-GB" dirty="0" smtClean="0"/>
              <a:t>    }</a:t>
            </a:r>
          </a:p>
          <a:p>
            <a:pPr lvl="3"/>
            <a:r>
              <a:rPr lang="en-GB" dirty="0" smtClean="0"/>
              <a:t>}</a:t>
            </a:r>
          </a:p>
          <a:p>
            <a:endParaRPr lang="en-GB" dirty="0" smtClean="0"/>
          </a:p>
        </p:txBody>
      </p:sp>
      <p:pic>
        <p:nvPicPr>
          <p:cNvPr id="35844" name="Picture 4" descr="canvas_5thEd"/>
          <p:cNvPicPr>
            <a:picLocks noChangeAspect="1" noChangeArrowheads="1"/>
          </p:cNvPicPr>
          <p:nvPr/>
        </p:nvPicPr>
        <p:blipFill>
          <a:blip r:embed="rId3" cstate="print"/>
          <a:srcRect/>
          <a:stretch>
            <a:fillRect/>
          </a:stretch>
        </p:blipFill>
        <p:spPr bwMode="auto">
          <a:xfrm>
            <a:off x="6913084" y="2571751"/>
            <a:ext cx="2441966" cy="3255963"/>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mtClean="0"/>
              <a:t>Fonts (1)</a:t>
            </a:r>
          </a:p>
        </p:txBody>
      </p:sp>
      <p:sp>
        <p:nvSpPr>
          <p:cNvPr id="36867" name="Rectangle 3"/>
          <p:cNvSpPr>
            <a:spLocks noGrp="1" noChangeArrowheads="1"/>
          </p:cNvSpPr>
          <p:nvPr>
            <p:ph type="body" idx="1"/>
          </p:nvPr>
        </p:nvSpPr>
        <p:spPr/>
        <p:txBody>
          <a:bodyPr/>
          <a:lstStyle/>
          <a:p>
            <a:r>
              <a:rPr lang="en-GB" smtClean="0"/>
              <a:t>Use Font class to control text style</a:t>
            </a:r>
          </a:p>
          <a:p>
            <a:r>
              <a:rPr lang="en-GB" smtClean="0"/>
              <a:t>Fonts have attributes:</a:t>
            </a:r>
          </a:p>
          <a:p>
            <a:pPr lvl="1"/>
            <a:r>
              <a:rPr lang="en-GB" smtClean="0"/>
              <a:t>Style</a:t>
            </a:r>
          </a:p>
          <a:p>
            <a:pPr lvl="1"/>
            <a:r>
              <a:rPr lang="en-GB" smtClean="0"/>
              <a:t>Size</a:t>
            </a:r>
          </a:p>
          <a:p>
            <a:pPr lvl="1"/>
            <a:r>
              <a:rPr lang="en-GB" smtClean="0"/>
              <a:t>Face</a:t>
            </a:r>
          </a:p>
          <a:p>
            <a:r>
              <a:rPr lang="en-GB" smtClean="0"/>
              <a:t>Fonts use anchors with (x,y) coordinates to decide where to draw themselves</a:t>
            </a:r>
          </a:p>
          <a:p>
            <a:r>
              <a:rPr lang="en-GB" smtClean="0"/>
              <a:t>Anchor definitions can be ORd together </a:t>
            </a:r>
          </a:p>
          <a:p>
            <a:r>
              <a:rPr lang="en-GB" smtClean="0"/>
              <a:t>Only 1 Font at a time associated with the Canvas</a:t>
            </a:r>
          </a:p>
          <a:p>
            <a:endParaRPr lang="en-GB" smtClean="0"/>
          </a:p>
        </p:txBody>
      </p:sp>
    </p:spTree>
  </p:cSld>
  <p:clrMapOvr>
    <a:masterClrMapping/>
  </p:clrMapOvr>
  <p:transition/>
</p:sld>
</file>

<file path=ppt/theme/theme1.xml><?xml version="1.0" encoding="utf-8"?>
<a:theme xmlns:a="http://schemas.openxmlformats.org/drawingml/2006/main" name="Torp Style">
  <a:themeElements>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rp Style">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762000" rtl="0" eaLnBrk="0" fontAlgn="base" latinLnBrk="0" hangingPunct="0">
          <a:lnSpc>
            <a:spcPct val="100000"/>
          </a:lnSpc>
          <a:spcBef>
            <a:spcPct val="15000"/>
          </a:spcBef>
          <a:spcAft>
            <a:spcPct val="15000"/>
          </a:spcAft>
          <a:buClr>
            <a:schemeClr val="accent1"/>
          </a:buClr>
          <a:buSzTx/>
          <a:buFontTx/>
          <a:buNone/>
          <a:tabLst/>
          <a:defRPr kumimoji="0" lang="en-US" sz="1800" b="0" i="0" u="none" strike="noStrike" cap="none" normalizeH="0" baseline="0" smtClean="0">
            <a:ln>
              <a:noFill/>
            </a:ln>
            <a:solidFill>
              <a:schemeClr val="tx1"/>
            </a:solidFill>
            <a:effectLst/>
            <a:latin typeface="Nokia Sans Wide" pitchFamily="34" charset="0"/>
          </a:defRPr>
        </a:defPPr>
      </a:lstStyle>
    </a:lnDef>
  </a:objectDefaults>
  <a:extraClrSchemeLst>
    <a:extraClrScheme>
      <a:clrScheme name="Torp Sty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rp Sty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rp Sty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rp Sty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rp Sty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rp Sty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rp Sty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rp Sty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rp Sty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rp Sty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rp Sty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rp Sty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28699</TotalTime>
  <Words>3918</Words>
  <Application>Microsoft Office PowerPoint</Application>
  <PresentationFormat>Custom</PresentationFormat>
  <Paragraphs>547</Paragraphs>
  <Slides>24</Slides>
  <Notes>24</Notes>
  <HiddenSlides>0</HiddenSlides>
  <MMClips>0</MMClips>
  <ScaleCrop>false</ScaleCrop>
  <HeadingPairs>
    <vt:vector size="6" baseType="variant">
      <vt:variant>
        <vt:lpstr>Theme</vt:lpstr>
      </vt:variant>
      <vt:variant>
        <vt:i4>1</vt:i4>
      </vt:variant>
      <vt:variant>
        <vt:lpstr>Slide Titles</vt:lpstr>
      </vt:variant>
      <vt:variant>
        <vt:i4>24</vt:i4>
      </vt:variant>
      <vt:variant>
        <vt:lpstr>Custom Shows</vt:lpstr>
      </vt:variant>
      <vt:variant>
        <vt:i4>3</vt:i4>
      </vt:variant>
    </vt:vector>
  </HeadingPairs>
  <TitlesOfParts>
    <vt:vector size="28" baseType="lpstr">
      <vt:lpstr>Torp Style</vt:lpstr>
      <vt:lpstr>Module 3 Low Level UI API</vt:lpstr>
      <vt:lpstr>Low-Level UI API</vt:lpstr>
      <vt:lpstr>Architecture</vt:lpstr>
      <vt:lpstr>Canvas (1)</vt:lpstr>
      <vt:lpstr>Canvas (2)</vt:lpstr>
      <vt:lpstr>Canvas (3)</vt:lpstr>
      <vt:lpstr>Drawing Graphic Primitives (1)</vt:lpstr>
      <vt:lpstr>Drawing Graphics Primitives (2)</vt:lpstr>
      <vt:lpstr>Fonts (1)</vt:lpstr>
      <vt:lpstr>Fonts (2)</vt:lpstr>
      <vt:lpstr>Events (1)</vt:lpstr>
      <vt:lpstr>Events (2)</vt:lpstr>
      <vt:lpstr>Events (3)</vt:lpstr>
      <vt:lpstr>Double Buffering (1)</vt:lpstr>
      <vt:lpstr>Double Buffering (2)</vt:lpstr>
      <vt:lpstr>Update Management (1)</vt:lpstr>
      <vt:lpstr>Update Management (2)</vt:lpstr>
      <vt:lpstr>Nokia UI API</vt:lpstr>
      <vt:lpstr>Nokia UI API</vt:lpstr>
      <vt:lpstr>Nokia UI API - Drawing</vt:lpstr>
      <vt:lpstr>Nokia UI API – Events, notifications and fonts</vt:lpstr>
      <vt:lpstr>Nokia UI API – Sound and device control</vt:lpstr>
      <vt:lpstr>MIDP 2.0 additions to low-level UI APIs</vt:lpstr>
      <vt:lpstr>High and Low-level UI API Summary</vt:lpstr>
      <vt:lpstr>Maemo Introduction</vt:lpstr>
      <vt:lpstr>Development Environment</vt:lpstr>
      <vt:lpstr>Running Qt Apps in Maemo Device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 for Education</dc:title>
  <dc:subject>Java ME for Education</dc:subject>
  <dc:creator> </dc:creator>
  <cp:lastModifiedBy>jarmo rintamaki</cp:lastModifiedBy>
  <cp:revision>2</cp:revision>
  <cp:lastPrinted>1998-09-04T10:04:32Z</cp:lastPrinted>
  <dcterms:created xsi:type="dcterms:W3CDTF">2009-09-10T12:14:12Z</dcterms:created>
  <dcterms:modified xsi:type="dcterms:W3CDTF">2010-11-25T15:40:37Z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 </vt:lpwstr>
  </property>
</Properties>
</file>