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handoutMasterIdLst>
    <p:handoutMasterId r:id="rId31"/>
  </p:handoutMasterIdLst>
  <p:sldIdLst>
    <p:sldId id="761" r:id="rId2"/>
    <p:sldId id="762" r:id="rId3"/>
    <p:sldId id="763" r:id="rId4"/>
    <p:sldId id="764" r:id="rId5"/>
    <p:sldId id="765" r:id="rId6"/>
    <p:sldId id="766" r:id="rId7"/>
    <p:sldId id="767" r:id="rId8"/>
    <p:sldId id="768" r:id="rId9"/>
    <p:sldId id="769" r:id="rId10"/>
    <p:sldId id="770" r:id="rId11"/>
    <p:sldId id="930" r:id="rId12"/>
    <p:sldId id="771" r:id="rId13"/>
    <p:sldId id="772" r:id="rId14"/>
    <p:sldId id="773" r:id="rId15"/>
    <p:sldId id="774" r:id="rId16"/>
    <p:sldId id="775" r:id="rId17"/>
    <p:sldId id="776" r:id="rId18"/>
    <p:sldId id="777" r:id="rId19"/>
    <p:sldId id="778" r:id="rId20"/>
    <p:sldId id="779" r:id="rId21"/>
    <p:sldId id="780" r:id="rId22"/>
    <p:sldId id="781" r:id="rId23"/>
    <p:sldId id="782" r:id="rId24"/>
    <p:sldId id="783" r:id="rId25"/>
    <p:sldId id="784" r:id="rId26"/>
    <p:sldId id="785" r:id="rId27"/>
    <p:sldId id="931" r:id="rId28"/>
    <p:sldId id="786" r:id="rId29"/>
  </p:sldIdLst>
  <p:sldSz cx="9907588" cy="6858000"/>
  <p:notesSz cx="6727825" cy="9717088"/>
  <p:custShowLst>
    <p:custShow name="Maemo Introduction" id="0">
      <p:sldLst/>
    </p:custShow>
    <p:custShow name="Development Environment" id="1">
      <p:sldLst/>
    </p:custShow>
    <p:custShow name="Running Qt Apps in Maemo Device" id="2">
      <p:sldLst/>
    </p:custShow>
  </p:custShowLst>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9900"/>
    <a:srgbClr val="3293C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42" autoAdjust="0"/>
    <p:restoredTop sz="67196" autoAdjust="0"/>
  </p:normalViewPr>
  <p:slideViewPr>
    <p:cSldViewPr>
      <p:cViewPr>
        <p:scale>
          <a:sx n="60" d="100"/>
          <a:sy n="60" d="100"/>
        </p:scale>
        <p:origin x="-1122" y="402"/>
      </p:cViewPr>
      <p:guideLst>
        <p:guide orient="horz" pos="2160"/>
        <p:guide pos="3120"/>
      </p:guideLst>
    </p:cSldViewPr>
  </p:slideViewPr>
  <p:outlineViewPr>
    <p:cViewPr>
      <p:scale>
        <a:sx n="33" d="100"/>
        <a:sy n="33" d="100"/>
      </p:scale>
      <p:origin x="0" y="102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02" y="-90"/>
      </p:cViewPr>
      <p:guideLst>
        <p:guide orient="horz" pos="3060"/>
        <p:guide pos="211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6.xml"/><Relationship Id="rId18" Type="http://schemas.openxmlformats.org/officeDocument/2006/relationships/slide" Target="slides/slide21.xml"/><Relationship Id="rId3" Type="http://schemas.openxmlformats.org/officeDocument/2006/relationships/slide" Target="slides/slide4.xml"/><Relationship Id="rId21" Type="http://schemas.openxmlformats.org/officeDocument/2006/relationships/slide" Target="slides/slide24.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20.xml"/><Relationship Id="rId2" Type="http://schemas.openxmlformats.org/officeDocument/2006/relationships/slide" Target="slides/slide2.xml"/><Relationship Id="rId16" Type="http://schemas.openxmlformats.org/officeDocument/2006/relationships/slide" Target="slides/slide19.xml"/><Relationship Id="rId20" Type="http://schemas.openxmlformats.org/officeDocument/2006/relationships/slide" Target="slides/slide23.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3.xml"/><Relationship Id="rId5" Type="http://schemas.openxmlformats.org/officeDocument/2006/relationships/slide" Target="slides/slide7.xml"/><Relationship Id="rId15" Type="http://schemas.openxmlformats.org/officeDocument/2006/relationships/slide" Target="slides/slide18.xml"/><Relationship Id="rId10" Type="http://schemas.openxmlformats.org/officeDocument/2006/relationships/slide" Target="slides/slide12.xml"/><Relationship Id="rId19" Type="http://schemas.openxmlformats.org/officeDocument/2006/relationships/slide" Target="slides/slide22.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7.xml"/><Relationship Id="rId22"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19600" cy="485280"/>
          </a:xfrm>
          <a:prstGeom prst="rect">
            <a:avLst/>
          </a:prstGeom>
          <a:noFill/>
          <a:ln>
            <a:noFill/>
          </a:ln>
        </p:spPr>
        <p:txBody>
          <a:bodyPr vert="horz" lIns="90000" tIns="45000" rIns="90000" bIns="45000"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r>
              <a:rPr lang="en-US" sz="1400" b="0" i="0" u="none" strike="noStrike" baseline="0" dirty="0" smtClean="0">
                <a:ln>
                  <a:noFill/>
                </a:ln>
                <a:solidFill>
                  <a:srgbClr val="000000"/>
                </a:solidFill>
                <a:latin typeface="Times New Roman" pitchFamily="18"/>
                <a:ea typeface="Arial Unicode MS" pitchFamily="2"/>
                <a:cs typeface="Tahoma" pitchFamily="2"/>
              </a:rPr>
              <a:t>Java ME for Education</a:t>
            </a:r>
            <a:endParaRPr lang="en-US" sz="1400" b="0" i="0" u="none" strike="noStrike" baseline="0" dirty="0">
              <a:ln>
                <a:noFill/>
              </a:ln>
              <a:solidFill>
                <a:srgbClr val="000000"/>
              </a:solidFill>
              <a:latin typeface="Times New Roman" pitchFamily="18"/>
              <a:ea typeface="Arial Unicode MS" pitchFamily="2"/>
              <a:cs typeface="Tahoma" pitchFamily="2"/>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728400" cy="9716400"/>
          </a:xfrm>
          <a:prstGeom prst="rect">
            <a:avLst/>
          </a:prstGeom>
          <a:solidFill>
            <a:srgbClr val="FFFFFF"/>
          </a:solidFill>
          <a:ln>
            <a:noFill/>
            <a:prstDash val="solid"/>
          </a:ln>
        </p:spPr>
        <p:txBody>
          <a:bodyPr vert="horz" lIns="90000" tIns="45000" rIns="90000" bIns="45000" anchor="ctr" anchorCtr="1"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 name="Notes Placeholder 2"/>
          <p:cNvSpPr txBox="1">
            <a:spLocks noGrp="1"/>
          </p:cNvSpPr>
          <p:nvPr>
            <p:ph type="body" sz="quarter" idx="3"/>
          </p:nvPr>
        </p:nvSpPr>
        <p:spPr>
          <a:xfrm>
            <a:off x="898199" y="4498504"/>
            <a:ext cx="4932360" cy="5112568"/>
          </a:xfrm>
          <a:prstGeom prst="rect">
            <a:avLst/>
          </a:prstGeom>
          <a:noFill/>
          <a:ln>
            <a:noFill/>
          </a:ln>
        </p:spPr>
        <p:txBody>
          <a:bodyPr vert="horz" lIns="89280" tIns="43920" rIns="89280" bIns="43920" compatLnSpc="1"/>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endParaRPr lang="en-US" dirty="0"/>
          </a:p>
        </p:txBody>
      </p:sp>
      <p:sp>
        <p:nvSpPr>
          <p:cNvPr id="4" name="Slide Image Placeholder 3"/>
          <p:cNvSpPr>
            <a:spLocks noGrp="1" noRot="1" noChangeAspect="1"/>
          </p:cNvSpPr>
          <p:nvPr>
            <p:ph type="sldImg" idx="2"/>
          </p:nvPr>
        </p:nvSpPr>
        <p:spPr>
          <a:xfrm>
            <a:off x="907919" y="844559"/>
            <a:ext cx="4913279" cy="3403800"/>
          </a:xfrm>
          <a:prstGeom prst="rect">
            <a:avLst/>
          </a:prstGeom>
          <a:noFill/>
          <a:ln>
            <a:noFill/>
            <a:prstDash val="solid"/>
          </a:ln>
        </p:spPr>
      </p:sp>
      <p:sp>
        <p:nvSpPr>
          <p:cNvPr id="5" name="Header Placeholder 4"/>
          <p:cNvSpPr txBox="1">
            <a:spLocks noGrp="1"/>
          </p:cNvSpPr>
          <p:nvPr>
            <p:ph type="hdr" sz="quarter"/>
          </p:nvPr>
        </p:nvSpPr>
        <p:spPr>
          <a:xfrm>
            <a:off x="-360" y="-360"/>
            <a:ext cx="2916359" cy="486000"/>
          </a:xfrm>
          <a:prstGeom prst="rect">
            <a:avLst/>
          </a:prstGeom>
          <a:noFill/>
          <a:ln>
            <a:noFill/>
          </a:ln>
        </p:spPr>
        <p:txBody>
          <a:bodyPr vert="horz" wrap="square" lIns="90000" tIns="46800" rIns="90000" bIns="46800" anchor="t" anchorCtr="0" compatLnSpc="1"/>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GB" sz="1200" b="0" i="0" u="none" strike="noStrike" baseline="0">
                <a:solidFill>
                  <a:srgbClr val="000000"/>
                </a:solidFill>
                <a:latin typeface="Times New Roman" pitchFamily="18"/>
                <a:ea typeface="Arial Unicode MS" pitchFamily="2"/>
                <a:cs typeface="Tahoma" pitchFamily="2"/>
              </a:defRPr>
            </a:lvl1pPr>
          </a:lstStyle>
          <a:p>
            <a:r>
              <a:rPr lang="fi-FI" dirty="0" smtClean="0"/>
              <a:t>Java ME for </a:t>
            </a:r>
            <a:r>
              <a:rPr lang="fi-FI" dirty="0" err="1" smtClean="0"/>
              <a:t>Education</a:t>
            </a:r>
            <a:endParaRPr lang="fi-FI" dirty="0"/>
          </a:p>
        </p:txBody>
      </p:sp>
    </p:spTree>
  </p:cSld>
  <p:clrMap bg1="lt1" tx1="dk1" bg2="lt2" tx2="dk2" accent1="accent1" accent2="accent2" accent3="accent3" accent4="accent4" accent5="accent5" accent6="accent6" hlink="hlink" folHlink="folHlink"/>
  <p:hf/>
  <p:notesStyle>
    <a:lvl1pPr marL="0" marR="0" indent="0" algn="l" rtl="0" hangingPunct="0">
      <a:lnSpc>
        <a:spcPct val="90000"/>
      </a:lnSpc>
      <a:spcBef>
        <a:spcPts val="499"/>
      </a:spcBef>
      <a:spcAft>
        <a:spcPts val="0"/>
      </a:spcAft>
      <a:buFontTx/>
      <a:buNone/>
      <a:tabLst>
        <a:tab pos="0" algn="l"/>
        <a:tab pos="761759" algn="l"/>
        <a:tab pos="1523880" algn="l"/>
        <a:tab pos="2286000" algn="l"/>
        <a:tab pos="3047760" algn="l"/>
        <a:tab pos="3809880" algn="l"/>
        <a:tab pos="4572000" algn="l"/>
        <a:tab pos="5333760" algn="l"/>
        <a:tab pos="6095880" algn="l"/>
        <a:tab pos="6858000" algn="l"/>
        <a:tab pos="7619760" algn="l"/>
        <a:tab pos="8381879" algn="l"/>
        <a:tab pos="9144000" algn="l"/>
        <a:tab pos="9905760" algn="l"/>
        <a:tab pos="10667880" algn="l"/>
      </a:tabLst>
      <a:defRPr lang="en-US" sz="1000" b="0" i="0" u="none" strike="noStrike" baseline="0">
        <a:ln>
          <a:noFill/>
        </a:ln>
        <a:solidFill>
          <a:srgbClr val="000000"/>
        </a:solidFill>
        <a:latin typeface="Arial" pitchFamily="18"/>
        <a:ea typeface="Arial Unicode MS"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Grp="1" noRot="1" noChangeAspect="1" noChangeArrowheads="1" noTextEdit="1"/>
          </p:cNvSpPr>
          <p:nvPr>
            <p:ph type="sldImg"/>
          </p:nvPr>
        </p:nvSpPr>
        <p:spPr>
          <a:xfrm>
            <a:off x="906463" y="844550"/>
            <a:ext cx="4916487" cy="3403600"/>
          </a:xfrm>
          <a:ln/>
        </p:spPr>
      </p:sp>
      <p:sp>
        <p:nvSpPr>
          <p:cNvPr id="31747" name="Text Box 4"/>
          <p:cNvSpPr>
            <a:spLocks noGrp="1" noChangeArrowheads="1"/>
          </p:cNvSpPr>
          <p:nvPr>
            <p:ph type="body" idx="1"/>
          </p:nvPr>
        </p:nvSpPr>
        <p:spPr>
          <a:xfrm>
            <a:off x="897319" y="4616231"/>
            <a:ext cx="4933189" cy="4372383"/>
          </a:xfrm>
          <a:noFill/>
          <a:ln w="9525"/>
        </p:spPr>
        <p:txBody>
          <a:bodyPr/>
          <a:lstStyle/>
          <a:p>
            <a:pPr rtl="0">
              <a:buNone/>
            </a:pPr>
            <a:r>
              <a:rPr lang="en-US" sz="1000" b="0" i="0" u="none" strike="noStrike" baseline="0" dirty="0" smtClean="0">
                <a:ln>
                  <a:noFill/>
                </a:ln>
                <a:solidFill>
                  <a:srgbClr val="000000"/>
                </a:solidFill>
                <a:latin typeface="Arial" pitchFamily="18"/>
                <a:ea typeface="Arial Unicode MS" pitchFamily="2"/>
                <a:cs typeface="Tahoma" pitchFamily="2"/>
              </a:rPr>
              <a:t>This document is licensed under the Creative Commons Attribution-Share Alike 3.0 License.</a:t>
            </a:r>
          </a:p>
          <a:p>
            <a:pPr rtl="0"/>
            <a:endParaRPr lang="en-US" sz="1000" b="0" i="0" u="none" strike="noStrike" baseline="0" dirty="0" smtClean="0">
              <a:ln>
                <a:noFill/>
              </a:ln>
              <a:solidFill>
                <a:srgbClr val="000000"/>
              </a:solidFill>
              <a:latin typeface="Arial" pitchFamily="18"/>
              <a:ea typeface="Arial Unicode MS" pitchFamily="2"/>
              <a:cs typeface="Tahoma" pitchFamily="2"/>
            </a:endParaRPr>
          </a:p>
          <a:p>
            <a:pPr rtl="0">
              <a:buNone/>
            </a:pPr>
            <a:r>
              <a:rPr lang="en-US" sz="1000" b="0" i="0" u="none" strike="noStrike" baseline="0" dirty="0" smtClean="0">
                <a:ln>
                  <a:noFill/>
                </a:ln>
                <a:solidFill>
                  <a:srgbClr val="000000"/>
                </a:solidFill>
                <a:latin typeface="Arial" pitchFamily="18"/>
                <a:ea typeface="Arial Unicode MS" pitchFamily="2"/>
                <a:cs typeface="Tahoma" pitchFamily="2"/>
              </a:rPr>
              <a:t>For more information, see http://creativecommons.org/licenses/by-sa/3.0/ for the full terms of the license.</a:t>
            </a:r>
          </a:p>
          <a:p>
            <a:pPr defTabSz="843260"/>
            <a:endParaRPr lang="en-US" dirty="0" smtClean="0">
              <a:latin typeface="Nokia Sans Wide"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733425" y="728663"/>
            <a:ext cx="5260975" cy="3643312"/>
          </a:xfrm>
          <a:ln/>
        </p:spPr>
      </p:sp>
      <p:sp>
        <p:nvSpPr>
          <p:cNvPr id="40963" name="Rectangle 3"/>
          <p:cNvSpPr>
            <a:spLocks noGrp="1" noChangeArrowheads="1"/>
          </p:cNvSpPr>
          <p:nvPr>
            <p:ph type="body" idx="1"/>
          </p:nvPr>
        </p:nvSpPr>
        <p:spPr>
          <a:xfrm>
            <a:off x="897319" y="4616231"/>
            <a:ext cx="4933189" cy="4372383"/>
          </a:xfrm>
          <a:solidFill>
            <a:srgbClr val="FFFFFF"/>
          </a:solidFill>
          <a:ln>
            <a:solidFill>
              <a:srgbClr val="000000"/>
            </a:solidFill>
          </a:ln>
        </p:spPr>
        <p:txBody>
          <a:bodyPr/>
          <a:lstStyle/>
          <a:p>
            <a:r>
              <a:rPr lang="en-US" smtClean="0">
                <a:latin typeface="Nokia Sans Wide" pitchFamily="34" charset="0"/>
              </a:rPr>
              <a:t>A game canvas can be created by extending the </a:t>
            </a:r>
            <a:r>
              <a:rPr lang="en-GB" smtClean="0">
                <a:latin typeface="Nokia Sans Wide" pitchFamily="34" charset="0"/>
              </a:rPr>
              <a:t>GameCanvas</a:t>
            </a:r>
            <a:r>
              <a:rPr lang="en-US" smtClean="0">
                <a:latin typeface="Nokia Sans Wide" pitchFamily="34" charset="0"/>
              </a:rPr>
              <a:t> class. The example in the slide shows how the </a:t>
            </a:r>
            <a:r>
              <a:rPr lang="en-GB" smtClean="0">
                <a:latin typeface="Nokia Sans Wide" pitchFamily="34" charset="0"/>
              </a:rPr>
              <a:t>getGraphics()</a:t>
            </a:r>
            <a:r>
              <a:rPr lang="en-US" smtClean="0">
                <a:latin typeface="Nokia Sans Wide" pitchFamily="34" charset="0"/>
              </a:rPr>
              <a:t> and </a:t>
            </a:r>
            <a:r>
              <a:rPr lang="en-GB" smtClean="0">
                <a:latin typeface="Nokia Sans Wide" pitchFamily="34" charset="0"/>
              </a:rPr>
              <a:t>flushGraphics()</a:t>
            </a:r>
            <a:r>
              <a:rPr lang="en-US" smtClean="0">
                <a:latin typeface="Nokia Sans Wide" pitchFamily="34" charset="0"/>
              </a:rPr>
              <a:t> methods are used to implement the off-screen buffering feature of the </a:t>
            </a:r>
            <a:r>
              <a:rPr lang="en-GB" smtClean="0">
                <a:latin typeface="Nokia Sans Wide" pitchFamily="34" charset="0"/>
              </a:rPr>
              <a:t>GameCanvas</a:t>
            </a:r>
            <a:r>
              <a:rPr lang="en-US" smtClean="0">
                <a:latin typeface="Nokia Sans Wide" pitchFamily="34" charset="0"/>
              </a:rPr>
              <a:t> class. Also shown in the code is the technique of re-using the off-screen graphics object by assigning this to a local variable in the game canvas.</a:t>
            </a:r>
          </a:p>
          <a:p>
            <a:endParaRPr lang="en-US" smtClean="0">
              <a:latin typeface="Nokia Sans Wide" pitchFamily="34" charset="0"/>
            </a:endParaRPr>
          </a:p>
          <a:p>
            <a:r>
              <a:rPr lang="en-US" smtClean="0">
                <a:latin typeface="Nokia Sans Wide" pitchFamily="34" charset="0"/>
              </a:rPr>
              <a:t>In the example all drawing using the Graphics object is encapsulated within one method, namely </a:t>
            </a:r>
            <a:r>
              <a:rPr lang="en-GB" smtClean="0">
                <a:latin typeface="Nokia Sans Wide" pitchFamily="34" charset="0"/>
              </a:rPr>
              <a:t>paint(Graphics g).</a:t>
            </a:r>
          </a:p>
          <a:p>
            <a:endParaRPr lang="en-US" smtClean="0">
              <a:latin typeface="Nokia Sans Wide" pitchFamily="34" charset="0"/>
            </a:endParaRPr>
          </a:p>
          <a:p>
            <a:r>
              <a:rPr lang="en-US" smtClean="0">
                <a:latin typeface="Nokia Sans Wide" pitchFamily="34" charset="0"/>
              </a:rPr>
              <a:t>The </a:t>
            </a:r>
            <a:r>
              <a:rPr lang="en-GB" smtClean="0">
                <a:latin typeface="Nokia Sans Wide" pitchFamily="34" charset="0"/>
              </a:rPr>
              <a:t>update()</a:t>
            </a:r>
            <a:r>
              <a:rPr lang="en-US" smtClean="0">
                <a:latin typeface="Nokia Sans Wide" pitchFamily="34" charset="0"/>
              </a:rPr>
              <a:t> method is called by the main game thread which calls the </a:t>
            </a:r>
            <a:r>
              <a:rPr lang="en-GB" smtClean="0">
                <a:latin typeface="Nokia Sans Wide" pitchFamily="34" charset="0"/>
              </a:rPr>
              <a:t>paint(Graphics g)</a:t>
            </a:r>
            <a:r>
              <a:rPr lang="en-US" smtClean="0">
                <a:latin typeface="Nokia Sans Wide" pitchFamily="34" charset="0"/>
              </a:rPr>
              <a:t> method to display the graphics on screen. This method gets a Graphics object, uses this to paint the elements, and then flushes the graphics to the display.</a:t>
            </a:r>
          </a:p>
          <a:p>
            <a:endParaRPr lang="en-US" smtClean="0">
              <a:latin typeface="Nokia Sans Wide" pitchFamily="34" charset="0"/>
            </a:endParaRPr>
          </a:p>
          <a:p>
            <a:r>
              <a:rPr lang="en-US" smtClean="0">
                <a:latin typeface="Nokia Sans Wide" pitchFamily="34" charset="0"/>
              </a:rPr>
              <a:t>In the code the Graphics object is returned by the method </a:t>
            </a:r>
            <a:r>
              <a:rPr lang="en-GB" smtClean="0">
                <a:latin typeface="Nokia Sans Wide" pitchFamily="34" charset="0"/>
              </a:rPr>
              <a:t>getOffScreenGraphics().</a:t>
            </a:r>
            <a:r>
              <a:rPr lang="en-US" smtClean="0">
                <a:latin typeface="Nokia Sans Wide" pitchFamily="34" charset="0"/>
              </a:rPr>
              <a:t> This method stores the Graphics object returned by calling the </a:t>
            </a:r>
            <a:r>
              <a:rPr lang="en-GB" smtClean="0">
                <a:latin typeface="Nokia Sans Wide" pitchFamily="34" charset="0"/>
              </a:rPr>
              <a:t>GameCanvas</a:t>
            </a:r>
            <a:r>
              <a:rPr lang="en-US" smtClean="0">
                <a:latin typeface="Nokia Sans Wide" pitchFamily="34" charset="0"/>
              </a:rPr>
              <a:t> method </a:t>
            </a:r>
            <a:r>
              <a:rPr lang="en-GB" smtClean="0">
                <a:latin typeface="Nokia Sans Wide" pitchFamily="34" charset="0"/>
              </a:rPr>
              <a:t>getGraphics() </a:t>
            </a:r>
            <a:r>
              <a:rPr lang="en-US" smtClean="0">
                <a:latin typeface="Nokia Sans Wide" pitchFamily="34" charset="0"/>
              </a:rPr>
              <a:t>in a local variable, and then returns this local variable. This is done so that the off-screen Graphics object is re-used.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733425" y="728663"/>
            <a:ext cx="5260975" cy="3643312"/>
          </a:xfrm>
          <a:ln/>
        </p:spPr>
      </p:sp>
      <p:sp>
        <p:nvSpPr>
          <p:cNvPr id="40963" name="Rectangle 3"/>
          <p:cNvSpPr>
            <a:spLocks noGrp="1" noChangeArrowheads="1"/>
          </p:cNvSpPr>
          <p:nvPr>
            <p:ph type="body" idx="1"/>
          </p:nvPr>
        </p:nvSpPr>
        <p:spPr>
          <a:xfrm>
            <a:off x="897319" y="4616231"/>
            <a:ext cx="4933189" cy="4372383"/>
          </a:xfrm>
          <a:solidFill>
            <a:srgbClr val="FFFFFF"/>
          </a:solidFill>
          <a:ln>
            <a:solidFill>
              <a:srgbClr val="000000"/>
            </a:solidFill>
          </a:ln>
        </p:spPr>
        <p:txBody>
          <a:bodyPr/>
          <a:lstStyle/>
          <a:p>
            <a:r>
              <a:rPr lang="en-US" smtClean="0">
                <a:latin typeface="Nokia Sans Wide" pitchFamily="34" charset="0"/>
              </a:rPr>
              <a:t>A game canvas can be created by extending the </a:t>
            </a:r>
            <a:r>
              <a:rPr lang="en-GB" smtClean="0">
                <a:latin typeface="Nokia Sans Wide" pitchFamily="34" charset="0"/>
              </a:rPr>
              <a:t>GameCanvas</a:t>
            </a:r>
            <a:r>
              <a:rPr lang="en-US" smtClean="0">
                <a:latin typeface="Nokia Sans Wide" pitchFamily="34" charset="0"/>
              </a:rPr>
              <a:t> class. The example in the slide shows how the </a:t>
            </a:r>
            <a:r>
              <a:rPr lang="en-GB" smtClean="0">
                <a:latin typeface="Nokia Sans Wide" pitchFamily="34" charset="0"/>
              </a:rPr>
              <a:t>getGraphics()</a:t>
            </a:r>
            <a:r>
              <a:rPr lang="en-US" smtClean="0">
                <a:latin typeface="Nokia Sans Wide" pitchFamily="34" charset="0"/>
              </a:rPr>
              <a:t> and </a:t>
            </a:r>
            <a:r>
              <a:rPr lang="en-GB" smtClean="0">
                <a:latin typeface="Nokia Sans Wide" pitchFamily="34" charset="0"/>
              </a:rPr>
              <a:t>flushGraphics()</a:t>
            </a:r>
            <a:r>
              <a:rPr lang="en-US" smtClean="0">
                <a:latin typeface="Nokia Sans Wide" pitchFamily="34" charset="0"/>
              </a:rPr>
              <a:t> methods are used to implement the off-screen buffering feature of the </a:t>
            </a:r>
            <a:r>
              <a:rPr lang="en-GB" smtClean="0">
                <a:latin typeface="Nokia Sans Wide" pitchFamily="34" charset="0"/>
              </a:rPr>
              <a:t>GameCanvas</a:t>
            </a:r>
            <a:r>
              <a:rPr lang="en-US" smtClean="0">
                <a:latin typeface="Nokia Sans Wide" pitchFamily="34" charset="0"/>
              </a:rPr>
              <a:t> class. Also shown in the code is the technique of re-using the off-screen graphics object by assigning this to a local variable in the game canvas.</a:t>
            </a:r>
          </a:p>
          <a:p>
            <a:endParaRPr lang="en-US" smtClean="0">
              <a:latin typeface="Nokia Sans Wide" pitchFamily="34" charset="0"/>
            </a:endParaRPr>
          </a:p>
          <a:p>
            <a:r>
              <a:rPr lang="en-US" smtClean="0">
                <a:latin typeface="Nokia Sans Wide" pitchFamily="34" charset="0"/>
              </a:rPr>
              <a:t>In the example all drawing using the Graphics object is encapsulated within one method, namely </a:t>
            </a:r>
            <a:r>
              <a:rPr lang="en-GB" smtClean="0">
                <a:latin typeface="Nokia Sans Wide" pitchFamily="34" charset="0"/>
              </a:rPr>
              <a:t>paint(Graphics g).</a:t>
            </a:r>
          </a:p>
          <a:p>
            <a:endParaRPr lang="en-US" smtClean="0">
              <a:latin typeface="Nokia Sans Wide" pitchFamily="34" charset="0"/>
            </a:endParaRPr>
          </a:p>
          <a:p>
            <a:r>
              <a:rPr lang="en-US" smtClean="0">
                <a:latin typeface="Nokia Sans Wide" pitchFamily="34" charset="0"/>
              </a:rPr>
              <a:t>The </a:t>
            </a:r>
            <a:r>
              <a:rPr lang="en-GB" smtClean="0">
                <a:latin typeface="Nokia Sans Wide" pitchFamily="34" charset="0"/>
              </a:rPr>
              <a:t>update()</a:t>
            </a:r>
            <a:r>
              <a:rPr lang="en-US" smtClean="0">
                <a:latin typeface="Nokia Sans Wide" pitchFamily="34" charset="0"/>
              </a:rPr>
              <a:t> method is called by the main game thread which calls the </a:t>
            </a:r>
            <a:r>
              <a:rPr lang="en-GB" smtClean="0">
                <a:latin typeface="Nokia Sans Wide" pitchFamily="34" charset="0"/>
              </a:rPr>
              <a:t>paint(Graphics g)</a:t>
            </a:r>
            <a:r>
              <a:rPr lang="en-US" smtClean="0">
                <a:latin typeface="Nokia Sans Wide" pitchFamily="34" charset="0"/>
              </a:rPr>
              <a:t> method to display the graphics on screen. This method gets a Graphics object, uses this to paint the elements, and then flushes the graphics to the display.</a:t>
            </a:r>
          </a:p>
          <a:p>
            <a:endParaRPr lang="en-US" smtClean="0">
              <a:latin typeface="Nokia Sans Wide" pitchFamily="34" charset="0"/>
            </a:endParaRPr>
          </a:p>
          <a:p>
            <a:r>
              <a:rPr lang="en-US" smtClean="0">
                <a:latin typeface="Nokia Sans Wide" pitchFamily="34" charset="0"/>
              </a:rPr>
              <a:t>In the code the Graphics object is returned by the method </a:t>
            </a:r>
            <a:r>
              <a:rPr lang="en-GB" smtClean="0">
                <a:latin typeface="Nokia Sans Wide" pitchFamily="34" charset="0"/>
              </a:rPr>
              <a:t>getOffScreenGraphics().</a:t>
            </a:r>
            <a:r>
              <a:rPr lang="en-US" smtClean="0">
                <a:latin typeface="Nokia Sans Wide" pitchFamily="34" charset="0"/>
              </a:rPr>
              <a:t> This method stores the Graphics object returned by calling the </a:t>
            </a:r>
            <a:r>
              <a:rPr lang="en-GB" smtClean="0">
                <a:latin typeface="Nokia Sans Wide" pitchFamily="34" charset="0"/>
              </a:rPr>
              <a:t>GameCanvas</a:t>
            </a:r>
            <a:r>
              <a:rPr lang="en-US" smtClean="0">
                <a:latin typeface="Nokia Sans Wide" pitchFamily="34" charset="0"/>
              </a:rPr>
              <a:t> method </a:t>
            </a:r>
            <a:r>
              <a:rPr lang="en-GB" smtClean="0">
                <a:latin typeface="Nokia Sans Wide" pitchFamily="34" charset="0"/>
              </a:rPr>
              <a:t>getGraphics() </a:t>
            </a:r>
            <a:r>
              <a:rPr lang="en-US" smtClean="0">
                <a:latin typeface="Nokia Sans Wide" pitchFamily="34" charset="0"/>
              </a:rPr>
              <a:t>in a local variable, and then returns this local variable. This is done so that the off-screen Graphics object is re-used.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Grp="1" noRot="1" noChangeAspect="1" noChangeArrowheads="1" noTextEdit="1"/>
          </p:cNvSpPr>
          <p:nvPr>
            <p:ph type="sldImg"/>
          </p:nvPr>
        </p:nvSpPr>
        <p:spPr>
          <a:xfrm>
            <a:off x="906463" y="844550"/>
            <a:ext cx="4916487" cy="3403600"/>
          </a:xfrm>
          <a:ln/>
        </p:spPr>
      </p:sp>
      <p:sp>
        <p:nvSpPr>
          <p:cNvPr id="41987" name="Text Box 4"/>
          <p:cNvSpPr>
            <a:spLocks noGrp="1" noChangeArrowheads="1"/>
          </p:cNvSpPr>
          <p:nvPr>
            <p:ph type="body" idx="1"/>
          </p:nvPr>
        </p:nvSpPr>
        <p:spPr>
          <a:xfrm>
            <a:off x="483593" y="3994449"/>
            <a:ext cx="5904656" cy="4994166"/>
          </a:xfrm>
          <a:noFill/>
          <a:ln w="9525"/>
        </p:spPr>
        <p:txBody>
          <a:bodyPr/>
          <a:lstStyle/>
          <a:p>
            <a:pPr defTabSz="843260">
              <a:lnSpc>
                <a:spcPct val="80000"/>
              </a:lnSpc>
              <a:buNone/>
            </a:pPr>
            <a:r>
              <a:rPr lang="en-US" dirty="0" smtClean="0">
                <a:latin typeface="Nokia Sans Wide" pitchFamily="34" charset="0"/>
              </a:rPr>
              <a:t>Since most graphical games use sprites it's important to know how they are created. Sprites are bitmaps that can be used for creating objects in a scene and for doing animations. Typically the bitmaps are created with a program such as Paint and the bitmaps are stored in a file format known to the target device such as PNG. Animations can be done using a program such as Blender, then the </a:t>
            </a:r>
            <a:r>
              <a:rPr lang="en-US" dirty="0" err="1" smtClean="0">
                <a:latin typeface="Nokia Sans Wide" pitchFamily="34" charset="0"/>
              </a:rPr>
              <a:t>keyframes</a:t>
            </a:r>
            <a:r>
              <a:rPr lang="en-US" dirty="0" smtClean="0">
                <a:latin typeface="Nokia Sans Wide" pitchFamily="34" charset="0"/>
              </a:rPr>
              <a:t> are stored individually as separate bitmaps or they can be stripped together as a single bitmap. The process of assigning </a:t>
            </a:r>
            <a:r>
              <a:rPr lang="en-US" dirty="0" err="1" smtClean="0">
                <a:latin typeface="Nokia Sans Wide" pitchFamily="34" charset="0"/>
              </a:rPr>
              <a:t>keyframes</a:t>
            </a:r>
            <a:r>
              <a:rPr lang="en-US" dirty="0" smtClean="0">
                <a:latin typeface="Nokia Sans Wide" pitchFamily="34" charset="0"/>
              </a:rPr>
              <a:t> to produce the illusion of animation is known as interpolation and we'll learn how to do that in the Lab for this course. Enough theory, here is how to create a sprite:</a:t>
            </a:r>
          </a:p>
          <a:p>
            <a:pPr defTabSz="843260">
              <a:lnSpc>
                <a:spcPct val="80000"/>
              </a:lnSpc>
              <a:buNone/>
            </a:pPr>
            <a:r>
              <a:rPr lang="en-US" dirty="0" smtClean="0">
                <a:latin typeface="Nokia Sans Wide" pitchFamily="34" charset="0"/>
              </a:rPr>
              <a:t>	</a:t>
            </a:r>
            <a:r>
              <a:rPr lang="en-US" b="1" dirty="0" smtClean="0">
                <a:solidFill>
                  <a:srgbClr val="006000"/>
                </a:solidFill>
                <a:latin typeface="Courier New" pitchFamily="49" charset="0"/>
              </a:rPr>
              <a:t>try {</a:t>
            </a:r>
            <a:r>
              <a:rPr lang="en-US" b="1" dirty="0" err="1" smtClean="0">
                <a:solidFill>
                  <a:srgbClr val="006000"/>
                </a:solidFill>
                <a:latin typeface="Courier New" pitchFamily="49" charset="0"/>
              </a:rPr>
              <a:t>spriteImage</a:t>
            </a:r>
            <a:r>
              <a:rPr lang="en-US" b="1" dirty="0" smtClean="0">
                <a:solidFill>
                  <a:srgbClr val="006000"/>
                </a:solidFill>
                <a:latin typeface="Courier New" pitchFamily="49" charset="0"/>
              </a:rPr>
              <a:t> = </a:t>
            </a:r>
            <a:r>
              <a:rPr lang="en-US" b="1" dirty="0" err="1" smtClean="0">
                <a:solidFill>
                  <a:srgbClr val="006000"/>
                </a:solidFill>
                <a:latin typeface="Courier New" pitchFamily="49" charset="0"/>
              </a:rPr>
              <a:t>Image.createImage</a:t>
            </a:r>
            <a:r>
              <a:rPr lang="en-US" b="1" dirty="0" smtClean="0">
                <a:solidFill>
                  <a:srgbClr val="006000"/>
                </a:solidFill>
                <a:latin typeface="Courier New" pitchFamily="49" charset="0"/>
              </a:rPr>
              <a:t>(“/myimage.png”);	}</a:t>
            </a:r>
          </a:p>
          <a:p>
            <a:pPr defTabSz="843260">
              <a:lnSpc>
                <a:spcPct val="80000"/>
              </a:lnSpc>
              <a:spcBef>
                <a:spcPct val="10000"/>
              </a:spcBef>
              <a:spcAft>
                <a:spcPct val="10000"/>
              </a:spcAft>
              <a:buNone/>
            </a:pPr>
            <a:r>
              <a:rPr lang="en-US" b="1" dirty="0" smtClean="0">
                <a:solidFill>
                  <a:srgbClr val="006000"/>
                </a:solidFill>
                <a:latin typeface="Courier New" pitchFamily="49" charset="0"/>
              </a:rPr>
              <a:t>	catch (Exception e) {}</a:t>
            </a:r>
          </a:p>
          <a:p>
            <a:pPr defTabSz="843260">
              <a:lnSpc>
                <a:spcPct val="80000"/>
              </a:lnSpc>
              <a:buNone/>
            </a:pPr>
            <a:r>
              <a:rPr lang="en-US" dirty="0" smtClean="0">
                <a:latin typeface="Nokia Sans Wide" pitchFamily="34" charset="0"/>
              </a:rPr>
              <a:t>To move and or position the sprite on the Canvas you can override the paint() method in the Canvas to draw the sprite like this:</a:t>
            </a:r>
          </a:p>
          <a:p>
            <a:pPr defTabSz="843260">
              <a:lnSpc>
                <a:spcPct val="80000"/>
              </a:lnSpc>
              <a:buNone/>
            </a:pPr>
            <a:r>
              <a:rPr lang="en-US" dirty="0" smtClean="0">
                <a:latin typeface="Nokia Sans Wide" pitchFamily="34" charset="0"/>
              </a:rPr>
              <a:t>	</a:t>
            </a:r>
            <a:r>
              <a:rPr lang="en-US" b="1" dirty="0" smtClean="0">
                <a:solidFill>
                  <a:srgbClr val="006000"/>
                </a:solidFill>
                <a:latin typeface="Courier New" pitchFamily="49" charset="0"/>
              </a:rPr>
              <a:t>protected void paint(Graphics g) {</a:t>
            </a:r>
          </a:p>
          <a:p>
            <a:pPr defTabSz="843260">
              <a:lnSpc>
                <a:spcPct val="80000"/>
              </a:lnSpc>
              <a:spcBef>
                <a:spcPct val="10000"/>
              </a:spcBef>
              <a:spcAft>
                <a:spcPct val="10000"/>
              </a:spcAft>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g.drawImage</a:t>
            </a:r>
            <a:r>
              <a:rPr lang="en-US" b="1" dirty="0" smtClean="0">
                <a:solidFill>
                  <a:srgbClr val="006000"/>
                </a:solidFill>
                <a:latin typeface="Courier New" pitchFamily="49" charset="0"/>
              </a:rPr>
              <a:t>(</a:t>
            </a:r>
            <a:r>
              <a:rPr lang="en-US" b="1" dirty="0" err="1" smtClean="0">
                <a:solidFill>
                  <a:srgbClr val="006000"/>
                </a:solidFill>
                <a:latin typeface="Courier New" pitchFamily="49" charset="0"/>
              </a:rPr>
              <a:t>spriteImage</a:t>
            </a: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xpos</a:t>
            </a: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ypos</a:t>
            </a: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Graphics.BOTTOM</a:t>
            </a:r>
            <a:r>
              <a:rPr lang="en-US" b="1" dirty="0" smtClean="0">
                <a:solidFill>
                  <a:srgbClr val="006000"/>
                </a:solidFill>
                <a:latin typeface="Courier New" pitchFamily="49" charset="0"/>
              </a:rPr>
              <a:t> | </a:t>
            </a:r>
            <a:r>
              <a:rPr lang="en-US" b="1" dirty="0" err="1" smtClean="0">
                <a:solidFill>
                  <a:srgbClr val="006000"/>
                </a:solidFill>
                <a:latin typeface="Courier New" pitchFamily="49" charset="0"/>
              </a:rPr>
              <a:t>Graphics.HCENTER</a:t>
            </a:r>
            <a:r>
              <a:rPr lang="en-US" b="1" dirty="0" smtClean="0">
                <a:solidFill>
                  <a:srgbClr val="006000"/>
                </a:solidFill>
                <a:latin typeface="Courier New" pitchFamily="49" charset="0"/>
              </a:rPr>
              <a:t>); }</a:t>
            </a:r>
          </a:p>
          <a:p>
            <a:pPr defTabSz="843260">
              <a:lnSpc>
                <a:spcPct val="80000"/>
              </a:lnSpc>
              <a:spcBef>
                <a:spcPct val="10000"/>
              </a:spcBef>
              <a:spcAft>
                <a:spcPct val="10000"/>
              </a:spcAft>
              <a:buNone/>
            </a:pPr>
            <a:r>
              <a:rPr lang="en-GB" b="1" dirty="0" smtClean="0">
                <a:latin typeface="Nokia Sans Wide" pitchFamily="34" charset="0"/>
              </a:rPr>
              <a:t>MIDP 2.0</a:t>
            </a:r>
          </a:p>
          <a:p>
            <a:pPr defTabSz="843260">
              <a:lnSpc>
                <a:spcPct val="80000"/>
              </a:lnSpc>
              <a:buNone/>
            </a:pPr>
            <a:r>
              <a:rPr lang="en-US" dirty="0" smtClean="0">
                <a:latin typeface="Nokia Sans Wide" pitchFamily="34" charset="0"/>
              </a:rPr>
              <a:t>In MIDP 2.0 you create the image like above, but you add another step that creates a Sprite object:</a:t>
            </a:r>
          </a:p>
          <a:p>
            <a:pPr defTabSz="843260">
              <a:lnSpc>
                <a:spcPct val="80000"/>
              </a:lnSpc>
              <a:spcBef>
                <a:spcPct val="10000"/>
              </a:spcBef>
              <a:spcAft>
                <a:spcPct val="10000"/>
              </a:spcAft>
              <a:buNone/>
            </a:pPr>
            <a:r>
              <a:rPr lang="en-US" b="1" dirty="0" smtClean="0">
                <a:solidFill>
                  <a:srgbClr val="006000"/>
                </a:solidFill>
                <a:latin typeface="Courier New" pitchFamily="49" charset="0"/>
              </a:rPr>
              <a:t>	Image </a:t>
            </a:r>
            <a:r>
              <a:rPr lang="en-US" b="1" dirty="0" err="1" smtClean="0">
                <a:solidFill>
                  <a:srgbClr val="006000"/>
                </a:solidFill>
                <a:latin typeface="Courier New" pitchFamily="49" charset="0"/>
              </a:rPr>
              <a:t>image</a:t>
            </a:r>
            <a:r>
              <a:rPr lang="en-US" b="1" dirty="0" smtClean="0">
                <a:solidFill>
                  <a:srgbClr val="006000"/>
                </a:solidFill>
                <a:latin typeface="Courier New" pitchFamily="49" charset="0"/>
              </a:rPr>
              <a:t> = null;</a:t>
            </a:r>
            <a:endParaRPr lang="en-US" dirty="0" smtClean="0">
              <a:latin typeface="Nokia Sans Wide" pitchFamily="34" charset="0"/>
            </a:endParaRPr>
          </a:p>
          <a:p>
            <a:pPr defTabSz="843260">
              <a:lnSpc>
                <a:spcPct val="80000"/>
              </a:lnSpc>
              <a:spcBef>
                <a:spcPct val="10000"/>
              </a:spcBef>
              <a:spcAft>
                <a:spcPct val="10000"/>
              </a:spcAft>
              <a:buNone/>
            </a:pPr>
            <a:r>
              <a:rPr lang="en-US" dirty="0" smtClean="0">
                <a:latin typeface="Nokia Sans Wide" pitchFamily="34" charset="0"/>
              </a:rPr>
              <a:t>	</a:t>
            </a:r>
            <a:r>
              <a:rPr lang="en-US" b="1" dirty="0" smtClean="0">
                <a:solidFill>
                  <a:srgbClr val="006000"/>
                </a:solidFill>
                <a:latin typeface="Courier New" pitchFamily="49" charset="0"/>
              </a:rPr>
              <a:t>try { image = </a:t>
            </a:r>
            <a:r>
              <a:rPr lang="en-US" b="1" dirty="0" err="1" smtClean="0">
                <a:solidFill>
                  <a:srgbClr val="006000"/>
                </a:solidFill>
                <a:latin typeface="Courier New" pitchFamily="49" charset="0"/>
              </a:rPr>
              <a:t>Image.createImage</a:t>
            </a:r>
            <a:r>
              <a:rPr lang="en-US" b="1" dirty="0" smtClean="0">
                <a:solidFill>
                  <a:srgbClr val="006000"/>
                </a:solidFill>
                <a:latin typeface="Courier New" pitchFamily="49" charset="0"/>
              </a:rPr>
              <a:t>(“/myimage.png”); }</a:t>
            </a:r>
          </a:p>
          <a:p>
            <a:pPr defTabSz="843260">
              <a:lnSpc>
                <a:spcPct val="80000"/>
              </a:lnSpc>
              <a:spcBef>
                <a:spcPct val="10000"/>
              </a:spcBef>
              <a:spcAft>
                <a:spcPct val="10000"/>
              </a:spcAft>
              <a:buNone/>
            </a:pPr>
            <a:r>
              <a:rPr lang="en-US" b="1" dirty="0" smtClean="0">
                <a:solidFill>
                  <a:srgbClr val="006000"/>
                </a:solidFill>
                <a:latin typeface="Courier New" pitchFamily="49" charset="0"/>
              </a:rPr>
              <a:t>	catch (Exception e) {}</a:t>
            </a:r>
          </a:p>
          <a:p>
            <a:pPr defTabSz="843260">
              <a:lnSpc>
                <a:spcPct val="80000"/>
              </a:lnSpc>
              <a:spcBef>
                <a:spcPct val="10000"/>
              </a:spcBef>
              <a:spcAft>
                <a:spcPct val="10000"/>
              </a:spcAft>
              <a:buNone/>
            </a:pPr>
            <a:r>
              <a:rPr lang="en-US" b="1" dirty="0" smtClean="0">
                <a:solidFill>
                  <a:srgbClr val="006000"/>
                </a:solidFill>
                <a:latin typeface="Courier New" pitchFamily="49" charset="0"/>
              </a:rPr>
              <a:t>	Sprite </a:t>
            </a:r>
            <a:r>
              <a:rPr lang="en-US" b="1" dirty="0" err="1" smtClean="0">
                <a:solidFill>
                  <a:srgbClr val="006000"/>
                </a:solidFill>
                <a:latin typeface="Courier New" pitchFamily="49" charset="0"/>
              </a:rPr>
              <a:t>sprite</a:t>
            </a:r>
            <a:r>
              <a:rPr lang="en-US" b="1" dirty="0" smtClean="0">
                <a:solidFill>
                  <a:srgbClr val="006000"/>
                </a:solidFill>
                <a:latin typeface="Courier New" pitchFamily="49" charset="0"/>
              </a:rPr>
              <a:t> = new Sprite(image, 10, 10);</a:t>
            </a:r>
          </a:p>
          <a:p>
            <a:pPr defTabSz="843260">
              <a:lnSpc>
                <a:spcPct val="80000"/>
              </a:lnSpc>
              <a:buNone/>
            </a:pPr>
            <a:r>
              <a:rPr lang="en-US" dirty="0" smtClean="0">
                <a:latin typeface="Nokia Sans Wide" pitchFamily="34" charset="0"/>
              </a:rPr>
              <a:t>The advantage with using the Sprite class is that you can position the sprite using the move() and </a:t>
            </a:r>
            <a:r>
              <a:rPr lang="en-US" dirty="0" err="1" smtClean="0">
                <a:latin typeface="Nokia Sans Wide" pitchFamily="34" charset="0"/>
              </a:rPr>
              <a:t>setPositions</a:t>
            </a:r>
            <a:r>
              <a:rPr lang="en-US" dirty="0" smtClean="0">
                <a:latin typeface="Nokia Sans Wide" pitchFamily="34" charset="0"/>
              </a:rPr>
              <a:t>() methods:</a:t>
            </a:r>
          </a:p>
          <a:p>
            <a:pPr defTabSz="843260">
              <a:lnSpc>
                <a:spcPct val="80000"/>
              </a:lnSpc>
              <a:buNone/>
            </a:pP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sprite.move</a:t>
            </a:r>
            <a:r>
              <a:rPr lang="en-GB" b="1" dirty="0" smtClean="0">
                <a:solidFill>
                  <a:srgbClr val="006000"/>
                </a:solidFill>
                <a:latin typeface="Courier New" pitchFamily="49" charset="0"/>
              </a:rPr>
              <a:t>(</a:t>
            </a:r>
            <a:r>
              <a:rPr lang="en-GB" b="1" dirty="0" err="1" smtClean="0">
                <a:solidFill>
                  <a:srgbClr val="006000"/>
                </a:solidFill>
                <a:latin typeface="Courier New" pitchFamily="49" charset="0"/>
              </a:rPr>
              <a:t>xpos</a:t>
            </a: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ypos</a:t>
            </a:r>
            <a:r>
              <a:rPr lang="en-GB" b="1" dirty="0" smtClean="0">
                <a:solidFill>
                  <a:srgbClr val="006000"/>
                </a:solidFill>
                <a:latin typeface="Courier New" pitchFamily="49" charset="0"/>
              </a:rPr>
              <a:t>);</a:t>
            </a:r>
          </a:p>
          <a:p>
            <a:pPr defTabSz="843260">
              <a:lnSpc>
                <a:spcPct val="80000"/>
              </a:lnSpc>
            </a:pPr>
            <a:r>
              <a:rPr lang="en-US" dirty="0" smtClean="0">
                <a:latin typeface="Nokia Sans Wide" pitchFamily="34" charset="0"/>
              </a:rPr>
              <a:t>Note that sprites are only available from the </a:t>
            </a:r>
            <a:r>
              <a:rPr lang="en-US" dirty="0" err="1" smtClean="0">
                <a:latin typeface="Nokia Sans Wide" pitchFamily="34" charset="0"/>
              </a:rPr>
              <a:t>GameCanvas</a:t>
            </a:r>
            <a:r>
              <a:rPr lang="en-US" dirty="0" smtClean="0">
                <a:latin typeface="Nokia Sans Wide" pitchFamily="34" charset="0"/>
              </a:rPr>
              <a:t> class which is a new class in MIDP 2.0. The </a:t>
            </a:r>
            <a:r>
              <a:rPr lang="en-US" dirty="0" err="1" smtClean="0">
                <a:latin typeface="Nokia Sans Wide" pitchFamily="34" charset="0"/>
              </a:rPr>
              <a:t>GameCanvas</a:t>
            </a:r>
            <a:r>
              <a:rPr lang="en-US" dirty="0" smtClean="0">
                <a:latin typeface="Nokia Sans Wide" pitchFamily="34" charset="0"/>
              </a:rPr>
              <a:t> allows the developer to get the state of keys of the target device at any time and it has a double-buffered </a:t>
            </a:r>
            <a:r>
              <a:rPr lang="en-US" dirty="0" err="1" smtClean="0">
                <a:latin typeface="Nokia Sans Wide" pitchFamily="34" charset="0"/>
              </a:rPr>
              <a:t>framebuffer</a:t>
            </a:r>
            <a:r>
              <a:rPr lang="en-US" dirty="0" smtClean="0">
                <a:latin typeface="Nokia Sans Wide" pitchFamily="34" charset="0"/>
              </a:rPr>
              <a:t> for flicker-free animation.</a:t>
            </a:r>
          </a:p>
          <a:p>
            <a:pPr defTabSz="843260">
              <a:lnSpc>
                <a:spcPct val="80000"/>
              </a:lnSpc>
            </a:pPr>
            <a:endParaRPr lang="en-US" dirty="0" smtClean="0">
              <a:latin typeface="Nokia Sans Wide" pitchFamily="34" charset="0"/>
            </a:endParaRPr>
          </a:p>
          <a:p>
            <a:pPr defTabSz="843260">
              <a:lnSpc>
                <a:spcPct val="80000"/>
              </a:lnSpc>
            </a:pPr>
            <a:r>
              <a:rPr lang="en-US" dirty="0" smtClean="0">
                <a:latin typeface="Nokia Sans Wide" pitchFamily="34" charset="0"/>
              </a:rPr>
              <a:t>Drawing sprites in MIDP 2.0 is a bit different than in MIDP 1.0, and for that you need to understand Layers and the </a:t>
            </a:r>
            <a:r>
              <a:rPr lang="en-US" dirty="0" err="1" smtClean="0">
                <a:latin typeface="Nokia Sans Wide" pitchFamily="34" charset="0"/>
              </a:rPr>
              <a:t>LayerManager</a:t>
            </a:r>
            <a:r>
              <a:rPr lang="en-US" dirty="0" smtClean="0">
                <a:latin typeface="Nokia Sans Wide" pitchFamily="34" charset="0"/>
              </a:rPr>
              <a:t> class which is covered in the next section. However, the basic code is simple enough and looks as follows:</a:t>
            </a:r>
          </a:p>
          <a:p>
            <a:pPr defTabSz="843260">
              <a:lnSpc>
                <a:spcPct val="80000"/>
              </a:lnSpc>
              <a:buNone/>
            </a:pPr>
            <a:r>
              <a:rPr lang="en-US" dirty="0" smtClean="0">
                <a:latin typeface="Nokia Sans Wide" pitchFamily="34" charset="0"/>
              </a:rPr>
              <a:t>	</a:t>
            </a:r>
            <a:r>
              <a:rPr lang="en-US" b="1" dirty="0" err="1" smtClean="0">
                <a:solidFill>
                  <a:srgbClr val="006000"/>
                </a:solidFill>
                <a:latin typeface="Courier New" pitchFamily="49" charset="0"/>
              </a:rPr>
              <a:t>LayerManager</a:t>
            </a: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layerManager</a:t>
            </a:r>
            <a:r>
              <a:rPr lang="en-US" b="1" dirty="0" smtClean="0">
                <a:solidFill>
                  <a:srgbClr val="006000"/>
                </a:solidFill>
                <a:latin typeface="Courier New" pitchFamily="49" charset="0"/>
              </a:rPr>
              <a:t> = new </a:t>
            </a:r>
            <a:r>
              <a:rPr lang="en-US" b="1" dirty="0" err="1" smtClean="0">
                <a:solidFill>
                  <a:srgbClr val="006000"/>
                </a:solidFill>
                <a:latin typeface="Courier New" pitchFamily="49" charset="0"/>
              </a:rPr>
              <a:t>LayerManager</a:t>
            </a:r>
            <a:r>
              <a:rPr lang="en-US" b="1" dirty="0" smtClean="0">
                <a:solidFill>
                  <a:srgbClr val="006000"/>
                </a:solidFill>
                <a:latin typeface="Courier New" pitchFamily="49" charset="0"/>
              </a:rPr>
              <a:t>();</a:t>
            </a:r>
          </a:p>
          <a:p>
            <a:pPr defTabSz="843260">
              <a:lnSpc>
                <a:spcPct val="80000"/>
              </a:lnSpc>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layerManager.append</a:t>
            </a:r>
            <a:r>
              <a:rPr lang="en-US" b="1" dirty="0" smtClean="0">
                <a:solidFill>
                  <a:srgbClr val="006000"/>
                </a:solidFill>
                <a:latin typeface="Courier New" pitchFamily="49" charset="0"/>
              </a:rPr>
              <a:t>(sprite);</a:t>
            </a:r>
          </a:p>
          <a:p>
            <a:pPr defTabSz="843260">
              <a:lnSpc>
                <a:spcPct val="80000"/>
              </a:lnSpc>
              <a:buNone/>
            </a:pPr>
            <a:r>
              <a:rPr lang="en-US" b="1" dirty="0" smtClean="0">
                <a:solidFill>
                  <a:srgbClr val="006000"/>
                </a:solidFill>
                <a:latin typeface="Courier New" pitchFamily="49" charset="0"/>
              </a:rPr>
              <a:t>	Graphics g = </a:t>
            </a:r>
            <a:r>
              <a:rPr lang="en-US" b="1" dirty="0" err="1" smtClean="0">
                <a:solidFill>
                  <a:srgbClr val="006000"/>
                </a:solidFill>
                <a:latin typeface="Courier New" pitchFamily="49" charset="0"/>
              </a:rPr>
              <a:t>getGraphics</a:t>
            </a:r>
            <a:r>
              <a:rPr lang="en-US" b="1" dirty="0" smtClean="0">
                <a:solidFill>
                  <a:srgbClr val="006000"/>
                </a:solidFill>
                <a:latin typeface="Courier New" pitchFamily="49" charset="0"/>
              </a:rPr>
              <a:t>(); // from </a:t>
            </a:r>
            <a:r>
              <a:rPr lang="en-US" b="1" dirty="0" err="1" smtClean="0">
                <a:solidFill>
                  <a:srgbClr val="006000"/>
                </a:solidFill>
                <a:latin typeface="Courier New" pitchFamily="49" charset="0"/>
              </a:rPr>
              <a:t>GameCanvas</a:t>
            </a:r>
            <a:endParaRPr lang="en-US" b="1" dirty="0" smtClean="0">
              <a:solidFill>
                <a:srgbClr val="006000"/>
              </a:solidFill>
              <a:latin typeface="Courier New" pitchFamily="49" charset="0"/>
            </a:endParaRPr>
          </a:p>
          <a:p>
            <a:pPr defTabSz="843260">
              <a:lnSpc>
                <a:spcPct val="80000"/>
              </a:lnSpc>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layerManager.paint</a:t>
            </a:r>
            <a:r>
              <a:rPr lang="en-US" b="1" dirty="0" smtClean="0">
                <a:solidFill>
                  <a:srgbClr val="006000"/>
                </a:solidFill>
                <a:latin typeface="Courier New" pitchFamily="49" charset="0"/>
              </a:rPr>
              <a:t>(g,0,0);</a:t>
            </a:r>
          </a:p>
          <a:p>
            <a:pPr defTabSz="843260">
              <a:lnSpc>
                <a:spcPct val="80000"/>
              </a:lnSpc>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flushGraphics</a:t>
            </a:r>
            <a:r>
              <a:rPr lang="en-US" b="1" dirty="0" smtClean="0">
                <a:solidFill>
                  <a:srgbClr val="006000"/>
                </a:solidFill>
                <a:latin typeface="Courier New" pitchFamily="49" charset="0"/>
              </a:rPr>
              <a:t>(); // from </a:t>
            </a:r>
            <a:r>
              <a:rPr lang="en-US" b="1" dirty="0" err="1" smtClean="0">
                <a:solidFill>
                  <a:srgbClr val="006000"/>
                </a:solidFill>
                <a:latin typeface="Courier New" pitchFamily="49" charset="0"/>
              </a:rPr>
              <a:t>GameCanvas</a:t>
            </a:r>
            <a:endParaRPr lang="en-US" b="1" dirty="0" smtClean="0">
              <a:solidFill>
                <a:srgbClr val="006000"/>
              </a:solidFill>
              <a:latin typeface="Courier New" pitchFamily="49"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xfrm>
            <a:off x="906463" y="844550"/>
            <a:ext cx="4916487" cy="3403600"/>
          </a:xfrm>
          <a:ln/>
        </p:spPr>
      </p:sp>
      <p:sp>
        <p:nvSpPr>
          <p:cNvPr id="43011" name="Rectangle 4"/>
          <p:cNvSpPr>
            <a:spLocks noGrp="1" noChangeArrowheads="1"/>
          </p:cNvSpPr>
          <p:nvPr>
            <p:ph type="body" idx="1"/>
          </p:nvPr>
        </p:nvSpPr>
        <p:spPr>
          <a:xfrm>
            <a:off x="897319" y="4616231"/>
            <a:ext cx="4933189" cy="4372383"/>
          </a:xfrm>
          <a:noFill/>
          <a:ln w="9525"/>
        </p:spPr>
        <p:txBody>
          <a:bodyPr/>
          <a:lstStyle/>
          <a:p>
            <a:pPr defTabSz="843260"/>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a:spLocks noGrp="1" noRot="1" noChangeAspect="1" noChangeArrowheads="1" noTextEdit="1"/>
          </p:cNvSpPr>
          <p:nvPr>
            <p:ph type="sldImg"/>
          </p:nvPr>
        </p:nvSpPr>
        <p:spPr>
          <a:xfrm>
            <a:off x="906463" y="844550"/>
            <a:ext cx="4916487" cy="3403600"/>
          </a:xfrm>
          <a:ln/>
        </p:spPr>
      </p:sp>
      <p:sp>
        <p:nvSpPr>
          <p:cNvPr id="44035" name="Rectangle 4"/>
          <p:cNvSpPr>
            <a:spLocks noGrp="1" noChangeArrowheads="1"/>
          </p:cNvSpPr>
          <p:nvPr>
            <p:ph type="body" idx="1"/>
          </p:nvPr>
        </p:nvSpPr>
        <p:spPr>
          <a:xfrm>
            <a:off x="897319" y="4616231"/>
            <a:ext cx="4933189" cy="4372383"/>
          </a:xfrm>
          <a:noFill/>
          <a:ln w="9525"/>
        </p:spPr>
        <p:txBody>
          <a:bodyPr/>
          <a:lstStyle/>
          <a:p>
            <a:pPr defTabSz="843260"/>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Rot="1" noChangeAspect="1" noChangeArrowheads="1" noTextEdit="1"/>
          </p:cNvSpPr>
          <p:nvPr>
            <p:ph type="sldImg"/>
          </p:nvPr>
        </p:nvSpPr>
        <p:spPr>
          <a:xfrm>
            <a:off x="733425" y="728663"/>
            <a:ext cx="5260975" cy="3643312"/>
          </a:xfrm>
          <a:ln/>
        </p:spPr>
      </p:sp>
      <p:sp>
        <p:nvSpPr>
          <p:cNvPr id="45059" name="Rectangle 1027"/>
          <p:cNvSpPr>
            <a:spLocks noGrp="1" noChangeArrowheads="1"/>
          </p:cNvSpPr>
          <p:nvPr>
            <p:ph type="body" idx="1"/>
          </p:nvPr>
        </p:nvSpPr>
        <p:spPr>
          <a:xfrm>
            <a:off x="897319" y="4616231"/>
            <a:ext cx="4933189" cy="4372383"/>
          </a:xfrm>
          <a:solidFill>
            <a:srgbClr val="FFFFFF"/>
          </a:solidFill>
          <a:ln>
            <a:solidFill>
              <a:srgbClr val="000000"/>
            </a:solidFill>
          </a:ln>
        </p:spPr>
        <p:txBody>
          <a:bodyPr/>
          <a:lstStyle/>
          <a:p>
            <a:r>
              <a:rPr lang="en-GB" smtClean="0">
                <a:latin typeface="Nokia Sans Wide" pitchFamily="34" charset="0"/>
              </a:rPr>
              <a:t>The frames used to create an animated Sprite are provided by a single image file, loaded using an Image object. The Sprite class separates the image into each individual frame of a width and height specified in its constructor and assigns a number to each, starting at 0.</a:t>
            </a:r>
          </a:p>
          <a:p>
            <a:endParaRPr lang="en-GB" smtClean="0">
              <a:latin typeface="Nokia Sans Wide" pitchFamily="34" charset="0"/>
            </a:endParaRPr>
          </a:p>
          <a:p>
            <a:r>
              <a:rPr lang="en-GB" smtClean="0">
                <a:latin typeface="Nokia Sans Wide" pitchFamily="34" charset="0"/>
              </a:rPr>
              <a:t>The sequence in which the frames are displayed defaults to the order they where drawn in the original image. However, this can be overridden using the method setFrameSequence(int[] sequence), passing to the method an array of integers, representing the order of the frame numbers.</a:t>
            </a:r>
          </a:p>
          <a:p>
            <a:endParaRPr lang="en-GB" smtClean="0">
              <a:latin typeface="Nokia Sans Wide" pitchFamily="34" charset="0"/>
            </a:endParaRPr>
          </a:p>
          <a:p>
            <a:r>
              <a:rPr lang="en-GB" smtClean="0">
                <a:latin typeface="Nokia Sans Wide" pitchFamily="34" charset="0"/>
              </a:rPr>
              <a:t>To achieve the effect of animation, the current frame being displayed on the sprite must be changed. This is done by calling the methods nextFrame() and prevFrame(). These methods simply select the next or previous frame in the frame sequence. If the nextFrame() method is called at the end of the sequence, the first frame in the sequence is displayed. If the prevFrame() method is called at the start of the sequence, the last frame is displayed.</a:t>
            </a:r>
            <a:endParaRPr lang="en-US" smtClean="0">
              <a:latin typeface="Nokia Sans Wide"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733425" y="728663"/>
            <a:ext cx="5260975" cy="3643312"/>
          </a:xfrm>
          <a:ln/>
        </p:spPr>
      </p:sp>
      <p:sp>
        <p:nvSpPr>
          <p:cNvPr id="46083" name="Rectangle 3"/>
          <p:cNvSpPr>
            <a:spLocks noGrp="1" noChangeArrowheads="1"/>
          </p:cNvSpPr>
          <p:nvPr>
            <p:ph type="body" idx="1"/>
          </p:nvPr>
        </p:nvSpPr>
        <p:spPr>
          <a:xfrm>
            <a:off x="483592" y="4210472"/>
            <a:ext cx="5544615" cy="5202957"/>
          </a:xfrm>
          <a:solidFill>
            <a:srgbClr val="FFFFFF"/>
          </a:solidFill>
          <a:ln>
            <a:solidFill>
              <a:srgbClr val="000000"/>
            </a:solidFill>
          </a:ln>
        </p:spPr>
        <p:txBody>
          <a:bodyPr/>
          <a:lstStyle/>
          <a:p>
            <a:pPr>
              <a:lnSpc>
                <a:spcPct val="90000"/>
              </a:lnSpc>
            </a:pPr>
            <a:r>
              <a:rPr lang="en-US" dirty="0" smtClean="0">
                <a:latin typeface="Nokia Sans Wide" pitchFamily="34" charset="0"/>
              </a:rPr>
              <a:t>A </a:t>
            </a:r>
            <a:r>
              <a:rPr lang="en-GB" dirty="0" smtClean="0">
                <a:latin typeface="Nokia Sans Wide" pitchFamily="34" charset="0"/>
              </a:rPr>
              <a:t>Sprite</a:t>
            </a:r>
            <a:r>
              <a:rPr lang="en-US" dirty="0" smtClean="0">
                <a:latin typeface="Nokia Sans Wide" pitchFamily="34" charset="0"/>
              </a:rPr>
              <a:t> can be moved in the game area with two simple methods which are inherited from the </a:t>
            </a:r>
            <a:r>
              <a:rPr lang="en-GB" dirty="0" smtClean="0">
                <a:latin typeface="Nokia Sans Wide" pitchFamily="34" charset="0"/>
              </a:rPr>
              <a:t>Layer</a:t>
            </a:r>
            <a:r>
              <a:rPr lang="en-US" dirty="0" smtClean="0">
                <a:latin typeface="Nokia Sans Wide" pitchFamily="34" charset="0"/>
              </a:rPr>
              <a:t> class, </a:t>
            </a:r>
            <a:r>
              <a:rPr lang="en-GB" b="1" dirty="0" smtClean="0">
                <a:solidFill>
                  <a:srgbClr val="006000"/>
                </a:solidFill>
                <a:latin typeface="Courier New" pitchFamily="49" charset="0"/>
              </a:rPr>
              <a:t>move(</a:t>
            </a:r>
            <a:r>
              <a:rPr lang="en-GB" b="1" dirty="0" err="1" smtClean="0">
                <a:solidFill>
                  <a:srgbClr val="006000"/>
                </a:solidFill>
                <a:latin typeface="Courier New" pitchFamily="49" charset="0"/>
              </a:rPr>
              <a:t>int</a:t>
            </a:r>
            <a:r>
              <a:rPr lang="en-GB" b="1" dirty="0" smtClean="0">
                <a:solidFill>
                  <a:srgbClr val="006000"/>
                </a:solidFill>
                <a:latin typeface="Courier New" pitchFamily="49" charset="0"/>
              </a:rPr>
              <a:t> x, </a:t>
            </a:r>
            <a:r>
              <a:rPr lang="en-GB" b="1" dirty="0" err="1" smtClean="0">
                <a:solidFill>
                  <a:srgbClr val="006000"/>
                </a:solidFill>
                <a:latin typeface="Courier New" pitchFamily="49" charset="0"/>
              </a:rPr>
              <a:t>int</a:t>
            </a:r>
            <a:r>
              <a:rPr lang="en-GB" b="1" dirty="0" smtClean="0">
                <a:solidFill>
                  <a:srgbClr val="006000"/>
                </a:solidFill>
                <a:latin typeface="Courier New" pitchFamily="49" charset="0"/>
              </a:rPr>
              <a:t> y)</a:t>
            </a:r>
            <a:r>
              <a:rPr lang="en-US" b="1" dirty="0" smtClean="0">
                <a:solidFill>
                  <a:srgbClr val="006000"/>
                </a:solidFill>
                <a:latin typeface="Courier New" pitchFamily="49" charset="0"/>
              </a:rPr>
              <a:t> </a:t>
            </a:r>
            <a:r>
              <a:rPr lang="en-US" dirty="0" smtClean="0">
                <a:solidFill>
                  <a:srgbClr val="006000"/>
                </a:solidFill>
                <a:latin typeface="Courier New" pitchFamily="49" charset="0"/>
              </a:rPr>
              <a:t>and</a:t>
            </a:r>
            <a:r>
              <a:rPr lang="en-US" b="1" dirty="0" smtClean="0">
                <a:solidFill>
                  <a:srgbClr val="006000"/>
                </a:solidFill>
                <a:latin typeface="Courier New" pitchFamily="49" charset="0"/>
              </a:rPr>
              <a:t> </a:t>
            </a:r>
            <a:r>
              <a:rPr lang="en-GB" b="1" dirty="0" err="1" smtClean="0">
                <a:solidFill>
                  <a:srgbClr val="006000"/>
                </a:solidFill>
                <a:latin typeface="Courier New" pitchFamily="49" charset="0"/>
              </a:rPr>
              <a:t>setPosition</a:t>
            </a:r>
            <a:r>
              <a:rPr lang="en-GB" b="1" dirty="0" smtClean="0">
                <a:solidFill>
                  <a:srgbClr val="006000"/>
                </a:solidFill>
                <a:latin typeface="Courier New" pitchFamily="49" charset="0"/>
              </a:rPr>
              <a:t>(</a:t>
            </a:r>
            <a:r>
              <a:rPr lang="en-GB" b="1" dirty="0" err="1" smtClean="0">
                <a:solidFill>
                  <a:srgbClr val="006000"/>
                </a:solidFill>
                <a:latin typeface="Courier New" pitchFamily="49" charset="0"/>
              </a:rPr>
              <a:t>int</a:t>
            </a:r>
            <a:r>
              <a:rPr lang="en-GB" b="1" dirty="0" smtClean="0">
                <a:solidFill>
                  <a:srgbClr val="006000"/>
                </a:solidFill>
                <a:latin typeface="Courier New" pitchFamily="49" charset="0"/>
              </a:rPr>
              <a:t> x, </a:t>
            </a:r>
            <a:r>
              <a:rPr lang="en-GB" b="1" dirty="0" err="1" smtClean="0">
                <a:solidFill>
                  <a:srgbClr val="006000"/>
                </a:solidFill>
                <a:latin typeface="Courier New" pitchFamily="49" charset="0"/>
              </a:rPr>
              <a:t>int</a:t>
            </a:r>
            <a:r>
              <a:rPr lang="en-GB" b="1" dirty="0" smtClean="0">
                <a:solidFill>
                  <a:srgbClr val="006000"/>
                </a:solidFill>
                <a:latin typeface="Courier New" pitchFamily="49" charset="0"/>
              </a:rPr>
              <a:t> y)</a:t>
            </a:r>
            <a:r>
              <a:rPr lang="en-US" dirty="0" smtClean="0">
                <a:latin typeface="Nokia Sans Wide" pitchFamily="34" charset="0"/>
              </a:rPr>
              <a:t>.</a:t>
            </a:r>
          </a:p>
          <a:p>
            <a:pPr>
              <a:lnSpc>
                <a:spcPct val="90000"/>
              </a:lnSpc>
            </a:pPr>
            <a:r>
              <a:rPr lang="en-US" dirty="0" smtClean="0">
                <a:latin typeface="Nokia Sans Wide" pitchFamily="34" charset="0"/>
              </a:rPr>
              <a:t>To change the rendered appearance of a Sprite , use the </a:t>
            </a:r>
            <a:r>
              <a:rPr lang="en-GB" dirty="0" err="1" smtClean="0">
                <a:latin typeface="Nokia Sans Wide" pitchFamily="34" charset="0"/>
              </a:rPr>
              <a:t>setTransform</a:t>
            </a:r>
            <a:r>
              <a:rPr lang="en-GB" dirty="0" smtClean="0">
                <a:latin typeface="Nokia Sans Wide" pitchFamily="34" charset="0"/>
              </a:rPr>
              <a:t>(</a:t>
            </a:r>
            <a:r>
              <a:rPr lang="en-GB" dirty="0" err="1" smtClean="0">
                <a:latin typeface="Nokia Sans Wide" pitchFamily="34" charset="0"/>
              </a:rPr>
              <a:t>int</a:t>
            </a:r>
            <a:r>
              <a:rPr lang="en-GB" dirty="0" smtClean="0">
                <a:latin typeface="Nokia Sans Wide" pitchFamily="34" charset="0"/>
              </a:rPr>
              <a:t> transform)</a:t>
            </a:r>
            <a:r>
              <a:rPr lang="en-US" dirty="0" smtClean="0">
                <a:latin typeface="Nokia Sans Wide" pitchFamily="34" charset="0"/>
              </a:rPr>
              <a:t> method.</a:t>
            </a:r>
          </a:p>
          <a:p>
            <a:pPr>
              <a:lnSpc>
                <a:spcPct val="90000"/>
              </a:lnSpc>
            </a:pPr>
            <a:r>
              <a:rPr lang="en-US" dirty="0" smtClean="0">
                <a:latin typeface="Nokia Sans Wide" pitchFamily="34" charset="0"/>
              </a:rPr>
              <a:t>The </a:t>
            </a:r>
            <a:r>
              <a:rPr lang="en-GB" dirty="0" smtClean="0">
                <a:latin typeface="Nokia Sans Wide" pitchFamily="34" charset="0"/>
              </a:rPr>
              <a:t>move(...)</a:t>
            </a:r>
            <a:r>
              <a:rPr lang="en-US" dirty="0" smtClean="0">
                <a:latin typeface="Nokia Sans Wide" pitchFamily="34" charset="0"/>
              </a:rPr>
              <a:t> method takes two parameters, the distance to move along the x axis and the distance to move along the y axis. The example in the slide moves the sprite to the right, along the x axis. To move the sprite to the left along the x axis, use the code</a:t>
            </a:r>
          </a:p>
          <a:p>
            <a:pPr>
              <a:lnSpc>
                <a:spcPct val="90000"/>
              </a:lnSpc>
            </a:pPr>
            <a:r>
              <a:rPr lang="en-GB" b="1" dirty="0" err="1" smtClean="0">
                <a:solidFill>
                  <a:srgbClr val="006000"/>
                </a:solidFill>
                <a:latin typeface="Courier New" pitchFamily="49" charset="0"/>
              </a:rPr>
              <a:t>alien.move</a:t>
            </a:r>
            <a:r>
              <a:rPr lang="en-GB" b="1" dirty="0" smtClean="0">
                <a:solidFill>
                  <a:srgbClr val="006000"/>
                </a:solidFill>
                <a:latin typeface="Courier New" pitchFamily="49" charset="0"/>
              </a:rPr>
              <a:t>(-3, 0);</a:t>
            </a:r>
          </a:p>
          <a:p>
            <a:pPr>
              <a:lnSpc>
                <a:spcPct val="90000"/>
              </a:lnSpc>
            </a:pPr>
            <a:r>
              <a:rPr lang="en-US" dirty="0" smtClean="0">
                <a:latin typeface="Nokia Sans Wide" pitchFamily="34" charset="0"/>
              </a:rPr>
              <a:t>This sets the distance to move along the x axis to a negative value.</a:t>
            </a:r>
          </a:p>
          <a:p>
            <a:pPr>
              <a:lnSpc>
                <a:spcPct val="90000"/>
              </a:lnSpc>
            </a:pPr>
            <a:r>
              <a:rPr lang="en-US" dirty="0" smtClean="0">
                <a:latin typeface="Nokia Sans Wide" pitchFamily="34" charset="0"/>
              </a:rPr>
              <a:t>The </a:t>
            </a:r>
            <a:r>
              <a:rPr lang="en-GB" dirty="0" err="1" smtClean="0">
                <a:latin typeface="Nokia Sans Wide" pitchFamily="34" charset="0"/>
              </a:rPr>
              <a:t>setPosition</a:t>
            </a:r>
            <a:r>
              <a:rPr lang="en-GB" dirty="0" smtClean="0">
                <a:latin typeface="Nokia Sans Wide" pitchFamily="34" charset="0"/>
              </a:rPr>
              <a:t>(...)</a:t>
            </a:r>
            <a:r>
              <a:rPr lang="en-US" dirty="0" smtClean="0">
                <a:latin typeface="Nokia Sans Wide" pitchFamily="34" charset="0"/>
              </a:rPr>
              <a:t> method takes two parameters, the horizontal position and vertical position. For example, the alien sprite is currently at the position (5,5) and to move it to the position (10,10), use the code</a:t>
            </a:r>
          </a:p>
          <a:p>
            <a:pPr>
              <a:lnSpc>
                <a:spcPct val="90000"/>
              </a:lnSpc>
            </a:pPr>
            <a:r>
              <a:rPr lang="en-GB" b="1" dirty="0" err="1" smtClean="0">
                <a:solidFill>
                  <a:srgbClr val="006000"/>
                </a:solidFill>
                <a:latin typeface="Courier New" pitchFamily="49" charset="0"/>
              </a:rPr>
              <a:t>alien.setPosition</a:t>
            </a:r>
            <a:r>
              <a:rPr lang="en-GB" b="1" dirty="0" smtClean="0">
                <a:solidFill>
                  <a:srgbClr val="006000"/>
                </a:solidFill>
                <a:latin typeface="Courier New" pitchFamily="49" charset="0"/>
              </a:rPr>
              <a:t>(10, 10);</a:t>
            </a:r>
          </a:p>
          <a:p>
            <a:pPr>
              <a:lnSpc>
                <a:spcPct val="90000"/>
              </a:lnSpc>
            </a:pPr>
            <a:r>
              <a:rPr lang="en-US" dirty="0" smtClean="0">
                <a:latin typeface="Nokia Sans Wide" pitchFamily="34" charset="0"/>
              </a:rPr>
              <a:t>The </a:t>
            </a:r>
            <a:r>
              <a:rPr lang="en-GB" dirty="0" err="1" smtClean="0">
                <a:latin typeface="Nokia Sans Wide" pitchFamily="34" charset="0"/>
              </a:rPr>
              <a:t>setTransform</a:t>
            </a:r>
            <a:r>
              <a:rPr lang="en-GB" dirty="0" smtClean="0">
                <a:latin typeface="Nokia Sans Wide" pitchFamily="34" charset="0"/>
              </a:rPr>
              <a:t>(...)</a:t>
            </a:r>
            <a:r>
              <a:rPr lang="en-US" dirty="0" smtClean="0">
                <a:latin typeface="Nokia Sans Wide" pitchFamily="34" charset="0"/>
              </a:rPr>
              <a:t> method takes one parameter, the desired transform for this Sprite. Transform constants, that this method can be called with, are stored in the Sprite class itself. In the slide example, the sprite is reflected about its vertical centre by calling the method with the constant </a:t>
            </a:r>
            <a:r>
              <a:rPr lang="en-GB" dirty="0" err="1" smtClean="0">
                <a:latin typeface="Nokia Sans Wide" pitchFamily="34" charset="0"/>
              </a:rPr>
              <a:t>Sprite.TRANS_MIRROR</a:t>
            </a:r>
            <a:endParaRPr lang="en-GB" dirty="0" smtClean="0">
              <a:latin typeface="Nokia Sans Wide" pitchFamily="34" charset="0"/>
            </a:endParaRPr>
          </a:p>
          <a:p>
            <a:pPr>
              <a:lnSpc>
                <a:spcPct val="90000"/>
              </a:lnSpc>
            </a:pPr>
            <a:r>
              <a:rPr lang="en-US" dirty="0" smtClean="0">
                <a:latin typeface="Nokia Sans Wide" pitchFamily="34" charset="0"/>
              </a:rPr>
              <a:t>Developers should note that applying a transform to a Sprite may result in its width and height being swapped, for example if it is rotated 90 degrees.</a:t>
            </a:r>
          </a:p>
          <a:p>
            <a:pPr>
              <a:lnSpc>
                <a:spcPct val="90000"/>
              </a:lnSpc>
            </a:pPr>
            <a:r>
              <a:rPr lang="en-US" dirty="0" smtClean="0">
                <a:latin typeface="Nokia Sans Wide" pitchFamily="34" charset="0"/>
              </a:rPr>
              <a:t>The other transforms that can be applied to a sprite are detailed below:</a:t>
            </a:r>
            <a:endParaRPr lang="en-GB" dirty="0" smtClean="0">
              <a:latin typeface="Nokia Sans Wide" pitchFamily="34" charset="0"/>
            </a:endParaRPr>
          </a:p>
          <a:p>
            <a:pPr lvl="1">
              <a:spcBef>
                <a:spcPct val="10000"/>
              </a:spcBef>
              <a:spcAft>
                <a:spcPct val="10000"/>
              </a:spcAft>
              <a:buFontTx/>
              <a:buChar char="•"/>
            </a:pPr>
            <a:r>
              <a:rPr lang="en-GB" sz="1050" dirty="0" smtClean="0">
                <a:latin typeface="Nokia Sans Wide" pitchFamily="34" charset="0"/>
              </a:rPr>
              <a:t>TRANS_NONE – No transform should be applied to the Sprite. This can be used to reset the Sprite to its original state as it was constructed from the Image object.</a:t>
            </a:r>
          </a:p>
          <a:p>
            <a:pPr lvl="1">
              <a:spcBef>
                <a:spcPct val="10000"/>
              </a:spcBef>
              <a:spcAft>
                <a:spcPct val="10000"/>
              </a:spcAft>
              <a:buFontTx/>
              <a:buChar char="•"/>
            </a:pPr>
            <a:r>
              <a:rPr lang="en-GB" sz="1050" dirty="0" smtClean="0">
                <a:latin typeface="Nokia Sans Wide" pitchFamily="34" charset="0"/>
              </a:rPr>
              <a:t>TRANS_ROT90 – This rotates the Sprite 90 degrees clockwise.</a:t>
            </a:r>
          </a:p>
          <a:p>
            <a:pPr lvl="1">
              <a:spcBef>
                <a:spcPct val="10000"/>
              </a:spcBef>
              <a:spcAft>
                <a:spcPct val="10000"/>
              </a:spcAft>
              <a:buFontTx/>
              <a:buChar char="•"/>
            </a:pPr>
            <a:r>
              <a:rPr lang="en-GB" sz="1050" dirty="0" smtClean="0">
                <a:latin typeface="Nokia Sans Wide" pitchFamily="34" charset="0"/>
              </a:rPr>
              <a:t>TRANS_ROT180 – This rotates the Sprite 180 degrees clockwise</a:t>
            </a:r>
          </a:p>
          <a:p>
            <a:pPr lvl="1">
              <a:spcBef>
                <a:spcPct val="10000"/>
              </a:spcBef>
              <a:spcAft>
                <a:spcPct val="10000"/>
              </a:spcAft>
              <a:buFontTx/>
              <a:buChar char="•"/>
            </a:pPr>
            <a:r>
              <a:rPr lang="en-GB" sz="1050" dirty="0" smtClean="0">
                <a:latin typeface="Nokia Sans Wide" pitchFamily="34" charset="0"/>
              </a:rPr>
              <a:t>TRANS_ROT270 – This rotates the Sprite 270 degrees clockwise</a:t>
            </a:r>
          </a:p>
          <a:p>
            <a:pPr lvl="1">
              <a:spcBef>
                <a:spcPct val="10000"/>
              </a:spcBef>
              <a:spcAft>
                <a:spcPct val="10000"/>
              </a:spcAft>
              <a:buFontTx/>
              <a:buChar char="•"/>
            </a:pPr>
            <a:r>
              <a:rPr lang="en-GB" sz="1050" dirty="0" smtClean="0">
                <a:latin typeface="Nokia Sans Wide" pitchFamily="34" charset="0"/>
              </a:rPr>
              <a:t>TRANS_MIRROR – This reflects the Sprite about its vertical centre</a:t>
            </a:r>
          </a:p>
          <a:p>
            <a:pPr lvl="1">
              <a:spcBef>
                <a:spcPct val="10000"/>
              </a:spcBef>
              <a:spcAft>
                <a:spcPct val="10000"/>
              </a:spcAft>
              <a:buFontTx/>
              <a:buChar char="•"/>
            </a:pPr>
            <a:r>
              <a:rPr lang="en-GB" sz="1050" dirty="0" smtClean="0">
                <a:latin typeface="Nokia Sans Wide" pitchFamily="34" charset="0"/>
              </a:rPr>
              <a:t>TRANS_MIRROR_ROT90 – This reflects the Sprite about its vertical centre then rotates it 90 degrees clockwise</a:t>
            </a:r>
          </a:p>
          <a:p>
            <a:pPr lvl="1">
              <a:spcBef>
                <a:spcPct val="10000"/>
              </a:spcBef>
              <a:spcAft>
                <a:spcPct val="10000"/>
              </a:spcAft>
              <a:buFontTx/>
              <a:buChar char="•"/>
            </a:pPr>
            <a:r>
              <a:rPr lang="en-GB" sz="1050" dirty="0" smtClean="0">
                <a:latin typeface="Nokia Sans Wide" pitchFamily="34" charset="0"/>
              </a:rPr>
              <a:t>TRANS_MIRROR_ROT180 – This reflects the Sprite about its vertical centre then rotates it 180 degrees clockwise</a:t>
            </a:r>
          </a:p>
          <a:p>
            <a:pPr lvl="1">
              <a:spcBef>
                <a:spcPct val="10000"/>
              </a:spcBef>
              <a:spcAft>
                <a:spcPct val="10000"/>
              </a:spcAft>
              <a:buFontTx/>
              <a:buChar char="•"/>
            </a:pPr>
            <a:r>
              <a:rPr lang="en-GB" sz="1050" dirty="0" smtClean="0">
                <a:latin typeface="Nokia Sans Wide" pitchFamily="34" charset="0"/>
              </a:rPr>
              <a:t>TRANS_MIRROR_ROT270 – This reflects the Sprite about its vertical centre then rotates it 270 degrees clockwise</a:t>
            </a:r>
            <a:endParaRPr lang="en-US" sz="1050" dirty="0" smtClean="0">
              <a:latin typeface="Nokia Sans Wide"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733425" y="728663"/>
            <a:ext cx="5260975" cy="3643312"/>
          </a:xfrm>
          <a:ln/>
        </p:spPr>
      </p:sp>
      <p:sp>
        <p:nvSpPr>
          <p:cNvPr id="47107" name="Rectangle 3"/>
          <p:cNvSpPr>
            <a:spLocks noGrp="1" noChangeArrowheads="1"/>
          </p:cNvSpPr>
          <p:nvPr>
            <p:ph type="body" idx="1"/>
          </p:nvPr>
        </p:nvSpPr>
        <p:spPr>
          <a:xfrm>
            <a:off x="483593" y="4616230"/>
            <a:ext cx="5904656" cy="4797199"/>
          </a:xfrm>
          <a:solidFill>
            <a:srgbClr val="FFFFFF"/>
          </a:solidFill>
          <a:ln>
            <a:solidFill>
              <a:srgbClr val="000000"/>
            </a:solidFill>
          </a:ln>
        </p:spPr>
        <p:txBody>
          <a:bodyPr/>
          <a:lstStyle/>
          <a:p>
            <a:pPr>
              <a:lnSpc>
                <a:spcPct val="90000"/>
              </a:lnSpc>
            </a:pPr>
            <a:r>
              <a:rPr lang="en-GB" dirty="0" smtClean="0">
                <a:latin typeface="Nokia Sans Wide" pitchFamily="34" charset="0"/>
              </a:rPr>
              <a:t>An important aspect of writing games is the ability to check when on screen objects collide with other on screen objects. For example, in a game involving a maze, the sprites need to stay within the walls of the maze, and so if sprites collide with the walls, the game needs to prevent them from travelling through it. Also, it may be important in some games to detect if one moving sprite has collided with another moving sprite. The Sprite class provides methods to detect whether its has collided with Sprites, </a:t>
            </a:r>
            <a:r>
              <a:rPr lang="en-GB" dirty="0" err="1" smtClean="0">
                <a:latin typeface="Nokia Sans Wide" pitchFamily="34" charset="0"/>
              </a:rPr>
              <a:t>TiledLayer</a:t>
            </a:r>
            <a:r>
              <a:rPr lang="en-GB" dirty="0" smtClean="0">
                <a:latin typeface="Nokia Sans Wide" pitchFamily="34" charset="0"/>
              </a:rPr>
              <a:t> or Images.</a:t>
            </a:r>
          </a:p>
          <a:p>
            <a:pPr>
              <a:lnSpc>
                <a:spcPct val="90000"/>
              </a:lnSpc>
            </a:pPr>
            <a:r>
              <a:rPr lang="en-GB" dirty="0" smtClean="0">
                <a:latin typeface="Nokia Sans Wide" pitchFamily="34" charset="0"/>
              </a:rPr>
              <a:t>Each Sprite has a default collision rectangle. This is a bounding rectangle that is used for collision detection purposes. The default rectangle is location at 0,0 on the sprite and has the same dimensions as the sprite.</a:t>
            </a:r>
          </a:p>
          <a:p>
            <a:pPr>
              <a:lnSpc>
                <a:spcPct val="90000"/>
              </a:lnSpc>
            </a:pPr>
            <a:r>
              <a:rPr lang="en-GB" dirty="0" smtClean="0">
                <a:latin typeface="Nokia Sans Wide" pitchFamily="34" charset="0"/>
              </a:rPr>
              <a:t>In the methods provided to detect collisions, the developer can decide whether the detection algorithms should just check if the collision rectangles intersect, or whether the actual opaque pixels collide.</a:t>
            </a:r>
          </a:p>
          <a:p>
            <a:pPr>
              <a:lnSpc>
                <a:spcPct val="90000"/>
              </a:lnSpc>
            </a:pPr>
            <a:r>
              <a:rPr lang="en-GB" dirty="0" smtClean="0">
                <a:latin typeface="Nokia Sans Wide" pitchFamily="34" charset="0"/>
              </a:rPr>
              <a:t>In the </a:t>
            </a:r>
            <a:r>
              <a:rPr lang="en-GB" dirty="0" err="1" smtClean="0">
                <a:latin typeface="Nokia Sans Wide" pitchFamily="34" charset="0"/>
              </a:rPr>
              <a:t>collidesWith</a:t>
            </a:r>
            <a:r>
              <a:rPr lang="en-GB" dirty="0" smtClean="0">
                <a:latin typeface="Nokia Sans Wide" pitchFamily="34" charset="0"/>
              </a:rPr>
              <a:t> methods, if the pixel level </a:t>
            </a:r>
            <a:r>
              <a:rPr lang="en-GB" dirty="0" err="1" smtClean="0">
                <a:latin typeface="Nokia Sans Wide" pitchFamily="34" charset="0"/>
              </a:rPr>
              <a:t>boolean</a:t>
            </a:r>
            <a:r>
              <a:rPr lang="en-GB" dirty="0" smtClean="0">
                <a:latin typeface="Nokia Sans Wide" pitchFamily="34" charset="0"/>
              </a:rPr>
              <a:t> is set to true, the detection algorithms check whether opaque pixels have collided. Choosing this option means detection is accurate and precise, but processing may be slow.</a:t>
            </a:r>
          </a:p>
          <a:p>
            <a:pPr>
              <a:lnSpc>
                <a:spcPct val="90000"/>
              </a:lnSpc>
            </a:pPr>
            <a:r>
              <a:rPr lang="en-GB" dirty="0" smtClean="0">
                <a:latin typeface="Nokia Sans Wide" pitchFamily="34" charset="0"/>
              </a:rPr>
              <a:t>If the pixel level </a:t>
            </a:r>
            <a:r>
              <a:rPr lang="en-GB" dirty="0" err="1" smtClean="0">
                <a:latin typeface="Nokia Sans Wide" pitchFamily="34" charset="0"/>
              </a:rPr>
              <a:t>boolean</a:t>
            </a:r>
            <a:r>
              <a:rPr lang="en-GB" dirty="0" smtClean="0">
                <a:latin typeface="Nokia Sans Wide" pitchFamily="34" charset="0"/>
              </a:rPr>
              <a:t> is set to false, only the collision rectangles are used. Choosing this option means the detection will not be as accurate, but may increase the speed of processing the detection.</a:t>
            </a:r>
          </a:p>
          <a:p>
            <a:pPr>
              <a:lnSpc>
                <a:spcPct val="90000"/>
              </a:lnSpc>
            </a:pPr>
            <a:r>
              <a:rPr lang="en-GB" dirty="0" smtClean="0">
                <a:latin typeface="Nokia Sans Wide" pitchFamily="34" charset="0"/>
              </a:rPr>
              <a:t>Pixel level collision detection is useful if the objects being detected for collision are not ‘square’ or ‘rectangular’ shape, as sprites are only classed as having collided if their edges have actually intersected.</a:t>
            </a:r>
          </a:p>
          <a:p>
            <a:pPr>
              <a:lnSpc>
                <a:spcPct val="90000"/>
              </a:lnSpc>
            </a:pPr>
            <a:r>
              <a:rPr lang="en-GB" dirty="0" smtClean="0">
                <a:latin typeface="Nokia Sans Wide" pitchFamily="34" charset="0"/>
              </a:rPr>
              <a:t>Collision rectangle detection is useful if game processing speed is important, and the sprite being detected for collision are ‘square’ or ‘rectangular’ shape.</a:t>
            </a:r>
          </a:p>
          <a:p>
            <a:pPr>
              <a:lnSpc>
                <a:spcPct val="90000"/>
              </a:lnSpc>
            </a:pPr>
            <a:r>
              <a:rPr lang="en-GB" dirty="0" smtClean="0">
                <a:latin typeface="Nokia Sans Wide" pitchFamily="34" charset="0"/>
              </a:rPr>
              <a:t>The collision rectangle for a particular sprite can be defined by using the method</a:t>
            </a:r>
          </a:p>
          <a:p>
            <a:pPr>
              <a:lnSpc>
                <a:spcPct val="90000"/>
              </a:lnSpc>
            </a:pPr>
            <a:r>
              <a:rPr lang="en-GB" b="1" dirty="0" err="1" smtClean="0">
                <a:solidFill>
                  <a:srgbClr val="006000"/>
                </a:solidFill>
                <a:latin typeface="Courier New" pitchFamily="49" charset="0"/>
              </a:rPr>
              <a:t>defineCollisionRectangle</a:t>
            </a:r>
            <a:r>
              <a:rPr lang="en-GB" b="1" dirty="0" smtClean="0">
                <a:solidFill>
                  <a:srgbClr val="006000"/>
                </a:solidFill>
                <a:latin typeface="Courier New" pitchFamily="49" charset="0"/>
              </a:rPr>
              <a:t>(</a:t>
            </a:r>
            <a:r>
              <a:rPr lang="en-GB" b="1" dirty="0" err="1" smtClean="0">
                <a:solidFill>
                  <a:srgbClr val="006000"/>
                </a:solidFill>
                <a:latin typeface="Courier New" pitchFamily="49" charset="0"/>
              </a:rPr>
              <a:t>int</a:t>
            </a:r>
            <a:r>
              <a:rPr lang="en-GB" b="1" dirty="0" smtClean="0">
                <a:solidFill>
                  <a:srgbClr val="006000"/>
                </a:solidFill>
                <a:latin typeface="Courier New" pitchFamily="49" charset="0"/>
              </a:rPr>
              <a:t> x, </a:t>
            </a:r>
            <a:r>
              <a:rPr lang="en-GB" b="1" dirty="0" err="1" smtClean="0">
                <a:solidFill>
                  <a:srgbClr val="006000"/>
                </a:solidFill>
                <a:latin typeface="Courier New" pitchFamily="49" charset="0"/>
              </a:rPr>
              <a:t>int</a:t>
            </a:r>
            <a:r>
              <a:rPr lang="en-GB" b="1" dirty="0" smtClean="0">
                <a:solidFill>
                  <a:srgbClr val="006000"/>
                </a:solidFill>
                <a:latin typeface="Courier New" pitchFamily="49" charset="0"/>
              </a:rPr>
              <a:t> y, </a:t>
            </a:r>
            <a:r>
              <a:rPr lang="en-GB" b="1" dirty="0" err="1" smtClean="0">
                <a:solidFill>
                  <a:srgbClr val="006000"/>
                </a:solidFill>
                <a:latin typeface="Courier New" pitchFamily="49" charset="0"/>
              </a:rPr>
              <a:t>int</a:t>
            </a:r>
            <a:r>
              <a:rPr lang="en-GB" b="1" dirty="0" smtClean="0">
                <a:solidFill>
                  <a:srgbClr val="006000"/>
                </a:solidFill>
                <a:latin typeface="Courier New" pitchFamily="49" charset="0"/>
              </a:rPr>
              <a:t> width, </a:t>
            </a:r>
            <a:r>
              <a:rPr lang="en-GB" b="1" dirty="0" err="1" smtClean="0">
                <a:solidFill>
                  <a:srgbClr val="006000"/>
                </a:solidFill>
                <a:latin typeface="Courier New" pitchFamily="49" charset="0"/>
              </a:rPr>
              <a:t>int</a:t>
            </a:r>
            <a:r>
              <a:rPr lang="en-GB" b="1" dirty="0" smtClean="0">
                <a:solidFill>
                  <a:srgbClr val="006000"/>
                </a:solidFill>
                <a:latin typeface="Courier New" pitchFamily="49" charset="0"/>
              </a:rPr>
              <a:t> height)</a:t>
            </a:r>
          </a:p>
          <a:p>
            <a:pPr>
              <a:lnSpc>
                <a:spcPct val="90000"/>
              </a:lnSpc>
            </a:pPr>
            <a:r>
              <a:rPr lang="en-GB" dirty="0" smtClean="0">
                <a:latin typeface="Nokia Sans Wide" pitchFamily="34" charset="0"/>
              </a:rPr>
              <a:t>Using this method is useful if the developer needs to specify collision detection for just a small area of a sprite, or whether the sprite is considered to have an invisible force field effect where the rectangle is actually larger than the sprite itself.</a:t>
            </a:r>
            <a:endParaRPr lang="en-US" dirty="0" smtClean="0">
              <a:latin typeface="Nokia Sans Wide"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xfrm>
            <a:off x="906463" y="844550"/>
            <a:ext cx="4916487" cy="3403600"/>
          </a:xfrm>
          <a:ln/>
        </p:spPr>
      </p:sp>
      <p:sp>
        <p:nvSpPr>
          <p:cNvPr id="48131" name="Text Box 4"/>
          <p:cNvSpPr>
            <a:spLocks noGrp="1" noChangeArrowheads="1"/>
          </p:cNvSpPr>
          <p:nvPr>
            <p:ph type="body" idx="1"/>
          </p:nvPr>
        </p:nvSpPr>
        <p:spPr>
          <a:xfrm>
            <a:off x="897319" y="4616231"/>
            <a:ext cx="4933189" cy="4372383"/>
          </a:xfrm>
          <a:noFill/>
          <a:ln w="9525"/>
        </p:spPr>
        <p:txBody>
          <a:bodyPr/>
          <a:lstStyle/>
          <a:p>
            <a:pPr defTabSz="843260">
              <a:lnSpc>
                <a:spcPct val="80000"/>
              </a:lnSpc>
            </a:pPr>
            <a:r>
              <a:rPr lang="en-US" dirty="0" smtClean="0">
                <a:latin typeface="Nokia Sans Wide" pitchFamily="34" charset="0"/>
              </a:rPr>
              <a:t>When you create background and foreground images you can either create large bitmaps that describe the entire scene or a technique called tiling to keep your JAR file size down and allow some flexibility.</a:t>
            </a:r>
            <a:endParaRPr lang="en-GB" b="1" dirty="0" smtClean="0">
              <a:latin typeface="Nokia Sans Wide"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xfrm>
            <a:off x="906463" y="844550"/>
            <a:ext cx="4916487" cy="3403600"/>
          </a:xfrm>
          <a:ln/>
        </p:spPr>
      </p:sp>
      <p:sp>
        <p:nvSpPr>
          <p:cNvPr id="49155" name="Text Box 4"/>
          <p:cNvSpPr>
            <a:spLocks noGrp="1" noChangeArrowheads="1"/>
          </p:cNvSpPr>
          <p:nvPr>
            <p:ph type="body" idx="1"/>
          </p:nvPr>
        </p:nvSpPr>
        <p:spPr>
          <a:xfrm>
            <a:off x="339577" y="3994449"/>
            <a:ext cx="6192688" cy="4994166"/>
          </a:xfrm>
          <a:noFill/>
          <a:ln w="9525"/>
        </p:spPr>
        <p:txBody>
          <a:bodyPr/>
          <a:lstStyle/>
          <a:p>
            <a:pPr defTabSz="843260">
              <a:lnSpc>
                <a:spcPct val="80000"/>
              </a:lnSpc>
              <a:buNone/>
            </a:pPr>
            <a:r>
              <a:rPr lang="en-US" dirty="0" smtClean="0">
                <a:latin typeface="Nokia Sans Wide" pitchFamily="34" charset="0"/>
              </a:rPr>
              <a:t>You can create tiles by first loading our resource bitmap:</a:t>
            </a:r>
          </a:p>
          <a:p>
            <a:pPr defTabSz="843260">
              <a:lnSpc>
                <a:spcPct val="80000"/>
              </a:lnSpc>
              <a:spcBef>
                <a:spcPct val="10000"/>
              </a:spcBef>
              <a:buNone/>
            </a:pPr>
            <a:r>
              <a:rPr lang="en-US" dirty="0" smtClean="0">
                <a:latin typeface="Nokia Sans Wide" pitchFamily="34" charset="0"/>
              </a:rPr>
              <a:t>	</a:t>
            </a:r>
            <a:r>
              <a:rPr lang="en-US" b="1" dirty="0" smtClean="0">
                <a:solidFill>
                  <a:srgbClr val="006000"/>
                </a:solidFill>
                <a:latin typeface="Courier New" pitchFamily="49" charset="0"/>
              </a:rPr>
              <a:t>try {Image </a:t>
            </a:r>
            <a:r>
              <a:rPr lang="en-US" b="1" dirty="0" err="1" smtClean="0">
                <a:solidFill>
                  <a:srgbClr val="006000"/>
                </a:solidFill>
                <a:latin typeface="Courier New" pitchFamily="49" charset="0"/>
              </a:rPr>
              <a:t>image</a:t>
            </a:r>
            <a:r>
              <a:rPr lang="en-US" b="1" dirty="0" smtClean="0">
                <a:solidFill>
                  <a:srgbClr val="006000"/>
                </a:solidFill>
                <a:latin typeface="Courier New" pitchFamily="49" charset="0"/>
              </a:rPr>
              <a:t> = </a:t>
            </a:r>
            <a:r>
              <a:rPr lang="en-US" b="1" dirty="0" err="1" smtClean="0">
                <a:solidFill>
                  <a:srgbClr val="006000"/>
                </a:solidFill>
                <a:latin typeface="Courier New" pitchFamily="49" charset="0"/>
              </a:rPr>
              <a:t>Image.createImage</a:t>
            </a:r>
            <a:r>
              <a:rPr lang="en-US" b="1" dirty="0" smtClean="0">
                <a:solidFill>
                  <a:srgbClr val="006000"/>
                </a:solidFill>
                <a:latin typeface="Courier New" pitchFamily="49" charset="0"/>
              </a:rPr>
              <a:t>(“/mytile.png”);	}</a:t>
            </a:r>
          </a:p>
          <a:p>
            <a:pPr defTabSz="843260">
              <a:lnSpc>
                <a:spcPct val="80000"/>
              </a:lnSpc>
              <a:spcBef>
                <a:spcPct val="10000"/>
              </a:spcBef>
              <a:buNone/>
            </a:pPr>
            <a:r>
              <a:rPr lang="en-US" b="1" dirty="0" smtClean="0">
                <a:solidFill>
                  <a:srgbClr val="006000"/>
                </a:solidFill>
                <a:latin typeface="Courier New" pitchFamily="49" charset="0"/>
              </a:rPr>
              <a:t>	catch (Exception e) {}</a:t>
            </a:r>
          </a:p>
          <a:p>
            <a:pPr defTabSz="843260">
              <a:lnSpc>
                <a:spcPct val="80000"/>
              </a:lnSpc>
              <a:spcBef>
                <a:spcPct val="10000"/>
              </a:spcBef>
              <a:buNone/>
            </a:pPr>
            <a:r>
              <a:rPr lang="en-US" dirty="0" smtClean="0">
                <a:latin typeface="Nokia Sans Wide" pitchFamily="34" charset="0"/>
              </a:rPr>
              <a:t>Then you can iterate over the area of our Canvas where you want the tile to appear. For example, you can override the Canvas paint method and do the following:</a:t>
            </a:r>
          </a:p>
          <a:p>
            <a:pPr defTabSz="843260">
              <a:lnSpc>
                <a:spcPct val="80000"/>
              </a:lnSpc>
              <a:buNone/>
            </a:pPr>
            <a:r>
              <a:rPr lang="en-US" b="1" dirty="0" smtClean="0">
                <a:solidFill>
                  <a:srgbClr val="006000"/>
                </a:solidFill>
                <a:latin typeface="Courier New" pitchFamily="49" charset="0"/>
              </a:rPr>
              <a:t>	void </a:t>
            </a:r>
            <a:r>
              <a:rPr lang="en-US" b="1" dirty="0" err="1" smtClean="0">
                <a:solidFill>
                  <a:srgbClr val="006000"/>
                </a:solidFill>
                <a:latin typeface="Courier New" pitchFamily="49" charset="0"/>
              </a:rPr>
              <a:t>protectected</a:t>
            </a:r>
            <a:r>
              <a:rPr lang="en-US" b="1" dirty="0" smtClean="0">
                <a:solidFill>
                  <a:srgbClr val="006000"/>
                </a:solidFill>
                <a:latin typeface="Courier New" pitchFamily="49" charset="0"/>
              </a:rPr>
              <a:t> paint(Graphics g) {</a:t>
            </a:r>
          </a:p>
          <a:p>
            <a:pPr defTabSz="843260">
              <a:lnSpc>
                <a:spcPct val="80000"/>
              </a:lnSpc>
              <a:buNone/>
            </a:pPr>
            <a:r>
              <a:rPr lang="en-US" b="1" dirty="0" smtClean="0">
                <a:solidFill>
                  <a:srgbClr val="006000"/>
                </a:solidFill>
                <a:latin typeface="Courier New" pitchFamily="49" charset="0"/>
              </a:rPr>
              <a:t>	  for (</a:t>
            </a:r>
            <a:r>
              <a:rPr lang="en-US" b="1" dirty="0" err="1" smtClean="0">
                <a:solidFill>
                  <a:srgbClr val="006000"/>
                </a:solidFill>
                <a:latin typeface="Courier New" pitchFamily="49" charset="0"/>
              </a:rPr>
              <a:t>int</a:t>
            </a: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i</a:t>
            </a:r>
            <a:r>
              <a:rPr lang="en-US" b="1" dirty="0" smtClean="0">
                <a:solidFill>
                  <a:srgbClr val="006000"/>
                </a:solidFill>
                <a:latin typeface="Courier New" pitchFamily="49" charset="0"/>
              </a:rPr>
              <a:t> =0; </a:t>
            </a:r>
            <a:r>
              <a:rPr lang="en-US" b="1" dirty="0" err="1" smtClean="0">
                <a:solidFill>
                  <a:srgbClr val="006000"/>
                </a:solidFill>
                <a:latin typeface="Courier New" pitchFamily="49" charset="0"/>
              </a:rPr>
              <a:t>i</a:t>
            </a:r>
            <a:r>
              <a:rPr lang="en-US" b="1" dirty="0" smtClean="0">
                <a:solidFill>
                  <a:srgbClr val="006000"/>
                </a:solidFill>
                <a:latin typeface="Courier New" pitchFamily="49" charset="0"/>
              </a:rPr>
              <a:t> &lt; </a:t>
            </a:r>
            <a:r>
              <a:rPr lang="en-US" b="1" dirty="0" err="1" smtClean="0">
                <a:solidFill>
                  <a:srgbClr val="006000"/>
                </a:solidFill>
                <a:latin typeface="Courier New" pitchFamily="49" charset="0"/>
              </a:rPr>
              <a:t>getWidth</a:t>
            </a: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i</a:t>
            </a: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image.getWidth</a:t>
            </a:r>
            <a:r>
              <a:rPr lang="en-US" b="1" dirty="0" smtClean="0">
                <a:solidFill>
                  <a:srgbClr val="006000"/>
                </a:solidFill>
                <a:latin typeface="Courier New" pitchFamily="49" charset="0"/>
              </a:rPr>
              <a:t>()) {</a:t>
            </a:r>
          </a:p>
          <a:p>
            <a:pPr defTabSz="843260">
              <a:lnSpc>
                <a:spcPct val="80000"/>
              </a:lnSpc>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g.drawImage</a:t>
            </a:r>
            <a:r>
              <a:rPr lang="en-US" b="1" dirty="0" smtClean="0">
                <a:solidFill>
                  <a:srgbClr val="006000"/>
                </a:solidFill>
                <a:latin typeface="Courier New" pitchFamily="49" charset="0"/>
              </a:rPr>
              <a:t>(image, </a:t>
            </a:r>
            <a:r>
              <a:rPr lang="en-US" b="1" dirty="0" err="1" smtClean="0">
                <a:solidFill>
                  <a:srgbClr val="006000"/>
                </a:solidFill>
                <a:latin typeface="Courier New" pitchFamily="49" charset="0"/>
              </a:rPr>
              <a:t>i</a:t>
            </a: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yPos</a:t>
            </a: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Graphics.TOP</a:t>
            </a:r>
            <a:r>
              <a:rPr lang="en-US" b="1" dirty="0" smtClean="0">
                <a:solidFill>
                  <a:srgbClr val="006000"/>
                </a:solidFill>
                <a:latin typeface="Courier New" pitchFamily="49" charset="0"/>
              </a:rPr>
              <a:t> | </a:t>
            </a:r>
            <a:r>
              <a:rPr lang="en-US" b="1" dirty="0" err="1" smtClean="0">
                <a:solidFill>
                  <a:srgbClr val="006000"/>
                </a:solidFill>
                <a:latin typeface="Courier New" pitchFamily="49" charset="0"/>
              </a:rPr>
              <a:t>Graphics.LEFT</a:t>
            </a:r>
            <a:r>
              <a:rPr lang="en-US" b="1" dirty="0" smtClean="0">
                <a:solidFill>
                  <a:srgbClr val="006000"/>
                </a:solidFill>
                <a:latin typeface="Courier New" pitchFamily="49" charset="0"/>
              </a:rPr>
              <a:t>)</a:t>
            </a:r>
          </a:p>
          <a:p>
            <a:pPr defTabSz="843260">
              <a:lnSpc>
                <a:spcPct val="80000"/>
              </a:lnSpc>
              <a:buNone/>
            </a:pPr>
            <a:r>
              <a:rPr lang="en-US" dirty="0" smtClean="0">
                <a:latin typeface="Nokia Sans Wide" pitchFamily="34" charset="0"/>
              </a:rPr>
              <a:t>The above would give us a way to draw a background using a single sprite. What about if you wanted to use multiple sprites to create a varied landscape? If you want to do that, then you can create a static double array with offsets controlling which sprites should be drawn and at which position. For example if you create two bitmaps and refer to them with integer ids 1 and 2, you can describe our tile like this:</a:t>
            </a:r>
          </a:p>
          <a:p>
            <a:pPr defTabSz="843260">
              <a:lnSpc>
                <a:spcPct val="80000"/>
              </a:lnSpc>
              <a:buNone/>
            </a:pPr>
            <a:r>
              <a:rPr lang="en-US" b="1" dirty="0" smtClean="0">
                <a:solidFill>
                  <a:srgbClr val="006000"/>
                </a:solidFill>
                <a:latin typeface="Courier New" pitchFamily="49" charset="0"/>
              </a:rPr>
              <a:t>	Image images[] = new Images[2];</a:t>
            </a:r>
          </a:p>
          <a:p>
            <a:pPr defTabSz="843260">
              <a:lnSpc>
                <a:spcPct val="80000"/>
              </a:lnSpc>
              <a:spcBef>
                <a:spcPct val="10000"/>
              </a:spcBef>
              <a:buNone/>
            </a:pPr>
            <a:r>
              <a:rPr lang="en-US" b="1" dirty="0" smtClean="0">
                <a:solidFill>
                  <a:srgbClr val="006000"/>
                </a:solidFill>
                <a:latin typeface="Courier New" pitchFamily="49" charset="0"/>
              </a:rPr>
              <a:t>	try {</a:t>
            </a:r>
          </a:p>
          <a:p>
            <a:pPr defTabSz="843260">
              <a:lnSpc>
                <a:spcPct val="80000"/>
              </a:lnSpc>
              <a:spcBef>
                <a:spcPct val="10000"/>
              </a:spcBef>
              <a:buNone/>
            </a:pPr>
            <a:r>
              <a:rPr lang="en-US" b="1" dirty="0" smtClean="0">
                <a:solidFill>
                  <a:srgbClr val="006000"/>
                </a:solidFill>
                <a:latin typeface="Courier New" pitchFamily="49" charset="0"/>
              </a:rPr>
              <a:t>	  images[0] = </a:t>
            </a:r>
            <a:r>
              <a:rPr lang="en-US" b="1" dirty="0" err="1" smtClean="0">
                <a:solidFill>
                  <a:srgbClr val="006000"/>
                </a:solidFill>
                <a:latin typeface="Courier New" pitchFamily="49" charset="0"/>
              </a:rPr>
              <a:t>Image.createImage</a:t>
            </a:r>
            <a:r>
              <a:rPr lang="en-US" b="1" dirty="0" smtClean="0">
                <a:solidFill>
                  <a:srgbClr val="006000"/>
                </a:solidFill>
                <a:latin typeface="Courier New" pitchFamily="49" charset="0"/>
              </a:rPr>
              <a:t>(“/myimage1.png”);</a:t>
            </a:r>
          </a:p>
          <a:p>
            <a:pPr defTabSz="843260">
              <a:lnSpc>
                <a:spcPct val="80000"/>
              </a:lnSpc>
              <a:spcBef>
                <a:spcPct val="10000"/>
              </a:spcBef>
              <a:buNone/>
            </a:pPr>
            <a:r>
              <a:rPr lang="en-US" b="1" dirty="0" smtClean="0">
                <a:solidFill>
                  <a:srgbClr val="006000"/>
                </a:solidFill>
                <a:latin typeface="Courier New" pitchFamily="49" charset="0"/>
              </a:rPr>
              <a:t>	  images[1] = </a:t>
            </a:r>
            <a:r>
              <a:rPr lang="en-US" b="1" dirty="0" err="1" smtClean="0">
                <a:solidFill>
                  <a:srgbClr val="006000"/>
                </a:solidFill>
                <a:latin typeface="Courier New" pitchFamily="49" charset="0"/>
              </a:rPr>
              <a:t>Image.createImage</a:t>
            </a:r>
            <a:r>
              <a:rPr lang="en-US" b="1" dirty="0" smtClean="0">
                <a:solidFill>
                  <a:srgbClr val="006000"/>
                </a:solidFill>
                <a:latin typeface="Courier New" pitchFamily="49" charset="0"/>
              </a:rPr>
              <a:t>(“/myimage2.png”);</a:t>
            </a:r>
          </a:p>
          <a:p>
            <a:pPr defTabSz="843260">
              <a:lnSpc>
                <a:spcPct val="80000"/>
              </a:lnSpc>
              <a:spcBef>
                <a:spcPct val="10000"/>
              </a:spcBef>
              <a:buNone/>
            </a:pPr>
            <a:r>
              <a:rPr lang="en-US" b="1" dirty="0" smtClean="0">
                <a:solidFill>
                  <a:srgbClr val="006000"/>
                </a:solidFill>
                <a:latin typeface="Courier New" pitchFamily="49" charset="0"/>
              </a:rPr>
              <a:t>	} catch (Exception e){}</a:t>
            </a:r>
          </a:p>
          <a:p>
            <a:pPr defTabSz="843260">
              <a:lnSpc>
                <a:spcPct val="80000"/>
              </a:lnSpc>
              <a:spcBef>
                <a:spcPct val="10000"/>
              </a:spcBef>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int</a:t>
            </a:r>
            <a:r>
              <a:rPr lang="en-US" b="1" dirty="0" smtClean="0">
                <a:solidFill>
                  <a:srgbClr val="006000"/>
                </a:solidFill>
                <a:latin typeface="Courier New" pitchFamily="49" charset="0"/>
              </a:rPr>
              <a:t>[][] background = {{0,1,1,1,0,0},{1,1,0,0,0,1}};</a:t>
            </a:r>
          </a:p>
          <a:p>
            <a:pPr defTabSz="843260">
              <a:lnSpc>
                <a:spcPct val="80000"/>
              </a:lnSpc>
              <a:spcBef>
                <a:spcPct val="10000"/>
              </a:spcBef>
              <a:buNone/>
            </a:pPr>
            <a:endParaRPr lang="en-US" b="1" dirty="0" smtClean="0">
              <a:solidFill>
                <a:srgbClr val="006000"/>
              </a:solidFill>
              <a:latin typeface="Courier New" pitchFamily="49" charset="0"/>
            </a:endParaRPr>
          </a:p>
          <a:p>
            <a:pPr defTabSz="843260">
              <a:lnSpc>
                <a:spcPct val="80000"/>
              </a:lnSpc>
              <a:buNone/>
            </a:pPr>
            <a:r>
              <a:rPr lang="en-US" dirty="0" smtClean="0">
                <a:latin typeface="Nokia Sans Wide" pitchFamily="34" charset="0"/>
              </a:rPr>
              <a:t>And then you can iterate through the background array to create the background sprite:</a:t>
            </a:r>
          </a:p>
          <a:p>
            <a:pPr defTabSz="843260">
              <a:lnSpc>
                <a:spcPct val="80000"/>
              </a:lnSpc>
              <a:buNone/>
            </a:pPr>
            <a:r>
              <a:rPr lang="en-US" dirty="0" smtClean="0">
                <a:latin typeface="Nokia Sans Wide" pitchFamily="34" charset="0"/>
              </a:rPr>
              <a:t>	</a:t>
            </a:r>
            <a:r>
              <a:rPr lang="en-US" b="1" dirty="0" smtClean="0">
                <a:solidFill>
                  <a:srgbClr val="006000"/>
                </a:solidFill>
                <a:latin typeface="Courier New" pitchFamily="49" charset="0"/>
              </a:rPr>
              <a:t>void protected paint(Graphics g) {</a:t>
            </a:r>
          </a:p>
          <a:p>
            <a:pPr defTabSz="843260">
              <a:lnSpc>
                <a:spcPct val="80000"/>
              </a:lnSpc>
              <a:buNone/>
            </a:pPr>
            <a:r>
              <a:rPr lang="en-US" b="1" dirty="0" smtClean="0">
                <a:solidFill>
                  <a:srgbClr val="006000"/>
                </a:solidFill>
                <a:latin typeface="Courier New" pitchFamily="49" charset="0"/>
              </a:rPr>
              <a:t>	  for (</a:t>
            </a:r>
            <a:r>
              <a:rPr lang="en-US" b="1" dirty="0" err="1" smtClean="0">
                <a:solidFill>
                  <a:srgbClr val="006000"/>
                </a:solidFill>
                <a:latin typeface="Courier New" pitchFamily="49" charset="0"/>
              </a:rPr>
              <a:t>int</a:t>
            </a: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i</a:t>
            </a:r>
            <a:r>
              <a:rPr lang="en-US" b="1" dirty="0" smtClean="0">
                <a:solidFill>
                  <a:srgbClr val="006000"/>
                </a:solidFill>
                <a:latin typeface="Courier New" pitchFamily="49" charset="0"/>
              </a:rPr>
              <a:t>=0; </a:t>
            </a:r>
            <a:r>
              <a:rPr lang="en-US" b="1" dirty="0" err="1" smtClean="0">
                <a:solidFill>
                  <a:srgbClr val="006000"/>
                </a:solidFill>
                <a:latin typeface="Courier New" pitchFamily="49" charset="0"/>
              </a:rPr>
              <a:t>i</a:t>
            </a:r>
            <a:r>
              <a:rPr lang="en-US" b="1" dirty="0" smtClean="0">
                <a:solidFill>
                  <a:srgbClr val="006000"/>
                </a:solidFill>
                <a:latin typeface="Courier New" pitchFamily="49" charset="0"/>
              </a:rPr>
              <a:t>&lt;</a:t>
            </a:r>
            <a:r>
              <a:rPr lang="en-US" b="1" dirty="0" err="1" smtClean="0">
                <a:solidFill>
                  <a:srgbClr val="006000"/>
                </a:solidFill>
                <a:latin typeface="Courier New" pitchFamily="49" charset="0"/>
              </a:rPr>
              <a:t>background.length</a:t>
            </a: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i</a:t>
            </a:r>
            <a:r>
              <a:rPr lang="en-US" b="1" dirty="0" smtClean="0">
                <a:solidFill>
                  <a:srgbClr val="006000"/>
                </a:solidFill>
                <a:latin typeface="Courier New" pitchFamily="49" charset="0"/>
              </a:rPr>
              <a:t>) {</a:t>
            </a:r>
          </a:p>
          <a:p>
            <a:pPr defTabSz="843260">
              <a:lnSpc>
                <a:spcPct val="80000"/>
              </a:lnSpc>
              <a:buNone/>
            </a:pPr>
            <a:r>
              <a:rPr lang="en-US" b="1" dirty="0" smtClean="0">
                <a:solidFill>
                  <a:srgbClr val="006000"/>
                </a:solidFill>
                <a:latin typeface="Courier New" pitchFamily="49" charset="0"/>
              </a:rPr>
              <a:t>	   for (</a:t>
            </a:r>
            <a:r>
              <a:rPr lang="en-US" b="1" dirty="0" err="1" smtClean="0">
                <a:solidFill>
                  <a:srgbClr val="006000"/>
                </a:solidFill>
                <a:latin typeface="Courier New" pitchFamily="49" charset="0"/>
              </a:rPr>
              <a:t>int</a:t>
            </a:r>
            <a:r>
              <a:rPr lang="en-US" b="1" dirty="0" smtClean="0">
                <a:solidFill>
                  <a:srgbClr val="006000"/>
                </a:solidFill>
                <a:latin typeface="Courier New" pitchFamily="49" charset="0"/>
              </a:rPr>
              <a:t> j=0; </a:t>
            </a:r>
            <a:r>
              <a:rPr lang="en-US" b="1" dirty="0" err="1" smtClean="0">
                <a:solidFill>
                  <a:srgbClr val="006000"/>
                </a:solidFill>
                <a:latin typeface="Courier New" pitchFamily="49" charset="0"/>
              </a:rPr>
              <a:t>i</a:t>
            </a:r>
            <a:r>
              <a:rPr lang="en-US" b="1" dirty="0" smtClean="0">
                <a:solidFill>
                  <a:srgbClr val="006000"/>
                </a:solidFill>
                <a:latin typeface="Courier New" pitchFamily="49" charset="0"/>
              </a:rPr>
              <a:t>&lt;background[</a:t>
            </a:r>
            <a:r>
              <a:rPr lang="en-US" b="1" dirty="0" err="1" smtClean="0">
                <a:solidFill>
                  <a:srgbClr val="006000"/>
                </a:solidFill>
                <a:latin typeface="Courier New" pitchFamily="49" charset="0"/>
              </a:rPr>
              <a:t>i</a:t>
            </a:r>
            <a:r>
              <a:rPr lang="en-US" b="1" dirty="0" smtClean="0">
                <a:solidFill>
                  <a:srgbClr val="006000"/>
                </a:solidFill>
                <a:latin typeface="Courier New" pitchFamily="49" charset="0"/>
              </a:rPr>
              <a:t>].length {</a:t>
            </a:r>
          </a:p>
          <a:p>
            <a:pPr defTabSz="843260">
              <a:lnSpc>
                <a:spcPct val="80000"/>
              </a:lnSpc>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g.drawImage</a:t>
            </a:r>
            <a:r>
              <a:rPr lang="en-US" b="1" dirty="0" smtClean="0">
                <a:solidFill>
                  <a:srgbClr val="006000"/>
                </a:solidFill>
                <a:latin typeface="Courier New" pitchFamily="49" charset="0"/>
              </a:rPr>
              <a:t>(image[j], </a:t>
            </a:r>
            <a:r>
              <a:rPr lang="en-US" b="1" dirty="0" err="1" smtClean="0">
                <a:solidFill>
                  <a:srgbClr val="006000"/>
                </a:solidFill>
                <a:latin typeface="Courier New" pitchFamily="49" charset="0"/>
              </a:rPr>
              <a:t>xPos</a:t>
            </a: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yPos</a:t>
            </a:r>
            <a:r>
              <a:rPr lang="en-US" b="1" dirty="0" smtClean="0">
                <a:solidFill>
                  <a:srgbClr val="006000"/>
                </a:solidFill>
                <a:latin typeface="Courier New" pitchFamily="49" charset="0"/>
              </a:rPr>
              <a:t>, </a:t>
            </a:r>
          </a:p>
          <a:p>
            <a:pPr defTabSz="843260">
              <a:lnSpc>
                <a:spcPct val="80000"/>
              </a:lnSpc>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Graphics.BOTTOM</a:t>
            </a:r>
            <a:r>
              <a:rPr lang="en-US" b="1" dirty="0" smtClean="0">
                <a:solidFill>
                  <a:srgbClr val="006000"/>
                </a:solidFill>
                <a:latin typeface="Courier New" pitchFamily="49" charset="0"/>
              </a:rPr>
              <a:t> | </a:t>
            </a:r>
            <a:r>
              <a:rPr lang="en-US" b="1" dirty="0" err="1" smtClean="0">
                <a:solidFill>
                  <a:srgbClr val="006000"/>
                </a:solidFill>
                <a:latin typeface="Courier New" pitchFamily="49" charset="0"/>
              </a:rPr>
              <a:t>Graphics.HCENTER</a:t>
            </a:r>
            <a:r>
              <a:rPr lang="en-US" b="1" dirty="0" smtClean="0">
                <a:solidFill>
                  <a:srgbClr val="006000"/>
                </a:solidFill>
                <a:latin typeface="Courier New" pitchFamily="49" charset="0"/>
              </a:rPr>
              <a:t>);</a:t>
            </a:r>
          </a:p>
          <a:p>
            <a:pPr defTabSz="843260">
              <a:lnSpc>
                <a:spcPct val="80000"/>
              </a:lnSpc>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xPos</a:t>
            </a:r>
            <a:r>
              <a:rPr lang="en-US" b="1" dirty="0" smtClean="0">
                <a:solidFill>
                  <a:srgbClr val="006000"/>
                </a:solidFill>
                <a:latin typeface="Courier New" pitchFamily="49" charset="0"/>
              </a:rPr>
              <a:t> += image[j].</a:t>
            </a:r>
            <a:r>
              <a:rPr lang="en-US" b="1" dirty="0" err="1" smtClean="0">
                <a:solidFill>
                  <a:srgbClr val="006000"/>
                </a:solidFill>
                <a:latin typeface="Courier New" pitchFamily="49" charset="0"/>
              </a:rPr>
              <a:t>getWidth</a:t>
            </a:r>
            <a:r>
              <a:rPr lang="en-US" b="1" dirty="0" smtClean="0">
                <a:solidFill>
                  <a:srgbClr val="006000"/>
                </a:solidFill>
                <a:latin typeface="Courier New" pitchFamily="49" charset="0"/>
              </a:rPr>
              <a:t>();</a:t>
            </a:r>
          </a:p>
          <a:p>
            <a:pPr defTabSz="843260">
              <a:lnSpc>
                <a:spcPct val="80000"/>
              </a:lnSpc>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yPos</a:t>
            </a:r>
            <a:r>
              <a:rPr lang="en-US" b="1" dirty="0" smtClean="0">
                <a:solidFill>
                  <a:srgbClr val="006000"/>
                </a:solidFill>
                <a:latin typeface="Courier New" pitchFamily="49" charset="0"/>
              </a:rPr>
              <a:t> += image[j].</a:t>
            </a:r>
            <a:r>
              <a:rPr lang="en-US" b="1" dirty="0" err="1" smtClean="0">
                <a:solidFill>
                  <a:srgbClr val="006000"/>
                </a:solidFill>
                <a:latin typeface="Courier New" pitchFamily="49" charset="0"/>
              </a:rPr>
              <a:t>getHeight</a:t>
            </a:r>
            <a:r>
              <a:rPr lang="en-US" b="1" dirty="0" smtClean="0">
                <a:solidFill>
                  <a:srgbClr val="006000"/>
                </a:solidFill>
                <a:latin typeface="Courier New" pitchFamily="49" charset="0"/>
              </a:rPr>
              <a:t>();</a:t>
            </a:r>
          </a:p>
          <a:p>
            <a:pPr defTabSz="843260">
              <a:lnSpc>
                <a:spcPct val="80000"/>
              </a:lnSpc>
              <a:buNone/>
            </a:pPr>
            <a:r>
              <a:rPr lang="en-US" b="1" dirty="0" smtClean="0">
                <a:solidFill>
                  <a:srgbClr val="006000"/>
                </a:solidFill>
                <a:latin typeface="Courier New" pitchFamily="49" charset="0"/>
              </a:rPr>
              <a:t>	   } } }</a:t>
            </a:r>
          </a:p>
          <a:p>
            <a:pPr defTabSz="843260">
              <a:lnSpc>
                <a:spcPct val="80000"/>
              </a:lnSpc>
            </a:pPr>
            <a:r>
              <a:rPr lang="en-US" dirty="0" smtClean="0">
                <a:latin typeface="Nokia Sans Wide" pitchFamily="34" charset="0"/>
              </a:rPr>
              <a:t>Note that in the above example the positioning, X and Y, of the images is determined by the actual width and height of the sprite. You could just as easily input the X and Y coordinates into a double array to control the placement of the sprites and make things even more interesting by using random placement. Both these techniques are covered further in the accompanying lab.</a:t>
            </a:r>
          </a:p>
          <a:p>
            <a:pPr defTabSz="843260">
              <a:lnSpc>
                <a:spcPct val="80000"/>
              </a:lnSpc>
            </a:pPr>
            <a:r>
              <a:rPr lang="en-US" dirty="0" smtClean="0">
                <a:latin typeface="Nokia Sans Wide" pitchFamily="34" charset="0"/>
              </a:rPr>
              <a:t>Finally, you can discuss layering which is assigning which sprites are to be considered as whole objects – even when connected together as tiles – and abstracting the ordering of the respective sprites. MIDP 1.0 does not include explicit layering functionality, thus if you want to draw sprites using layering abstractions, you can follow the simple rule: draw sprites in background to foreground order.</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xfrm>
            <a:off x="906463" y="844550"/>
            <a:ext cx="4916487" cy="3403600"/>
          </a:xfrm>
          <a:ln/>
        </p:spPr>
      </p:sp>
      <p:sp>
        <p:nvSpPr>
          <p:cNvPr id="32771" name="Text Box 4"/>
          <p:cNvSpPr>
            <a:spLocks noGrp="1" noChangeArrowheads="1"/>
          </p:cNvSpPr>
          <p:nvPr>
            <p:ph type="body" idx="1"/>
          </p:nvPr>
        </p:nvSpPr>
        <p:spPr>
          <a:xfrm>
            <a:off x="897319" y="4616231"/>
            <a:ext cx="4933189" cy="4372383"/>
          </a:xfrm>
          <a:noFill/>
          <a:ln w="9525"/>
        </p:spPr>
        <p:txBody>
          <a:bodyPr/>
          <a:lstStyle/>
          <a:p>
            <a:pPr defTabSz="843260"/>
            <a:r>
              <a:rPr lang="en-US" dirty="0" smtClean="0">
                <a:latin typeface="Nokia Sans Wide" pitchFamily="34" charset="0"/>
              </a:rPr>
              <a:t>MIDP games have certain requirements that the developer needs to address in order to program a successful game. First and foremost is the ability to manage graphics in an efficient manner. Both MIDP 1.0 and 2.0 provide facilities for doing this and as we'll learn later in the lecture, the developer’s job is a lot simpler with MIDP 2.0, so there is a lot to look forward to with the new MIDP 2.0 capable devices.</a:t>
            </a:r>
          </a:p>
          <a:p>
            <a:pPr defTabSz="843260"/>
            <a:endParaRPr lang="en-GB" b="1" dirty="0" smtClean="0">
              <a:latin typeface="Nokia Sans Wide" pitchFamily="34" charset="0"/>
            </a:endParaRPr>
          </a:p>
          <a:p>
            <a:pPr defTabSz="843260">
              <a:buNone/>
            </a:pPr>
            <a:endParaRPr lang="en-GB" b="1" dirty="0" smtClean="0">
              <a:latin typeface="Nokia Sans Wide" pitchFamily="34" charset="0"/>
            </a:endParaRPr>
          </a:p>
          <a:p>
            <a:pPr defTabSz="843260"/>
            <a:r>
              <a:rPr lang="en-GB" b="1" dirty="0" smtClean="0">
                <a:latin typeface="Nokia Sans Wide" pitchFamily="34" charset="0"/>
              </a:rPr>
              <a:t>2D </a:t>
            </a:r>
            <a:r>
              <a:rPr lang="en-GB" b="1" dirty="0" smtClean="0">
                <a:latin typeface="Nokia Sans Wide" pitchFamily="34" charset="0"/>
              </a:rPr>
              <a:t>Games</a:t>
            </a:r>
          </a:p>
          <a:p>
            <a:pPr defTabSz="843260"/>
            <a:r>
              <a:rPr lang="en-US" dirty="0" smtClean="0">
                <a:latin typeface="Nokia Sans Wide" pitchFamily="34" charset="0"/>
              </a:rPr>
              <a:t>This lecture is about developing 2D games. While it is certainly possible to create 3D games with MIDP 1.0/2.0, it requires quite a lot of work.</a:t>
            </a:r>
          </a:p>
          <a:p>
            <a:pPr defTabSz="843260"/>
            <a:r>
              <a:rPr lang="en-US" dirty="0" smtClean="0">
                <a:latin typeface="Nokia Sans Wide" pitchFamily="34" charset="0"/>
              </a:rPr>
              <a:t>2D games are mostly about managing bitmaps. You can use bitmaps to represents objects in the game world and do animations which are called sprites. Other important aspects include programming in the game physics, collision detection and how non-player entities, that is the AI of the game system, react. We'll cover all this below and the accompanying lab shows you how to create a simple yet functional game that uses the information from this lecture.</a:t>
            </a:r>
          </a:p>
        </p:txBody>
      </p:sp>
      <p:sp>
        <p:nvSpPr>
          <p:cNvPr id="32772" name="Slide Number Placeholder 3"/>
          <p:cNvSpPr>
            <a:spLocks noGrp="1"/>
          </p:cNvSpPr>
          <p:nvPr>
            <p:ph type="sldNum" sz="quarter" idx="5"/>
          </p:nvPr>
        </p:nvSpPr>
        <p:spPr bwMode="auto">
          <a:xfrm>
            <a:off x="3811679" y="9227520"/>
            <a:ext cx="2916000" cy="486000"/>
          </a:xfrm>
          <a:prstGeom prst="rect">
            <a:avLst/>
          </a:prstGeom>
          <a:noFill/>
          <a:ln>
            <a:miter lim="800000"/>
            <a:headEnd/>
            <a:tailEnd/>
          </a:ln>
        </p:spPr>
        <p:txBody>
          <a:bodyPr wrap="square" numCol="1" anchorCtr="0" compatLnSpc="1">
            <a:prstTxWarp prst="textNoShape">
              <a:avLst/>
            </a:prstTxWarp>
          </a:bodyPr>
          <a:lstStyle/>
          <a:p>
            <a:fld id="{9327DAD4-F0C0-4F2C-963C-EBF182082550}"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xfrm>
            <a:off x="906463" y="844550"/>
            <a:ext cx="4916487" cy="3403600"/>
          </a:xfrm>
          <a:ln/>
        </p:spPr>
      </p:sp>
      <p:sp>
        <p:nvSpPr>
          <p:cNvPr id="50179" name="Text Box 4"/>
          <p:cNvSpPr>
            <a:spLocks noGrp="1" noChangeArrowheads="1"/>
          </p:cNvSpPr>
          <p:nvPr>
            <p:ph type="body" idx="1"/>
          </p:nvPr>
        </p:nvSpPr>
        <p:spPr>
          <a:xfrm>
            <a:off x="897319" y="3994448"/>
            <a:ext cx="4933189" cy="4994167"/>
          </a:xfrm>
          <a:noFill/>
          <a:ln w="9525"/>
        </p:spPr>
        <p:txBody>
          <a:bodyPr/>
          <a:lstStyle/>
          <a:p>
            <a:pPr defTabSz="843260">
              <a:lnSpc>
                <a:spcPct val="80000"/>
              </a:lnSpc>
            </a:pPr>
            <a:r>
              <a:rPr lang="en-US" dirty="0" smtClean="0">
                <a:latin typeface="Nokia Sans Wide" pitchFamily="34" charset="0"/>
              </a:rPr>
              <a:t>Performing tiling in MIDP 2.0 is far simpler than the earlier MIDP 1.0 example. </a:t>
            </a:r>
            <a:r>
              <a:rPr lang="en-GB" dirty="0" smtClean="0"/>
              <a:t>The tiles used to fill the </a:t>
            </a:r>
            <a:r>
              <a:rPr lang="en-GB" dirty="0" err="1" smtClean="0"/>
              <a:t>TiledLayer's</a:t>
            </a:r>
            <a:r>
              <a:rPr lang="en-GB" dirty="0" smtClean="0"/>
              <a:t> cells are provided in a single Image object which may be mutable or immutable. The Image is broken up into a series of equally-sized tiles; the tile size is specified along with the Image. Each tile is assigned a unique index number. The tile located in the upper-left corner of the Image is assigned an index of 1. The remaining tiles are then numbered consecutively in row-major order (indices are assigned across the first row, then the second row, and so on). These tiles are regarded as </a:t>
            </a:r>
            <a:r>
              <a:rPr lang="en-GB" b="1" dirty="0" smtClean="0"/>
              <a:t>static tiles</a:t>
            </a:r>
            <a:r>
              <a:rPr lang="en-GB" dirty="0" smtClean="0"/>
              <a:t> because there is a fixed link between the tile and the image data associated with it. Static tile set can be changed with </a:t>
            </a:r>
            <a:r>
              <a:rPr lang="en-GB" dirty="0" err="1" smtClean="0"/>
              <a:t>setStaticTileSet</a:t>
            </a:r>
            <a:r>
              <a:rPr lang="en-GB" dirty="0" smtClean="0"/>
              <a:t>(Image, </a:t>
            </a:r>
            <a:r>
              <a:rPr lang="en-GB" dirty="0" err="1" smtClean="0"/>
              <a:t>int</a:t>
            </a:r>
            <a:r>
              <a:rPr lang="en-GB" dirty="0" smtClean="0"/>
              <a:t>, </a:t>
            </a:r>
            <a:r>
              <a:rPr lang="en-GB" dirty="0" err="1" smtClean="0"/>
              <a:t>int</a:t>
            </a:r>
            <a:r>
              <a:rPr lang="en-GB" dirty="0" smtClean="0"/>
              <a:t>) method.</a:t>
            </a:r>
          </a:p>
          <a:p>
            <a:pPr defTabSz="843260">
              <a:lnSpc>
                <a:spcPct val="80000"/>
              </a:lnSpc>
            </a:pPr>
            <a:endParaRPr lang="en-GB" dirty="0" smtClean="0"/>
          </a:p>
          <a:p>
            <a:pPr defTabSz="843260">
              <a:lnSpc>
                <a:spcPct val="80000"/>
              </a:lnSpc>
            </a:pPr>
            <a:r>
              <a:rPr lang="en-GB" dirty="0" smtClean="0"/>
              <a:t>Developer can also define several animated tiles. An animated tile is a virtual tile that is dynamically associated with a static tile; the appearance of an animated tile will be that of the static tile that it is currently associated with.</a:t>
            </a:r>
          </a:p>
          <a:p>
            <a:pPr defTabSz="843260">
              <a:lnSpc>
                <a:spcPct val="80000"/>
              </a:lnSpc>
            </a:pPr>
            <a:endParaRPr lang="en-US" dirty="0" smtClean="0">
              <a:latin typeface="Nokia Sans Wide" pitchFamily="34" charset="0"/>
            </a:endParaRPr>
          </a:p>
          <a:p>
            <a:pPr defTabSz="843260">
              <a:lnSpc>
                <a:spcPct val="80000"/>
              </a:lnSpc>
            </a:pPr>
            <a:r>
              <a:rPr lang="en-US" dirty="0" smtClean="0">
                <a:latin typeface="Nokia Sans Wide" pitchFamily="34" charset="0"/>
              </a:rPr>
              <a:t>To create a tile in MIDP 2.0 you can take advantage of the </a:t>
            </a:r>
            <a:r>
              <a:rPr lang="en-US" dirty="0" err="1" smtClean="0">
                <a:latin typeface="Nokia Sans Wide" pitchFamily="34" charset="0"/>
              </a:rPr>
              <a:t>LayerManager</a:t>
            </a:r>
            <a:r>
              <a:rPr lang="en-US" dirty="0" smtClean="0">
                <a:latin typeface="Nokia Sans Wide" pitchFamily="34" charset="0"/>
              </a:rPr>
              <a:t> class that works with the </a:t>
            </a:r>
            <a:r>
              <a:rPr lang="en-US" dirty="0" err="1" smtClean="0">
                <a:latin typeface="Nokia Sans Wide" pitchFamily="34" charset="0"/>
              </a:rPr>
              <a:t>GameCanvas</a:t>
            </a:r>
            <a:r>
              <a:rPr lang="en-US" dirty="0" smtClean="0">
                <a:latin typeface="Nokia Sans Wide" pitchFamily="34" charset="0"/>
              </a:rPr>
              <a:t> to use </a:t>
            </a:r>
            <a:r>
              <a:rPr lang="en-US" dirty="0" err="1" smtClean="0">
                <a:latin typeface="Nokia Sans Wide" pitchFamily="34" charset="0"/>
              </a:rPr>
              <a:t>TiledLayers</a:t>
            </a:r>
            <a:r>
              <a:rPr lang="en-US" dirty="0" smtClean="0">
                <a:latin typeface="Nokia Sans Wide" pitchFamily="34" charset="0"/>
              </a:rPr>
              <a:t>:</a:t>
            </a:r>
          </a:p>
          <a:p>
            <a:pPr defTabSz="843260">
              <a:lnSpc>
                <a:spcPct val="80000"/>
              </a:lnSpc>
            </a:pPr>
            <a:endParaRPr lang="en-US" dirty="0" smtClean="0">
              <a:latin typeface="Nokia Sans Wide" pitchFamily="34" charset="0"/>
            </a:endParaRPr>
          </a:p>
          <a:p>
            <a:pPr defTabSz="843260">
              <a:lnSpc>
                <a:spcPct val="80000"/>
              </a:lnSpc>
              <a:buNone/>
            </a:pPr>
            <a:r>
              <a:rPr lang="en-US" dirty="0" smtClean="0">
                <a:latin typeface="Nokia Sans Wide" pitchFamily="34" charset="0"/>
              </a:rPr>
              <a:t>	</a:t>
            </a:r>
            <a:r>
              <a:rPr lang="en-US" b="1" dirty="0" smtClean="0">
                <a:solidFill>
                  <a:srgbClr val="006000"/>
                </a:solidFill>
                <a:latin typeface="Courier New" pitchFamily="49" charset="0"/>
              </a:rPr>
              <a:t>Image </a:t>
            </a:r>
            <a:r>
              <a:rPr lang="en-US" b="1" dirty="0" err="1" smtClean="0">
                <a:solidFill>
                  <a:srgbClr val="006000"/>
                </a:solidFill>
                <a:latin typeface="Courier New" pitchFamily="49" charset="0"/>
              </a:rPr>
              <a:t>image</a:t>
            </a:r>
            <a:r>
              <a:rPr lang="en-US" b="1" dirty="0" smtClean="0">
                <a:solidFill>
                  <a:srgbClr val="006000"/>
                </a:solidFill>
                <a:latin typeface="Courier New" pitchFamily="49" charset="0"/>
              </a:rPr>
              <a:t> = null;</a:t>
            </a:r>
          </a:p>
          <a:p>
            <a:pPr defTabSz="843260">
              <a:lnSpc>
                <a:spcPct val="80000"/>
              </a:lnSpc>
              <a:buNone/>
            </a:pPr>
            <a:r>
              <a:rPr lang="en-US" b="1" dirty="0" smtClean="0">
                <a:solidFill>
                  <a:srgbClr val="006000"/>
                </a:solidFill>
                <a:latin typeface="Courier New" pitchFamily="49" charset="0"/>
              </a:rPr>
              <a:t>	try { </a:t>
            </a:r>
          </a:p>
          <a:p>
            <a:pPr defTabSz="843260">
              <a:lnSpc>
                <a:spcPct val="80000"/>
              </a:lnSpc>
              <a:buNone/>
            </a:pPr>
            <a:r>
              <a:rPr lang="en-US" b="1" dirty="0" smtClean="0">
                <a:solidFill>
                  <a:srgbClr val="006000"/>
                </a:solidFill>
                <a:latin typeface="Courier New" pitchFamily="49" charset="0"/>
              </a:rPr>
              <a:t>	  image = </a:t>
            </a:r>
            <a:r>
              <a:rPr lang="en-US" b="1" dirty="0" err="1" smtClean="0">
                <a:solidFill>
                  <a:srgbClr val="006000"/>
                </a:solidFill>
                <a:latin typeface="Courier New" pitchFamily="49" charset="0"/>
              </a:rPr>
              <a:t>Image.createImage</a:t>
            </a:r>
            <a:r>
              <a:rPr lang="en-US" b="1" dirty="0" smtClean="0">
                <a:solidFill>
                  <a:srgbClr val="006000"/>
                </a:solidFill>
                <a:latin typeface="Courier New" pitchFamily="49" charset="0"/>
              </a:rPr>
              <a:t>(“/tiles.png”);</a:t>
            </a:r>
          </a:p>
          <a:p>
            <a:pPr defTabSz="843260">
              <a:lnSpc>
                <a:spcPct val="80000"/>
              </a:lnSpc>
              <a:buNone/>
            </a:pPr>
            <a:r>
              <a:rPr lang="en-US" b="1" dirty="0" smtClean="0">
                <a:solidFill>
                  <a:srgbClr val="006000"/>
                </a:solidFill>
                <a:latin typeface="Courier New" pitchFamily="49" charset="0"/>
              </a:rPr>
              <a:t>	} catch (Exception e) {}</a:t>
            </a:r>
          </a:p>
          <a:p>
            <a:pPr defTabSz="843260">
              <a:lnSpc>
                <a:spcPct val="80000"/>
              </a:lnSpc>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LayerManager</a:t>
            </a:r>
            <a:r>
              <a:rPr lang="en-US" b="1" dirty="0" smtClean="0">
                <a:solidFill>
                  <a:srgbClr val="006000"/>
                </a:solidFill>
                <a:latin typeface="Courier New" pitchFamily="49" charset="0"/>
              </a:rPr>
              <a:t> layer = new </a:t>
            </a:r>
            <a:r>
              <a:rPr lang="en-US" b="1" dirty="0" err="1" smtClean="0">
                <a:solidFill>
                  <a:srgbClr val="006000"/>
                </a:solidFill>
                <a:latin typeface="Courier New" pitchFamily="49" charset="0"/>
              </a:rPr>
              <a:t>LayerManager</a:t>
            </a:r>
            <a:r>
              <a:rPr lang="en-US" b="1" dirty="0" smtClean="0">
                <a:solidFill>
                  <a:srgbClr val="006000"/>
                </a:solidFill>
                <a:latin typeface="Courier New" pitchFamily="49" charset="0"/>
              </a:rPr>
              <a:t>();</a:t>
            </a:r>
          </a:p>
          <a:p>
            <a:pPr defTabSz="843260">
              <a:lnSpc>
                <a:spcPct val="80000"/>
              </a:lnSpc>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TiledLayer</a:t>
            </a: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tiledLayer</a:t>
            </a:r>
            <a:r>
              <a:rPr lang="en-US" b="1" dirty="0" smtClean="0">
                <a:solidFill>
                  <a:srgbClr val="006000"/>
                </a:solidFill>
                <a:latin typeface="Courier New" pitchFamily="49" charset="0"/>
              </a:rPr>
              <a:t> = new </a:t>
            </a:r>
            <a:r>
              <a:rPr lang="en-US" b="1" dirty="0" err="1" smtClean="0">
                <a:solidFill>
                  <a:srgbClr val="006000"/>
                </a:solidFill>
                <a:latin typeface="Courier New" pitchFamily="49" charset="0"/>
              </a:rPr>
              <a:t>TiledLayer</a:t>
            </a:r>
            <a:r>
              <a:rPr lang="en-US" b="1" dirty="0" smtClean="0">
                <a:solidFill>
                  <a:srgbClr val="006000"/>
                </a:solidFill>
                <a:latin typeface="Courier New" pitchFamily="49" charset="0"/>
              </a:rPr>
              <a:t>(COLS, ROWS, image, </a:t>
            </a:r>
            <a:r>
              <a:rPr lang="en-US" b="1" dirty="0" err="1" smtClean="0">
                <a:solidFill>
                  <a:srgbClr val="006000"/>
                </a:solidFill>
                <a:latin typeface="Courier New" pitchFamily="49" charset="0"/>
              </a:rPr>
              <a:t>tileWidth</a:t>
            </a: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tileHeight</a:t>
            </a:r>
            <a:r>
              <a:rPr lang="en-US" b="1" dirty="0" smtClean="0">
                <a:solidFill>
                  <a:srgbClr val="006000"/>
                </a:solidFill>
                <a:latin typeface="Courier New" pitchFamily="49" charset="0"/>
              </a:rPr>
              <a:t>);</a:t>
            </a:r>
          </a:p>
          <a:p>
            <a:pPr defTabSz="843260">
              <a:lnSpc>
                <a:spcPct val="80000"/>
              </a:lnSpc>
            </a:pPr>
            <a:endParaRPr lang="en-US" dirty="0" smtClean="0">
              <a:latin typeface="Nokia Sans Wide" pitchFamily="34" charset="0"/>
            </a:endParaRPr>
          </a:p>
          <a:p>
            <a:pPr defTabSz="843260">
              <a:lnSpc>
                <a:spcPct val="80000"/>
              </a:lnSpc>
            </a:pPr>
            <a:r>
              <a:rPr lang="en-US" dirty="0" smtClean="0">
                <a:latin typeface="Nokia Sans Wide" pitchFamily="34" charset="0"/>
              </a:rPr>
              <a:t>Once the </a:t>
            </a:r>
            <a:r>
              <a:rPr lang="en-US" dirty="0" err="1" smtClean="0">
                <a:latin typeface="Nokia Sans Wide" pitchFamily="34" charset="0"/>
              </a:rPr>
              <a:t>TiledLayer</a:t>
            </a:r>
            <a:r>
              <a:rPr lang="en-US" dirty="0" smtClean="0">
                <a:latin typeface="Nokia Sans Wide" pitchFamily="34" charset="0"/>
              </a:rPr>
              <a:t> object is created then you can use the </a:t>
            </a:r>
            <a:r>
              <a:rPr lang="en-US" dirty="0" err="1" smtClean="0">
                <a:latin typeface="Nokia Sans Wide" pitchFamily="34" charset="0"/>
              </a:rPr>
              <a:t>fillCell</a:t>
            </a:r>
            <a:r>
              <a:rPr lang="en-US" dirty="0" smtClean="0">
                <a:latin typeface="Nokia Sans Wide" pitchFamily="34" charset="0"/>
              </a:rPr>
              <a:t>() or </a:t>
            </a:r>
            <a:r>
              <a:rPr lang="en-US" dirty="0" err="1" smtClean="0">
                <a:latin typeface="Nokia Sans Wide" pitchFamily="34" charset="0"/>
              </a:rPr>
              <a:t>fillCells</a:t>
            </a:r>
            <a:r>
              <a:rPr lang="en-US" dirty="0" smtClean="0">
                <a:latin typeface="Nokia Sans Wide" pitchFamily="34" charset="0"/>
              </a:rPr>
              <a:t> method to place the tiles where you want them:</a:t>
            </a:r>
          </a:p>
          <a:p>
            <a:pPr defTabSz="843260">
              <a:lnSpc>
                <a:spcPct val="80000"/>
              </a:lnSpc>
            </a:pPr>
            <a:endParaRPr lang="en-US" dirty="0" smtClean="0">
              <a:latin typeface="Nokia Sans Wide" pitchFamily="34" charset="0"/>
            </a:endParaRPr>
          </a:p>
          <a:p>
            <a:pPr defTabSz="843260">
              <a:lnSpc>
                <a:spcPct val="80000"/>
              </a:lnSpc>
              <a:buNone/>
            </a:pPr>
            <a:r>
              <a:rPr lang="en-US" dirty="0" smtClean="0">
                <a:latin typeface="Nokia Sans Wide" pitchFamily="34" charset="0"/>
              </a:rPr>
              <a:t>	</a:t>
            </a:r>
            <a:r>
              <a:rPr lang="en-US" b="1" dirty="0" err="1" smtClean="0">
                <a:solidFill>
                  <a:srgbClr val="006000"/>
                </a:solidFill>
                <a:latin typeface="Courier New" pitchFamily="49" charset="0"/>
              </a:rPr>
              <a:t>tiledLayer.fillCells</a:t>
            </a:r>
            <a:r>
              <a:rPr lang="en-US" b="1" dirty="0" smtClean="0">
                <a:solidFill>
                  <a:srgbClr val="006000"/>
                </a:solidFill>
                <a:latin typeface="Courier New" pitchFamily="49" charset="0"/>
              </a:rPr>
              <a:t>(0,0,COLS,ROWS, 1);</a:t>
            </a:r>
          </a:p>
          <a:p>
            <a:pPr defTabSz="843260">
              <a:lnSpc>
                <a:spcPct val="80000"/>
              </a:lnSpc>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tiledLayer.fillCells</a:t>
            </a:r>
            <a:r>
              <a:rPr lang="en-US" b="1" dirty="0" smtClean="0">
                <a:solidFill>
                  <a:srgbClr val="006000"/>
                </a:solidFill>
                <a:latin typeface="Courier New" pitchFamily="49" charset="0"/>
              </a:rPr>
              <a:t>(10,10,20,10,2);</a:t>
            </a:r>
          </a:p>
          <a:p>
            <a:pPr defTabSz="843260">
              <a:lnSpc>
                <a:spcPct val="80000"/>
              </a:lnSpc>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layer.append</a:t>
            </a:r>
            <a:r>
              <a:rPr lang="en-US" b="1" dirty="0" smtClean="0">
                <a:solidFill>
                  <a:srgbClr val="006000"/>
                </a:solidFill>
                <a:latin typeface="Courier New" pitchFamily="49" charset="0"/>
              </a:rPr>
              <a:t>(</a:t>
            </a:r>
            <a:r>
              <a:rPr lang="en-US" b="1" dirty="0" err="1" smtClean="0">
                <a:solidFill>
                  <a:srgbClr val="006000"/>
                </a:solidFill>
                <a:latin typeface="Courier New" pitchFamily="49" charset="0"/>
              </a:rPr>
              <a:t>tiledLayer</a:t>
            </a:r>
            <a:r>
              <a:rPr lang="en-US" b="1" dirty="0" smtClean="0">
                <a:solidFill>
                  <a:srgbClr val="006000"/>
                </a:solidFill>
                <a:latin typeface="Courier New" pitchFamily="49" charset="0"/>
              </a:rPr>
              <a:t>);</a:t>
            </a:r>
          </a:p>
          <a:p>
            <a:pPr defTabSz="843260">
              <a:lnSpc>
                <a:spcPct val="80000"/>
              </a:lnSpc>
            </a:pPr>
            <a:endParaRPr lang="en-US" b="1" dirty="0" smtClean="0">
              <a:solidFill>
                <a:srgbClr val="006000"/>
              </a:solidFill>
              <a:latin typeface="Courier New" pitchFamily="49" charset="0"/>
            </a:endParaRPr>
          </a:p>
          <a:p>
            <a:pPr defTabSz="843260">
              <a:lnSpc>
                <a:spcPct val="80000"/>
              </a:lnSpc>
            </a:pPr>
            <a:r>
              <a:rPr lang="en-US" dirty="0" smtClean="0">
                <a:latin typeface="Nokia Sans Wide" pitchFamily="34" charset="0"/>
              </a:rPr>
              <a:t>Once you're satisfied with where you want the tiles to appear, you can call the append() method to append the tiles in the background or use insert() method to place the tiles anywhere within the layer manager.</a:t>
            </a:r>
          </a:p>
          <a:p>
            <a:pPr defTabSz="843260">
              <a:lnSpc>
                <a:spcPct val="80000"/>
              </a:lnSpc>
            </a:pP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733425" y="728663"/>
            <a:ext cx="5260975" cy="3643312"/>
          </a:xfrm>
          <a:ln/>
        </p:spPr>
      </p:sp>
      <p:sp>
        <p:nvSpPr>
          <p:cNvPr id="51203" name="Rectangle 3"/>
          <p:cNvSpPr>
            <a:spLocks noGrp="1" noChangeArrowheads="1"/>
          </p:cNvSpPr>
          <p:nvPr>
            <p:ph type="body" idx="1"/>
          </p:nvPr>
        </p:nvSpPr>
        <p:spPr>
          <a:xfrm>
            <a:off x="897319" y="4616231"/>
            <a:ext cx="4933189" cy="4372383"/>
          </a:xfrm>
          <a:solidFill>
            <a:srgbClr val="FFFFFF"/>
          </a:solidFill>
          <a:ln>
            <a:solidFill>
              <a:srgbClr val="000000"/>
            </a:solidFill>
          </a:ln>
        </p:spPr>
        <p:txBody>
          <a:bodyPr/>
          <a:lstStyle/>
          <a:p>
            <a:r>
              <a:rPr lang="en-US" smtClean="0">
                <a:latin typeface="Nokia Sans Wide" pitchFamily="34" charset="0"/>
              </a:rPr>
              <a:t>The </a:t>
            </a:r>
            <a:r>
              <a:rPr lang="en-GB" smtClean="0">
                <a:latin typeface="Nokia Sans Wide" pitchFamily="34" charset="0"/>
              </a:rPr>
              <a:t>LayerManager </a:t>
            </a:r>
            <a:r>
              <a:rPr lang="en-US" smtClean="0">
                <a:latin typeface="Nokia Sans Wide" pitchFamily="34" charset="0"/>
              </a:rPr>
              <a:t>class helps to organize all of the graphical layers needed for a game. Layers can be appended, inserted and removed from the </a:t>
            </a:r>
            <a:r>
              <a:rPr lang="en-GB" smtClean="0">
                <a:latin typeface="Nokia Sans Wide" pitchFamily="34" charset="0"/>
              </a:rPr>
              <a:t>LayerManager</a:t>
            </a:r>
            <a:r>
              <a:rPr lang="en-US" smtClean="0">
                <a:latin typeface="Nokia Sans Wide" pitchFamily="34" charset="0"/>
              </a:rPr>
              <a:t>. The first layer to be appended to the </a:t>
            </a:r>
            <a:r>
              <a:rPr lang="en-GB" smtClean="0">
                <a:latin typeface="Nokia Sans Wide" pitchFamily="34" charset="0"/>
              </a:rPr>
              <a:t>LayerManager</a:t>
            </a:r>
            <a:r>
              <a:rPr lang="en-US" smtClean="0">
                <a:latin typeface="Nokia Sans Wide" pitchFamily="34" charset="0"/>
              </a:rPr>
              <a:t> is the last to painted on screen, i.e. it is the top most layer and is in front of all the other layers. Probably the most useful aspect of the </a:t>
            </a:r>
            <a:r>
              <a:rPr lang="en-GB" smtClean="0">
                <a:latin typeface="Nokia Sans Wide" pitchFamily="34" charset="0"/>
              </a:rPr>
              <a:t>LayerManager </a:t>
            </a:r>
            <a:r>
              <a:rPr lang="en-US" smtClean="0">
                <a:latin typeface="Nokia Sans Wide" pitchFamily="34" charset="0"/>
              </a:rPr>
              <a:t>class is that a virtual screen can be created that is much larger than the actual screen and then the developer can choose which section of it will appear on the actual screen at any point. This is known as the View window.</a:t>
            </a:r>
          </a:p>
          <a:p>
            <a:r>
              <a:rPr lang="en-US" smtClean="0">
                <a:latin typeface="Nokia Sans Wide" pitchFamily="34" charset="0"/>
              </a:rPr>
              <a:t>The view window controls the size of the region that is visible on screen, and its position relative to the LayerManager's coordinate system. Effects such as scrolling the user’s view can be achieved by changing the position of the view window.</a:t>
            </a:r>
          </a:p>
          <a:p>
            <a:r>
              <a:rPr lang="en-US" smtClean="0">
                <a:latin typeface="Nokia Sans Wide" pitchFamily="34" charset="0"/>
              </a:rPr>
              <a:t>For example, the view window in the slide is currently located at the position (20, 20). To scroll the user’s view to the right, to position of the view could be set to (60, 20), that is, moves along the x axis.</a:t>
            </a:r>
          </a:p>
          <a:p>
            <a:r>
              <a:rPr lang="en-US" smtClean="0">
                <a:latin typeface="Nokia Sans Wide" pitchFamily="34" charset="0"/>
              </a:rPr>
              <a:t>The size of the view window controls how large the user's view will be, and it is usually fixed at a size that is optimal for the device screen. </a:t>
            </a:r>
          </a:p>
          <a:p>
            <a:r>
              <a:rPr lang="en-US" smtClean="0">
                <a:latin typeface="Nokia Sans Wide" pitchFamily="34" charset="0"/>
              </a:rPr>
              <a:t>Allowing the possibility of a virtual screen that is much larger than the actual screen is extremely helpful for games on devices with very small screens. It saves the developer huge amounts of time and effort if, for example, a game involves a player exploring an elaborate maze. </a:t>
            </a:r>
          </a:p>
          <a:p>
            <a:r>
              <a:rPr lang="en-US" smtClean="0">
                <a:latin typeface="Nokia Sans Wide" pitchFamily="34" charset="0"/>
              </a:rPr>
              <a:t>However, having a large virtual screen and an actual screen means that the developer has to deal with two separate coordinate systems.</a:t>
            </a:r>
          </a:p>
          <a:p>
            <a:r>
              <a:rPr lang="en-US" smtClean="0">
                <a:latin typeface="Nokia Sans Wide" pitchFamily="34" charset="0"/>
              </a:rPr>
              <a:t>Layers need to be placed in the </a:t>
            </a:r>
            <a:r>
              <a:rPr lang="en-GB" smtClean="0">
                <a:latin typeface="Nokia Sans Wide" pitchFamily="34" charset="0"/>
              </a:rPr>
              <a:t>LayerManager</a:t>
            </a:r>
            <a:r>
              <a:rPr lang="en-US" smtClean="0">
                <a:latin typeface="Nokia Sans Wide" pitchFamily="34" charset="0"/>
              </a:rPr>
              <a:t> according the </a:t>
            </a:r>
            <a:r>
              <a:rPr lang="en-GB" smtClean="0">
                <a:latin typeface="Nokia Sans Wide" pitchFamily="34" charset="0"/>
              </a:rPr>
              <a:t>LayerManage</a:t>
            </a:r>
            <a:r>
              <a:rPr lang="en-US" smtClean="0">
                <a:latin typeface="Nokia Sans Wide" pitchFamily="34" charset="0"/>
              </a:rPr>
              <a:t>r’s coordinate system. The Graphics object of the </a:t>
            </a:r>
            <a:r>
              <a:rPr lang="en-GB" smtClean="0">
                <a:latin typeface="Nokia Sans Wide" pitchFamily="34" charset="0"/>
              </a:rPr>
              <a:t>GameCanvas</a:t>
            </a:r>
            <a:r>
              <a:rPr lang="en-US" smtClean="0">
                <a:latin typeface="Nokia Sans Wide" pitchFamily="34" charset="0"/>
              </a:rPr>
              <a:t> has its own coordinate system. </a:t>
            </a:r>
          </a:p>
          <a:p>
            <a:r>
              <a:rPr lang="en-US" smtClean="0">
                <a:latin typeface="Nokia Sans Wide" pitchFamily="34" charset="0"/>
              </a:rPr>
              <a:t>So keep in mind that the method </a:t>
            </a:r>
            <a:r>
              <a:rPr lang="en-GB" smtClean="0">
                <a:latin typeface="Nokia Sans Wide" pitchFamily="34" charset="0"/>
              </a:rPr>
              <a:t>LayerManager.paint(Graphics g, int x, int y)</a:t>
            </a:r>
            <a:r>
              <a:rPr lang="en-US" smtClean="0">
                <a:latin typeface="Nokia Sans Wide" pitchFamily="34" charset="0"/>
              </a:rPr>
              <a:t> paints the layer on the screen according to the coordinates of the GameCanvas whereas the method </a:t>
            </a:r>
            <a:r>
              <a:rPr lang="en-GB" smtClean="0">
                <a:latin typeface="Nokia Sans Wide" pitchFamily="34" charset="0"/>
              </a:rPr>
              <a:t>LayerManager.setViewWindow(int x, int y, int width, int height)</a:t>
            </a:r>
            <a:r>
              <a:rPr lang="en-US" smtClean="0">
                <a:latin typeface="Nokia Sans Wide" pitchFamily="34" charset="0"/>
              </a:rPr>
              <a:t> sets the visible rectangle of the </a:t>
            </a:r>
            <a:r>
              <a:rPr lang="en-GB" smtClean="0">
                <a:latin typeface="Nokia Sans Wide" pitchFamily="34" charset="0"/>
              </a:rPr>
              <a:t>LayerManager</a:t>
            </a:r>
            <a:r>
              <a:rPr lang="en-US" smtClean="0">
                <a:latin typeface="Nokia Sans Wide" pitchFamily="34" charset="0"/>
              </a:rPr>
              <a:t> in terms of the LayerManager's coordinate system.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733425" y="728663"/>
            <a:ext cx="5260975" cy="3643312"/>
          </a:xfrm>
          <a:ln/>
        </p:spPr>
      </p:sp>
      <p:sp>
        <p:nvSpPr>
          <p:cNvPr id="52227" name="Rectangle 3"/>
          <p:cNvSpPr>
            <a:spLocks noGrp="1" noChangeArrowheads="1"/>
          </p:cNvSpPr>
          <p:nvPr>
            <p:ph type="body" idx="1"/>
          </p:nvPr>
        </p:nvSpPr>
        <p:spPr>
          <a:xfrm>
            <a:off x="897319" y="4616231"/>
            <a:ext cx="4933189" cy="4372383"/>
          </a:xfrm>
          <a:solidFill>
            <a:srgbClr val="FFFFFF"/>
          </a:solidFill>
          <a:ln>
            <a:solidFill>
              <a:srgbClr val="000000"/>
            </a:solidFill>
          </a:ln>
        </p:spPr>
        <p:txBody>
          <a:bodyPr/>
          <a:lstStyle/>
          <a:p>
            <a:pPr>
              <a:lnSpc>
                <a:spcPct val="90000"/>
              </a:lnSpc>
            </a:pPr>
            <a:r>
              <a:rPr lang="en-GB" smtClean="0">
                <a:latin typeface="Nokia Sans Wide" pitchFamily="34" charset="0"/>
              </a:rPr>
              <a:t>GameCanvas allows you to bypass the normal key-event mechanisms so that all game logic can be contained in a single loop by introducing a polling technique to obtain the current states of the device’s keys.</a:t>
            </a:r>
          </a:p>
          <a:p>
            <a:pPr>
              <a:lnSpc>
                <a:spcPct val="90000"/>
              </a:lnSpc>
            </a:pPr>
            <a:endParaRPr lang="en-GB" smtClean="0">
              <a:latin typeface="Nokia Sans Wide" pitchFamily="34" charset="0"/>
            </a:endParaRPr>
          </a:p>
          <a:p>
            <a:pPr>
              <a:lnSpc>
                <a:spcPct val="90000"/>
              </a:lnSpc>
            </a:pPr>
            <a:r>
              <a:rPr lang="en-GB" smtClean="0">
                <a:latin typeface="Nokia Sans Wide" pitchFamily="34" charset="0"/>
              </a:rPr>
              <a:t>In MIDP 1.0, handling user-input meant that you had to wait for the system to call the keyPressed(int keyCode) method in your extended Canvas, and then call getGameAction(int keyCode) to find out what key was pressed. The problem with this is that it was difficult to know what’s going on with the other parts of the application when the system calls keyPressed(). For example, if your code in keyPressed() is making updates to the game state at the same time the screen is being rendered in the Canvas’s paint() method, the screen may end up looking strange.</a:t>
            </a:r>
          </a:p>
          <a:p>
            <a:pPr>
              <a:lnSpc>
                <a:spcPct val="90000"/>
              </a:lnSpc>
            </a:pPr>
            <a:endParaRPr lang="en-GB" smtClean="0">
              <a:latin typeface="Nokia Sans Wide" pitchFamily="34" charset="0"/>
            </a:endParaRPr>
          </a:p>
          <a:p>
            <a:pPr>
              <a:lnSpc>
                <a:spcPct val="90000"/>
              </a:lnSpc>
            </a:pPr>
            <a:r>
              <a:rPr lang="en-GB" smtClean="0">
                <a:latin typeface="Nokia Sans Wide" pitchFamily="34" charset="0"/>
              </a:rPr>
              <a:t>GameCanvas gets around this problem by introducing methods to obtain the current states of the device’s keys. Instead of waiting for the system indicate a key has been pressed, GameCanvas can determine immediately which keys are pressed by calling the getKeyStates() method. This polling technique can be done just before the screen is updated so that the game state can be suitably updated before the screen is redrawn.</a:t>
            </a:r>
          </a:p>
          <a:p>
            <a:pPr>
              <a:lnSpc>
                <a:spcPct val="90000"/>
              </a:lnSpc>
            </a:pPr>
            <a:endParaRPr lang="en-GB" smtClean="0">
              <a:latin typeface="Nokia Sans Wide" pitchFamily="34" charset="0"/>
            </a:endParaRPr>
          </a:p>
          <a:p>
            <a:pPr>
              <a:lnSpc>
                <a:spcPct val="90000"/>
              </a:lnSpc>
            </a:pPr>
            <a:r>
              <a:rPr lang="en-GB" smtClean="0">
                <a:latin typeface="Nokia Sans Wide" pitchFamily="34" charset="0"/>
              </a:rPr>
              <a:t>The getKeyStates() method returns an integer containing the key state information. The information returned is in the form of bits, with one bit per key. A key's bit is 1 if the key is currently down or has been pressed at least once since the last time this method was called. The bit is 0 if the key is currently up and has not been pressed at all since the last time this method was called. Therefore, to check for a particular key, the developer has to use a bitwise operation with the result and the bit representing a particular key.</a:t>
            </a:r>
            <a:endParaRPr lang="en-US" smtClean="0">
              <a:latin typeface="Nokia Sans Wide"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733425" y="728663"/>
            <a:ext cx="5260975" cy="3643312"/>
          </a:xfrm>
          <a:ln/>
        </p:spPr>
      </p:sp>
      <p:sp>
        <p:nvSpPr>
          <p:cNvPr id="53251" name="Rectangle 3"/>
          <p:cNvSpPr>
            <a:spLocks noGrp="1" noChangeArrowheads="1"/>
          </p:cNvSpPr>
          <p:nvPr>
            <p:ph type="body" idx="1"/>
          </p:nvPr>
        </p:nvSpPr>
        <p:spPr>
          <a:xfrm>
            <a:off x="897319" y="4616231"/>
            <a:ext cx="4933189" cy="5100857"/>
          </a:xfrm>
          <a:solidFill>
            <a:srgbClr val="FFFFFF"/>
          </a:solidFill>
          <a:ln>
            <a:solidFill>
              <a:srgbClr val="000000"/>
            </a:solidFill>
          </a:ln>
        </p:spPr>
        <p:txBody>
          <a:bodyPr/>
          <a:lstStyle/>
          <a:p>
            <a:r>
              <a:rPr lang="en-US" dirty="0" smtClean="0">
                <a:latin typeface="Nokia Sans Wide" pitchFamily="34" charset="0"/>
              </a:rPr>
              <a:t>The code in the slide shows a typical way of checking what keys have been pressed on the device. The </a:t>
            </a:r>
            <a:r>
              <a:rPr lang="en-GB" dirty="0" err="1" smtClean="0">
                <a:latin typeface="Nokia Sans Wide" pitchFamily="34" charset="0"/>
              </a:rPr>
              <a:t>GameCanvas</a:t>
            </a:r>
            <a:r>
              <a:rPr lang="en-GB" dirty="0" smtClean="0">
                <a:latin typeface="Nokia Sans Wide" pitchFamily="34" charset="0"/>
              </a:rPr>
              <a:t> </a:t>
            </a:r>
            <a:r>
              <a:rPr lang="en-US" dirty="0" smtClean="0">
                <a:latin typeface="Nokia Sans Wide" pitchFamily="34" charset="0"/>
              </a:rPr>
              <a:t>class includes constants that represent game keys on a device. These can be used with the result of calling the </a:t>
            </a:r>
            <a:r>
              <a:rPr lang="en-GB" dirty="0" err="1" smtClean="0">
                <a:latin typeface="Nokia Sans Wide" pitchFamily="34" charset="0"/>
              </a:rPr>
              <a:t>getKeyStates</a:t>
            </a:r>
            <a:r>
              <a:rPr lang="en-GB" dirty="0" smtClean="0">
                <a:latin typeface="Nokia Sans Wide" pitchFamily="34" charset="0"/>
              </a:rPr>
              <a:t>()</a:t>
            </a:r>
            <a:r>
              <a:rPr lang="en-US" dirty="0" smtClean="0">
                <a:latin typeface="Nokia Sans Wide" pitchFamily="34" charset="0"/>
              </a:rPr>
              <a:t> method to determine which keys have been pressed.</a:t>
            </a:r>
          </a:p>
          <a:p>
            <a:r>
              <a:rPr lang="en-US" dirty="0" smtClean="0">
                <a:latin typeface="Nokia Sans Wide" pitchFamily="34" charset="0"/>
              </a:rPr>
              <a:t>The AND bitwise operator ‘&amp;’ is used to determine whether a particular key has been pressed. This operator returns a 1 if corresponding bits in both operands have a 1, otherwise it returns 0.</a:t>
            </a:r>
          </a:p>
          <a:p>
            <a:r>
              <a:rPr lang="en-US" dirty="0" smtClean="0">
                <a:latin typeface="Nokia Sans Wide" pitchFamily="34" charset="0"/>
              </a:rPr>
              <a:t>For example, in the code in the slide, the first if statement checks if the left key has been pressed. If it had, the </a:t>
            </a:r>
            <a:r>
              <a:rPr lang="en-GB" dirty="0" err="1" smtClean="0">
                <a:latin typeface="Nokia Sans Wide" pitchFamily="34" charset="0"/>
              </a:rPr>
              <a:t>getKeyStates</a:t>
            </a:r>
            <a:r>
              <a:rPr lang="en-GB" dirty="0" smtClean="0">
                <a:latin typeface="Nokia Sans Wide" pitchFamily="34" charset="0"/>
              </a:rPr>
              <a:t>()</a:t>
            </a:r>
            <a:r>
              <a:rPr lang="en-US" dirty="0" smtClean="0">
                <a:latin typeface="Nokia Sans Wide" pitchFamily="34" charset="0"/>
              </a:rPr>
              <a:t> method would have returned ‘4’ (i.e.00000100). Using this result and the constant LEFT_PRESSED (that is, 00000100) with the AND bitwise operator, results in a value that is not zero.</a:t>
            </a:r>
          </a:p>
          <a:p>
            <a:r>
              <a:rPr lang="en-US" dirty="0" smtClean="0">
                <a:latin typeface="Nokia Sans Wide" pitchFamily="34" charset="0"/>
              </a:rPr>
              <a:t>The game key constants that can be used in the </a:t>
            </a:r>
            <a:r>
              <a:rPr lang="en-GB" dirty="0" err="1" smtClean="0">
                <a:latin typeface="Nokia Sans Wide" pitchFamily="34" charset="0"/>
              </a:rPr>
              <a:t>GameCanvas</a:t>
            </a:r>
            <a:r>
              <a:rPr lang="en-US" dirty="0" smtClean="0">
                <a:latin typeface="Nokia Sans Wide" pitchFamily="34" charset="0"/>
              </a:rPr>
              <a:t> class are:</a:t>
            </a:r>
            <a:endParaRPr lang="en-GB" dirty="0" smtClean="0">
              <a:latin typeface="Nokia Sans Wide" pitchFamily="34" charset="0"/>
            </a:endParaRPr>
          </a:p>
          <a:p>
            <a:pPr lvl="1">
              <a:spcBef>
                <a:spcPct val="0"/>
              </a:spcBef>
              <a:spcAft>
                <a:spcPct val="100000"/>
              </a:spcAft>
              <a:buFontTx/>
              <a:buChar char="•"/>
            </a:pPr>
            <a:r>
              <a:rPr lang="en-GB" b="1" dirty="0" smtClean="0">
                <a:solidFill>
                  <a:srgbClr val="006000"/>
                </a:solidFill>
                <a:latin typeface="Courier New" pitchFamily="49" charset="0"/>
              </a:rPr>
              <a:t>UP_PRESSED</a:t>
            </a:r>
          </a:p>
          <a:p>
            <a:pPr lvl="1">
              <a:spcBef>
                <a:spcPct val="0"/>
              </a:spcBef>
              <a:spcAft>
                <a:spcPct val="100000"/>
              </a:spcAft>
              <a:buFontTx/>
              <a:buChar char="•"/>
            </a:pPr>
            <a:r>
              <a:rPr lang="en-GB" b="1" dirty="0" smtClean="0">
                <a:solidFill>
                  <a:srgbClr val="006000"/>
                </a:solidFill>
                <a:latin typeface="Courier New" pitchFamily="49" charset="0"/>
              </a:rPr>
              <a:t>DOWN_PRESSED</a:t>
            </a:r>
          </a:p>
          <a:p>
            <a:pPr lvl="1">
              <a:spcBef>
                <a:spcPct val="0"/>
              </a:spcBef>
              <a:spcAft>
                <a:spcPct val="100000"/>
              </a:spcAft>
              <a:buFontTx/>
              <a:buChar char="•"/>
            </a:pPr>
            <a:r>
              <a:rPr lang="en-GB" b="1" dirty="0" smtClean="0">
                <a:solidFill>
                  <a:srgbClr val="006000"/>
                </a:solidFill>
                <a:latin typeface="Courier New" pitchFamily="49" charset="0"/>
              </a:rPr>
              <a:t>LEFT_PRESSED</a:t>
            </a:r>
          </a:p>
          <a:p>
            <a:pPr lvl="1">
              <a:spcBef>
                <a:spcPct val="0"/>
              </a:spcBef>
              <a:spcAft>
                <a:spcPct val="100000"/>
              </a:spcAft>
              <a:buFontTx/>
              <a:buChar char="•"/>
            </a:pPr>
            <a:r>
              <a:rPr lang="en-GB" b="1" dirty="0" smtClean="0">
                <a:solidFill>
                  <a:srgbClr val="006000"/>
                </a:solidFill>
                <a:latin typeface="Courier New" pitchFamily="49" charset="0"/>
              </a:rPr>
              <a:t>RIGHT_PRESSED</a:t>
            </a:r>
          </a:p>
          <a:p>
            <a:pPr lvl="1">
              <a:spcBef>
                <a:spcPct val="0"/>
              </a:spcBef>
              <a:spcAft>
                <a:spcPct val="100000"/>
              </a:spcAft>
              <a:buFontTx/>
              <a:buChar char="•"/>
            </a:pPr>
            <a:r>
              <a:rPr lang="en-GB" b="1" dirty="0" smtClean="0">
                <a:solidFill>
                  <a:srgbClr val="006000"/>
                </a:solidFill>
                <a:latin typeface="Courier New" pitchFamily="49" charset="0"/>
              </a:rPr>
              <a:t>FIRE_PRESSED</a:t>
            </a:r>
          </a:p>
          <a:p>
            <a:pPr lvl="1">
              <a:spcBef>
                <a:spcPct val="0"/>
              </a:spcBef>
              <a:spcAft>
                <a:spcPct val="100000"/>
              </a:spcAft>
              <a:buFontTx/>
              <a:buChar char="•"/>
            </a:pPr>
            <a:r>
              <a:rPr lang="en-GB" b="1" dirty="0" smtClean="0">
                <a:solidFill>
                  <a:srgbClr val="006000"/>
                </a:solidFill>
                <a:latin typeface="Courier New" pitchFamily="49" charset="0"/>
              </a:rPr>
              <a:t>GAME_A_PRESSED</a:t>
            </a:r>
          </a:p>
          <a:p>
            <a:pPr lvl="1">
              <a:spcBef>
                <a:spcPct val="0"/>
              </a:spcBef>
              <a:spcAft>
                <a:spcPct val="100000"/>
              </a:spcAft>
              <a:buFontTx/>
              <a:buChar char="•"/>
            </a:pPr>
            <a:r>
              <a:rPr lang="en-GB" b="1" dirty="0" smtClean="0">
                <a:solidFill>
                  <a:srgbClr val="006000"/>
                </a:solidFill>
                <a:latin typeface="Courier New" pitchFamily="49" charset="0"/>
              </a:rPr>
              <a:t>GAME_B_PRESSED</a:t>
            </a:r>
          </a:p>
          <a:p>
            <a:pPr lvl="1">
              <a:spcBef>
                <a:spcPct val="0"/>
              </a:spcBef>
              <a:spcAft>
                <a:spcPct val="100000"/>
              </a:spcAft>
              <a:buFontTx/>
              <a:buChar char="•"/>
            </a:pPr>
            <a:r>
              <a:rPr lang="en-GB" b="1" dirty="0" smtClean="0">
                <a:solidFill>
                  <a:srgbClr val="006000"/>
                </a:solidFill>
                <a:latin typeface="Courier New" pitchFamily="49" charset="0"/>
              </a:rPr>
              <a:t>GAME_C_PRESSED</a:t>
            </a:r>
          </a:p>
          <a:p>
            <a:pPr lvl="1">
              <a:spcBef>
                <a:spcPct val="0"/>
              </a:spcBef>
              <a:spcAft>
                <a:spcPct val="100000"/>
              </a:spcAft>
              <a:buFontTx/>
              <a:buChar char="•"/>
            </a:pPr>
            <a:r>
              <a:rPr lang="en-GB" b="1" dirty="0" smtClean="0">
                <a:solidFill>
                  <a:srgbClr val="006000"/>
                </a:solidFill>
                <a:latin typeface="Courier New" pitchFamily="49" charset="0"/>
              </a:rPr>
              <a:t>GAME_D_PRESSED</a:t>
            </a:r>
            <a:endParaRPr lang="en-US" b="1" dirty="0" smtClean="0">
              <a:solidFill>
                <a:srgbClr val="006000"/>
              </a:solidFill>
              <a:latin typeface="Courier New" pitchFamily="49"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xfrm>
            <a:off x="906463" y="844550"/>
            <a:ext cx="4916487" cy="3403600"/>
          </a:xfrm>
          <a:ln/>
        </p:spPr>
      </p:sp>
      <p:sp>
        <p:nvSpPr>
          <p:cNvPr id="54275" name="Text Box 4"/>
          <p:cNvSpPr>
            <a:spLocks noGrp="1" noChangeArrowheads="1"/>
          </p:cNvSpPr>
          <p:nvPr>
            <p:ph type="body" idx="1"/>
          </p:nvPr>
        </p:nvSpPr>
        <p:spPr>
          <a:xfrm>
            <a:off x="897319" y="4616231"/>
            <a:ext cx="4933189" cy="4372383"/>
          </a:xfrm>
          <a:noFill/>
          <a:ln w="9525"/>
        </p:spPr>
        <p:txBody>
          <a:bodyPr/>
          <a:lstStyle/>
          <a:p>
            <a:pPr defTabSz="843260"/>
            <a:r>
              <a:rPr lang="en-US" dirty="0" smtClean="0">
                <a:latin typeface="Nokia Sans Wide" pitchFamily="34" charset="0"/>
              </a:rPr>
              <a:t>Most games will have a separate thread that manages the game loop. You can do this by implementing a </a:t>
            </a:r>
            <a:r>
              <a:rPr lang="en-US" dirty="0" err="1" smtClean="0">
                <a:latin typeface="Nokia Sans Wide" pitchFamily="34" charset="0"/>
              </a:rPr>
              <a:t>Runnable</a:t>
            </a:r>
            <a:r>
              <a:rPr lang="en-US" dirty="0" smtClean="0">
                <a:latin typeface="Nokia Sans Wide" pitchFamily="34" charset="0"/>
              </a:rPr>
              <a:t> Interface in your game canvas. The purpose of the game loop is usually fairly simple: you check for user events, such as, key presses, update the sprites on the canvas, then redraw the canvas. </a:t>
            </a:r>
            <a:r>
              <a:rPr lang="en-US" dirty="0" err="1" smtClean="0">
                <a:latin typeface="Nokia Sans Wide" pitchFamily="34" charset="0"/>
              </a:rPr>
              <a:t>Howewer</a:t>
            </a:r>
            <a:r>
              <a:rPr lang="en-US" dirty="0" smtClean="0">
                <a:latin typeface="Nokia Sans Wide" pitchFamily="34" charset="0"/>
              </a:rPr>
              <a:t>, one thing to note is that you generally want the game play speed to be consistent over platforms because that speed is what you are testing the game play against. So the way to do that is to add a check to make sure that each tick of the game loop occurs at the same speed:</a:t>
            </a:r>
          </a:p>
          <a:p>
            <a:pPr defTabSz="843260"/>
            <a:endParaRPr lang="en-US" dirty="0" smtClean="0">
              <a:latin typeface="Nokia Sans Wide" pitchFamily="34" charset="0"/>
            </a:endParaRPr>
          </a:p>
          <a:p>
            <a:pPr defTabSz="843260">
              <a:buNone/>
            </a:pPr>
            <a:r>
              <a:rPr lang="en-US" dirty="0" smtClean="0">
                <a:latin typeface="Nokia Sans Wide" pitchFamily="34" charset="0"/>
              </a:rPr>
              <a:t>	</a:t>
            </a:r>
            <a:r>
              <a:rPr lang="en-US" b="1" dirty="0" smtClean="0">
                <a:solidFill>
                  <a:srgbClr val="006000"/>
                </a:solidFill>
                <a:latin typeface="Courier New" pitchFamily="49" charset="0"/>
              </a:rPr>
              <a:t>public final void run() {</a:t>
            </a:r>
          </a:p>
          <a:p>
            <a:pPr defTabSz="843260">
              <a:buNone/>
            </a:pPr>
            <a:r>
              <a:rPr lang="en-US" b="1" dirty="0" smtClean="0">
                <a:solidFill>
                  <a:srgbClr val="006000"/>
                </a:solidFill>
                <a:latin typeface="Courier New" pitchFamily="49" charset="0"/>
              </a:rPr>
              <a:t>	  while (</a:t>
            </a:r>
            <a:r>
              <a:rPr lang="en-US" b="1" dirty="0" err="1" smtClean="0">
                <a:solidFill>
                  <a:srgbClr val="006000"/>
                </a:solidFill>
                <a:latin typeface="Courier New" pitchFamily="49" charset="0"/>
              </a:rPr>
              <a:t>isRunning</a:t>
            </a:r>
            <a:r>
              <a:rPr lang="en-US" b="1" dirty="0" smtClean="0">
                <a:solidFill>
                  <a:srgbClr val="006000"/>
                </a:solidFill>
                <a:latin typeface="Courier New" pitchFamily="49" charset="0"/>
              </a:rPr>
              <a:t>) {</a:t>
            </a:r>
          </a:p>
          <a:p>
            <a:pPr defTabSz="843260">
              <a:buNone/>
            </a:pPr>
            <a:r>
              <a:rPr lang="en-US" b="1" dirty="0" smtClean="0">
                <a:solidFill>
                  <a:srgbClr val="006000"/>
                </a:solidFill>
                <a:latin typeface="Courier New" pitchFamily="49" charset="0"/>
              </a:rPr>
              <a:t>	   time = </a:t>
            </a:r>
            <a:r>
              <a:rPr lang="en-US" b="1" dirty="0" err="1" smtClean="0">
                <a:solidFill>
                  <a:srgbClr val="006000"/>
                </a:solidFill>
                <a:latin typeface="Courier New" pitchFamily="49" charset="0"/>
              </a:rPr>
              <a:t>System.currentTimeMillis</a:t>
            </a:r>
            <a:r>
              <a:rPr lang="en-US" b="1" dirty="0" smtClean="0">
                <a:solidFill>
                  <a:srgbClr val="006000"/>
                </a:solidFill>
                <a:latin typeface="Courier New" pitchFamily="49" charset="0"/>
              </a:rPr>
              <a:t>();</a:t>
            </a:r>
          </a:p>
          <a:p>
            <a:pPr defTabSz="843260">
              <a:buNone/>
            </a:pPr>
            <a:r>
              <a:rPr lang="en-US" b="1" dirty="0" smtClean="0">
                <a:solidFill>
                  <a:srgbClr val="006000"/>
                </a:solidFill>
                <a:latin typeface="Courier New" pitchFamily="49" charset="0"/>
              </a:rPr>
              <a:t>	   repaint();</a:t>
            </a:r>
          </a:p>
          <a:p>
            <a:pPr defTabSz="843260">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serviceRepaints</a:t>
            </a:r>
            <a:r>
              <a:rPr lang="en-US" b="1" dirty="0" smtClean="0">
                <a:solidFill>
                  <a:srgbClr val="006000"/>
                </a:solidFill>
                <a:latin typeface="Courier New" pitchFamily="49" charset="0"/>
              </a:rPr>
              <a:t>();</a:t>
            </a:r>
          </a:p>
          <a:p>
            <a:pPr defTabSz="843260">
              <a:buNone/>
            </a:pPr>
            <a:r>
              <a:rPr lang="en-US" b="1" dirty="0" smtClean="0">
                <a:solidFill>
                  <a:srgbClr val="006000"/>
                </a:solidFill>
                <a:latin typeface="Courier New" pitchFamily="49" charset="0"/>
              </a:rPr>
              <a:t>	   update();</a:t>
            </a:r>
          </a:p>
          <a:p>
            <a:pPr defTabSz="843260">
              <a:buNone/>
            </a:pPr>
            <a:r>
              <a:rPr lang="en-US" b="1" dirty="0" smtClean="0">
                <a:solidFill>
                  <a:srgbClr val="006000"/>
                </a:solidFill>
                <a:latin typeface="Courier New" pitchFamily="49" charset="0"/>
              </a:rPr>
              <a:t>	   time = delay – (</a:t>
            </a:r>
            <a:r>
              <a:rPr lang="en-US" b="1" dirty="0" err="1" smtClean="0">
                <a:solidFill>
                  <a:srgbClr val="006000"/>
                </a:solidFill>
                <a:latin typeface="Courier New" pitchFamily="49" charset="0"/>
              </a:rPr>
              <a:t>System.currentTimeMillis</a:t>
            </a:r>
            <a:r>
              <a:rPr lang="en-US" b="1" dirty="0" smtClean="0">
                <a:solidFill>
                  <a:srgbClr val="006000"/>
                </a:solidFill>
                <a:latin typeface="Courier New" pitchFamily="49" charset="0"/>
              </a:rPr>
              <a:t>() - time);</a:t>
            </a:r>
          </a:p>
          <a:p>
            <a:pPr defTabSz="843260">
              <a:buNone/>
            </a:pPr>
            <a:r>
              <a:rPr lang="en-US" b="1" dirty="0" smtClean="0">
                <a:solidFill>
                  <a:srgbClr val="006000"/>
                </a:solidFill>
                <a:latin typeface="Courier New" pitchFamily="49" charset="0"/>
              </a:rPr>
              <a:t>	   try {</a:t>
            </a:r>
          </a:p>
          <a:p>
            <a:pPr defTabSz="843260">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Thread.sleep</a:t>
            </a:r>
            <a:r>
              <a:rPr lang="en-US" b="1" dirty="0" smtClean="0">
                <a:solidFill>
                  <a:srgbClr val="006000"/>
                </a:solidFill>
                <a:latin typeface="Courier New" pitchFamily="49" charset="0"/>
              </a:rPr>
              <a:t>((time &lt; 0 ? 0 : time));</a:t>
            </a:r>
          </a:p>
          <a:p>
            <a:pPr defTabSz="843260">
              <a:buNone/>
            </a:pPr>
            <a:r>
              <a:rPr lang="en-US" b="1" dirty="0" smtClean="0">
                <a:solidFill>
                  <a:srgbClr val="006000"/>
                </a:solidFill>
                <a:latin typeface="Courier New" pitchFamily="49" charset="0"/>
              </a:rPr>
              <a:t>	   } catch (</a:t>
            </a:r>
            <a:r>
              <a:rPr lang="en-US" b="1" dirty="0" err="1" smtClean="0">
                <a:solidFill>
                  <a:srgbClr val="006000"/>
                </a:solidFill>
                <a:latin typeface="Courier New" pitchFamily="49" charset="0"/>
              </a:rPr>
              <a:t>InterruptedException</a:t>
            </a:r>
            <a:r>
              <a:rPr lang="en-US" b="1" dirty="0" smtClean="0">
                <a:solidFill>
                  <a:srgbClr val="006000"/>
                </a:solidFill>
                <a:latin typeface="Courier New" pitchFamily="49" charset="0"/>
              </a:rPr>
              <a:t> e) {</a:t>
            </a:r>
          </a:p>
          <a:p>
            <a:pPr defTabSz="843260">
              <a:buNone/>
            </a:pPr>
            <a:r>
              <a:rPr lang="en-GB" b="1" dirty="0" smtClean="0">
                <a:solidFill>
                  <a:srgbClr val="006000"/>
                </a:solidFill>
                <a:latin typeface="Courier New" pitchFamily="49" charset="0"/>
              </a:rPr>
              <a:t>	   }</a:t>
            </a:r>
            <a:endParaRPr lang="en-US" b="1" dirty="0" smtClean="0">
              <a:solidFill>
                <a:srgbClr val="006000"/>
              </a:solidFill>
              <a:latin typeface="Courier New" pitchFamily="49" charset="0"/>
            </a:endParaRPr>
          </a:p>
          <a:p>
            <a:pPr defTabSz="843260">
              <a:buNone/>
            </a:pPr>
            <a:r>
              <a:rPr lang="en-US" b="1" dirty="0" smtClean="0">
                <a:solidFill>
                  <a:srgbClr val="006000"/>
                </a:solidFill>
                <a:latin typeface="Courier New" pitchFamily="49" charset="0"/>
              </a:rPr>
              <a:t>	  }</a:t>
            </a:r>
          </a:p>
          <a:p>
            <a:pPr defTabSz="843260">
              <a:buNone/>
            </a:pPr>
            <a:r>
              <a:rPr lang="en-US" b="1" dirty="0" smtClean="0">
                <a:solidFill>
                  <a:srgbClr val="006000"/>
                </a:solidFill>
                <a:latin typeface="Courier New" pitchFamily="49" charset="0"/>
              </a:rPr>
              <a:t>	}</a:t>
            </a:r>
          </a:p>
          <a:p>
            <a:pPr defTabSz="843260">
              <a:buNone/>
            </a:pPr>
            <a:r>
              <a:rPr lang="en-US" b="1" dirty="0" smtClean="0">
                <a:solidFill>
                  <a:srgbClr val="006000"/>
                </a:solidFill>
                <a:latin typeface="Courier New" pitchFamily="49" charset="0"/>
              </a:rPr>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xfrm>
            <a:off x="906463" y="844550"/>
            <a:ext cx="4916487" cy="3403600"/>
          </a:xfrm>
          <a:ln/>
        </p:spPr>
      </p:sp>
      <p:sp>
        <p:nvSpPr>
          <p:cNvPr id="55299" name="Rectangle 4"/>
          <p:cNvSpPr>
            <a:spLocks noGrp="1" noChangeArrowheads="1"/>
          </p:cNvSpPr>
          <p:nvPr>
            <p:ph type="body" idx="1"/>
          </p:nvPr>
        </p:nvSpPr>
        <p:spPr>
          <a:xfrm>
            <a:off x="897319" y="4616231"/>
            <a:ext cx="4933189" cy="4372383"/>
          </a:xfrm>
          <a:noFill/>
          <a:ln w="9525"/>
        </p:spPr>
        <p:txBody>
          <a:bodyPr/>
          <a:lstStyle/>
          <a:p>
            <a:pPr defTabSz="843260"/>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758825" y="736600"/>
            <a:ext cx="5210175" cy="3606800"/>
          </a:xfrm>
          <a:noFill/>
          <a:ln/>
        </p:spPr>
      </p:sp>
      <p:sp>
        <p:nvSpPr>
          <p:cNvPr id="56323" name="Text Box 3"/>
          <p:cNvSpPr>
            <a:spLocks noGrp="1" noChangeArrowheads="1"/>
          </p:cNvSpPr>
          <p:nvPr>
            <p:ph type="body" idx="1"/>
          </p:nvPr>
        </p:nvSpPr>
        <p:spPr>
          <a:xfrm>
            <a:off x="559278" y="4718984"/>
            <a:ext cx="5672480" cy="4280365"/>
          </a:xfrm>
          <a:solidFill>
            <a:srgbClr val="FFFFFF"/>
          </a:solidFill>
          <a:ln>
            <a:solidFill>
              <a:srgbClr val="000000"/>
            </a:solidFill>
          </a:ln>
        </p:spPr>
        <p:txBody>
          <a:bodyPr/>
          <a:lstStyle/>
          <a:p>
            <a:pPr>
              <a:lnSpc>
                <a:spcPct val="70000"/>
              </a:lnSpc>
              <a:spcBef>
                <a:spcPct val="10000"/>
              </a:spcBef>
              <a:spcAft>
                <a:spcPct val="10000"/>
              </a:spcAft>
            </a:pPr>
            <a:r>
              <a:rPr lang="en-US" dirty="0" smtClean="0">
                <a:latin typeface="Nokia Sans Wide" pitchFamily="34" charset="0"/>
              </a:rPr>
              <a:t>To be able to pause a game, the thread that updates the canvas should be paused. This can be done by setting a variable that the game thread checks occasionally. When the game thread detects that the variable is set, it calls </a:t>
            </a:r>
            <a:r>
              <a:rPr lang="en-US" dirty="0" err="1" smtClean="0">
                <a:latin typeface="Nokia Sans Wide" pitchFamily="34" charset="0"/>
              </a:rPr>
              <a:t>Object.wait</a:t>
            </a:r>
            <a:r>
              <a:rPr lang="en-US" dirty="0" smtClean="0">
                <a:latin typeface="Nokia Sans Wide" pitchFamily="34" charset="0"/>
              </a:rPr>
              <a:t>(). The paused thread can then be woken up by calling its </a:t>
            </a:r>
            <a:r>
              <a:rPr lang="en-US" dirty="0" err="1" smtClean="0">
                <a:latin typeface="Nokia Sans Wide" pitchFamily="34" charset="0"/>
              </a:rPr>
              <a:t>Object.notify</a:t>
            </a:r>
            <a:r>
              <a:rPr lang="en-US" dirty="0" smtClean="0">
                <a:latin typeface="Nokia Sans Wide" pitchFamily="34" charset="0"/>
              </a:rPr>
              <a:t>() method.</a:t>
            </a:r>
          </a:p>
          <a:p>
            <a:pPr>
              <a:lnSpc>
                <a:spcPct val="70000"/>
              </a:lnSpc>
              <a:spcBef>
                <a:spcPct val="10000"/>
              </a:spcBef>
              <a:spcAft>
                <a:spcPct val="10000"/>
              </a:spcAft>
            </a:pPr>
            <a:r>
              <a:rPr lang="en-US" dirty="0" smtClean="0">
                <a:latin typeface="Nokia Sans Wide" pitchFamily="34" charset="0"/>
              </a:rPr>
              <a:t>When the pause method is called, a </a:t>
            </a:r>
            <a:r>
              <a:rPr lang="en-GB" dirty="0" smtClean="0">
                <a:latin typeface="Nokia Sans Wide" pitchFamily="34" charset="0"/>
              </a:rPr>
              <a:t>variable </a:t>
            </a:r>
            <a:r>
              <a:rPr lang="en-GB" dirty="0" err="1" smtClean="0">
                <a:latin typeface="Nokia Sans Wide" pitchFamily="34" charset="0"/>
              </a:rPr>
              <a:t>pauseThread</a:t>
            </a:r>
            <a:r>
              <a:rPr lang="en-US" dirty="0" smtClean="0">
                <a:latin typeface="Nokia Sans Wide" pitchFamily="34" charset="0"/>
              </a:rPr>
              <a:t> is set to true. A check is made in the </a:t>
            </a:r>
            <a:r>
              <a:rPr lang="en-GB" dirty="0" smtClean="0">
                <a:latin typeface="Nokia Sans Wide" pitchFamily="34" charset="0"/>
              </a:rPr>
              <a:t>run</a:t>
            </a:r>
            <a:r>
              <a:rPr lang="en-US" dirty="0" smtClean="0">
                <a:latin typeface="Nokia Sans Wide" pitchFamily="34" charset="0"/>
              </a:rPr>
              <a:t> method. When this variable is true, the </a:t>
            </a:r>
            <a:r>
              <a:rPr lang="en-GB" dirty="0" smtClean="0">
                <a:latin typeface="Nokia Sans Wide" pitchFamily="34" charset="0"/>
              </a:rPr>
              <a:t>run </a:t>
            </a:r>
            <a:r>
              <a:rPr lang="en-US" dirty="0" smtClean="0">
                <a:latin typeface="Nokia Sans Wide" pitchFamily="34" charset="0"/>
              </a:rPr>
              <a:t>method is calls </a:t>
            </a:r>
            <a:r>
              <a:rPr lang="en-GB" dirty="0" smtClean="0">
                <a:latin typeface="Nokia Sans Wide" pitchFamily="34" charset="0"/>
              </a:rPr>
              <a:t>wait().</a:t>
            </a:r>
          </a:p>
          <a:p>
            <a:pPr>
              <a:lnSpc>
                <a:spcPct val="70000"/>
              </a:lnSpc>
              <a:spcBef>
                <a:spcPct val="10000"/>
              </a:spcBef>
              <a:spcAft>
                <a:spcPct val="10000"/>
              </a:spcAft>
              <a:buNone/>
            </a:pPr>
            <a:r>
              <a:rPr lang="en-US" dirty="0" smtClean="0">
                <a:latin typeface="Nokia Sans Wide" pitchFamily="34" charset="0"/>
              </a:rPr>
              <a:t>The </a:t>
            </a:r>
            <a:r>
              <a:rPr lang="en-GB" dirty="0" err="1" smtClean="0">
                <a:latin typeface="Nokia Sans Wide" pitchFamily="34" charset="0"/>
              </a:rPr>
              <a:t>GameThread</a:t>
            </a:r>
            <a:r>
              <a:rPr lang="en-US" dirty="0" smtClean="0">
                <a:latin typeface="Nokia Sans Wide" pitchFamily="34" charset="0"/>
              </a:rPr>
              <a:t>’s </a:t>
            </a:r>
            <a:r>
              <a:rPr lang="en-GB" dirty="0" smtClean="0">
                <a:latin typeface="Nokia Sans Wide" pitchFamily="34" charset="0"/>
              </a:rPr>
              <a:t>pause </a:t>
            </a:r>
            <a:r>
              <a:rPr lang="en-US" dirty="0" smtClean="0">
                <a:latin typeface="Nokia Sans Wide" pitchFamily="34" charset="0"/>
              </a:rPr>
              <a:t>method is called by canvas when the user wishes to pause the game. The following code shows this technique. The </a:t>
            </a:r>
            <a:r>
              <a:rPr lang="en-US" dirty="0" err="1" smtClean="0">
                <a:latin typeface="Nokia Sans Wide" pitchFamily="34" charset="0"/>
              </a:rPr>
              <a:t>GameCanvas</a:t>
            </a:r>
            <a:r>
              <a:rPr lang="en-US" dirty="0" smtClean="0">
                <a:latin typeface="Nokia Sans Wide" pitchFamily="34" charset="0"/>
              </a:rPr>
              <a:t> includes the methods </a:t>
            </a:r>
            <a:r>
              <a:rPr lang="en-GB" dirty="0" err="1" smtClean="0">
                <a:latin typeface="Nokia Sans Wide" pitchFamily="34" charset="0"/>
              </a:rPr>
              <a:t>pauseGame</a:t>
            </a:r>
            <a:r>
              <a:rPr lang="en-US" dirty="0" smtClean="0">
                <a:latin typeface="Nokia Sans Wide" pitchFamily="34" charset="0"/>
              </a:rPr>
              <a:t> and </a:t>
            </a:r>
            <a:r>
              <a:rPr lang="en-GB" dirty="0" err="1" smtClean="0">
                <a:latin typeface="Nokia Sans Wide" pitchFamily="34" charset="0"/>
              </a:rPr>
              <a:t>playGame</a:t>
            </a:r>
            <a:r>
              <a:rPr lang="en-GB" dirty="0" smtClean="0">
                <a:latin typeface="Nokia Sans Wide" pitchFamily="34" charset="0"/>
              </a:rPr>
              <a:t>. </a:t>
            </a:r>
            <a:r>
              <a:rPr lang="en-US" dirty="0" smtClean="0">
                <a:latin typeface="Nokia Sans Wide" pitchFamily="34" charset="0"/>
              </a:rPr>
              <a:t>It can be seen that these methods call the </a:t>
            </a:r>
            <a:r>
              <a:rPr lang="en-GB" dirty="0" smtClean="0">
                <a:latin typeface="Nokia Sans Wide" pitchFamily="34" charset="0"/>
              </a:rPr>
              <a:t>pause</a:t>
            </a:r>
            <a:r>
              <a:rPr lang="en-US" dirty="0" smtClean="0">
                <a:latin typeface="Nokia Sans Wide" pitchFamily="34" charset="0"/>
              </a:rPr>
              <a:t> and </a:t>
            </a:r>
            <a:r>
              <a:rPr lang="en-GB" dirty="0" smtClean="0">
                <a:latin typeface="Nokia Sans Wide" pitchFamily="34" charset="0"/>
              </a:rPr>
              <a:t>play</a:t>
            </a:r>
            <a:r>
              <a:rPr lang="en-US" dirty="0" smtClean="0">
                <a:latin typeface="Nokia Sans Wide" pitchFamily="34" charset="0"/>
              </a:rPr>
              <a:t> methods on the thread and set a variable </a:t>
            </a:r>
            <a:r>
              <a:rPr lang="en-GB" dirty="0" smtClean="0">
                <a:latin typeface="Nokia Sans Wide" pitchFamily="34" charset="0"/>
              </a:rPr>
              <a:t>paused</a:t>
            </a:r>
            <a:r>
              <a:rPr lang="en-US" dirty="0" smtClean="0">
                <a:latin typeface="Nokia Sans Wide" pitchFamily="34" charset="0"/>
              </a:rPr>
              <a:t> to true or false. The </a:t>
            </a:r>
            <a:r>
              <a:rPr lang="en-GB" dirty="0" smtClean="0">
                <a:latin typeface="Nokia Sans Wide" pitchFamily="34" charset="0"/>
              </a:rPr>
              <a:t>paused</a:t>
            </a:r>
            <a:r>
              <a:rPr lang="en-US" dirty="0" smtClean="0">
                <a:latin typeface="Nokia Sans Wide" pitchFamily="34" charset="0"/>
              </a:rPr>
              <a:t> variable is then used by the </a:t>
            </a:r>
            <a:r>
              <a:rPr lang="en-GB" dirty="0" smtClean="0">
                <a:latin typeface="Nokia Sans Wide" pitchFamily="34" charset="0"/>
              </a:rPr>
              <a:t>paint</a:t>
            </a:r>
            <a:r>
              <a:rPr lang="en-US" dirty="0" smtClean="0">
                <a:latin typeface="Nokia Sans Wide" pitchFamily="34" charset="0"/>
              </a:rPr>
              <a:t> method to determine whether a paused message should be drawn on screen.</a:t>
            </a:r>
          </a:p>
          <a:p>
            <a:pPr>
              <a:lnSpc>
                <a:spcPct val="70000"/>
              </a:lnSpc>
              <a:spcBef>
                <a:spcPct val="10000"/>
              </a:spcBef>
              <a:spcAft>
                <a:spcPct val="10000"/>
              </a:spcAft>
              <a:buNone/>
            </a:pPr>
            <a:endParaRPr lang="en-GB" dirty="0" smtClean="0">
              <a:latin typeface="Nokia Sans Wide" pitchFamily="34" charset="0"/>
            </a:endParaRPr>
          </a:p>
          <a:p>
            <a:pPr>
              <a:lnSpc>
                <a:spcPct val="70000"/>
              </a:lnSpc>
              <a:spcBef>
                <a:spcPct val="10000"/>
              </a:spcBef>
              <a:spcAft>
                <a:spcPct val="10000"/>
              </a:spcAft>
              <a:buNone/>
            </a:pPr>
            <a:r>
              <a:rPr lang="en-GB" b="1" dirty="0" smtClean="0">
                <a:solidFill>
                  <a:srgbClr val="006000"/>
                </a:solidFill>
                <a:latin typeface="Courier New" pitchFamily="49" charset="0"/>
              </a:rPr>
              <a:t>import </a:t>
            </a:r>
            <a:r>
              <a:rPr lang="en-GB" b="1" dirty="0" err="1" smtClean="0">
                <a:solidFill>
                  <a:srgbClr val="006000"/>
                </a:solidFill>
                <a:latin typeface="Courier New" pitchFamily="49" charset="0"/>
              </a:rPr>
              <a:t>javax.microedition.lcdui</a:t>
            </a:r>
            <a:r>
              <a:rPr lang="en-GB" b="1" dirty="0" smtClean="0">
                <a:solidFill>
                  <a:srgbClr val="006000"/>
                </a:solidFill>
                <a:latin typeface="Courier New" pitchFamily="49" charset="0"/>
              </a:rPr>
              <a:t>.*;</a:t>
            </a:r>
          </a:p>
          <a:p>
            <a:pPr>
              <a:lnSpc>
                <a:spcPct val="70000"/>
              </a:lnSpc>
              <a:spcBef>
                <a:spcPct val="10000"/>
              </a:spcBef>
              <a:spcAft>
                <a:spcPct val="10000"/>
              </a:spcAft>
              <a:buNone/>
            </a:pPr>
            <a:r>
              <a:rPr lang="en-GB" b="1" dirty="0" smtClean="0">
                <a:solidFill>
                  <a:srgbClr val="006000"/>
                </a:solidFill>
                <a:latin typeface="Courier New" pitchFamily="49" charset="0"/>
              </a:rPr>
              <a:t>import </a:t>
            </a:r>
            <a:r>
              <a:rPr lang="en-GB" b="1" dirty="0" err="1" smtClean="0">
                <a:solidFill>
                  <a:srgbClr val="006000"/>
                </a:solidFill>
                <a:latin typeface="Courier New" pitchFamily="49" charset="0"/>
              </a:rPr>
              <a:t>javax.microedition.midlet</a:t>
            </a:r>
            <a:r>
              <a:rPr lang="en-GB" b="1" dirty="0" smtClean="0">
                <a:solidFill>
                  <a:srgbClr val="006000"/>
                </a:solidFill>
                <a:latin typeface="Courier New" pitchFamily="49" charset="0"/>
              </a:rPr>
              <a:t>.*;</a:t>
            </a:r>
          </a:p>
          <a:p>
            <a:pPr>
              <a:lnSpc>
                <a:spcPct val="70000"/>
              </a:lnSpc>
              <a:spcBef>
                <a:spcPct val="10000"/>
              </a:spcBef>
              <a:spcAft>
                <a:spcPct val="10000"/>
              </a:spcAft>
              <a:buNone/>
            </a:pPr>
            <a:r>
              <a:rPr lang="en-GB" b="1" dirty="0" smtClean="0">
                <a:solidFill>
                  <a:srgbClr val="006000"/>
                </a:solidFill>
                <a:latin typeface="Courier New" pitchFamily="49" charset="0"/>
              </a:rPr>
              <a:t>public class </a:t>
            </a:r>
            <a:r>
              <a:rPr lang="en-GB" b="1" dirty="0" err="1" smtClean="0">
                <a:solidFill>
                  <a:srgbClr val="006000"/>
                </a:solidFill>
                <a:latin typeface="Courier New" pitchFamily="49" charset="0"/>
              </a:rPr>
              <a:t>GameCanvas</a:t>
            </a:r>
            <a:r>
              <a:rPr lang="en-GB" b="1" dirty="0" smtClean="0">
                <a:solidFill>
                  <a:srgbClr val="006000"/>
                </a:solidFill>
                <a:latin typeface="Courier New" pitchFamily="49" charset="0"/>
              </a:rPr>
              <a:t> extends Canvas {</a:t>
            </a:r>
          </a:p>
          <a:p>
            <a:pPr>
              <a:lnSpc>
                <a:spcPct val="70000"/>
              </a:lnSpc>
              <a:spcBef>
                <a:spcPct val="10000"/>
              </a:spcBef>
              <a:spcAft>
                <a:spcPct val="10000"/>
              </a:spcAft>
              <a:buNone/>
            </a:pPr>
            <a:r>
              <a:rPr lang="en-GB" b="1" dirty="0" smtClean="0">
                <a:solidFill>
                  <a:srgbClr val="006000"/>
                </a:solidFill>
                <a:latin typeface="Courier New" pitchFamily="49" charset="0"/>
              </a:rPr>
              <a:t> private </a:t>
            </a:r>
            <a:r>
              <a:rPr lang="en-GB" b="1" dirty="0" err="1" smtClean="0">
                <a:solidFill>
                  <a:srgbClr val="006000"/>
                </a:solidFill>
                <a:latin typeface="Courier New" pitchFamily="49" charset="0"/>
              </a:rPr>
              <a:t>GameThread</a:t>
            </a: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gameThread</a:t>
            </a:r>
            <a:r>
              <a:rPr lang="en-GB" b="1" dirty="0" smtClean="0">
                <a:solidFill>
                  <a:srgbClr val="006000"/>
                </a:solidFill>
                <a:latin typeface="Courier New" pitchFamily="49" charset="0"/>
              </a:rPr>
              <a:t>;</a:t>
            </a:r>
          </a:p>
          <a:p>
            <a:pPr>
              <a:lnSpc>
                <a:spcPct val="70000"/>
              </a:lnSpc>
              <a:spcBef>
                <a:spcPct val="10000"/>
              </a:spcBef>
              <a:spcAft>
                <a:spcPct val="10000"/>
              </a:spcAft>
              <a:buNone/>
            </a:pPr>
            <a:r>
              <a:rPr lang="en-GB" b="1" dirty="0" smtClean="0">
                <a:solidFill>
                  <a:srgbClr val="006000"/>
                </a:solidFill>
                <a:latin typeface="Courier New" pitchFamily="49" charset="0"/>
              </a:rPr>
              <a:t> private </a:t>
            </a:r>
            <a:r>
              <a:rPr lang="en-GB" b="1" dirty="0" err="1" smtClean="0">
                <a:solidFill>
                  <a:srgbClr val="006000"/>
                </a:solidFill>
                <a:latin typeface="Courier New" pitchFamily="49" charset="0"/>
              </a:rPr>
              <a:t>boolean</a:t>
            </a:r>
            <a:r>
              <a:rPr lang="en-GB" b="1" dirty="0" smtClean="0">
                <a:solidFill>
                  <a:srgbClr val="006000"/>
                </a:solidFill>
                <a:latin typeface="Courier New" pitchFamily="49" charset="0"/>
              </a:rPr>
              <a:t> paused;</a:t>
            </a:r>
          </a:p>
          <a:p>
            <a:pPr>
              <a:lnSpc>
                <a:spcPct val="70000"/>
              </a:lnSpc>
              <a:spcBef>
                <a:spcPct val="10000"/>
              </a:spcBef>
              <a:spcAft>
                <a:spcPct val="10000"/>
              </a:spcAft>
              <a:buNone/>
            </a:pPr>
            <a:r>
              <a:rPr lang="en-GB" b="1" dirty="0" smtClean="0">
                <a:solidFill>
                  <a:srgbClr val="006000"/>
                </a:solidFill>
                <a:latin typeface="Courier New" pitchFamily="49" charset="0"/>
              </a:rPr>
              <a:t> public </a:t>
            </a:r>
            <a:r>
              <a:rPr lang="en-GB" b="1" dirty="0" err="1" smtClean="0">
                <a:solidFill>
                  <a:srgbClr val="006000"/>
                </a:solidFill>
                <a:latin typeface="Courier New" pitchFamily="49" charset="0"/>
              </a:rPr>
              <a:t>GameCanvas</a:t>
            </a:r>
            <a:r>
              <a:rPr lang="en-GB" b="1" dirty="0" smtClean="0">
                <a:solidFill>
                  <a:srgbClr val="006000"/>
                </a:solidFill>
                <a:latin typeface="Courier New" pitchFamily="49" charset="0"/>
              </a:rPr>
              <a:t>() {</a:t>
            </a:r>
          </a:p>
          <a:p>
            <a:pPr>
              <a:lnSpc>
                <a:spcPct val="70000"/>
              </a:lnSpc>
              <a:spcBef>
                <a:spcPct val="10000"/>
              </a:spcBef>
              <a:spcAft>
                <a:spcPct val="10000"/>
              </a:spcAft>
              <a:buNone/>
            </a:pP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gameThread</a:t>
            </a:r>
            <a:r>
              <a:rPr lang="en-GB" b="1" dirty="0" smtClean="0">
                <a:solidFill>
                  <a:srgbClr val="006000"/>
                </a:solidFill>
                <a:latin typeface="Courier New" pitchFamily="49" charset="0"/>
              </a:rPr>
              <a:t> = new </a:t>
            </a:r>
            <a:r>
              <a:rPr lang="en-GB" b="1" dirty="0" err="1" smtClean="0">
                <a:solidFill>
                  <a:srgbClr val="006000"/>
                </a:solidFill>
                <a:latin typeface="Courier New" pitchFamily="49" charset="0"/>
              </a:rPr>
              <a:t>GameThread</a:t>
            </a:r>
            <a:r>
              <a:rPr lang="en-GB" b="1" dirty="0" smtClean="0">
                <a:solidFill>
                  <a:srgbClr val="006000"/>
                </a:solidFill>
                <a:latin typeface="Courier New" pitchFamily="49" charset="0"/>
              </a:rPr>
              <a:t>(this);</a:t>
            </a:r>
          </a:p>
          <a:p>
            <a:pPr>
              <a:lnSpc>
                <a:spcPct val="70000"/>
              </a:lnSpc>
              <a:spcBef>
                <a:spcPct val="10000"/>
              </a:spcBef>
              <a:spcAft>
                <a:spcPct val="10000"/>
              </a:spcAft>
              <a:buNone/>
            </a:pP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gameThread.start</a:t>
            </a:r>
            <a:r>
              <a:rPr lang="en-GB" b="1" dirty="0" smtClean="0">
                <a:solidFill>
                  <a:srgbClr val="006000"/>
                </a:solidFill>
                <a:latin typeface="Courier New" pitchFamily="49" charset="0"/>
              </a:rPr>
              <a:t>();</a:t>
            </a:r>
          </a:p>
          <a:p>
            <a:pPr>
              <a:lnSpc>
                <a:spcPct val="70000"/>
              </a:lnSpc>
              <a:spcBef>
                <a:spcPct val="10000"/>
              </a:spcBef>
              <a:spcAft>
                <a:spcPct val="10000"/>
              </a:spcAft>
              <a:buNone/>
            </a:pPr>
            <a:r>
              <a:rPr lang="en-GB" b="1" dirty="0" smtClean="0">
                <a:solidFill>
                  <a:srgbClr val="006000"/>
                </a:solidFill>
                <a:latin typeface="Courier New" pitchFamily="49" charset="0"/>
              </a:rPr>
              <a:t>  paused = false;</a:t>
            </a:r>
          </a:p>
          <a:p>
            <a:pPr>
              <a:lnSpc>
                <a:spcPct val="70000"/>
              </a:lnSpc>
              <a:spcBef>
                <a:spcPct val="10000"/>
              </a:spcBef>
              <a:spcAft>
                <a:spcPct val="10000"/>
              </a:spcAft>
              <a:buNone/>
            </a:pPr>
            <a:r>
              <a:rPr lang="en-GB" b="1" dirty="0" smtClean="0">
                <a:solidFill>
                  <a:srgbClr val="006000"/>
                </a:solidFill>
                <a:latin typeface="Courier New" pitchFamily="49" charset="0"/>
              </a:rPr>
              <a:t>  repaint();</a:t>
            </a:r>
          </a:p>
          <a:p>
            <a:pPr>
              <a:lnSpc>
                <a:spcPct val="70000"/>
              </a:lnSpc>
              <a:spcBef>
                <a:spcPct val="10000"/>
              </a:spcBef>
              <a:spcAft>
                <a:spcPct val="10000"/>
              </a:spcAft>
              <a:buNone/>
            </a:pPr>
            <a:r>
              <a:rPr lang="en-GB" b="1" dirty="0" smtClean="0">
                <a:solidFill>
                  <a:srgbClr val="006000"/>
                </a:solidFill>
                <a:latin typeface="Courier New" pitchFamily="49" charset="0"/>
              </a:rPr>
              <a:t> }</a:t>
            </a:r>
          </a:p>
          <a:p>
            <a:pPr>
              <a:lnSpc>
                <a:spcPct val="70000"/>
              </a:lnSpc>
              <a:spcBef>
                <a:spcPct val="10000"/>
              </a:spcBef>
              <a:spcAft>
                <a:spcPct val="10000"/>
              </a:spcAft>
              <a:buNone/>
            </a:pPr>
            <a:r>
              <a:rPr lang="en-GB" b="1" dirty="0" smtClean="0">
                <a:solidFill>
                  <a:srgbClr val="006000"/>
                </a:solidFill>
                <a:latin typeface="Courier New" pitchFamily="49" charset="0"/>
              </a:rPr>
              <a:t> public void </a:t>
            </a:r>
            <a:r>
              <a:rPr lang="en-GB" b="1" dirty="0" err="1" smtClean="0">
                <a:solidFill>
                  <a:srgbClr val="006000"/>
                </a:solidFill>
                <a:latin typeface="Courier New" pitchFamily="49" charset="0"/>
              </a:rPr>
              <a:t>pauseGame</a:t>
            </a:r>
            <a:r>
              <a:rPr lang="en-GB" b="1" dirty="0" smtClean="0">
                <a:solidFill>
                  <a:srgbClr val="006000"/>
                </a:solidFill>
                <a:latin typeface="Courier New" pitchFamily="49" charset="0"/>
              </a:rPr>
              <a:t>() {</a:t>
            </a:r>
          </a:p>
          <a:p>
            <a:pPr>
              <a:lnSpc>
                <a:spcPct val="70000"/>
              </a:lnSpc>
              <a:spcBef>
                <a:spcPct val="10000"/>
              </a:spcBef>
              <a:spcAft>
                <a:spcPct val="10000"/>
              </a:spcAft>
              <a:buNone/>
            </a:pPr>
            <a:r>
              <a:rPr lang="en-GB" b="1" dirty="0" smtClean="0">
                <a:solidFill>
                  <a:srgbClr val="006000"/>
                </a:solidFill>
                <a:latin typeface="Courier New" pitchFamily="49" charset="0"/>
              </a:rPr>
              <a:t>  synchronized (</a:t>
            </a:r>
            <a:r>
              <a:rPr lang="en-GB" b="1" dirty="0" err="1" smtClean="0">
                <a:solidFill>
                  <a:srgbClr val="006000"/>
                </a:solidFill>
                <a:latin typeface="Courier New" pitchFamily="49" charset="0"/>
              </a:rPr>
              <a:t>gameThread</a:t>
            </a:r>
            <a:r>
              <a:rPr lang="en-GB" b="1" dirty="0" smtClean="0">
                <a:solidFill>
                  <a:srgbClr val="006000"/>
                </a:solidFill>
                <a:latin typeface="Courier New" pitchFamily="49" charset="0"/>
              </a:rPr>
              <a:t>) {</a:t>
            </a:r>
          </a:p>
          <a:p>
            <a:pPr>
              <a:lnSpc>
                <a:spcPct val="70000"/>
              </a:lnSpc>
              <a:spcBef>
                <a:spcPct val="10000"/>
              </a:spcBef>
              <a:spcAft>
                <a:spcPct val="10000"/>
              </a:spcAft>
              <a:buNone/>
            </a:pP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gameThread.pause</a:t>
            </a:r>
            <a:r>
              <a:rPr lang="en-GB" b="1" dirty="0" smtClean="0">
                <a:solidFill>
                  <a:srgbClr val="006000"/>
                </a:solidFill>
                <a:latin typeface="Courier New" pitchFamily="49" charset="0"/>
              </a:rPr>
              <a:t>();</a:t>
            </a:r>
          </a:p>
          <a:p>
            <a:pPr>
              <a:lnSpc>
                <a:spcPct val="70000"/>
              </a:lnSpc>
              <a:spcBef>
                <a:spcPct val="10000"/>
              </a:spcBef>
              <a:spcAft>
                <a:spcPct val="10000"/>
              </a:spcAft>
              <a:buNone/>
            </a:pPr>
            <a:r>
              <a:rPr lang="en-GB" b="1" dirty="0" smtClean="0">
                <a:solidFill>
                  <a:srgbClr val="006000"/>
                </a:solidFill>
                <a:latin typeface="Courier New" pitchFamily="49" charset="0"/>
              </a:rPr>
              <a:t>  }</a:t>
            </a:r>
          </a:p>
          <a:p>
            <a:pPr>
              <a:lnSpc>
                <a:spcPct val="70000"/>
              </a:lnSpc>
              <a:spcBef>
                <a:spcPct val="10000"/>
              </a:spcBef>
              <a:spcAft>
                <a:spcPct val="10000"/>
              </a:spcAft>
              <a:buNone/>
            </a:pPr>
            <a:r>
              <a:rPr lang="en-GB" b="1" dirty="0" smtClean="0">
                <a:solidFill>
                  <a:srgbClr val="006000"/>
                </a:solidFill>
                <a:latin typeface="Courier New" pitchFamily="49" charset="0"/>
              </a:rPr>
              <a:t>  paused = true;</a:t>
            </a:r>
          </a:p>
          <a:p>
            <a:pPr>
              <a:lnSpc>
                <a:spcPct val="70000"/>
              </a:lnSpc>
              <a:spcBef>
                <a:spcPct val="10000"/>
              </a:spcBef>
              <a:spcAft>
                <a:spcPct val="10000"/>
              </a:spcAft>
              <a:buNone/>
            </a:pPr>
            <a:r>
              <a:rPr lang="en-GB" b="1" dirty="0" smtClean="0">
                <a:solidFill>
                  <a:srgbClr val="006000"/>
                </a:solidFill>
                <a:latin typeface="Courier New" pitchFamily="49" charset="0"/>
              </a:rPr>
              <a:t>  repaint();</a:t>
            </a:r>
          </a:p>
          <a:p>
            <a:pPr>
              <a:lnSpc>
                <a:spcPct val="70000"/>
              </a:lnSpc>
              <a:spcBef>
                <a:spcPct val="10000"/>
              </a:spcBef>
              <a:spcAft>
                <a:spcPct val="10000"/>
              </a:spcAft>
              <a:buNone/>
            </a:pPr>
            <a:r>
              <a:rPr lang="en-GB" b="1" dirty="0" smtClean="0">
                <a:solidFill>
                  <a:srgbClr val="006000"/>
                </a:solidFill>
                <a:latin typeface="Courier New" pitchFamily="49" charset="0"/>
              </a:rPr>
              <a:t> }</a:t>
            </a:r>
          </a:p>
          <a:p>
            <a:pPr>
              <a:lnSpc>
                <a:spcPct val="70000"/>
              </a:lnSpc>
              <a:spcBef>
                <a:spcPct val="10000"/>
              </a:spcBef>
              <a:spcAft>
                <a:spcPct val="10000"/>
              </a:spcAft>
              <a:buNone/>
            </a:pPr>
            <a:r>
              <a:rPr lang="en-GB" b="1" dirty="0" smtClean="0">
                <a:solidFill>
                  <a:srgbClr val="006000"/>
                </a:solidFill>
                <a:latin typeface="Courier New" pitchFamily="49" charset="0"/>
              </a:rPr>
              <a:t> </a:t>
            </a:r>
            <a:endParaRPr lang="en-US" b="1" dirty="0" smtClean="0">
              <a:solidFill>
                <a:srgbClr val="006000"/>
              </a:solidFill>
              <a:latin typeface="Courier New" pitchFamily="49" charset="0"/>
            </a:endParaRPr>
          </a:p>
        </p:txBody>
      </p:sp>
      <p:sp>
        <p:nvSpPr>
          <p:cNvPr id="56324" name="Text Box 5"/>
          <p:cNvSpPr txBox="1">
            <a:spLocks noChangeArrowheads="1"/>
          </p:cNvSpPr>
          <p:nvPr/>
        </p:nvSpPr>
        <p:spPr bwMode="auto">
          <a:xfrm>
            <a:off x="3579936" y="6010672"/>
            <a:ext cx="3425749" cy="3143623"/>
          </a:xfrm>
          <a:prstGeom prst="rect">
            <a:avLst/>
          </a:prstGeom>
          <a:noFill/>
          <a:ln w="9525" algn="ctr">
            <a:noFill/>
            <a:miter lim="800000"/>
            <a:headEnd/>
            <a:tailEnd/>
          </a:ln>
        </p:spPr>
        <p:txBody>
          <a:bodyPr wrap="square" lIns="83448" tIns="40992" rIns="83448" bIns="40992">
            <a:spAutoFit/>
          </a:bodyPr>
          <a:lstStyle/>
          <a:p>
            <a:pPr defTabSz="702716">
              <a:lnSpc>
                <a:spcPct val="70000"/>
              </a:lnSpc>
              <a:spcBef>
                <a:spcPct val="10000"/>
              </a:spcBef>
              <a:spcAft>
                <a:spcPct val="10000"/>
              </a:spcAft>
              <a:buClr>
                <a:schemeClr val="accent1"/>
              </a:buClr>
            </a:pPr>
            <a:r>
              <a:rPr lang="en-GB" sz="1000" b="1" dirty="0">
                <a:solidFill>
                  <a:srgbClr val="006000"/>
                </a:solidFill>
                <a:latin typeface="Courier New" pitchFamily="49" charset="0"/>
              </a:rPr>
              <a:t>p</a:t>
            </a:r>
            <a:r>
              <a:rPr lang="en-GB" sz="900" b="1" dirty="0">
                <a:solidFill>
                  <a:srgbClr val="006000"/>
                </a:solidFill>
                <a:latin typeface="Courier New" pitchFamily="49" charset="0"/>
              </a:rPr>
              <a:t>ublic void </a:t>
            </a:r>
            <a:r>
              <a:rPr lang="en-GB" sz="900" b="1" dirty="0" err="1">
                <a:solidFill>
                  <a:srgbClr val="006000"/>
                </a:solidFill>
                <a:latin typeface="Courier New" pitchFamily="49" charset="0"/>
              </a:rPr>
              <a:t>playGame</a:t>
            </a:r>
            <a:r>
              <a:rPr lang="en-GB" sz="900" b="1" dirty="0">
                <a:solidFill>
                  <a:srgbClr val="006000"/>
                </a:solidFill>
                <a:latin typeface="Courier New" pitchFamily="49" charset="0"/>
              </a:rPr>
              <a:t>() {</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 Resume the thread</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synchronized (</a:t>
            </a:r>
            <a:r>
              <a:rPr lang="en-GB" sz="900" b="1" dirty="0" err="1">
                <a:solidFill>
                  <a:srgbClr val="006000"/>
                </a:solidFill>
                <a:latin typeface="Courier New" pitchFamily="49" charset="0"/>
              </a:rPr>
              <a:t>gameThread</a:t>
            </a:r>
            <a:r>
              <a:rPr lang="en-GB" sz="900" b="1" dirty="0">
                <a:solidFill>
                  <a:srgbClr val="006000"/>
                </a:solidFill>
                <a:latin typeface="Courier New" pitchFamily="49" charset="0"/>
              </a:rPr>
              <a:t>) {</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gameThread.play</a:t>
            </a:r>
            <a:r>
              <a:rPr lang="en-GB" sz="900" b="1" dirty="0">
                <a:solidFill>
                  <a:srgbClr val="006000"/>
                </a:solidFill>
                <a:latin typeface="Courier New" pitchFamily="49" charset="0"/>
              </a:rPr>
              <a:t>();</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gameThread.notify</a:t>
            </a:r>
            <a:r>
              <a:rPr lang="en-GB" sz="900" b="1" dirty="0">
                <a:solidFill>
                  <a:srgbClr val="006000"/>
                </a:solidFill>
                <a:latin typeface="Courier New" pitchFamily="49" charset="0"/>
              </a:rPr>
              <a:t>();}</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paused = false;</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repaint();}</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protected void paint(Graphics g) {</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//clear screen</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g.setColor</a:t>
            </a:r>
            <a:r>
              <a:rPr lang="en-GB" sz="900" b="1" dirty="0">
                <a:solidFill>
                  <a:srgbClr val="006000"/>
                </a:solidFill>
                <a:latin typeface="Courier New" pitchFamily="49" charset="0"/>
              </a:rPr>
              <a:t>(0xFFFFFF);</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g.fillRect</a:t>
            </a:r>
            <a:r>
              <a:rPr lang="en-GB" sz="900" b="1" dirty="0">
                <a:solidFill>
                  <a:srgbClr val="006000"/>
                </a:solidFill>
                <a:latin typeface="Courier New" pitchFamily="49" charset="0"/>
              </a:rPr>
              <a:t>(0, 0, </a:t>
            </a:r>
            <a:r>
              <a:rPr lang="en-GB" sz="900" b="1" dirty="0" err="1">
                <a:solidFill>
                  <a:srgbClr val="006000"/>
                </a:solidFill>
                <a:latin typeface="Courier New" pitchFamily="49" charset="0"/>
              </a:rPr>
              <a:t>getWidth</a:t>
            </a:r>
            <a:r>
              <a:rPr lang="en-GB" sz="900" b="1" dirty="0">
                <a:solidFill>
                  <a:srgbClr val="006000"/>
                </a:solidFill>
                <a:latin typeface="Courier New" pitchFamily="49" charset="0"/>
              </a:rPr>
              <a:t>(), </a:t>
            </a:r>
            <a:r>
              <a:rPr lang="en-GB" sz="900" b="1" dirty="0" err="1">
                <a:solidFill>
                  <a:srgbClr val="006000"/>
                </a:solidFill>
                <a:latin typeface="Courier New" pitchFamily="49" charset="0"/>
              </a:rPr>
              <a:t>getHeight</a:t>
            </a:r>
            <a:r>
              <a:rPr lang="en-GB" sz="900" b="1" dirty="0">
                <a:solidFill>
                  <a:srgbClr val="006000"/>
                </a:solidFill>
                <a:latin typeface="Courier New" pitchFamily="49" charset="0"/>
              </a:rPr>
              <a:t>());</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g.setColor</a:t>
            </a:r>
            <a:r>
              <a:rPr lang="en-GB" sz="900" b="1" dirty="0">
                <a:solidFill>
                  <a:srgbClr val="006000"/>
                </a:solidFill>
                <a:latin typeface="Courier New" pitchFamily="49" charset="0"/>
              </a:rPr>
              <a:t>(0x000000);</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if (paused) {</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g.setColor</a:t>
            </a:r>
            <a:r>
              <a:rPr lang="en-GB" sz="900" b="1" dirty="0">
                <a:solidFill>
                  <a:srgbClr val="006000"/>
                </a:solidFill>
                <a:latin typeface="Courier New" pitchFamily="49" charset="0"/>
              </a:rPr>
              <a:t>(0xFF0000);</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g.drawString</a:t>
            </a:r>
            <a:r>
              <a:rPr lang="en-GB" sz="900" b="1" dirty="0">
                <a:solidFill>
                  <a:srgbClr val="006000"/>
                </a:solidFill>
                <a:latin typeface="Courier New" pitchFamily="49" charset="0"/>
              </a:rPr>
              <a:t>("Paused", </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getWidth</a:t>
            </a:r>
            <a:r>
              <a:rPr lang="en-GB" sz="900" b="1" dirty="0">
                <a:solidFill>
                  <a:srgbClr val="006000"/>
                </a:solidFill>
                <a:latin typeface="Courier New" pitchFamily="49" charset="0"/>
              </a:rPr>
              <a:t>()/2, </a:t>
            </a:r>
            <a:r>
              <a:rPr lang="en-GB" sz="900" b="1" dirty="0" err="1">
                <a:solidFill>
                  <a:srgbClr val="006000"/>
                </a:solidFill>
                <a:latin typeface="Courier New" pitchFamily="49" charset="0"/>
              </a:rPr>
              <a:t>getHeight</a:t>
            </a:r>
            <a:r>
              <a:rPr lang="en-GB" sz="900" b="1" dirty="0">
                <a:solidFill>
                  <a:srgbClr val="006000"/>
                </a:solidFill>
                <a:latin typeface="Courier New" pitchFamily="49" charset="0"/>
              </a:rPr>
              <a:t>()/2, 0);</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drawScreen</a:t>
            </a:r>
            <a:r>
              <a:rPr lang="en-GB" sz="900" b="1" dirty="0">
                <a:solidFill>
                  <a:srgbClr val="006000"/>
                </a:solidFill>
                <a:latin typeface="Courier New" pitchFamily="49" charset="0"/>
              </a:rPr>
              <a:t>(g, true);</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else {</a:t>
            </a:r>
            <a:r>
              <a:rPr lang="en-GB" sz="900" b="1" dirty="0" err="1">
                <a:solidFill>
                  <a:srgbClr val="006000"/>
                </a:solidFill>
                <a:latin typeface="Courier New" pitchFamily="49" charset="0"/>
              </a:rPr>
              <a:t>drawScreen</a:t>
            </a:r>
            <a:r>
              <a:rPr lang="en-GB" sz="900" b="1" dirty="0">
                <a:solidFill>
                  <a:srgbClr val="006000"/>
                </a:solidFill>
                <a:latin typeface="Courier New" pitchFamily="49" charset="0"/>
              </a:rPr>
              <a:t>(g, false); }</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private void </a:t>
            </a:r>
            <a:r>
              <a:rPr lang="en-GB" sz="900" b="1" dirty="0" err="1">
                <a:solidFill>
                  <a:srgbClr val="006000"/>
                </a:solidFill>
                <a:latin typeface="Courier New" pitchFamily="49" charset="0"/>
              </a:rPr>
              <a:t>drawScreen</a:t>
            </a:r>
            <a:r>
              <a:rPr lang="en-GB" sz="900" b="1" dirty="0">
                <a:solidFill>
                  <a:srgbClr val="006000"/>
                </a:solidFill>
                <a:latin typeface="Courier New" pitchFamily="49" charset="0"/>
              </a:rPr>
              <a:t>(Graphics g, </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boolean</a:t>
            </a:r>
            <a:r>
              <a:rPr lang="en-GB" sz="900" b="1" dirty="0">
                <a:solidFill>
                  <a:srgbClr val="006000"/>
                </a:solidFill>
                <a:latin typeface="Courier New" pitchFamily="49" charset="0"/>
              </a:rPr>
              <a:t> paused) {//draw the screen ... }}</a:t>
            </a:r>
            <a:endParaRPr lang="en-US" sz="900" b="1" dirty="0">
              <a:solidFill>
                <a:srgbClr val="006000"/>
              </a:solidFill>
              <a:latin typeface="Courier New" pitchFamily="49" charset="0"/>
            </a:endParaRPr>
          </a:p>
          <a:p>
            <a:pPr defTabSz="702716">
              <a:lnSpc>
                <a:spcPct val="70000"/>
              </a:lnSpc>
              <a:spcBef>
                <a:spcPct val="10000"/>
              </a:spcBef>
              <a:spcAft>
                <a:spcPct val="10000"/>
              </a:spcAft>
              <a:buClr>
                <a:schemeClr val="accent1"/>
              </a:buClr>
            </a:pPr>
            <a:endParaRPr lang="en-US" dirty="0">
              <a:solidFill>
                <a:schemeClr val="tx1"/>
              </a:solidFill>
              <a:latin typeface="Courier New" pitchFamily="49"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758825" y="736600"/>
            <a:ext cx="5210175" cy="3606800"/>
          </a:xfrm>
          <a:noFill/>
          <a:ln/>
        </p:spPr>
      </p:sp>
      <p:sp>
        <p:nvSpPr>
          <p:cNvPr id="56323" name="Text Box 3"/>
          <p:cNvSpPr>
            <a:spLocks noGrp="1" noChangeArrowheads="1"/>
          </p:cNvSpPr>
          <p:nvPr>
            <p:ph type="body" idx="1"/>
          </p:nvPr>
        </p:nvSpPr>
        <p:spPr>
          <a:xfrm>
            <a:off x="559278" y="4354488"/>
            <a:ext cx="5672480" cy="4644861"/>
          </a:xfrm>
          <a:solidFill>
            <a:srgbClr val="FFFFFF"/>
          </a:solidFill>
          <a:ln>
            <a:solidFill>
              <a:srgbClr val="000000"/>
            </a:solidFill>
          </a:ln>
        </p:spPr>
        <p:txBody>
          <a:bodyPr/>
          <a:lstStyle/>
          <a:p>
            <a:pPr>
              <a:lnSpc>
                <a:spcPct val="70000"/>
              </a:lnSpc>
              <a:spcBef>
                <a:spcPct val="10000"/>
              </a:spcBef>
              <a:spcAft>
                <a:spcPct val="10000"/>
              </a:spcAft>
            </a:pPr>
            <a:r>
              <a:rPr lang="en-US" dirty="0" smtClean="0">
                <a:latin typeface="Nokia Sans Wide" pitchFamily="34" charset="0"/>
              </a:rPr>
              <a:t>To be able to pause a game, the thread that updates the canvas should be paused. This can be done by setting a variable that the game thread checks occasionally. When the game thread detects that the variable is set, it calls </a:t>
            </a:r>
            <a:r>
              <a:rPr lang="en-US" dirty="0" err="1" smtClean="0">
                <a:latin typeface="Nokia Sans Wide" pitchFamily="34" charset="0"/>
              </a:rPr>
              <a:t>Object.wait</a:t>
            </a:r>
            <a:r>
              <a:rPr lang="en-US" dirty="0" smtClean="0">
                <a:latin typeface="Nokia Sans Wide" pitchFamily="34" charset="0"/>
              </a:rPr>
              <a:t>(). The paused thread can then be woken up by calling its </a:t>
            </a:r>
            <a:r>
              <a:rPr lang="en-US" dirty="0" err="1" smtClean="0">
                <a:latin typeface="Nokia Sans Wide" pitchFamily="34" charset="0"/>
              </a:rPr>
              <a:t>Object.notify</a:t>
            </a:r>
            <a:r>
              <a:rPr lang="en-US" dirty="0" smtClean="0">
                <a:latin typeface="Nokia Sans Wide" pitchFamily="34" charset="0"/>
              </a:rPr>
              <a:t>() method.</a:t>
            </a:r>
          </a:p>
          <a:p>
            <a:pPr>
              <a:lnSpc>
                <a:spcPct val="70000"/>
              </a:lnSpc>
              <a:spcBef>
                <a:spcPct val="10000"/>
              </a:spcBef>
              <a:spcAft>
                <a:spcPct val="10000"/>
              </a:spcAft>
            </a:pPr>
            <a:r>
              <a:rPr lang="en-US" dirty="0" smtClean="0">
                <a:latin typeface="Nokia Sans Wide" pitchFamily="34" charset="0"/>
              </a:rPr>
              <a:t>When the pause method is called, a </a:t>
            </a:r>
            <a:r>
              <a:rPr lang="en-GB" dirty="0" smtClean="0">
                <a:latin typeface="Nokia Sans Wide" pitchFamily="34" charset="0"/>
              </a:rPr>
              <a:t>variable </a:t>
            </a:r>
            <a:r>
              <a:rPr lang="en-GB" dirty="0" err="1" smtClean="0">
                <a:latin typeface="Nokia Sans Wide" pitchFamily="34" charset="0"/>
              </a:rPr>
              <a:t>pauseThread</a:t>
            </a:r>
            <a:r>
              <a:rPr lang="en-US" dirty="0" smtClean="0">
                <a:latin typeface="Nokia Sans Wide" pitchFamily="34" charset="0"/>
              </a:rPr>
              <a:t> is set to true. A check is made in the </a:t>
            </a:r>
            <a:r>
              <a:rPr lang="en-GB" dirty="0" smtClean="0">
                <a:latin typeface="Nokia Sans Wide" pitchFamily="34" charset="0"/>
              </a:rPr>
              <a:t>run</a:t>
            </a:r>
            <a:r>
              <a:rPr lang="en-US" dirty="0" smtClean="0">
                <a:latin typeface="Nokia Sans Wide" pitchFamily="34" charset="0"/>
              </a:rPr>
              <a:t> method. When this variable is true, the </a:t>
            </a:r>
            <a:r>
              <a:rPr lang="en-GB" dirty="0" smtClean="0">
                <a:latin typeface="Nokia Sans Wide" pitchFamily="34" charset="0"/>
              </a:rPr>
              <a:t>run </a:t>
            </a:r>
            <a:r>
              <a:rPr lang="en-US" dirty="0" smtClean="0">
                <a:latin typeface="Nokia Sans Wide" pitchFamily="34" charset="0"/>
              </a:rPr>
              <a:t>method is calls </a:t>
            </a:r>
            <a:r>
              <a:rPr lang="en-GB" dirty="0" smtClean="0">
                <a:latin typeface="Nokia Sans Wide" pitchFamily="34" charset="0"/>
              </a:rPr>
              <a:t>wait().</a:t>
            </a:r>
          </a:p>
          <a:p>
            <a:pPr>
              <a:lnSpc>
                <a:spcPct val="70000"/>
              </a:lnSpc>
              <a:spcBef>
                <a:spcPct val="10000"/>
              </a:spcBef>
              <a:spcAft>
                <a:spcPct val="10000"/>
              </a:spcAft>
            </a:pPr>
            <a:r>
              <a:rPr lang="en-US" dirty="0" smtClean="0">
                <a:latin typeface="Nokia Sans Wide" pitchFamily="34" charset="0"/>
              </a:rPr>
              <a:t>The </a:t>
            </a:r>
            <a:r>
              <a:rPr lang="en-GB" dirty="0" err="1" smtClean="0">
                <a:latin typeface="Nokia Sans Wide" pitchFamily="34" charset="0"/>
              </a:rPr>
              <a:t>GameThread</a:t>
            </a:r>
            <a:r>
              <a:rPr lang="en-US" dirty="0" smtClean="0">
                <a:latin typeface="Nokia Sans Wide" pitchFamily="34" charset="0"/>
              </a:rPr>
              <a:t>’s </a:t>
            </a:r>
            <a:r>
              <a:rPr lang="en-GB" dirty="0" smtClean="0">
                <a:latin typeface="Nokia Sans Wide" pitchFamily="34" charset="0"/>
              </a:rPr>
              <a:t>pause </a:t>
            </a:r>
            <a:r>
              <a:rPr lang="en-US" dirty="0" smtClean="0">
                <a:latin typeface="Nokia Sans Wide" pitchFamily="34" charset="0"/>
              </a:rPr>
              <a:t>method is called by canvas when the user wishes to pause the game. The following code shows this technique. The </a:t>
            </a:r>
            <a:r>
              <a:rPr lang="en-US" dirty="0" err="1" smtClean="0">
                <a:latin typeface="Nokia Sans Wide" pitchFamily="34" charset="0"/>
              </a:rPr>
              <a:t>GameCanvas</a:t>
            </a:r>
            <a:r>
              <a:rPr lang="en-US" dirty="0" smtClean="0">
                <a:latin typeface="Nokia Sans Wide" pitchFamily="34" charset="0"/>
              </a:rPr>
              <a:t> includes the methods </a:t>
            </a:r>
            <a:r>
              <a:rPr lang="en-GB" dirty="0" err="1" smtClean="0">
                <a:latin typeface="Nokia Sans Wide" pitchFamily="34" charset="0"/>
              </a:rPr>
              <a:t>pauseGame</a:t>
            </a:r>
            <a:r>
              <a:rPr lang="en-US" dirty="0" smtClean="0">
                <a:latin typeface="Nokia Sans Wide" pitchFamily="34" charset="0"/>
              </a:rPr>
              <a:t> and </a:t>
            </a:r>
            <a:r>
              <a:rPr lang="en-GB" dirty="0" err="1" smtClean="0">
                <a:latin typeface="Nokia Sans Wide" pitchFamily="34" charset="0"/>
              </a:rPr>
              <a:t>playGame</a:t>
            </a:r>
            <a:r>
              <a:rPr lang="en-GB" dirty="0" smtClean="0">
                <a:latin typeface="Nokia Sans Wide" pitchFamily="34" charset="0"/>
              </a:rPr>
              <a:t>. </a:t>
            </a:r>
            <a:r>
              <a:rPr lang="en-US" dirty="0" smtClean="0">
                <a:latin typeface="Nokia Sans Wide" pitchFamily="34" charset="0"/>
              </a:rPr>
              <a:t>It can be seen that these methods call the </a:t>
            </a:r>
            <a:r>
              <a:rPr lang="en-GB" dirty="0" smtClean="0">
                <a:latin typeface="Nokia Sans Wide" pitchFamily="34" charset="0"/>
              </a:rPr>
              <a:t>pause</a:t>
            </a:r>
            <a:r>
              <a:rPr lang="en-US" dirty="0" smtClean="0">
                <a:latin typeface="Nokia Sans Wide" pitchFamily="34" charset="0"/>
              </a:rPr>
              <a:t> and </a:t>
            </a:r>
            <a:r>
              <a:rPr lang="en-GB" dirty="0" smtClean="0">
                <a:latin typeface="Nokia Sans Wide" pitchFamily="34" charset="0"/>
              </a:rPr>
              <a:t>play</a:t>
            </a:r>
            <a:r>
              <a:rPr lang="en-US" dirty="0" smtClean="0">
                <a:latin typeface="Nokia Sans Wide" pitchFamily="34" charset="0"/>
              </a:rPr>
              <a:t> methods on the thread and set a variable </a:t>
            </a:r>
            <a:r>
              <a:rPr lang="en-GB" dirty="0" smtClean="0">
                <a:latin typeface="Nokia Sans Wide" pitchFamily="34" charset="0"/>
              </a:rPr>
              <a:t>paused</a:t>
            </a:r>
            <a:r>
              <a:rPr lang="en-US" dirty="0" smtClean="0">
                <a:latin typeface="Nokia Sans Wide" pitchFamily="34" charset="0"/>
              </a:rPr>
              <a:t> to true or false. The </a:t>
            </a:r>
            <a:r>
              <a:rPr lang="en-GB" dirty="0" smtClean="0">
                <a:latin typeface="Nokia Sans Wide" pitchFamily="34" charset="0"/>
              </a:rPr>
              <a:t>paused</a:t>
            </a:r>
            <a:r>
              <a:rPr lang="en-US" dirty="0" smtClean="0">
                <a:latin typeface="Nokia Sans Wide" pitchFamily="34" charset="0"/>
              </a:rPr>
              <a:t> variable is then used by the </a:t>
            </a:r>
            <a:r>
              <a:rPr lang="en-GB" dirty="0" smtClean="0">
                <a:latin typeface="Nokia Sans Wide" pitchFamily="34" charset="0"/>
              </a:rPr>
              <a:t>paint</a:t>
            </a:r>
            <a:r>
              <a:rPr lang="en-US" dirty="0" smtClean="0">
                <a:latin typeface="Nokia Sans Wide" pitchFamily="34" charset="0"/>
              </a:rPr>
              <a:t> method to determine whether a paused message should be drawn on screen.</a:t>
            </a:r>
          </a:p>
          <a:p>
            <a:pPr>
              <a:lnSpc>
                <a:spcPct val="70000"/>
              </a:lnSpc>
              <a:spcBef>
                <a:spcPct val="10000"/>
              </a:spcBef>
              <a:spcAft>
                <a:spcPct val="10000"/>
              </a:spcAft>
            </a:pPr>
            <a:endParaRPr lang="en-GB" dirty="0" smtClean="0">
              <a:latin typeface="Nokia Sans Wide" pitchFamily="34" charset="0"/>
            </a:endParaRPr>
          </a:p>
          <a:p>
            <a:pPr>
              <a:lnSpc>
                <a:spcPct val="70000"/>
              </a:lnSpc>
              <a:spcBef>
                <a:spcPct val="10000"/>
              </a:spcBef>
              <a:spcAft>
                <a:spcPct val="10000"/>
              </a:spcAft>
              <a:buNone/>
            </a:pPr>
            <a:r>
              <a:rPr lang="en-GB" b="1" dirty="0" smtClean="0">
                <a:solidFill>
                  <a:srgbClr val="006000"/>
                </a:solidFill>
                <a:latin typeface="Courier New" pitchFamily="49" charset="0"/>
              </a:rPr>
              <a:t>import </a:t>
            </a:r>
            <a:r>
              <a:rPr lang="en-GB" b="1" dirty="0" err="1" smtClean="0">
                <a:solidFill>
                  <a:srgbClr val="006000"/>
                </a:solidFill>
                <a:latin typeface="Courier New" pitchFamily="49" charset="0"/>
              </a:rPr>
              <a:t>javax.microedition.lcdui</a:t>
            </a:r>
            <a:r>
              <a:rPr lang="en-GB" b="1" dirty="0" smtClean="0">
                <a:solidFill>
                  <a:srgbClr val="006000"/>
                </a:solidFill>
                <a:latin typeface="Courier New" pitchFamily="49" charset="0"/>
              </a:rPr>
              <a:t>.*;</a:t>
            </a:r>
          </a:p>
          <a:p>
            <a:pPr>
              <a:lnSpc>
                <a:spcPct val="70000"/>
              </a:lnSpc>
              <a:spcBef>
                <a:spcPct val="10000"/>
              </a:spcBef>
              <a:spcAft>
                <a:spcPct val="10000"/>
              </a:spcAft>
              <a:buNone/>
            </a:pPr>
            <a:r>
              <a:rPr lang="en-GB" b="1" dirty="0" smtClean="0">
                <a:solidFill>
                  <a:srgbClr val="006000"/>
                </a:solidFill>
                <a:latin typeface="Courier New" pitchFamily="49" charset="0"/>
              </a:rPr>
              <a:t>import </a:t>
            </a:r>
            <a:r>
              <a:rPr lang="en-GB" b="1" dirty="0" err="1" smtClean="0">
                <a:solidFill>
                  <a:srgbClr val="006000"/>
                </a:solidFill>
                <a:latin typeface="Courier New" pitchFamily="49" charset="0"/>
              </a:rPr>
              <a:t>javax.microedition.midlet</a:t>
            </a:r>
            <a:r>
              <a:rPr lang="en-GB" b="1" dirty="0" smtClean="0">
                <a:solidFill>
                  <a:srgbClr val="006000"/>
                </a:solidFill>
                <a:latin typeface="Courier New" pitchFamily="49" charset="0"/>
              </a:rPr>
              <a:t>.*;</a:t>
            </a:r>
          </a:p>
          <a:p>
            <a:pPr>
              <a:lnSpc>
                <a:spcPct val="70000"/>
              </a:lnSpc>
              <a:spcBef>
                <a:spcPct val="10000"/>
              </a:spcBef>
              <a:spcAft>
                <a:spcPct val="10000"/>
              </a:spcAft>
              <a:buNone/>
            </a:pPr>
            <a:r>
              <a:rPr lang="en-GB" b="1" dirty="0" smtClean="0">
                <a:solidFill>
                  <a:srgbClr val="006000"/>
                </a:solidFill>
                <a:latin typeface="Courier New" pitchFamily="49" charset="0"/>
              </a:rPr>
              <a:t>public class </a:t>
            </a:r>
            <a:r>
              <a:rPr lang="en-GB" b="1" dirty="0" err="1" smtClean="0">
                <a:solidFill>
                  <a:srgbClr val="006000"/>
                </a:solidFill>
                <a:latin typeface="Courier New" pitchFamily="49" charset="0"/>
              </a:rPr>
              <a:t>GameCanvas</a:t>
            </a:r>
            <a:r>
              <a:rPr lang="en-GB" b="1" dirty="0" smtClean="0">
                <a:solidFill>
                  <a:srgbClr val="006000"/>
                </a:solidFill>
                <a:latin typeface="Courier New" pitchFamily="49" charset="0"/>
              </a:rPr>
              <a:t> extends Canvas {</a:t>
            </a:r>
          </a:p>
          <a:p>
            <a:pPr>
              <a:lnSpc>
                <a:spcPct val="70000"/>
              </a:lnSpc>
              <a:spcBef>
                <a:spcPct val="10000"/>
              </a:spcBef>
              <a:spcAft>
                <a:spcPct val="10000"/>
              </a:spcAft>
              <a:buNone/>
            </a:pPr>
            <a:r>
              <a:rPr lang="en-GB" b="1" dirty="0" smtClean="0">
                <a:solidFill>
                  <a:srgbClr val="006000"/>
                </a:solidFill>
                <a:latin typeface="Courier New" pitchFamily="49" charset="0"/>
              </a:rPr>
              <a:t> private </a:t>
            </a:r>
            <a:r>
              <a:rPr lang="en-GB" b="1" dirty="0" err="1" smtClean="0">
                <a:solidFill>
                  <a:srgbClr val="006000"/>
                </a:solidFill>
                <a:latin typeface="Courier New" pitchFamily="49" charset="0"/>
              </a:rPr>
              <a:t>GameThread</a:t>
            </a: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gameThread</a:t>
            </a:r>
            <a:r>
              <a:rPr lang="en-GB" b="1" dirty="0" smtClean="0">
                <a:solidFill>
                  <a:srgbClr val="006000"/>
                </a:solidFill>
                <a:latin typeface="Courier New" pitchFamily="49" charset="0"/>
              </a:rPr>
              <a:t>;</a:t>
            </a:r>
          </a:p>
          <a:p>
            <a:pPr>
              <a:lnSpc>
                <a:spcPct val="70000"/>
              </a:lnSpc>
              <a:spcBef>
                <a:spcPct val="10000"/>
              </a:spcBef>
              <a:spcAft>
                <a:spcPct val="10000"/>
              </a:spcAft>
              <a:buNone/>
            </a:pPr>
            <a:r>
              <a:rPr lang="en-GB" b="1" dirty="0" smtClean="0">
                <a:solidFill>
                  <a:srgbClr val="006000"/>
                </a:solidFill>
                <a:latin typeface="Courier New" pitchFamily="49" charset="0"/>
              </a:rPr>
              <a:t> private </a:t>
            </a:r>
            <a:r>
              <a:rPr lang="en-GB" b="1" dirty="0" err="1" smtClean="0">
                <a:solidFill>
                  <a:srgbClr val="006000"/>
                </a:solidFill>
                <a:latin typeface="Courier New" pitchFamily="49" charset="0"/>
              </a:rPr>
              <a:t>boolean</a:t>
            </a:r>
            <a:r>
              <a:rPr lang="en-GB" b="1" dirty="0" smtClean="0">
                <a:solidFill>
                  <a:srgbClr val="006000"/>
                </a:solidFill>
                <a:latin typeface="Courier New" pitchFamily="49" charset="0"/>
              </a:rPr>
              <a:t> paused;</a:t>
            </a:r>
          </a:p>
          <a:p>
            <a:pPr>
              <a:lnSpc>
                <a:spcPct val="70000"/>
              </a:lnSpc>
              <a:spcBef>
                <a:spcPct val="10000"/>
              </a:spcBef>
              <a:spcAft>
                <a:spcPct val="10000"/>
              </a:spcAft>
              <a:buNone/>
            </a:pPr>
            <a:r>
              <a:rPr lang="en-GB" b="1" dirty="0" smtClean="0">
                <a:solidFill>
                  <a:srgbClr val="006000"/>
                </a:solidFill>
                <a:latin typeface="Courier New" pitchFamily="49" charset="0"/>
              </a:rPr>
              <a:t> public </a:t>
            </a:r>
            <a:r>
              <a:rPr lang="en-GB" b="1" dirty="0" err="1" smtClean="0">
                <a:solidFill>
                  <a:srgbClr val="006000"/>
                </a:solidFill>
                <a:latin typeface="Courier New" pitchFamily="49" charset="0"/>
              </a:rPr>
              <a:t>GameCanvas</a:t>
            </a:r>
            <a:r>
              <a:rPr lang="en-GB" b="1" dirty="0" smtClean="0">
                <a:solidFill>
                  <a:srgbClr val="006000"/>
                </a:solidFill>
                <a:latin typeface="Courier New" pitchFamily="49" charset="0"/>
              </a:rPr>
              <a:t>() {</a:t>
            </a:r>
          </a:p>
          <a:p>
            <a:pPr>
              <a:lnSpc>
                <a:spcPct val="70000"/>
              </a:lnSpc>
              <a:spcBef>
                <a:spcPct val="10000"/>
              </a:spcBef>
              <a:spcAft>
                <a:spcPct val="10000"/>
              </a:spcAft>
              <a:buNone/>
            </a:pP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gameThread</a:t>
            </a:r>
            <a:r>
              <a:rPr lang="en-GB" b="1" dirty="0" smtClean="0">
                <a:solidFill>
                  <a:srgbClr val="006000"/>
                </a:solidFill>
                <a:latin typeface="Courier New" pitchFamily="49" charset="0"/>
              </a:rPr>
              <a:t> = new </a:t>
            </a:r>
            <a:r>
              <a:rPr lang="en-GB" b="1" dirty="0" err="1" smtClean="0">
                <a:solidFill>
                  <a:srgbClr val="006000"/>
                </a:solidFill>
                <a:latin typeface="Courier New" pitchFamily="49" charset="0"/>
              </a:rPr>
              <a:t>GameThread</a:t>
            </a:r>
            <a:r>
              <a:rPr lang="en-GB" b="1" dirty="0" smtClean="0">
                <a:solidFill>
                  <a:srgbClr val="006000"/>
                </a:solidFill>
                <a:latin typeface="Courier New" pitchFamily="49" charset="0"/>
              </a:rPr>
              <a:t>(this);</a:t>
            </a:r>
          </a:p>
          <a:p>
            <a:pPr>
              <a:lnSpc>
                <a:spcPct val="70000"/>
              </a:lnSpc>
              <a:spcBef>
                <a:spcPct val="10000"/>
              </a:spcBef>
              <a:spcAft>
                <a:spcPct val="10000"/>
              </a:spcAft>
              <a:buNone/>
            </a:pP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gameThread.start</a:t>
            </a:r>
            <a:r>
              <a:rPr lang="en-GB" b="1" dirty="0" smtClean="0">
                <a:solidFill>
                  <a:srgbClr val="006000"/>
                </a:solidFill>
                <a:latin typeface="Courier New" pitchFamily="49" charset="0"/>
              </a:rPr>
              <a:t>();</a:t>
            </a:r>
          </a:p>
          <a:p>
            <a:pPr>
              <a:lnSpc>
                <a:spcPct val="70000"/>
              </a:lnSpc>
              <a:spcBef>
                <a:spcPct val="10000"/>
              </a:spcBef>
              <a:spcAft>
                <a:spcPct val="10000"/>
              </a:spcAft>
              <a:buNone/>
            </a:pPr>
            <a:r>
              <a:rPr lang="en-GB" b="1" dirty="0" smtClean="0">
                <a:solidFill>
                  <a:srgbClr val="006000"/>
                </a:solidFill>
                <a:latin typeface="Courier New" pitchFamily="49" charset="0"/>
              </a:rPr>
              <a:t>  paused = false;</a:t>
            </a:r>
          </a:p>
          <a:p>
            <a:pPr>
              <a:lnSpc>
                <a:spcPct val="70000"/>
              </a:lnSpc>
              <a:spcBef>
                <a:spcPct val="10000"/>
              </a:spcBef>
              <a:spcAft>
                <a:spcPct val="10000"/>
              </a:spcAft>
              <a:buNone/>
            </a:pPr>
            <a:r>
              <a:rPr lang="en-GB" b="1" dirty="0" smtClean="0">
                <a:solidFill>
                  <a:srgbClr val="006000"/>
                </a:solidFill>
                <a:latin typeface="Courier New" pitchFamily="49" charset="0"/>
              </a:rPr>
              <a:t>  repaint();</a:t>
            </a:r>
          </a:p>
          <a:p>
            <a:pPr>
              <a:lnSpc>
                <a:spcPct val="70000"/>
              </a:lnSpc>
              <a:spcBef>
                <a:spcPct val="10000"/>
              </a:spcBef>
              <a:spcAft>
                <a:spcPct val="10000"/>
              </a:spcAft>
              <a:buNone/>
            </a:pPr>
            <a:r>
              <a:rPr lang="en-GB" b="1" dirty="0" smtClean="0">
                <a:solidFill>
                  <a:srgbClr val="006000"/>
                </a:solidFill>
                <a:latin typeface="Courier New" pitchFamily="49" charset="0"/>
              </a:rPr>
              <a:t> }</a:t>
            </a:r>
          </a:p>
          <a:p>
            <a:pPr>
              <a:lnSpc>
                <a:spcPct val="70000"/>
              </a:lnSpc>
              <a:spcBef>
                <a:spcPct val="10000"/>
              </a:spcBef>
              <a:spcAft>
                <a:spcPct val="10000"/>
              </a:spcAft>
              <a:buNone/>
            </a:pPr>
            <a:r>
              <a:rPr lang="en-GB" b="1" dirty="0" smtClean="0">
                <a:solidFill>
                  <a:srgbClr val="006000"/>
                </a:solidFill>
                <a:latin typeface="Courier New" pitchFamily="49" charset="0"/>
              </a:rPr>
              <a:t> public void </a:t>
            </a:r>
            <a:r>
              <a:rPr lang="en-GB" b="1" dirty="0" err="1" smtClean="0">
                <a:solidFill>
                  <a:srgbClr val="006000"/>
                </a:solidFill>
                <a:latin typeface="Courier New" pitchFamily="49" charset="0"/>
              </a:rPr>
              <a:t>pauseGame</a:t>
            </a:r>
            <a:r>
              <a:rPr lang="en-GB" b="1" dirty="0" smtClean="0">
                <a:solidFill>
                  <a:srgbClr val="006000"/>
                </a:solidFill>
                <a:latin typeface="Courier New" pitchFamily="49" charset="0"/>
              </a:rPr>
              <a:t>() {</a:t>
            </a:r>
          </a:p>
          <a:p>
            <a:pPr>
              <a:lnSpc>
                <a:spcPct val="70000"/>
              </a:lnSpc>
              <a:spcBef>
                <a:spcPct val="10000"/>
              </a:spcBef>
              <a:spcAft>
                <a:spcPct val="10000"/>
              </a:spcAft>
              <a:buNone/>
            </a:pPr>
            <a:r>
              <a:rPr lang="en-GB" b="1" dirty="0" smtClean="0">
                <a:solidFill>
                  <a:srgbClr val="006000"/>
                </a:solidFill>
                <a:latin typeface="Courier New" pitchFamily="49" charset="0"/>
              </a:rPr>
              <a:t>  synchronized (</a:t>
            </a:r>
            <a:r>
              <a:rPr lang="en-GB" b="1" dirty="0" err="1" smtClean="0">
                <a:solidFill>
                  <a:srgbClr val="006000"/>
                </a:solidFill>
                <a:latin typeface="Courier New" pitchFamily="49" charset="0"/>
              </a:rPr>
              <a:t>gameThread</a:t>
            </a:r>
            <a:r>
              <a:rPr lang="en-GB" b="1" dirty="0" smtClean="0">
                <a:solidFill>
                  <a:srgbClr val="006000"/>
                </a:solidFill>
                <a:latin typeface="Courier New" pitchFamily="49" charset="0"/>
              </a:rPr>
              <a:t>) {</a:t>
            </a:r>
          </a:p>
          <a:p>
            <a:pPr>
              <a:lnSpc>
                <a:spcPct val="70000"/>
              </a:lnSpc>
              <a:spcBef>
                <a:spcPct val="10000"/>
              </a:spcBef>
              <a:spcAft>
                <a:spcPct val="10000"/>
              </a:spcAft>
              <a:buNone/>
            </a:pP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gameThread.pause</a:t>
            </a:r>
            <a:r>
              <a:rPr lang="en-GB" b="1" dirty="0" smtClean="0">
                <a:solidFill>
                  <a:srgbClr val="006000"/>
                </a:solidFill>
                <a:latin typeface="Courier New" pitchFamily="49" charset="0"/>
              </a:rPr>
              <a:t>();</a:t>
            </a:r>
          </a:p>
          <a:p>
            <a:pPr>
              <a:lnSpc>
                <a:spcPct val="70000"/>
              </a:lnSpc>
              <a:spcBef>
                <a:spcPct val="10000"/>
              </a:spcBef>
              <a:spcAft>
                <a:spcPct val="10000"/>
              </a:spcAft>
              <a:buNone/>
            </a:pPr>
            <a:r>
              <a:rPr lang="en-GB" b="1" dirty="0" smtClean="0">
                <a:solidFill>
                  <a:srgbClr val="006000"/>
                </a:solidFill>
                <a:latin typeface="Courier New" pitchFamily="49" charset="0"/>
              </a:rPr>
              <a:t>  }</a:t>
            </a:r>
          </a:p>
          <a:p>
            <a:pPr>
              <a:lnSpc>
                <a:spcPct val="70000"/>
              </a:lnSpc>
              <a:spcBef>
                <a:spcPct val="10000"/>
              </a:spcBef>
              <a:spcAft>
                <a:spcPct val="10000"/>
              </a:spcAft>
              <a:buNone/>
            </a:pPr>
            <a:r>
              <a:rPr lang="en-GB" b="1" dirty="0" smtClean="0">
                <a:solidFill>
                  <a:srgbClr val="006000"/>
                </a:solidFill>
                <a:latin typeface="Courier New" pitchFamily="49" charset="0"/>
              </a:rPr>
              <a:t>  paused = true;</a:t>
            </a:r>
          </a:p>
          <a:p>
            <a:pPr>
              <a:lnSpc>
                <a:spcPct val="70000"/>
              </a:lnSpc>
              <a:spcBef>
                <a:spcPct val="10000"/>
              </a:spcBef>
              <a:spcAft>
                <a:spcPct val="10000"/>
              </a:spcAft>
              <a:buNone/>
            </a:pPr>
            <a:r>
              <a:rPr lang="en-GB" b="1" dirty="0" smtClean="0">
                <a:solidFill>
                  <a:srgbClr val="006000"/>
                </a:solidFill>
                <a:latin typeface="Courier New" pitchFamily="49" charset="0"/>
              </a:rPr>
              <a:t>  repaint();</a:t>
            </a:r>
          </a:p>
          <a:p>
            <a:pPr>
              <a:lnSpc>
                <a:spcPct val="70000"/>
              </a:lnSpc>
              <a:spcBef>
                <a:spcPct val="10000"/>
              </a:spcBef>
              <a:spcAft>
                <a:spcPct val="10000"/>
              </a:spcAft>
              <a:buNone/>
            </a:pPr>
            <a:r>
              <a:rPr lang="en-GB" b="1" dirty="0" smtClean="0">
                <a:solidFill>
                  <a:srgbClr val="006000"/>
                </a:solidFill>
                <a:latin typeface="Courier New" pitchFamily="49" charset="0"/>
              </a:rPr>
              <a:t> }</a:t>
            </a:r>
          </a:p>
          <a:p>
            <a:pPr>
              <a:lnSpc>
                <a:spcPct val="70000"/>
              </a:lnSpc>
              <a:spcBef>
                <a:spcPct val="10000"/>
              </a:spcBef>
              <a:spcAft>
                <a:spcPct val="10000"/>
              </a:spcAft>
              <a:buNone/>
            </a:pPr>
            <a:r>
              <a:rPr lang="en-GB" b="1" dirty="0" smtClean="0">
                <a:solidFill>
                  <a:srgbClr val="006000"/>
                </a:solidFill>
                <a:latin typeface="Courier New" pitchFamily="49" charset="0"/>
              </a:rPr>
              <a:t> </a:t>
            </a:r>
            <a:endParaRPr lang="en-US" b="1" dirty="0" smtClean="0">
              <a:solidFill>
                <a:srgbClr val="006000"/>
              </a:solidFill>
              <a:latin typeface="Courier New" pitchFamily="49" charset="0"/>
            </a:endParaRPr>
          </a:p>
        </p:txBody>
      </p:sp>
      <p:sp>
        <p:nvSpPr>
          <p:cNvPr id="56324" name="Text Box 5"/>
          <p:cNvSpPr txBox="1">
            <a:spLocks noChangeArrowheads="1"/>
          </p:cNvSpPr>
          <p:nvPr/>
        </p:nvSpPr>
        <p:spPr bwMode="auto">
          <a:xfrm>
            <a:off x="3435920" y="5722640"/>
            <a:ext cx="3950268" cy="3053598"/>
          </a:xfrm>
          <a:prstGeom prst="rect">
            <a:avLst/>
          </a:prstGeom>
          <a:noFill/>
          <a:ln w="9525" algn="ctr">
            <a:noFill/>
            <a:miter lim="800000"/>
            <a:headEnd/>
            <a:tailEnd/>
          </a:ln>
        </p:spPr>
        <p:txBody>
          <a:bodyPr wrap="square" lIns="83448" tIns="40992" rIns="83448" bIns="40992">
            <a:spAutoFit/>
          </a:bodyPr>
          <a:lstStyle/>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public void </a:t>
            </a:r>
            <a:r>
              <a:rPr lang="en-GB" sz="900" b="1" dirty="0" err="1">
                <a:solidFill>
                  <a:srgbClr val="006000"/>
                </a:solidFill>
                <a:latin typeface="Courier New" pitchFamily="49" charset="0"/>
              </a:rPr>
              <a:t>playGame</a:t>
            </a:r>
            <a:r>
              <a:rPr lang="en-GB" sz="900" b="1" dirty="0">
                <a:solidFill>
                  <a:srgbClr val="006000"/>
                </a:solidFill>
                <a:latin typeface="Courier New" pitchFamily="49" charset="0"/>
              </a:rPr>
              <a:t>() {</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 Resume the thread</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synchronized (</a:t>
            </a:r>
            <a:r>
              <a:rPr lang="en-GB" sz="900" b="1" dirty="0" err="1">
                <a:solidFill>
                  <a:srgbClr val="006000"/>
                </a:solidFill>
                <a:latin typeface="Courier New" pitchFamily="49" charset="0"/>
              </a:rPr>
              <a:t>gameThread</a:t>
            </a:r>
            <a:r>
              <a:rPr lang="en-GB" sz="900" b="1" dirty="0">
                <a:solidFill>
                  <a:srgbClr val="006000"/>
                </a:solidFill>
                <a:latin typeface="Courier New" pitchFamily="49" charset="0"/>
              </a:rPr>
              <a:t>) {</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gameThread.play</a:t>
            </a:r>
            <a:r>
              <a:rPr lang="en-GB" sz="900" b="1" dirty="0">
                <a:solidFill>
                  <a:srgbClr val="006000"/>
                </a:solidFill>
                <a:latin typeface="Courier New" pitchFamily="49" charset="0"/>
              </a:rPr>
              <a:t>();</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gameThread.notify</a:t>
            </a:r>
            <a:r>
              <a:rPr lang="en-GB" sz="900" b="1" dirty="0">
                <a:solidFill>
                  <a:srgbClr val="006000"/>
                </a:solidFill>
                <a:latin typeface="Courier New" pitchFamily="49" charset="0"/>
              </a:rPr>
              <a:t>();}</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paused = false;</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repaint();}</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protected void paint(Graphics g) {</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//clear screen</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g.setColor</a:t>
            </a:r>
            <a:r>
              <a:rPr lang="en-GB" sz="900" b="1" dirty="0">
                <a:solidFill>
                  <a:srgbClr val="006000"/>
                </a:solidFill>
                <a:latin typeface="Courier New" pitchFamily="49" charset="0"/>
              </a:rPr>
              <a:t>(0xFFFFFF);</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g.fillRect</a:t>
            </a:r>
            <a:r>
              <a:rPr lang="en-GB" sz="900" b="1" dirty="0">
                <a:solidFill>
                  <a:srgbClr val="006000"/>
                </a:solidFill>
                <a:latin typeface="Courier New" pitchFamily="49" charset="0"/>
              </a:rPr>
              <a:t>(0, 0, </a:t>
            </a:r>
            <a:r>
              <a:rPr lang="en-GB" sz="900" b="1" dirty="0" err="1">
                <a:solidFill>
                  <a:srgbClr val="006000"/>
                </a:solidFill>
                <a:latin typeface="Courier New" pitchFamily="49" charset="0"/>
              </a:rPr>
              <a:t>getWidth</a:t>
            </a:r>
            <a:r>
              <a:rPr lang="en-GB" sz="900" b="1" dirty="0">
                <a:solidFill>
                  <a:srgbClr val="006000"/>
                </a:solidFill>
                <a:latin typeface="Courier New" pitchFamily="49" charset="0"/>
              </a:rPr>
              <a:t>(), </a:t>
            </a:r>
            <a:r>
              <a:rPr lang="en-GB" sz="900" b="1" dirty="0" err="1">
                <a:solidFill>
                  <a:srgbClr val="006000"/>
                </a:solidFill>
                <a:latin typeface="Courier New" pitchFamily="49" charset="0"/>
              </a:rPr>
              <a:t>getHeight</a:t>
            </a:r>
            <a:r>
              <a:rPr lang="en-GB" sz="900" b="1" dirty="0">
                <a:solidFill>
                  <a:srgbClr val="006000"/>
                </a:solidFill>
                <a:latin typeface="Courier New" pitchFamily="49" charset="0"/>
              </a:rPr>
              <a:t>());</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g.setColor</a:t>
            </a:r>
            <a:r>
              <a:rPr lang="en-GB" sz="900" b="1" dirty="0">
                <a:solidFill>
                  <a:srgbClr val="006000"/>
                </a:solidFill>
                <a:latin typeface="Courier New" pitchFamily="49" charset="0"/>
              </a:rPr>
              <a:t>(0x000000);</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if (paused) {</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g.setColor</a:t>
            </a:r>
            <a:r>
              <a:rPr lang="en-GB" sz="900" b="1" dirty="0">
                <a:solidFill>
                  <a:srgbClr val="006000"/>
                </a:solidFill>
                <a:latin typeface="Courier New" pitchFamily="49" charset="0"/>
              </a:rPr>
              <a:t>(0xFF0000);</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g.drawString</a:t>
            </a:r>
            <a:r>
              <a:rPr lang="en-GB" sz="900" b="1" dirty="0">
                <a:solidFill>
                  <a:srgbClr val="006000"/>
                </a:solidFill>
                <a:latin typeface="Courier New" pitchFamily="49" charset="0"/>
              </a:rPr>
              <a:t>("Paused", </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getWidth</a:t>
            </a:r>
            <a:r>
              <a:rPr lang="en-GB" sz="900" b="1" dirty="0">
                <a:solidFill>
                  <a:srgbClr val="006000"/>
                </a:solidFill>
                <a:latin typeface="Courier New" pitchFamily="49" charset="0"/>
              </a:rPr>
              <a:t>()/2, </a:t>
            </a:r>
            <a:r>
              <a:rPr lang="en-GB" sz="900" b="1" dirty="0" err="1">
                <a:solidFill>
                  <a:srgbClr val="006000"/>
                </a:solidFill>
                <a:latin typeface="Courier New" pitchFamily="49" charset="0"/>
              </a:rPr>
              <a:t>getHeight</a:t>
            </a:r>
            <a:r>
              <a:rPr lang="en-GB" sz="900" b="1" dirty="0">
                <a:solidFill>
                  <a:srgbClr val="006000"/>
                </a:solidFill>
                <a:latin typeface="Courier New" pitchFamily="49" charset="0"/>
              </a:rPr>
              <a:t>()/2, 0);</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drawScreen</a:t>
            </a:r>
            <a:r>
              <a:rPr lang="en-GB" sz="900" b="1" dirty="0">
                <a:solidFill>
                  <a:srgbClr val="006000"/>
                </a:solidFill>
                <a:latin typeface="Courier New" pitchFamily="49" charset="0"/>
              </a:rPr>
              <a:t>(g, true);</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else {</a:t>
            </a:r>
            <a:r>
              <a:rPr lang="en-GB" sz="900" b="1" dirty="0" err="1">
                <a:solidFill>
                  <a:srgbClr val="006000"/>
                </a:solidFill>
                <a:latin typeface="Courier New" pitchFamily="49" charset="0"/>
              </a:rPr>
              <a:t>drawScreen</a:t>
            </a:r>
            <a:r>
              <a:rPr lang="en-GB" sz="900" b="1" dirty="0">
                <a:solidFill>
                  <a:srgbClr val="006000"/>
                </a:solidFill>
                <a:latin typeface="Courier New" pitchFamily="49" charset="0"/>
              </a:rPr>
              <a:t>(g, false); }</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private void </a:t>
            </a:r>
            <a:r>
              <a:rPr lang="en-GB" sz="900" b="1" dirty="0" err="1">
                <a:solidFill>
                  <a:srgbClr val="006000"/>
                </a:solidFill>
                <a:latin typeface="Courier New" pitchFamily="49" charset="0"/>
              </a:rPr>
              <a:t>drawScreen</a:t>
            </a:r>
            <a:r>
              <a:rPr lang="en-GB" sz="900" b="1" dirty="0">
                <a:solidFill>
                  <a:srgbClr val="006000"/>
                </a:solidFill>
                <a:latin typeface="Courier New" pitchFamily="49" charset="0"/>
              </a:rPr>
              <a:t>(Graphics g, </a:t>
            </a:r>
          </a:p>
          <a:p>
            <a:pPr defTabSz="702716">
              <a:lnSpc>
                <a:spcPct val="70000"/>
              </a:lnSpc>
              <a:spcBef>
                <a:spcPct val="10000"/>
              </a:spcBef>
              <a:spcAft>
                <a:spcPct val="10000"/>
              </a:spcAft>
              <a:buClr>
                <a:schemeClr val="accent1"/>
              </a:buClr>
            </a:pPr>
            <a:r>
              <a:rPr lang="en-GB" sz="900" b="1" dirty="0">
                <a:solidFill>
                  <a:srgbClr val="006000"/>
                </a:solidFill>
                <a:latin typeface="Courier New" pitchFamily="49" charset="0"/>
              </a:rPr>
              <a:t>   </a:t>
            </a:r>
            <a:r>
              <a:rPr lang="en-GB" sz="900" b="1" dirty="0" err="1">
                <a:solidFill>
                  <a:srgbClr val="006000"/>
                </a:solidFill>
                <a:latin typeface="Courier New" pitchFamily="49" charset="0"/>
              </a:rPr>
              <a:t>boolean</a:t>
            </a:r>
            <a:r>
              <a:rPr lang="en-GB" sz="900" b="1" dirty="0">
                <a:solidFill>
                  <a:srgbClr val="006000"/>
                </a:solidFill>
                <a:latin typeface="Courier New" pitchFamily="49" charset="0"/>
              </a:rPr>
              <a:t> paused) {//draw the screen ... }}</a:t>
            </a:r>
            <a:endParaRPr lang="en-US" sz="900" b="1" dirty="0">
              <a:solidFill>
                <a:srgbClr val="006000"/>
              </a:solidFill>
              <a:latin typeface="Courier New" pitchFamily="49" charset="0"/>
            </a:endParaRPr>
          </a:p>
          <a:p>
            <a:pPr defTabSz="702716">
              <a:lnSpc>
                <a:spcPct val="70000"/>
              </a:lnSpc>
              <a:spcBef>
                <a:spcPct val="10000"/>
              </a:spcBef>
              <a:spcAft>
                <a:spcPct val="10000"/>
              </a:spcAft>
              <a:buClr>
                <a:schemeClr val="accent1"/>
              </a:buClr>
            </a:pPr>
            <a:endParaRPr lang="en-US" dirty="0">
              <a:solidFill>
                <a:schemeClr val="tx1"/>
              </a:solidFill>
              <a:latin typeface="Courier New" pitchFamily="49"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733425" y="728663"/>
            <a:ext cx="5260975" cy="3643312"/>
          </a:xfrm>
          <a:noFill/>
          <a:ln/>
        </p:spPr>
      </p:sp>
      <p:sp>
        <p:nvSpPr>
          <p:cNvPr id="57347" name="Rectangle 3"/>
          <p:cNvSpPr>
            <a:spLocks noGrp="1" noChangeArrowheads="1"/>
          </p:cNvSpPr>
          <p:nvPr>
            <p:ph type="body" idx="1"/>
          </p:nvPr>
        </p:nvSpPr>
        <p:spPr>
          <a:solidFill>
            <a:srgbClr val="FFFFFF"/>
          </a:solidFill>
          <a:ln>
            <a:solidFill>
              <a:srgbClr val="000000"/>
            </a:solidFill>
          </a:ln>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733425" y="728663"/>
            <a:ext cx="5260975" cy="3643312"/>
          </a:xfrm>
          <a:ln/>
        </p:spPr>
      </p:sp>
      <p:sp>
        <p:nvSpPr>
          <p:cNvPr id="33795" name="Rectangle 3"/>
          <p:cNvSpPr>
            <a:spLocks noGrp="1" noChangeArrowheads="1"/>
          </p:cNvSpPr>
          <p:nvPr>
            <p:ph type="body" idx="1"/>
          </p:nvPr>
        </p:nvSpPr>
        <p:spPr>
          <a:xfrm>
            <a:off x="897319" y="4616231"/>
            <a:ext cx="5274905" cy="4562793"/>
          </a:xfrm>
          <a:solidFill>
            <a:srgbClr val="FFFFFF"/>
          </a:solidFill>
          <a:ln>
            <a:solidFill>
              <a:srgbClr val="000000"/>
            </a:solidFill>
          </a:ln>
        </p:spPr>
        <p:txBody>
          <a:bodyPr/>
          <a:lstStyle/>
          <a:p>
            <a:r>
              <a:rPr lang="en-US" dirty="0" smtClean="0">
                <a:latin typeface="Nokia Sans Wide" pitchFamily="34" charset="0"/>
              </a:rPr>
              <a:t>MIDP 2.0 includes a new Game API that simplifies writing 2D games. The API contains only five classes in the </a:t>
            </a:r>
            <a:r>
              <a:rPr lang="en-GB" dirty="0" err="1" smtClean="0">
                <a:latin typeface="Nokia Sans Wide" pitchFamily="34" charset="0"/>
              </a:rPr>
              <a:t>javax.microedition.lcdui.game</a:t>
            </a:r>
            <a:r>
              <a:rPr lang="en-US" dirty="0" smtClean="0">
                <a:latin typeface="Nokia Sans Wide" pitchFamily="34" charset="0"/>
              </a:rPr>
              <a:t> package. These five classes provide two valuable capabilities: </a:t>
            </a:r>
            <a:endParaRPr lang="en-GB" dirty="0" smtClean="0">
              <a:latin typeface="Nokia Sans Wide" pitchFamily="34" charset="0"/>
            </a:endParaRPr>
          </a:p>
          <a:p>
            <a:pPr lvl="1">
              <a:spcBef>
                <a:spcPct val="0"/>
              </a:spcBef>
              <a:spcAft>
                <a:spcPct val="100000"/>
              </a:spcAft>
              <a:buFontTx/>
              <a:buChar char="•"/>
            </a:pPr>
            <a:r>
              <a:rPr lang="en-GB" dirty="0" smtClean="0">
                <a:latin typeface="Nokia Sans Wide" pitchFamily="34" charset="0"/>
              </a:rPr>
              <a:t>A new canvas class makes it possible to paint a screen and respond to input in the body of a game loop, instead of relying on the system's paint and input threads. </a:t>
            </a:r>
          </a:p>
          <a:p>
            <a:pPr lvl="1">
              <a:spcBef>
                <a:spcPct val="0"/>
              </a:spcBef>
              <a:spcAft>
                <a:spcPct val="100000"/>
              </a:spcAft>
              <a:buFontTx/>
              <a:buChar char="•"/>
            </a:pPr>
            <a:r>
              <a:rPr lang="en-GB" dirty="0" smtClean="0">
                <a:latin typeface="Nokia Sans Wide" pitchFamily="34" charset="0"/>
              </a:rPr>
              <a:t>A powerful and flexible layer API makes it easy to build complex scenes efficiently.</a:t>
            </a:r>
          </a:p>
          <a:p>
            <a:pPr lvl="1"/>
            <a:endParaRPr lang="en-US" dirty="0" smtClean="0">
              <a:latin typeface="Nokia Sans Wide" pitchFamily="34" charset="0"/>
            </a:endParaRPr>
          </a:p>
          <a:p>
            <a:r>
              <a:rPr lang="en-US" dirty="0" smtClean="0">
                <a:latin typeface="Nokia Sans Wide" pitchFamily="34" charset="0"/>
              </a:rPr>
              <a:t>The Game API helps developers to develop faster user interfaces with better usability that saves device resources, such as memory. The Game API also helps to reduce the size of the JAR file. With MIDP 1.0 game developers had to do their own graphics routines to gain good performance and programmability. This had the disadvantage of increasing the size of the JAR file (and possibly some poor code). By taking the routines closer to the MIDP implementation the JAR file isn't so big and the implementation of the routines is good. And developers can trust the fact that all MIDP 2.0 devices have the Game API.</a:t>
            </a:r>
          </a:p>
          <a:p>
            <a:endParaRPr lang="en-US" dirty="0" smtClean="0">
              <a:latin typeface="Nokia Sans Wide" pitchFamily="34" charset="0"/>
            </a:endParaRPr>
          </a:p>
          <a:p>
            <a:r>
              <a:rPr lang="en-US" dirty="0" smtClean="0">
                <a:latin typeface="Nokia Sans Wide" pitchFamily="34" charset="0"/>
              </a:rPr>
              <a:t>The basic idea of the Game API is that the game screen consists of layers. </a:t>
            </a:r>
          </a:p>
          <a:p>
            <a:r>
              <a:rPr lang="en-US" dirty="0" smtClean="0">
                <a:latin typeface="Nokia Sans Wide" pitchFamily="34" charset="0"/>
              </a:rPr>
              <a:t>The wall could be on one layer, the road on another layer, and the player’s character on another (as a sprite). All these layers can be handled separately and the API even handles the actual drawing of the layers. </a:t>
            </a:r>
          </a:p>
          <a:p>
            <a:r>
              <a:rPr lang="en-US" dirty="0" smtClean="0">
                <a:latin typeface="Nokia Sans Wide" pitchFamily="34" charset="0"/>
              </a:rPr>
              <a:t>Also the game area is often larger than the screen and scrolling the screen in the game code can be a big job. The Game API provides a view window, which is a view of the whole game area. The view window can be moved easily and points in the view window can be referenced as points on the actual screen.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733425" y="728663"/>
            <a:ext cx="5260975" cy="3643312"/>
          </a:xfrm>
          <a:ln/>
        </p:spPr>
      </p:sp>
      <p:sp>
        <p:nvSpPr>
          <p:cNvPr id="34819" name="Rectangle 3"/>
          <p:cNvSpPr>
            <a:spLocks noGrp="1" noChangeArrowheads="1"/>
          </p:cNvSpPr>
          <p:nvPr>
            <p:ph type="body" idx="1"/>
          </p:nvPr>
        </p:nvSpPr>
        <p:spPr>
          <a:xfrm>
            <a:off x="897319" y="4616231"/>
            <a:ext cx="4933189" cy="4372383"/>
          </a:xfrm>
          <a:solidFill>
            <a:srgbClr val="FFFFFF"/>
          </a:solidFill>
          <a:ln>
            <a:solidFill>
              <a:srgbClr val="000000"/>
            </a:solidFill>
          </a:ln>
        </p:spPr>
        <p:txBody>
          <a:bodyPr/>
          <a:lstStyle/>
          <a:p>
            <a:r>
              <a:rPr lang="en-US" smtClean="0">
                <a:latin typeface="Nokia Sans Wide" pitchFamily="34" charset="0"/>
              </a:rPr>
              <a:t>The Game API can be found in </a:t>
            </a:r>
            <a:r>
              <a:rPr lang="en-GB" smtClean="0">
                <a:latin typeface="Nokia Sans Wide" pitchFamily="34" charset="0"/>
              </a:rPr>
              <a:t>javax.microedition.lcdui.game</a:t>
            </a:r>
            <a:r>
              <a:rPr lang="en-US" smtClean="0">
                <a:latin typeface="Nokia Sans Wide" pitchFamily="34" charset="0"/>
              </a:rPr>
              <a:t>. There are five new classes in the API and they are </a:t>
            </a:r>
            <a:r>
              <a:rPr lang="en-GB" smtClean="0">
                <a:latin typeface="Nokia Sans Wide" pitchFamily="34" charset="0"/>
              </a:rPr>
              <a:t>GameCanvas</a:t>
            </a:r>
            <a:r>
              <a:rPr lang="en-US" smtClean="0">
                <a:latin typeface="Nokia Sans Wide" pitchFamily="34" charset="0"/>
              </a:rPr>
              <a:t>, </a:t>
            </a:r>
            <a:r>
              <a:rPr lang="en-GB" smtClean="0">
                <a:latin typeface="Nokia Sans Wide" pitchFamily="34" charset="0"/>
              </a:rPr>
              <a:t>Layer</a:t>
            </a:r>
            <a:r>
              <a:rPr lang="en-US" smtClean="0">
                <a:latin typeface="Nokia Sans Wide" pitchFamily="34" charset="0"/>
              </a:rPr>
              <a:t>, </a:t>
            </a:r>
            <a:r>
              <a:rPr lang="en-GB" smtClean="0">
                <a:latin typeface="Nokia Sans Wide" pitchFamily="34" charset="0"/>
              </a:rPr>
              <a:t>LayerManager</a:t>
            </a:r>
            <a:r>
              <a:rPr lang="en-US" smtClean="0">
                <a:latin typeface="Nokia Sans Wide" pitchFamily="34" charset="0"/>
              </a:rPr>
              <a:t>, </a:t>
            </a:r>
            <a:r>
              <a:rPr lang="en-GB" smtClean="0">
                <a:latin typeface="Nokia Sans Wide" pitchFamily="34" charset="0"/>
              </a:rPr>
              <a:t>Sprite</a:t>
            </a:r>
            <a:r>
              <a:rPr lang="en-US" smtClean="0">
                <a:latin typeface="Nokia Sans Wide" pitchFamily="34" charset="0"/>
              </a:rPr>
              <a:t>, and </a:t>
            </a:r>
            <a:r>
              <a:rPr lang="en-GB" smtClean="0">
                <a:latin typeface="Nokia Sans Wide" pitchFamily="34" charset="0"/>
              </a:rPr>
              <a:t>TiledLayer</a:t>
            </a:r>
            <a:r>
              <a:rPr lang="en-US" smtClean="0">
                <a:latin typeface="Nokia Sans Wide" pitchFamily="34" charset="0"/>
              </a:rPr>
              <a:t>.</a:t>
            </a:r>
          </a:p>
          <a:p>
            <a:endParaRPr lang="en-US" smtClean="0">
              <a:latin typeface="Nokia Sans Wide" pitchFamily="34" charset="0"/>
            </a:endParaRPr>
          </a:p>
          <a:p>
            <a:r>
              <a:rPr lang="en-GB" smtClean="0">
                <a:latin typeface="Nokia Sans Wide" pitchFamily="34" charset="0"/>
              </a:rPr>
              <a:t>GameCanvas</a:t>
            </a:r>
            <a:r>
              <a:rPr lang="en-US" smtClean="0">
                <a:latin typeface="Nokia Sans Wide" pitchFamily="34" charset="0"/>
              </a:rPr>
              <a:t> is an abstract class that provides the basis for the game user interface. The class has two benefits over the Canvas class; it has an off-screen buffer and it has functionality to get the states of the physical keys of the device.</a:t>
            </a:r>
          </a:p>
          <a:p>
            <a:endParaRPr lang="en-US" smtClean="0">
              <a:latin typeface="Nokia Sans Wide" pitchFamily="34" charset="0"/>
            </a:endParaRPr>
          </a:p>
          <a:p>
            <a:r>
              <a:rPr lang="en-GB" smtClean="0">
                <a:latin typeface="Nokia Sans Wide" pitchFamily="34" charset="0"/>
              </a:rPr>
              <a:t>Layer</a:t>
            </a:r>
            <a:r>
              <a:rPr lang="en-US" smtClean="0">
                <a:latin typeface="Nokia Sans Wide" pitchFamily="34" charset="0"/>
              </a:rPr>
              <a:t> is an abstract class that represents an element in the game. Sprite and TiledLayer are inherited from Layer. Layer is mostly used by its subclasses.</a:t>
            </a:r>
          </a:p>
          <a:p>
            <a:endParaRPr lang="en-US" smtClean="0">
              <a:latin typeface="Nokia Sans Wide" pitchFamily="34" charset="0"/>
            </a:endParaRPr>
          </a:p>
          <a:p>
            <a:r>
              <a:rPr lang="en-GB" smtClean="0">
                <a:latin typeface="Nokia Sans Wide" pitchFamily="34" charset="0"/>
              </a:rPr>
              <a:t>LayerManager</a:t>
            </a:r>
            <a:r>
              <a:rPr lang="en-US" smtClean="0">
                <a:latin typeface="Nokia Sans Wide" pitchFamily="34" charset="0"/>
              </a:rPr>
              <a:t> manages several Layer objects and draws them on the screen in a specific order.</a:t>
            </a:r>
          </a:p>
          <a:p>
            <a:endParaRPr lang="en-GB" smtClean="0">
              <a:latin typeface="Nokia Sans Wide" pitchFamily="34" charset="0"/>
            </a:endParaRPr>
          </a:p>
          <a:p>
            <a:r>
              <a:rPr lang="en-GB" smtClean="0">
                <a:latin typeface="Nokia Sans Wide" pitchFamily="34" charset="0"/>
              </a:rPr>
              <a:t>TiledLayer</a:t>
            </a:r>
            <a:r>
              <a:rPr lang="en-US" smtClean="0">
                <a:latin typeface="Nokia Sans Wide" pitchFamily="34" charset="0"/>
              </a:rPr>
              <a:t> is mainly meant for backgrounds, roads or other larger areas. TiledLayer consists of a grid of cells, which can be filled with images or tiles. So the background or scenery is built of small images.</a:t>
            </a:r>
          </a:p>
          <a:p>
            <a:endParaRPr lang="en-US" smtClean="0">
              <a:latin typeface="Nokia Sans Wide" pitchFamily="34" charset="0"/>
            </a:endParaRPr>
          </a:p>
          <a:p>
            <a:r>
              <a:rPr lang="en-GB" smtClean="0">
                <a:latin typeface="Nokia Sans Wide" pitchFamily="34" charset="0"/>
              </a:rPr>
              <a:t>Sprite</a:t>
            </a:r>
            <a:r>
              <a:rPr lang="en-US" smtClean="0">
                <a:latin typeface="Nokia Sans Wide" pitchFamily="34" charset="0"/>
              </a:rPr>
              <a:t> is a Layer that may contain several frames stored in an Image. One Image contains, for example, four images of a walking dog. With Sprite you can, for example, use parts of the image as frames and make a sequence of frames to create motion. The Sprite also has functionality for checking collisions between other Sprites or TiledLayers.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733425" y="728663"/>
            <a:ext cx="5260975" cy="3643312"/>
          </a:xfrm>
          <a:ln/>
        </p:spPr>
      </p:sp>
      <p:sp>
        <p:nvSpPr>
          <p:cNvPr id="35843" name="Rectangle 3"/>
          <p:cNvSpPr>
            <a:spLocks noGrp="1" noChangeArrowheads="1"/>
          </p:cNvSpPr>
          <p:nvPr>
            <p:ph type="body" idx="1"/>
          </p:nvPr>
        </p:nvSpPr>
        <p:spPr>
          <a:xfrm>
            <a:off x="897319" y="4616231"/>
            <a:ext cx="4933189" cy="4372383"/>
          </a:xfrm>
          <a:solidFill>
            <a:srgbClr val="FFFFFF"/>
          </a:solidFill>
          <a:ln>
            <a:solidFill>
              <a:srgbClr val="000000"/>
            </a:solidFill>
          </a:ln>
        </p:spPr>
        <p:txBody>
          <a:bodyPr/>
          <a:lstStyle/>
          <a:p>
            <a:r>
              <a:rPr lang="en-US" dirty="0" smtClean="0">
                <a:latin typeface="Nokia Sans Wide" pitchFamily="34" charset="0"/>
              </a:rPr>
              <a:t>The slide shows elements of a game, and how they correspond to the classes used to create them.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Grp="1" noRot="1" noChangeAspect="1" noChangeArrowheads="1" noTextEdit="1"/>
          </p:cNvSpPr>
          <p:nvPr>
            <p:ph type="sldImg"/>
          </p:nvPr>
        </p:nvSpPr>
        <p:spPr>
          <a:xfrm>
            <a:off x="906463" y="844550"/>
            <a:ext cx="4916487" cy="3403600"/>
          </a:xfrm>
          <a:ln/>
        </p:spPr>
      </p:sp>
      <p:sp>
        <p:nvSpPr>
          <p:cNvPr id="36867" name="Text Box 4"/>
          <p:cNvSpPr>
            <a:spLocks noGrp="1" noChangeArrowheads="1"/>
          </p:cNvSpPr>
          <p:nvPr>
            <p:ph type="body" idx="1"/>
          </p:nvPr>
        </p:nvSpPr>
        <p:spPr>
          <a:xfrm>
            <a:off x="897319" y="4616231"/>
            <a:ext cx="4933189" cy="4372383"/>
          </a:xfrm>
          <a:noFill/>
          <a:ln w="9525"/>
        </p:spPr>
        <p:txBody>
          <a:bodyPr/>
          <a:lstStyle/>
          <a:p>
            <a:pPr defTabSz="843260"/>
            <a:r>
              <a:rPr lang="en-US" dirty="0" smtClean="0">
                <a:latin typeface="Nokia Sans Wide" pitchFamily="34" charset="0"/>
              </a:rPr>
              <a:t>Writing games for the MIDP platform is fun and simple. If you follow the design guidelines herein, your games should run fast and be easy to maintain and extend. In MIDP 2.0, development is radically simplified through the Game API. Specifically the management of sprites, tiling, and simplified main game loop through the Game API allow the developer to focus all attention on game play instead of having to write a lot of supporting code as is required in MIDP 1.0. </a:t>
            </a:r>
          </a:p>
          <a:p>
            <a:pPr defTabSz="843260"/>
            <a:endParaRPr lang="en-US" dirty="0" smtClean="0">
              <a:latin typeface="Nokia Sans Wide" pitchFamily="34" charset="0"/>
            </a:endParaRPr>
          </a:p>
          <a:p>
            <a:pPr defTabSz="843260"/>
            <a:r>
              <a:rPr lang="en-US" dirty="0" smtClean="0">
                <a:latin typeface="Nokia Sans Wide" pitchFamily="34" charset="0"/>
              </a:rPr>
              <a:t>All the APIs required to create </a:t>
            </a:r>
            <a:r>
              <a:rPr lang="en-US" dirty="0" err="1" smtClean="0">
                <a:latin typeface="Nokia Sans Wide" pitchFamily="34" charset="0"/>
              </a:rPr>
              <a:t>MIDlet</a:t>
            </a:r>
            <a:r>
              <a:rPr lang="en-US" dirty="0" smtClean="0">
                <a:latin typeface="Nokia Sans Wide" pitchFamily="34" charset="0"/>
              </a:rPr>
              <a:t> games are contained in the </a:t>
            </a:r>
            <a:r>
              <a:rPr lang="en-US" dirty="0" err="1" smtClean="0">
                <a:latin typeface="Nokia Sans Wide" pitchFamily="34" charset="0"/>
              </a:rPr>
              <a:t>javax.microedition.lcdui</a:t>
            </a:r>
            <a:r>
              <a:rPr lang="en-US" dirty="0" smtClean="0">
                <a:latin typeface="Nokia Sans Wide" pitchFamily="34" charset="0"/>
              </a:rPr>
              <a:t> and </a:t>
            </a:r>
            <a:r>
              <a:rPr lang="en-US" dirty="0" err="1" smtClean="0">
                <a:latin typeface="Nokia Sans Wide" pitchFamily="34" charset="0"/>
              </a:rPr>
              <a:t>javax.microedition.lcdui.game</a:t>
            </a:r>
            <a:r>
              <a:rPr lang="en-US" dirty="0" smtClean="0">
                <a:latin typeface="Nokia Sans Wide" pitchFamily="34" charset="0"/>
              </a:rPr>
              <a:t> (MIDP 2.0) packages. The classes and interfaces in the packages allow you to create images, drawing primitives and utility functions for managing onscreen graphics.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xfrm>
            <a:off x="906463" y="844550"/>
            <a:ext cx="4916487" cy="3403600"/>
          </a:xfrm>
          <a:ln/>
        </p:spPr>
      </p:sp>
      <p:sp>
        <p:nvSpPr>
          <p:cNvPr id="37891" name="Rectangle 4"/>
          <p:cNvSpPr>
            <a:spLocks noGrp="1" noChangeArrowheads="1"/>
          </p:cNvSpPr>
          <p:nvPr>
            <p:ph type="body" idx="1"/>
          </p:nvPr>
        </p:nvSpPr>
        <p:spPr>
          <a:xfrm>
            <a:off x="897319" y="4616231"/>
            <a:ext cx="4933189" cy="4372383"/>
          </a:xfrm>
          <a:noFill/>
          <a:ln w="9525"/>
        </p:spPr>
        <p:txBody>
          <a:bodyPr/>
          <a:lstStyle/>
          <a:p>
            <a:pPr defTabSz="843260"/>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xfrm>
            <a:off x="906463" y="844550"/>
            <a:ext cx="4916487" cy="3403600"/>
          </a:xfrm>
          <a:ln/>
        </p:spPr>
      </p:sp>
      <p:sp>
        <p:nvSpPr>
          <p:cNvPr id="38915" name="Text Box 4"/>
          <p:cNvSpPr>
            <a:spLocks noGrp="1" noChangeArrowheads="1"/>
          </p:cNvSpPr>
          <p:nvPr>
            <p:ph type="body" idx="1"/>
          </p:nvPr>
        </p:nvSpPr>
        <p:spPr>
          <a:xfrm>
            <a:off x="897319" y="4616231"/>
            <a:ext cx="4933189" cy="4372383"/>
          </a:xfrm>
          <a:ln w="9525"/>
        </p:spPr>
        <p:txBody>
          <a:bodyPr/>
          <a:lstStyle/>
          <a:p>
            <a:pPr defTabSz="843260">
              <a:buNone/>
              <a:defRPr/>
            </a:pPr>
            <a:r>
              <a:rPr lang="en-US" b="1" dirty="0" smtClean="0">
                <a:solidFill>
                  <a:srgbClr val="006000"/>
                </a:solidFill>
                <a:latin typeface="Courier New" pitchFamily="49" charset="0"/>
              </a:rPr>
              <a:t>Note: Always test what kind of game loop is best for your application. For example, the actual time that update() takes can be quite different between devices. </a:t>
            </a:r>
          </a:p>
          <a:p>
            <a:pPr defTabSz="843260">
              <a:buNone/>
              <a:defRPr/>
            </a:pPr>
            <a:endParaRPr lang="en-US" dirty="0" smtClean="0"/>
          </a:p>
          <a:p>
            <a:pPr defTabSz="843260">
              <a:buNone/>
              <a:defRPr/>
            </a:pPr>
            <a:r>
              <a:rPr lang="en-US" dirty="0" smtClean="0"/>
              <a:t>Another example of implementing game loop:</a:t>
            </a:r>
          </a:p>
          <a:p>
            <a:pPr defTabSz="843260">
              <a:buNone/>
              <a:defRPr/>
            </a:pPr>
            <a:r>
              <a:rPr lang="en-US" dirty="0" smtClean="0"/>
              <a:t>public void run() {</a:t>
            </a:r>
          </a:p>
          <a:p>
            <a:pPr defTabSz="843260">
              <a:buNone/>
              <a:defRPr/>
            </a:pPr>
            <a:r>
              <a:rPr lang="en-GB" dirty="0" smtClean="0"/>
              <a:t>  if (!pause) {</a:t>
            </a:r>
          </a:p>
          <a:p>
            <a:pPr defTabSz="843260">
              <a:buNone/>
              <a:defRPr/>
            </a:pPr>
            <a:r>
              <a:rPr lang="en-GB" dirty="0" smtClean="0"/>
              <a:t>      </a:t>
            </a:r>
            <a:r>
              <a:rPr lang="en-GB" dirty="0" err="1" smtClean="0"/>
              <a:t>checkKeys</a:t>
            </a:r>
            <a:r>
              <a:rPr lang="en-GB" dirty="0" smtClean="0"/>
              <a:t>();</a:t>
            </a:r>
          </a:p>
          <a:p>
            <a:pPr defTabSz="843260">
              <a:buNone/>
              <a:defRPr/>
            </a:pPr>
            <a:r>
              <a:rPr lang="en-GB" dirty="0" smtClean="0"/>
              <a:t>      </a:t>
            </a:r>
            <a:r>
              <a:rPr lang="en-GB" dirty="0" err="1" smtClean="0"/>
              <a:t>updateGame</a:t>
            </a:r>
            <a:r>
              <a:rPr lang="en-GB" dirty="0" smtClean="0"/>
              <a:t>();</a:t>
            </a:r>
          </a:p>
          <a:p>
            <a:pPr defTabSz="843260">
              <a:buNone/>
              <a:defRPr/>
            </a:pPr>
            <a:r>
              <a:rPr lang="en-GB" dirty="0" smtClean="0"/>
              <a:t>  }</a:t>
            </a:r>
          </a:p>
          <a:p>
            <a:pPr defTabSz="843260">
              <a:buNone/>
              <a:defRPr/>
            </a:pPr>
            <a:r>
              <a:rPr lang="en-GB" dirty="0" smtClean="0"/>
              <a:t>  </a:t>
            </a:r>
            <a:r>
              <a:rPr lang="en-GB" dirty="0" err="1" smtClean="0"/>
              <a:t>display.</a:t>
            </a:r>
            <a:r>
              <a:rPr lang="en-GB" b="1" dirty="0" err="1" smtClean="0"/>
              <a:t>callSerially</a:t>
            </a:r>
            <a:r>
              <a:rPr lang="en-GB" dirty="0" smtClean="0"/>
              <a:t>(this);</a:t>
            </a:r>
          </a:p>
          <a:p>
            <a:pPr defTabSz="843260">
              <a:buNone/>
              <a:defRPr/>
            </a:pPr>
            <a:r>
              <a:rPr lang="en-GB" dirty="0" smtClean="0"/>
              <a:t>}</a:t>
            </a:r>
          </a:p>
          <a:p>
            <a:pPr defTabSz="843260">
              <a:buNone/>
              <a:defRPr/>
            </a:pPr>
            <a:r>
              <a:rPr lang="en-GB" b="1" dirty="0" err="1" smtClean="0"/>
              <a:t>callSerially</a:t>
            </a:r>
            <a:r>
              <a:rPr lang="en-GB" dirty="0" smtClean="0"/>
              <a:t>(</a:t>
            </a:r>
            <a:r>
              <a:rPr lang="en-GB" dirty="0" err="1" smtClean="0"/>
              <a:t>Runnable</a:t>
            </a:r>
            <a:r>
              <a:rPr lang="en-GB" dirty="0" smtClean="0"/>
              <a:t> r) - Causes the </a:t>
            </a:r>
            <a:r>
              <a:rPr lang="en-GB" dirty="0" err="1" smtClean="0"/>
              <a:t>Runnable</a:t>
            </a:r>
            <a:r>
              <a:rPr lang="en-GB" dirty="0" smtClean="0"/>
              <a:t> object r to have its run() method called later, serialized with the event stream, soon after completion of the repaint cycle. </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733425" y="728663"/>
            <a:ext cx="5260975" cy="3643312"/>
          </a:xfrm>
          <a:ln/>
        </p:spPr>
      </p:sp>
      <p:sp>
        <p:nvSpPr>
          <p:cNvPr id="39939" name="Rectangle 3"/>
          <p:cNvSpPr>
            <a:spLocks noGrp="1" noChangeArrowheads="1"/>
          </p:cNvSpPr>
          <p:nvPr>
            <p:ph type="body" idx="1"/>
          </p:nvPr>
        </p:nvSpPr>
        <p:spPr>
          <a:xfrm>
            <a:off x="483592" y="4616231"/>
            <a:ext cx="5616623" cy="4778817"/>
          </a:xfrm>
          <a:solidFill>
            <a:srgbClr val="FFFFFF"/>
          </a:solidFill>
          <a:ln>
            <a:solidFill>
              <a:srgbClr val="000000"/>
            </a:solidFill>
          </a:ln>
        </p:spPr>
        <p:txBody>
          <a:bodyPr/>
          <a:lstStyle/>
          <a:p>
            <a:r>
              <a:rPr lang="en-GB" dirty="0" smtClean="0">
                <a:latin typeface="Nokia Sans Wide" pitchFamily="34" charset="0"/>
              </a:rPr>
              <a:t>The </a:t>
            </a:r>
            <a:r>
              <a:rPr lang="en-GB" dirty="0" err="1" smtClean="0">
                <a:latin typeface="Nokia Sans Wide" pitchFamily="34" charset="0"/>
              </a:rPr>
              <a:t>GameCanvas</a:t>
            </a:r>
            <a:r>
              <a:rPr lang="en-GB" dirty="0" smtClean="0">
                <a:latin typeface="Nokia Sans Wide" pitchFamily="34" charset="0"/>
              </a:rPr>
              <a:t> class represents the area of the screen that the device has allotted to the game. The </a:t>
            </a:r>
            <a:r>
              <a:rPr lang="en-GB" dirty="0" err="1" smtClean="0">
                <a:latin typeface="Nokia Sans Wide" pitchFamily="34" charset="0"/>
              </a:rPr>
              <a:t>GameCanvas</a:t>
            </a:r>
            <a:r>
              <a:rPr lang="en-GB" dirty="0" smtClean="0">
                <a:latin typeface="Nokia Sans Wide" pitchFamily="34" charset="0"/>
              </a:rPr>
              <a:t> class differs from its </a:t>
            </a:r>
            <a:r>
              <a:rPr lang="en-GB" dirty="0" err="1" smtClean="0">
                <a:latin typeface="Nokia Sans Wide" pitchFamily="34" charset="0"/>
              </a:rPr>
              <a:t>superclass</a:t>
            </a:r>
            <a:r>
              <a:rPr lang="en-GB" dirty="0" smtClean="0">
                <a:latin typeface="Nokia Sans Wide" pitchFamily="34" charset="0"/>
              </a:rPr>
              <a:t> Canvas in two important ways: graphics buffering and the ability to query key states. Both of these changes give the game developer enhanced control over precisely when the program deals with events such as keystrokes and repainting the screen. Handling user input will be covered in subsequent sections of this lesson.</a:t>
            </a:r>
          </a:p>
          <a:p>
            <a:endParaRPr lang="en-GB" dirty="0" smtClean="0">
              <a:latin typeface="Nokia Sans Wide" pitchFamily="34" charset="0"/>
            </a:endParaRPr>
          </a:p>
          <a:p>
            <a:r>
              <a:rPr lang="en-GB" dirty="0" smtClean="0">
                <a:latin typeface="Nokia Sans Wide" pitchFamily="34" charset="0"/>
              </a:rPr>
              <a:t>Graphics buffering reduces the delay of drawing to the screen by providing an off-screen Graphics object to create graphics behind the scenes, and then flush these to the screen all at once. This improves performance when drawing shapes to the canvas and reduces flickering when displaying animation.</a:t>
            </a:r>
          </a:p>
          <a:p>
            <a:endParaRPr lang="en-GB" dirty="0" smtClean="0">
              <a:latin typeface="Nokia Sans Wide" pitchFamily="34" charset="0"/>
            </a:endParaRPr>
          </a:p>
          <a:p>
            <a:r>
              <a:rPr lang="en-GB" dirty="0" smtClean="0">
                <a:latin typeface="Nokia Sans Wide" pitchFamily="34" charset="0"/>
              </a:rPr>
              <a:t>The </a:t>
            </a:r>
            <a:r>
              <a:rPr lang="en-GB" dirty="0" err="1" smtClean="0">
                <a:latin typeface="Nokia Sans Wide" pitchFamily="34" charset="0"/>
              </a:rPr>
              <a:t>getGraphics</a:t>
            </a:r>
            <a:r>
              <a:rPr lang="en-GB" dirty="0" smtClean="0">
                <a:latin typeface="Nokia Sans Wide" pitchFamily="34" charset="0"/>
              </a:rPr>
              <a:t>() method creates and returns a new Graphics object every time it is called, therefore it is recommended to obtain the Graphics objects before the game begins, and then re-use them when updating the canvas.</a:t>
            </a:r>
          </a:p>
          <a:p>
            <a:endParaRPr lang="en-GB" dirty="0" smtClean="0">
              <a:latin typeface="Nokia Sans Wide" pitchFamily="34" charset="0"/>
            </a:endParaRPr>
          </a:p>
          <a:p>
            <a:r>
              <a:rPr lang="en-GB" dirty="0" smtClean="0">
                <a:latin typeface="Nokia Sans Wide" pitchFamily="34" charset="0"/>
              </a:rPr>
              <a:t>For example, if a game canvas requires one Graphics object, this could be stored as a class variable </a:t>
            </a:r>
            <a:r>
              <a:rPr lang="en-GB" dirty="0" err="1" smtClean="0">
                <a:latin typeface="Nokia Sans Wide" pitchFamily="34" charset="0"/>
              </a:rPr>
              <a:t>offScreenGraphics</a:t>
            </a:r>
            <a:r>
              <a:rPr lang="en-GB" dirty="0" smtClean="0">
                <a:latin typeface="Nokia Sans Wide" pitchFamily="34" charset="0"/>
              </a:rPr>
              <a:t> after the </a:t>
            </a:r>
            <a:r>
              <a:rPr lang="en-GB" dirty="0" err="1" smtClean="0">
                <a:latin typeface="Nokia Sans Wide" pitchFamily="34" charset="0"/>
              </a:rPr>
              <a:t>getGraphics</a:t>
            </a:r>
            <a:r>
              <a:rPr lang="en-GB" dirty="0" smtClean="0">
                <a:latin typeface="Nokia Sans Wide" pitchFamily="34" charset="0"/>
              </a:rPr>
              <a:t>() method is called. Each time the canvas needs to be updated, this class variable could be used instead of creating a new instance of the Graphics object.</a:t>
            </a:r>
          </a:p>
          <a:p>
            <a:endParaRPr lang="en-GB" dirty="0" smtClean="0">
              <a:latin typeface="Nokia Sans Wide" pitchFamily="34" charset="0"/>
            </a:endParaRPr>
          </a:p>
          <a:p>
            <a:r>
              <a:rPr lang="en-GB" dirty="0" smtClean="0">
                <a:latin typeface="Nokia Sans Wide" pitchFamily="34" charset="0"/>
              </a:rPr>
              <a:t>The </a:t>
            </a:r>
            <a:r>
              <a:rPr lang="en-GB" dirty="0" err="1" smtClean="0">
                <a:latin typeface="Nokia Sans Wide" pitchFamily="34" charset="0"/>
              </a:rPr>
              <a:t>flushGraphics</a:t>
            </a:r>
            <a:r>
              <a:rPr lang="en-GB" dirty="0" smtClean="0">
                <a:latin typeface="Nokia Sans Wide" pitchFamily="34" charset="0"/>
              </a:rPr>
              <a:t>() method uses the dedicated off-screen buffer provided in the </a:t>
            </a:r>
            <a:r>
              <a:rPr lang="en-GB" dirty="0" err="1" smtClean="0">
                <a:latin typeface="Nokia Sans Wide" pitchFamily="34" charset="0"/>
              </a:rPr>
              <a:t>GameCanvas</a:t>
            </a:r>
            <a:r>
              <a:rPr lang="en-GB" dirty="0" smtClean="0">
                <a:latin typeface="Nokia Sans Wide" pitchFamily="34" charset="0"/>
              </a:rPr>
              <a:t> class, and flushes this to the display. To make applications even more efficient, </a:t>
            </a:r>
            <a:r>
              <a:rPr lang="en-GB" dirty="0" err="1" smtClean="0">
                <a:latin typeface="Nokia Sans Wide" pitchFamily="34" charset="0"/>
              </a:rPr>
              <a:t>GameCanvas</a:t>
            </a:r>
            <a:r>
              <a:rPr lang="en-GB" dirty="0" smtClean="0">
                <a:latin typeface="Nokia Sans Wide" pitchFamily="34" charset="0"/>
              </a:rPr>
              <a:t> provides versions of the </a:t>
            </a:r>
            <a:r>
              <a:rPr lang="en-GB" dirty="0" err="1" smtClean="0">
                <a:latin typeface="Nokia Sans Wide" pitchFamily="34" charset="0"/>
              </a:rPr>
              <a:t>flushGraphics</a:t>
            </a:r>
            <a:r>
              <a:rPr lang="en-GB" dirty="0" smtClean="0">
                <a:latin typeface="Nokia Sans Wide" pitchFamily="34" charset="0"/>
              </a:rPr>
              <a:t>() method which allow the developer to repaint a subset of the screen if it is known that only part has changed.</a:t>
            </a:r>
          </a:p>
          <a:p>
            <a:endParaRPr lang="en-GB" dirty="0" smtClean="0">
              <a:latin typeface="Nokia Sans Wide" pitchFamily="34" charset="0"/>
            </a:endParaRPr>
          </a:p>
          <a:p>
            <a:r>
              <a:rPr lang="en-GB" dirty="0" err="1" smtClean="0">
                <a:latin typeface="Nokia Sans Wide" pitchFamily="34" charset="0"/>
              </a:rPr>
              <a:t>flushGraphics</a:t>
            </a:r>
            <a:r>
              <a:rPr lang="en-GB" dirty="0" smtClean="0">
                <a:latin typeface="Nokia Sans Wide" pitchFamily="34" charset="0"/>
              </a:rPr>
              <a:t>(</a:t>
            </a:r>
            <a:r>
              <a:rPr lang="en-GB" dirty="0" err="1" smtClean="0">
                <a:latin typeface="Nokia Sans Wide" pitchFamily="34" charset="0"/>
              </a:rPr>
              <a:t>int</a:t>
            </a:r>
            <a:r>
              <a:rPr lang="en-GB" dirty="0" smtClean="0">
                <a:latin typeface="Nokia Sans Wide" pitchFamily="34" charset="0"/>
              </a:rPr>
              <a:t> x, </a:t>
            </a:r>
            <a:r>
              <a:rPr lang="en-GB" dirty="0" err="1" smtClean="0">
                <a:latin typeface="Nokia Sans Wide" pitchFamily="34" charset="0"/>
              </a:rPr>
              <a:t>int</a:t>
            </a:r>
            <a:r>
              <a:rPr lang="en-GB" dirty="0" smtClean="0">
                <a:latin typeface="Nokia Sans Wide" pitchFamily="34" charset="0"/>
              </a:rPr>
              <a:t> y, </a:t>
            </a:r>
            <a:r>
              <a:rPr lang="en-GB" dirty="0" err="1" smtClean="0">
                <a:latin typeface="Nokia Sans Wide" pitchFamily="34" charset="0"/>
              </a:rPr>
              <a:t>int</a:t>
            </a:r>
            <a:r>
              <a:rPr lang="en-GB" dirty="0" smtClean="0">
                <a:latin typeface="Nokia Sans Wide" pitchFamily="34" charset="0"/>
              </a:rPr>
              <a:t> width, </a:t>
            </a:r>
            <a:r>
              <a:rPr lang="en-GB" dirty="0" err="1" smtClean="0">
                <a:latin typeface="Nokia Sans Wide" pitchFamily="34" charset="0"/>
              </a:rPr>
              <a:t>int</a:t>
            </a:r>
            <a:r>
              <a:rPr lang="en-GB" dirty="0" smtClean="0">
                <a:latin typeface="Nokia Sans Wide" pitchFamily="34" charset="0"/>
              </a:rPr>
              <a:t> height) flushes a specific region of the off-screen buffer. This is specified by the arguments x, y, width and height. x and y being the left and top edge of a region of a size specified by the width and height arguments.</a:t>
            </a:r>
            <a:endParaRPr lang="en-US" dirty="0" smtClean="0">
              <a:latin typeface="Nokia Sans Wide"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926146" name="Rectangle 2"/>
          <p:cNvSpPr>
            <a:spLocks noGrp="1" noChangeArrowheads="1"/>
          </p:cNvSpPr>
          <p:nvPr>
            <p:ph type="ctrTitle"/>
          </p:nvPr>
        </p:nvSpPr>
        <p:spPr>
          <a:xfrm>
            <a:off x="428298" y="1916116"/>
            <a:ext cx="9050994" cy="1298575"/>
          </a:xfrm>
        </p:spPr>
        <p:txBody>
          <a:bodyPr/>
          <a:lstStyle>
            <a:lvl1pPr>
              <a:defRPr sz="3600">
                <a:solidFill>
                  <a:srgbClr val="3293CE"/>
                </a:solidFill>
              </a:defRPr>
            </a:lvl1pPr>
          </a:lstStyle>
          <a:p>
            <a:r>
              <a:rPr lang="en-US" dirty="0" err="1"/>
              <a:t>Muokkaa</a:t>
            </a:r>
            <a:r>
              <a:rPr lang="en-US" dirty="0"/>
              <a:t> </a:t>
            </a:r>
            <a:r>
              <a:rPr lang="en-US" dirty="0" err="1"/>
              <a:t>perustyyl</a:t>
            </a:r>
            <a:r>
              <a:rPr lang="en-US" dirty="0"/>
              <a:t>. </a:t>
            </a:r>
            <a:r>
              <a:rPr lang="en-US" dirty="0" err="1"/>
              <a:t>napsautt</a:t>
            </a:r>
            <a:r>
              <a:rPr lang="en-US" dirty="0"/>
              <a:t>.</a:t>
            </a:r>
          </a:p>
        </p:txBody>
      </p:sp>
      <p:sp>
        <p:nvSpPr>
          <p:cNvPr id="1926147" name="Rectangle 3"/>
          <p:cNvSpPr>
            <a:spLocks noGrp="1" noChangeArrowheads="1"/>
          </p:cNvSpPr>
          <p:nvPr>
            <p:ph type="subTitle" idx="1"/>
          </p:nvPr>
        </p:nvSpPr>
        <p:spPr>
          <a:xfrm>
            <a:off x="428298" y="3286125"/>
            <a:ext cx="9050994" cy="982663"/>
          </a:xfrm>
        </p:spPr>
        <p:txBody>
          <a:bodyPr/>
          <a:lstStyle>
            <a:lvl1pPr marL="0" indent="0">
              <a:buFontTx/>
              <a:buNone/>
              <a:defRPr/>
            </a:lvl1pPr>
          </a:lstStyle>
          <a:p>
            <a:r>
              <a:rPr lang="en-US" dirty="0" err="1"/>
              <a:t>Muokkaa</a:t>
            </a:r>
            <a:r>
              <a:rPr lang="en-US" dirty="0"/>
              <a:t> </a:t>
            </a:r>
            <a:r>
              <a:rPr lang="en-US" dirty="0" err="1"/>
              <a:t>alaotsikon</a:t>
            </a:r>
            <a:r>
              <a:rPr lang="en-US" dirty="0"/>
              <a:t> </a:t>
            </a:r>
            <a:r>
              <a:rPr lang="en-US" dirty="0" err="1"/>
              <a:t>perustyyliä</a:t>
            </a:r>
            <a:r>
              <a:rPr lang="en-US" dirty="0"/>
              <a:t> </a:t>
            </a:r>
            <a:r>
              <a:rPr lang="en-US" dirty="0" err="1"/>
              <a:t>napsautt</a:t>
            </a:r>
            <a:r>
              <a:rPr lang="en-US" dirty="0"/>
              <a:t>.</a:t>
            </a:r>
          </a:p>
        </p:txBody>
      </p:sp>
      <p:sp>
        <p:nvSpPr>
          <p:cNvPr id="11" name="Slide Number Placeholder 10"/>
          <p:cNvSpPr>
            <a:spLocks noGrp="1"/>
          </p:cNvSpPr>
          <p:nvPr>
            <p:ph type="sldNum" sz="quarter" idx="11"/>
          </p:nvPr>
        </p:nvSpPr>
        <p:spPr/>
        <p:txBody>
          <a:bodyPr/>
          <a:lstStyle/>
          <a:p>
            <a:pPr>
              <a:defRPr/>
            </a:pPr>
            <a:fld id="{D3A46F95-7453-4353-96C4-FB71FFFC0E1C}" type="slidenum">
              <a:rPr lang="en-US" smtClean="0"/>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ext Placeholder 2"/>
          <p:cNvSpPr>
            <a:spLocks noGrp="1"/>
          </p:cNvSpPr>
          <p:nvPr>
            <p:ph type="body" sz="half" idx="1"/>
          </p:nvPr>
        </p:nvSpPr>
        <p:spPr>
          <a:xfrm>
            <a:off x="271771"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4" name="Content Placeholder 3"/>
          <p:cNvSpPr>
            <a:spLocks noGrp="1"/>
          </p:cNvSpPr>
          <p:nvPr>
            <p:ph sz="half" idx="2"/>
          </p:nvPr>
        </p:nvSpPr>
        <p:spPr>
          <a:xfrm>
            <a:off x="5036359"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7" name="Rectangle 6"/>
          <p:cNvSpPr>
            <a:spLocks noGrp="1" noChangeArrowheads="1"/>
          </p:cNvSpPr>
          <p:nvPr>
            <p:ph type="sldNum" sz="quarter" idx="12"/>
          </p:nvPr>
        </p:nvSpPr>
        <p:spPr>
          <a:ln/>
        </p:spPr>
        <p:txBody>
          <a:bodyPr/>
          <a:lstStyle>
            <a:lvl1pPr>
              <a:defRPr/>
            </a:lvl1pPr>
          </a:lstStyle>
          <a:p>
            <a:pPr>
              <a:defRPr/>
            </a:pPr>
            <a:fld id="{8F40C2A2-3BDB-4E34-8E4E-79269DBAA8A7}"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fi-FI" dirty="0"/>
          </a:p>
        </p:txBody>
      </p:sp>
      <p:sp>
        <p:nvSpPr>
          <p:cNvPr id="3" name="Content Placeholder 2"/>
          <p:cNvSpPr>
            <a:spLocks noGrp="1"/>
          </p:cNvSpPr>
          <p:nvPr>
            <p:ph idx="1"/>
          </p:nvPr>
        </p:nvSpPr>
        <p:spPr/>
        <p:txBody>
          <a:bodyPr/>
          <a:lstStyle>
            <a:lvl3pPr marL="936000" indent="-144000">
              <a:spcBef>
                <a:spcPts val="480"/>
              </a:spcBef>
              <a:buFont typeface="Arial" pitchFamily="34" charset="0"/>
              <a:buChar char="•"/>
              <a:defRPr sz="1750" b="0" i="0" baseline="0">
                <a:solidFill>
                  <a:schemeClr val="tx1"/>
                </a:solidFill>
                <a:latin typeface="+mn-lt"/>
              </a:defRPr>
            </a:lvl3pPr>
            <a:lvl4pPr marL="540000" indent="-144000">
              <a:spcBef>
                <a:spcPts val="600"/>
              </a:spcBef>
              <a:buNone/>
              <a:defRPr sz="1600" b="1" i="0" baseline="0">
                <a:solidFill>
                  <a:srgbClr val="0E8C1D"/>
                </a:solidFill>
                <a:latin typeface="Courier New" pitchFamily="49" charset="0"/>
              </a:defRPr>
            </a:lvl4pPr>
            <a:lvl5pPr marL="936000" indent="-144000">
              <a:spcBef>
                <a:spcPts val="0"/>
              </a:spcBef>
              <a:buNone/>
              <a:defRPr sz="1200" b="1" i="0" baseline="0">
                <a:solidFill>
                  <a:srgbClr val="0E8C1D"/>
                </a:solidFill>
                <a:latin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6" name="Rectangle 6"/>
          <p:cNvSpPr>
            <a:spLocks noGrp="1" noChangeArrowheads="1"/>
          </p:cNvSpPr>
          <p:nvPr>
            <p:ph type="sldNum" sz="quarter" idx="12"/>
          </p:nvPr>
        </p:nvSpPr>
        <p:spPr>
          <a:ln/>
        </p:spPr>
        <p:txBody>
          <a:bodyPr/>
          <a:lstStyle>
            <a:lvl1pPr>
              <a:defRPr/>
            </a:lvl1pPr>
          </a:lstStyle>
          <a:p>
            <a:pPr>
              <a:defRPr/>
            </a:pPr>
            <a:fld id="{5AF4DE37-74A9-49A2-8DAB-6BED8CEDB7C7}"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1" y="4406903"/>
            <a:ext cx="8421450" cy="1362075"/>
          </a:xfrm>
        </p:spPr>
        <p:txBody>
          <a:bodyPr anchor="t"/>
          <a:lstStyle>
            <a:lvl1pPr algn="l">
              <a:defRPr sz="4000" b="1" cap="all"/>
            </a:lvl1pPr>
          </a:lstStyle>
          <a:p>
            <a:r>
              <a:rPr lang="en-US" smtClean="0"/>
              <a:t>Click to edit Master title style</a:t>
            </a:r>
            <a:endParaRPr lang="fi-FI"/>
          </a:p>
        </p:txBody>
      </p:sp>
      <p:sp>
        <p:nvSpPr>
          <p:cNvPr id="3" name="Text Placeholder 2"/>
          <p:cNvSpPr>
            <a:spLocks noGrp="1"/>
          </p:cNvSpPr>
          <p:nvPr>
            <p:ph type="body" idx="1"/>
          </p:nvPr>
        </p:nvSpPr>
        <p:spPr>
          <a:xfrm>
            <a:off x="782631" y="2906713"/>
            <a:ext cx="84214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6"/>
          <p:cNvSpPr>
            <a:spLocks noGrp="1" noChangeArrowheads="1"/>
          </p:cNvSpPr>
          <p:nvPr>
            <p:ph type="sldNum" sz="quarter" idx="12"/>
          </p:nvPr>
        </p:nvSpPr>
        <p:spPr>
          <a:ln/>
        </p:spPr>
        <p:txBody>
          <a:bodyPr/>
          <a:lstStyle>
            <a:lvl1pPr>
              <a:defRPr/>
            </a:lvl1pPr>
          </a:lstStyle>
          <a:p>
            <a:pPr>
              <a:defRPr/>
            </a:pPr>
            <a:fld id="{2A9142E3-69C2-4309-9127-84C00DA87CBA}"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3" name="Content Placeholder 2"/>
          <p:cNvSpPr>
            <a:spLocks noGrp="1"/>
          </p:cNvSpPr>
          <p:nvPr>
            <p:ph sz="half" idx="1"/>
          </p:nvPr>
        </p:nvSpPr>
        <p:spPr>
          <a:xfrm>
            <a:off x="271771"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5036359"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Rectangle 6"/>
          <p:cNvSpPr>
            <a:spLocks noGrp="1" noChangeArrowheads="1"/>
          </p:cNvSpPr>
          <p:nvPr>
            <p:ph type="sldNum" sz="quarter" idx="12"/>
          </p:nvPr>
        </p:nvSpPr>
        <p:spPr>
          <a:ln/>
        </p:spPr>
        <p:txBody>
          <a:bodyPr/>
          <a:lstStyle>
            <a:lvl1pPr>
              <a:defRPr/>
            </a:lvl1pPr>
          </a:lstStyle>
          <a:p>
            <a:pPr>
              <a:defRPr/>
            </a:pPr>
            <a:fld id="{0A7BDD0D-8435-4E71-B499-579EB87861B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81" y="274638"/>
            <a:ext cx="8916829" cy="1143000"/>
          </a:xfrm>
        </p:spPr>
        <p:txBody>
          <a:bodyPr/>
          <a:lstStyle>
            <a:lvl1pPr>
              <a:defRPr/>
            </a:lvl1pPr>
          </a:lstStyle>
          <a:p>
            <a:r>
              <a:rPr lang="en-US" smtClean="0"/>
              <a:t>Click to edit Master title style</a:t>
            </a:r>
            <a:endParaRPr lang="fi-FI"/>
          </a:p>
        </p:txBody>
      </p:sp>
      <p:sp>
        <p:nvSpPr>
          <p:cNvPr id="3" name="Text Placeholder 2"/>
          <p:cNvSpPr>
            <a:spLocks noGrp="1"/>
          </p:cNvSpPr>
          <p:nvPr>
            <p:ph type="body" idx="1"/>
          </p:nvPr>
        </p:nvSpPr>
        <p:spPr>
          <a:xfrm>
            <a:off x="495379" y="1535113"/>
            <a:ext cx="43775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79" y="2174875"/>
            <a:ext cx="43775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5032917" y="1535113"/>
            <a:ext cx="437929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917" y="2174875"/>
            <a:ext cx="437929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9" name="Rectangle 6"/>
          <p:cNvSpPr>
            <a:spLocks noGrp="1" noChangeArrowheads="1"/>
          </p:cNvSpPr>
          <p:nvPr>
            <p:ph type="sldNum" sz="quarter" idx="12"/>
          </p:nvPr>
        </p:nvSpPr>
        <p:spPr>
          <a:ln/>
        </p:spPr>
        <p:txBody>
          <a:bodyPr/>
          <a:lstStyle>
            <a:lvl1pPr>
              <a:defRPr/>
            </a:lvl1pPr>
          </a:lstStyle>
          <a:p>
            <a:pPr>
              <a:defRPr/>
            </a:pPr>
            <a:fld id="{862556A2-6A98-46F0-A05D-2A848A1E935A}"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5" name="Rectangle 6"/>
          <p:cNvSpPr>
            <a:spLocks noGrp="1" noChangeArrowheads="1"/>
          </p:cNvSpPr>
          <p:nvPr>
            <p:ph type="sldNum" sz="quarter" idx="12"/>
          </p:nvPr>
        </p:nvSpPr>
        <p:spPr>
          <a:ln/>
        </p:spPr>
        <p:txBody>
          <a:bodyPr/>
          <a:lstStyle>
            <a:lvl1pPr>
              <a:defRPr/>
            </a:lvl1pPr>
          </a:lstStyle>
          <a:p>
            <a:pPr>
              <a:defRPr/>
            </a:pPr>
            <a:fld id="{635D15B0-AE1B-4957-A83C-70787734C808}"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853EC39B-422A-4F28-9FEA-B38FB506EB36}"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p>
            <a:r>
              <a:rPr lang="en-US" smtClean="0"/>
              <a:t>Click to edit Master title style</a:t>
            </a:r>
            <a:endParaRPr lang="fi-FI"/>
          </a:p>
        </p:txBody>
      </p:sp>
      <p:sp>
        <p:nvSpPr>
          <p:cNvPr id="3" name="Text Placeholder 2"/>
          <p:cNvSpPr>
            <a:spLocks noGrp="1"/>
          </p:cNvSpPr>
          <p:nvPr>
            <p:ph type="body" sz="half" idx="1"/>
          </p:nvPr>
        </p:nvSpPr>
        <p:spPr>
          <a:xfrm>
            <a:off x="271771" y="1268416"/>
            <a:ext cx="4599460" cy="4465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lipArt Placeholder 3"/>
          <p:cNvSpPr>
            <a:spLocks noGrp="1"/>
          </p:cNvSpPr>
          <p:nvPr>
            <p:ph type="clipArt" sz="half" idx="2"/>
          </p:nvPr>
        </p:nvSpPr>
        <p:spPr>
          <a:xfrm>
            <a:off x="5036359" y="1268416"/>
            <a:ext cx="4599460" cy="4465637"/>
          </a:xfrm>
        </p:spPr>
        <p:txBody>
          <a:bodyPr/>
          <a:lstStyle/>
          <a:p>
            <a:pPr lvl="0"/>
            <a:endParaRPr lang="fi-FI" noProof="0" smtClean="0"/>
          </a:p>
        </p:txBody>
      </p:sp>
      <p:sp>
        <p:nvSpPr>
          <p:cNvPr id="7" name="Rectangle 6"/>
          <p:cNvSpPr>
            <a:spLocks noGrp="1" noChangeArrowheads="1"/>
          </p:cNvSpPr>
          <p:nvPr>
            <p:ph type="sldNum" sz="quarter" idx="12"/>
          </p:nvPr>
        </p:nvSpPr>
        <p:spPr>
          <a:ln/>
        </p:spPr>
        <p:txBody>
          <a:bodyPr/>
          <a:lstStyle>
            <a:lvl1pPr>
              <a:defRPr/>
            </a:lvl1pPr>
          </a:lstStyle>
          <a:p>
            <a:pPr>
              <a:defRPr/>
            </a:pPr>
            <a:fld id="{FFC37225-55F8-4BA3-A423-3039BF1CE46C}"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able Placeholder 2"/>
          <p:cNvSpPr>
            <a:spLocks noGrp="1"/>
          </p:cNvSpPr>
          <p:nvPr>
            <p:ph type="tbl" idx="1"/>
          </p:nvPr>
        </p:nvSpPr>
        <p:spPr>
          <a:xfrm>
            <a:off x="271772" y="1268416"/>
            <a:ext cx="9364047" cy="4465637"/>
          </a:xfrm>
        </p:spPr>
        <p:txBody>
          <a:bodyPr/>
          <a:lstStyle/>
          <a:p>
            <a:pPr lvl="0"/>
            <a:endParaRPr lang="fi-FI" noProof="0" smtClean="0"/>
          </a:p>
        </p:txBody>
      </p:sp>
      <p:sp>
        <p:nvSpPr>
          <p:cNvPr id="6" name="Rectangle 6"/>
          <p:cNvSpPr>
            <a:spLocks noGrp="1" noChangeArrowheads="1"/>
          </p:cNvSpPr>
          <p:nvPr>
            <p:ph type="sldNum" sz="quarter" idx="12"/>
          </p:nvPr>
        </p:nvSpPr>
        <p:spPr>
          <a:ln/>
        </p:spPr>
        <p:txBody>
          <a:bodyPr/>
          <a:lstStyle>
            <a:lvl1pPr>
              <a:defRPr/>
            </a:lvl1pPr>
          </a:lstStyle>
          <a:p>
            <a:pPr>
              <a:defRPr/>
            </a:pPr>
            <a:fld id="{F375DA8D-CAEE-464E-9F57-2AADE764DE64}"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28298" y="274638"/>
            <a:ext cx="9050994" cy="850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err="1" smtClean="0"/>
              <a:t>Muokkaa</a:t>
            </a:r>
            <a:r>
              <a:rPr lang="en-US" dirty="0" smtClean="0"/>
              <a:t> </a:t>
            </a:r>
            <a:r>
              <a:rPr lang="en-US" dirty="0" err="1" smtClean="0"/>
              <a:t>perustyyl</a:t>
            </a:r>
            <a:r>
              <a:rPr lang="en-US" dirty="0" smtClean="0"/>
              <a:t>. </a:t>
            </a:r>
            <a:r>
              <a:rPr lang="en-US" dirty="0" err="1" smtClean="0"/>
              <a:t>napsautt</a:t>
            </a:r>
            <a:r>
              <a:rPr lang="en-US" dirty="0" smtClean="0"/>
              <a:t>.</a:t>
            </a:r>
          </a:p>
        </p:txBody>
      </p:sp>
      <p:sp>
        <p:nvSpPr>
          <p:cNvPr id="4099" name="Rectangle 3"/>
          <p:cNvSpPr>
            <a:spLocks noGrp="1" noChangeArrowheads="1"/>
          </p:cNvSpPr>
          <p:nvPr>
            <p:ph type="body" idx="1"/>
          </p:nvPr>
        </p:nvSpPr>
        <p:spPr bwMode="auto">
          <a:xfrm>
            <a:off x="271771" y="1268414"/>
            <a:ext cx="9364047" cy="4465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err="1" smtClean="0"/>
              <a:t>Muokkaa</a:t>
            </a:r>
            <a:r>
              <a:rPr lang="en-US" dirty="0" smtClean="0"/>
              <a:t> </a:t>
            </a:r>
            <a:r>
              <a:rPr lang="en-US" dirty="0" err="1" smtClean="0"/>
              <a:t>tekstin</a:t>
            </a:r>
            <a:r>
              <a:rPr lang="en-US" dirty="0" smtClean="0"/>
              <a:t> </a:t>
            </a:r>
            <a:r>
              <a:rPr lang="en-US" dirty="0" err="1" smtClean="0"/>
              <a:t>perustyylejä</a:t>
            </a:r>
            <a:r>
              <a:rPr lang="en-US" dirty="0" smtClean="0"/>
              <a:t> </a:t>
            </a:r>
            <a:r>
              <a:rPr lang="en-US" dirty="0" err="1" smtClean="0"/>
              <a:t>napsauttamalla</a:t>
            </a:r>
            <a:endParaRPr lang="en-US" dirty="0" smtClean="0"/>
          </a:p>
          <a:p>
            <a:pPr lvl="1"/>
            <a:r>
              <a:rPr lang="en-US" dirty="0" err="1" smtClean="0"/>
              <a:t>toinen</a:t>
            </a:r>
            <a:r>
              <a:rPr lang="en-US" dirty="0" smtClean="0"/>
              <a:t> </a:t>
            </a:r>
            <a:r>
              <a:rPr lang="en-US" dirty="0" err="1" smtClean="0"/>
              <a:t>taso</a:t>
            </a:r>
            <a:endParaRPr lang="en-US" dirty="0" smtClean="0"/>
          </a:p>
          <a:p>
            <a:pPr lvl="2"/>
            <a:r>
              <a:rPr lang="en-US" dirty="0" err="1" smtClean="0"/>
              <a:t>kolmas</a:t>
            </a:r>
            <a:r>
              <a:rPr lang="en-US" dirty="0" smtClean="0"/>
              <a:t> </a:t>
            </a:r>
            <a:r>
              <a:rPr lang="en-US" dirty="0" err="1" smtClean="0"/>
              <a:t>taso</a:t>
            </a:r>
            <a:endParaRPr lang="en-US" dirty="0" smtClean="0"/>
          </a:p>
          <a:p>
            <a:pPr lvl="3"/>
            <a:r>
              <a:rPr lang="en-US" dirty="0" err="1" smtClean="0"/>
              <a:t>neljäs</a:t>
            </a:r>
            <a:r>
              <a:rPr lang="en-US" dirty="0" smtClean="0"/>
              <a:t> </a:t>
            </a:r>
            <a:r>
              <a:rPr lang="en-US" dirty="0" err="1" smtClean="0"/>
              <a:t>taso</a:t>
            </a:r>
            <a:endParaRPr lang="en-US" dirty="0" smtClean="0"/>
          </a:p>
          <a:p>
            <a:pPr lvl="4"/>
            <a:r>
              <a:rPr lang="en-US" dirty="0" err="1" smtClean="0"/>
              <a:t>viides</a:t>
            </a:r>
            <a:r>
              <a:rPr lang="en-US" dirty="0" smtClean="0"/>
              <a:t> </a:t>
            </a:r>
            <a:r>
              <a:rPr lang="en-US" dirty="0" err="1" smtClean="0"/>
              <a:t>taso</a:t>
            </a:r>
            <a:endParaRPr lang="en-US" dirty="0" smtClean="0"/>
          </a:p>
        </p:txBody>
      </p:sp>
      <p:sp>
        <p:nvSpPr>
          <p:cNvPr id="1925126" name="Rectangle 6"/>
          <p:cNvSpPr>
            <a:spLocks noGrp="1" noChangeArrowheads="1"/>
          </p:cNvSpPr>
          <p:nvPr>
            <p:ph type="sldNum" sz="quarter" idx="4"/>
          </p:nvPr>
        </p:nvSpPr>
        <p:spPr bwMode="auto">
          <a:xfrm>
            <a:off x="8195169" y="6453030"/>
            <a:ext cx="344966" cy="246221"/>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spAutoFit/>
          </a:bodyPr>
          <a:lstStyle>
            <a:lvl1pPr algn="r" eaLnBrk="1" hangingPunct="1">
              <a:spcBef>
                <a:spcPct val="0"/>
              </a:spcBef>
              <a:spcAft>
                <a:spcPct val="0"/>
              </a:spcAft>
              <a:buClrTx/>
              <a:defRPr sz="1000">
                <a:latin typeface="+mj-lt"/>
              </a:defRPr>
            </a:lvl1pPr>
          </a:lstStyle>
          <a:p>
            <a:pPr>
              <a:defRPr/>
            </a:pPr>
            <a:fld id="{D3A46F95-7453-4353-96C4-FB71FFFC0E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6" r:id="rId8"/>
    <p:sldLayoutId id="2147483697" r:id="rId9"/>
    <p:sldLayoutId id="2147483698" r:id="rId10"/>
  </p:sldLayoutIdLst>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rgbClr val="3293CE"/>
          </a:solidFill>
          <a:latin typeface="+mj-lt"/>
          <a:ea typeface="+mj-ea"/>
          <a:cs typeface="+mj-cs"/>
        </a:defRPr>
      </a:lvl1pPr>
      <a:lvl2pPr algn="l" rtl="0" eaLnBrk="0" fontAlgn="base" hangingPunct="0">
        <a:spcBef>
          <a:spcPct val="0"/>
        </a:spcBef>
        <a:spcAft>
          <a:spcPct val="0"/>
        </a:spcAft>
        <a:defRPr sz="3200" b="1">
          <a:solidFill>
            <a:srgbClr val="54A4D6"/>
          </a:solidFill>
          <a:latin typeface="Trebuchet MS" pitchFamily="34" charset="0"/>
        </a:defRPr>
      </a:lvl2pPr>
      <a:lvl3pPr algn="l" rtl="0" eaLnBrk="0" fontAlgn="base" hangingPunct="0">
        <a:spcBef>
          <a:spcPct val="0"/>
        </a:spcBef>
        <a:spcAft>
          <a:spcPct val="0"/>
        </a:spcAft>
        <a:defRPr sz="3200" b="1">
          <a:solidFill>
            <a:srgbClr val="54A4D6"/>
          </a:solidFill>
          <a:latin typeface="Trebuchet MS" pitchFamily="34" charset="0"/>
        </a:defRPr>
      </a:lvl3pPr>
      <a:lvl4pPr algn="l" rtl="0" eaLnBrk="0" fontAlgn="base" hangingPunct="0">
        <a:spcBef>
          <a:spcPct val="0"/>
        </a:spcBef>
        <a:spcAft>
          <a:spcPct val="0"/>
        </a:spcAft>
        <a:defRPr sz="3200" b="1">
          <a:solidFill>
            <a:srgbClr val="54A4D6"/>
          </a:solidFill>
          <a:latin typeface="Trebuchet MS" pitchFamily="34" charset="0"/>
        </a:defRPr>
      </a:lvl4pPr>
      <a:lvl5pPr algn="l" rtl="0" eaLnBrk="0" fontAlgn="base" hangingPunct="0">
        <a:spcBef>
          <a:spcPct val="0"/>
        </a:spcBef>
        <a:spcAft>
          <a:spcPct val="0"/>
        </a:spcAft>
        <a:defRPr sz="3200" b="1">
          <a:solidFill>
            <a:srgbClr val="54A4D6"/>
          </a:solidFill>
          <a:latin typeface="Trebuchet MS" pitchFamily="34" charset="0"/>
        </a:defRPr>
      </a:lvl5pPr>
      <a:lvl6pPr marL="457200" algn="l" rtl="0" fontAlgn="base">
        <a:spcBef>
          <a:spcPct val="0"/>
        </a:spcBef>
        <a:spcAft>
          <a:spcPct val="0"/>
        </a:spcAft>
        <a:defRPr sz="3200" b="1">
          <a:solidFill>
            <a:srgbClr val="54A4D6"/>
          </a:solidFill>
          <a:latin typeface="Trebuchet MS" pitchFamily="34" charset="0"/>
        </a:defRPr>
      </a:lvl6pPr>
      <a:lvl7pPr marL="914400" algn="l" rtl="0" fontAlgn="base">
        <a:spcBef>
          <a:spcPct val="0"/>
        </a:spcBef>
        <a:spcAft>
          <a:spcPct val="0"/>
        </a:spcAft>
        <a:defRPr sz="3200" b="1">
          <a:solidFill>
            <a:srgbClr val="54A4D6"/>
          </a:solidFill>
          <a:latin typeface="Trebuchet MS" pitchFamily="34" charset="0"/>
        </a:defRPr>
      </a:lvl7pPr>
      <a:lvl8pPr marL="1371600" algn="l" rtl="0" fontAlgn="base">
        <a:spcBef>
          <a:spcPct val="0"/>
        </a:spcBef>
        <a:spcAft>
          <a:spcPct val="0"/>
        </a:spcAft>
        <a:defRPr sz="3200" b="1">
          <a:solidFill>
            <a:srgbClr val="54A4D6"/>
          </a:solidFill>
          <a:latin typeface="Trebuchet MS" pitchFamily="34" charset="0"/>
        </a:defRPr>
      </a:lvl8pPr>
      <a:lvl9pPr marL="1828800" algn="l" rtl="0" fontAlgn="base">
        <a:spcBef>
          <a:spcPct val="0"/>
        </a:spcBef>
        <a:spcAft>
          <a:spcPct val="0"/>
        </a:spcAft>
        <a:defRPr sz="3200" b="1">
          <a:solidFill>
            <a:srgbClr val="54A4D6"/>
          </a:solidFill>
          <a:latin typeface="Trebuchet MS" pitchFamily="34" charset="0"/>
        </a:defRPr>
      </a:lvl9pPr>
    </p:titleStyle>
    <p:bodyStyle>
      <a:lvl1pPr marL="342900" indent="-342900" algn="l" rtl="0" eaLnBrk="0" fontAlgn="base" hangingPunct="0">
        <a:spcBef>
          <a:spcPct val="20000"/>
        </a:spcBef>
        <a:spcAft>
          <a:spcPct val="0"/>
        </a:spcAft>
        <a:buClr>
          <a:srgbClr val="54A4D6"/>
        </a:buClr>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lr>
          <a:srgbClr val="54A4D6"/>
        </a:buClr>
        <a:buChar char="•"/>
        <a:defRPr sz="2000">
          <a:solidFill>
            <a:schemeClr val="tx1"/>
          </a:solidFill>
          <a:latin typeface="+mn-lt"/>
        </a:defRPr>
      </a:lvl2pPr>
      <a:lvl3pPr marL="1143000" indent="-228600" algn="l" rtl="0" eaLnBrk="0" fontAlgn="base" hangingPunct="0">
        <a:spcBef>
          <a:spcPct val="20000"/>
        </a:spcBef>
        <a:spcAft>
          <a:spcPct val="0"/>
        </a:spcAft>
        <a:buClr>
          <a:srgbClr val="54A4D6"/>
        </a:buClr>
        <a:buChar char="•"/>
        <a:defRPr sz="1900">
          <a:solidFill>
            <a:schemeClr val="tx1"/>
          </a:solidFill>
          <a:latin typeface="+mn-lt"/>
        </a:defRPr>
      </a:lvl3pPr>
      <a:lvl4pPr marL="1600200" indent="-228600" algn="l" rtl="0" eaLnBrk="0" fontAlgn="base" hangingPunct="0">
        <a:spcBef>
          <a:spcPct val="20000"/>
        </a:spcBef>
        <a:spcAft>
          <a:spcPct val="0"/>
        </a:spcAft>
        <a:buClr>
          <a:srgbClr val="54A4D6"/>
        </a:buClr>
        <a:buChar char="–"/>
        <a:defRPr>
          <a:solidFill>
            <a:schemeClr val="tx1"/>
          </a:solidFill>
          <a:latin typeface="+mn-lt"/>
        </a:defRPr>
      </a:lvl4pPr>
      <a:lvl5pPr marL="2057400" indent="-228600" algn="l" rtl="0" eaLnBrk="0" fontAlgn="base" hangingPunct="0">
        <a:spcBef>
          <a:spcPct val="20000"/>
        </a:spcBef>
        <a:spcAft>
          <a:spcPct val="0"/>
        </a:spcAft>
        <a:buClr>
          <a:srgbClr val="54A4D6"/>
        </a:buClr>
        <a:buFont typeface="Symbol" pitchFamily="18" charset="2"/>
        <a:buChar char="×"/>
        <a:defRPr>
          <a:solidFill>
            <a:schemeClr val="tx1"/>
          </a:solidFill>
          <a:latin typeface="+mn-lt"/>
        </a:defRPr>
      </a:lvl5pPr>
      <a:lvl6pPr marL="2514600" indent="-228600" algn="l" rtl="0" fontAlgn="base">
        <a:spcBef>
          <a:spcPct val="20000"/>
        </a:spcBef>
        <a:spcAft>
          <a:spcPct val="0"/>
        </a:spcAft>
        <a:buClr>
          <a:srgbClr val="54A4D6"/>
        </a:buClr>
        <a:buFont typeface="Symbol" pitchFamily="18" charset="2"/>
        <a:buChar char="×"/>
        <a:defRPr>
          <a:solidFill>
            <a:schemeClr val="tx1"/>
          </a:solidFill>
          <a:latin typeface="+mn-lt"/>
        </a:defRPr>
      </a:lvl6pPr>
      <a:lvl7pPr marL="2971800" indent="-228600" algn="l" rtl="0" fontAlgn="base">
        <a:spcBef>
          <a:spcPct val="20000"/>
        </a:spcBef>
        <a:spcAft>
          <a:spcPct val="0"/>
        </a:spcAft>
        <a:buClr>
          <a:srgbClr val="54A4D6"/>
        </a:buClr>
        <a:buFont typeface="Symbol" pitchFamily="18" charset="2"/>
        <a:buChar char="×"/>
        <a:defRPr>
          <a:solidFill>
            <a:schemeClr val="tx1"/>
          </a:solidFill>
          <a:latin typeface="+mn-lt"/>
        </a:defRPr>
      </a:lvl7pPr>
      <a:lvl8pPr marL="3429000" indent="-228600" algn="l" rtl="0" fontAlgn="base">
        <a:spcBef>
          <a:spcPct val="20000"/>
        </a:spcBef>
        <a:spcAft>
          <a:spcPct val="0"/>
        </a:spcAft>
        <a:buClr>
          <a:srgbClr val="54A4D6"/>
        </a:buClr>
        <a:buFont typeface="Symbol" pitchFamily="18" charset="2"/>
        <a:buChar char="×"/>
        <a:defRPr>
          <a:solidFill>
            <a:schemeClr val="tx1"/>
          </a:solidFill>
          <a:latin typeface="+mn-lt"/>
        </a:defRPr>
      </a:lvl8pPr>
      <a:lvl9pPr marL="3886200" indent="-228600" algn="l" rtl="0" fontAlgn="base">
        <a:spcBef>
          <a:spcPct val="20000"/>
        </a:spcBef>
        <a:spcAft>
          <a:spcPct val="0"/>
        </a:spcAft>
        <a:buClr>
          <a:srgbClr val="54A4D6"/>
        </a:buClr>
        <a:buFont typeface="Symbol" pitchFamily="18" charset="2"/>
        <a:buChar char="×"/>
        <a:defRPr>
          <a:solidFill>
            <a:schemeClr val="tx1"/>
          </a:solidFill>
          <a:latin typeface="+mn-lt"/>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ctrTitle"/>
          </p:nvPr>
        </p:nvSpPr>
        <p:spPr/>
        <p:txBody>
          <a:bodyPr/>
          <a:lstStyle/>
          <a:p>
            <a:r>
              <a:rPr lang="en-US" smtClean="0"/>
              <a:t>Module 4</a:t>
            </a:r>
            <a:br>
              <a:rPr lang="en-US" smtClean="0"/>
            </a:br>
            <a:r>
              <a:rPr lang="en-US" smtClean="0"/>
              <a:t>Game </a:t>
            </a:r>
            <a:r>
              <a:rPr lang="en-US" dirty="0" smtClean="0"/>
              <a:t>API</a:t>
            </a:r>
          </a:p>
        </p:txBody>
      </p:sp>
      <p:sp>
        <p:nvSpPr>
          <p:cNvPr id="3075" name="Rectangle 4"/>
          <p:cNvSpPr>
            <a:spLocks noGrp="1" noChangeArrowheads="1"/>
          </p:cNvSpPr>
          <p:nvPr>
            <p:ph type="subTitle" idx="1"/>
          </p:nvPr>
        </p:nvSpPr>
        <p:spPr/>
        <p:txBody>
          <a:bodyPr/>
          <a:lstStyle/>
          <a:p>
            <a:r>
              <a:rPr lang="en-US" dirty="0" smtClean="0"/>
              <a:t>Game Development Essentials</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smtClean="0"/>
              <a:t>Creating a </a:t>
            </a:r>
            <a:r>
              <a:rPr lang="en-GB" dirty="0" err="1" smtClean="0"/>
              <a:t>GameCanvas</a:t>
            </a:r>
            <a:r>
              <a:rPr lang="en-GB" dirty="0" smtClean="0"/>
              <a:t> (1/2)</a:t>
            </a:r>
          </a:p>
        </p:txBody>
      </p:sp>
      <p:sp>
        <p:nvSpPr>
          <p:cNvPr id="12291" name="Rectangle 3"/>
          <p:cNvSpPr>
            <a:spLocks noGrp="1" noChangeArrowheads="1"/>
          </p:cNvSpPr>
          <p:nvPr>
            <p:ph type="body" idx="1"/>
          </p:nvPr>
        </p:nvSpPr>
        <p:spPr/>
        <p:txBody>
          <a:bodyPr/>
          <a:lstStyle/>
          <a:p>
            <a:pPr lvl="3"/>
            <a:r>
              <a:rPr lang="en-GB" dirty="0" smtClean="0"/>
              <a:t>public class </a:t>
            </a:r>
            <a:r>
              <a:rPr lang="en-GB" dirty="0" err="1" smtClean="0"/>
              <a:t>BasicGameCanvas</a:t>
            </a:r>
            <a:r>
              <a:rPr lang="en-GB" dirty="0" smtClean="0"/>
              <a:t> extends </a:t>
            </a:r>
            <a:r>
              <a:rPr lang="en-GB" dirty="0" err="1" smtClean="0"/>
              <a:t>GameCanvas</a:t>
            </a:r>
            <a:r>
              <a:rPr lang="en-GB" dirty="0" smtClean="0"/>
              <a:t> {</a:t>
            </a:r>
          </a:p>
          <a:p>
            <a:pPr lvl="3"/>
            <a:r>
              <a:rPr lang="en-GB" dirty="0" smtClean="0"/>
              <a:t>	private Graphics </a:t>
            </a:r>
            <a:r>
              <a:rPr lang="en-GB" dirty="0" err="1" smtClean="0"/>
              <a:t>offScreenGraphics</a:t>
            </a:r>
            <a:r>
              <a:rPr lang="en-GB" dirty="0" smtClean="0"/>
              <a:t>;</a:t>
            </a:r>
          </a:p>
          <a:p>
            <a:pPr lvl="3"/>
            <a:r>
              <a:rPr lang="en-GB" dirty="0" smtClean="0"/>
              <a:t>  public void </a:t>
            </a:r>
            <a:r>
              <a:rPr lang="en-GB" dirty="0" err="1" smtClean="0"/>
              <a:t>updateCanvas</a:t>
            </a:r>
            <a:r>
              <a:rPr lang="en-GB" dirty="0" smtClean="0"/>
              <a:t>() {</a:t>
            </a:r>
          </a:p>
          <a:p>
            <a:pPr lvl="3"/>
            <a:r>
              <a:rPr lang="en-GB" dirty="0" smtClean="0"/>
              <a:t>   // Get the ‘off screen’ Graphics object</a:t>
            </a:r>
          </a:p>
          <a:p>
            <a:pPr lvl="3"/>
            <a:r>
              <a:rPr lang="en-GB" dirty="0" smtClean="0"/>
              <a:t>   Graphics g = </a:t>
            </a:r>
            <a:r>
              <a:rPr lang="en-GB" dirty="0" err="1" smtClean="0"/>
              <a:t>getOffScreenGraphics</a:t>
            </a:r>
            <a:r>
              <a:rPr lang="en-GB" dirty="0" smtClean="0"/>
              <a:t>();</a:t>
            </a:r>
          </a:p>
          <a:p>
            <a:pPr lvl="3"/>
            <a:r>
              <a:rPr lang="en-GB" dirty="0" smtClean="0"/>
              <a:t>   // Draw the elements</a:t>
            </a:r>
          </a:p>
          <a:p>
            <a:pPr lvl="3"/>
            <a:r>
              <a:rPr lang="en-GB" dirty="0" smtClean="0"/>
              <a:t>   paint(g);</a:t>
            </a:r>
          </a:p>
          <a:p>
            <a:pPr lvl="3"/>
            <a:r>
              <a:rPr lang="en-GB" dirty="0" smtClean="0"/>
              <a:t>   // Flush to the display</a:t>
            </a:r>
          </a:p>
          <a:p>
            <a:pPr lvl="3"/>
            <a:r>
              <a:rPr lang="en-GB" dirty="0" smtClean="0"/>
              <a:t>   </a:t>
            </a:r>
            <a:r>
              <a:rPr lang="en-GB" dirty="0" err="1" smtClean="0"/>
              <a:t>flushGraphics</a:t>
            </a:r>
            <a:r>
              <a:rPr lang="en-GB" dirty="0" smtClean="0"/>
              <a:t>();</a:t>
            </a:r>
          </a:p>
          <a:p>
            <a:pPr lvl="3"/>
            <a:r>
              <a:rPr lang="en-GB" dirty="0" smtClean="0"/>
              <a:t>  }</a:t>
            </a:r>
          </a:p>
          <a:p>
            <a:pPr lvl="3"/>
            <a:r>
              <a:rPr lang="en-GB" dirty="0" smtClean="0"/>
              <a:t>  </a:t>
            </a:r>
          </a:p>
        </p:txBody>
      </p:sp>
      <p:pic>
        <p:nvPicPr>
          <p:cNvPr id="12292" name="Picture 6" descr="gamecanvas"/>
          <p:cNvPicPr>
            <a:picLocks noChangeAspect="1" noChangeArrowheads="1"/>
          </p:cNvPicPr>
          <p:nvPr/>
        </p:nvPicPr>
        <p:blipFill>
          <a:blip r:embed="rId3" cstate="print"/>
          <a:srcRect/>
          <a:stretch>
            <a:fillRect/>
          </a:stretch>
        </p:blipFill>
        <p:spPr bwMode="auto">
          <a:xfrm>
            <a:off x="6919710" y="1290375"/>
            <a:ext cx="2547888" cy="313521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smtClean="0"/>
              <a:t>Creating a </a:t>
            </a:r>
            <a:r>
              <a:rPr lang="en-GB" dirty="0" err="1" smtClean="0"/>
              <a:t>GameCanvas</a:t>
            </a:r>
            <a:r>
              <a:rPr lang="en-GB" dirty="0" smtClean="0"/>
              <a:t> (2/2)</a:t>
            </a:r>
          </a:p>
        </p:txBody>
      </p:sp>
      <p:sp>
        <p:nvSpPr>
          <p:cNvPr id="12291" name="Rectangle 3"/>
          <p:cNvSpPr>
            <a:spLocks noGrp="1" noChangeArrowheads="1"/>
          </p:cNvSpPr>
          <p:nvPr>
            <p:ph type="body" idx="1"/>
          </p:nvPr>
        </p:nvSpPr>
        <p:spPr/>
        <p:txBody>
          <a:bodyPr/>
          <a:lstStyle/>
          <a:p>
            <a:pPr lvl="3"/>
            <a:r>
              <a:rPr lang="en-GB" dirty="0" smtClean="0"/>
              <a:t>private Graphics </a:t>
            </a:r>
            <a:r>
              <a:rPr lang="en-GB" dirty="0" err="1" smtClean="0"/>
              <a:t>getOffScreenGraphics</a:t>
            </a:r>
            <a:r>
              <a:rPr lang="en-GB" dirty="0" smtClean="0"/>
              <a:t>() {   </a:t>
            </a:r>
          </a:p>
          <a:p>
            <a:pPr lvl="3"/>
            <a:r>
              <a:rPr lang="en-GB" dirty="0" smtClean="0"/>
              <a:t>   // Re-use the off screen graphics object</a:t>
            </a:r>
          </a:p>
          <a:p>
            <a:pPr lvl="3"/>
            <a:r>
              <a:rPr lang="en-GB" dirty="0" smtClean="0"/>
              <a:t>   if (</a:t>
            </a:r>
            <a:r>
              <a:rPr lang="en-GB" dirty="0" err="1" smtClean="0"/>
              <a:t>offScreenGraphics</a:t>
            </a:r>
            <a:r>
              <a:rPr lang="en-GB" dirty="0" smtClean="0"/>
              <a:t> == null) {</a:t>
            </a:r>
          </a:p>
          <a:p>
            <a:pPr lvl="3"/>
            <a:r>
              <a:rPr lang="en-GB" dirty="0" smtClean="0"/>
              <a:t>     </a:t>
            </a:r>
            <a:r>
              <a:rPr lang="en-GB" dirty="0" err="1" smtClean="0"/>
              <a:t>offScreenGraphics</a:t>
            </a:r>
            <a:r>
              <a:rPr lang="en-GB" dirty="0" smtClean="0"/>
              <a:t> = </a:t>
            </a:r>
            <a:r>
              <a:rPr lang="en-GB" dirty="0" err="1" smtClean="0"/>
              <a:t>getGraphics</a:t>
            </a:r>
            <a:r>
              <a:rPr lang="en-GB" dirty="0" smtClean="0"/>
              <a:t>();</a:t>
            </a:r>
          </a:p>
          <a:p>
            <a:pPr lvl="3"/>
            <a:r>
              <a:rPr lang="en-GB" dirty="0" smtClean="0"/>
              <a:t>   }</a:t>
            </a:r>
          </a:p>
          <a:p>
            <a:pPr lvl="3"/>
            <a:r>
              <a:rPr lang="en-GB" dirty="0" smtClean="0"/>
              <a:t>   return </a:t>
            </a:r>
            <a:r>
              <a:rPr lang="en-GB" dirty="0" err="1" smtClean="0"/>
              <a:t>offScreenGraphics</a:t>
            </a:r>
            <a:r>
              <a:rPr lang="en-GB" dirty="0" smtClean="0"/>
              <a:t>;</a:t>
            </a:r>
          </a:p>
          <a:p>
            <a:pPr lvl="3"/>
            <a:r>
              <a:rPr lang="en-GB" dirty="0" smtClean="0"/>
              <a:t>  }</a:t>
            </a:r>
          </a:p>
          <a:p>
            <a:pPr lvl="3"/>
            <a:r>
              <a:rPr lang="en-GB" dirty="0" smtClean="0"/>
              <a:t>  public void paint(Graphics g) {</a:t>
            </a:r>
          </a:p>
          <a:p>
            <a:pPr lvl="3"/>
            <a:r>
              <a:rPr lang="en-GB" dirty="0" smtClean="0"/>
              <a:t>   </a:t>
            </a:r>
            <a:r>
              <a:rPr lang="en-GB" dirty="0" err="1" smtClean="0"/>
              <a:t>g.drawImage</a:t>
            </a:r>
            <a:r>
              <a:rPr lang="en-GB" dirty="0" smtClean="0"/>
              <a:t>(background, 0, 0, </a:t>
            </a:r>
            <a:r>
              <a:rPr lang="en-GB" dirty="0" err="1" smtClean="0"/>
              <a:t>Graphics.LEFT</a:t>
            </a:r>
            <a:r>
              <a:rPr lang="en-GB" dirty="0" smtClean="0"/>
              <a:t> | </a:t>
            </a:r>
            <a:r>
              <a:rPr lang="en-GB" dirty="0" err="1" smtClean="0"/>
              <a:t>Graphics.TOP</a:t>
            </a:r>
            <a:r>
              <a:rPr lang="en-GB" dirty="0" smtClean="0"/>
              <a:t>); }</a:t>
            </a:r>
          </a:p>
          <a:p>
            <a:pPr lvl="3"/>
            <a:r>
              <a:rPr lang="en-GB" dirty="0" smtClean="0"/>
              <a:t>   ...</a:t>
            </a:r>
          </a:p>
          <a:p>
            <a:pPr lvl="3"/>
            <a:r>
              <a:rPr lang="en-GB" dirty="0" smtClean="0"/>
              <a:t>  }</a:t>
            </a:r>
          </a:p>
          <a:p>
            <a:pPr lvl="3"/>
            <a:r>
              <a:rPr lang="en-GB" dirty="0" smtClean="0"/>
              <a:t>  ...</a:t>
            </a:r>
          </a:p>
          <a:p>
            <a:pPr lvl="3"/>
            <a:r>
              <a:rPr lang="en-GB" dirty="0" smtClean="0"/>
              <a:t>}</a:t>
            </a:r>
          </a:p>
        </p:txBody>
      </p:sp>
      <p:pic>
        <p:nvPicPr>
          <p:cNvPr id="12292" name="Picture 6" descr="gamecanvas"/>
          <p:cNvPicPr>
            <a:picLocks noChangeAspect="1" noChangeArrowheads="1"/>
          </p:cNvPicPr>
          <p:nvPr/>
        </p:nvPicPr>
        <p:blipFill>
          <a:blip r:embed="rId3" cstate="print"/>
          <a:srcRect/>
          <a:stretch>
            <a:fillRect/>
          </a:stretch>
        </p:blipFill>
        <p:spPr bwMode="auto">
          <a:xfrm>
            <a:off x="6919710" y="1290375"/>
            <a:ext cx="2547888" cy="313521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en-GB" smtClean="0"/>
              <a:t>Sprites</a:t>
            </a:r>
          </a:p>
        </p:txBody>
      </p:sp>
      <p:sp>
        <p:nvSpPr>
          <p:cNvPr id="13315" name="Rectangle 5"/>
          <p:cNvSpPr>
            <a:spLocks noGrp="1" noChangeArrowheads="1"/>
          </p:cNvSpPr>
          <p:nvPr>
            <p:ph type="body" idx="1"/>
          </p:nvPr>
        </p:nvSpPr>
        <p:spPr/>
        <p:txBody>
          <a:bodyPr/>
          <a:lstStyle/>
          <a:p>
            <a:r>
              <a:rPr lang="en-GB" smtClean="0"/>
              <a:t>Sprites are represented by bitmaps</a:t>
            </a:r>
          </a:p>
          <a:p>
            <a:r>
              <a:rPr lang="en-GB" smtClean="0"/>
              <a:t>Sprites are animated</a:t>
            </a:r>
          </a:p>
          <a:p>
            <a:r>
              <a:rPr lang="en-GB" smtClean="0"/>
              <a:t>Sprites can be assembled from resource strips to reduce the size of the JAR file</a:t>
            </a:r>
          </a:p>
          <a:p>
            <a:r>
              <a:rPr lang="en-GB" smtClean="0"/>
              <a:t>Create sprites from resource files known to the device</a:t>
            </a:r>
          </a:p>
          <a:p>
            <a:pPr lvl="1"/>
            <a:r>
              <a:rPr lang="en-GB" smtClean="0"/>
              <a:t>In MIDP 2.0 you can stream the image format from an external resource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r>
              <a:rPr lang="en-GB" smtClean="0"/>
              <a:t>Sprites in MIDP 1.0</a:t>
            </a:r>
          </a:p>
        </p:txBody>
      </p:sp>
      <p:sp>
        <p:nvSpPr>
          <p:cNvPr id="14339" name="Rectangle 5"/>
          <p:cNvSpPr>
            <a:spLocks noGrp="1" noChangeArrowheads="1"/>
          </p:cNvSpPr>
          <p:nvPr>
            <p:ph type="body" idx="1"/>
          </p:nvPr>
        </p:nvSpPr>
        <p:spPr/>
        <p:txBody>
          <a:bodyPr/>
          <a:lstStyle/>
          <a:p>
            <a:r>
              <a:rPr lang="en-GB" dirty="0" smtClean="0"/>
              <a:t>You create a sprite by loading the image file from a resource in the JAR file</a:t>
            </a:r>
          </a:p>
          <a:p>
            <a:pPr lvl="3"/>
            <a:r>
              <a:rPr lang="en-GB" dirty="0" smtClean="0"/>
              <a:t>Image </a:t>
            </a:r>
            <a:r>
              <a:rPr lang="en-GB" dirty="0" err="1" smtClean="0"/>
              <a:t>image</a:t>
            </a:r>
            <a:r>
              <a:rPr lang="en-GB" dirty="0" smtClean="0"/>
              <a:t> = </a:t>
            </a:r>
            <a:r>
              <a:rPr lang="en-GB" dirty="0" err="1" smtClean="0"/>
              <a:t>Image.createImage</a:t>
            </a:r>
            <a:r>
              <a:rPr lang="en-GB" dirty="0" smtClean="0"/>
              <a:t>(“/mysprite.png”);</a:t>
            </a:r>
          </a:p>
          <a:p>
            <a:r>
              <a:rPr lang="en-GB" dirty="0" smtClean="0"/>
              <a:t>You need multiple resources for each rotation direction and animation</a:t>
            </a:r>
          </a:p>
          <a:p>
            <a:r>
              <a:rPr lang="en-GB" dirty="0" smtClean="0"/>
              <a:t>You need to calculate movement by hand</a:t>
            </a:r>
          </a:p>
          <a:p>
            <a:r>
              <a:rPr lang="en-GB" dirty="0" smtClean="0"/>
              <a:t>You need to calculate collision detection by hand</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r>
              <a:rPr lang="en-GB" smtClean="0"/>
              <a:t>Sprites in MIDP 2.0</a:t>
            </a:r>
          </a:p>
        </p:txBody>
      </p:sp>
      <p:sp>
        <p:nvSpPr>
          <p:cNvPr id="15363" name="Rectangle 5"/>
          <p:cNvSpPr>
            <a:spLocks noGrp="1" noChangeArrowheads="1"/>
          </p:cNvSpPr>
          <p:nvPr>
            <p:ph type="body" idx="1"/>
          </p:nvPr>
        </p:nvSpPr>
        <p:spPr/>
        <p:txBody>
          <a:bodyPr/>
          <a:lstStyle/>
          <a:p>
            <a:r>
              <a:rPr lang="en-GB" dirty="0" smtClean="0"/>
              <a:t>The Sprite class dramatically simplifies sprite management</a:t>
            </a:r>
          </a:p>
          <a:p>
            <a:pPr lvl="3"/>
            <a:r>
              <a:rPr lang="en-GB" dirty="0" smtClean="0"/>
              <a:t>Image </a:t>
            </a:r>
            <a:r>
              <a:rPr lang="en-GB" dirty="0" err="1" smtClean="0"/>
              <a:t>image</a:t>
            </a:r>
            <a:r>
              <a:rPr lang="en-GB" dirty="0" smtClean="0"/>
              <a:t> = </a:t>
            </a:r>
            <a:r>
              <a:rPr lang="en-GB" dirty="0" err="1" smtClean="0"/>
              <a:t>Image.createImage</a:t>
            </a:r>
            <a:r>
              <a:rPr lang="en-GB" dirty="0" smtClean="0"/>
              <a:t>(“mysprite.png”);</a:t>
            </a:r>
          </a:p>
          <a:p>
            <a:pPr lvl="3"/>
            <a:r>
              <a:rPr lang="en-GB" dirty="0" smtClean="0"/>
              <a:t>Sprite </a:t>
            </a:r>
            <a:r>
              <a:rPr lang="en-GB" dirty="0" err="1" smtClean="0"/>
              <a:t>sprite</a:t>
            </a:r>
            <a:r>
              <a:rPr lang="en-GB" dirty="0" smtClean="0"/>
              <a:t> = new Sprite(image, 5,5);</a:t>
            </a:r>
          </a:p>
          <a:p>
            <a:r>
              <a:rPr lang="en-GB" dirty="0" smtClean="0"/>
              <a:t>The Sprite class manages movement</a:t>
            </a:r>
          </a:p>
          <a:p>
            <a:pPr lvl="3"/>
            <a:r>
              <a:rPr lang="en-GB" dirty="0" err="1" smtClean="0"/>
              <a:t>sprite.move</a:t>
            </a:r>
            <a:r>
              <a:rPr lang="en-GB" dirty="0" smtClean="0"/>
              <a:t>(10,10);</a:t>
            </a:r>
          </a:p>
          <a:p>
            <a:r>
              <a:rPr lang="en-GB" dirty="0" smtClean="0"/>
              <a:t>The Sprite class manages collisions</a:t>
            </a:r>
          </a:p>
          <a:p>
            <a:pPr lvl="3"/>
            <a:r>
              <a:rPr lang="en-GB" dirty="0" err="1" smtClean="0"/>
              <a:t>sprite.collidesWith</a:t>
            </a:r>
            <a:r>
              <a:rPr lang="en-GB" dirty="0" smtClean="0"/>
              <a:t>(</a:t>
            </a:r>
            <a:r>
              <a:rPr lang="en-GB" dirty="0" err="1" smtClean="0"/>
              <a:t>otherSprite,false</a:t>
            </a:r>
            <a:r>
              <a:rPr lang="en-GB" dirty="0" smtClean="0"/>
              <a:t>);</a:t>
            </a:r>
          </a:p>
          <a:p>
            <a:pPr lvl="3"/>
            <a:r>
              <a:rPr lang="en-GB" dirty="0" err="1" smtClean="0"/>
              <a:t>sprite.collidesWith</a:t>
            </a:r>
            <a:r>
              <a:rPr lang="en-GB" dirty="0" smtClean="0"/>
              <a:t>(</a:t>
            </a:r>
            <a:r>
              <a:rPr lang="en-GB" dirty="0" err="1" smtClean="0"/>
              <a:t>tiledLayer,false</a:t>
            </a:r>
            <a:r>
              <a:rPr lang="en-GB" dirty="0" smtClean="0"/>
              <a:t>);</a:t>
            </a:r>
          </a:p>
          <a:p>
            <a:pPr lvl="3"/>
            <a:r>
              <a:rPr lang="en-GB" dirty="0" err="1" smtClean="0"/>
              <a:t>sprite.collidesWith</a:t>
            </a:r>
            <a:r>
              <a:rPr lang="en-GB" dirty="0" smtClean="0"/>
              <a:t>(otherImage,20,20,false);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3"/>
          <p:cNvSpPr>
            <a:spLocks noGrp="1" noChangeArrowheads="1"/>
          </p:cNvSpPr>
          <p:nvPr>
            <p:ph type="title"/>
          </p:nvPr>
        </p:nvSpPr>
        <p:spPr/>
        <p:txBody>
          <a:bodyPr/>
          <a:lstStyle/>
          <a:p>
            <a:r>
              <a:rPr lang="en-GB" smtClean="0"/>
              <a:t>Sprite Animation</a:t>
            </a:r>
          </a:p>
        </p:txBody>
      </p:sp>
      <p:sp>
        <p:nvSpPr>
          <p:cNvPr id="16387" name="Rectangle 24"/>
          <p:cNvSpPr>
            <a:spLocks noGrp="1" noChangeArrowheads="1"/>
          </p:cNvSpPr>
          <p:nvPr>
            <p:ph type="body" idx="1"/>
          </p:nvPr>
        </p:nvSpPr>
        <p:spPr/>
        <p:txBody>
          <a:bodyPr/>
          <a:lstStyle/>
          <a:p>
            <a:r>
              <a:rPr lang="en-GB" dirty="0" smtClean="0"/>
              <a:t>In the following flying alien example:</a:t>
            </a:r>
          </a:p>
          <a:p>
            <a:pPr lvl="1"/>
            <a:r>
              <a:rPr lang="en-GB" dirty="0" smtClean="0"/>
              <a:t>Image is broken up into equally-sized frames</a:t>
            </a:r>
          </a:p>
          <a:p>
            <a:pPr lvl="1"/>
            <a:r>
              <a:rPr lang="en-GB" dirty="0" smtClean="0"/>
              <a:t>Frames are assigned unique index numbers</a:t>
            </a:r>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r>
              <a:rPr lang="en-GB" dirty="0" smtClean="0"/>
              <a:t>To switch the current frame in the frame sequence, use:</a:t>
            </a:r>
          </a:p>
          <a:p>
            <a:pPr lvl="4"/>
            <a:r>
              <a:rPr lang="en-GB" dirty="0" err="1" smtClean="0"/>
              <a:t>nextFrame</a:t>
            </a:r>
            <a:r>
              <a:rPr lang="en-GB" dirty="0" smtClean="0"/>
              <a:t>()</a:t>
            </a:r>
          </a:p>
          <a:p>
            <a:pPr lvl="4"/>
            <a:r>
              <a:rPr lang="en-GB" dirty="0" err="1" smtClean="0"/>
              <a:t>prevFrame</a:t>
            </a:r>
            <a:r>
              <a:rPr lang="en-GB" dirty="0" smtClean="0"/>
              <a:t>()</a:t>
            </a:r>
          </a:p>
          <a:p>
            <a:pPr lvl="4"/>
            <a:r>
              <a:rPr lang="en-GB" dirty="0" err="1" smtClean="0"/>
              <a:t>setFrame</a:t>
            </a:r>
            <a:r>
              <a:rPr lang="en-GB" dirty="0" smtClean="0"/>
              <a:t>(</a:t>
            </a:r>
            <a:r>
              <a:rPr lang="en-GB" dirty="0" err="1" smtClean="0"/>
              <a:t>int</a:t>
            </a:r>
            <a:r>
              <a:rPr lang="en-GB" dirty="0" smtClean="0"/>
              <a:t> </a:t>
            </a:r>
            <a:r>
              <a:rPr lang="en-GB" dirty="0" err="1" smtClean="0"/>
              <a:t>i</a:t>
            </a:r>
            <a:r>
              <a:rPr lang="en-GB" dirty="0" smtClean="0"/>
              <a:t>)</a:t>
            </a:r>
          </a:p>
          <a:p>
            <a:pPr lvl="1"/>
            <a:endParaRPr lang="en-GB" dirty="0" smtClean="0"/>
          </a:p>
          <a:p>
            <a:endParaRPr lang="en-US" dirty="0" smtClean="0"/>
          </a:p>
        </p:txBody>
      </p:sp>
      <p:sp>
        <p:nvSpPr>
          <p:cNvPr id="16388" name="Text Box 3"/>
          <p:cNvSpPr txBox="1">
            <a:spLocks noChangeArrowheads="1"/>
          </p:cNvSpPr>
          <p:nvPr/>
        </p:nvSpPr>
        <p:spPr bwMode="auto">
          <a:xfrm>
            <a:off x="7264525" y="2073818"/>
            <a:ext cx="1105570" cy="387578"/>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2100" dirty="0">
                <a:latin typeface="NokiaSansWide" charset="0"/>
              </a:rPr>
              <a:t>Frames</a:t>
            </a:r>
          </a:p>
        </p:txBody>
      </p:sp>
      <p:sp>
        <p:nvSpPr>
          <p:cNvPr id="16389" name="Text Box 4"/>
          <p:cNvSpPr txBox="1">
            <a:spLocks noChangeArrowheads="1"/>
          </p:cNvSpPr>
          <p:nvPr/>
        </p:nvSpPr>
        <p:spPr bwMode="auto">
          <a:xfrm>
            <a:off x="6851059" y="2683003"/>
            <a:ext cx="342541" cy="387578"/>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2100" dirty="0">
                <a:latin typeface="NokiaSansWide" charset="0"/>
              </a:rPr>
              <a:t>0</a:t>
            </a:r>
          </a:p>
        </p:txBody>
      </p:sp>
      <p:sp>
        <p:nvSpPr>
          <p:cNvPr id="16390" name="Text Box 5"/>
          <p:cNvSpPr txBox="1">
            <a:spLocks noChangeArrowheads="1"/>
          </p:cNvSpPr>
          <p:nvPr/>
        </p:nvSpPr>
        <p:spPr bwMode="auto">
          <a:xfrm>
            <a:off x="6851059" y="3750154"/>
            <a:ext cx="342541" cy="387578"/>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2100" dirty="0">
                <a:latin typeface="NokiaSansWide" charset="0"/>
              </a:rPr>
              <a:t>1</a:t>
            </a:r>
          </a:p>
        </p:txBody>
      </p:sp>
      <p:sp>
        <p:nvSpPr>
          <p:cNvPr id="16391" name="Text Box 6"/>
          <p:cNvSpPr txBox="1">
            <a:spLocks noChangeArrowheads="1"/>
          </p:cNvSpPr>
          <p:nvPr/>
        </p:nvSpPr>
        <p:spPr bwMode="auto">
          <a:xfrm>
            <a:off x="6851059" y="4664651"/>
            <a:ext cx="342541" cy="387578"/>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2100" dirty="0">
                <a:latin typeface="NokiaSansWide" charset="0"/>
              </a:rPr>
              <a:t>2</a:t>
            </a:r>
          </a:p>
        </p:txBody>
      </p:sp>
      <p:sp>
        <p:nvSpPr>
          <p:cNvPr id="16392" name="Line 7"/>
          <p:cNvSpPr>
            <a:spLocks noChangeShapeType="1"/>
          </p:cNvSpPr>
          <p:nvPr/>
        </p:nvSpPr>
        <p:spPr bwMode="auto">
          <a:xfrm>
            <a:off x="8420670" y="4637287"/>
            <a:ext cx="0" cy="685512"/>
          </a:xfrm>
          <a:prstGeom prst="line">
            <a:avLst/>
          </a:prstGeom>
          <a:noFill/>
          <a:ln w="12700">
            <a:solidFill>
              <a:schemeClr val="hlink"/>
            </a:solidFill>
            <a:round/>
            <a:headEnd type="triangle" w="med" len="med"/>
            <a:tailEnd type="triangle" w="med" len="med"/>
          </a:ln>
        </p:spPr>
        <p:txBody>
          <a:bodyPr lIns="86905" tIns="43452" rIns="86905" bIns="43452"/>
          <a:lstStyle/>
          <a:p>
            <a:endParaRPr lang="fi-FI"/>
          </a:p>
        </p:txBody>
      </p:sp>
      <p:sp>
        <p:nvSpPr>
          <p:cNvPr id="16393" name="Line 8"/>
          <p:cNvSpPr>
            <a:spLocks noChangeShapeType="1"/>
          </p:cNvSpPr>
          <p:nvPr/>
        </p:nvSpPr>
        <p:spPr bwMode="auto">
          <a:xfrm>
            <a:off x="7429911" y="5426490"/>
            <a:ext cx="742679" cy="0"/>
          </a:xfrm>
          <a:prstGeom prst="line">
            <a:avLst/>
          </a:prstGeom>
          <a:noFill/>
          <a:ln w="12700">
            <a:solidFill>
              <a:schemeClr val="hlink"/>
            </a:solidFill>
            <a:round/>
            <a:headEnd type="triangle" w="med" len="med"/>
            <a:tailEnd type="triangle" w="med" len="med"/>
          </a:ln>
        </p:spPr>
        <p:txBody>
          <a:bodyPr lIns="86905" tIns="43452" rIns="86905" bIns="43452"/>
          <a:lstStyle/>
          <a:p>
            <a:endParaRPr lang="fi-FI"/>
          </a:p>
        </p:txBody>
      </p:sp>
      <p:sp>
        <p:nvSpPr>
          <p:cNvPr id="16394" name="Text Box 9"/>
          <p:cNvSpPr txBox="1">
            <a:spLocks noChangeArrowheads="1"/>
          </p:cNvSpPr>
          <p:nvPr/>
        </p:nvSpPr>
        <p:spPr bwMode="auto">
          <a:xfrm>
            <a:off x="8384784" y="4700654"/>
            <a:ext cx="1382889" cy="332179"/>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700" dirty="0" err="1">
                <a:solidFill>
                  <a:schemeClr val="hlink"/>
                </a:solidFill>
                <a:latin typeface="NokiaSansWide" charset="0"/>
              </a:rPr>
              <a:t>frameHeight</a:t>
            </a:r>
            <a:endParaRPr lang="en-GB" sz="1700" dirty="0">
              <a:solidFill>
                <a:schemeClr val="hlink"/>
              </a:solidFill>
              <a:latin typeface="NokiaSansWide" charset="0"/>
            </a:endParaRPr>
          </a:p>
        </p:txBody>
      </p:sp>
      <p:sp>
        <p:nvSpPr>
          <p:cNvPr id="16395" name="Text Box 10"/>
          <p:cNvSpPr txBox="1">
            <a:spLocks noChangeArrowheads="1"/>
          </p:cNvSpPr>
          <p:nvPr/>
        </p:nvSpPr>
        <p:spPr bwMode="auto">
          <a:xfrm>
            <a:off x="7181832" y="5579146"/>
            <a:ext cx="1309151" cy="332179"/>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700" dirty="0" err="1">
                <a:solidFill>
                  <a:schemeClr val="hlink"/>
                </a:solidFill>
                <a:latin typeface="NokiaSansWide" charset="0"/>
              </a:rPr>
              <a:t>frameWidth</a:t>
            </a:r>
            <a:endParaRPr lang="en-GB" sz="1700" dirty="0">
              <a:solidFill>
                <a:schemeClr val="hlink"/>
              </a:solidFill>
              <a:latin typeface="NokiaSansWide" charset="0"/>
            </a:endParaRPr>
          </a:p>
        </p:txBody>
      </p:sp>
      <p:sp>
        <p:nvSpPr>
          <p:cNvPr id="16396" name="Text Box 11"/>
          <p:cNvSpPr txBox="1">
            <a:spLocks noChangeArrowheads="1"/>
          </p:cNvSpPr>
          <p:nvPr/>
        </p:nvSpPr>
        <p:spPr bwMode="auto">
          <a:xfrm>
            <a:off x="1839536" y="3404518"/>
            <a:ext cx="2620407" cy="332179"/>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700" b="1" dirty="0">
                <a:latin typeface="NokiaSansWide" charset="0"/>
              </a:rPr>
              <a:t>Image object: alien.png</a:t>
            </a:r>
          </a:p>
        </p:txBody>
      </p:sp>
      <p:sp>
        <p:nvSpPr>
          <p:cNvPr id="16397" name="Rectangle 12"/>
          <p:cNvSpPr>
            <a:spLocks noChangeArrowheads="1"/>
          </p:cNvSpPr>
          <p:nvPr/>
        </p:nvSpPr>
        <p:spPr bwMode="auto">
          <a:xfrm>
            <a:off x="659986" y="1371024"/>
            <a:ext cx="8916829" cy="967782"/>
          </a:xfrm>
          <a:prstGeom prst="rect">
            <a:avLst/>
          </a:prstGeom>
          <a:noFill/>
          <a:ln w="9525">
            <a:noFill/>
            <a:miter lim="800000"/>
            <a:headEnd/>
            <a:tailEnd/>
          </a:ln>
        </p:spPr>
        <p:txBody>
          <a:bodyPr lIns="95795" tIns="47897" rIns="95795" bIns="47897"/>
          <a:lstStyle/>
          <a:p>
            <a:pPr marL="698556" lvl="1" indent="-205191" defTabSz="798135">
              <a:lnSpc>
                <a:spcPct val="90000"/>
              </a:lnSpc>
              <a:spcBef>
                <a:spcPct val="0"/>
              </a:spcBef>
              <a:spcAft>
                <a:spcPct val="0"/>
              </a:spcAft>
              <a:buClr>
                <a:srgbClr val="002EA3"/>
              </a:buClr>
              <a:buFont typeface="NokiaSansWide" charset="0"/>
              <a:buChar char="-"/>
            </a:pPr>
            <a:endParaRPr lang="en-US" sz="1700" dirty="0">
              <a:latin typeface="NokiaSansWide" charset="0"/>
            </a:endParaRPr>
          </a:p>
        </p:txBody>
      </p:sp>
      <p:sp>
        <p:nvSpPr>
          <p:cNvPr id="16398" name="Line 13"/>
          <p:cNvSpPr>
            <a:spLocks noChangeShapeType="1"/>
          </p:cNvSpPr>
          <p:nvPr/>
        </p:nvSpPr>
        <p:spPr bwMode="auto">
          <a:xfrm>
            <a:off x="5167548" y="2903345"/>
            <a:ext cx="1154585" cy="0"/>
          </a:xfrm>
          <a:prstGeom prst="line">
            <a:avLst/>
          </a:prstGeom>
          <a:noFill/>
          <a:ln w="76200">
            <a:solidFill>
              <a:schemeClr val="hlink"/>
            </a:solidFill>
            <a:round/>
            <a:headEnd/>
            <a:tailEnd type="triangle" w="med" len="med"/>
          </a:ln>
        </p:spPr>
        <p:txBody>
          <a:bodyPr lIns="86905" tIns="43452" rIns="86905" bIns="43452"/>
          <a:lstStyle/>
          <a:p>
            <a:endParaRPr lang="fi-FI"/>
          </a:p>
        </p:txBody>
      </p:sp>
      <p:pic>
        <p:nvPicPr>
          <p:cNvPr id="16399" name="Picture 19"/>
          <p:cNvPicPr>
            <a:picLocks noChangeAspect="1" noChangeArrowheads="1"/>
          </p:cNvPicPr>
          <p:nvPr/>
        </p:nvPicPr>
        <p:blipFill>
          <a:blip r:embed="rId3" cstate="print"/>
          <a:srcRect/>
          <a:stretch>
            <a:fillRect/>
          </a:stretch>
        </p:blipFill>
        <p:spPr bwMode="auto">
          <a:xfrm>
            <a:off x="1872300" y="2488582"/>
            <a:ext cx="2771004" cy="856890"/>
          </a:xfrm>
          <a:prstGeom prst="rect">
            <a:avLst/>
          </a:prstGeom>
          <a:noFill/>
          <a:ln w="12700">
            <a:solidFill>
              <a:schemeClr val="tx1"/>
            </a:solidFill>
            <a:miter lim="800000"/>
            <a:headEnd/>
            <a:tailEnd/>
          </a:ln>
        </p:spPr>
      </p:pic>
      <p:pic>
        <p:nvPicPr>
          <p:cNvPr id="16400" name="Picture 20"/>
          <p:cNvPicPr>
            <a:picLocks noChangeAspect="1" noChangeArrowheads="1"/>
          </p:cNvPicPr>
          <p:nvPr/>
        </p:nvPicPr>
        <p:blipFill>
          <a:blip r:embed="rId4" cstate="print"/>
          <a:srcRect/>
          <a:stretch>
            <a:fillRect/>
          </a:stretch>
        </p:blipFill>
        <p:spPr bwMode="auto">
          <a:xfrm>
            <a:off x="7414308" y="2557708"/>
            <a:ext cx="750481" cy="702794"/>
          </a:xfrm>
          <a:prstGeom prst="rect">
            <a:avLst/>
          </a:prstGeom>
          <a:noFill/>
          <a:ln w="12700">
            <a:solidFill>
              <a:schemeClr val="tx1"/>
            </a:solidFill>
            <a:miter lim="800000"/>
            <a:headEnd/>
            <a:tailEnd/>
          </a:ln>
        </p:spPr>
      </p:pic>
      <p:pic>
        <p:nvPicPr>
          <p:cNvPr id="16401" name="Picture 21"/>
          <p:cNvPicPr>
            <a:picLocks noChangeArrowheads="1"/>
          </p:cNvPicPr>
          <p:nvPr/>
        </p:nvPicPr>
        <p:blipFill>
          <a:blip r:embed="rId5" cstate="print"/>
          <a:srcRect/>
          <a:stretch>
            <a:fillRect/>
          </a:stretch>
        </p:blipFill>
        <p:spPr bwMode="auto">
          <a:xfrm>
            <a:off x="7414308" y="3594617"/>
            <a:ext cx="750481" cy="698474"/>
          </a:xfrm>
          <a:prstGeom prst="rect">
            <a:avLst/>
          </a:prstGeom>
          <a:noFill/>
          <a:ln w="12700">
            <a:solidFill>
              <a:schemeClr val="tx1"/>
            </a:solidFill>
            <a:miter lim="800000"/>
            <a:headEnd/>
            <a:tailEnd/>
          </a:ln>
        </p:spPr>
      </p:pic>
      <p:pic>
        <p:nvPicPr>
          <p:cNvPr id="16402" name="Picture 22"/>
          <p:cNvPicPr>
            <a:picLocks noChangeAspect="1" noChangeArrowheads="1"/>
          </p:cNvPicPr>
          <p:nvPr/>
        </p:nvPicPr>
        <p:blipFill>
          <a:blip r:embed="rId6" cstate="print"/>
          <a:srcRect/>
          <a:stretch>
            <a:fillRect/>
          </a:stretch>
        </p:blipFill>
        <p:spPr bwMode="auto">
          <a:xfrm>
            <a:off x="7414308" y="4631526"/>
            <a:ext cx="750481" cy="692713"/>
          </a:xfrm>
          <a:prstGeom prst="rect">
            <a:avLst/>
          </a:prstGeom>
          <a:noFill/>
          <a:ln w="12700">
            <a:solidFill>
              <a:schemeClr val="tx1"/>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8"/>
          <p:cNvSpPr>
            <a:spLocks noGrp="1" noChangeArrowheads="1"/>
          </p:cNvSpPr>
          <p:nvPr>
            <p:ph type="title"/>
          </p:nvPr>
        </p:nvSpPr>
        <p:spPr/>
        <p:txBody>
          <a:bodyPr/>
          <a:lstStyle/>
          <a:p>
            <a:r>
              <a:rPr lang="en-GB" smtClean="0"/>
              <a:t>Sprite Manipulation</a:t>
            </a:r>
          </a:p>
        </p:txBody>
      </p:sp>
      <p:sp>
        <p:nvSpPr>
          <p:cNvPr id="17411" name="Rectangle 19"/>
          <p:cNvSpPr>
            <a:spLocks noGrp="1" noChangeArrowheads="1"/>
          </p:cNvSpPr>
          <p:nvPr>
            <p:ph type="body" idx="1"/>
          </p:nvPr>
        </p:nvSpPr>
        <p:spPr/>
        <p:txBody>
          <a:bodyPr/>
          <a:lstStyle/>
          <a:p>
            <a:r>
              <a:rPr lang="en-GB" dirty="0" smtClean="0"/>
              <a:t>To move the sprite by the specified horizontal and vertical distances, use</a:t>
            </a:r>
          </a:p>
          <a:p>
            <a:pPr lvl="3"/>
            <a:r>
              <a:rPr lang="en-GB" dirty="0" smtClean="0"/>
              <a:t>move(</a:t>
            </a:r>
            <a:r>
              <a:rPr lang="en-GB" dirty="0" err="1" smtClean="0"/>
              <a:t>int</a:t>
            </a:r>
            <a:r>
              <a:rPr lang="en-GB" dirty="0" smtClean="0"/>
              <a:t> x, </a:t>
            </a:r>
            <a:r>
              <a:rPr lang="en-GB" dirty="0" err="1" smtClean="0"/>
              <a:t>int</a:t>
            </a:r>
            <a:r>
              <a:rPr lang="en-GB" dirty="0" smtClean="0"/>
              <a:t> y)</a:t>
            </a:r>
          </a:p>
          <a:p>
            <a:pPr lvl="3"/>
            <a:r>
              <a:rPr lang="en-GB" dirty="0" smtClean="0"/>
              <a:t>for example, </a:t>
            </a:r>
            <a:r>
              <a:rPr lang="en-GB" dirty="0" err="1" smtClean="0"/>
              <a:t>alien.move</a:t>
            </a:r>
            <a:r>
              <a:rPr lang="en-GB" dirty="0" smtClean="0"/>
              <a:t>(3, 0);</a:t>
            </a:r>
          </a:p>
          <a:p>
            <a:endParaRPr lang="en-GB" dirty="0" smtClean="0"/>
          </a:p>
          <a:p>
            <a:endParaRPr lang="en-GB" dirty="0" smtClean="0"/>
          </a:p>
          <a:p>
            <a:endParaRPr lang="en-GB" dirty="0" smtClean="0"/>
          </a:p>
          <a:p>
            <a:endParaRPr lang="en-GB" dirty="0" smtClean="0"/>
          </a:p>
          <a:p>
            <a:r>
              <a:rPr lang="en-GB" dirty="0" smtClean="0"/>
              <a:t>To change the rendered appearance of the sprite, apply a transform</a:t>
            </a:r>
          </a:p>
          <a:p>
            <a:pPr lvl="3"/>
            <a:r>
              <a:rPr lang="en-GB" dirty="0" err="1" smtClean="0"/>
              <a:t>setTransform</a:t>
            </a:r>
            <a:r>
              <a:rPr lang="en-GB" dirty="0" smtClean="0"/>
              <a:t>(</a:t>
            </a:r>
            <a:r>
              <a:rPr lang="en-GB" dirty="0" err="1" smtClean="0"/>
              <a:t>int</a:t>
            </a:r>
            <a:r>
              <a:rPr lang="en-GB" dirty="0" smtClean="0"/>
              <a:t> transform)</a:t>
            </a:r>
          </a:p>
          <a:p>
            <a:pPr lvl="1"/>
            <a:r>
              <a:rPr lang="en-GB" dirty="0" smtClean="0"/>
              <a:t>for example, </a:t>
            </a:r>
            <a:r>
              <a:rPr lang="en-GB" dirty="0" err="1" smtClean="0"/>
              <a:t>alien.setTransform</a:t>
            </a:r>
            <a:r>
              <a:rPr lang="en-GB" dirty="0" smtClean="0"/>
              <a:t>(</a:t>
            </a:r>
            <a:r>
              <a:rPr lang="en-GB" dirty="0" err="1" smtClean="0"/>
              <a:t>Sprite.TRANS_MIRROR</a:t>
            </a:r>
            <a:r>
              <a:rPr lang="en-GB" dirty="0" smtClean="0"/>
              <a:t>);</a:t>
            </a:r>
          </a:p>
        </p:txBody>
      </p:sp>
      <p:sp>
        <p:nvSpPr>
          <p:cNvPr id="17412" name="Line 4"/>
          <p:cNvSpPr>
            <a:spLocks noChangeShapeType="1"/>
          </p:cNvSpPr>
          <p:nvPr/>
        </p:nvSpPr>
        <p:spPr bwMode="auto">
          <a:xfrm>
            <a:off x="3903746" y="5344402"/>
            <a:ext cx="2229598" cy="0"/>
          </a:xfrm>
          <a:prstGeom prst="line">
            <a:avLst/>
          </a:prstGeom>
          <a:noFill/>
          <a:ln w="38100">
            <a:solidFill>
              <a:schemeClr val="hlink"/>
            </a:solidFill>
            <a:round/>
            <a:headEnd/>
            <a:tailEnd type="triangle" w="med" len="med"/>
          </a:ln>
        </p:spPr>
        <p:txBody>
          <a:bodyPr lIns="86905" tIns="43452" rIns="86905" bIns="43452"/>
          <a:lstStyle/>
          <a:p>
            <a:endParaRPr lang="fi-FI"/>
          </a:p>
        </p:txBody>
      </p:sp>
      <p:sp>
        <p:nvSpPr>
          <p:cNvPr id="17413" name="Text Box 5"/>
          <p:cNvSpPr txBox="1">
            <a:spLocks noChangeArrowheads="1"/>
          </p:cNvSpPr>
          <p:nvPr/>
        </p:nvSpPr>
        <p:spPr bwMode="auto">
          <a:xfrm>
            <a:off x="3821053" y="5039090"/>
            <a:ext cx="2234084" cy="296015"/>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400" dirty="0" err="1">
                <a:solidFill>
                  <a:schemeClr val="hlink"/>
                </a:solidFill>
                <a:latin typeface="Courier New" pitchFamily="49" charset="0"/>
              </a:rPr>
              <a:t>Sprite.TRANS_MIRROR</a:t>
            </a:r>
            <a:endParaRPr lang="en-GB" sz="1400" dirty="0">
              <a:solidFill>
                <a:schemeClr val="hlink"/>
              </a:solidFill>
              <a:latin typeface="Courier New" pitchFamily="49" charset="0"/>
            </a:endParaRPr>
          </a:p>
        </p:txBody>
      </p:sp>
      <p:sp>
        <p:nvSpPr>
          <p:cNvPr id="17414" name="Line 6"/>
          <p:cNvSpPr>
            <a:spLocks noChangeShapeType="1"/>
          </p:cNvSpPr>
          <p:nvPr/>
        </p:nvSpPr>
        <p:spPr bwMode="auto">
          <a:xfrm>
            <a:off x="3961475" y="3061761"/>
            <a:ext cx="1485358" cy="0"/>
          </a:xfrm>
          <a:prstGeom prst="line">
            <a:avLst/>
          </a:prstGeom>
          <a:noFill/>
          <a:ln w="38100">
            <a:solidFill>
              <a:schemeClr val="hlink"/>
            </a:solidFill>
            <a:round/>
            <a:headEnd/>
            <a:tailEnd type="triangle" w="med" len="med"/>
          </a:ln>
        </p:spPr>
        <p:txBody>
          <a:bodyPr lIns="86905" tIns="43452" rIns="86905" bIns="43452"/>
          <a:lstStyle/>
          <a:p>
            <a:endParaRPr lang="fi-FI"/>
          </a:p>
        </p:txBody>
      </p:sp>
      <p:sp>
        <p:nvSpPr>
          <p:cNvPr id="17415" name="Text Box 7"/>
          <p:cNvSpPr txBox="1">
            <a:spLocks noChangeArrowheads="1"/>
          </p:cNvSpPr>
          <p:nvPr/>
        </p:nvSpPr>
        <p:spPr bwMode="auto">
          <a:xfrm>
            <a:off x="3961476" y="2683002"/>
            <a:ext cx="1507923" cy="338719"/>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700" dirty="0">
                <a:solidFill>
                  <a:schemeClr val="hlink"/>
                </a:solidFill>
                <a:latin typeface="Courier New" pitchFamily="49" charset="0"/>
              </a:rPr>
              <a:t>move(3, 0)</a:t>
            </a:r>
          </a:p>
        </p:txBody>
      </p:sp>
      <p:pic>
        <p:nvPicPr>
          <p:cNvPr id="17416" name="Picture 13"/>
          <p:cNvPicPr>
            <a:picLocks noChangeAspect="1" noChangeArrowheads="1"/>
          </p:cNvPicPr>
          <p:nvPr/>
        </p:nvPicPr>
        <p:blipFill>
          <a:blip r:embed="rId3" cstate="print"/>
          <a:srcRect/>
          <a:stretch>
            <a:fillRect/>
          </a:stretch>
        </p:blipFill>
        <p:spPr bwMode="auto">
          <a:xfrm>
            <a:off x="898704" y="2383451"/>
            <a:ext cx="3058090" cy="1123318"/>
          </a:xfrm>
          <a:prstGeom prst="rect">
            <a:avLst/>
          </a:prstGeom>
          <a:noFill/>
          <a:ln w="12700">
            <a:noFill/>
            <a:miter lim="800000"/>
            <a:headEnd/>
            <a:tailEnd/>
          </a:ln>
        </p:spPr>
      </p:pic>
      <p:pic>
        <p:nvPicPr>
          <p:cNvPr id="17417" name="Picture 14"/>
          <p:cNvPicPr>
            <a:picLocks noChangeAspect="1" noChangeArrowheads="1"/>
          </p:cNvPicPr>
          <p:nvPr/>
        </p:nvPicPr>
        <p:blipFill>
          <a:blip r:embed="rId4" cstate="print"/>
          <a:srcRect/>
          <a:stretch>
            <a:fillRect/>
          </a:stretch>
        </p:blipFill>
        <p:spPr bwMode="auto">
          <a:xfrm>
            <a:off x="5467116" y="2383451"/>
            <a:ext cx="3058090" cy="1123318"/>
          </a:xfrm>
          <a:prstGeom prst="rect">
            <a:avLst/>
          </a:prstGeom>
          <a:noFill/>
          <a:ln w="12700">
            <a:noFill/>
            <a:miter lim="800000"/>
            <a:headEnd/>
            <a:tailEnd/>
          </a:ln>
        </p:spPr>
      </p:pic>
      <p:pic>
        <p:nvPicPr>
          <p:cNvPr id="17418" name="Picture 15"/>
          <p:cNvPicPr>
            <a:picLocks noChangeAspect="1" noChangeArrowheads="1"/>
          </p:cNvPicPr>
          <p:nvPr/>
        </p:nvPicPr>
        <p:blipFill>
          <a:blip r:embed="rId5" cstate="print"/>
          <a:srcRect/>
          <a:stretch>
            <a:fillRect/>
          </a:stretch>
        </p:blipFill>
        <p:spPr bwMode="auto">
          <a:xfrm>
            <a:off x="6216036" y="5046290"/>
            <a:ext cx="844096" cy="699913"/>
          </a:xfrm>
          <a:prstGeom prst="rect">
            <a:avLst/>
          </a:prstGeom>
          <a:noFill/>
          <a:ln w="12700">
            <a:solidFill>
              <a:schemeClr val="tx1"/>
            </a:solidFill>
            <a:miter lim="800000"/>
            <a:headEnd/>
            <a:tailEnd/>
          </a:ln>
        </p:spPr>
      </p:pic>
      <p:pic>
        <p:nvPicPr>
          <p:cNvPr id="17419" name="Picture 17"/>
          <p:cNvPicPr>
            <a:picLocks noChangeAspect="1" noChangeArrowheads="1"/>
          </p:cNvPicPr>
          <p:nvPr/>
        </p:nvPicPr>
        <p:blipFill>
          <a:blip r:embed="rId6" cstate="print"/>
          <a:srcRect/>
          <a:stretch>
            <a:fillRect/>
          </a:stretch>
        </p:blipFill>
        <p:spPr bwMode="auto">
          <a:xfrm>
            <a:off x="2845896" y="5106777"/>
            <a:ext cx="844096" cy="699913"/>
          </a:xfrm>
          <a:prstGeom prst="rect">
            <a:avLst/>
          </a:prstGeom>
          <a:noFill/>
          <a:ln w="12700">
            <a:solidFill>
              <a:schemeClr val="tx1"/>
            </a:solid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r>
              <a:rPr lang="en-GB" smtClean="0"/>
              <a:t>Collision Detection</a:t>
            </a:r>
          </a:p>
        </p:txBody>
      </p:sp>
      <p:sp>
        <p:nvSpPr>
          <p:cNvPr id="18435" name="Rectangle 7"/>
          <p:cNvSpPr>
            <a:spLocks noGrp="1" noChangeArrowheads="1"/>
          </p:cNvSpPr>
          <p:nvPr>
            <p:ph type="body" idx="1"/>
          </p:nvPr>
        </p:nvSpPr>
        <p:spPr/>
        <p:txBody>
          <a:bodyPr/>
          <a:lstStyle/>
          <a:p>
            <a:r>
              <a:rPr lang="en-GB" dirty="0" smtClean="0"/>
              <a:t>Sprite provides methods for detecting collisions with</a:t>
            </a:r>
          </a:p>
          <a:p>
            <a:pPr lvl="1"/>
            <a:r>
              <a:rPr lang="en-GB" dirty="0" smtClean="0"/>
              <a:t>Sprites</a:t>
            </a:r>
          </a:p>
          <a:p>
            <a:pPr lvl="1"/>
            <a:r>
              <a:rPr lang="en-GB" dirty="0" err="1" smtClean="0"/>
              <a:t>TiledLayers</a:t>
            </a:r>
            <a:endParaRPr lang="en-GB" dirty="0" smtClean="0"/>
          </a:p>
          <a:p>
            <a:pPr lvl="1"/>
            <a:r>
              <a:rPr lang="en-GB" dirty="0" smtClean="0"/>
              <a:t>Images</a:t>
            </a:r>
          </a:p>
          <a:p>
            <a:r>
              <a:rPr lang="en-GB" dirty="0" smtClean="0"/>
              <a:t>You can detect collisions </a:t>
            </a:r>
          </a:p>
          <a:p>
            <a:pPr lvl="1"/>
            <a:r>
              <a:rPr lang="en-GB" dirty="0" smtClean="0"/>
              <a:t>At the pixel level (slow but accurate).</a:t>
            </a:r>
          </a:p>
          <a:p>
            <a:pPr lvl="2"/>
            <a:r>
              <a:rPr lang="en-GB" dirty="0" smtClean="0"/>
              <a:t>Collision detected only if opaque pixels collide</a:t>
            </a:r>
          </a:p>
          <a:p>
            <a:pPr lvl="1"/>
            <a:r>
              <a:rPr lang="en-GB" dirty="0" smtClean="0"/>
              <a:t>Using Collision rectangles (fast, not as accurate) </a:t>
            </a:r>
          </a:p>
          <a:p>
            <a:r>
              <a:rPr lang="en-GB" dirty="0" smtClean="0"/>
              <a:t>To define </a:t>
            </a:r>
            <a:r>
              <a:rPr lang="en-GB" dirty="0" err="1" smtClean="0"/>
              <a:t>collition</a:t>
            </a:r>
            <a:r>
              <a:rPr lang="en-GB" dirty="0" smtClean="0"/>
              <a:t> detection, use the following methods</a:t>
            </a:r>
          </a:p>
          <a:p>
            <a:pPr lvl="3"/>
            <a:r>
              <a:rPr lang="en-GB" dirty="0" err="1" smtClean="0"/>
              <a:t>collidesWith</a:t>
            </a:r>
            <a:r>
              <a:rPr lang="en-GB" dirty="0" smtClean="0"/>
              <a:t>(Sprite s, </a:t>
            </a:r>
            <a:r>
              <a:rPr lang="en-GB" dirty="0" err="1" smtClean="0"/>
              <a:t>boolean</a:t>
            </a:r>
            <a:r>
              <a:rPr lang="en-GB" dirty="0" smtClean="0"/>
              <a:t> </a:t>
            </a:r>
            <a:r>
              <a:rPr lang="en-GB" dirty="0" err="1" smtClean="0"/>
              <a:t>pixelLevel</a:t>
            </a:r>
            <a:r>
              <a:rPr lang="en-GB" dirty="0" smtClean="0"/>
              <a:t>)</a:t>
            </a:r>
          </a:p>
          <a:p>
            <a:pPr lvl="3"/>
            <a:r>
              <a:rPr lang="en-GB" dirty="0" err="1" smtClean="0"/>
              <a:t>collidesWith</a:t>
            </a:r>
            <a:r>
              <a:rPr lang="en-GB" dirty="0" smtClean="0"/>
              <a:t>(</a:t>
            </a:r>
            <a:r>
              <a:rPr lang="en-GB" dirty="0" err="1" smtClean="0"/>
              <a:t>TiledLayer</a:t>
            </a:r>
            <a:r>
              <a:rPr lang="en-GB" dirty="0" smtClean="0"/>
              <a:t> t, </a:t>
            </a:r>
            <a:r>
              <a:rPr lang="en-GB" dirty="0" err="1" smtClean="0"/>
              <a:t>boolean</a:t>
            </a:r>
            <a:r>
              <a:rPr lang="en-GB" dirty="0" smtClean="0"/>
              <a:t> </a:t>
            </a:r>
            <a:r>
              <a:rPr lang="en-GB" dirty="0" err="1" smtClean="0"/>
              <a:t>pixelLevel</a:t>
            </a:r>
            <a:r>
              <a:rPr lang="en-GB" dirty="0" smtClean="0"/>
              <a:t>)</a:t>
            </a:r>
          </a:p>
          <a:p>
            <a:pPr lvl="3"/>
            <a:r>
              <a:rPr lang="en-GB" dirty="0" err="1" smtClean="0"/>
              <a:t>collidesWith</a:t>
            </a:r>
            <a:r>
              <a:rPr lang="en-GB" dirty="0" smtClean="0"/>
              <a:t>(Image </a:t>
            </a:r>
            <a:r>
              <a:rPr lang="en-GB" dirty="0" err="1" smtClean="0"/>
              <a:t>img</a:t>
            </a:r>
            <a:r>
              <a:rPr lang="en-GB" dirty="0" smtClean="0"/>
              <a:t>, </a:t>
            </a:r>
            <a:r>
              <a:rPr lang="en-GB" dirty="0" err="1" smtClean="0"/>
              <a:t>int</a:t>
            </a:r>
            <a:r>
              <a:rPr lang="en-GB" dirty="0" smtClean="0"/>
              <a:t> x, </a:t>
            </a:r>
            <a:r>
              <a:rPr lang="en-GB" dirty="0" err="1" smtClean="0"/>
              <a:t>int</a:t>
            </a:r>
            <a:r>
              <a:rPr lang="en-GB" dirty="0" smtClean="0"/>
              <a:t> y, </a:t>
            </a:r>
            <a:r>
              <a:rPr lang="en-GB" dirty="0" err="1" smtClean="0"/>
              <a:t>boolean</a:t>
            </a:r>
            <a:r>
              <a:rPr lang="en-GB" dirty="0" smtClean="0"/>
              <a:t> </a:t>
            </a:r>
            <a:r>
              <a:rPr lang="en-GB" dirty="0" err="1" smtClean="0"/>
              <a:t>pixelLevel</a:t>
            </a:r>
            <a:r>
              <a:rPr lang="en-GB" dirty="0" smtClean="0"/>
              <a:t>)</a:t>
            </a:r>
          </a:p>
          <a:p>
            <a:r>
              <a:rPr lang="en-GB" dirty="0" smtClean="0"/>
              <a:t>To define collision rectangle, use the following method</a:t>
            </a:r>
          </a:p>
          <a:p>
            <a:pPr lvl="3"/>
            <a:r>
              <a:rPr lang="en-GB" dirty="0" err="1" smtClean="0"/>
              <a:t>defineCollisionRectangle</a:t>
            </a:r>
            <a:r>
              <a:rPr lang="en-GB" dirty="0" smtClean="0"/>
              <a:t>(</a:t>
            </a:r>
            <a:r>
              <a:rPr lang="en-GB" dirty="0" err="1" smtClean="0"/>
              <a:t>int</a:t>
            </a:r>
            <a:r>
              <a:rPr lang="en-GB" dirty="0" smtClean="0"/>
              <a:t> x, </a:t>
            </a:r>
            <a:r>
              <a:rPr lang="en-GB" dirty="0" err="1" smtClean="0"/>
              <a:t>int</a:t>
            </a:r>
            <a:r>
              <a:rPr lang="en-GB" dirty="0" smtClean="0"/>
              <a:t> y, </a:t>
            </a:r>
            <a:r>
              <a:rPr lang="en-GB" dirty="0" err="1" smtClean="0"/>
              <a:t>int</a:t>
            </a:r>
            <a:r>
              <a:rPr lang="en-GB" dirty="0" smtClean="0"/>
              <a:t> width, </a:t>
            </a:r>
            <a:r>
              <a:rPr lang="en-GB" dirty="0" err="1" smtClean="0"/>
              <a:t>int</a:t>
            </a:r>
            <a:r>
              <a:rPr lang="en-GB" dirty="0" smtClean="0"/>
              <a:t> height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r>
              <a:rPr lang="en-GB" smtClean="0"/>
              <a:t>Tiling and Layering</a:t>
            </a:r>
          </a:p>
        </p:txBody>
      </p:sp>
      <p:sp>
        <p:nvSpPr>
          <p:cNvPr id="19459" name="Rectangle 5"/>
          <p:cNvSpPr>
            <a:spLocks noGrp="1" noChangeArrowheads="1"/>
          </p:cNvSpPr>
          <p:nvPr>
            <p:ph type="body" idx="1"/>
          </p:nvPr>
        </p:nvSpPr>
        <p:spPr/>
        <p:txBody>
          <a:bodyPr/>
          <a:lstStyle/>
          <a:p>
            <a:r>
              <a:rPr lang="en-GB" smtClean="0"/>
              <a:t>Tiles are used to create background and foreground sprites</a:t>
            </a:r>
          </a:p>
          <a:p>
            <a:r>
              <a:rPr lang="en-GB" smtClean="0"/>
              <a:t>Tiles can be composed of sub-images to create arbitrary sprites</a:t>
            </a:r>
          </a:p>
          <a:p>
            <a:pPr lvl="1"/>
            <a:r>
              <a:rPr lang="en-GB" smtClean="0"/>
              <a:t>Once created the tile works as a whole unit</a:t>
            </a:r>
          </a:p>
          <a:p>
            <a:r>
              <a:rPr lang="en-GB" smtClean="0"/>
              <a:t>Tiles can be animated to create the illusion of movement</a:t>
            </a:r>
          </a:p>
          <a:p>
            <a:pPr lvl="1"/>
            <a:r>
              <a:rPr lang="en-GB" smtClean="0"/>
              <a:t>For example, to create the rippling water effect</a:t>
            </a:r>
          </a:p>
          <a:p>
            <a:endParaRPr lang="en-GB" smtClean="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r>
              <a:rPr lang="en-GB" smtClean="0"/>
              <a:t>Tiling and Layering in MIDP 1.0</a:t>
            </a:r>
          </a:p>
        </p:txBody>
      </p:sp>
      <p:sp>
        <p:nvSpPr>
          <p:cNvPr id="20483" name="Rectangle 5"/>
          <p:cNvSpPr>
            <a:spLocks noGrp="1" noChangeArrowheads="1"/>
          </p:cNvSpPr>
          <p:nvPr>
            <p:ph type="body" idx="1"/>
          </p:nvPr>
        </p:nvSpPr>
        <p:spPr/>
        <p:txBody>
          <a:bodyPr/>
          <a:lstStyle/>
          <a:p>
            <a:r>
              <a:rPr lang="en-GB" dirty="0" smtClean="0"/>
              <a:t>You create tiles as a standard Image object:</a:t>
            </a:r>
          </a:p>
          <a:p>
            <a:endParaRPr lang="en-GB" dirty="0" smtClean="0"/>
          </a:p>
          <a:p>
            <a:pPr lvl="3"/>
            <a:r>
              <a:rPr lang="en-GB" dirty="0" smtClean="0"/>
              <a:t>Image </a:t>
            </a:r>
            <a:r>
              <a:rPr lang="en-GB" dirty="0" err="1" smtClean="0"/>
              <a:t>image</a:t>
            </a:r>
            <a:r>
              <a:rPr lang="en-GB" dirty="0" smtClean="0"/>
              <a:t> = </a:t>
            </a:r>
            <a:r>
              <a:rPr lang="en-GB" dirty="0" err="1" smtClean="0"/>
              <a:t>Image.createImage</a:t>
            </a:r>
            <a:r>
              <a:rPr lang="en-GB" dirty="0" smtClean="0"/>
              <a:t>(“/mytile.png”);</a:t>
            </a:r>
          </a:p>
          <a:p>
            <a:pPr lvl="3"/>
            <a:r>
              <a:rPr lang="en-GB" dirty="0" smtClean="0"/>
              <a:t>for (</a:t>
            </a:r>
            <a:r>
              <a:rPr lang="en-GB" dirty="0" err="1" smtClean="0"/>
              <a:t>int</a:t>
            </a:r>
            <a:r>
              <a:rPr lang="en-GB" dirty="0" smtClean="0"/>
              <a:t> </a:t>
            </a:r>
            <a:r>
              <a:rPr lang="en-GB" dirty="0" err="1" smtClean="0"/>
              <a:t>i</a:t>
            </a:r>
            <a:r>
              <a:rPr lang="en-GB" dirty="0" smtClean="0"/>
              <a:t> =0; </a:t>
            </a:r>
            <a:r>
              <a:rPr lang="en-GB" dirty="0" err="1" smtClean="0"/>
              <a:t>i</a:t>
            </a:r>
            <a:r>
              <a:rPr lang="en-GB" dirty="0" smtClean="0"/>
              <a:t> &lt; </a:t>
            </a:r>
            <a:r>
              <a:rPr lang="en-GB" dirty="0" err="1" smtClean="0"/>
              <a:t>getWidth</a:t>
            </a:r>
            <a:r>
              <a:rPr lang="en-GB" dirty="0" smtClean="0"/>
              <a:t>(); </a:t>
            </a:r>
            <a:r>
              <a:rPr lang="en-GB" dirty="0" err="1" smtClean="0"/>
              <a:t>i</a:t>
            </a:r>
            <a:r>
              <a:rPr lang="en-GB" dirty="0" smtClean="0"/>
              <a:t> += </a:t>
            </a:r>
            <a:r>
              <a:rPr lang="en-GB" dirty="0" err="1" smtClean="0"/>
              <a:t>image.getWidth</a:t>
            </a:r>
            <a:r>
              <a:rPr lang="en-GB" dirty="0" smtClean="0"/>
              <a:t>()) </a:t>
            </a:r>
          </a:p>
          <a:p>
            <a:pPr lvl="3"/>
            <a:r>
              <a:rPr lang="en-GB" dirty="0" smtClean="0"/>
              <a:t>		{</a:t>
            </a:r>
          </a:p>
          <a:p>
            <a:pPr lvl="3"/>
            <a:r>
              <a:rPr lang="en-GB" dirty="0" smtClean="0"/>
              <a:t>		</a:t>
            </a:r>
            <a:r>
              <a:rPr lang="en-GB" dirty="0" err="1" smtClean="0"/>
              <a:t>graphics.drawImage</a:t>
            </a:r>
            <a:r>
              <a:rPr lang="en-GB" dirty="0" smtClean="0"/>
              <a:t>(image, </a:t>
            </a:r>
            <a:r>
              <a:rPr lang="en-GB" dirty="0" err="1" smtClean="0"/>
              <a:t>i</a:t>
            </a:r>
            <a:r>
              <a:rPr lang="en-GB" dirty="0" smtClean="0"/>
              <a:t>, </a:t>
            </a:r>
            <a:r>
              <a:rPr lang="en-GB" dirty="0" err="1" smtClean="0"/>
              <a:t>Ypos</a:t>
            </a:r>
            <a:r>
              <a:rPr lang="en-GB" dirty="0" smtClean="0"/>
              <a:t>, </a:t>
            </a:r>
            <a:r>
              <a:rPr lang="en-GB" dirty="0" err="1" smtClean="0"/>
              <a:t>Graphics.TOP</a:t>
            </a:r>
            <a:r>
              <a:rPr lang="en-GB" dirty="0" smtClean="0"/>
              <a:t> | </a:t>
            </a:r>
            <a:r>
              <a:rPr lang="en-GB" dirty="0" err="1" smtClean="0"/>
              <a:t>Graphics.LEFT</a:t>
            </a:r>
            <a:r>
              <a:rPr lang="en-GB" dirty="0" smtClean="0"/>
              <a:t>);</a:t>
            </a:r>
          </a:p>
          <a:p>
            <a:pPr lvl="3"/>
            <a:r>
              <a:rPr lang="en-GB" dirty="0" smtClean="0"/>
              <a:t>		}</a:t>
            </a:r>
          </a:p>
          <a:p>
            <a:pPr lvl="1"/>
            <a:endParaRPr lang="en-GB" dirty="0" smtClean="0"/>
          </a:p>
          <a:p>
            <a:r>
              <a:rPr lang="en-GB" dirty="0" smtClean="0"/>
              <a:t>In order to maintain correct Z ordering, first draw the tile background, then draw the tile foreground to preserve depth illusion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r>
              <a:rPr lang="en-GB" smtClean="0"/>
              <a:t>Lecture Overview</a:t>
            </a:r>
          </a:p>
        </p:txBody>
      </p:sp>
      <p:sp>
        <p:nvSpPr>
          <p:cNvPr id="4099" name="Rectangle 5"/>
          <p:cNvSpPr>
            <a:spLocks noGrp="1" noChangeArrowheads="1"/>
          </p:cNvSpPr>
          <p:nvPr>
            <p:ph type="body" idx="1"/>
          </p:nvPr>
        </p:nvSpPr>
        <p:spPr/>
        <p:txBody>
          <a:bodyPr/>
          <a:lstStyle/>
          <a:p>
            <a:r>
              <a:rPr lang="en-GB" smtClean="0"/>
              <a:t>Game API Overview</a:t>
            </a:r>
          </a:p>
          <a:p>
            <a:pPr lvl="1"/>
            <a:r>
              <a:rPr lang="en-GB" smtClean="0"/>
              <a:t>The Game Package</a:t>
            </a:r>
          </a:p>
          <a:p>
            <a:pPr lvl="1"/>
            <a:r>
              <a:rPr lang="en-GB" smtClean="0"/>
              <a:t>Example Game</a:t>
            </a:r>
          </a:p>
          <a:p>
            <a:r>
              <a:rPr lang="en-GB" smtClean="0"/>
              <a:t>Game loop</a:t>
            </a:r>
          </a:p>
          <a:p>
            <a:r>
              <a:rPr lang="en-GB" smtClean="0"/>
              <a:t>Game Canvas</a:t>
            </a:r>
          </a:p>
          <a:p>
            <a:r>
              <a:rPr lang="en-GB" smtClean="0"/>
              <a:t>Sprites</a:t>
            </a:r>
          </a:p>
          <a:p>
            <a:r>
              <a:rPr lang="en-GB" smtClean="0"/>
              <a:t>Managing Tiles and Layers</a:t>
            </a:r>
          </a:p>
          <a:p>
            <a:r>
              <a:rPr lang="en-GB" smtClean="0"/>
              <a:t>User Input</a:t>
            </a:r>
          </a:p>
          <a:p>
            <a:r>
              <a:rPr lang="en-GB" smtClean="0"/>
              <a:t>Concurrency</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2"/>
          <p:cNvSpPr>
            <a:spLocks noGrp="1" noChangeArrowheads="1"/>
          </p:cNvSpPr>
          <p:nvPr>
            <p:ph type="title"/>
          </p:nvPr>
        </p:nvSpPr>
        <p:spPr/>
        <p:txBody>
          <a:bodyPr/>
          <a:lstStyle/>
          <a:p>
            <a:r>
              <a:rPr lang="en-GB" smtClean="0"/>
              <a:t>Tiling and Layering in MIDP 2.0</a:t>
            </a:r>
          </a:p>
        </p:txBody>
      </p:sp>
      <p:sp>
        <p:nvSpPr>
          <p:cNvPr id="21507" name="Rectangle 23"/>
          <p:cNvSpPr>
            <a:spLocks noGrp="1" noChangeArrowheads="1"/>
          </p:cNvSpPr>
          <p:nvPr>
            <p:ph type="body" idx="1"/>
          </p:nvPr>
        </p:nvSpPr>
        <p:spPr/>
        <p:txBody>
          <a:bodyPr/>
          <a:lstStyle/>
          <a:p>
            <a:r>
              <a:rPr lang="en-GB" dirty="0" err="1" smtClean="0"/>
              <a:t>LayerManager</a:t>
            </a:r>
            <a:r>
              <a:rPr lang="en-GB" dirty="0" smtClean="0"/>
              <a:t> simplifies tile management:</a:t>
            </a:r>
          </a:p>
          <a:p>
            <a:pPr lvl="3"/>
            <a:r>
              <a:rPr lang="en-GB" dirty="0" smtClean="0"/>
              <a:t>Image </a:t>
            </a:r>
            <a:r>
              <a:rPr lang="en-GB" dirty="0" err="1" smtClean="0"/>
              <a:t>image</a:t>
            </a:r>
            <a:r>
              <a:rPr lang="en-GB" dirty="0" smtClean="0"/>
              <a:t> = </a:t>
            </a:r>
            <a:r>
              <a:rPr lang="en-GB" dirty="0" err="1" smtClean="0"/>
              <a:t>Image.createImage</a:t>
            </a:r>
            <a:r>
              <a:rPr lang="en-GB" dirty="0" smtClean="0"/>
              <a:t>(“/mytile.png”);</a:t>
            </a:r>
          </a:p>
          <a:p>
            <a:pPr lvl="3"/>
            <a:r>
              <a:rPr lang="en-GB" dirty="0" err="1" smtClean="0"/>
              <a:t>LayerManager</a:t>
            </a:r>
            <a:r>
              <a:rPr lang="en-GB" dirty="0" smtClean="0"/>
              <a:t> </a:t>
            </a:r>
            <a:r>
              <a:rPr lang="en-GB" dirty="0" err="1" smtClean="0"/>
              <a:t>layerManager</a:t>
            </a:r>
            <a:r>
              <a:rPr lang="en-GB" dirty="0" smtClean="0"/>
              <a:t> = new </a:t>
            </a:r>
            <a:r>
              <a:rPr lang="en-GB" dirty="0" err="1" smtClean="0"/>
              <a:t>LayerManager</a:t>
            </a:r>
            <a:r>
              <a:rPr lang="en-GB" dirty="0" smtClean="0"/>
              <a:t>();</a:t>
            </a:r>
          </a:p>
          <a:p>
            <a:pPr lvl="3"/>
            <a:r>
              <a:rPr lang="en-GB" dirty="0" err="1" smtClean="0"/>
              <a:t>TiledLayer</a:t>
            </a:r>
            <a:r>
              <a:rPr lang="en-GB" dirty="0" smtClean="0"/>
              <a:t> </a:t>
            </a:r>
            <a:r>
              <a:rPr lang="en-GB" dirty="0" err="1" smtClean="0"/>
              <a:t>tiledLayer</a:t>
            </a:r>
            <a:r>
              <a:rPr lang="en-GB" dirty="0" smtClean="0"/>
              <a:t> = new </a:t>
            </a:r>
            <a:r>
              <a:rPr lang="en-GB" dirty="0" err="1" smtClean="0"/>
              <a:t>TiledLayer</a:t>
            </a:r>
            <a:r>
              <a:rPr lang="en-GB" dirty="0" smtClean="0"/>
              <a:t>(cols, rows, image, X, Y);</a:t>
            </a:r>
          </a:p>
          <a:p>
            <a:pPr lvl="3"/>
            <a:r>
              <a:rPr lang="en-GB" dirty="0" err="1" smtClean="0"/>
              <a:t>tiledLayer.fillCells</a:t>
            </a:r>
            <a:r>
              <a:rPr lang="en-GB" dirty="0" smtClean="0"/>
              <a:t>(0,0,cols,rows,1);</a:t>
            </a:r>
          </a:p>
          <a:p>
            <a:pPr lvl="3"/>
            <a:r>
              <a:rPr lang="en-GB" dirty="0" err="1" smtClean="0"/>
              <a:t>layerManager.append</a:t>
            </a:r>
            <a:r>
              <a:rPr lang="en-GB" dirty="0" smtClean="0"/>
              <a:t>(</a:t>
            </a:r>
            <a:r>
              <a:rPr lang="en-GB" dirty="0" err="1" smtClean="0"/>
              <a:t>tiledLayer</a:t>
            </a:r>
            <a:r>
              <a:rPr lang="en-GB" dirty="0" smtClean="0"/>
              <a:t>);</a:t>
            </a:r>
          </a:p>
          <a:p>
            <a:r>
              <a:rPr lang="en-GB" dirty="0" err="1" smtClean="0"/>
              <a:t>LayerManager</a:t>
            </a:r>
            <a:r>
              <a:rPr lang="en-GB" dirty="0" smtClean="0"/>
              <a:t> paints tiles and sprites in the order that they are appended to manage depth ordering</a:t>
            </a:r>
          </a:p>
          <a:p>
            <a:r>
              <a:rPr lang="en-GB" dirty="0" smtClean="0"/>
              <a:t>Example:</a:t>
            </a:r>
          </a:p>
        </p:txBody>
      </p:sp>
      <p:grpSp>
        <p:nvGrpSpPr>
          <p:cNvPr id="2" name="Group 19"/>
          <p:cNvGrpSpPr>
            <a:grpSpLocks/>
          </p:cNvGrpSpPr>
          <p:nvPr/>
        </p:nvGrpSpPr>
        <p:grpSpPr bwMode="auto">
          <a:xfrm>
            <a:off x="6158309" y="4647368"/>
            <a:ext cx="2557250" cy="894334"/>
            <a:chOff x="3447" y="2789"/>
            <a:chExt cx="1639" cy="621"/>
          </a:xfrm>
        </p:grpSpPr>
        <p:pic>
          <p:nvPicPr>
            <p:cNvPr id="21516" name="Picture 9" descr="tile2"/>
            <p:cNvPicPr>
              <a:picLocks noChangeAspect="1" noChangeArrowheads="1"/>
            </p:cNvPicPr>
            <p:nvPr/>
          </p:nvPicPr>
          <p:blipFill>
            <a:blip r:embed="rId3" cstate="print"/>
            <a:srcRect/>
            <a:stretch>
              <a:fillRect/>
            </a:stretch>
          </p:blipFill>
          <p:spPr bwMode="auto">
            <a:xfrm>
              <a:off x="3901" y="2789"/>
              <a:ext cx="280" cy="320"/>
            </a:xfrm>
            <a:prstGeom prst="rect">
              <a:avLst/>
            </a:prstGeom>
            <a:noFill/>
            <a:ln w="9525">
              <a:noFill/>
              <a:miter lim="800000"/>
              <a:headEnd/>
              <a:tailEnd/>
            </a:ln>
          </p:spPr>
        </p:pic>
        <p:pic>
          <p:nvPicPr>
            <p:cNvPr id="21517" name="Picture 10" descr="tile3"/>
            <p:cNvPicPr>
              <a:picLocks noChangeAspect="1" noChangeArrowheads="1"/>
            </p:cNvPicPr>
            <p:nvPr/>
          </p:nvPicPr>
          <p:blipFill>
            <a:blip r:embed="rId4" cstate="print"/>
            <a:srcRect/>
            <a:stretch>
              <a:fillRect/>
            </a:stretch>
          </p:blipFill>
          <p:spPr bwMode="auto">
            <a:xfrm>
              <a:off x="4354" y="2789"/>
              <a:ext cx="280" cy="320"/>
            </a:xfrm>
            <a:prstGeom prst="rect">
              <a:avLst/>
            </a:prstGeom>
            <a:noFill/>
            <a:ln w="9525">
              <a:noFill/>
              <a:miter lim="800000"/>
              <a:headEnd/>
              <a:tailEnd/>
            </a:ln>
          </p:spPr>
        </p:pic>
        <p:pic>
          <p:nvPicPr>
            <p:cNvPr id="21518" name="Picture 11" descr="tile4"/>
            <p:cNvPicPr>
              <a:picLocks noChangeAspect="1" noChangeArrowheads="1"/>
            </p:cNvPicPr>
            <p:nvPr/>
          </p:nvPicPr>
          <p:blipFill>
            <a:blip r:embed="rId5" cstate="print"/>
            <a:srcRect/>
            <a:stretch>
              <a:fillRect/>
            </a:stretch>
          </p:blipFill>
          <p:spPr bwMode="auto">
            <a:xfrm>
              <a:off x="4763" y="2789"/>
              <a:ext cx="280" cy="320"/>
            </a:xfrm>
            <a:prstGeom prst="rect">
              <a:avLst/>
            </a:prstGeom>
            <a:noFill/>
            <a:ln w="9525">
              <a:noFill/>
              <a:miter lim="800000"/>
              <a:headEnd/>
              <a:tailEnd/>
            </a:ln>
          </p:spPr>
        </p:pic>
        <p:grpSp>
          <p:nvGrpSpPr>
            <p:cNvPr id="3" name="Group 18"/>
            <p:cNvGrpSpPr>
              <a:grpSpLocks/>
            </p:cNvGrpSpPr>
            <p:nvPr/>
          </p:nvGrpSpPr>
          <p:grpSpPr bwMode="auto">
            <a:xfrm>
              <a:off x="3447" y="2789"/>
              <a:ext cx="369" cy="621"/>
              <a:chOff x="3447" y="2789"/>
              <a:chExt cx="369" cy="621"/>
            </a:xfrm>
          </p:grpSpPr>
          <p:pic>
            <p:nvPicPr>
              <p:cNvPr id="21523" name="Picture 8" descr="tile1"/>
              <p:cNvPicPr>
                <a:picLocks noChangeAspect="1" noChangeArrowheads="1"/>
              </p:cNvPicPr>
              <p:nvPr/>
            </p:nvPicPr>
            <p:blipFill>
              <a:blip r:embed="rId6" cstate="print"/>
              <a:srcRect/>
              <a:stretch>
                <a:fillRect/>
              </a:stretch>
            </p:blipFill>
            <p:spPr bwMode="auto">
              <a:xfrm>
                <a:off x="3493" y="2789"/>
                <a:ext cx="280" cy="320"/>
              </a:xfrm>
              <a:prstGeom prst="rect">
                <a:avLst/>
              </a:prstGeom>
              <a:noFill/>
              <a:ln w="9525">
                <a:noFill/>
                <a:miter lim="800000"/>
                <a:headEnd/>
                <a:tailEnd/>
              </a:ln>
            </p:spPr>
          </p:pic>
          <p:sp>
            <p:nvSpPr>
              <p:cNvPr id="21524" name="Text Box 12"/>
              <p:cNvSpPr txBox="1">
                <a:spLocks noChangeArrowheads="1"/>
              </p:cNvSpPr>
              <p:nvPr/>
            </p:nvSpPr>
            <p:spPr bwMode="auto">
              <a:xfrm>
                <a:off x="3447" y="3166"/>
                <a:ext cx="369" cy="244"/>
              </a:xfrm>
              <a:prstGeom prst="rect">
                <a:avLst/>
              </a:prstGeom>
              <a:noFill/>
              <a:ln w="9525" algn="ctr">
                <a:noFill/>
                <a:miter lim="800000"/>
                <a:headEnd/>
                <a:tailEnd/>
              </a:ln>
            </p:spPr>
            <p:txBody>
              <a:bodyPr wrap="none" lIns="90488" tIns="44450" rIns="90488" bIns="44450">
                <a:spAutoFit/>
              </a:bodyPr>
              <a:lstStyle/>
              <a:p>
                <a:pPr defTabSz="724205">
                  <a:buClr>
                    <a:schemeClr val="accent1"/>
                  </a:buClr>
                </a:pPr>
                <a:r>
                  <a:rPr lang="en-GB" sz="1700" dirty="0"/>
                  <a:t>tile1</a:t>
                </a:r>
              </a:p>
            </p:txBody>
          </p:sp>
        </p:grpSp>
        <p:sp>
          <p:nvSpPr>
            <p:cNvPr id="21520" name="Text Box 13"/>
            <p:cNvSpPr txBox="1">
              <a:spLocks noChangeArrowheads="1"/>
            </p:cNvSpPr>
            <p:nvPr/>
          </p:nvSpPr>
          <p:spPr bwMode="auto">
            <a:xfrm>
              <a:off x="3886" y="3152"/>
              <a:ext cx="369" cy="244"/>
            </a:xfrm>
            <a:prstGeom prst="rect">
              <a:avLst/>
            </a:prstGeom>
            <a:noFill/>
            <a:ln w="9525" algn="ctr">
              <a:noFill/>
              <a:miter lim="800000"/>
              <a:headEnd/>
              <a:tailEnd/>
            </a:ln>
          </p:spPr>
          <p:txBody>
            <a:bodyPr wrap="none" lIns="90488" tIns="44450" rIns="90488" bIns="44450">
              <a:spAutoFit/>
            </a:bodyPr>
            <a:lstStyle/>
            <a:p>
              <a:pPr defTabSz="724205">
                <a:buClr>
                  <a:schemeClr val="accent1"/>
                </a:buClr>
              </a:pPr>
              <a:r>
                <a:rPr lang="en-GB" sz="1700" dirty="0"/>
                <a:t>tile2</a:t>
              </a:r>
            </a:p>
          </p:txBody>
        </p:sp>
        <p:sp>
          <p:nvSpPr>
            <p:cNvPr id="21521" name="Text Box 14"/>
            <p:cNvSpPr txBox="1">
              <a:spLocks noChangeArrowheads="1"/>
            </p:cNvSpPr>
            <p:nvPr/>
          </p:nvSpPr>
          <p:spPr bwMode="auto">
            <a:xfrm>
              <a:off x="4309" y="3152"/>
              <a:ext cx="369" cy="244"/>
            </a:xfrm>
            <a:prstGeom prst="rect">
              <a:avLst/>
            </a:prstGeom>
            <a:noFill/>
            <a:ln w="9525" algn="ctr">
              <a:noFill/>
              <a:miter lim="800000"/>
              <a:headEnd/>
              <a:tailEnd/>
            </a:ln>
          </p:spPr>
          <p:txBody>
            <a:bodyPr wrap="none" lIns="90488" tIns="44450" rIns="90488" bIns="44450">
              <a:spAutoFit/>
            </a:bodyPr>
            <a:lstStyle/>
            <a:p>
              <a:pPr defTabSz="724205">
                <a:buClr>
                  <a:schemeClr val="accent1"/>
                </a:buClr>
              </a:pPr>
              <a:r>
                <a:rPr lang="en-GB" sz="1700" dirty="0"/>
                <a:t>tile3</a:t>
              </a:r>
            </a:p>
          </p:txBody>
        </p:sp>
        <p:sp>
          <p:nvSpPr>
            <p:cNvPr id="21522" name="Text Box 15"/>
            <p:cNvSpPr txBox="1">
              <a:spLocks noChangeArrowheads="1"/>
            </p:cNvSpPr>
            <p:nvPr/>
          </p:nvSpPr>
          <p:spPr bwMode="auto">
            <a:xfrm>
              <a:off x="4717" y="3152"/>
              <a:ext cx="369" cy="244"/>
            </a:xfrm>
            <a:prstGeom prst="rect">
              <a:avLst/>
            </a:prstGeom>
            <a:noFill/>
            <a:ln w="9525" algn="ctr">
              <a:noFill/>
              <a:miter lim="800000"/>
              <a:headEnd/>
              <a:tailEnd/>
            </a:ln>
          </p:spPr>
          <p:txBody>
            <a:bodyPr wrap="none" lIns="90488" tIns="44450" rIns="90488" bIns="44450">
              <a:spAutoFit/>
            </a:bodyPr>
            <a:lstStyle/>
            <a:p>
              <a:pPr defTabSz="724205">
                <a:buClr>
                  <a:schemeClr val="accent1"/>
                </a:buClr>
              </a:pPr>
              <a:r>
                <a:rPr lang="en-GB" sz="1700" dirty="0"/>
                <a:t>tile4</a:t>
              </a:r>
            </a:p>
          </p:txBody>
        </p:sp>
      </p:grpSp>
      <p:grpSp>
        <p:nvGrpSpPr>
          <p:cNvPr id="4" name="Group 17"/>
          <p:cNvGrpSpPr>
            <a:grpSpLocks/>
          </p:cNvGrpSpPr>
          <p:nvPr/>
        </p:nvGrpSpPr>
        <p:grpSpPr bwMode="auto">
          <a:xfrm>
            <a:off x="920548" y="4647367"/>
            <a:ext cx="1747480" cy="874172"/>
            <a:chOff x="408" y="2789"/>
            <a:chExt cx="1120" cy="607"/>
          </a:xfrm>
        </p:grpSpPr>
        <p:pic>
          <p:nvPicPr>
            <p:cNvPr id="21514" name="Picture 4" descr="tiles"/>
            <p:cNvPicPr>
              <a:picLocks noChangeAspect="1" noChangeArrowheads="1"/>
            </p:cNvPicPr>
            <p:nvPr/>
          </p:nvPicPr>
          <p:blipFill>
            <a:blip r:embed="rId7" cstate="print"/>
            <a:srcRect/>
            <a:stretch>
              <a:fillRect/>
            </a:stretch>
          </p:blipFill>
          <p:spPr bwMode="auto">
            <a:xfrm>
              <a:off x="408" y="2789"/>
              <a:ext cx="1120" cy="320"/>
            </a:xfrm>
            <a:prstGeom prst="rect">
              <a:avLst/>
            </a:prstGeom>
            <a:noFill/>
            <a:ln w="9525">
              <a:noFill/>
              <a:miter lim="800000"/>
              <a:headEnd/>
              <a:tailEnd/>
            </a:ln>
          </p:spPr>
        </p:pic>
        <p:sp>
          <p:nvSpPr>
            <p:cNvPr id="21515" name="Text Box 5"/>
            <p:cNvSpPr txBox="1">
              <a:spLocks noChangeArrowheads="1"/>
            </p:cNvSpPr>
            <p:nvPr/>
          </p:nvSpPr>
          <p:spPr bwMode="auto">
            <a:xfrm>
              <a:off x="635" y="3152"/>
              <a:ext cx="718" cy="244"/>
            </a:xfrm>
            <a:prstGeom prst="rect">
              <a:avLst/>
            </a:prstGeom>
            <a:noFill/>
            <a:ln w="9525" algn="ctr">
              <a:noFill/>
              <a:miter lim="800000"/>
              <a:headEnd/>
              <a:tailEnd/>
            </a:ln>
          </p:spPr>
          <p:txBody>
            <a:bodyPr wrap="none" lIns="90488" tIns="44450" rIns="90488" bIns="44450">
              <a:spAutoFit/>
            </a:bodyPr>
            <a:lstStyle/>
            <a:p>
              <a:pPr defTabSz="724205">
                <a:buClr>
                  <a:schemeClr val="accent1"/>
                </a:buClr>
              </a:pPr>
              <a:r>
                <a:rPr lang="en-GB" sz="1700" dirty="0"/>
                <a:t>mytile.png</a:t>
              </a:r>
            </a:p>
          </p:txBody>
        </p:sp>
      </p:grpSp>
      <p:sp>
        <p:nvSpPr>
          <p:cNvPr id="21510" name="Text Box 6"/>
          <p:cNvSpPr txBox="1">
            <a:spLocks noChangeArrowheads="1"/>
          </p:cNvSpPr>
          <p:nvPr/>
        </p:nvSpPr>
        <p:spPr bwMode="auto">
          <a:xfrm>
            <a:off x="3256243" y="4582561"/>
            <a:ext cx="2405906" cy="608535"/>
          </a:xfrm>
          <a:prstGeom prst="rect">
            <a:avLst/>
          </a:prstGeom>
          <a:noFill/>
          <a:ln w="9525" algn="ctr">
            <a:noFill/>
            <a:miter lim="800000"/>
            <a:headEnd/>
            <a:tailEnd/>
          </a:ln>
        </p:spPr>
        <p:txBody>
          <a:bodyPr lIns="86000" tIns="42245" rIns="86000" bIns="42245">
            <a:spAutoFit/>
          </a:bodyPr>
          <a:lstStyle/>
          <a:p>
            <a:pPr defTabSz="724205">
              <a:buClr>
                <a:schemeClr val="accent1"/>
              </a:buClr>
            </a:pPr>
            <a:r>
              <a:rPr lang="en-US" sz="1700" b="1" dirty="0">
                <a:solidFill>
                  <a:srgbClr val="006000"/>
                </a:solidFill>
              </a:rPr>
              <a:t>new </a:t>
            </a:r>
            <a:r>
              <a:rPr lang="en-US" sz="1700" b="1" dirty="0" err="1">
                <a:solidFill>
                  <a:srgbClr val="006000"/>
                </a:solidFill>
              </a:rPr>
              <a:t>TiledLayer</a:t>
            </a:r>
            <a:r>
              <a:rPr lang="en-US" sz="1700" b="1" dirty="0">
                <a:solidFill>
                  <a:srgbClr val="006000"/>
                </a:solidFill>
              </a:rPr>
              <a:t>(cols, rows, image, 35, 40);</a:t>
            </a:r>
            <a:endParaRPr lang="en-GB" sz="1700" b="1" dirty="0">
              <a:solidFill>
                <a:srgbClr val="006000"/>
              </a:solidFill>
            </a:endParaRPr>
          </a:p>
        </p:txBody>
      </p:sp>
      <p:cxnSp>
        <p:nvCxnSpPr>
          <p:cNvPr id="21511" name="AutoShape 7"/>
          <p:cNvCxnSpPr>
            <a:cxnSpLocks noChangeShapeType="1"/>
            <a:endCxn id="21510" idx="1"/>
          </p:cNvCxnSpPr>
          <p:nvPr/>
        </p:nvCxnSpPr>
        <p:spPr bwMode="auto">
          <a:xfrm>
            <a:off x="2668028" y="4877794"/>
            <a:ext cx="588215" cy="9035"/>
          </a:xfrm>
          <a:prstGeom prst="straightConnector1">
            <a:avLst/>
          </a:prstGeom>
          <a:noFill/>
          <a:ln w="9525">
            <a:solidFill>
              <a:schemeClr val="tx1"/>
            </a:solidFill>
            <a:round/>
            <a:headEnd/>
            <a:tailEnd type="triangle" w="med" len="med"/>
          </a:ln>
        </p:spPr>
      </p:cxnSp>
      <p:cxnSp>
        <p:nvCxnSpPr>
          <p:cNvPr id="21512" name="AutoShape 16"/>
          <p:cNvCxnSpPr>
            <a:cxnSpLocks noChangeShapeType="1"/>
            <a:stCxn id="21510" idx="3"/>
          </p:cNvCxnSpPr>
          <p:nvPr/>
        </p:nvCxnSpPr>
        <p:spPr bwMode="auto">
          <a:xfrm flipV="1">
            <a:off x="5662149" y="4877793"/>
            <a:ext cx="567930" cy="9036"/>
          </a:xfrm>
          <a:prstGeom prst="straightConnector1">
            <a:avLst/>
          </a:prstGeom>
          <a:noFill/>
          <a:ln w="9525">
            <a:solidFill>
              <a:schemeClr val="tx1"/>
            </a:solidFill>
            <a:round/>
            <a:headEnd/>
            <a:tailEnd type="triangle" w="med" len="med"/>
          </a:ln>
        </p:spPr>
      </p:cxnSp>
      <p:sp>
        <p:nvSpPr>
          <p:cNvPr id="21513" name="Text Box 21"/>
          <p:cNvSpPr txBox="1">
            <a:spLocks noChangeArrowheads="1"/>
          </p:cNvSpPr>
          <p:nvPr/>
        </p:nvSpPr>
        <p:spPr bwMode="auto">
          <a:xfrm>
            <a:off x="6688793" y="5538822"/>
            <a:ext cx="1333421" cy="346925"/>
          </a:xfrm>
          <a:prstGeom prst="rect">
            <a:avLst/>
          </a:prstGeom>
          <a:noFill/>
          <a:ln w="9525" algn="ctr">
            <a:noFill/>
            <a:miter lim="800000"/>
            <a:headEnd/>
            <a:tailEnd/>
          </a:ln>
        </p:spPr>
        <p:txBody>
          <a:bodyPr wrap="none" lIns="86000" tIns="42245" rIns="86000" bIns="42245">
            <a:spAutoFit/>
          </a:bodyPr>
          <a:lstStyle/>
          <a:p>
            <a:pPr defTabSz="724205">
              <a:buClr>
                <a:schemeClr val="accent1"/>
              </a:buClr>
            </a:pPr>
            <a:r>
              <a:rPr lang="en-GB" sz="1700" b="1" dirty="0"/>
              <a:t>Static tile set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7"/>
          <p:cNvPicPr>
            <a:picLocks noChangeAspect="1" noChangeArrowheads="1"/>
          </p:cNvPicPr>
          <p:nvPr/>
        </p:nvPicPr>
        <p:blipFill>
          <a:blip r:embed="rId3" cstate="print"/>
          <a:srcRect/>
          <a:stretch>
            <a:fillRect/>
          </a:stretch>
        </p:blipFill>
        <p:spPr bwMode="auto">
          <a:xfrm>
            <a:off x="3441626" y="4437112"/>
            <a:ext cx="1455713" cy="1589927"/>
          </a:xfrm>
          <a:prstGeom prst="rect">
            <a:avLst/>
          </a:prstGeom>
          <a:noFill/>
          <a:ln w="12700">
            <a:noFill/>
            <a:miter lim="800000"/>
            <a:headEnd/>
            <a:tailEnd/>
          </a:ln>
        </p:spPr>
      </p:pic>
      <p:pic>
        <p:nvPicPr>
          <p:cNvPr id="22531" name="Picture 16"/>
          <p:cNvPicPr>
            <a:picLocks noChangeAspect="1" noChangeArrowheads="1"/>
          </p:cNvPicPr>
          <p:nvPr/>
        </p:nvPicPr>
        <p:blipFill>
          <a:blip r:embed="rId3" cstate="print"/>
          <a:srcRect/>
          <a:stretch>
            <a:fillRect/>
          </a:stretch>
        </p:blipFill>
        <p:spPr bwMode="auto">
          <a:xfrm>
            <a:off x="2040521" y="4437112"/>
            <a:ext cx="1455713" cy="1589927"/>
          </a:xfrm>
          <a:prstGeom prst="rect">
            <a:avLst/>
          </a:prstGeom>
          <a:noFill/>
          <a:ln w="12700">
            <a:noFill/>
            <a:miter lim="800000"/>
            <a:headEnd/>
            <a:tailEnd/>
          </a:ln>
        </p:spPr>
      </p:pic>
      <p:sp>
        <p:nvSpPr>
          <p:cNvPr id="22532" name="Rectangle 19"/>
          <p:cNvSpPr>
            <a:spLocks noGrp="1" noChangeArrowheads="1"/>
          </p:cNvSpPr>
          <p:nvPr>
            <p:ph type="title"/>
          </p:nvPr>
        </p:nvSpPr>
        <p:spPr/>
        <p:txBody>
          <a:bodyPr/>
          <a:lstStyle/>
          <a:p>
            <a:r>
              <a:rPr lang="en-GB" smtClean="0"/>
              <a:t>LayerManager Overview</a:t>
            </a:r>
          </a:p>
        </p:txBody>
      </p:sp>
      <p:sp>
        <p:nvSpPr>
          <p:cNvPr id="22533" name="Rectangle 20"/>
          <p:cNvSpPr>
            <a:spLocks noGrp="1" noChangeArrowheads="1"/>
          </p:cNvSpPr>
          <p:nvPr>
            <p:ph type="body" idx="1"/>
          </p:nvPr>
        </p:nvSpPr>
        <p:spPr/>
        <p:txBody>
          <a:bodyPr/>
          <a:lstStyle/>
          <a:p>
            <a:r>
              <a:rPr lang="en-GB" smtClean="0"/>
              <a:t>Manages a series of layers</a:t>
            </a:r>
          </a:p>
          <a:p>
            <a:pPr lvl="1"/>
            <a:r>
              <a:rPr lang="en-GB" smtClean="0"/>
              <a:t>Appends, inserts and removes layers</a:t>
            </a:r>
          </a:p>
          <a:p>
            <a:pPr lvl="1"/>
            <a:r>
              <a:rPr lang="en-GB" smtClean="0"/>
              <a:t>Controls how layers are rendered to the screen </a:t>
            </a:r>
          </a:p>
          <a:p>
            <a:r>
              <a:rPr lang="en-GB" smtClean="0"/>
              <a:t>View window controls the visible region on the screen</a:t>
            </a:r>
          </a:p>
          <a:p>
            <a:pPr lvl="1"/>
            <a:r>
              <a:rPr lang="en-GB" smtClean="0"/>
              <a:t>Size (usually fixed to be optimal for the device screen)</a:t>
            </a:r>
          </a:p>
          <a:p>
            <a:pPr lvl="1"/>
            <a:r>
              <a:rPr lang="en-GB" smtClean="0"/>
              <a:t>Position (used for scrolling user’s view)</a:t>
            </a:r>
          </a:p>
          <a:p>
            <a:r>
              <a:rPr lang="en-GB" smtClean="0"/>
              <a:t>Example: </a:t>
            </a:r>
          </a:p>
          <a:p>
            <a:pPr lvl="1"/>
            <a:r>
              <a:rPr lang="en-GB" smtClean="0"/>
              <a:t>View window 85x85 pixels, located at (20,20)</a:t>
            </a:r>
          </a:p>
          <a:p>
            <a:endParaRPr lang="en-GB" smtClean="0"/>
          </a:p>
        </p:txBody>
      </p:sp>
      <p:sp>
        <p:nvSpPr>
          <p:cNvPr id="22534" name="Line 7"/>
          <p:cNvSpPr>
            <a:spLocks noChangeShapeType="1"/>
          </p:cNvSpPr>
          <p:nvPr/>
        </p:nvSpPr>
        <p:spPr bwMode="auto">
          <a:xfrm>
            <a:off x="1901658" y="4437112"/>
            <a:ext cx="5201874" cy="0"/>
          </a:xfrm>
          <a:prstGeom prst="line">
            <a:avLst/>
          </a:prstGeom>
          <a:noFill/>
          <a:ln w="12700">
            <a:solidFill>
              <a:schemeClr val="tx1"/>
            </a:solidFill>
            <a:round/>
            <a:headEnd/>
            <a:tailEnd type="triangle" w="med" len="med"/>
          </a:ln>
        </p:spPr>
        <p:txBody>
          <a:bodyPr lIns="86905" tIns="43452" rIns="86905" bIns="43452"/>
          <a:lstStyle/>
          <a:p>
            <a:endParaRPr lang="fi-FI"/>
          </a:p>
        </p:txBody>
      </p:sp>
      <p:sp>
        <p:nvSpPr>
          <p:cNvPr id="22535" name="Line 8"/>
          <p:cNvSpPr>
            <a:spLocks noChangeShapeType="1"/>
          </p:cNvSpPr>
          <p:nvPr/>
        </p:nvSpPr>
        <p:spPr bwMode="auto">
          <a:xfrm>
            <a:off x="1901658" y="4437112"/>
            <a:ext cx="0" cy="1676336"/>
          </a:xfrm>
          <a:prstGeom prst="line">
            <a:avLst/>
          </a:prstGeom>
          <a:noFill/>
          <a:ln w="12700">
            <a:solidFill>
              <a:schemeClr val="tx1"/>
            </a:solidFill>
            <a:round/>
            <a:headEnd/>
            <a:tailEnd type="triangle" w="med" len="med"/>
          </a:ln>
        </p:spPr>
        <p:txBody>
          <a:bodyPr lIns="86905" tIns="43452" rIns="86905" bIns="43452"/>
          <a:lstStyle/>
          <a:p>
            <a:endParaRPr lang="fi-FI"/>
          </a:p>
        </p:txBody>
      </p:sp>
      <p:sp>
        <p:nvSpPr>
          <p:cNvPr id="22536" name="Rectangle 9"/>
          <p:cNvSpPr>
            <a:spLocks noChangeArrowheads="1"/>
          </p:cNvSpPr>
          <p:nvPr/>
        </p:nvSpPr>
        <p:spPr bwMode="auto">
          <a:xfrm>
            <a:off x="2315125" y="4742425"/>
            <a:ext cx="1402664" cy="1294696"/>
          </a:xfrm>
          <a:prstGeom prst="rect">
            <a:avLst/>
          </a:prstGeom>
          <a:noFill/>
          <a:ln w="63500">
            <a:solidFill>
              <a:schemeClr val="hlink"/>
            </a:solidFill>
            <a:miter lim="800000"/>
            <a:headEnd/>
            <a:tailEnd/>
          </a:ln>
        </p:spPr>
        <p:txBody>
          <a:bodyPr wrap="none" lIns="86905" tIns="43452" rIns="86905" bIns="43452" anchor="ctr"/>
          <a:lstStyle/>
          <a:p>
            <a:endParaRPr lang="en-US"/>
          </a:p>
        </p:txBody>
      </p:sp>
      <p:sp>
        <p:nvSpPr>
          <p:cNvPr id="22537" name="Text Box 10"/>
          <p:cNvSpPr txBox="1">
            <a:spLocks noChangeArrowheads="1"/>
          </p:cNvSpPr>
          <p:nvPr/>
        </p:nvSpPr>
        <p:spPr bwMode="auto">
          <a:xfrm>
            <a:off x="1901658" y="4437112"/>
            <a:ext cx="679171" cy="262929"/>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200" dirty="0">
                <a:solidFill>
                  <a:schemeClr val="hlink"/>
                </a:solidFill>
                <a:latin typeface="NokiaSansWide" charset="0"/>
              </a:rPr>
              <a:t>(20,20)</a:t>
            </a:r>
          </a:p>
        </p:txBody>
      </p:sp>
      <p:sp>
        <p:nvSpPr>
          <p:cNvPr id="22538" name="AutoShape 11"/>
          <p:cNvSpPr>
            <a:spLocks noChangeArrowheads="1"/>
          </p:cNvSpPr>
          <p:nvPr/>
        </p:nvSpPr>
        <p:spPr bwMode="auto">
          <a:xfrm>
            <a:off x="2232431" y="4666097"/>
            <a:ext cx="165387" cy="152656"/>
          </a:xfrm>
          <a:prstGeom prst="octagon">
            <a:avLst>
              <a:gd name="adj" fmla="val 29287"/>
            </a:avLst>
          </a:prstGeom>
          <a:solidFill>
            <a:schemeClr val="hlink"/>
          </a:solidFill>
          <a:ln w="12700">
            <a:noFill/>
            <a:miter lim="800000"/>
            <a:headEnd/>
            <a:tailEnd/>
          </a:ln>
        </p:spPr>
        <p:txBody>
          <a:bodyPr wrap="none" lIns="86905" tIns="43452" rIns="86905" bIns="43452" anchor="ctr"/>
          <a:lstStyle/>
          <a:p>
            <a:endParaRPr lang="en-US"/>
          </a:p>
        </p:txBody>
      </p:sp>
      <p:sp>
        <p:nvSpPr>
          <p:cNvPr id="22539" name="Text Box 12"/>
          <p:cNvSpPr txBox="1">
            <a:spLocks noChangeArrowheads="1"/>
          </p:cNvSpPr>
          <p:nvPr/>
        </p:nvSpPr>
        <p:spPr bwMode="auto">
          <a:xfrm>
            <a:off x="3717789" y="4971409"/>
            <a:ext cx="363379" cy="262929"/>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200" dirty="0">
                <a:solidFill>
                  <a:schemeClr val="hlink"/>
                </a:solidFill>
                <a:latin typeface="NokiaSansWide" charset="0"/>
              </a:rPr>
              <a:t>85</a:t>
            </a:r>
          </a:p>
        </p:txBody>
      </p:sp>
      <p:sp>
        <p:nvSpPr>
          <p:cNvPr id="22540" name="Text Box 13"/>
          <p:cNvSpPr txBox="1">
            <a:spLocks noChangeArrowheads="1"/>
          </p:cNvSpPr>
          <p:nvPr/>
        </p:nvSpPr>
        <p:spPr bwMode="auto">
          <a:xfrm>
            <a:off x="2809724" y="4513441"/>
            <a:ext cx="363379" cy="262929"/>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200" dirty="0">
                <a:solidFill>
                  <a:schemeClr val="hlink"/>
                </a:solidFill>
                <a:latin typeface="NokiaSansWide" charset="0"/>
              </a:rPr>
              <a:t>85</a:t>
            </a:r>
          </a:p>
        </p:txBody>
      </p:sp>
      <p:sp>
        <p:nvSpPr>
          <p:cNvPr id="22541" name="Text Box 14"/>
          <p:cNvSpPr txBox="1">
            <a:spLocks noChangeArrowheads="1"/>
          </p:cNvSpPr>
          <p:nvPr/>
        </p:nvSpPr>
        <p:spPr bwMode="auto">
          <a:xfrm>
            <a:off x="1570885" y="5885904"/>
            <a:ext cx="270405" cy="262929"/>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200" dirty="0">
                <a:latin typeface="NokiaSansWide" charset="0"/>
              </a:rPr>
              <a:t>y</a:t>
            </a:r>
          </a:p>
        </p:txBody>
      </p:sp>
      <p:sp>
        <p:nvSpPr>
          <p:cNvPr id="22542" name="Text Box 15"/>
          <p:cNvSpPr txBox="1">
            <a:spLocks noChangeArrowheads="1"/>
          </p:cNvSpPr>
          <p:nvPr/>
        </p:nvSpPr>
        <p:spPr bwMode="auto">
          <a:xfrm>
            <a:off x="6772759" y="4437112"/>
            <a:ext cx="270405" cy="262929"/>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200" dirty="0">
                <a:latin typeface="NokiaSansWide" charset="0"/>
              </a:rPr>
              <a:t>x</a:t>
            </a:r>
          </a:p>
        </p:txBody>
      </p:sp>
      <p:pic>
        <p:nvPicPr>
          <p:cNvPr id="22543" name="Picture 18"/>
          <p:cNvPicPr>
            <a:picLocks noChangeAspect="1" noChangeArrowheads="1"/>
          </p:cNvPicPr>
          <p:nvPr/>
        </p:nvPicPr>
        <p:blipFill>
          <a:blip r:embed="rId3" cstate="print"/>
          <a:srcRect/>
          <a:stretch>
            <a:fillRect/>
          </a:stretch>
        </p:blipFill>
        <p:spPr bwMode="auto">
          <a:xfrm>
            <a:off x="4822446" y="4437112"/>
            <a:ext cx="1455714" cy="1589927"/>
          </a:xfrm>
          <a:prstGeom prst="rect">
            <a:avLst/>
          </a:prstGeom>
          <a:noFill/>
          <a:ln w="12700">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3"/>
          <p:cNvSpPr>
            <a:spLocks noGrp="1" noChangeArrowheads="1"/>
          </p:cNvSpPr>
          <p:nvPr>
            <p:ph type="title"/>
          </p:nvPr>
        </p:nvSpPr>
        <p:spPr/>
        <p:txBody>
          <a:bodyPr/>
          <a:lstStyle/>
          <a:p>
            <a:r>
              <a:rPr lang="en-GB" smtClean="0"/>
              <a:t>User Input Overview</a:t>
            </a:r>
          </a:p>
        </p:txBody>
      </p:sp>
      <p:sp>
        <p:nvSpPr>
          <p:cNvPr id="23555" name="Rectangle 14"/>
          <p:cNvSpPr>
            <a:spLocks noGrp="1" noChangeArrowheads="1"/>
          </p:cNvSpPr>
          <p:nvPr>
            <p:ph type="body" idx="1"/>
          </p:nvPr>
        </p:nvSpPr>
        <p:spPr/>
        <p:txBody>
          <a:bodyPr/>
          <a:lstStyle/>
          <a:p>
            <a:r>
              <a:rPr lang="en-GB" dirty="0" smtClean="0"/>
              <a:t>MIDP 1.0 uses </a:t>
            </a:r>
            <a:r>
              <a:rPr lang="en-GB" dirty="0" err="1" smtClean="0"/>
              <a:t>keyPressed</a:t>
            </a:r>
            <a:r>
              <a:rPr lang="en-GB" dirty="0" smtClean="0"/>
              <a:t>() and </a:t>
            </a:r>
            <a:r>
              <a:rPr lang="en-GB" dirty="0" err="1" smtClean="0"/>
              <a:t>getGameAction</a:t>
            </a:r>
            <a:r>
              <a:rPr lang="en-GB" dirty="0" smtClean="0"/>
              <a:t>() in Canvas</a:t>
            </a:r>
          </a:p>
          <a:p>
            <a:r>
              <a:rPr lang="en-GB" dirty="0" smtClean="0"/>
              <a:t>MIDP 2.0 handles user input differently</a:t>
            </a:r>
          </a:p>
          <a:p>
            <a:pPr lvl="1"/>
            <a:r>
              <a:rPr lang="en-GB" dirty="0" smtClean="0"/>
              <a:t>To get the state of the game keys, use </a:t>
            </a:r>
            <a:r>
              <a:rPr lang="en-GB" dirty="0" err="1" smtClean="0"/>
              <a:t>getKeyStates</a:t>
            </a:r>
            <a:r>
              <a:rPr lang="en-GB" dirty="0" smtClean="0"/>
              <a:t>() in </a:t>
            </a:r>
            <a:r>
              <a:rPr lang="en-GB" dirty="0" err="1" smtClean="0"/>
              <a:t>GameCanvas</a:t>
            </a:r>
            <a:endParaRPr lang="en-GB" dirty="0" smtClean="0"/>
          </a:p>
          <a:p>
            <a:pPr lvl="1"/>
            <a:r>
              <a:rPr lang="en-GB" dirty="0" smtClean="0"/>
              <a:t>Each bit in the returned integer represents a specific key</a:t>
            </a:r>
          </a:p>
          <a:p>
            <a:pPr lvl="1"/>
            <a:r>
              <a:rPr lang="en-GB" dirty="0" smtClean="0"/>
              <a:t>A key’s bit is 1 if it is currently down or has been pressed since the last time </a:t>
            </a:r>
            <a:r>
              <a:rPr lang="en-GB" dirty="0" err="1" smtClean="0"/>
              <a:t>getKeyStates</a:t>
            </a:r>
            <a:r>
              <a:rPr lang="en-GB" dirty="0" smtClean="0"/>
              <a:t>() was called</a:t>
            </a:r>
          </a:p>
          <a:p>
            <a:pPr lvl="1"/>
            <a:r>
              <a:rPr lang="en-GB" dirty="0" smtClean="0"/>
              <a:t>Latching behaviour ensures that a rapid key press and release is always caught</a:t>
            </a:r>
          </a:p>
          <a:p>
            <a:r>
              <a:rPr lang="en-GB" dirty="0" smtClean="0"/>
              <a:t>The details of which keys control the game should be included in the Help section of the game</a:t>
            </a:r>
          </a:p>
          <a:p>
            <a:pPr lvl="1"/>
            <a:r>
              <a:rPr lang="en-GB" dirty="0" err="1" smtClean="0"/>
              <a:t>Canvas.getKeyName</a:t>
            </a:r>
            <a:r>
              <a:rPr lang="en-GB" dirty="0" smtClean="0"/>
              <a:t>() can be used for this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1"/>
          <p:cNvSpPr>
            <a:spLocks noGrp="1" noChangeArrowheads="1"/>
          </p:cNvSpPr>
          <p:nvPr>
            <p:ph type="title"/>
          </p:nvPr>
        </p:nvSpPr>
        <p:spPr/>
        <p:txBody>
          <a:bodyPr/>
          <a:lstStyle/>
          <a:p>
            <a:r>
              <a:rPr lang="en-GB" dirty="0" smtClean="0"/>
              <a:t>Using </a:t>
            </a:r>
            <a:r>
              <a:rPr lang="en-GB" dirty="0" err="1" smtClean="0"/>
              <a:t>getKeyStates</a:t>
            </a:r>
            <a:r>
              <a:rPr lang="en-GB" dirty="0" smtClean="0"/>
              <a:t>()</a:t>
            </a:r>
          </a:p>
        </p:txBody>
      </p:sp>
      <p:sp>
        <p:nvSpPr>
          <p:cNvPr id="24579" name="Rectangle 22"/>
          <p:cNvSpPr>
            <a:spLocks noGrp="1" noChangeArrowheads="1"/>
          </p:cNvSpPr>
          <p:nvPr>
            <p:ph type="body" idx="1"/>
          </p:nvPr>
        </p:nvSpPr>
        <p:spPr/>
        <p:txBody>
          <a:bodyPr/>
          <a:lstStyle/>
          <a:p>
            <a:r>
              <a:rPr lang="en-GB" dirty="0" smtClean="0"/>
              <a:t>Walking Astronaut Sprite Example:</a:t>
            </a:r>
          </a:p>
          <a:p>
            <a:pPr lvl="3"/>
            <a:r>
              <a:rPr lang="en-GB" dirty="0" smtClean="0"/>
              <a:t>public void </a:t>
            </a:r>
            <a:r>
              <a:rPr lang="en-GB" dirty="0" err="1" smtClean="0"/>
              <a:t>checkKeys</a:t>
            </a:r>
            <a:r>
              <a:rPr lang="en-GB" dirty="0" smtClean="0"/>
              <a:t>() {</a:t>
            </a:r>
          </a:p>
          <a:p>
            <a:pPr lvl="3"/>
            <a:r>
              <a:rPr lang="en-GB" dirty="0" smtClean="0"/>
              <a:t>  </a:t>
            </a:r>
            <a:r>
              <a:rPr lang="en-GB" dirty="0" err="1" smtClean="0"/>
              <a:t>int</a:t>
            </a:r>
            <a:r>
              <a:rPr lang="en-GB" dirty="0" smtClean="0"/>
              <a:t> </a:t>
            </a:r>
            <a:r>
              <a:rPr lang="en-GB" dirty="0" err="1" smtClean="0"/>
              <a:t>keyState</a:t>
            </a:r>
            <a:r>
              <a:rPr lang="en-GB" dirty="0" smtClean="0"/>
              <a:t> = </a:t>
            </a:r>
            <a:r>
              <a:rPr lang="en-GB" dirty="0" err="1" smtClean="0"/>
              <a:t>getKeyStates</a:t>
            </a:r>
            <a:r>
              <a:rPr lang="en-GB" dirty="0" smtClean="0"/>
              <a:t>();</a:t>
            </a:r>
          </a:p>
          <a:p>
            <a:pPr lvl="3"/>
            <a:r>
              <a:rPr lang="en-GB" dirty="0" smtClean="0"/>
              <a:t>  if((</a:t>
            </a:r>
            <a:r>
              <a:rPr lang="en-GB" dirty="0" err="1" smtClean="0"/>
              <a:t>keyState</a:t>
            </a:r>
            <a:r>
              <a:rPr lang="en-GB" dirty="0" smtClean="0"/>
              <a:t> &amp; LEFT_PRESSED) != 0){</a:t>
            </a:r>
          </a:p>
          <a:p>
            <a:pPr lvl="3"/>
            <a:r>
              <a:rPr lang="en-GB" dirty="0" smtClean="0"/>
              <a:t>	  //display left walking player animation</a:t>
            </a:r>
          </a:p>
          <a:p>
            <a:pPr lvl="3"/>
            <a:r>
              <a:rPr lang="en-GB" dirty="0" smtClean="0"/>
              <a:t>	  </a:t>
            </a:r>
            <a:r>
              <a:rPr lang="en-GB" dirty="0" err="1" smtClean="0"/>
              <a:t>layerManager.setGoingLeft</a:t>
            </a:r>
            <a:r>
              <a:rPr lang="en-GB" dirty="0" smtClean="0"/>
              <a:t>(true);</a:t>
            </a:r>
          </a:p>
          <a:p>
            <a:pPr lvl="3"/>
            <a:r>
              <a:rPr lang="en-GB" dirty="0" smtClean="0"/>
              <a:t>  }</a:t>
            </a:r>
          </a:p>
          <a:p>
            <a:pPr lvl="3"/>
            <a:r>
              <a:rPr lang="en-GB" dirty="0" smtClean="0"/>
              <a:t>  if((</a:t>
            </a:r>
            <a:r>
              <a:rPr lang="en-GB" dirty="0" err="1" smtClean="0"/>
              <a:t>keyState</a:t>
            </a:r>
            <a:r>
              <a:rPr lang="en-GB" dirty="0" smtClean="0"/>
              <a:t> &amp; RIGHT_PRESSED) != 0){</a:t>
            </a:r>
          </a:p>
          <a:p>
            <a:pPr lvl="3"/>
            <a:r>
              <a:rPr lang="en-GB" dirty="0" smtClean="0"/>
              <a:t>	  //display right walking player animation</a:t>
            </a:r>
          </a:p>
          <a:p>
            <a:pPr lvl="3"/>
            <a:r>
              <a:rPr lang="en-GB" dirty="0" smtClean="0"/>
              <a:t>	  </a:t>
            </a:r>
            <a:r>
              <a:rPr lang="en-GB" dirty="0" err="1" smtClean="0"/>
              <a:t>layerManager.setGoingLeft</a:t>
            </a:r>
            <a:r>
              <a:rPr lang="en-GB" dirty="0" smtClean="0"/>
              <a:t>(false);</a:t>
            </a:r>
          </a:p>
          <a:p>
            <a:pPr lvl="3"/>
            <a:r>
              <a:rPr lang="en-GB" dirty="0" smtClean="0"/>
              <a:t>  }</a:t>
            </a:r>
          </a:p>
          <a:p>
            <a:pPr lvl="3"/>
            <a:r>
              <a:rPr lang="en-GB" dirty="0" smtClean="0"/>
              <a:t>  if((</a:t>
            </a:r>
            <a:r>
              <a:rPr lang="en-GB" dirty="0" err="1" smtClean="0"/>
              <a:t>keyState</a:t>
            </a:r>
            <a:r>
              <a:rPr lang="en-GB" dirty="0" smtClean="0"/>
              <a:t> &amp; UP_PRESSED) != 0){</a:t>
            </a:r>
          </a:p>
          <a:p>
            <a:pPr lvl="3"/>
            <a:r>
              <a:rPr lang="en-GB" dirty="0" smtClean="0"/>
              <a:t>	  //display jumping player animation</a:t>
            </a:r>
          </a:p>
          <a:p>
            <a:pPr lvl="3"/>
            <a:r>
              <a:rPr lang="en-GB" dirty="0" smtClean="0"/>
              <a:t>	  </a:t>
            </a:r>
            <a:r>
              <a:rPr lang="en-GB" dirty="0" err="1" smtClean="0"/>
              <a:t>layerManager.setIsJumping</a:t>
            </a:r>
            <a:r>
              <a:rPr lang="en-GB" dirty="0" smtClean="0"/>
              <a:t>();</a:t>
            </a:r>
          </a:p>
          <a:p>
            <a:pPr lvl="3"/>
            <a:r>
              <a:rPr lang="en-GB" dirty="0" smtClean="0"/>
              <a:t>  }</a:t>
            </a:r>
          </a:p>
          <a:p>
            <a:pPr lvl="3"/>
            <a:r>
              <a:rPr lang="en-GB" dirty="0" smtClean="0"/>
              <a:t>}	</a:t>
            </a:r>
          </a:p>
        </p:txBody>
      </p:sp>
      <p:pic>
        <p:nvPicPr>
          <p:cNvPr id="24580" name="Picture 17"/>
          <p:cNvPicPr>
            <a:picLocks noChangeAspect="1" noChangeArrowheads="1"/>
          </p:cNvPicPr>
          <p:nvPr/>
        </p:nvPicPr>
        <p:blipFill>
          <a:blip r:embed="rId3" cstate="print"/>
          <a:srcRect/>
          <a:stretch>
            <a:fillRect/>
          </a:stretch>
        </p:blipFill>
        <p:spPr bwMode="auto">
          <a:xfrm>
            <a:off x="7189633" y="3456363"/>
            <a:ext cx="633462" cy="967782"/>
          </a:xfrm>
          <a:prstGeom prst="rect">
            <a:avLst/>
          </a:prstGeom>
          <a:noFill/>
          <a:ln w="12700">
            <a:solidFill>
              <a:schemeClr val="tx1"/>
            </a:solidFill>
            <a:miter lim="800000"/>
            <a:headEnd/>
            <a:tailEnd/>
          </a:ln>
        </p:spPr>
      </p:pic>
      <p:pic>
        <p:nvPicPr>
          <p:cNvPr id="24581" name="Picture 18"/>
          <p:cNvPicPr>
            <a:picLocks noChangeAspect="1" noChangeArrowheads="1"/>
          </p:cNvPicPr>
          <p:nvPr/>
        </p:nvPicPr>
        <p:blipFill>
          <a:blip r:embed="rId4" cstate="print"/>
          <a:srcRect/>
          <a:stretch>
            <a:fillRect/>
          </a:stretch>
        </p:blipFill>
        <p:spPr bwMode="auto">
          <a:xfrm>
            <a:off x="7189632" y="2073818"/>
            <a:ext cx="630341" cy="962021"/>
          </a:xfrm>
          <a:prstGeom prst="rect">
            <a:avLst/>
          </a:prstGeom>
          <a:noFill/>
          <a:ln w="12700">
            <a:solidFill>
              <a:schemeClr val="tx1"/>
            </a:solidFill>
            <a:miter lim="800000"/>
            <a:headEnd/>
            <a:tailEnd/>
          </a:ln>
        </p:spPr>
      </p:pic>
      <p:pic>
        <p:nvPicPr>
          <p:cNvPr id="24582" name="Picture 20"/>
          <p:cNvPicPr>
            <a:picLocks noChangeAspect="1" noChangeArrowheads="1"/>
          </p:cNvPicPr>
          <p:nvPr/>
        </p:nvPicPr>
        <p:blipFill>
          <a:blip r:embed="rId5" cstate="print"/>
          <a:srcRect/>
          <a:stretch>
            <a:fillRect/>
          </a:stretch>
        </p:blipFill>
        <p:spPr bwMode="auto">
          <a:xfrm>
            <a:off x="7197434" y="4769781"/>
            <a:ext cx="741118" cy="898654"/>
          </a:xfrm>
          <a:prstGeom prst="rect">
            <a:avLst/>
          </a:prstGeom>
          <a:noFill/>
          <a:ln w="12700">
            <a:solidFill>
              <a:schemeClr val="tx1"/>
            </a:solid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r>
              <a:rPr lang="en-GB" smtClean="0"/>
              <a:t>Concurrency (1)</a:t>
            </a:r>
          </a:p>
        </p:txBody>
      </p:sp>
      <p:sp>
        <p:nvSpPr>
          <p:cNvPr id="25603" name="Rectangle 5"/>
          <p:cNvSpPr>
            <a:spLocks noGrp="1" noChangeArrowheads="1"/>
          </p:cNvSpPr>
          <p:nvPr>
            <p:ph type="body" idx="1"/>
          </p:nvPr>
        </p:nvSpPr>
        <p:spPr/>
        <p:txBody>
          <a:bodyPr/>
          <a:lstStyle/>
          <a:p>
            <a:r>
              <a:rPr lang="en-GB" smtClean="0"/>
              <a:t>Ideally, all event dispatching, game logic updates and drawing occur in the same thread</a:t>
            </a:r>
          </a:p>
          <a:p>
            <a:r>
              <a:rPr lang="en-GB" smtClean="0"/>
              <a:t>This is possible in MIDP 2.0, but not in MIDP 1.0</a:t>
            </a:r>
          </a:p>
          <a:p>
            <a:pPr lvl="1"/>
            <a:r>
              <a:rPr lang="en-GB" smtClean="0"/>
              <a:t>Events in MIDP 1.0 are dispatched outside the game loop thread, and drawing can be out of sync with events</a:t>
            </a:r>
          </a:p>
          <a:p>
            <a:pPr lvl="1"/>
            <a:r>
              <a:rPr lang="en-GB" smtClean="0"/>
              <a:t>MIDP 2.0 unifies the game loop into a single execution thread</a:t>
            </a:r>
          </a:p>
          <a:p>
            <a:pPr lvl="1"/>
            <a:endParaRPr lang="en-GB" smtClean="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
          <p:cNvSpPr>
            <a:spLocks noGrp="1" noChangeArrowheads="1"/>
          </p:cNvSpPr>
          <p:nvPr>
            <p:ph type="title"/>
          </p:nvPr>
        </p:nvSpPr>
        <p:spPr/>
        <p:txBody>
          <a:bodyPr/>
          <a:lstStyle/>
          <a:p>
            <a:r>
              <a:rPr lang="en-GB" smtClean="0"/>
              <a:t>Concurrency (2)</a:t>
            </a:r>
          </a:p>
        </p:txBody>
      </p:sp>
      <p:sp>
        <p:nvSpPr>
          <p:cNvPr id="26627" name="Rectangle 11"/>
          <p:cNvSpPr>
            <a:spLocks noGrp="1" noChangeArrowheads="1"/>
          </p:cNvSpPr>
          <p:nvPr>
            <p:ph type="body" idx="1"/>
          </p:nvPr>
        </p:nvSpPr>
        <p:spPr/>
        <p:txBody>
          <a:bodyPr/>
          <a:lstStyle/>
          <a:p>
            <a:r>
              <a:rPr lang="en-GB" smtClean="0"/>
              <a:t>Different target devices may run at different speeds</a:t>
            </a:r>
          </a:p>
          <a:p>
            <a:r>
              <a:rPr lang="en-GB" smtClean="0"/>
              <a:t>Ideally, the game should run at the same speed across all target devices</a:t>
            </a:r>
          </a:p>
          <a:p>
            <a:pPr lvl="1"/>
            <a:r>
              <a:rPr lang="en-GB" smtClean="0"/>
              <a:t>Introduce a delay to keep the game frame rate constant</a:t>
            </a:r>
          </a:p>
          <a:p>
            <a:pPr lvl="1"/>
            <a:r>
              <a:rPr lang="en-GB" smtClean="0"/>
              <a:t>Use System.currentTimeMillis() to keep frame rate constant</a:t>
            </a:r>
          </a:p>
          <a:p>
            <a:r>
              <a:rPr lang="en-GB" smtClean="0"/>
              <a:t>Ensure that the game runs at an adequate speed on the target device</a:t>
            </a:r>
          </a:p>
          <a:p>
            <a:pPr lvl="1"/>
            <a:r>
              <a:rPr lang="en-GB" smtClean="0"/>
              <a:t>Use System.currentTimeMillis() to profile the game on a real device </a:t>
            </a:r>
          </a:p>
          <a:p>
            <a:pPr lvl="1"/>
            <a:r>
              <a:rPr lang="en-GB" smtClean="0"/>
              <a:t>Use the results to improve performance</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6"/>
          <p:cNvSpPr>
            <a:spLocks noGrp="1" noChangeArrowheads="1"/>
          </p:cNvSpPr>
          <p:nvPr>
            <p:ph type="title"/>
          </p:nvPr>
        </p:nvSpPr>
        <p:spPr/>
        <p:txBody>
          <a:bodyPr/>
          <a:lstStyle/>
          <a:p>
            <a:r>
              <a:rPr lang="en-GB" smtClean="0"/>
              <a:t>Implementing Pause Functionality</a:t>
            </a:r>
          </a:p>
        </p:txBody>
      </p:sp>
      <p:sp>
        <p:nvSpPr>
          <p:cNvPr id="27651" name="Rectangle 37"/>
          <p:cNvSpPr>
            <a:spLocks noGrp="1" noChangeArrowheads="1"/>
          </p:cNvSpPr>
          <p:nvPr>
            <p:ph type="body" idx="1"/>
          </p:nvPr>
        </p:nvSpPr>
        <p:spPr/>
        <p:txBody>
          <a:bodyPr/>
          <a:lstStyle/>
          <a:p>
            <a:r>
              <a:rPr lang="en-GB" dirty="0" smtClean="0"/>
              <a:t>To include a pause functionality, pause the thread that updates the game</a:t>
            </a:r>
          </a:p>
          <a:p>
            <a:pPr lvl="3"/>
            <a:r>
              <a:rPr lang="en-GB" dirty="0" smtClean="0"/>
              <a:t>class </a:t>
            </a:r>
            <a:r>
              <a:rPr lang="en-GB" dirty="0" err="1" smtClean="0"/>
              <a:t>GameThread</a:t>
            </a:r>
            <a:r>
              <a:rPr lang="en-GB" dirty="0" smtClean="0"/>
              <a:t> extends Thread {</a:t>
            </a:r>
          </a:p>
          <a:p>
            <a:pPr lvl="3"/>
            <a:r>
              <a:rPr lang="en-GB" dirty="0" smtClean="0"/>
              <a:t>  ...</a:t>
            </a:r>
          </a:p>
          <a:p>
            <a:pPr lvl="3"/>
            <a:r>
              <a:rPr lang="en-GB" dirty="0" smtClean="0"/>
              <a:t>  public void </a:t>
            </a:r>
            <a:r>
              <a:rPr lang="en-GB" dirty="0" err="1" smtClean="0"/>
              <a:t>requestPause</a:t>
            </a:r>
            <a:r>
              <a:rPr lang="en-GB" dirty="0" smtClean="0"/>
              <a:t>() {</a:t>
            </a:r>
          </a:p>
          <a:p>
            <a:pPr lvl="3"/>
            <a:r>
              <a:rPr lang="en-GB" dirty="0" smtClean="0"/>
              <a:t>    </a:t>
            </a:r>
            <a:r>
              <a:rPr lang="en-GB" dirty="0" err="1" smtClean="0"/>
              <a:t>this.pauseThread</a:t>
            </a:r>
            <a:r>
              <a:rPr lang="en-GB" dirty="0" smtClean="0"/>
              <a:t> = true;</a:t>
            </a:r>
          </a:p>
          <a:p>
            <a:pPr lvl="3"/>
            <a:r>
              <a:rPr lang="en-GB" dirty="0" smtClean="0"/>
              <a:t>  }</a:t>
            </a:r>
          </a:p>
          <a:p>
            <a:pPr lvl="3"/>
            <a:r>
              <a:rPr lang="en-GB" dirty="0" smtClean="0"/>
              <a:t>  public void </a:t>
            </a:r>
            <a:r>
              <a:rPr lang="en-GB" dirty="0" err="1" smtClean="0"/>
              <a:t>requestPlay</a:t>
            </a:r>
            <a:r>
              <a:rPr lang="en-GB" dirty="0" smtClean="0"/>
              <a:t>() {</a:t>
            </a:r>
          </a:p>
          <a:p>
            <a:pPr lvl="3"/>
            <a:r>
              <a:rPr lang="en-GB" dirty="0" smtClean="0"/>
              <a:t>    </a:t>
            </a:r>
            <a:r>
              <a:rPr lang="en-GB" dirty="0" err="1" smtClean="0"/>
              <a:t>this.pauseThread</a:t>
            </a:r>
            <a:r>
              <a:rPr lang="en-GB" dirty="0" smtClean="0"/>
              <a:t> = false;</a:t>
            </a:r>
          </a:p>
          <a:p>
            <a:pPr lvl="3"/>
            <a:r>
              <a:rPr lang="en-GB" dirty="0" smtClean="0"/>
              <a:t>  }</a:t>
            </a:r>
          </a:p>
        </p:txBody>
      </p:sp>
      <p:sp>
        <p:nvSpPr>
          <p:cNvPr id="27652" name="AutoShape 11"/>
          <p:cNvSpPr>
            <a:spLocks noChangeArrowheads="1"/>
          </p:cNvSpPr>
          <p:nvPr/>
        </p:nvSpPr>
        <p:spPr bwMode="auto">
          <a:xfrm>
            <a:off x="1989319" y="5330000"/>
            <a:ext cx="449352" cy="345636"/>
          </a:xfrm>
          <a:prstGeom prst="rightArrow">
            <a:avLst>
              <a:gd name="adj1" fmla="val 50000"/>
              <a:gd name="adj2" fmla="val 30000"/>
            </a:avLst>
          </a:prstGeom>
          <a:solidFill>
            <a:srgbClr val="0055B7"/>
          </a:solidFill>
          <a:ln w="12700">
            <a:solidFill>
              <a:schemeClr val="tx1"/>
            </a:solidFill>
            <a:miter lim="800000"/>
            <a:headEnd/>
            <a:tailEnd/>
          </a:ln>
        </p:spPr>
        <p:txBody>
          <a:bodyPr wrap="none" lIns="86905" tIns="43452" rIns="86905" bIns="43452" anchor="ctr"/>
          <a:lstStyle/>
          <a:p>
            <a:endParaRPr lang="en-US"/>
          </a:p>
        </p:txBody>
      </p:sp>
      <p:sp>
        <p:nvSpPr>
          <p:cNvPr id="27653" name="AutoShape 12"/>
          <p:cNvSpPr>
            <a:spLocks noChangeArrowheads="1"/>
          </p:cNvSpPr>
          <p:nvPr/>
        </p:nvSpPr>
        <p:spPr bwMode="auto">
          <a:xfrm>
            <a:off x="3786727" y="5330000"/>
            <a:ext cx="449352" cy="345636"/>
          </a:xfrm>
          <a:prstGeom prst="rightArrow">
            <a:avLst>
              <a:gd name="adj1" fmla="val 50000"/>
              <a:gd name="adj2" fmla="val 30000"/>
            </a:avLst>
          </a:prstGeom>
          <a:solidFill>
            <a:srgbClr val="0055B7"/>
          </a:solidFill>
          <a:ln w="12700">
            <a:solidFill>
              <a:schemeClr val="tx1"/>
            </a:solidFill>
            <a:miter lim="800000"/>
            <a:headEnd/>
            <a:tailEnd/>
          </a:ln>
        </p:spPr>
        <p:txBody>
          <a:bodyPr wrap="none" lIns="86905" tIns="43452" rIns="86905" bIns="43452" anchor="ctr"/>
          <a:lstStyle/>
          <a:p>
            <a:endParaRPr lang="en-US"/>
          </a:p>
        </p:txBody>
      </p:sp>
      <p:sp>
        <p:nvSpPr>
          <p:cNvPr id="27654" name="AutoShape 13"/>
          <p:cNvSpPr>
            <a:spLocks noChangeArrowheads="1"/>
          </p:cNvSpPr>
          <p:nvPr/>
        </p:nvSpPr>
        <p:spPr bwMode="auto">
          <a:xfrm>
            <a:off x="5584136" y="5330000"/>
            <a:ext cx="449352" cy="345636"/>
          </a:xfrm>
          <a:prstGeom prst="rightArrow">
            <a:avLst>
              <a:gd name="adj1" fmla="val 50000"/>
              <a:gd name="adj2" fmla="val 30000"/>
            </a:avLst>
          </a:prstGeom>
          <a:solidFill>
            <a:srgbClr val="0055B7"/>
          </a:solidFill>
          <a:ln w="12700">
            <a:solidFill>
              <a:schemeClr val="tx1"/>
            </a:solidFill>
            <a:miter lim="800000"/>
            <a:headEnd/>
            <a:tailEnd/>
          </a:ln>
        </p:spPr>
        <p:txBody>
          <a:bodyPr wrap="none" lIns="86905" tIns="43452" rIns="86905" bIns="43452" anchor="ctr"/>
          <a:lstStyle/>
          <a:p>
            <a:endParaRPr lang="en-US"/>
          </a:p>
        </p:txBody>
      </p:sp>
      <p:sp>
        <p:nvSpPr>
          <p:cNvPr id="27655" name="AutoShape 14"/>
          <p:cNvSpPr>
            <a:spLocks noChangeArrowheads="1"/>
          </p:cNvSpPr>
          <p:nvPr/>
        </p:nvSpPr>
        <p:spPr bwMode="auto">
          <a:xfrm>
            <a:off x="7381544" y="5330000"/>
            <a:ext cx="449352" cy="345636"/>
          </a:xfrm>
          <a:prstGeom prst="rightArrow">
            <a:avLst>
              <a:gd name="adj1" fmla="val 50000"/>
              <a:gd name="adj2" fmla="val 30000"/>
            </a:avLst>
          </a:prstGeom>
          <a:solidFill>
            <a:srgbClr val="0055B7"/>
          </a:solidFill>
          <a:ln w="12700">
            <a:solidFill>
              <a:schemeClr val="tx1"/>
            </a:solidFill>
            <a:miter lim="800000"/>
            <a:headEnd/>
            <a:tailEnd/>
          </a:ln>
        </p:spPr>
        <p:txBody>
          <a:bodyPr wrap="none" lIns="86905" tIns="43452" rIns="86905" bIns="43452" anchor="ctr"/>
          <a:lstStyle/>
          <a:p>
            <a:endParaRPr lang="en-US"/>
          </a:p>
        </p:txBody>
      </p:sp>
      <p:sp>
        <p:nvSpPr>
          <p:cNvPr id="27656" name="Text Box 16"/>
          <p:cNvSpPr txBox="1">
            <a:spLocks noChangeArrowheads="1"/>
          </p:cNvSpPr>
          <p:nvPr/>
        </p:nvSpPr>
        <p:spPr bwMode="auto">
          <a:xfrm>
            <a:off x="7163016" y="4915237"/>
            <a:ext cx="797473" cy="447851"/>
          </a:xfrm>
          <a:prstGeom prst="rect">
            <a:avLst/>
          </a:prstGeom>
          <a:noFill/>
          <a:ln w="12700">
            <a:noFill/>
            <a:miter lim="800000"/>
            <a:headEnd/>
            <a:tailEnd/>
          </a:ln>
        </p:spPr>
        <p:txBody>
          <a:bodyPr wrap="none" lIns="86905" tIns="43452" rIns="86905" bIns="43452">
            <a:spAutoFit/>
          </a:bodyPr>
          <a:lstStyle/>
          <a:p>
            <a:pPr algn="ctr">
              <a:lnSpc>
                <a:spcPct val="90000"/>
              </a:lnSpc>
              <a:spcBef>
                <a:spcPct val="0"/>
              </a:spcBef>
              <a:spcAft>
                <a:spcPct val="0"/>
              </a:spcAft>
              <a:buClrTx/>
              <a:buSzTx/>
            </a:pPr>
            <a:r>
              <a:rPr lang="en-GB" sz="1300" b="1" dirty="0">
                <a:solidFill>
                  <a:srgbClr val="0055B7"/>
                </a:solidFill>
                <a:latin typeface="Nokia Sans" pitchFamily="34" charset="0"/>
              </a:rPr>
              <a:t>Play</a:t>
            </a:r>
          </a:p>
          <a:p>
            <a:pPr algn="ctr">
              <a:lnSpc>
                <a:spcPct val="90000"/>
              </a:lnSpc>
              <a:spcBef>
                <a:spcPct val="0"/>
              </a:spcBef>
              <a:spcAft>
                <a:spcPct val="0"/>
              </a:spcAft>
              <a:buClrTx/>
              <a:buSzTx/>
            </a:pPr>
            <a:r>
              <a:rPr lang="en-GB" sz="1300" dirty="0">
                <a:solidFill>
                  <a:srgbClr val="0055B7"/>
                </a:solidFill>
                <a:latin typeface="Nokia Sans" pitchFamily="34" charset="0"/>
              </a:rPr>
              <a:t>selected</a:t>
            </a:r>
          </a:p>
        </p:txBody>
      </p:sp>
      <p:sp>
        <p:nvSpPr>
          <p:cNvPr id="27657" name="Text Box 19"/>
          <p:cNvSpPr txBox="1">
            <a:spLocks noChangeArrowheads="1"/>
          </p:cNvSpPr>
          <p:nvPr/>
        </p:nvSpPr>
        <p:spPr bwMode="auto">
          <a:xfrm>
            <a:off x="1845684" y="4915237"/>
            <a:ext cx="797473" cy="447851"/>
          </a:xfrm>
          <a:prstGeom prst="rect">
            <a:avLst/>
          </a:prstGeom>
          <a:noFill/>
          <a:ln w="12700">
            <a:noFill/>
            <a:miter lim="800000"/>
            <a:headEnd/>
            <a:tailEnd/>
          </a:ln>
        </p:spPr>
        <p:txBody>
          <a:bodyPr wrap="none" lIns="86905" tIns="43452" rIns="86905" bIns="43452">
            <a:spAutoFit/>
          </a:bodyPr>
          <a:lstStyle/>
          <a:p>
            <a:pPr algn="ctr">
              <a:lnSpc>
                <a:spcPct val="90000"/>
              </a:lnSpc>
              <a:spcBef>
                <a:spcPct val="0"/>
              </a:spcBef>
              <a:spcAft>
                <a:spcPct val="0"/>
              </a:spcAft>
              <a:buClrTx/>
              <a:buSzTx/>
            </a:pPr>
            <a:r>
              <a:rPr lang="en-GB" sz="1300" dirty="0">
                <a:solidFill>
                  <a:srgbClr val="0055B7"/>
                </a:solidFill>
                <a:latin typeface="Nokia Sans" pitchFamily="34" charset="0"/>
              </a:rPr>
              <a:t>Options</a:t>
            </a:r>
          </a:p>
          <a:p>
            <a:pPr algn="ctr">
              <a:lnSpc>
                <a:spcPct val="90000"/>
              </a:lnSpc>
              <a:spcBef>
                <a:spcPct val="0"/>
              </a:spcBef>
              <a:spcAft>
                <a:spcPct val="0"/>
              </a:spcAft>
              <a:buClrTx/>
              <a:buSzTx/>
            </a:pPr>
            <a:r>
              <a:rPr lang="en-GB" sz="1300" dirty="0">
                <a:solidFill>
                  <a:srgbClr val="0055B7"/>
                </a:solidFill>
                <a:latin typeface="Nokia Sans" pitchFamily="34" charset="0"/>
              </a:rPr>
              <a:t>selected</a:t>
            </a:r>
          </a:p>
        </p:txBody>
      </p:sp>
      <p:sp>
        <p:nvSpPr>
          <p:cNvPr id="27658" name="Text Box 20"/>
          <p:cNvSpPr txBox="1">
            <a:spLocks noChangeArrowheads="1"/>
          </p:cNvSpPr>
          <p:nvPr/>
        </p:nvSpPr>
        <p:spPr bwMode="auto">
          <a:xfrm>
            <a:off x="5365608" y="4915237"/>
            <a:ext cx="797473" cy="447851"/>
          </a:xfrm>
          <a:prstGeom prst="rect">
            <a:avLst/>
          </a:prstGeom>
          <a:noFill/>
          <a:ln w="12700">
            <a:noFill/>
            <a:miter lim="800000"/>
            <a:headEnd/>
            <a:tailEnd/>
          </a:ln>
        </p:spPr>
        <p:txBody>
          <a:bodyPr wrap="none" lIns="86905" tIns="43452" rIns="86905" bIns="43452">
            <a:spAutoFit/>
          </a:bodyPr>
          <a:lstStyle/>
          <a:p>
            <a:pPr algn="ctr">
              <a:lnSpc>
                <a:spcPct val="90000"/>
              </a:lnSpc>
              <a:spcBef>
                <a:spcPct val="0"/>
              </a:spcBef>
              <a:spcAft>
                <a:spcPct val="0"/>
              </a:spcAft>
              <a:buClrTx/>
              <a:buSzTx/>
            </a:pPr>
            <a:r>
              <a:rPr lang="en-GB" sz="1300" dirty="0">
                <a:solidFill>
                  <a:srgbClr val="0055B7"/>
                </a:solidFill>
                <a:latin typeface="Nokia Sans" pitchFamily="34" charset="0"/>
              </a:rPr>
              <a:t>Options</a:t>
            </a:r>
          </a:p>
          <a:p>
            <a:pPr algn="ctr">
              <a:lnSpc>
                <a:spcPct val="90000"/>
              </a:lnSpc>
              <a:spcBef>
                <a:spcPct val="0"/>
              </a:spcBef>
              <a:spcAft>
                <a:spcPct val="0"/>
              </a:spcAft>
              <a:buClrTx/>
              <a:buSzTx/>
            </a:pPr>
            <a:r>
              <a:rPr lang="en-GB" sz="1300" dirty="0">
                <a:solidFill>
                  <a:srgbClr val="0055B7"/>
                </a:solidFill>
                <a:latin typeface="Nokia Sans" pitchFamily="34" charset="0"/>
              </a:rPr>
              <a:t>selected</a:t>
            </a:r>
          </a:p>
        </p:txBody>
      </p:sp>
      <p:sp>
        <p:nvSpPr>
          <p:cNvPr id="27659" name="Text Box 15"/>
          <p:cNvSpPr txBox="1">
            <a:spLocks noChangeArrowheads="1"/>
          </p:cNvSpPr>
          <p:nvPr/>
        </p:nvSpPr>
        <p:spPr bwMode="auto">
          <a:xfrm>
            <a:off x="3610328" y="4915237"/>
            <a:ext cx="797473" cy="447851"/>
          </a:xfrm>
          <a:prstGeom prst="rect">
            <a:avLst/>
          </a:prstGeom>
          <a:noFill/>
          <a:ln w="12700">
            <a:noFill/>
            <a:miter lim="800000"/>
            <a:headEnd/>
            <a:tailEnd/>
          </a:ln>
        </p:spPr>
        <p:txBody>
          <a:bodyPr wrap="none" lIns="86905" tIns="43452" rIns="86905" bIns="43452">
            <a:spAutoFit/>
          </a:bodyPr>
          <a:lstStyle/>
          <a:p>
            <a:pPr algn="ctr">
              <a:lnSpc>
                <a:spcPct val="90000"/>
              </a:lnSpc>
              <a:spcBef>
                <a:spcPct val="0"/>
              </a:spcBef>
              <a:spcAft>
                <a:spcPct val="0"/>
              </a:spcAft>
              <a:buClrTx/>
              <a:buSzTx/>
            </a:pPr>
            <a:r>
              <a:rPr lang="en-GB" sz="1300" b="1" dirty="0">
                <a:solidFill>
                  <a:srgbClr val="0055B7"/>
                </a:solidFill>
                <a:latin typeface="Nokia Sans" pitchFamily="34" charset="0"/>
              </a:rPr>
              <a:t>Pause</a:t>
            </a:r>
          </a:p>
          <a:p>
            <a:pPr algn="ctr">
              <a:lnSpc>
                <a:spcPct val="90000"/>
              </a:lnSpc>
              <a:spcBef>
                <a:spcPct val="0"/>
              </a:spcBef>
              <a:spcAft>
                <a:spcPct val="0"/>
              </a:spcAft>
              <a:buClrTx/>
              <a:buSzTx/>
            </a:pPr>
            <a:r>
              <a:rPr lang="en-GB" sz="1300" dirty="0">
                <a:solidFill>
                  <a:srgbClr val="0055B7"/>
                </a:solidFill>
                <a:latin typeface="Nokia Sans" pitchFamily="34" charset="0"/>
              </a:rPr>
              <a:t>selected</a:t>
            </a:r>
          </a:p>
        </p:txBody>
      </p:sp>
      <p:pic>
        <p:nvPicPr>
          <p:cNvPr id="27660" name="Picture 30" descr="started_game"/>
          <p:cNvPicPr>
            <a:picLocks noChangeAspect="1" noChangeArrowheads="1"/>
          </p:cNvPicPr>
          <p:nvPr/>
        </p:nvPicPr>
        <p:blipFill>
          <a:blip r:embed="rId3" cstate="print"/>
          <a:srcRect/>
          <a:stretch>
            <a:fillRect/>
          </a:stretch>
        </p:blipFill>
        <p:spPr bwMode="auto">
          <a:xfrm>
            <a:off x="778566" y="4801464"/>
            <a:ext cx="1043807" cy="1286055"/>
          </a:xfrm>
          <a:prstGeom prst="rect">
            <a:avLst/>
          </a:prstGeom>
          <a:noFill/>
          <a:ln w="9525">
            <a:noFill/>
            <a:miter lim="800000"/>
            <a:headEnd/>
            <a:tailEnd/>
          </a:ln>
        </p:spPr>
      </p:pic>
      <p:pic>
        <p:nvPicPr>
          <p:cNvPr id="27661" name="Picture 31" descr="options"/>
          <p:cNvPicPr>
            <a:picLocks noChangeAspect="1" noChangeArrowheads="1"/>
          </p:cNvPicPr>
          <p:nvPr/>
        </p:nvPicPr>
        <p:blipFill>
          <a:blip r:embed="rId4" cstate="print"/>
          <a:srcRect/>
          <a:stretch>
            <a:fillRect/>
          </a:stretch>
        </p:blipFill>
        <p:spPr bwMode="auto">
          <a:xfrm>
            <a:off x="2618100" y="4801465"/>
            <a:ext cx="1046928" cy="1287495"/>
          </a:xfrm>
          <a:prstGeom prst="rect">
            <a:avLst/>
          </a:prstGeom>
          <a:noFill/>
          <a:ln w="9525">
            <a:noFill/>
            <a:miter lim="800000"/>
            <a:headEnd/>
            <a:tailEnd/>
          </a:ln>
        </p:spPr>
      </p:pic>
      <p:pic>
        <p:nvPicPr>
          <p:cNvPr id="27662" name="Picture 33" descr="paused"/>
          <p:cNvPicPr>
            <a:picLocks noChangeAspect="1" noChangeArrowheads="1"/>
          </p:cNvPicPr>
          <p:nvPr/>
        </p:nvPicPr>
        <p:blipFill>
          <a:blip r:embed="rId5" cstate="print"/>
          <a:srcRect/>
          <a:stretch>
            <a:fillRect/>
          </a:stretch>
        </p:blipFill>
        <p:spPr bwMode="auto">
          <a:xfrm>
            <a:off x="4378062" y="4801465"/>
            <a:ext cx="1046928" cy="1287495"/>
          </a:xfrm>
          <a:prstGeom prst="rect">
            <a:avLst/>
          </a:prstGeom>
          <a:noFill/>
          <a:ln w="9525">
            <a:noFill/>
            <a:miter lim="800000"/>
            <a:headEnd/>
            <a:tailEnd/>
          </a:ln>
        </p:spPr>
      </p:pic>
      <p:pic>
        <p:nvPicPr>
          <p:cNvPr id="27663" name="Picture 34" descr="play"/>
          <p:cNvPicPr>
            <a:picLocks noChangeAspect="1" noChangeArrowheads="1"/>
          </p:cNvPicPr>
          <p:nvPr/>
        </p:nvPicPr>
        <p:blipFill>
          <a:blip r:embed="rId6" cstate="print"/>
          <a:srcRect/>
          <a:stretch>
            <a:fillRect/>
          </a:stretch>
        </p:blipFill>
        <p:spPr bwMode="auto">
          <a:xfrm>
            <a:off x="6156747" y="4801465"/>
            <a:ext cx="1046928" cy="1287495"/>
          </a:xfrm>
          <a:prstGeom prst="rect">
            <a:avLst/>
          </a:prstGeom>
          <a:noFill/>
          <a:ln w="9525">
            <a:noFill/>
            <a:miter lim="800000"/>
            <a:headEnd/>
            <a:tailEnd/>
          </a:ln>
        </p:spPr>
      </p:pic>
      <p:pic>
        <p:nvPicPr>
          <p:cNvPr id="27664" name="Picture 35" descr="playing"/>
          <p:cNvPicPr>
            <a:picLocks noChangeAspect="1" noChangeArrowheads="1"/>
          </p:cNvPicPr>
          <p:nvPr/>
        </p:nvPicPr>
        <p:blipFill>
          <a:blip r:embed="rId7" cstate="print"/>
          <a:srcRect/>
          <a:stretch>
            <a:fillRect/>
          </a:stretch>
        </p:blipFill>
        <p:spPr bwMode="auto">
          <a:xfrm>
            <a:off x="7996283" y="4801464"/>
            <a:ext cx="1043807" cy="1286055"/>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6"/>
          <p:cNvSpPr>
            <a:spLocks noGrp="1" noChangeArrowheads="1"/>
          </p:cNvSpPr>
          <p:nvPr>
            <p:ph type="title"/>
          </p:nvPr>
        </p:nvSpPr>
        <p:spPr/>
        <p:txBody>
          <a:bodyPr/>
          <a:lstStyle/>
          <a:p>
            <a:r>
              <a:rPr lang="en-GB" smtClean="0"/>
              <a:t>Implementing Pause Functionality</a:t>
            </a:r>
          </a:p>
        </p:txBody>
      </p:sp>
      <p:sp>
        <p:nvSpPr>
          <p:cNvPr id="27651" name="Rectangle 37"/>
          <p:cNvSpPr>
            <a:spLocks noGrp="1" noChangeArrowheads="1"/>
          </p:cNvSpPr>
          <p:nvPr>
            <p:ph type="body" idx="1"/>
          </p:nvPr>
        </p:nvSpPr>
        <p:spPr/>
        <p:txBody>
          <a:bodyPr/>
          <a:lstStyle/>
          <a:p>
            <a:pPr lvl="3"/>
            <a:r>
              <a:rPr lang="en-GB" dirty="0" smtClean="0"/>
              <a:t>  public void run() {</a:t>
            </a:r>
          </a:p>
          <a:p>
            <a:pPr lvl="3"/>
            <a:r>
              <a:rPr lang="en-GB" dirty="0" smtClean="0"/>
              <a:t>    while (!stop) {</a:t>
            </a:r>
          </a:p>
          <a:p>
            <a:pPr lvl="3"/>
            <a:r>
              <a:rPr lang="en-GB" dirty="0" smtClean="0"/>
              <a:t>      if (!</a:t>
            </a:r>
            <a:r>
              <a:rPr lang="en-GB" dirty="0" err="1" smtClean="0"/>
              <a:t>pauseThread</a:t>
            </a:r>
            <a:r>
              <a:rPr lang="en-GB" dirty="0" smtClean="0"/>
              <a:t>) {</a:t>
            </a:r>
          </a:p>
          <a:p>
            <a:pPr lvl="3"/>
            <a:r>
              <a:rPr lang="en-GB" dirty="0" smtClean="0"/>
              <a:t>        </a:t>
            </a:r>
            <a:r>
              <a:rPr lang="en-GB" dirty="0" err="1" smtClean="0"/>
              <a:t>checkKeys</a:t>
            </a:r>
            <a:r>
              <a:rPr lang="en-GB" dirty="0" smtClean="0"/>
              <a:t>();</a:t>
            </a:r>
          </a:p>
          <a:p>
            <a:pPr lvl="3"/>
            <a:r>
              <a:rPr lang="en-GB" dirty="0" smtClean="0"/>
              <a:t>        </a:t>
            </a:r>
            <a:r>
              <a:rPr lang="en-GB" dirty="0" err="1" smtClean="0"/>
              <a:t>updateGame</a:t>
            </a:r>
            <a:r>
              <a:rPr lang="en-GB" dirty="0" smtClean="0"/>
              <a:t>();</a:t>
            </a:r>
          </a:p>
          <a:p>
            <a:pPr lvl="3"/>
            <a:r>
              <a:rPr lang="en-GB" dirty="0" smtClean="0"/>
              <a:t>      }</a:t>
            </a:r>
          </a:p>
          <a:p>
            <a:pPr lvl="3"/>
            <a:r>
              <a:rPr lang="en-GB" dirty="0" smtClean="0"/>
              <a:t>    }</a:t>
            </a:r>
          </a:p>
          <a:p>
            <a:pPr lvl="3"/>
            <a:r>
              <a:rPr lang="en-GB" dirty="0" smtClean="0"/>
              <a:t>  }</a:t>
            </a:r>
          </a:p>
          <a:p>
            <a:pPr lvl="3"/>
            <a:r>
              <a:rPr lang="en-GB" dirty="0" smtClean="0"/>
              <a:t>}</a:t>
            </a:r>
          </a:p>
          <a:p>
            <a:endParaRPr lang="en-GB" dirty="0" smtClean="0"/>
          </a:p>
        </p:txBody>
      </p:sp>
      <p:sp>
        <p:nvSpPr>
          <p:cNvPr id="27652" name="AutoShape 11"/>
          <p:cNvSpPr>
            <a:spLocks noChangeArrowheads="1"/>
          </p:cNvSpPr>
          <p:nvPr/>
        </p:nvSpPr>
        <p:spPr bwMode="auto">
          <a:xfrm>
            <a:off x="1989319" y="5330000"/>
            <a:ext cx="449352" cy="345636"/>
          </a:xfrm>
          <a:prstGeom prst="rightArrow">
            <a:avLst>
              <a:gd name="adj1" fmla="val 50000"/>
              <a:gd name="adj2" fmla="val 30000"/>
            </a:avLst>
          </a:prstGeom>
          <a:solidFill>
            <a:srgbClr val="0055B7"/>
          </a:solidFill>
          <a:ln w="12700">
            <a:solidFill>
              <a:schemeClr val="tx1"/>
            </a:solidFill>
            <a:miter lim="800000"/>
            <a:headEnd/>
            <a:tailEnd/>
          </a:ln>
        </p:spPr>
        <p:txBody>
          <a:bodyPr wrap="none" lIns="86905" tIns="43452" rIns="86905" bIns="43452" anchor="ctr"/>
          <a:lstStyle/>
          <a:p>
            <a:endParaRPr lang="en-US"/>
          </a:p>
        </p:txBody>
      </p:sp>
      <p:sp>
        <p:nvSpPr>
          <p:cNvPr id="27653" name="AutoShape 12"/>
          <p:cNvSpPr>
            <a:spLocks noChangeArrowheads="1"/>
          </p:cNvSpPr>
          <p:nvPr/>
        </p:nvSpPr>
        <p:spPr bwMode="auto">
          <a:xfrm>
            <a:off x="3786727" y="5330000"/>
            <a:ext cx="449352" cy="345636"/>
          </a:xfrm>
          <a:prstGeom prst="rightArrow">
            <a:avLst>
              <a:gd name="adj1" fmla="val 50000"/>
              <a:gd name="adj2" fmla="val 30000"/>
            </a:avLst>
          </a:prstGeom>
          <a:solidFill>
            <a:srgbClr val="0055B7"/>
          </a:solidFill>
          <a:ln w="12700">
            <a:solidFill>
              <a:schemeClr val="tx1"/>
            </a:solidFill>
            <a:miter lim="800000"/>
            <a:headEnd/>
            <a:tailEnd/>
          </a:ln>
        </p:spPr>
        <p:txBody>
          <a:bodyPr wrap="none" lIns="86905" tIns="43452" rIns="86905" bIns="43452" anchor="ctr"/>
          <a:lstStyle/>
          <a:p>
            <a:endParaRPr lang="en-US"/>
          </a:p>
        </p:txBody>
      </p:sp>
      <p:sp>
        <p:nvSpPr>
          <p:cNvPr id="27654" name="AutoShape 13"/>
          <p:cNvSpPr>
            <a:spLocks noChangeArrowheads="1"/>
          </p:cNvSpPr>
          <p:nvPr/>
        </p:nvSpPr>
        <p:spPr bwMode="auto">
          <a:xfrm>
            <a:off x="5584136" y="5330000"/>
            <a:ext cx="449352" cy="345636"/>
          </a:xfrm>
          <a:prstGeom prst="rightArrow">
            <a:avLst>
              <a:gd name="adj1" fmla="val 50000"/>
              <a:gd name="adj2" fmla="val 30000"/>
            </a:avLst>
          </a:prstGeom>
          <a:solidFill>
            <a:srgbClr val="0055B7"/>
          </a:solidFill>
          <a:ln w="12700">
            <a:solidFill>
              <a:schemeClr val="tx1"/>
            </a:solidFill>
            <a:miter lim="800000"/>
            <a:headEnd/>
            <a:tailEnd/>
          </a:ln>
        </p:spPr>
        <p:txBody>
          <a:bodyPr wrap="none" lIns="86905" tIns="43452" rIns="86905" bIns="43452" anchor="ctr"/>
          <a:lstStyle/>
          <a:p>
            <a:endParaRPr lang="en-US"/>
          </a:p>
        </p:txBody>
      </p:sp>
      <p:sp>
        <p:nvSpPr>
          <p:cNvPr id="27655" name="AutoShape 14"/>
          <p:cNvSpPr>
            <a:spLocks noChangeArrowheads="1"/>
          </p:cNvSpPr>
          <p:nvPr/>
        </p:nvSpPr>
        <p:spPr bwMode="auto">
          <a:xfrm>
            <a:off x="7381544" y="5330000"/>
            <a:ext cx="449352" cy="345636"/>
          </a:xfrm>
          <a:prstGeom prst="rightArrow">
            <a:avLst>
              <a:gd name="adj1" fmla="val 50000"/>
              <a:gd name="adj2" fmla="val 30000"/>
            </a:avLst>
          </a:prstGeom>
          <a:solidFill>
            <a:srgbClr val="0055B7"/>
          </a:solidFill>
          <a:ln w="12700">
            <a:solidFill>
              <a:schemeClr val="tx1"/>
            </a:solidFill>
            <a:miter lim="800000"/>
            <a:headEnd/>
            <a:tailEnd/>
          </a:ln>
        </p:spPr>
        <p:txBody>
          <a:bodyPr wrap="none" lIns="86905" tIns="43452" rIns="86905" bIns="43452" anchor="ctr"/>
          <a:lstStyle/>
          <a:p>
            <a:endParaRPr lang="en-US"/>
          </a:p>
        </p:txBody>
      </p:sp>
      <p:sp>
        <p:nvSpPr>
          <p:cNvPr id="27656" name="Text Box 16"/>
          <p:cNvSpPr txBox="1">
            <a:spLocks noChangeArrowheads="1"/>
          </p:cNvSpPr>
          <p:nvPr/>
        </p:nvSpPr>
        <p:spPr bwMode="auto">
          <a:xfrm>
            <a:off x="7163016" y="4915237"/>
            <a:ext cx="797473" cy="447851"/>
          </a:xfrm>
          <a:prstGeom prst="rect">
            <a:avLst/>
          </a:prstGeom>
          <a:noFill/>
          <a:ln w="12700">
            <a:noFill/>
            <a:miter lim="800000"/>
            <a:headEnd/>
            <a:tailEnd/>
          </a:ln>
        </p:spPr>
        <p:txBody>
          <a:bodyPr wrap="none" lIns="86905" tIns="43452" rIns="86905" bIns="43452">
            <a:spAutoFit/>
          </a:bodyPr>
          <a:lstStyle/>
          <a:p>
            <a:pPr algn="ctr">
              <a:lnSpc>
                <a:spcPct val="90000"/>
              </a:lnSpc>
              <a:spcBef>
                <a:spcPct val="0"/>
              </a:spcBef>
              <a:spcAft>
                <a:spcPct val="0"/>
              </a:spcAft>
              <a:buClrTx/>
              <a:buSzTx/>
            </a:pPr>
            <a:r>
              <a:rPr lang="en-GB" sz="1300" b="1" dirty="0">
                <a:solidFill>
                  <a:srgbClr val="0055B7"/>
                </a:solidFill>
                <a:latin typeface="Nokia Sans" pitchFamily="34" charset="0"/>
              </a:rPr>
              <a:t>Play</a:t>
            </a:r>
          </a:p>
          <a:p>
            <a:pPr algn="ctr">
              <a:lnSpc>
                <a:spcPct val="90000"/>
              </a:lnSpc>
              <a:spcBef>
                <a:spcPct val="0"/>
              </a:spcBef>
              <a:spcAft>
                <a:spcPct val="0"/>
              </a:spcAft>
              <a:buClrTx/>
              <a:buSzTx/>
            </a:pPr>
            <a:r>
              <a:rPr lang="en-GB" sz="1300" dirty="0">
                <a:solidFill>
                  <a:srgbClr val="0055B7"/>
                </a:solidFill>
                <a:latin typeface="Nokia Sans" pitchFamily="34" charset="0"/>
              </a:rPr>
              <a:t>selected</a:t>
            </a:r>
          </a:p>
        </p:txBody>
      </p:sp>
      <p:sp>
        <p:nvSpPr>
          <p:cNvPr id="27657" name="Text Box 19"/>
          <p:cNvSpPr txBox="1">
            <a:spLocks noChangeArrowheads="1"/>
          </p:cNvSpPr>
          <p:nvPr/>
        </p:nvSpPr>
        <p:spPr bwMode="auto">
          <a:xfrm>
            <a:off x="1845684" y="4915237"/>
            <a:ext cx="797473" cy="447851"/>
          </a:xfrm>
          <a:prstGeom prst="rect">
            <a:avLst/>
          </a:prstGeom>
          <a:noFill/>
          <a:ln w="12700">
            <a:noFill/>
            <a:miter lim="800000"/>
            <a:headEnd/>
            <a:tailEnd/>
          </a:ln>
        </p:spPr>
        <p:txBody>
          <a:bodyPr wrap="none" lIns="86905" tIns="43452" rIns="86905" bIns="43452">
            <a:spAutoFit/>
          </a:bodyPr>
          <a:lstStyle/>
          <a:p>
            <a:pPr algn="ctr">
              <a:lnSpc>
                <a:spcPct val="90000"/>
              </a:lnSpc>
              <a:spcBef>
                <a:spcPct val="0"/>
              </a:spcBef>
              <a:spcAft>
                <a:spcPct val="0"/>
              </a:spcAft>
              <a:buClrTx/>
              <a:buSzTx/>
            </a:pPr>
            <a:r>
              <a:rPr lang="en-GB" sz="1300" dirty="0">
                <a:solidFill>
                  <a:srgbClr val="0055B7"/>
                </a:solidFill>
                <a:latin typeface="Nokia Sans" pitchFamily="34" charset="0"/>
              </a:rPr>
              <a:t>Options</a:t>
            </a:r>
          </a:p>
          <a:p>
            <a:pPr algn="ctr">
              <a:lnSpc>
                <a:spcPct val="90000"/>
              </a:lnSpc>
              <a:spcBef>
                <a:spcPct val="0"/>
              </a:spcBef>
              <a:spcAft>
                <a:spcPct val="0"/>
              </a:spcAft>
              <a:buClrTx/>
              <a:buSzTx/>
            </a:pPr>
            <a:r>
              <a:rPr lang="en-GB" sz="1300" dirty="0">
                <a:solidFill>
                  <a:srgbClr val="0055B7"/>
                </a:solidFill>
                <a:latin typeface="Nokia Sans" pitchFamily="34" charset="0"/>
              </a:rPr>
              <a:t>selected</a:t>
            </a:r>
          </a:p>
        </p:txBody>
      </p:sp>
      <p:sp>
        <p:nvSpPr>
          <p:cNvPr id="27658" name="Text Box 20"/>
          <p:cNvSpPr txBox="1">
            <a:spLocks noChangeArrowheads="1"/>
          </p:cNvSpPr>
          <p:nvPr/>
        </p:nvSpPr>
        <p:spPr bwMode="auto">
          <a:xfrm>
            <a:off x="5365608" y="4915237"/>
            <a:ext cx="797473" cy="447851"/>
          </a:xfrm>
          <a:prstGeom prst="rect">
            <a:avLst/>
          </a:prstGeom>
          <a:noFill/>
          <a:ln w="12700">
            <a:noFill/>
            <a:miter lim="800000"/>
            <a:headEnd/>
            <a:tailEnd/>
          </a:ln>
        </p:spPr>
        <p:txBody>
          <a:bodyPr wrap="none" lIns="86905" tIns="43452" rIns="86905" bIns="43452">
            <a:spAutoFit/>
          </a:bodyPr>
          <a:lstStyle/>
          <a:p>
            <a:pPr algn="ctr">
              <a:lnSpc>
                <a:spcPct val="90000"/>
              </a:lnSpc>
              <a:spcBef>
                <a:spcPct val="0"/>
              </a:spcBef>
              <a:spcAft>
                <a:spcPct val="0"/>
              </a:spcAft>
              <a:buClrTx/>
              <a:buSzTx/>
            </a:pPr>
            <a:r>
              <a:rPr lang="en-GB" sz="1300" dirty="0">
                <a:solidFill>
                  <a:srgbClr val="0055B7"/>
                </a:solidFill>
                <a:latin typeface="Nokia Sans" pitchFamily="34" charset="0"/>
              </a:rPr>
              <a:t>Options</a:t>
            </a:r>
          </a:p>
          <a:p>
            <a:pPr algn="ctr">
              <a:lnSpc>
                <a:spcPct val="90000"/>
              </a:lnSpc>
              <a:spcBef>
                <a:spcPct val="0"/>
              </a:spcBef>
              <a:spcAft>
                <a:spcPct val="0"/>
              </a:spcAft>
              <a:buClrTx/>
              <a:buSzTx/>
            </a:pPr>
            <a:r>
              <a:rPr lang="en-GB" sz="1300" dirty="0">
                <a:solidFill>
                  <a:srgbClr val="0055B7"/>
                </a:solidFill>
                <a:latin typeface="Nokia Sans" pitchFamily="34" charset="0"/>
              </a:rPr>
              <a:t>selected</a:t>
            </a:r>
          </a:p>
        </p:txBody>
      </p:sp>
      <p:sp>
        <p:nvSpPr>
          <p:cNvPr id="27659" name="Text Box 15"/>
          <p:cNvSpPr txBox="1">
            <a:spLocks noChangeArrowheads="1"/>
          </p:cNvSpPr>
          <p:nvPr/>
        </p:nvSpPr>
        <p:spPr bwMode="auto">
          <a:xfrm>
            <a:off x="3610328" y="4915237"/>
            <a:ext cx="797473" cy="447851"/>
          </a:xfrm>
          <a:prstGeom prst="rect">
            <a:avLst/>
          </a:prstGeom>
          <a:noFill/>
          <a:ln w="12700">
            <a:noFill/>
            <a:miter lim="800000"/>
            <a:headEnd/>
            <a:tailEnd/>
          </a:ln>
        </p:spPr>
        <p:txBody>
          <a:bodyPr wrap="none" lIns="86905" tIns="43452" rIns="86905" bIns="43452">
            <a:spAutoFit/>
          </a:bodyPr>
          <a:lstStyle/>
          <a:p>
            <a:pPr algn="ctr">
              <a:lnSpc>
                <a:spcPct val="90000"/>
              </a:lnSpc>
              <a:spcBef>
                <a:spcPct val="0"/>
              </a:spcBef>
              <a:spcAft>
                <a:spcPct val="0"/>
              </a:spcAft>
              <a:buClrTx/>
              <a:buSzTx/>
            </a:pPr>
            <a:r>
              <a:rPr lang="en-GB" sz="1300" b="1" dirty="0">
                <a:solidFill>
                  <a:srgbClr val="0055B7"/>
                </a:solidFill>
                <a:latin typeface="Nokia Sans" pitchFamily="34" charset="0"/>
              </a:rPr>
              <a:t>Pause</a:t>
            </a:r>
          </a:p>
          <a:p>
            <a:pPr algn="ctr">
              <a:lnSpc>
                <a:spcPct val="90000"/>
              </a:lnSpc>
              <a:spcBef>
                <a:spcPct val="0"/>
              </a:spcBef>
              <a:spcAft>
                <a:spcPct val="0"/>
              </a:spcAft>
              <a:buClrTx/>
              <a:buSzTx/>
            </a:pPr>
            <a:r>
              <a:rPr lang="en-GB" sz="1300" dirty="0">
                <a:solidFill>
                  <a:srgbClr val="0055B7"/>
                </a:solidFill>
                <a:latin typeface="Nokia Sans" pitchFamily="34" charset="0"/>
              </a:rPr>
              <a:t>selected</a:t>
            </a:r>
          </a:p>
        </p:txBody>
      </p:sp>
      <p:pic>
        <p:nvPicPr>
          <p:cNvPr id="27660" name="Picture 30" descr="started_game"/>
          <p:cNvPicPr>
            <a:picLocks noChangeAspect="1" noChangeArrowheads="1"/>
          </p:cNvPicPr>
          <p:nvPr/>
        </p:nvPicPr>
        <p:blipFill>
          <a:blip r:embed="rId3" cstate="print"/>
          <a:srcRect/>
          <a:stretch>
            <a:fillRect/>
          </a:stretch>
        </p:blipFill>
        <p:spPr bwMode="auto">
          <a:xfrm>
            <a:off x="778566" y="4801464"/>
            <a:ext cx="1043807" cy="1286055"/>
          </a:xfrm>
          <a:prstGeom prst="rect">
            <a:avLst/>
          </a:prstGeom>
          <a:noFill/>
          <a:ln w="9525">
            <a:noFill/>
            <a:miter lim="800000"/>
            <a:headEnd/>
            <a:tailEnd/>
          </a:ln>
        </p:spPr>
      </p:pic>
      <p:pic>
        <p:nvPicPr>
          <p:cNvPr id="27661" name="Picture 31" descr="options"/>
          <p:cNvPicPr>
            <a:picLocks noChangeAspect="1" noChangeArrowheads="1"/>
          </p:cNvPicPr>
          <p:nvPr/>
        </p:nvPicPr>
        <p:blipFill>
          <a:blip r:embed="rId4" cstate="print"/>
          <a:srcRect/>
          <a:stretch>
            <a:fillRect/>
          </a:stretch>
        </p:blipFill>
        <p:spPr bwMode="auto">
          <a:xfrm>
            <a:off x="2618100" y="4801465"/>
            <a:ext cx="1046928" cy="1287495"/>
          </a:xfrm>
          <a:prstGeom prst="rect">
            <a:avLst/>
          </a:prstGeom>
          <a:noFill/>
          <a:ln w="9525">
            <a:noFill/>
            <a:miter lim="800000"/>
            <a:headEnd/>
            <a:tailEnd/>
          </a:ln>
        </p:spPr>
      </p:pic>
      <p:pic>
        <p:nvPicPr>
          <p:cNvPr id="27662" name="Picture 33" descr="paused"/>
          <p:cNvPicPr>
            <a:picLocks noChangeAspect="1" noChangeArrowheads="1"/>
          </p:cNvPicPr>
          <p:nvPr/>
        </p:nvPicPr>
        <p:blipFill>
          <a:blip r:embed="rId5" cstate="print"/>
          <a:srcRect/>
          <a:stretch>
            <a:fillRect/>
          </a:stretch>
        </p:blipFill>
        <p:spPr bwMode="auto">
          <a:xfrm>
            <a:off x="4378062" y="4801465"/>
            <a:ext cx="1046928" cy="1287495"/>
          </a:xfrm>
          <a:prstGeom prst="rect">
            <a:avLst/>
          </a:prstGeom>
          <a:noFill/>
          <a:ln w="9525">
            <a:noFill/>
            <a:miter lim="800000"/>
            <a:headEnd/>
            <a:tailEnd/>
          </a:ln>
        </p:spPr>
      </p:pic>
      <p:pic>
        <p:nvPicPr>
          <p:cNvPr id="27663" name="Picture 34" descr="play"/>
          <p:cNvPicPr>
            <a:picLocks noChangeAspect="1" noChangeArrowheads="1"/>
          </p:cNvPicPr>
          <p:nvPr/>
        </p:nvPicPr>
        <p:blipFill>
          <a:blip r:embed="rId6" cstate="print"/>
          <a:srcRect/>
          <a:stretch>
            <a:fillRect/>
          </a:stretch>
        </p:blipFill>
        <p:spPr bwMode="auto">
          <a:xfrm>
            <a:off x="6156747" y="4801465"/>
            <a:ext cx="1046928" cy="1287495"/>
          </a:xfrm>
          <a:prstGeom prst="rect">
            <a:avLst/>
          </a:prstGeom>
          <a:noFill/>
          <a:ln w="9525">
            <a:noFill/>
            <a:miter lim="800000"/>
            <a:headEnd/>
            <a:tailEnd/>
          </a:ln>
        </p:spPr>
      </p:pic>
      <p:pic>
        <p:nvPicPr>
          <p:cNvPr id="27664" name="Picture 35" descr="playing"/>
          <p:cNvPicPr>
            <a:picLocks noChangeAspect="1" noChangeArrowheads="1"/>
          </p:cNvPicPr>
          <p:nvPr/>
        </p:nvPicPr>
        <p:blipFill>
          <a:blip r:embed="rId7" cstate="print"/>
          <a:srcRect/>
          <a:stretch>
            <a:fillRect/>
          </a:stretch>
        </p:blipFill>
        <p:spPr bwMode="auto">
          <a:xfrm>
            <a:off x="7996283" y="4801464"/>
            <a:ext cx="1043807" cy="1286055"/>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smtClean="0"/>
              <a:t>Game API Summary</a:t>
            </a:r>
          </a:p>
        </p:txBody>
      </p:sp>
      <p:sp>
        <p:nvSpPr>
          <p:cNvPr id="28675" name="Rectangle 5"/>
          <p:cNvSpPr>
            <a:spLocks noGrp="1" noChangeArrowheads="1"/>
          </p:cNvSpPr>
          <p:nvPr>
            <p:ph type="body" idx="1"/>
          </p:nvPr>
        </p:nvSpPr>
        <p:spPr/>
        <p:txBody>
          <a:bodyPr/>
          <a:lstStyle/>
          <a:p>
            <a:r>
              <a:rPr lang="en-GB" smtClean="0"/>
              <a:t>The Game API provides classes to deal with</a:t>
            </a:r>
          </a:p>
          <a:p>
            <a:pPr lvl="1"/>
            <a:r>
              <a:rPr lang="en-GB" smtClean="0"/>
              <a:t>Collision Detection</a:t>
            </a:r>
          </a:p>
          <a:p>
            <a:pPr lvl="1"/>
            <a:r>
              <a:rPr lang="en-GB" smtClean="0"/>
              <a:t>Sprite Manipulation</a:t>
            </a:r>
          </a:p>
          <a:p>
            <a:pPr lvl="1"/>
            <a:r>
              <a:rPr lang="en-GB" smtClean="0"/>
              <a:t>Animation</a:t>
            </a:r>
          </a:p>
          <a:p>
            <a:r>
              <a:rPr lang="en-GB" smtClean="0"/>
              <a:t>Sprites in a game can now be loaded using the Sprite class</a:t>
            </a:r>
          </a:p>
          <a:p>
            <a:r>
              <a:rPr lang="en-GB" smtClean="0"/>
              <a:t>Layers in a game are now managed by the LayerManager class</a:t>
            </a:r>
          </a:p>
          <a:p>
            <a:endParaRPr lang="en-US" smtClean="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GB" smtClean="0"/>
              <a:t>Game API Overview</a:t>
            </a:r>
          </a:p>
        </p:txBody>
      </p:sp>
      <p:sp>
        <p:nvSpPr>
          <p:cNvPr id="5123" name="Rectangle 5"/>
          <p:cNvSpPr>
            <a:spLocks noGrp="1" noChangeArrowheads="1"/>
          </p:cNvSpPr>
          <p:nvPr>
            <p:ph type="body" idx="1"/>
          </p:nvPr>
        </p:nvSpPr>
        <p:spPr/>
        <p:txBody>
          <a:bodyPr/>
          <a:lstStyle/>
          <a:p>
            <a:r>
              <a:rPr lang="en-GB" smtClean="0"/>
              <a:t>Can be found in javax.microedition.lcdui.game</a:t>
            </a:r>
          </a:p>
          <a:p>
            <a:r>
              <a:rPr lang="en-GB" smtClean="0"/>
              <a:t>Helps to develop faster UI and reduce the size of the JAR file</a:t>
            </a:r>
          </a:p>
          <a:p>
            <a:pPr lvl="1"/>
            <a:r>
              <a:rPr lang="en-GB" smtClean="0"/>
              <a:t>No need to code own routines for good performance like in MIDP 1.0</a:t>
            </a:r>
          </a:p>
          <a:p>
            <a:r>
              <a:rPr lang="en-GB" smtClean="0"/>
              <a:t>Introduces the idea of layers to create visual elements, for example:</a:t>
            </a:r>
          </a:p>
          <a:p>
            <a:pPr lvl="1"/>
            <a:r>
              <a:rPr lang="en-GB" smtClean="0"/>
              <a:t>Layer 1 – Wall</a:t>
            </a:r>
          </a:p>
          <a:p>
            <a:pPr lvl="1"/>
            <a:r>
              <a:rPr lang="en-GB" smtClean="0"/>
              <a:t>Layer 2 – Enemy (as a sprite)</a:t>
            </a:r>
          </a:p>
          <a:p>
            <a:pPr lvl="1"/>
            <a:r>
              <a:rPr lang="en-GB" smtClean="0"/>
              <a:t>Layer 3 – Player’s character (as a sprite)</a:t>
            </a:r>
          </a:p>
          <a:p>
            <a:r>
              <a:rPr lang="en-GB" smtClean="0"/>
              <a:t>Handles the actual drawing of the layers</a:t>
            </a:r>
          </a:p>
          <a:p>
            <a:r>
              <a:rPr lang="en-GB" smtClean="0"/>
              <a:t>Provides a new view window</a:t>
            </a:r>
          </a:p>
          <a:p>
            <a:pPr lvl="1"/>
            <a:r>
              <a:rPr lang="en-GB" smtClean="0"/>
              <a:t>Part of the whole game area displayed on screen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8"/>
          <p:cNvSpPr>
            <a:spLocks noGrp="1" noChangeArrowheads="1"/>
          </p:cNvSpPr>
          <p:nvPr>
            <p:ph type="title"/>
          </p:nvPr>
        </p:nvSpPr>
        <p:spPr/>
        <p:txBody>
          <a:bodyPr/>
          <a:lstStyle/>
          <a:p>
            <a:r>
              <a:rPr lang="en-GB" smtClean="0"/>
              <a:t>The Game Package</a:t>
            </a:r>
          </a:p>
        </p:txBody>
      </p:sp>
      <p:sp>
        <p:nvSpPr>
          <p:cNvPr id="6147" name="Rectangle 1029"/>
          <p:cNvSpPr>
            <a:spLocks noGrp="1" noChangeArrowheads="1"/>
          </p:cNvSpPr>
          <p:nvPr>
            <p:ph type="body" idx="1"/>
          </p:nvPr>
        </p:nvSpPr>
        <p:spPr/>
        <p:txBody>
          <a:bodyPr/>
          <a:lstStyle/>
          <a:p>
            <a:r>
              <a:rPr lang="en-GB" smtClean="0"/>
              <a:t>GameCanvas</a:t>
            </a:r>
          </a:p>
          <a:p>
            <a:pPr lvl="1"/>
            <a:r>
              <a:rPr lang="en-GB" smtClean="0"/>
              <a:t>Basis for the game user interface</a:t>
            </a:r>
          </a:p>
          <a:p>
            <a:r>
              <a:rPr lang="en-GB" smtClean="0"/>
              <a:t>Layer</a:t>
            </a:r>
          </a:p>
          <a:p>
            <a:pPr lvl="1"/>
            <a:r>
              <a:rPr lang="en-GB" smtClean="0"/>
              <a:t>Represents a visual element in the game, such as TiledLayer and Sprite</a:t>
            </a:r>
          </a:p>
          <a:p>
            <a:r>
              <a:rPr lang="en-GB" smtClean="0"/>
              <a:t>TiledLayer</a:t>
            </a:r>
          </a:p>
          <a:p>
            <a:pPr lvl="1"/>
            <a:r>
              <a:rPr lang="en-GB" smtClean="0"/>
              <a:t>Visual element composed of a grid of cells</a:t>
            </a:r>
          </a:p>
          <a:p>
            <a:r>
              <a:rPr lang="en-GB" smtClean="0"/>
              <a:t>Sprite</a:t>
            </a:r>
          </a:p>
          <a:p>
            <a:pPr lvl="1"/>
            <a:r>
              <a:rPr lang="en-GB" smtClean="0"/>
              <a:t>A basic animated layer, can be rendered with one of several graphical frames </a:t>
            </a:r>
          </a:p>
          <a:p>
            <a:r>
              <a:rPr lang="en-GB" smtClean="0"/>
              <a:t>LayerManager</a:t>
            </a:r>
          </a:p>
          <a:p>
            <a:pPr lvl="1"/>
            <a:r>
              <a:rPr lang="en-GB" smtClean="0"/>
              <a:t>Manages Layer objects and the view window</a:t>
            </a:r>
          </a:p>
          <a:p>
            <a:endParaRPr lang="en-GB"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Example Game</a:t>
            </a:r>
          </a:p>
        </p:txBody>
      </p:sp>
      <p:pic>
        <p:nvPicPr>
          <p:cNvPr id="7172" name="Picture 15"/>
          <p:cNvPicPr>
            <a:picLocks noChangeAspect="1" noChangeArrowheads="1"/>
          </p:cNvPicPr>
          <p:nvPr/>
        </p:nvPicPr>
        <p:blipFill>
          <a:blip r:embed="rId3" cstate="print"/>
          <a:srcRect/>
          <a:stretch>
            <a:fillRect/>
          </a:stretch>
        </p:blipFill>
        <p:spPr bwMode="auto">
          <a:xfrm>
            <a:off x="3445032" y="2073818"/>
            <a:ext cx="3203194" cy="3456363"/>
          </a:xfrm>
          <a:prstGeom prst="rect">
            <a:avLst/>
          </a:prstGeom>
          <a:noFill/>
          <a:ln w="12700">
            <a:noFill/>
            <a:miter lim="800000"/>
            <a:headEnd/>
            <a:tailEnd/>
          </a:ln>
        </p:spPr>
      </p:pic>
      <p:sp>
        <p:nvSpPr>
          <p:cNvPr id="7173" name="Text Box 16"/>
          <p:cNvSpPr txBox="1">
            <a:spLocks noChangeArrowheads="1"/>
          </p:cNvSpPr>
          <p:nvPr/>
        </p:nvSpPr>
        <p:spPr bwMode="auto">
          <a:xfrm>
            <a:off x="496160" y="5046290"/>
            <a:ext cx="2117065" cy="481450"/>
          </a:xfrm>
          <a:prstGeom prst="rect">
            <a:avLst/>
          </a:prstGeom>
          <a:noFill/>
          <a:ln w="12700">
            <a:noFill/>
            <a:miter lim="800000"/>
            <a:headEnd/>
            <a:tailEnd/>
          </a:ln>
        </p:spPr>
        <p:txBody>
          <a:bodyPr wrap="none" lIns="95795" tIns="47897" rIns="95795" bIns="47897">
            <a:spAutoFit/>
          </a:bodyPr>
          <a:lstStyle/>
          <a:p>
            <a:pPr>
              <a:spcBef>
                <a:spcPct val="0"/>
              </a:spcBef>
              <a:spcAft>
                <a:spcPct val="0"/>
              </a:spcAft>
              <a:buClrTx/>
              <a:buSzTx/>
            </a:pPr>
            <a:r>
              <a:rPr lang="en-GB" sz="2500" b="1" dirty="0" err="1">
                <a:solidFill>
                  <a:srgbClr val="006000"/>
                </a:solidFill>
                <a:latin typeface="Courier New" pitchFamily="49" charset="0"/>
              </a:rPr>
              <a:t>TiledLayer</a:t>
            </a:r>
            <a:endParaRPr lang="en-GB" sz="2500" b="1" dirty="0">
              <a:solidFill>
                <a:srgbClr val="006000"/>
              </a:solidFill>
              <a:latin typeface="Courier New" pitchFamily="49" charset="0"/>
            </a:endParaRPr>
          </a:p>
        </p:txBody>
      </p:sp>
      <p:sp>
        <p:nvSpPr>
          <p:cNvPr id="7174" name="Text Box 17"/>
          <p:cNvSpPr txBox="1">
            <a:spLocks noChangeArrowheads="1"/>
          </p:cNvSpPr>
          <p:nvPr/>
        </p:nvSpPr>
        <p:spPr bwMode="auto">
          <a:xfrm>
            <a:off x="7189632" y="3318109"/>
            <a:ext cx="1347623" cy="481450"/>
          </a:xfrm>
          <a:prstGeom prst="rect">
            <a:avLst/>
          </a:prstGeom>
          <a:noFill/>
          <a:ln w="12700">
            <a:noFill/>
            <a:miter lim="800000"/>
            <a:headEnd/>
            <a:tailEnd/>
          </a:ln>
        </p:spPr>
        <p:txBody>
          <a:bodyPr wrap="none" lIns="95795" tIns="47897" rIns="95795" bIns="47897">
            <a:spAutoFit/>
          </a:bodyPr>
          <a:lstStyle/>
          <a:p>
            <a:pPr>
              <a:spcBef>
                <a:spcPct val="0"/>
              </a:spcBef>
              <a:spcAft>
                <a:spcPct val="0"/>
              </a:spcAft>
              <a:buClrTx/>
              <a:buSzTx/>
            </a:pPr>
            <a:r>
              <a:rPr lang="en-GB" sz="2500" b="1" dirty="0">
                <a:solidFill>
                  <a:srgbClr val="006000"/>
                </a:solidFill>
                <a:latin typeface="Courier New" pitchFamily="49" charset="0"/>
              </a:rPr>
              <a:t>Sprite</a:t>
            </a:r>
          </a:p>
        </p:txBody>
      </p:sp>
      <p:sp>
        <p:nvSpPr>
          <p:cNvPr id="7175" name="Text Box 18"/>
          <p:cNvSpPr txBox="1">
            <a:spLocks noChangeArrowheads="1"/>
          </p:cNvSpPr>
          <p:nvPr/>
        </p:nvSpPr>
        <p:spPr bwMode="auto">
          <a:xfrm>
            <a:off x="7713876" y="4493272"/>
            <a:ext cx="1347623" cy="481450"/>
          </a:xfrm>
          <a:prstGeom prst="rect">
            <a:avLst/>
          </a:prstGeom>
          <a:noFill/>
          <a:ln w="12700">
            <a:noFill/>
            <a:miter lim="800000"/>
            <a:headEnd/>
            <a:tailEnd/>
          </a:ln>
        </p:spPr>
        <p:txBody>
          <a:bodyPr wrap="none" lIns="95795" tIns="47897" rIns="95795" bIns="47897">
            <a:spAutoFit/>
          </a:bodyPr>
          <a:lstStyle/>
          <a:p>
            <a:pPr>
              <a:spcBef>
                <a:spcPct val="0"/>
              </a:spcBef>
              <a:spcAft>
                <a:spcPct val="0"/>
              </a:spcAft>
              <a:buClrTx/>
              <a:buSzTx/>
            </a:pPr>
            <a:r>
              <a:rPr lang="en-GB" sz="2500" b="1" dirty="0">
                <a:solidFill>
                  <a:srgbClr val="006000"/>
                </a:solidFill>
                <a:latin typeface="Courier New" pitchFamily="49" charset="0"/>
              </a:rPr>
              <a:t>Sprite</a:t>
            </a:r>
          </a:p>
        </p:txBody>
      </p:sp>
      <p:sp>
        <p:nvSpPr>
          <p:cNvPr id="7176" name="Text Box 19"/>
          <p:cNvSpPr txBox="1">
            <a:spLocks noChangeArrowheads="1"/>
          </p:cNvSpPr>
          <p:nvPr/>
        </p:nvSpPr>
        <p:spPr bwMode="auto">
          <a:xfrm>
            <a:off x="449352" y="2626836"/>
            <a:ext cx="2117065" cy="481450"/>
          </a:xfrm>
          <a:prstGeom prst="rect">
            <a:avLst/>
          </a:prstGeom>
          <a:noFill/>
          <a:ln w="12700">
            <a:noFill/>
            <a:miter lim="800000"/>
            <a:headEnd/>
            <a:tailEnd/>
          </a:ln>
        </p:spPr>
        <p:txBody>
          <a:bodyPr wrap="none" lIns="95795" tIns="47897" rIns="95795" bIns="47897">
            <a:spAutoFit/>
          </a:bodyPr>
          <a:lstStyle/>
          <a:p>
            <a:pPr>
              <a:spcBef>
                <a:spcPct val="0"/>
              </a:spcBef>
              <a:spcAft>
                <a:spcPct val="0"/>
              </a:spcAft>
              <a:buClrTx/>
              <a:buSzTx/>
            </a:pPr>
            <a:r>
              <a:rPr lang="en-GB" sz="2500" b="1" dirty="0" err="1">
                <a:solidFill>
                  <a:srgbClr val="006000"/>
                </a:solidFill>
                <a:latin typeface="Courier New" pitchFamily="49" charset="0"/>
              </a:rPr>
              <a:t>GameCanvas</a:t>
            </a:r>
            <a:endParaRPr lang="en-GB" sz="2500" b="1" dirty="0">
              <a:solidFill>
                <a:srgbClr val="006000"/>
              </a:solidFill>
              <a:latin typeface="Courier New" pitchFamily="49" charset="0"/>
            </a:endParaRPr>
          </a:p>
        </p:txBody>
      </p:sp>
      <p:sp>
        <p:nvSpPr>
          <p:cNvPr id="7177" name="Rectangle 20"/>
          <p:cNvSpPr>
            <a:spLocks noChangeArrowheads="1"/>
          </p:cNvSpPr>
          <p:nvPr/>
        </p:nvSpPr>
        <p:spPr bwMode="auto">
          <a:xfrm>
            <a:off x="4942872" y="3110727"/>
            <a:ext cx="823812" cy="1036909"/>
          </a:xfrm>
          <a:prstGeom prst="rect">
            <a:avLst/>
          </a:prstGeom>
          <a:noFill/>
          <a:ln w="19050">
            <a:solidFill>
              <a:srgbClr val="009E63"/>
            </a:solidFill>
            <a:prstDash val="dash"/>
            <a:miter lim="800000"/>
            <a:headEnd/>
            <a:tailEnd/>
          </a:ln>
        </p:spPr>
        <p:txBody>
          <a:bodyPr wrap="none" lIns="86905" tIns="43452" rIns="86905" bIns="43452" anchor="ctr"/>
          <a:lstStyle/>
          <a:p>
            <a:endParaRPr lang="en-US"/>
          </a:p>
        </p:txBody>
      </p:sp>
      <p:sp>
        <p:nvSpPr>
          <p:cNvPr id="7178" name="Line 21"/>
          <p:cNvSpPr>
            <a:spLocks noChangeShapeType="1"/>
          </p:cNvSpPr>
          <p:nvPr/>
        </p:nvSpPr>
        <p:spPr bwMode="auto">
          <a:xfrm>
            <a:off x="5766684" y="3525490"/>
            <a:ext cx="1422948" cy="0"/>
          </a:xfrm>
          <a:prstGeom prst="line">
            <a:avLst/>
          </a:prstGeom>
          <a:noFill/>
          <a:ln w="38100">
            <a:solidFill>
              <a:srgbClr val="009E63"/>
            </a:solidFill>
            <a:round/>
            <a:headEnd/>
            <a:tailEnd/>
          </a:ln>
        </p:spPr>
        <p:txBody>
          <a:bodyPr lIns="86905" tIns="43452" rIns="86905" bIns="43452"/>
          <a:lstStyle/>
          <a:p>
            <a:endParaRPr lang="fi-FI"/>
          </a:p>
        </p:txBody>
      </p:sp>
      <p:sp>
        <p:nvSpPr>
          <p:cNvPr id="7179" name="Rectangle 22"/>
          <p:cNvSpPr>
            <a:spLocks noChangeArrowheads="1"/>
          </p:cNvSpPr>
          <p:nvPr/>
        </p:nvSpPr>
        <p:spPr bwMode="auto">
          <a:xfrm>
            <a:off x="5467116" y="4355017"/>
            <a:ext cx="674028" cy="622145"/>
          </a:xfrm>
          <a:prstGeom prst="rect">
            <a:avLst/>
          </a:prstGeom>
          <a:noFill/>
          <a:ln w="19050">
            <a:solidFill>
              <a:srgbClr val="009E63"/>
            </a:solidFill>
            <a:prstDash val="dash"/>
            <a:miter lim="800000"/>
            <a:headEnd/>
            <a:tailEnd/>
          </a:ln>
        </p:spPr>
        <p:txBody>
          <a:bodyPr wrap="none" lIns="86905" tIns="43452" rIns="86905" bIns="43452" anchor="ctr"/>
          <a:lstStyle/>
          <a:p>
            <a:endParaRPr lang="en-US"/>
          </a:p>
        </p:txBody>
      </p:sp>
      <p:sp>
        <p:nvSpPr>
          <p:cNvPr id="7180" name="Line 23"/>
          <p:cNvSpPr>
            <a:spLocks noChangeShapeType="1"/>
          </p:cNvSpPr>
          <p:nvPr/>
        </p:nvSpPr>
        <p:spPr bwMode="auto">
          <a:xfrm>
            <a:off x="6216036" y="4700654"/>
            <a:ext cx="1422948" cy="0"/>
          </a:xfrm>
          <a:prstGeom prst="line">
            <a:avLst/>
          </a:prstGeom>
          <a:noFill/>
          <a:ln w="38100">
            <a:solidFill>
              <a:srgbClr val="009E63"/>
            </a:solidFill>
            <a:round/>
            <a:headEnd/>
            <a:tailEnd/>
          </a:ln>
        </p:spPr>
        <p:txBody>
          <a:bodyPr lIns="86905" tIns="43452" rIns="86905" bIns="43452"/>
          <a:lstStyle/>
          <a:p>
            <a:endParaRPr lang="fi-FI"/>
          </a:p>
        </p:txBody>
      </p:sp>
      <p:sp>
        <p:nvSpPr>
          <p:cNvPr id="7181" name="Rectangle 24"/>
          <p:cNvSpPr>
            <a:spLocks noChangeArrowheads="1"/>
          </p:cNvSpPr>
          <p:nvPr/>
        </p:nvSpPr>
        <p:spPr bwMode="auto">
          <a:xfrm>
            <a:off x="3445032" y="4977162"/>
            <a:ext cx="3145464" cy="483891"/>
          </a:xfrm>
          <a:prstGeom prst="rect">
            <a:avLst/>
          </a:prstGeom>
          <a:noFill/>
          <a:ln w="19050">
            <a:solidFill>
              <a:srgbClr val="009E63"/>
            </a:solidFill>
            <a:prstDash val="dash"/>
            <a:miter lim="800000"/>
            <a:headEnd/>
            <a:tailEnd/>
          </a:ln>
        </p:spPr>
        <p:txBody>
          <a:bodyPr wrap="none" lIns="86905" tIns="43452" rIns="86905" bIns="43452" anchor="ctr"/>
          <a:lstStyle/>
          <a:p>
            <a:endParaRPr lang="en-US"/>
          </a:p>
        </p:txBody>
      </p:sp>
      <p:sp>
        <p:nvSpPr>
          <p:cNvPr id="7182" name="Line 25"/>
          <p:cNvSpPr>
            <a:spLocks noChangeShapeType="1"/>
          </p:cNvSpPr>
          <p:nvPr/>
        </p:nvSpPr>
        <p:spPr bwMode="auto">
          <a:xfrm>
            <a:off x="2621220" y="5253672"/>
            <a:ext cx="1422948" cy="0"/>
          </a:xfrm>
          <a:prstGeom prst="line">
            <a:avLst/>
          </a:prstGeom>
          <a:noFill/>
          <a:ln w="38100">
            <a:solidFill>
              <a:srgbClr val="009E63"/>
            </a:solidFill>
            <a:round/>
            <a:headEnd/>
            <a:tailEnd/>
          </a:ln>
        </p:spPr>
        <p:txBody>
          <a:bodyPr lIns="86905" tIns="43452" rIns="86905" bIns="43452"/>
          <a:lstStyle/>
          <a:p>
            <a:endParaRPr lang="fi-FI"/>
          </a:p>
        </p:txBody>
      </p:sp>
      <p:sp>
        <p:nvSpPr>
          <p:cNvPr id="7183" name="Rectangle 26"/>
          <p:cNvSpPr>
            <a:spLocks noChangeArrowheads="1"/>
          </p:cNvSpPr>
          <p:nvPr/>
        </p:nvSpPr>
        <p:spPr bwMode="auto">
          <a:xfrm>
            <a:off x="3445032" y="2073818"/>
            <a:ext cx="3145464" cy="3456363"/>
          </a:xfrm>
          <a:prstGeom prst="rect">
            <a:avLst/>
          </a:prstGeom>
          <a:noFill/>
          <a:ln w="38100">
            <a:solidFill>
              <a:srgbClr val="009E63"/>
            </a:solidFill>
            <a:prstDash val="dash"/>
            <a:miter lim="800000"/>
            <a:headEnd/>
            <a:tailEnd/>
          </a:ln>
        </p:spPr>
        <p:txBody>
          <a:bodyPr wrap="none" lIns="86905" tIns="43452" rIns="86905" bIns="43452" anchor="ctr"/>
          <a:lstStyle/>
          <a:p>
            <a:endParaRPr lang="en-US"/>
          </a:p>
        </p:txBody>
      </p:sp>
      <p:sp>
        <p:nvSpPr>
          <p:cNvPr id="7184" name="Line 27"/>
          <p:cNvSpPr>
            <a:spLocks noChangeShapeType="1"/>
          </p:cNvSpPr>
          <p:nvPr/>
        </p:nvSpPr>
        <p:spPr bwMode="auto">
          <a:xfrm>
            <a:off x="2546328" y="2903345"/>
            <a:ext cx="898704" cy="0"/>
          </a:xfrm>
          <a:prstGeom prst="line">
            <a:avLst/>
          </a:prstGeom>
          <a:noFill/>
          <a:ln w="38100">
            <a:solidFill>
              <a:srgbClr val="009E63"/>
            </a:solidFill>
            <a:round/>
            <a:headEnd/>
            <a:tailEnd/>
          </a:ln>
        </p:spPr>
        <p:txBody>
          <a:bodyPr lIns="86905" tIns="43452" rIns="86905" bIns="43452"/>
          <a:lstStyle/>
          <a:p>
            <a:endParaRPr lang="fi-FI"/>
          </a:p>
        </p:txBody>
      </p:sp>
      <p:sp>
        <p:nvSpPr>
          <p:cNvPr id="7185" name="Rectangle 28"/>
          <p:cNvSpPr>
            <a:spLocks noChangeArrowheads="1"/>
          </p:cNvSpPr>
          <p:nvPr/>
        </p:nvSpPr>
        <p:spPr bwMode="auto">
          <a:xfrm>
            <a:off x="374460" y="2557709"/>
            <a:ext cx="2171868" cy="553018"/>
          </a:xfrm>
          <a:prstGeom prst="rect">
            <a:avLst/>
          </a:prstGeom>
          <a:noFill/>
          <a:ln w="12700">
            <a:solidFill>
              <a:srgbClr val="009E63"/>
            </a:solidFill>
            <a:prstDash val="dash"/>
            <a:miter lim="800000"/>
            <a:headEnd/>
            <a:tailEnd/>
          </a:ln>
        </p:spPr>
        <p:txBody>
          <a:bodyPr wrap="none" lIns="86905" tIns="43452" rIns="86905" bIns="43452" anchor="ctr"/>
          <a:lstStyle/>
          <a:p>
            <a:endParaRPr lang="en-US"/>
          </a:p>
        </p:txBody>
      </p:sp>
      <p:sp>
        <p:nvSpPr>
          <p:cNvPr id="7186" name="Rectangle 29"/>
          <p:cNvSpPr>
            <a:spLocks noChangeArrowheads="1"/>
          </p:cNvSpPr>
          <p:nvPr/>
        </p:nvSpPr>
        <p:spPr bwMode="auto">
          <a:xfrm>
            <a:off x="449352" y="4977163"/>
            <a:ext cx="2171868" cy="553018"/>
          </a:xfrm>
          <a:prstGeom prst="rect">
            <a:avLst/>
          </a:prstGeom>
          <a:noFill/>
          <a:ln w="12700">
            <a:solidFill>
              <a:srgbClr val="009E63"/>
            </a:solidFill>
            <a:prstDash val="dash"/>
            <a:miter lim="800000"/>
            <a:headEnd/>
            <a:tailEnd/>
          </a:ln>
        </p:spPr>
        <p:txBody>
          <a:bodyPr wrap="none" lIns="86905" tIns="43452" rIns="86905" bIns="43452" anchor="ctr"/>
          <a:lstStyle/>
          <a:p>
            <a:endParaRPr lang="en-US"/>
          </a:p>
        </p:txBody>
      </p:sp>
      <p:sp>
        <p:nvSpPr>
          <p:cNvPr id="7187" name="Rectangle 30"/>
          <p:cNvSpPr>
            <a:spLocks noChangeArrowheads="1"/>
          </p:cNvSpPr>
          <p:nvPr/>
        </p:nvSpPr>
        <p:spPr bwMode="auto">
          <a:xfrm>
            <a:off x="7189632" y="3248981"/>
            <a:ext cx="1422948" cy="553018"/>
          </a:xfrm>
          <a:prstGeom prst="rect">
            <a:avLst/>
          </a:prstGeom>
          <a:noFill/>
          <a:ln w="12700">
            <a:solidFill>
              <a:srgbClr val="009E63"/>
            </a:solidFill>
            <a:prstDash val="dash"/>
            <a:miter lim="800000"/>
            <a:headEnd/>
            <a:tailEnd/>
          </a:ln>
        </p:spPr>
        <p:txBody>
          <a:bodyPr wrap="none" lIns="86905" tIns="43452" rIns="86905" bIns="43452" anchor="ctr"/>
          <a:lstStyle/>
          <a:p>
            <a:endParaRPr lang="en-US"/>
          </a:p>
        </p:txBody>
      </p:sp>
      <p:sp>
        <p:nvSpPr>
          <p:cNvPr id="7188" name="Rectangle 31"/>
          <p:cNvSpPr>
            <a:spLocks noChangeArrowheads="1"/>
          </p:cNvSpPr>
          <p:nvPr/>
        </p:nvSpPr>
        <p:spPr bwMode="auto">
          <a:xfrm>
            <a:off x="7564092" y="4424145"/>
            <a:ext cx="1572732" cy="553018"/>
          </a:xfrm>
          <a:prstGeom prst="rect">
            <a:avLst/>
          </a:prstGeom>
          <a:noFill/>
          <a:ln w="12700">
            <a:solidFill>
              <a:srgbClr val="009E63"/>
            </a:solidFill>
            <a:prstDash val="dash"/>
            <a:miter lim="800000"/>
            <a:headEnd/>
            <a:tailEnd/>
          </a:ln>
        </p:spPr>
        <p:txBody>
          <a:bodyPr wrap="none" lIns="86905" tIns="43452" rIns="86905" bIns="43452"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Grp="1" noChangeArrowheads="1"/>
          </p:cNvSpPr>
          <p:nvPr>
            <p:ph type="title"/>
          </p:nvPr>
        </p:nvSpPr>
        <p:spPr/>
        <p:txBody>
          <a:bodyPr/>
          <a:lstStyle/>
          <a:p>
            <a:r>
              <a:rPr lang="en-GB" smtClean="0"/>
              <a:t>Game Loop (1)</a:t>
            </a:r>
          </a:p>
        </p:txBody>
      </p:sp>
      <p:sp>
        <p:nvSpPr>
          <p:cNvPr id="8195" name="Rectangle 15"/>
          <p:cNvSpPr>
            <a:spLocks noGrp="1" noChangeArrowheads="1"/>
          </p:cNvSpPr>
          <p:nvPr>
            <p:ph type="body" idx="1"/>
          </p:nvPr>
        </p:nvSpPr>
        <p:spPr/>
        <p:txBody>
          <a:bodyPr/>
          <a:lstStyle/>
          <a:p>
            <a:r>
              <a:rPr lang="en-GB" smtClean="0"/>
              <a:t>Game loop is responsible for:</a:t>
            </a:r>
          </a:p>
          <a:p>
            <a:pPr lvl="1"/>
            <a:r>
              <a:rPr lang="en-GB" smtClean="0"/>
              <a:t>Handling user events</a:t>
            </a:r>
          </a:p>
          <a:p>
            <a:pPr lvl="1"/>
            <a:r>
              <a:rPr lang="en-GB" smtClean="0"/>
              <a:t>Updating the game logic</a:t>
            </a:r>
          </a:p>
          <a:p>
            <a:pPr lvl="1"/>
            <a:r>
              <a:rPr lang="en-GB" smtClean="0"/>
              <a:t>Redrawing the screen</a:t>
            </a:r>
          </a:p>
          <a:p>
            <a:r>
              <a:rPr lang="en-GB" smtClean="0"/>
              <a:t>MIDP 1.0</a:t>
            </a:r>
          </a:p>
          <a:p>
            <a:pPr lvl="1"/>
            <a:r>
              <a:rPr lang="en-GB" smtClean="0"/>
              <a:t>Handles events outside of the drawing and game logic loop</a:t>
            </a:r>
          </a:p>
          <a:p>
            <a:r>
              <a:rPr lang="en-GB" smtClean="0"/>
              <a:t>MIDP 2.0</a:t>
            </a:r>
          </a:p>
          <a:p>
            <a:pPr lvl="1"/>
            <a:r>
              <a:rPr lang="en-GB" smtClean="0"/>
              <a:t>Offers new methods to handle events inside the game loop for simpler and more maintainable code</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en-GB" smtClean="0"/>
              <a:t>Game Loop (2)</a:t>
            </a:r>
          </a:p>
        </p:txBody>
      </p:sp>
      <p:sp>
        <p:nvSpPr>
          <p:cNvPr id="9219" name="Rectangle 5"/>
          <p:cNvSpPr>
            <a:spLocks noGrp="1" noChangeArrowheads="1"/>
          </p:cNvSpPr>
          <p:nvPr>
            <p:ph type="body" idx="1"/>
          </p:nvPr>
        </p:nvSpPr>
        <p:spPr/>
        <p:txBody>
          <a:bodyPr/>
          <a:lstStyle/>
          <a:p>
            <a:r>
              <a:rPr lang="en-GB" dirty="0" smtClean="0"/>
              <a:t>In MIDP 1.0 the part of the game loop that handles painting and updating the game logic looks as follows:</a:t>
            </a:r>
          </a:p>
          <a:p>
            <a:pPr lvl="3"/>
            <a:r>
              <a:rPr lang="en-GB" dirty="0" smtClean="0"/>
              <a:t>while (true) {</a:t>
            </a:r>
          </a:p>
          <a:p>
            <a:pPr lvl="3"/>
            <a:r>
              <a:rPr lang="en-GB" dirty="0" smtClean="0"/>
              <a:t>    update();</a:t>
            </a:r>
          </a:p>
          <a:p>
            <a:pPr lvl="3"/>
            <a:r>
              <a:rPr lang="en-GB" dirty="0" smtClean="0"/>
              <a:t>    repaint();</a:t>
            </a:r>
          </a:p>
          <a:p>
            <a:pPr lvl="3"/>
            <a:r>
              <a:rPr lang="en-GB" dirty="0" smtClean="0"/>
              <a:t>    </a:t>
            </a:r>
            <a:r>
              <a:rPr lang="en-GB" dirty="0" err="1" smtClean="0"/>
              <a:t>serviceRepaints</a:t>
            </a:r>
            <a:r>
              <a:rPr lang="en-GB" dirty="0" smtClean="0"/>
              <a:t>();</a:t>
            </a:r>
          </a:p>
          <a:p>
            <a:pPr lvl="3"/>
            <a:r>
              <a:rPr lang="en-GB" dirty="0" smtClean="0"/>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title"/>
          </p:nvPr>
        </p:nvSpPr>
        <p:spPr/>
        <p:txBody>
          <a:bodyPr/>
          <a:lstStyle/>
          <a:p>
            <a:r>
              <a:rPr lang="en-GB" smtClean="0"/>
              <a:t>Game Loop (3)</a:t>
            </a:r>
          </a:p>
        </p:txBody>
      </p:sp>
      <p:sp>
        <p:nvSpPr>
          <p:cNvPr id="10243" name="Rectangle 7"/>
          <p:cNvSpPr>
            <a:spLocks noGrp="1" noChangeArrowheads="1"/>
          </p:cNvSpPr>
          <p:nvPr>
            <p:ph type="body" idx="1"/>
          </p:nvPr>
        </p:nvSpPr>
        <p:spPr/>
        <p:txBody>
          <a:bodyPr/>
          <a:lstStyle/>
          <a:p>
            <a:r>
              <a:rPr lang="en-GB" dirty="0" smtClean="0"/>
              <a:t>MIDP 2.0 supports a new way for implementing the game loop, which alleviates the problems found in MIDP 1.0</a:t>
            </a:r>
          </a:p>
          <a:p>
            <a:pPr lvl="3"/>
            <a:r>
              <a:rPr lang="en-GB" dirty="0" smtClean="0"/>
              <a:t>Graphics g = </a:t>
            </a:r>
            <a:r>
              <a:rPr lang="en-GB" dirty="0" err="1" smtClean="0"/>
              <a:t>getGraphics</a:t>
            </a:r>
            <a:r>
              <a:rPr lang="en-GB" dirty="0" smtClean="0"/>
              <a:t>()</a:t>
            </a:r>
          </a:p>
          <a:p>
            <a:pPr lvl="3"/>
            <a:r>
              <a:rPr lang="en-GB" dirty="0" smtClean="0"/>
              <a:t>while (</a:t>
            </a:r>
            <a:r>
              <a:rPr lang="en-GB" dirty="0" err="1" smtClean="0"/>
              <a:t>isRunning</a:t>
            </a:r>
            <a:r>
              <a:rPr lang="en-GB" dirty="0" smtClean="0"/>
              <a:t>) {</a:t>
            </a:r>
          </a:p>
          <a:p>
            <a:pPr lvl="3"/>
            <a:r>
              <a:rPr lang="en-GB" dirty="0" smtClean="0"/>
              <a:t>	  </a:t>
            </a:r>
            <a:r>
              <a:rPr lang="en-GB" dirty="0" err="1" smtClean="0"/>
              <a:t>dispatchKeyStates</a:t>
            </a:r>
            <a:r>
              <a:rPr lang="en-GB" dirty="0" smtClean="0"/>
              <a:t>(</a:t>
            </a:r>
            <a:r>
              <a:rPr lang="en-GB" dirty="0" err="1" smtClean="0"/>
              <a:t>getKeyStates</a:t>
            </a:r>
            <a:r>
              <a:rPr lang="en-GB" dirty="0" smtClean="0"/>
              <a:t>());</a:t>
            </a:r>
          </a:p>
          <a:p>
            <a:pPr lvl="3"/>
            <a:r>
              <a:rPr lang="en-GB" dirty="0" smtClean="0"/>
              <a:t>	  update();</a:t>
            </a:r>
          </a:p>
          <a:p>
            <a:pPr lvl="3"/>
            <a:r>
              <a:rPr lang="en-GB" dirty="0" smtClean="0"/>
              <a:t>	  </a:t>
            </a:r>
            <a:r>
              <a:rPr lang="en-GB" dirty="0" err="1" smtClean="0"/>
              <a:t>layerManager.paint</a:t>
            </a:r>
            <a:r>
              <a:rPr lang="en-GB" dirty="0" smtClean="0"/>
              <a:t>(g,0,0);</a:t>
            </a:r>
          </a:p>
          <a:p>
            <a:pPr lvl="3"/>
            <a:r>
              <a:rPr lang="en-GB" dirty="0" smtClean="0"/>
              <a:t>	  </a:t>
            </a:r>
            <a:r>
              <a:rPr lang="en-GB" dirty="0" err="1" smtClean="0"/>
              <a:t>flushGraphics</a:t>
            </a:r>
            <a:r>
              <a:rPr lang="en-GB" dirty="0" smtClean="0"/>
              <a:t>();</a:t>
            </a:r>
          </a:p>
          <a:p>
            <a:pPr lvl="3"/>
            <a:r>
              <a:rPr lang="en-GB" dirty="0" smtClean="0"/>
              <a:t>}</a:t>
            </a:r>
          </a:p>
          <a:p>
            <a:pPr lvl="1"/>
            <a:endParaRPr lang="en-GB" dirty="0" smtClean="0"/>
          </a:p>
          <a:p>
            <a:r>
              <a:rPr lang="en-GB" dirty="0" smtClean="0"/>
              <a:t>MIDP 2.0 extends the Canvas class and implements the </a:t>
            </a:r>
            <a:r>
              <a:rPr lang="en-GB" dirty="0" err="1" smtClean="0"/>
              <a:t>GameCanvas</a:t>
            </a:r>
            <a:r>
              <a:rPr lang="en-GB" dirty="0" smtClean="0"/>
              <a:t> class which makes the new game loop possible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GB" smtClean="0"/>
              <a:t>GameCanvas Overview</a:t>
            </a:r>
          </a:p>
        </p:txBody>
      </p:sp>
      <p:sp>
        <p:nvSpPr>
          <p:cNvPr id="11267" name="Rectangle 5"/>
          <p:cNvSpPr>
            <a:spLocks noGrp="1" noChangeArrowheads="1"/>
          </p:cNvSpPr>
          <p:nvPr>
            <p:ph type="body" idx="1"/>
          </p:nvPr>
        </p:nvSpPr>
        <p:spPr/>
        <p:txBody>
          <a:bodyPr/>
          <a:lstStyle/>
          <a:p>
            <a:r>
              <a:rPr lang="en-GB" smtClean="0"/>
              <a:t>The GameCanvas</a:t>
            </a:r>
          </a:p>
          <a:p>
            <a:pPr lvl="1"/>
            <a:r>
              <a:rPr lang="en-GB" smtClean="0"/>
              <a:t>Extends the Canvas class</a:t>
            </a:r>
          </a:p>
          <a:p>
            <a:pPr lvl="1"/>
            <a:r>
              <a:rPr lang="en-GB" smtClean="0"/>
              <a:t>Creates own canvas by extending GameCanvas</a:t>
            </a:r>
          </a:p>
          <a:p>
            <a:pPr lvl="1"/>
            <a:r>
              <a:rPr lang="en-GB" smtClean="0"/>
              <a:t>Uses methods on Graphics object to draw shapes</a:t>
            </a:r>
          </a:p>
          <a:p>
            <a:endParaRPr lang="en-GB" smtClean="0"/>
          </a:p>
          <a:p>
            <a:r>
              <a:rPr lang="en-GB" smtClean="0"/>
              <a:t>Graphics buffering reduces the delay of drawing to the screen</a:t>
            </a:r>
          </a:p>
          <a:p>
            <a:pPr lvl="1"/>
            <a:r>
              <a:rPr lang="en-GB" smtClean="0"/>
              <a:t>GameCanvas.getGraphics returns a new off-screen Graphics object</a:t>
            </a:r>
          </a:p>
          <a:p>
            <a:pPr lvl="1"/>
            <a:r>
              <a:rPr lang="en-GB" smtClean="0"/>
              <a:t>The returned Graphics object should be re-used</a:t>
            </a:r>
          </a:p>
          <a:p>
            <a:pPr lvl="1"/>
            <a:r>
              <a:rPr lang="en-GB" smtClean="0"/>
              <a:t>When all graphics are drawn, GameCanvas.flushGraphics() flushes them to the screen</a:t>
            </a:r>
          </a:p>
        </p:txBody>
      </p:sp>
    </p:spTree>
  </p:cSld>
  <p:clrMapOvr>
    <a:masterClrMapping/>
  </p:clrMapOvr>
</p:sld>
</file>

<file path=ppt/theme/theme1.xml><?xml version="1.0" encoding="utf-8"?>
<a:theme xmlns:a="http://schemas.openxmlformats.org/drawingml/2006/main" name="Torp Style">
  <a:themeElements>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orp Style">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lnDef>
  </a:objectDefaults>
  <a:extraClrSchemeLst>
    <a:extraClrScheme>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orp Sty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orp Sty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orp Sty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orp Sty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orp Sty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orp Sty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orp Sty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orp Sty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orp Sty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orp Sty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orp Sty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28674</TotalTime>
  <Words>6308</Words>
  <Application>Microsoft Office PowerPoint</Application>
  <PresentationFormat>Custom</PresentationFormat>
  <Paragraphs>606</Paragraphs>
  <Slides>28</Slides>
  <Notes>28</Notes>
  <HiddenSlides>0</HiddenSlides>
  <MMClips>0</MMClips>
  <ScaleCrop>false</ScaleCrop>
  <HeadingPairs>
    <vt:vector size="6" baseType="variant">
      <vt:variant>
        <vt:lpstr>Theme</vt:lpstr>
      </vt:variant>
      <vt:variant>
        <vt:i4>1</vt:i4>
      </vt:variant>
      <vt:variant>
        <vt:lpstr>Slide Titles</vt:lpstr>
      </vt:variant>
      <vt:variant>
        <vt:i4>28</vt:i4>
      </vt:variant>
      <vt:variant>
        <vt:lpstr>Custom Shows</vt:lpstr>
      </vt:variant>
      <vt:variant>
        <vt:i4>3</vt:i4>
      </vt:variant>
    </vt:vector>
  </HeadingPairs>
  <TitlesOfParts>
    <vt:vector size="32" baseType="lpstr">
      <vt:lpstr>Torp Style</vt:lpstr>
      <vt:lpstr>Module 4 Game API</vt:lpstr>
      <vt:lpstr>Lecture Overview</vt:lpstr>
      <vt:lpstr>Game API Overview</vt:lpstr>
      <vt:lpstr>The Game Package</vt:lpstr>
      <vt:lpstr>Example Game</vt:lpstr>
      <vt:lpstr>Game Loop (1)</vt:lpstr>
      <vt:lpstr>Game Loop (2)</vt:lpstr>
      <vt:lpstr>Game Loop (3)</vt:lpstr>
      <vt:lpstr>GameCanvas Overview</vt:lpstr>
      <vt:lpstr>Creating a GameCanvas (1/2)</vt:lpstr>
      <vt:lpstr>Creating a GameCanvas (2/2)</vt:lpstr>
      <vt:lpstr>Sprites</vt:lpstr>
      <vt:lpstr>Sprites in MIDP 1.0</vt:lpstr>
      <vt:lpstr>Sprites in MIDP 2.0</vt:lpstr>
      <vt:lpstr>Sprite Animation</vt:lpstr>
      <vt:lpstr>Sprite Manipulation</vt:lpstr>
      <vt:lpstr>Collision Detection</vt:lpstr>
      <vt:lpstr>Tiling and Layering</vt:lpstr>
      <vt:lpstr>Tiling and Layering in MIDP 1.0</vt:lpstr>
      <vt:lpstr>Tiling and Layering in MIDP 2.0</vt:lpstr>
      <vt:lpstr>LayerManager Overview</vt:lpstr>
      <vt:lpstr>User Input Overview</vt:lpstr>
      <vt:lpstr>Using getKeyStates()</vt:lpstr>
      <vt:lpstr>Concurrency (1)</vt:lpstr>
      <vt:lpstr>Concurrency (2)</vt:lpstr>
      <vt:lpstr>Implementing Pause Functionality</vt:lpstr>
      <vt:lpstr>Implementing Pause Functionality</vt:lpstr>
      <vt:lpstr>Game API Summary</vt:lpstr>
      <vt:lpstr>Maemo Introduction</vt:lpstr>
      <vt:lpstr>Development Environment</vt:lpstr>
      <vt:lpstr>Running Qt Apps in Maemo Device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ME for Education</dc:title>
  <dc:subject>Java ME for Education</dc:subject>
  <dc:creator> </dc:creator>
  <cp:lastModifiedBy>jarmo rintamaki</cp:lastModifiedBy>
  <cp:revision>3</cp:revision>
  <cp:lastPrinted>1998-09-04T10:04:32Z</cp:lastPrinted>
  <dcterms:created xsi:type="dcterms:W3CDTF">2009-09-10T12:14:12Z</dcterms:created>
  <dcterms:modified xsi:type="dcterms:W3CDTF">2010-11-25T15:41:44Z</dcterms:modified>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 </vt:lpwstr>
  </property>
</Properties>
</file>