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704" r:id="rId2"/>
    <p:sldId id="705" r:id="rId3"/>
    <p:sldId id="706" r:id="rId4"/>
    <p:sldId id="708" r:id="rId5"/>
    <p:sldId id="709" r:id="rId6"/>
    <p:sldId id="710" r:id="rId7"/>
    <p:sldId id="711" r:id="rId8"/>
    <p:sldId id="712" r:id="rId9"/>
    <p:sldId id="713" r:id="rId10"/>
    <p:sldId id="714" r:id="rId11"/>
    <p:sldId id="715" r:id="rId12"/>
    <p:sldId id="716" r:id="rId13"/>
    <p:sldId id="717" r:id="rId14"/>
    <p:sldId id="718" r:id="rId15"/>
    <p:sldId id="719" r:id="rId16"/>
    <p:sldId id="720" r:id="rId17"/>
    <p:sldId id="721" r:id="rId18"/>
    <p:sldId id="722" r:id="rId19"/>
    <p:sldId id="723" r:id="rId20"/>
    <p:sldId id="724" r:id="rId21"/>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67019" autoAdjust="0"/>
  </p:normalViewPr>
  <p:slideViewPr>
    <p:cSldViewPr>
      <p:cViewPr>
        <p:scale>
          <a:sx n="60" d="100"/>
          <a:sy n="60" d="100"/>
        </p:scale>
        <p:origin x="-648" y="-78"/>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0" d="100"/>
          <a:sy n="70" d="100"/>
        </p:scale>
        <p:origin x="-1548" y="-72"/>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6"/>
          <p:cNvSpPr>
            <a:spLocks noGrp="1" noChangeArrowheads="1"/>
          </p:cNvSpPr>
          <p:nvPr>
            <p:ph type="sldNum" sz="quarter" idx="5"/>
          </p:nvPr>
        </p:nvSpPr>
        <p:spPr>
          <a:noFill/>
        </p:spPr>
        <p:txBody>
          <a:bodyPr/>
          <a:lstStyle/>
          <a:p>
            <a:fld id="{ACF99D98-8A38-4903-AE2C-66477837D570}" type="slidenum">
              <a:rPr lang="en-US" smtClean="0"/>
              <a:pPr/>
              <a:t>1</a:t>
            </a:fld>
            <a:endParaRPr lang="en-US" smtClean="0"/>
          </a:p>
        </p:txBody>
      </p:sp>
      <p:sp>
        <p:nvSpPr>
          <p:cNvPr id="26629" name="Rectangle 2"/>
          <p:cNvSpPr>
            <a:spLocks noGrp="1" noRot="1" noChangeAspect="1" noChangeArrowheads="1" noTextEdit="1"/>
          </p:cNvSpPr>
          <p:nvPr>
            <p:ph type="sldImg"/>
          </p:nvPr>
        </p:nvSpPr>
        <p:spPr>
          <a:xfrm>
            <a:off x="906463" y="844550"/>
            <a:ext cx="4916487" cy="3403600"/>
          </a:xfrm>
          <a:ln/>
        </p:spPr>
      </p:sp>
      <p:sp>
        <p:nvSpPr>
          <p:cNvPr id="26630"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endParaRPr lang="en-US" sz="1000" b="0" i="0" u="none" strike="noStrike" baseline="0" smtClean="0">
              <a:ln>
                <a:noFill/>
              </a:ln>
              <a:solidFill>
                <a:srgbClr val="000000"/>
              </a:solidFill>
              <a:latin typeface="Arial" pitchFamily="18"/>
              <a:ea typeface="Arial Unicode MS" pitchFamily="2"/>
              <a:cs typeface="Tahoma" pitchFamily="2"/>
            </a:endParaRPr>
          </a:p>
          <a:p>
            <a:pPr>
              <a:buNone/>
            </a:pPr>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801FB124-3347-446A-8191-0D108515D272}" type="slidenum">
              <a:rPr lang="en-US" smtClean="0"/>
              <a:pPr/>
              <a:t>10</a:t>
            </a:fld>
            <a:endParaRPr lang="en-US" smtClean="0"/>
          </a:p>
        </p:txBody>
      </p:sp>
      <p:sp>
        <p:nvSpPr>
          <p:cNvPr id="36869" name="Rectangle 2"/>
          <p:cNvSpPr>
            <a:spLocks noGrp="1" noRot="1" noChangeAspect="1" noChangeArrowheads="1" noTextEdit="1"/>
          </p:cNvSpPr>
          <p:nvPr>
            <p:ph type="sldImg"/>
          </p:nvPr>
        </p:nvSpPr>
        <p:spPr>
          <a:xfrm>
            <a:off x="906463" y="844550"/>
            <a:ext cx="4916487" cy="3403600"/>
          </a:xfrm>
          <a:ln/>
        </p:spPr>
      </p:sp>
      <p:sp>
        <p:nvSpPr>
          <p:cNvPr id="36870" name="Rectangle 3"/>
          <p:cNvSpPr>
            <a:spLocks noGrp="1" noChangeArrowheads="1"/>
          </p:cNvSpPr>
          <p:nvPr>
            <p:ph type="body" idx="1"/>
          </p:nvPr>
        </p:nvSpPr>
        <p:spPr>
          <a:noFill/>
          <a:ln w="9525"/>
        </p:spPr>
        <p:txBody>
          <a:bodyPr/>
          <a:lstStyle/>
          <a:p>
            <a:r>
              <a:rPr lang="en-GB" smtClean="0"/>
              <a:t>Updating a particular record involves getting a handle for that record and setting new information.</a:t>
            </a:r>
          </a:p>
          <a:p>
            <a:endParaRPr lang="en-GB" smtClean="0"/>
          </a:p>
          <a:p>
            <a:r>
              <a:rPr lang="en-GB" smtClean="0"/>
              <a:t>We can update records with new information by using the record ID of the record we want to update. We provide the record ID and then make sure that the data is in the correct format to allow the update to proceed.   This is done simply enough by converting the data to a byte array as demonstrated in the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noFill/>
        </p:spPr>
        <p:txBody>
          <a:bodyPr/>
          <a:lstStyle/>
          <a:p>
            <a:fld id="{940E7F0A-11D5-4C2D-B2C2-A6E4B5DA357F}" type="slidenum">
              <a:rPr lang="en-US" smtClean="0"/>
              <a:pPr/>
              <a:t>11</a:t>
            </a:fld>
            <a:endParaRPr lang="en-US" smtClean="0"/>
          </a:p>
        </p:txBody>
      </p:sp>
      <p:sp>
        <p:nvSpPr>
          <p:cNvPr id="37893" name="Rectangle 2"/>
          <p:cNvSpPr>
            <a:spLocks noGrp="1" noRot="1" noChangeAspect="1" noChangeArrowheads="1" noTextEdit="1"/>
          </p:cNvSpPr>
          <p:nvPr>
            <p:ph type="sldImg"/>
          </p:nvPr>
        </p:nvSpPr>
        <p:spPr>
          <a:xfrm>
            <a:off x="906463" y="844550"/>
            <a:ext cx="4916487" cy="3403600"/>
          </a:xfrm>
          <a:ln/>
        </p:spPr>
      </p:sp>
      <p:sp>
        <p:nvSpPr>
          <p:cNvPr id="37894" name="Rectangle 3"/>
          <p:cNvSpPr>
            <a:spLocks noGrp="1" noChangeArrowheads="1"/>
          </p:cNvSpPr>
          <p:nvPr>
            <p:ph type="body" idx="1"/>
          </p:nvPr>
        </p:nvSpPr>
        <p:spPr>
          <a:noFill/>
          <a:ln w="9525"/>
        </p:spPr>
        <p:txBody>
          <a:bodyPr/>
          <a:lstStyle/>
          <a:p>
            <a:r>
              <a:rPr lang="en-US" smtClean="0"/>
              <a:t>To be able to filter records, you need to be able to check a record for certain criteria.  The interface RecordFilter is included in the RMS package to facilitate this.  To use it, you should implement the interface, and provide an implementation for the matches method.</a:t>
            </a:r>
          </a:p>
          <a:p>
            <a:endParaRPr lang="en-US" smtClean="0"/>
          </a:p>
          <a:p>
            <a:r>
              <a:rPr lang="en-US" smtClean="0"/>
              <a:t>The matches method should be implemented to return true if the record whose content is passed to it meets the filter criterion and false if it does not.</a:t>
            </a: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noFill/>
        </p:spPr>
        <p:txBody>
          <a:bodyPr/>
          <a:lstStyle/>
          <a:p>
            <a:fld id="{FACAB10B-F2D1-41FE-9BE5-FDE45D488B7A}" type="slidenum">
              <a:rPr lang="en-US" smtClean="0"/>
              <a:pPr/>
              <a:t>12</a:t>
            </a:fld>
            <a:endParaRPr lang="en-US" smtClean="0"/>
          </a:p>
        </p:txBody>
      </p:sp>
      <p:sp>
        <p:nvSpPr>
          <p:cNvPr id="38917" name="Rectangle 2"/>
          <p:cNvSpPr>
            <a:spLocks noGrp="1" noRot="1" noChangeAspect="1" noChangeArrowheads="1" noTextEdit="1"/>
          </p:cNvSpPr>
          <p:nvPr>
            <p:ph type="sldImg"/>
          </p:nvPr>
        </p:nvSpPr>
        <p:spPr>
          <a:xfrm>
            <a:off x="906463" y="844550"/>
            <a:ext cx="4916487" cy="3403600"/>
          </a:xfrm>
          <a:ln/>
        </p:spPr>
      </p:sp>
      <p:sp>
        <p:nvSpPr>
          <p:cNvPr id="38918" name="Rectangle 3"/>
          <p:cNvSpPr>
            <a:spLocks noGrp="1" noChangeArrowheads="1"/>
          </p:cNvSpPr>
          <p:nvPr>
            <p:ph type="body" idx="1"/>
          </p:nvPr>
        </p:nvSpPr>
        <p:spPr>
          <a:noFill/>
          <a:ln w="9525"/>
        </p:spPr>
        <p:txBody>
          <a:bodyPr/>
          <a:lstStyle/>
          <a:p>
            <a:r>
              <a:rPr lang="en-GB" dirty="0" smtClean="0"/>
              <a:t>Implementing filters requires that the programmer create a filter class that implements the filtering logic.  First we need to create a class the implements the </a:t>
            </a:r>
            <a:r>
              <a:rPr lang="en-GB" dirty="0" err="1" smtClean="0"/>
              <a:t>RecordFilter</a:t>
            </a:r>
            <a:r>
              <a:rPr lang="en-GB" dirty="0" smtClean="0"/>
              <a:t> logic:</a:t>
            </a:r>
          </a:p>
          <a:p>
            <a:endParaRPr lang="en-GB" dirty="0" smtClean="0"/>
          </a:p>
          <a:p>
            <a:pPr>
              <a:buNone/>
            </a:pPr>
            <a:r>
              <a:rPr lang="en-GB" b="1" dirty="0" smtClean="0">
                <a:solidFill>
                  <a:srgbClr val="005635"/>
                </a:solidFill>
                <a:latin typeface="Courier New" pitchFamily="49" charset="0"/>
              </a:rPr>
              <a:t>class </a:t>
            </a:r>
            <a:r>
              <a:rPr lang="en-GB" b="1" dirty="0" err="1" smtClean="0">
                <a:solidFill>
                  <a:srgbClr val="005635"/>
                </a:solidFill>
                <a:latin typeface="Courier New" pitchFamily="49" charset="0"/>
              </a:rPr>
              <a:t>MyFilter</a:t>
            </a:r>
            <a:r>
              <a:rPr lang="en-GB" b="1" dirty="0" smtClean="0">
                <a:solidFill>
                  <a:srgbClr val="005635"/>
                </a:solidFill>
                <a:latin typeface="Courier New" pitchFamily="49" charset="0"/>
              </a:rPr>
              <a:t> implements </a:t>
            </a:r>
            <a:r>
              <a:rPr lang="en-GB" b="1" dirty="0" err="1" smtClean="0">
                <a:solidFill>
                  <a:srgbClr val="005635"/>
                </a:solidFill>
                <a:latin typeface="Courier New" pitchFamily="49" charset="0"/>
              </a:rPr>
              <a:t>RecordFilter</a:t>
            </a:r>
            <a:r>
              <a:rPr lang="en-GB" b="1" dirty="0" smtClean="0">
                <a:solidFill>
                  <a:srgbClr val="005635"/>
                </a:solidFill>
                <a:latin typeface="Courier New" pitchFamily="49" charset="0"/>
              </a:rPr>
              <a:t>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public </a:t>
            </a:r>
            <a:r>
              <a:rPr lang="en-US" b="1" dirty="0" err="1" smtClean="0">
                <a:solidFill>
                  <a:srgbClr val="005635"/>
                </a:solidFill>
                <a:latin typeface="Courier New" pitchFamily="49" charset="0"/>
              </a:rPr>
              <a:t>boolean</a:t>
            </a:r>
            <a:r>
              <a:rPr lang="en-US" b="1" dirty="0" smtClean="0">
                <a:solidFill>
                  <a:srgbClr val="005635"/>
                </a:solidFill>
                <a:latin typeface="Courier New" pitchFamily="49" charset="0"/>
              </a:rPr>
              <a:t> matches(byte[] </a:t>
            </a:r>
            <a:r>
              <a:rPr lang="en-US" b="1" dirty="0" err="1" smtClean="0">
                <a:solidFill>
                  <a:srgbClr val="005635"/>
                </a:solidFill>
                <a:latin typeface="Courier New" pitchFamily="49" charset="0"/>
              </a:rPr>
              <a:t>matchArg</a:t>
            </a:r>
            <a:r>
              <a:rPr lang="en-US" b="1" dirty="0" smtClean="0">
                <a:solidFill>
                  <a:srgbClr val="005635"/>
                </a:solidFill>
                <a:latin typeface="Courier New" pitchFamily="49" charset="0"/>
              </a:rPr>
              <a:t>) {</a:t>
            </a:r>
          </a:p>
          <a:p>
            <a:pPr>
              <a:buNone/>
            </a:pPr>
            <a:r>
              <a:rPr lang="en-US" b="1" dirty="0" smtClean="0">
                <a:solidFill>
                  <a:srgbClr val="005635"/>
                </a:solidFill>
                <a:latin typeface="Courier New" pitchFamily="49" charset="0"/>
              </a:rPr>
              <a:t>      String </a:t>
            </a:r>
            <a:r>
              <a:rPr lang="en-US" b="1" dirty="0" err="1" smtClean="0">
                <a:solidFill>
                  <a:srgbClr val="005635"/>
                </a:solidFill>
                <a:latin typeface="Courier New" pitchFamily="49" charset="0"/>
              </a:rPr>
              <a:t>str</a:t>
            </a:r>
            <a:r>
              <a:rPr lang="en-US" b="1" dirty="0" smtClean="0">
                <a:solidFill>
                  <a:srgbClr val="005635"/>
                </a:solidFill>
                <a:latin typeface="Courier New" pitchFamily="49" charset="0"/>
              </a:rPr>
              <a:t> = new String(</a:t>
            </a:r>
            <a:r>
              <a:rPr lang="en-US" b="1" dirty="0" err="1" smtClean="0">
                <a:solidFill>
                  <a:srgbClr val="005635"/>
                </a:solidFill>
                <a:latin typeface="Courier New" pitchFamily="49" charset="0"/>
              </a:rPr>
              <a:t>matchArg</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if (</a:t>
            </a:r>
            <a:r>
              <a:rPr lang="en-US" b="1" dirty="0" err="1" smtClean="0">
                <a:solidFill>
                  <a:srgbClr val="005635"/>
                </a:solidFill>
                <a:latin typeface="Courier New" pitchFamily="49" charset="0"/>
              </a:rPr>
              <a:t>str.indexOf</a:t>
            </a:r>
            <a:r>
              <a:rPr lang="en-US" b="1" dirty="0" smtClean="0">
                <a:solidFill>
                  <a:srgbClr val="005635"/>
                </a:solidFill>
                <a:latin typeface="Courier New" pitchFamily="49" charset="0"/>
              </a:rPr>
              <a:t>(“found”) != -1) {</a:t>
            </a:r>
          </a:p>
          <a:p>
            <a:pPr>
              <a:buNone/>
            </a:pPr>
            <a:r>
              <a:rPr lang="en-US" b="1" dirty="0" smtClean="0">
                <a:solidFill>
                  <a:srgbClr val="005635"/>
                </a:solidFill>
                <a:latin typeface="Courier New" pitchFamily="49" charset="0"/>
              </a:rPr>
              <a:t>        return true; </a:t>
            </a:r>
          </a:p>
          <a:p>
            <a:pPr>
              <a:buNone/>
            </a:pPr>
            <a:r>
              <a:rPr lang="en-US" b="1" dirty="0" smtClean="0">
                <a:solidFill>
                  <a:srgbClr val="005635"/>
                </a:solidFill>
                <a:latin typeface="Courier New" pitchFamily="49" charset="0"/>
              </a:rPr>
              <a:t>      } else {</a:t>
            </a:r>
          </a:p>
          <a:p>
            <a:pPr>
              <a:buNone/>
            </a:pPr>
            <a:r>
              <a:rPr lang="en-US" b="1" dirty="0" smtClean="0">
                <a:solidFill>
                  <a:srgbClr val="005635"/>
                </a:solidFill>
                <a:latin typeface="Courier New" pitchFamily="49" charset="0"/>
              </a:rPr>
              <a:t>        return false; </a:t>
            </a:r>
          </a:p>
          <a:p>
            <a:pPr>
              <a:buNone/>
            </a:pPr>
            <a:r>
              <a:rPr lang="en-US" b="1" dirty="0" smtClean="0">
                <a:solidFill>
                  <a:srgbClr val="005635"/>
                </a:solidFill>
                <a:latin typeface="Courier New" pitchFamily="49" charset="0"/>
              </a:rPr>
              <a:t>      }</a:t>
            </a:r>
          </a:p>
          <a:p>
            <a:pPr>
              <a:buNone/>
            </a:pPr>
            <a:r>
              <a:rPr lang="en-US" b="1" dirty="0" smtClean="0">
                <a:solidFill>
                  <a:srgbClr val="005635"/>
                </a:solidFill>
                <a:latin typeface="Courier New" pitchFamily="49" charset="0"/>
              </a:rPr>
              <a:t>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a:t>
            </a:r>
          </a:p>
          <a:p>
            <a:endParaRPr lang="en-GB" b="1" dirty="0" smtClean="0">
              <a:solidFill>
                <a:srgbClr val="005635"/>
              </a:solidFill>
              <a:latin typeface="Courier New" pitchFamily="49" charset="0"/>
            </a:endParaRPr>
          </a:p>
          <a:p>
            <a:r>
              <a:rPr lang="en-GB" dirty="0" smtClean="0"/>
              <a:t>Now the implemented interface method in the above example will return true if there is a substring called “found'' in any of the records.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5"/>
          </p:nvPr>
        </p:nvSpPr>
        <p:spPr>
          <a:noFill/>
        </p:spPr>
        <p:txBody>
          <a:bodyPr/>
          <a:lstStyle/>
          <a:p>
            <a:fld id="{ECF87E5F-CD54-423F-A809-3AF3F964F802}" type="slidenum">
              <a:rPr lang="en-US" smtClean="0"/>
              <a:pPr/>
              <a:t>13</a:t>
            </a:fld>
            <a:endParaRPr lang="en-US" smtClean="0"/>
          </a:p>
        </p:txBody>
      </p:sp>
      <p:sp>
        <p:nvSpPr>
          <p:cNvPr id="39941" name="Rectangle 2"/>
          <p:cNvSpPr>
            <a:spLocks noGrp="1" noRot="1" noChangeAspect="1" noChangeArrowheads="1" noTextEdit="1"/>
          </p:cNvSpPr>
          <p:nvPr>
            <p:ph type="sldImg"/>
          </p:nvPr>
        </p:nvSpPr>
        <p:spPr>
          <a:xfrm>
            <a:off x="906463" y="844550"/>
            <a:ext cx="4916487" cy="3403600"/>
          </a:xfrm>
          <a:ln/>
        </p:spPr>
      </p:sp>
      <p:sp>
        <p:nvSpPr>
          <p:cNvPr id="39942" name="Rectangle 3"/>
          <p:cNvSpPr>
            <a:spLocks noGrp="1" noChangeArrowheads="1"/>
          </p:cNvSpPr>
          <p:nvPr>
            <p:ph type="body" idx="1"/>
          </p:nvPr>
        </p:nvSpPr>
        <p:spPr>
          <a:noFill/>
          <a:ln w="9525"/>
        </p:spPr>
        <p:txBody>
          <a:bodyPr/>
          <a:lstStyle/>
          <a:p>
            <a:r>
              <a:rPr lang="en-US" smtClean="0"/>
              <a:t>To be able to sort records, you need to be able to determine relative orders between them.  The interface RecordComparator is included in the RMS package to facilitate this.  To use it, you should implement the interface, and provide an implementation for the compare method. </a:t>
            </a:r>
          </a:p>
          <a:p>
            <a:endParaRPr lang="en-US" smtClean="0"/>
          </a:p>
          <a:p>
            <a:r>
              <a:rPr lang="en-US" smtClean="0"/>
              <a:t>The compare method should return a value to indicate the ordering of the two records being compared.  The constants FOLLOWS, PRECEDES, and EQUIVALENT are defined in the RecordComparator interface and have the following meanings: </a:t>
            </a:r>
          </a:p>
          <a:p>
            <a:endParaRPr lang="en-GB" smtClean="0"/>
          </a:p>
          <a:p>
            <a:pPr lvl="1">
              <a:spcBef>
                <a:spcPct val="0"/>
              </a:spcBef>
              <a:spcAft>
                <a:spcPct val="100000"/>
              </a:spcAft>
              <a:buFontTx/>
              <a:buChar char="•"/>
            </a:pPr>
            <a:r>
              <a:rPr lang="en-GB" smtClean="0"/>
              <a:t>FOLLOWS: Its value is 1 and means the left parameter follows the right parameter in terms of search or sort order. </a:t>
            </a:r>
          </a:p>
          <a:p>
            <a:pPr lvl="1">
              <a:spcBef>
                <a:spcPct val="0"/>
              </a:spcBef>
              <a:spcAft>
                <a:spcPct val="100000"/>
              </a:spcAft>
              <a:buFontTx/>
              <a:buChar char="•"/>
            </a:pPr>
            <a:r>
              <a:rPr lang="en-GB" smtClean="0"/>
              <a:t>PRECEDES: Its value is -1 and means the left parameter precedes the right parameter in terms on search or sort order. </a:t>
            </a:r>
          </a:p>
          <a:p>
            <a:pPr lvl="1">
              <a:spcBef>
                <a:spcPct val="0"/>
              </a:spcBef>
              <a:spcAft>
                <a:spcPct val="100000"/>
              </a:spcAft>
              <a:buFontTx/>
              <a:buChar char="•"/>
            </a:pPr>
            <a:r>
              <a:rPr lang="en-GB" smtClean="0"/>
              <a:t>EQUIVALENT: Its value is 0 and means the two parameters are the same.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noFill/>
        </p:spPr>
        <p:txBody>
          <a:bodyPr/>
          <a:lstStyle/>
          <a:p>
            <a:fld id="{69DCE313-F343-476E-B9C2-FEE565D89299}" type="slidenum">
              <a:rPr lang="en-US" smtClean="0"/>
              <a:pPr/>
              <a:t>14</a:t>
            </a:fld>
            <a:endParaRPr lang="en-US" smtClean="0"/>
          </a:p>
        </p:txBody>
      </p:sp>
      <p:sp>
        <p:nvSpPr>
          <p:cNvPr id="40965" name="Rectangle 2"/>
          <p:cNvSpPr>
            <a:spLocks noGrp="1" noRot="1" noChangeAspect="1" noChangeArrowheads="1" noTextEdit="1"/>
          </p:cNvSpPr>
          <p:nvPr>
            <p:ph type="sldImg"/>
          </p:nvPr>
        </p:nvSpPr>
        <p:spPr>
          <a:xfrm>
            <a:off x="906463" y="844550"/>
            <a:ext cx="4916487" cy="3403600"/>
          </a:xfrm>
          <a:ln/>
        </p:spPr>
      </p:sp>
      <p:sp>
        <p:nvSpPr>
          <p:cNvPr id="40966" name="Rectangle 3"/>
          <p:cNvSpPr>
            <a:spLocks noGrp="1" noChangeArrowheads="1"/>
          </p:cNvSpPr>
          <p:nvPr>
            <p:ph type="body" idx="1"/>
          </p:nvPr>
        </p:nvSpPr>
        <p:spPr>
          <a:noFill/>
          <a:ln w="9525"/>
        </p:spPr>
        <p:txBody>
          <a:bodyPr/>
          <a:lstStyle/>
          <a:p>
            <a:r>
              <a:rPr lang="en-GB" smtClean="0"/>
              <a:t>Similarly to filtering, we can use the RecordComparator class to create custom routines for sorting the result set.  We do this by first implementing the RecordComparator interface.</a:t>
            </a:r>
          </a:p>
          <a:p>
            <a:endParaRPr lang="en-GB" smtClean="0"/>
          </a:p>
          <a:p>
            <a:r>
              <a:rPr lang="en-GB" smtClean="0"/>
              <a:t>We've used greater than and less than comparison operators to keep the example simple and in a real application you'll have the ability to defines complex sorts (and filters) simply by implementing the interface and returning the correct RecordComparator return values.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noFill/>
        </p:spPr>
        <p:txBody>
          <a:bodyPr/>
          <a:lstStyle/>
          <a:p>
            <a:fld id="{C036E544-301D-477C-A985-4C6EC7FDBA6F}" type="slidenum">
              <a:rPr lang="en-US" smtClean="0"/>
              <a:pPr/>
              <a:t>15</a:t>
            </a:fld>
            <a:endParaRPr lang="en-US" smtClean="0"/>
          </a:p>
        </p:txBody>
      </p:sp>
      <p:sp>
        <p:nvSpPr>
          <p:cNvPr id="41989" name="Rectangle 2"/>
          <p:cNvSpPr>
            <a:spLocks noGrp="1" noRot="1" noChangeAspect="1" noChangeArrowheads="1" noTextEdit="1"/>
          </p:cNvSpPr>
          <p:nvPr>
            <p:ph type="sldImg"/>
          </p:nvPr>
        </p:nvSpPr>
        <p:spPr>
          <a:xfrm>
            <a:off x="906463" y="844550"/>
            <a:ext cx="4916487" cy="3403600"/>
          </a:xfrm>
          <a:ln/>
        </p:spPr>
      </p:sp>
      <p:sp>
        <p:nvSpPr>
          <p:cNvPr id="41990" name="Rectangle 3"/>
          <p:cNvSpPr>
            <a:spLocks noGrp="1" noChangeArrowheads="1"/>
          </p:cNvSpPr>
          <p:nvPr>
            <p:ph type="body" idx="1"/>
          </p:nvPr>
        </p:nvSpPr>
        <p:spPr>
          <a:xfrm>
            <a:off x="898198" y="4282480"/>
            <a:ext cx="5202017" cy="4741280"/>
          </a:xfrm>
          <a:noFill/>
          <a:ln w="9525"/>
        </p:spPr>
        <p:txBody>
          <a:bodyPr/>
          <a:lstStyle/>
          <a:p>
            <a:r>
              <a:rPr lang="en-GB" dirty="0" smtClean="0"/>
              <a:t>A </a:t>
            </a:r>
            <a:r>
              <a:rPr lang="en-GB" dirty="0" err="1" smtClean="0"/>
              <a:t>RecordEnumeration</a:t>
            </a:r>
            <a:r>
              <a:rPr lang="en-GB" dirty="0" smtClean="0"/>
              <a:t> is like a </a:t>
            </a:r>
            <a:r>
              <a:rPr lang="en-GB" dirty="0" err="1" smtClean="0"/>
              <a:t>java.util.Enumeration</a:t>
            </a:r>
            <a:r>
              <a:rPr lang="en-GB" dirty="0" smtClean="0"/>
              <a:t>, in that it allows you to iterate over a collection of objects. It is, however, more powerful than Enumeration because you can traverse the collection either forward or backward, and you can change direction at any time.</a:t>
            </a:r>
          </a:p>
          <a:p>
            <a:endParaRPr lang="en-GB" dirty="0" smtClean="0"/>
          </a:p>
          <a:p>
            <a:r>
              <a:rPr lang="en-GB" dirty="0" smtClean="0"/>
              <a:t>They are particularly useful for iterating record stores with possible holes in the record id sequence.  Record Ids are not recycled thus if we delete a record that we've already inserted and then try to access that record, then a </a:t>
            </a:r>
            <a:r>
              <a:rPr lang="en-GB" dirty="0" err="1" smtClean="0"/>
              <a:t>javax.microedition.rms.InvalidRecordIDException</a:t>
            </a:r>
            <a:r>
              <a:rPr lang="en-GB" dirty="0" smtClean="0"/>
              <a:t> is thrown.  This exception will occur regardless of whether the record store has been “committed” or not as RMS does not support the notion of transactions and rollbacks.  The following code will throw and exception even though we have not closed the record store:</a:t>
            </a:r>
          </a:p>
          <a:p>
            <a:endParaRPr lang="en-GB" dirty="0" smtClean="0"/>
          </a:p>
          <a:p>
            <a:r>
              <a:rPr lang="en-GB" b="1" dirty="0" smtClean="0">
                <a:solidFill>
                  <a:srgbClr val="005635"/>
                </a:solidFill>
                <a:latin typeface="Courier New" pitchFamily="49" charset="0"/>
              </a:rPr>
              <a:t>// remove a record that we inserted</a:t>
            </a:r>
          </a:p>
          <a:p>
            <a:r>
              <a:rPr lang="en-GB" b="1" dirty="0" smtClean="0">
                <a:solidFill>
                  <a:srgbClr val="005635"/>
                </a:solidFill>
                <a:latin typeface="Courier New" pitchFamily="49" charset="0"/>
              </a:rPr>
              <a:t>try {</a:t>
            </a:r>
            <a:endParaRPr lang="en-US" b="1" dirty="0" smtClean="0">
              <a:solidFill>
                <a:srgbClr val="005635"/>
              </a:solidFill>
              <a:latin typeface="Courier New" pitchFamily="49" charset="0"/>
            </a:endParaRPr>
          </a:p>
          <a:p>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recordStore.deleteRecord</a:t>
            </a:r>
            <a:r>
              <a:rPr lang="en-US" b="1" dirty="0" smtClean="0">
                <a:solidFill>
                  <a:srgbClr val="005635"/>
                </a:solidFill>
                <a:latin typeface="Courier New" pitchFamily="49" charset="0"/>
              </a:rPr>
              <a:t>(10); </a:t>
            </a:r>
            <a:endParaRPr lang="en-GB" b="1" dirty="0" smtClean="0">
              <a:solidFill>
                <a:srgbClr val="005635"/>
              </a:solidFill>
              <a:latin typeface="Courier New" pitchFamily="49" charset="0"/>
            </a:endParaRPr>
          </a:p>
          <a:p>
            <a:r>
              <a:rPr lang="en-GB" b="1" dirty="0" smtClean="0">
                <a:solidFill>
                  <a:srgbClr val="005635"/>
                </a:solidFill>
                <a:latin typeface="Courier New" pitchFamily="49" charset="0"/>
              </a:rPr>
              <a:t>} catch (Exception e) {}</a:t>
            </a:r>
          </a:p>
          <a:p>
            <a:endParaRPr lang="en-GB" b="1" dirty="0" smtClean="0">
              <a:solidFill>
                <a:srgbClr val="005635"/>
              </a:solidFill>
              <a:latin typeface="Courier New" pitchFamily="49" charset="0"/>
            </a:endParaRPr>
          </a:p>
          <a:p>
            <a:r>
              <a:rPr lang="en-GB" b="1" dirty="0" smtClean="0">
                <a:solidFill>
                  <a:srgbClr val="005635"/>
                </a:solidFill>
                <a:latin typeface="Courier New" pitchFamily="49" charset="0"/>
              </a:rPr>
              <a:t>// access it – this will throw an exception </a:t>
            </a:r>
          </a:p>
          <a:p>
            <a:r>
              <a:rPr lang="en-GB" b="1" dirty="0" smtClean="0">
                <a:solidFill>
                  <a:srgbClr val="005635"/>
                </a:solidFill>
                <a:latin typeface="Courier New" pitchFamily="49" charset="0"/>
              </a:rPr>
              <a:t>byte[] bytes[</a:t>
            </a:r>
            <a:r>
              <a:rPr lang="en-GB" b="1" dirty="0" err="1" smtClean="0">
                <a:solidFill>
                  <a:srgbClr val="005635"/>
                </a:solidFill>
                <a:latin typeface="Courier New" pitchFamily="49" charset="0"/>
              </a:rPr>
              <a:t>aValidLength</a:t>
            </a:r>
            <a:r>
              <a:rPr lang="en-GB" b="1" dirty="0" smtClean="0">
                <a:solidFill>
                  <a:srgbClr val="005635"/>
                </a:solidFill>
                <a:latin typeface="Courier New" pitchFamily="49" charset="0"/>
              </a:rPr>
              <a:t>];</a:t>
            </a:r>
          </a:p>
          <a:p>
            <a:r>
              <a:rPr lang="en-GB" b="1" dirty="0" smtClean="0">
                <a:solidFill>
                  <a:srgbClr val="005635"/>
                </a:solidFill>
                <a:latin typeface="Courier New" pitchFamily="49" charset="0"/>
              </a:rPr>
              <a:t>try {	</a:t>
            </a:r>
            <a:endParaRPr lang="en-US" b="1" dirty="0" smtClean="0">
              <a:solidFill>
                <a:srgbClr val="005635"/>
              </a:solidFill>
              <a:latin typeface="Courier New" pitchFamily="49" charset="0"/>
            </a:endParaRPr>
          </a:p>
          <a:p>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recStore.getRecord</a:t>
            </a:r>
            <a:r>
              <a:rPr lang="en-US" b="1" dirty="0" smtClean="0">
                <a:solidFill>
                  <a:srgbClr val="005635"/>
                </a:solidFill>
                <a:latin typeface="Courier New" pitchFamily="49" charset="0"/>
              </a:rPr>
              <a:t>(10, bytes, 0);</a:t>
            </a:r>
            <a:endParaRPr lang="en-GB" b="1" dirty="0" smtClean="0">
              <a:solidFill>
                <a:srgbClr val="005635"/>
              </a:solidFill>
              <a:latin typeface="Courier New" pitchFamily="49" charset="0"/>
            </a:endParaRPr>
          </a:p>
          <a:p>
            <a:r>
              <a:rPr lang="en-GB" b="1" dirty="0" smtClean="0">
                <a:solidFill>
                  <a:srgbClr val="005635"/>
                </a:solidFill>
                <a:latin typeface="Courier New" pitchFamily="49" charset="0"/>
              </a:rPr>
              <a:t>} catch {</a:t>
            </a:r>
            <a:r>
              <a:rPr lang="en-GB" b="1" dirty="0" err="1" smtClean="0">
                <a:solidFill>
                  <a:srgbClr val="005635"/>
                </a:solidFill>
                <a:latin typeface="Courier New" pitchFamily="49" charset="0"/>
              </a:rPr>
              <a:t>InvalidRecordIDException</a:t>
            </a:r>
            <a:r>
              <a:rPr lang="en-GB" b="1" dirty="0" smtClean="0">
                <a:solidFill>
                  <a:srgbClr val="005635"/>
                </a:solidFill>
                <a:latin typeface="Courier New" pitchFamily="49" charset="0"/>
              </a:rPr>
              <a:t> e) {}</a:t>
            </a:r>
          </a:p>
          <a:p>
            <a:endParaRPr lang="en-GB" b="1" dirty="0" smtClean="0">
              <a:solidFill>
                <a:srgbClr val="005635"/>
              </a:solidFill>
              <a:latin typeface="Courier New" pitchFamily="49" charset="0"/>
            </a:endParaRPr>
          </a:p>
          <a:p>
            <a:endParaRPr lang="en-GB" b="1" dirty="0" smtClean="0">
              <a:solidFill>
                <a:srgbClr val="005635"/>
              </a:solidFill>
              <a:latin typeface="Courier New" pitchFamily="49" charset="0"/>
            </a:endParaRPr>
          </a:p>
          <a:p>
            <a:r>
              <a:rPr lang="en-GB" dirty="0" smtClean="0"/>
              <a:t>So how can we manage tasks such as iterating through a record store with possible “holes” in the record ID sequence, without resorting to potentially complicated code that manages thrown exceptions?  The answer is to use the </a:t>
            </a:r>
            <a:r>
              <a:rPr lang="en-GB" dirty="0" err="1" smtClean="0"/>
              <a:t>RecordEnumeration</a:t>
            </a:r>
            <a:r>
              <a:rPr lang="en-GB" dirty="0" smtClean="0"/>
              <a:t> class.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noFill/>
        </p:spPr>
        <p:txBody>
          <a:bodyPr/>
          <a:lstStyle/>
          <a:p>
            <a:fld id="{89EE6467-14E7-4730-91DC-70BA77088C35}" type="slidenum">
              <a:rPr lang="en-US" smtClean="0"/>
              <a:pPr/>
              <a:t>16</a:t>
            </a:fld>
            <a:endParaRPr lang="en-US" smtClean="0"/>
          </a:p>
        </p:txBody>
      </p:sp>
      <p:sp>
        <p:nvSpPr>
          <p:cNvPr id="43013" name="Rectangle 2"/>
          <p:cNvSpPr>
            <a:spLocks noGrp="1" noRot="1" noChangeAspect="1" noChangeArrowheads="1" noTextEdit="1"/>
          </p:cNvSpPr>
          <p:nvPr>
            <p:ph type="sldImg"/>
          </p:nvPr>
        </p:nvSpPr>
        <p:spPr>
          <a:xfrm>
            <a:off x="906463" y="844550"/>
            <a:ext cx="4916487" cy="3403600"/>
          </a:xfrm>
          <a:ln/>
        </p:spPr>
      </p:sp>
      <p:sp>
        <p:nvSpPr>
          <p:cNvPr id="43014" name="Rectangle 3"/>
          <p:cNvSpPr>
            <a:spLocks noGrp="1" noChangeArrowheads="1"/>
          </p:cNvSpPr>
          <p:nvPr>
            <p:ph type="body" idx="1"/>
          </p:nvPr>
        </p:nvSpPr>
        <p:spPr>
          <a:noFill/>
          <a:ln w="9525"/>
        </p:spPr>
        <p:txBody>
          <a:bodyPr/>
          <a:lstStyle/>
          <a:p>
            <a:r>
              <a:rPr lang="en-GB" smtClean="0"/>
              <a:t>In order to get a RecordEnumeration, use the following RecordStore method:</a:t>
            </a:r>
          </a:p>
          <a:p>
            <a:r>
              <a:rPr lang="en-GB" b="1" smtClean="0">
                <a:solidFill>
                  <a:srgbClr val="005635"/>
                </a:solidFill>
                <a:latin typeface="Courier New" pitchFamily="49" charset="0"/>
              </a:rPr>
              <a:t>public RecordEnumeration enumerateRecords(RecordFilter filter, RecordComparator comparator, boolean keepUpdated)</a:t>
            </a:r>
          </a:p>
          <a:p>
            <a:endParaRPr lang="en-GB" b="1" smtClean="0">
              <a:solidFill>
                <a:srgbClr val="005635"/>
              </a:solidFill>
              <a:latin typeface="Courier New" pitchFamily="49" charset="0"/>
            </a:endParaRPr>
          </a:p>
          <a:p>
            <a:r>
              <a:rPr lang="en-GB" smtClean="0"/>
              <a:t>RecordFilter and RecordComparator are interfaces that define methods that allow you to exclude records from the enumeration and determine the order in which the records are returned, respectively. If the filter argument is null, then all records are included, while a null comparator causes the order of the records to be undefined. The following call, therefore, returns a RecordEnumeration containing all of the records of the RecordStore in no particular order:</a:t>
            </a:r>
          </a:p>
          <a:p>
            <a:endParaRPr lang="en-GB" smtClean="0"/>
          </a:p>
          <a:p>
            <a:r>
              <a:rPr lang="en-GB" b="1" smtClean="0">
                <a:solidFill>
                  <a:srgbClr val="005635"/>
                </a:solidFill>
                <a:latin typeface="Courier New" pitchFamily="49" charset="0"/>
              </a:rPr>
              <a:t>RecordEnumeration enum = recordStore.enumerateRecords(null, null, false);</a:t>
            </a:r>
          </a:p>
          <a:p>
            <a:endParaRPr lang="en-GB" b="1" smtClean="0">
              <a:solidFill>
                <a:srgbClr val="005635"/>
              </a:solidFill>
              <a:latin typeface="Courier New" pitchFamily="49" charset="0"/>
            </a:endParaRPr>
          </a:p>
          <a:p>
            <a:r>
              <a:rPr lang="en-GB" smtClean="0"/>
              <a:t>The keepUpdated argument determines whether the enumeration is static or dynamic. If this argument is false, the enumeration represents a snapshot of the state of the RecordStore when enumerateRecords() is called. If keepUpdated is true, however, changes in the content of the RecordStore will be visible through the enumeration (unless the changes involve records that are excluded by the filter). It is more efficient to create an enumeration with keepUpdated set to false, because it can be expensive to keep the enumeration in step with the underlying RecordStore.</a:t>
            </a:r>
          </a:p>
          <a:p>
            <a:endParaRPr lang="en-GB" smtClean="0"/>
          </a:p>
          <a:p>
            <a:r>
              <a:rPr lang="en-GB" smtClean="0"/>
              <a:t>All access to records is no longer done with direct record IDs, instead it is done with valid elements in the record store, so the programmer need not be concerned about trying to access a record that has been deleted.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noFill/>
        </p:spPr>
        <p:txBody>
          <a:bodyPr/>
          <a:lstStyle/>
          <a:p>
            <a:fld id="{157DFFCA-C2FE-4EA4-9809-7D6E3AE51B34}" type="slidenum">
              <a:rPr lang="en-US" smtClean="0"/>
              <a:pPr/>
              <a:t>17</a:t>
            </a:fld>
            <a:endParaRPr lang="en-US" smtClean="0"/>
          </a:p>
        </p:txBody>
      </p:sp>
      <p:sp>
        <p:nvSpPr>
          <p:cNvPr id="44037" name="Rectangle 2"/>
          <p:cNvSpPr>
            <a:spLocks noGrp="1" noRot="1" noChangeAspect="1" noChangeArrowheads="1" noTextEdit="1"/>
          </p:cNvSpPr>
          <p:nvPr>
            <p:ph type="sldImg"/>
          </p:nvPr>
        </p:nvSpPr>
        <p:spPr>
          <a:xfrm>
            <a:off x="906463" y="844550"/>
            <a:ext cx="4916487" cy="3403600"/>
          </a:xfrm>
          <a:ln/>
        </p:spPr>
      </p:sp>
      <p:sp>
        <p:nvSpPr>
          <p:cNvPr id="44038" name="Rectangle 3"/>
          <p:cNvSpPr>
            <a:spLocks noGrp="1" noChangeArrowheads="1"/>
          </p:cNvSpPr>
          <p:nvPr>
            <p:ph type="body" idx="1"/>
          </p:nvPr>
        </p:nvSpPr>
        <p:spPr>
          <a:noFill/>
          <a:ln w="9525"/>
        </p:spPr>
        <p:txBody>
          <a:bodyPr/>
          <a:lstStyle/>
          <a:p>
            <a:r>
              <a:rPr lang="en-US" smtClean="0"/>
              <a:t>The RecordListener interface defines callbacks that are called whenever a record is added, changed or deleted.  The programmer simply overrides the callback methods in the interface and then registers the listener with the record store.  Note that even if a record store is closed, its Listeners are still active until the record store is actually deleted.</a:t>
            </a: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noFill/>
        </p:spPr>
        <p:txBody>
          <a:bodyPr/>
          <a:lstStyle/>
          <a:p>
            <a:fld id="{D9A3E9C0-38FC-495F-81CD-87882AC5994B}" type="slidenum">
              <a:rPr lang="en-US" smtClean="0"/>
              <a:pPr/>
              <a:t>18</a:t>
            </a:fld>
            <a:endParaRPr lang="en-US" smtClean="0"/>
          </a:p>
        </p:txBody>
      </p:sp>
      <p:sp>
        <p:nvSpPr>
          <p:cNvPr id="45061" name="Rectangle 2"/>
          <p:cNvSpPr>
            <a:spLocks noGrp="1" noRot="1" noChangeAspect="1" noChangeArrowheads="1" noTextEdit="1"/>
          </p:cNvSpPr>
          <p:nvPr>
            <p:ph type="sldImg"/>
          </p:nvPr>
        </p:nvSpPr>
        <p:spPr>
          <a:xfrm>
            <a:off x="906463" y="844550"/>
            <a:ext cx="4916487" cy="3403600"/>
          </a:xfrm>
          <a:ln/>
        </p:spPr>
      </p:sp>
      <p:sp>
        <p:nvSpPr>
          <p:cNvPr id="45062" name="Rectangle 3"/>
          <p:cNvSpPr>
            <a:spLocks noGrp="1" noChangeArrowheads="1"/>
          </p:cNvSpPr>
          <p:nvPr>
            <p:ph type="body" idx="1"/>
          </p:nvPr>
        </p:nvSpPr>
        <p:spPr>
          <a:xfrm>
            <a:off x="898198" y="4282480"/>
            <a:ext cx="5274025" cy="4741280"/>
          </a:xfrm>
          <a:noFill/>
          <a:ln w="9525"/>
        </p:spPr>
        <p:txBody>
          <a:bodyPr/>
          <a:lstStyle/>
          <a:p>
            <a:pPr>
              <a:buNone/>
            </a:pPr>
            <a:r>
              <a:rPr lang="en-US" dirty="0" smtClean="0"/>
              <a:t>Each method in the record listener can be overridden so that code can be written to react to each type of event.   </a:t>
            </a:r>
          </a:p>
          <a:p>
            <a:pPr>
              <a:buNone/>
            </a:pPr>
            <a:endParaRPr lang="en-US" dirty="0" smtClean="0"/>
          </a:p>
          <a:p>
            <a:pPr>
              <a:buNone/>
            </a:pPr>
            <a:r>
              <a:rPr lang="en-US" dirty="0" smtClean="0"/>
              <a:t>One usage of the record listener could be to keep a log of all changes made to a particular record store and update its representation of the records.  For example, the code below shows implementations of the methods of </a:t>
            </a:r>
            <a:r>
              <a:rPr lang="en-US" dirty="0" err="1" smtClean="0"/>
              <a:t>RecordListener</a:t>
            </a:r>
            <a:r>
              <a:rPr lang="en-US" dirty="0" smtClean="0"/>
              <a:t>, each of which logs any calls made to them to a log file, then updates an internal list of the records </a:t>
            </a:r>
          </a:p>
          <a:p>
            <a:pPr>
              <a:buNone/>
            </a:pPr>
            <a:endParaRPr lang="en-GB" dirty="0" smtClean="0"/>
          </a:p>
          <a:p>
            <a:pPr>
              <a:buNone/>
            </a:pPr>
            <a:r>
              <a:rPr lang="en-GB" b="1" dirty="0" smtClean="0">
                <a:solidFill>
                  <a:srgbClr val="005635"/>
                </a:solidFill>
                <a:latin typeface="Courier New" pitchFamily="49" charset="0"/>
              </a:rPr>
              <a:t>public void </a:t>
            </a:r>
            <a:r>
              <a:rPr lang="en-GB" b="1" dirty="0" err="1" smtClean="0">
                <a:solidFill>
                  <a:srgbClr val="005635"/>
                </a:solidFill>
                <a:latin typeface="Courier New" pitchFamily="49" charset="0"/>
              </a:rPr>
              <a:t>recordAdded</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RecordStore</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rs</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rid) {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 record added</a:t>
            </a:r>
          </a:p>
          <a:p>
            <a:pPr>
              <a:buNone/>
            </a:pPr>
            <a:r>
              <a:rPr lang="en-US" b="1" dirty="0" smtClean="0">
                <a:solidFill>
                  <a:srgbClr val="005635"/>
                </a:solidFill>
                <a:latin typeface="Courier New" pitchFamily="49" charset="0"/>
              </a:rPr>
              <a:t>	log(“Record” + rid + “ Added in Record store “ + </a:t>
            </a:r>
            <a:r>
              <a:rPr lang="en-US" b="1" dirty="0" err="1" smtClean="0">
                <a:solidFill>
                  <a:srgbClr val="005635"/>
                </a:solidFill>
                <a:latin typeface="Courier New" pitchFamily="49" charset="0"/>
              </a:rPr>
              <a:t>rs.getName</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addRecordInList</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rs</a:t>
            </a:r>
            <a:r>
              <a:rPr lang="en-US" b="1" dirty="0" smtClean="0">
                <a:solidFill>
                  <a:srgbClr val="005635"/>
                </a:solidFill>
                <a:latin typeface="Courier New" pitchFamily="49" charset="0"/>
              </a:rPr>
              <a:t>, rid);</a:t>
            </a:r>
          </a:p>
          <a:p>
            <a:pPr>
              <a:buNone/>
            </a:pPr>
            <a:r>
              <a:rPr lang="en-US" b="1" dirty="0" smtClean="0">
                <a:solidFill>
                  <a:srgbClr val="005635"/>
                </a:solidFill>
                <a:latin typeface="Courier New" pitchFamily="49" charset="0"/>
              </a:rPr>
              <a:t>	//...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public void </a:t>
            </a:r>
            <a:r>
              <a:rPr lang="en-GB" b="1" dirty="0" err="1" smtClean="0">
                <a:solidFill>
                  <a:srgbClr val="005635"/>
                </a:solidFill>
                <a:latin typeface="Courier New" pitchFamily="49" charset="0"/>
              </a:rPr>
              <a:t>recordChanged</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RecordStore</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rs</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rid) {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 record added</a:t>
            </a:r>
          </a:p>
          <a:p>
            <a:pPr>
              <a:buNone/>
            </a:pPr>
            <a:r>
              <a:rPr lang="en-US" b="1" dirty="0" smtClean="0">
                <a:solidFill>
                  <a:srgbClr val="005635"/>
                </a:solidFill>
                <a:latin typeface="Courier New" pitchFamily="49" charset="0"/>
              </a:rPr>
              <a:t>	log(“Record” + rid + “ Changed in Record store “ + </a:t>
            </a:r>
            <a:r>
              <a:rPr lang="en-US" b="1" dirty="0" err="1" smtClean="0">
                <a:solidFill>
                  <a:srgbClr val="005635"/>
                </a:solidFill>
                <a:latin typeface="Courier New" pitchFamily="49" charset="0"/>
              </a:rPr>
              <a:t>rs.getName</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changeRecordInList</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rs</a:t>
            </a:r>
            <a:r>
              <a:rPr lang="en-US" b="1" dirty="0" smtClean="0">
                <a:solidFill>
                  <a:srgbClr val="005635"/>
                </a:solidFill>
                <a:latin typeface="Courier New" pitchFamily="49" charset="0"/>
              </a:rPr>
              <a:t>, rid);</a:t>
            </a:r>
          </a:p>
          <a:p>
            <a:pPr>
              <a:buNone/>
            </a:pPr>
            <a:r>
              <a:rPr lang="en-US" b="1" dirty="0" smtClean="0">
                <a:solidFill>
                  <a:srgbClr val="005635"/>
                </a:solidFill>
                <a:latin typeface="Courier New" pitchFamily="49" charset="0"/>
              </a:rPr>
              <a:t>	//...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public void </a:t>
            </a:r>
            <a:r>
              <a:rPr lang="en-GB" b="1" dirty="0" err="1" smtClean="0">
                <a:solidFill>
                  <a:srgbClr val="005635"/>
                </a:solidFill>
                <a:latin typeface="Courier New" pitchFamily="49" charset="0"/>
              </a:rPr>
              <a:t>recordDeleted</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RecordStore</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rs</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rid) {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 record added</a:t>
            </a:r>
          </a:p>
          <a:p>
            <a:pPr>
              <a:buNone/>
            </a:pPr>
            <a:r>
              <a:rPr lang="en-US" b="1" dirty="0" smtClean="0">
                <a:solidFill>
                  <a:srgbClr val="005635"/>
                </a:solidFill>
                <a:latin typeface="Courier New" pitchFamily="49" charset="0"/>
              </a:rPr>
              <a:t>	log(“Record” + rid + “ Deleted in Record store “ + </a:t>
            </a:r>
            <a:r>
              <a:rPr lang="en-US" b="1" dirty="0" err="1" smtClean="0">
                <a:solidFill>
                  <a:srgbClr val="005635"/>
                </a:solidFill>
                <a:latin typeface="Courier New" pitchFamily="49" charset="0"/>
              </a:rPr>
              <a:t>rs.getName</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deleteRecordInList</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rs</a:t>
            </a:r>
            <a:r>
              <a:rPr lang="en-US" b="1" dirty="0" smtClean="0">
                <a:solidFill>
                  <a:srgbClr val="005635"/>
                </a:solidFill>
                <a:latin typeface="Courier New" pitchFamily="49" charset="0"/>
              </a:rPr>
              <a:t>, rid);</a:t>
            </a:r>
          </a:p>
          <a:p>
            <a:pPr>
              <a:buNone/>
            </a:pPr>
            <a:r>
              <a:rPr lang="en-US" b="1" dirty="0" smtClean="0">
                <a:solidFill>
                  <a:srgbClr val="005635"/>
                </a:solidFill>
                <a:latin typeface="Courier New" pitchFamily="49" charset="0"/>
              </a:rPr>
              <a:t>	//... </a:t>
            </a:r>
          </a:p>
          <a:p>
            <a:pPr>
              <a:buNone/>
            </a:pPr>
            <a:r>
              <a:rPr lang="en-GB" b="1" dirty="0" smtClean="0">
                <a:solidFill>
                  <a:srgbClr val="005635"/>
                </a:solidFill>
                <a:latin typeface="Courier New" pitchFamily="49" charset="0"/>
              </a:rPr>
              <a:t>}</a:t>
            </a:r>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noFill/>
        </p:spPr>
        <p:txBody>
          <a:bodyPr/>
          <a:lstStyle/>
          <a:p>
            <a:fld id="{DAA1BA0E-E01B-4A48-BC77-B06EFB2E6A85}" type="slidenum">
              <a:rPr lang="en-US" smtClean="0"/>
              <a:pPr/>
              <a:t>19</a:t>
            </a:fld>
            <a:endParaRPr lang="en-US" smtClean="0"/>
          </a:p>
        </p:txBody>
      </p:sp>
      <p:sp>
        <p:nvSpPr>
          <p:cNvPr id="46085" name="Rectangle 2"/>
          <p:cNvSpPr>
            <a:spLocks noGrp="1" noRot="1" noChangeAspect="1" noChangeArrowheads="1" noTextEdit="1"/>
          </p:cNvSpPr>
          <p:nvPr>
            <p:ph type="sldImg"/>
          </p:nvPr>
        </p:nvSpPr>
        <p:spPr>
          <a:xfrm>
            <a:off x="906463" y="844550"/>
            <a:ext cx="4916487" cy="3403600"/>
          </a:xfrm>
          <a:ln/>
        </p:spPr>
      </p:sp>
      <p:sp>
        <p:nvSpPr>
          <p:cNvPr id="46086"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Grp="1" noChangeArrowheads="1"/>
          </p:cNvSpPr>
          <p:nvPr>
            <p:ph type="sldNum" sz="quarter" idx="5"/>
          </p:nvPr>
        </p:nvSpPr>
        <p:spPr>
          <a:noFill/>
        </p:spPr>
        <p:txBody>
          <a:bodyPr/>
          <a:lstStyle/>
          <a:p>
            <a:fld id="{C957B600-0D61-4FF3-A013-4F4FC7E74DF0}" type="slidenum">
              <a:rPr lang="en-US" smtClean="0"/>
              <a:pPr/>
              <a:t>2</a:t>
            </a:fld>
            <a:endParaRPr lang="en-US" smtClean="0"/>
          </a:p>
        </p:txBody>
      </p:sp>
      <p:sp>
        <p:nvSpPr>
          <p:cNvPr id="27653" name="Rectangle 2"/>
          <p:cNvSpPr>
            <a:spLocks noGrp="1" noRot="1" noChangeAspect="1" noChangeArrowheads="1" noTextEdit="1"/>
          </p:cNvSpPr>
          <p:nvPr>
            <p:ph type="sldImg"/>
          </p:nvPr>
        </p:nvSpPr>
        <p:spPr>
          <a:xfrm>
            <a:off x="906463" y="844550"/>
            <a:ext cx="4916487" cy="3403600"/>
          </a:xfrm>
          <a:ln/>
        </p:spPr>
      </p:sp>
      <p:sp>
        <p:nvSpPr>
          <p:cNvPr id="27654" name="Rectangle 3"/>
          <p:cNvSpPr>
            <a:spLocks noGrp="1" noChangeArrowheads="1"/>
          </p:cNvSpPr>
          <p:nvPr>
            <p:ph type="body" idx="1"/>
          </p:nvPr>
        </p:nvSpPr>
        <p:spPr>
          <a:noFill/>
          <a:ln w="9525"/>
        </p:spPr>
        <p:txBody>
          <a:bodyPr/>
          <a:lstStyle/>
          <a:p>
            <a:r>
              <a:rPr lang="en-US" b="1" smtClean="0"/>
              <a:t>Introduction</a:t>
            </a:r>
            <a:r>
              <a:rPr lang="en-GB" smtClean="0"/>
              <a:t>.  This provides a summary of the Record Management System (RMS) of MIDP.  It explains what the RMS is, the architecture of the RMS package, and gives descriptions of the classes, interfaces and exceptions included within this package.  A summary of the concept of a record store is also presented.</a:t>
            </a:r>
          </a:p>
          <a:p>
            <a:endParaRPr lang="en-GB" b="1" smtClean="0"/>
          </a:p>
          <a:p>
            <a:r>
              <a:rPr lang="en-GB" b="1" smtClean="0"/>
              <a:t>Reading and Writing Records.</a:t>
            </a:r>
            <a:r>
              <a:rPr lang="en-GB" smtClean="0"/>
              <a:t>  This section concentrates on how the developer can use the classes provided in the RMS package to manipulate record stores.  Overviews of the fundamental record tasks (reading, writing, deleting and updating) are presented with example code, and description of usage. </a:t>
            </a:r>
          </a:p>
          <a:p>
            <a:endParaRPr lang="en-GB" b="1" smtClean="0"/>
          </a:p>
          <a:p>
            <a:r>
              <a:rPr lang="en-GB" b="1" smtClean="0"/>
              <a:t>Filtering Records.</a:t>
            </a:r>
            <a:r>
              <a:rPr lang="en-GB" smtClean="0"/>
              <a:t>  Details of how records can be filtered by examining records and seeing if they meet specific criteria is covered here. An overview is presented that explains the usage of the RecordFilter interface.  An example then follows this.</a:t>
            </a:r>
          </a:p>
          <a:p>
            <a:endParaRPr lang="en-GB" b="1" smtClean="0"/>
          </a:p>
          <a:p>
            <a:r>
              <a:rPr lang="en-GB" b="1" smtClean="0"/>
              <a:t>Sorting Records.</a:t>
            </a:r>
            <a:r>
              <a:rPr lang="en-GB" smtClean="0"/>
              <a:t>  This covers how records can be sorted by comparing two records and determining their relative order.  An overview is presented that explains the usage of the RecordComparator interface.  An example then follows this.</a:t>
            </a:r>
          </a:p>
          <a:p>
            <a:endParaRPr lang="en-GB" b="1" smtClean="0"/>
          </a:p>
          <a:p>
            <a:r>
              <a:rPr lang="en-GB" b="1" smtClean="0"/>
              <a:t>Record Enumerations.</a:t>
            </a:r>
            <a:r>
              <a:rPr lang="en-GB" smtClean="0"/>
              <a:t>  This section first gives an overview of the RecordEnumeration interface that can be used to enumerate over a number of records.  Example code is then presented to show how to use the RecordEnumeration with the RecordFilter and RecordComparator.</a:t>
            </a:r>
          </a:p>
          <a:p>
            <a:endParaRPr lang="en-GB" b="1" smtClean="0"/>
          </a:p>
          <a:p>
            <a:r>
              <a:rPr lang="en-GB" b="1" smtClean="0"/>
              <a:t>Record Store Events.</a:t>
            </a:r>
            <a:r>
              <a:rPr lang="en-GB" smtClean="0"/>
              <a:t>  This section first gives an overview of record store events. It explains why these can be useful, gives examples of their usage and what classes are used to implement them.  This is then followed by some example code.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noFill/>
        </p:spPr>
        <p:txBody>
          <a:bodyPr/>
          <a:lstStyle/>
          <a:p>
            <a:fld id="{AA97DB38-CE3F-4D37-B1A4-1692AEDACFFD}" type="slidenum">
              <a:rPr lang="en-US" smtClean="0"/>
              <a:pPr/>
              <a:t>20</a:t>
            </a:fld>
            <a:endParaRPr lang="en-US" smtClean="0"/>
          </a:p>
        </p:txBody>
      </p:sp>
      <p:sp>
        <p:nvSpPr>
          <p:cNvPr id="47109" name="Rectangle 2"/>
          <p:cNvSpPr>
            <a:spLocks noGrp="1" noRot="1" noChangeAspect="1" noChangeArrowheads="1" noTextEdit="1"/>
          </p:cNvSpPr>
          <p:nvPr>
            <p:ph type="sldImg"/>
          </p:nvPr>
        </p:nvSpPr>
        <p:spPr>
          <a:xfrm>
            <a:off x="906463" y="844550"/>
            <a:ext cx="4916487" cy="3403600"/>
          </a:xfrm>
          <a:ln/>
        </p:spPr>
      </p:sp>
      <p:sp>
        <p:nvSpPr>
          <p:cNvPr id="47110"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type="sldNum" sz="quarter" idx="5"/>
          </p:nvPr>
        </p:nvSpPr>
        <p:spPr>
          <a:noFill/>
        </p:spPr>
        <p:txBody>
          <a:bodyPr/>
          <a:lstStyle/>
          <a:p>
            <a:fld id="{D0DFEA9D-6E1C-4024-B7E5-215A2B1C2079}" type="slidenum">
              <a:rPr lang="en-US" smtClean="0"/>
              <a:pPr/>
              <a:t>3</a:t>
            </a:fld>
            <a:endParaRPr lang="en-US" smtClean="0"/>
          </a:p>
        </p:txBody>
      </p:sp>
      <p:sp>
        <p:nvSpPr>
          <p:cNvPr id="28677" name="Rectangle 2"/>
          <p:cNvSpPr>
            <a:spLocks noGrp="1" noRot="1" noChangeAspect="1" noChangeArrowheads="1" noTextEdit="1"/>
          </p:cNvSpPr>
          <p:nvPr>
            <p:ph type="sldImg"/>
          </p:nvPr>
        </p:nvSpPr>
        <p:spPr>
          <a:xfrm>
            <a:off x="906463" y="844550"/>
            <a:ext cx="4916487" cy="3403600"/>
          </a:xfrm>
          <a:ln/>
        </p:spPr>
      </p:sp>
      <p:sp>
        <p:nvSpPr>
          <p:cNvPr id="28678" name="Rectangle 3"/>
          <p:cNvSpPr>
            <a:spLocks noGrp="1" noChangeArrowheads="1"/>
          </p:cNvSpPr>
          <p:nvPr>
            <p:ph type="body" idx="1"/>
          </p:nvPr>
        </p:nvSpPr>
        <p:spPr>
          <a:xfrm>
            <a:off x="898198" y="4210472"/>
            <a:ext cx="5274025" cy="4813288"/>
          </a:xfrm>
          <a:noFill/>
          <a:ln w="9525"/>
        </p:spPr>
        <p:txBody>
          <a:bodyPr/>
          <a:lstStyle/>
          <a:p>
            <a:r>
              <a:rPr lang="en-GB" dirty="0" smtClean="0"/>
              <a:t>MIDP defines the Record Management System (RMS), which is a mechanism for </a:t>
            </a:r>
            <a:r>
              <a:rPr lang="en-GB" dirty="0" err="1" smtClean="0"/>
              <a:t>MIDlets</a:t>
            </a:r>
            <a:r>
              <a:rPr lang="en-GB" dirty="0" smtClean="0"/>
              <a:t> to persistently store data and retrieve it later.  A MIDP database (or a record store) consists of a collection of records that remain persistent after the </a:t>
            </a:r>
            <a:r>
              <a:rPr lang="en-GB" dirty="0" err="1" smtClean="0"/>
              <a:t>MIDlet</a:t>
            </a:r>
            <a:r>
              <a:rPr lang="en-GB" dirty="0" smtClean="0"/>
              <a:t> exits. When you invoke the </a:t>
            </a:r>
            <a:r>
              <a:rPr lang="en-GB" dirty="0" err="1" smtClean="0"/>
              <a:t>MIDlet</a:t>
            </a:r>
            <a:r>
              <a:rPr lang="en-GB" dirty="0" smtClean="0"/>
              <a:t> again, it can retrieve data from the persistent record store.</a:t>
            </a:r>
          </a:p>
          <a:p>
            <a:endParaRPr lang="en-GB" dirty="0" smtClean="0"/>
          </a:p>
          <a:p>
            <a:r>
              <a:rPr lang="en-GB" dirty="0" smtClean="0"/>
              <a:t>RMS has limitations with regard to the amount of data that can be stored and general depends on your target devices data sheet specifications.  Make sure you understand this limit and check with the target device's data sheet to know for certain what the hard limits are. </a:t>
            </a:r>
            <a:r>
              <a:rPr lang="en-GB" dirty="0" err="1" smtClean="0"/>
              <a:t>MIDlets</a:t>
            </a:r>
            <a:r>
              <a:rPr lang="en-GB" dirty="0" smtClean="0"/>
              <a:t> should share data between them using RMS only if they are part of the same </a:t>
            </a:r>
            <a:r>
              <a:rPr lang="en-GB" dirty="0" err="1" smtClean="0"/>
              <a:t>MIDlet</a:t>
            </a:r>
            <a:r>
              <a:rPr lang="en-GB" dirty="0" smtClean="0"/>
              <a:t> suite.  In MIDP 2.0 this limitation is relaxed within the confines of the new security model.  </a:t>
            </a:r>
            <a:r>
              <a:rPr lang="en-GB" dirty="0" err="1" smtClean="0"/>
              <a:t>MIDlet</a:t>
            </a:r>
            <a:r>
              <a:rPr lang="en-GB" dirty="0" smtClean="0"/>
              <a:t> that shares the </a:t>
            </a:r>
            <a:r>
              <a:rPr lang="en-GB" dirty="0" err="1" smtClean="0"/>
              <a:t>RecordStore</a:t>
            </a:r>
            <a:r>
              <a:rPr lang="en-GB" dirty="0" smtClean="0"/>
              <a:t> sets the authorization mode to </a:t>
            </a:r>
            <a:r>
              <a:rPr lang="en-US" dirty="0" smtClean="0"/>
              <a:t>AUTHMODE_ANY. This can be set during creation of the RMS data base (using the four parameter version of </a:t>
            </a:r>
            <a:r>
              <a:rPr lang="en-US" dirty="0" err="1" smtClean="0"/>
              <a:t>openRecordStore</a:t>
            </a:r>
            <a:r>
              <a:rPr lang="en-US" dirty="0" smtClean="0"/>
              <a:t>), or set later with the </a:t>
            </a:r>
            <a:r>
              <a:rPr lang="en-US" dirty="0" err="1" smtClean="0"/>
              <a:t>setMode</a:t>
            </a:r>
            <a:r>
              <a:rPr lang="en-US" dirty="0" smtClean="0"/>
              <a:t> function. Accessing </a:t>
            </a:r>
            <a:r>
              <a:rPr lang="en-US" dirty="0" err="1" smtClean="0"/>
              <a:t>MIDlet</a:t>
            </a:r>
            <a:r>
              <a:rPr lang="en-US" dirty="0" smtClean="0"/>
              <a:t> opens the RMS data base with three parameter version of the </a:t>
            </a:r>
            <a:r>
              <a:rPr lang="en-US" dirty="0" err="1" smtClean="0"/>
              <a:t>openRecordStore</a:t>
            </a:r>
            <a:r>
              <a:rPr lang="en-US" dirty="0" smtClean="0"/>
              <a:t>. Parameters are record store name, vendor name and suite name. This means that the </a:t>
            </a:r>
            <a:r>
              <a:rPr lang="en-US" dirty="0" err="1" smtClean="0"/>
              <a:t>MIDlet</a:t>
            </a:r>
            <a:r>
              <a:rPr lang="en-US" dirty="0" smtClean="0"/>
              <a:t> that created record store must be known. Unrestricted sharing of a record store raises trust issues. The store is accessible to any </a:t>
            </a:r>
            <a:r>
              <a:rPr lang="en-US" dirty="0" err="1" smtClean="0"/>
              <a:t>MIDlet</a:t>
            </a:r>
            <a:r>
              <a:rPr lang="en-US" dirty="0" smtClean="0"/>
              <a:t> that can generate its name. If it's shared writable, any </a:t>
            </a:r>
            <a:r>
              <a:rPr lang="en-US" dirty="0" err="1" smtClean="0"/>
              <a:t>MIDlet</a:t>
            </a:r>
            <a:r>
              <a:rPr lang="en-US" dirty="0" smtClean="0"/>
              <a:t> can change or delete its data.</a:t>
            </a:r>
          </a:p>
          <a:p>
            <a:endParaRPr lang="en-GB" dirty="0" smtClean="0"/>
          </a:p>
          <a:p>
            <a:r>
              <a:rPr lang="en-GB" dirty="0" smtClean="0"/>
              <a:t>In a record-oriented approach, Java ME RMS comprises multiple record stores.  Each record store can be visualized as a collection of records, which will remain persistent across multiple invocations of the </a:t>
            </a:r>
            <a:r>
              <a:rPr lang="en-GB" dirty="0" err="1" smtClean="0"/>
              <a:t>MIDlet</a:t>
            </a:r>
            <a:r>
              <a:rPr lang="en-GB" dirty="0" smtClean="0"/>
              <a:t>. The device platform is responsible for making its best effort to maintain the integrity of the </a:t>
            </a:r>
            <a:r>
              <a:rPr lang="en-GB" dirty="0" err="1" smtClean="0"/>
              <a:t>MIDlet's</a:t>
            </a:r>
            <a:r>
              <a:rPr lang="en-GB" dirty="0" smtClean="0"/>
              <a:t> record stores throughout the normal use of the platform, including reboots, battery changes, etc.</a:t>
            </a:r>
          </a:p>
          <a:p>
            <a:endParaRPr lang="en-GB" dirty="0" smtClean="0"/>
          </a:p>
          <a:p>
            <a:r>
              <a:rPr lang="en-GB" dirty="0" smtClean="0"/>
              <a:t>Each record in a record store is an array of bytes and has a unique integer identifier.  The format of RMS is purposely kept simple – each record store is given a unique name and the stores in the records are simply rows, with a unique ID, followed by a series of bytes. Each row can be a different length.  It is the responsibility of the programmer to determine what the </a:t>
            </a:r>
            <a:r>
              <a:rPr lang="en-GB" dirty="0" err="1" smtClean="0"/>
              <a:t>MIDlet</a:t>
            </a:r>
            <a:r>
              <a:rPr lang="en-GB" dirty="0" smtClean="0"/>
              <a:t> logic is for interpreting the stored bytes.  Most programmers are used to 0 indexed arrays – RMS begins the row count at 1 so the programmer has to be careful about accessing the correct row. Also, note that record Ids are unique for the life time of a record store which means that if a record is deleted then it's ID is never recycled. Record ID's are 32 bit values and continued ad infinitum until the maximum value of the storage capacity is reached.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p:cNvSpPr>
            <a:spLocks noGrp="1" noChangeArrowheads="1"/>
          </p:cNvSpPr>
          <p:nvPr>
            <p:ph type="sldNum" sz="quarter" idx="5"/>
          </p:nvPr>
        </p:nvSpPr>
        <p:spPr>
          <a:noFill/>
        </p:spPr>
        <p:txBody>
          <a:bodyPr/>
          <a:lstStyle/>
          <a:p>
            <a:fld id="{8678E845-B59C-4079-AA0C-0268F3292475}" type="slidenum">
              <a:rPr lang="en-US" smtClean="0"/>
              <a:pPr/>
              <a:t>4</a:t>
            </a:fld>
            <a:endParaRPr lang="en-US" smtClean="0"/>
          </a:p>
        </p:txBody>
      </p:sp>
      <p:sp>
        <p:nvSpPr>
          <p:cNvPr id="30725" name="Rectangle 2"/>
          <p:cNvSpPr>
            <a:spLocks noGrp="1" noRot="1" noChangeAspect="1" noChangeArrowheads="1" noTextEdit="1"/>
          </p:cNvSpPr>
          <p:nvPr>
            <p:ph type="sldImg"/>
          </p:nvPr>
        </p:nvSpPr>
        <p:spPr>
          <a:xfrm>
            <a:off x="906463" y="844550"/>
            <a:ext cx="4916487" cy="3403600"/>
          </a:xfrm>
          <a:ln/>
        </p:spPr>
      </p:sp>
      <p:sp>
        <p:nvSpPr>
          <p:cNvPr id="30726" name="Rectangle 3"/>
          <p:cNvSpPr>
            <a:spLocks noGrp="1" noChangeArrowheads="1"/>
          </p:cNvSpPr>
          <p:nvPr>
            <p:ph type="body" idx="1"/>
          </p:nvPr>
        </p:nvSpPr>
        <p:spPr>
          <a:noFill/>
          <a:ln w="9525"/>
        </p:spPr>
        <p:txBody>
          <a:bodyPr/>
          <a:lstStyle/>
          <a:p>
            <a:r>
              <a:rPr lang="en-GB" smtClean="0"/>
              <a:t>A record store consists of a collection of records that are uniquely identified by their record ID, which is an integer value. The record ID is the primary key for the records. The first record has an ID of 1, and each additional record is assigned an ID that is the previous value plus 1.</a:t>
            </a:r>
          </a:p>
          <a:p>
            <a:endParaRPr lang="en-GB" smtClean="0"/>
          </a:p>
          <a:p>
            <a:r>
              <a:rPr lang="en-GB" smtClean="0"/>
              <a:t>Record stores (binary files) are platform-dependent because they are created in platform-dependent locations. MIDlets within a single application (a MIDlet suite) can create multiple record stores (database files) with different names. The RMS APIs provide the following functionality: </a:t>
            </a:r>
          </a:p>
          <a:p>
            <a:endParaRPr lang="en-GB" smtClean="0"/>
          </a:p>
          <a:p>
            <a:pPr lvl="1">
              <a:spcBef>
                <a:spcPct val="0"/>
              </a:spcBef>
              <a:spcAft>
                <a:spcPct val="100000"/>
              </a:spcAft>
              <a:buFontTx/>
              <a:buChar char="•"/>
            </a:pPr>
            <a:r>
              <a:rPr lang="en-GB" smtClean="0"/>
              <a:t>Allow MIDlets to manipulate (add and remove) records within a record store</a:t>
            </a:r>
          </a:p>
          <a:p>
            <a:pPr lvl="1">
              <a:spcBef>
                <a:spcPct val="0"/>
              </a:spcBef>
              <a:spcAft>
                <a:spcPct val="100000"/>
              </a:spcAft>
              <a:buFontTx/>
              <a:buChar char="•"/>
            </a:pPr>
            <a:r>
              <a:rPr lang="en-GB" smtClean="0"/>
              <a:t>Allow MIDlets in the same application to share records (access one another's record store directly)</a:t>
            </a:r>
          </a:p>
          <a:p>
            <a:pPr lvl="1">
              <a:spcBef>
                <a:spcPct val="0"/>
              </a:spcBef>
              <a:spcAft>
                <a:spcPct val="100000"/>
              </a:spcAft>
              <a:buFontTx/>
              <a:buChar char="•"/>
            </a:pPr>
            <a:r>
              <a:rPr lang="en-GB" smtClean="0"/>
              <a:t>Allow MIDlets to share record store and records to outside of the MIDlet suite. MIDlet that is accessing to shared record store must know record store name, and vendor and suite of the MIDlet that created record store</a:t>
            </a:r>
          </a:p>
          <a:p>
            <a:pPr lvl="1"/>
            <a:endParaRPr lang="en-GB" smtClean="0"/>
          </a:p>
          <a:p>
            <a:r>
              <a:rPr lang="en-GB" smtClean="0"/>
              <a:t>Record store names are case sensitive, and cannot be more than 32 characters long. Also, a MIDlet cannot create two record stores with the same name in the same application, but it can create a record store with the same name as a MIDlet in another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6"/>
          <p:cNvSpPr>
            <a:spLocks noGrp="1" noChangeArrowheads="1"/>
          </p:cNvSpPr>
          <p:nvPr>
            <p:ph type="sldNum" sz="quarter" idx="5"/>
          </p:nvPr>
        </p:nvSpPr>
        <p:spPr>
          <a:noFill/>
        </p:spPr>
        <p:txBody>
          <a:bodyPr/>
          <a:lstStyle/>
          <a:p>
            <a:fld id="{84097C56-4680-44B2-BE58-A27F9797472B}" type="slidenum">
              <a:rPr lang="en-US" smtClean="0"/>
              <a:pPr/>
              <a:t>5</a:t>
            </a:fld>
            <a:endParaRPr lang="en-US" smtClean="0"/>
          </a:p>
        </p:txBody>
      </p:sp>
      <p:sp>
        <p:nvSpPr>
          <p:cNvPr id="31749" name="Rectangle 2"/>
          <p:cNvSpPr>
            <a:spLocks noGrp="1" noRot="1" noChangeAspect="1" noChangeArrowheads="1" noTextEdit="1"/>
          </p:cNvSpPr>
          <p:nvPr>
            <p:ph type="sldImg"/>
          </p:nvPr>
        </p:nvSpPr>
        <p:spPr>
          <a:xfrm>
            <a:off x="906463" y="844550"/>
            <a:ext cx="4916487" cy="3403600"/>
          </a:xfrm>
          <a:ln/>
        </p:spPr>
      </p:sp>
      <p:sp>
        <p:nvSpPr>
          <p:cNvPr id="31750" name="Rectangle 3"/>
          <p:cNvSpPr>
            <a:spLocks noGrp="1" noChangeArrowheads="1"/>
          </p:cNvSpPr>
          <p:nvPr>
            <p:ph type="body" idx="1"/>
          </p:nvPr>
        </p:nvSpPr>
        <p:spPr>
          <a:xfrm>
            <a:off x="627608" y="4629240"/>
            <a:ext cx="5544616" cy="4394520"/>
          </a:xfrm>
          <a:noFill/>
          <a:ln w="9525"/>
        </p:spPr>
        <p:txBody>
          <a:bodyPr/>
          <a:lstStyle/>
          <a:p>
            <a:r>
              <a:rPr lang="en-GB" dirty="0" smtClean="0"/>
              <a:t>The first step towards writing data to the record store is to open the record store with a unique name. If the record store name does not exist in RMS, then a new record store is created; otherwise the existing record store is opened.  The code in the slide shows how this can be done.</a:t>
            </a:r>
          </a:p>
          <a:p>
            <a:r>
              <a:rPr lang="en-GB" dirty="0" smtClean="0"/>
              <a:t>The </a:t>
            </a:r>
            <a:r>
              <a:rPr lang="en-GB" dirty="0" err="1" smtClean="0"/>
              <a:t>openRecordStore</a:t>
            </a:r>
            <a:r>
              <a:rPr lang="en-GB" dirty="0" smtClean="0"/>
              <a:t> method takes two arguments, namely a String </a:t>
            </a:r>
            <a:r>
              <a:rPr lang="en-GB" dirty="0" err="1" smtClean="0"/>
              <a:t>recordStoreName</a:t>
            </a:r>
            <a:r>
              <a:rPr lang="en-GB" dirty="0" smtClean="0"/>
              <a:t>, and a </a:t>
            </a:r>
            <a:r>
              <a:rPr lang="en-GB" dirty="0" err="1" smtClean="0"/>
              <a:t>boolean</a:t>
            </a:r>
            <a:r>
              <a:rPr lang="en-GB" dirty="0" smtClean="0"/>
              <a:t> </a:t>
            </a:r>
            <a:r>
              <a:rPr lang="en-GB" dirty="0" err="1" smtClean="0"/>
              <a:t>createIfNecessary</a:t>
            </a:r>
            <a:r>
              <a:rPr lang="en-GB" dirty="0" smtClean="0"/>
              <a:t>.  The first argument specifies the name of the store that needs to be opened.  The second argument determines whether this method should create the specified store if it cannot be found.  Note that record store names must be unique within a </a:t>
            </a:r>
            <a:r>
              <a:rPr lang="en-GB" dirty="0" err="1" smtClean="0"/>
              <a:t>MIDlet</a:t>
            </a:r>
            <a:r>
              <a:rPr lang="en-GB" dirty="0" smtClean="0"/>
              <a:t> suite. </a:t>
            </a:r>
            <a:r>
              <a:rPr lang="en-US" dirty="0" smtClean="0"/>
              <a:t>If the </a:t>
            </a:r>
            <a:r>
              <a:rPr lang="en-US" dirty="0" err="1" smtClean="0"/>
              <a:t>openRecordStore</a:t>
            </a:r>
            <a:r>
              <a:rPr lang="en-US" dirty="0" smtClean="0"/>
              <a:t> method is called by a </a:t>
            </a:r>
            <a:r>
              <a:rPr lang="en-US" dirty="0" err="1" smtClean="0"/>
              <a:t>MIDlet</a:t>
            </a:r>
            <a:r>
              <a:rPr lang="en-US" dirty="0" smtClean="0"/>
              <a:t> when the record store is already open by another </a:t>
            </a:r>
            <a:r>
              <a:rPr lang="en-US" dirty="0" err="1" smtClean="0"/>
              <a:t>MIDlet</a:t>
            </a:r>
            <a:r>
              <a:rPr lang="en-US" dirty="0" smtClean="0"/>
              <a:t> in the same application, the method returns a reference to the same </a:t>
            </a:r>
            <a:r>
              <a:rPr lang="en-US" dirty="0" err="1" smtClean="0"/>
              <a:t>RecordStore</a:t>
            </a:r>
            <a:r>
              <a:rPr lang="en-US" dirty="0" smtClean="0"/>
              <a:t> object. </a:t>
            </a:r>
            <a:endParaRPr lang="en-GB" dirty="0" smtClean="0"/>
          </a:p>
          <a:p>
            <a:r>
              <a:rPr lang="en-GB" dirty="0" smtClean="0"/>
              <a:t>It's important to catch exceptions when using RMS especially for writing as you may run out of RMS allotted storage space in the device.  The </a:t>
            </a:r>
            <a:r>
              <a:rPr lang="en-GB" dirty="0" err="1" smtClean="0"/>
              <a:t>openRecordStore</a:t>
            </a:r>
            <a:r>
              <a:rPr lang="en-GB" dirty="0" smtClean="0"/>
              <a:t> method throws the exceptions </a:t>
            </a:r>
            <a:r>
              <a:rPr lang="en-GB" dirty="0" err="1" smtClean="0"/>
              <a:t>RecordStoreException</a:t>
            </a:r>
            <a:r>
              <a:rPr lang="en-GB" dirty="0" smtClean="0"/>
              <a:t>, </a:t>
            </a:r>
            <a:r>
              <a:rPr lang="en-GB" dirty="0" err="1" smtClean="0"/>
              <a:t>RecordStoreFullException</a:t>
            </a:r>
            <a:r>
              <a:rPr lang="en-GB" dirty="0" smtClean="0"/>
              <a:t>, </a:t>
            </a:r>
            <a:r>
              <a:rPr lang="en-GB" dirty="0" err="1" smtClean="0"/>
              <a:t>RecordStoreNotFoundException</a:t>
            </a:r>
            <a:r>
              <a:rPr lang="en-GB" dirty="0" smtClean="0"/>
              <a:t>.</a:t>
            </a:r>
          </a:p>
          <a:p>
            <a:r>
              <a:rPr lang="en-GB" dirty="0" err="1" smtClean="0"/>
              <a:t>RecordStoreException</a:t>
            </a:r>
            <a:r>
              <a:rPr lang="en-GB" dirty="0" smtClean="0"/>
              <a:t> - if a record store related exception occurred.  This is a general exception that could be thrown, for example, if when opening the record store, there was an interruption in the stream.</a:t>
            </a:r>
          </a:p>
          <a:p>
            <a:r>
              <a:rPr lang="en-GB" dirty="0" err="1" smtClean="0"/>
              <a:t>RecordStoreNotFoundException</a:t>
            </a:r>
            <a:r>
              <a:rPr lang="en-GB" dirty="0" smtClean="0"/>
              <a:t> - if the record store could not be found.  This exception could be thrown if the </a:t>
            </a:r>
            <a:r>
              <a:rPr lang="en-GB" dirty="0" err="1" smtClean="0"/>
              <a:t>openRecordStore</a:t>
            </a:r>
            <a:r>
              <a:rPr lang="en-GB" dirty="0" smtClean="0"/>
              <a:t> method is called with its first argument set to a record store name that doesn’t exist its second argument set to false (don’t create if the store cannot be found).</a:t>
            </a:r>
          </a:p>
          <a:p>
            <a:r>
              <a:rPr lang="en-GB" dirty="0" err="1" smtClean="0"/>
              <a:t>RecordStoreFullException</a:t>
            </a:r>
            <a:r>
              <a:rPr lang="en-GB" dirty="0" smtClean="0"/>
              <a:t> - if the operation cannot be completed because the record store is full.</a:t>
            </a:r>
            <a:endParaRPr lang="fi-FI" dirty="0" smtClean="0"/>
          </a:p>
          <a:p>
            <a:r>
              <a:rPr lang="fi-FI" dirty="0" err="1" smtClean="0"/>
              <a:t>If</a:t>
            </a:r>
            <a:r>
              <a:rPr lang="fi-FI" dirty="0" smtClean="0"/>
              <a:t> </a:t>
            </a:r>
            <a:r>
              <a:rPr lang="fi-FI" dirty="0" err="1" smtClean="0"/>
              <a:t>MIDlet</a:t>
            </a:r>
            <a:r>
              <a:rPr lang="fi-FI" dirty="0" smtClean="0"/>
              <a:t> is </a:t>
            </a:r>
            <a:r>
              <a:rPr lang="fi-FI" dirty="0" err="1" smtClean="0"/>
              <a:t>trying</a:t>
            </a:r>
            <a:r>
              <a:rPr lang="fi-FI" dirty="0" smtClean="0"/>
              <a:t> to </a:t>
            </a:r>
            <a:r>
              <a:rPr lang="fi-FI" dirty="0" err="1" smtClean="0"/>
              <a:t>access</a:t>
            </a:r>
            <a:r>
              <a:rPr lang="fi-FI" dirty="0" smtClean="0"/>
              <a:t> a </a:t>
            </a:r>
            <a:r>
              <a:rPr lang="fi-FI" dirty="0" err="1" smtClean="0"/>
              <a:t>shared</a:t>
            </a:r>
            <a:r>
              <a:rPr lang="fi-FI" dirty="0" smtClean="0"/>
              <a:t> </a:t>
            </a:r>
            <a:r>
              <a:rPr lang="fi-FI" dirty="0" err="1" smtClean="0"/>
              <a:t>record</a:t>
            </a:r>
            <a:r>
              <a:rPr lang="fi-FI" dirty="0" smtClean="0"/>
              <a:t> </a:t>
            </a:r>
            <a:r>
              <a:rPr lang="fi-FI" dirty="0" err="1" smtClean="0"/>
              <a:t>store</a:t>
            </a:r>
            <a:r>
              <a:rPr lang="fi-FI" dirty="0" smtClean="0"/>
              <a:t>, </a:t>
            </a:r>
            <a:r>
              <a:rPr lang="fi-FI" dirty="0" err="1" smtClean="0"/>
              <a:t>it</a:t>
            </a:r>
            <a:r>
              <a:rPr lang="fi-FI" dirty="0" smtClean="0"/>
              <a:t> </a:t>
            </a:r>
            <a:r>
              <a:rPr lang="fi-FI" dirty="0" err="1" smtClean="0"/>
              <a:t>must</a:t>
            </a:r>
            <a:r>
              <a:rPr lang="fi-FI" dirty="0" smtClean="0"/>
              <a:t> </a:t>
            </a:r>
            <a:r>
              <a:rPr lang="fi-FI" dirty="0" err="1" smtClean="0"/>
              <a:t>know</a:t>
            </a:r>
            <a:r>
              <a:rPr lang="fi-FI" dirty="0" smtClean="0"/>
              <a:t> </a:t>
            </a:r>
            <a:r>
              <a:rPr lang="fi-FI" dirty="0" err="1" smtClean="0"/>
              <a:t>name</a:t>
            </a:r>
            <a:r>
              <a:rPr lang="fi-FI" dirty="0" smtClean="0"/>
              <a:t> of the </a:t>
            </a:r>
            <a:r>
              <a:rPr lang="fi-FI" dirty="0" err="1" smtClean="0"/>
              <a:t>record</a:t>
            </a:r>
            <a:r>
              <a:rPr lang="fi-FI" dirty="0" smtClean="0"/>
              <a:t> </a:t>
            </a:r>
            <a:r>
              <a:rPr lang="fi-FI" dirty="0" err="1" smtClean="0"/>
              <a:t>store</a:t>
            </a:r>
            <a:r>
              <a:rPr lang="fi-FI" dirty="0" smtClean="0"/>
              <a:t>, and </a:t>
            </a:r>
            <a:r>
              <a:rPr lang="fi-FI" dirty="0" err="1" smtClean="0"/>
              <a:t>also</a:t>
            </a:r>
            <a:r>
              <a:rPr lang="fi-FI" dirty="0" smtClean="0"/>
              <a:t> </a:t>
            </a:r>
            <a:r>
              <a:rPr lang="fi-FI" dirty="0" err="1" smtClean="0"/>
              <a:t>vendor</a:t>
            </a:r>
            <a:r>
              <a:rPr lang="fi-FI" dirty="0" smtClean="0"/>
              <a:t> and </a:t>
            </a:r>
            <a:r>
              <a:rPr lang="fi-FI" dirty="0" err="1" smtClean="0"/>
              <a:t>suite</a:t>
            </a:r>
            <a:r>
              <a:rPr lang="fi-FI" dirty="0" smtClean="0"/>
              <a:t> of the </a:t>
            </a:r>
            <a:r>
              <a:rPr lang="fi-FI" dirty="0" err="1" smtClean="0"/>
              <a:t>MIDlet</a:t>
            </a:r>
            <a:r>
              <a:rPr lang="fi-FI" dirty="0" smtClean="0"/>
              <a:t> </a:t>
            </a:r>
            <a:r>
              <a:rPr lang="fi-FI" dirty="0" err="1" smtClean="0"/>
              <a:t>that</a:t>
            </a:r>
            <a:r>
              <a:rPr lang="fi-FI" dirty="0" smtClean="0"/>
              <a:t> </a:t>
            </a:r>
            <a:r>
              <a:rPr lang="fi-FI" dirty="0" err="1" smtClean="0"/>
              <a:t>created</a:t>
            </a:r>
            <a:r>
              <a:rPr lang="fi-FI" dirty="0" smtClean="0"/>
              <a:t> it. </a:t>
            </a:r>
            <a:r>
              <a:rPr lang="fi-FI" dirty="0" err="1" smtClean="0"/>
              <a:t>If</a:t>
            </a:r>
            <a:r>
              <a:rPr lang="fi-FI" dirty="0" smtClean="0"/>
              <a:t> </a:t>
            </a:r>
            <a:r>
              <a:rPr lang="fi-FI" dirty="0" err="1" smtClean="0"/>
              <a:t>they</a:t>
            </a:r>
            <a:r>
              <a:rPr lang="fi-FI" dirty="0" smtClean="0"/>
              <a:t> </a:t>
            </a:r>
            <a:r>
              <a:rPr lang="fi-FI" dirty="0" err="1" smtClean="0"/>
              <a:t>are</a:t>
            </a:r>
            <a:r>
              <a:rPr lang="fi-FI" dirty="0" smtClean="0"/>
              <a:t> </a:t>
            </a:r>
            <a:r>
              <a:rPr lang="fi-FI" dirty="0" err="1" smtClean="0"/>
              <a:t>known</a:t>
            </a:r>
            <a:r>
              <a:rPr lang="fi-FI" dirty="0" smtClean="0"/>
              <a:t>, </a:t>
            </a:r>
            <a:r>
              <a:rPr lang="fi-FI" dirty="0" err="1" smtClean="0"/>
              <a:t>record</a:t>
            </a:r>
            <a:r>
              <a:rPr lang="fi-FI" dirty="0" smtClean="0"/>
              <a:t> </a:t>
            </a:r>
            <a:r>
              <a:rPr lang="fi-FI" dirty="0" err="1" smtClean="0"/>
              <a:t>store</a:t>
            </a:r>
            <a:r>
              <a:rPr lang="fi-FI" dirty="0" smtClean="0"/>
              <a:t> </a:t>
            </a:r>
            <a:r>
              <a:rPr lang="fi-FI" dirty="0" err="1" smtClean="0"/>
              <a:t>can</a:t>
            </a:r>
            <a:r>
              <a:rPr lang="fi-FI" dirty="0" smtClean="0"/>
              <a:t> </a:t>
            </a:r>
            <a:r>
              <a:rPr lang="fi-FI" dirty="0" err="1" smtClean="0"/>
              <a:t>be</a:t>
            </a:r>
            <a:r>
              <a:rPr lang="fi-FI" dirty="0" smtClean="0"/>
              <a:t> </a:t>
            </a:r>
            <a:r>
              <a:rPr lang="fi-FI" dirty="0" err="1" smtClean="0"/>
              <a:t>opened</a:t>
            </a:r>
            <a:r>
              <a:rPr lang="fi-FI" dirty="0" smtClean="0"/>
              <a:t> </a:t>
            </a:r>
            <a:r>
              <a:rPr lang="fi-FI" dirty="0" err="1" smtClean="0"/>
              <a:t>with</a:t>
            </a:r>
            <a:r>
              <a:rPr lang="fi-FI" dirty="0" smtClean="0"/>
              <a:t> </a:t>
            </a:r>
          </a:p>
          <a:p>
            <a:r>
              <a:rPr lang="fi-FI" b="1" dirty="0" err="1" smtClean="0"/>
              <a:t>openRecordStore</a:t>
            </a:r>
            <a:r>
              <a:rPr lang="fi-FI" dirty="0" smtClean="0"/>
              <a:t>(</a:t>
            </a:r>
            <a:r>
              <a:rPr lang="fi-FI" dirty="0" err="1" smtClean="0"/>
              <a:t>String</a:t>
            </a:r>
            <a:r>
              <a:rPr lang="fi-FI" dirty="0" smtClean="0"/>
              <a:t> </a:t>
            </a:r>
            <a:r>
              <a:rPr lang="fi-FI" dirty="0" err="1" smtClean="0"/>
              <a:t>recordStoreName</a:t>
            </a:r>
            <a:r>
              <a:rPr lang="fi-FI" dirty="0" smtClean="0"/>
              <a:t>, </a:t>
            </a:r>
            <a:r>
              <a:rPr lang="fi-FI" dirty="0" err="1" smtClean="0"/>
              <a:t>String</a:t>
            </a:r>
            <a:r>
              <a:rPr lang="fi-FI" dirty="0" smtClean="0"/>
              <a:t> </a:t>
            </a:r>
            <a:r>
              <a:rPr lang="fi-FI" dirty="0" err="1" smtClean="0"/>
              <a:t>vendorName</a:t>
            </a:r>
            <a:r>
              <a:rPr lang="fi-FI" dirty="0" smtClean="0"/>
              <a:t>, </a:t>
            </a:r>
            <a:r>
              <a:rPr lang="fi-FI" dirty="0" err="1" smtClean="0"/>
              <a:t>String</a:t>
            </a:r>
            <a:r>
              <a:rPr lang="fi-FI" dirty="0" smtClean="0"/>
              <a:t> </a:t>
            </a:r>
            <a:r>
              <a:rPr lang="fi-FI" dirty="0" err="1" smtClean="0"/>
              <a:t>suiteName</a:t>
            </a:r>
            <a:r>
              <a:rPr lang="fi-FI" dirty="0" smtClean="0"/>
              <a:t>)</a:t>
            </a:r>
            <a:r>
              <a:rPr lang="fi-FI" b="1" dirty="0" smtClean="0"/>
              <a:t> </a:t>
            </a:r>
            <a:r>
              <a:rPr lang="fi-FI" dirty="0" err="1" smtClean="0"/>
              <a:t>method</a:t>
            </a:r>
            <a:r>
              <a:rPr lang="fi-FI" dirty="0" smtClean="0"/>
              <a:t>.</a:t>
            </a:r>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sldNum" sz="quarter" idx="5"/>
          </p:nvPr>
        </p:nvSpPr>
        <p:spPr>
          <a:noFill/>
        </p:spPr>
        <p:txBody>
          <a:bodyPr/>
          <a:lstStyle/>
          <a:p>
            <a:fld id="{C612774D-49CA-4641-AEA2-C05D815A3DE9}" type="slidenum">
              <a:rPr lang="en-US" smtClean="0"/>
              <a:pPr/>
              <a:t>6</a:t>
            </a:fld>
            <a:endParaRPr lang="en-US" smtClean="0"/>
          </a:p>
        </p:txBody>
      </p:sp>
      <p:sp>
        <p:nvSpPr>
          <p:cNvPr id="32773" name="Rectangle 2"/>
          <p:cNvSpPr>
            <a:spLocks noGrp="1" noRot="1" noChangeAspect="1" noChangeArrowheads="1" noTextEdit="1"/>
          </p:cNvSpPr>
          <p:nvPr>
            <p:ph type="sldImg"/>
          </p:nvPr>
        </p:nvSpPr>
        <p:spPr>
          <a:xfrm>
            <a:off x="906463" y="844550"/>
            <a:ext cx="4916487" cy="3403600"/>
          </a:xfrm>
          <a:ln/>
        </p:spPr>
      </p:sp>
      <p:sp>
        <p:nvSpPr>
          <p:cNvPr id="32774" name="Rectangle 3"/>
          <p:cNvSpPr>
            <a:spLocks noGrp="1" noChangeArrowheads="1"/>
          </p:cNvSpPr>
          <p:nvPr>
            <p:ph type="body" idx="1"/>
          </p:nvPr>
        </p:nvSpPr>
        <p:spPr>
          <a:xfrm>
            <a:off x="898198" y="4066456"/>
            <a:ext cx="5274025" cy="4957304"/>
          </a:xfrm>
          <a:noFill/>
          <a:ln w="9525"/>
        </p:spPr>
        <p:txBody>
          <a:bodyPr/>
          <a:lstStyle/>
          <a:p>
            <a:pPr>
              <a:lnSpc>
                <a:spcPct val="80000"/>
              </a:lnSpc>
            </a:pPr>
            <a:r>
              <a:rPr lang="en-GB" dirty="0" smtClean="0"/>
              <a:t>The </a:t>
            </a:r>
            <a:r>
              <a:rPr lang="en-GB" dirty="0" err="1" smtClean="0"/>
              <a:t>MIDlet</a:t>
            </a:r>
            <a:r>
              <a:rPr lang="en-GB" dirty="0" smtClean="0"/>
              <a:t> invokes the </a:t>
            </a:r>
            <a:r>
              <a:rPr lang="en-GB" dirty="0" err="1" smtClean="0"/>
              <a:t>addRecord</a:t>
            </a:r>
            <a:r>
              <a:rPr lang="en-GB" dirty="0" smtClean="0"/>
              <a:t>() method of </a:t>
            </a:r>
            <a:r>
              <a:rPr lang="en-GB" dirty="0" err="1" smtClean="0"/>
              <a:t>javax.microedition.rms.RecordStore</a:t>
            </a:r>
            <a:r>
              <a:rPr lang="en-GB" dirty="0" smtClean="0"/>
              <a:t> class to insert a new record into the record store. This is a blocking atomic operation and returns the </a:t>
            </a:r>
            <a:r>
              <a:rPr lang="en-GB" dirty="0" err="1" smtClean="0"/>
              <a:t>recordId</a:t>
            </a:r>
            <a:r>
              <a:rPr lang="en-GB" dirty="0" smtClean="0"/>
              <a:t> for the new record. The record is written to persistent storage before the method returns.</a:t>
            </a:r>
          </a:p>
          <a:p>
            <a:pPr>
              <a:lnSpc>
                <a:spcPct val="80000"/>
              </a:lnSpc>
            </a:pPr>
            <a:r>
              <a:rPr lang="en-GB" dirty="0" smtClean="0"/>
              <a:t>public </a:t>
            </a:r>
            <a:r>
              <a:rPr lang="en-GB" dirty="0" err="1" smtClean="0"/>
              <a:t>int</a:t>
            </a:r>
            <a:r>
              <a:rPr lang="en-GB" dirty="0" smtClean="0"/>
              <a:t> </a:t>
            </a:r>
            <a:r>
              <a:rPr lang="en-GB" dirty="0" err="1" smtClean="0"/>
              <a:t>addRecord</a:t>
            </a:r>
            <a:r>
              <a:rPr lang="en-GB" dirty="0" smtClean="0"/>
              <a:t>(byte[] data, </a:t>
            </a:r>
            <a:r>
              <a:rPr lang="en-GB" dirty="0" err="1" smtClean="0"/>
              <a:t>int</a:t>
            </a:r>
            <a:r>
              <a:rPr lang="en-GB" dirty="0" smtClean="0"/>
              <a:t> offset, </a:t>
            </a:r>
            <a:r>
              <a:rPr lang="en-GB" dirty="0" err="1" smtClean="0"/>
              <a:t>int</a:t>
            </a:r>
            <a:r>
              <a:rPr lang="en-GB" dirty="0" smtClean="0"/>
              <a:t> </a:t>
            </a:r>
            <a:r>
              <a:rPr lang="en-GB" dirty="0" err="1" smtClean="0"/>
              <a:t>numBytes</a:t>
            </a:r>
            <a:r>
              <a:rPr lang="en-GB" dirty="0" smtClean="0"/>
              <a:t>) inserts a record represented by an array of bytes data with offset as its starting index and </a:t>
            </a:r>
            <a:r>
              <a:rPr lang="en-GB" dirty="0" err="1" smtClean="0"/>
              <a:t>numBytes</a:t>
            </a:r>
            <a:r>
              <a:rPr lang="en-GB" dirty="0" smtClean="0"/>
              <a:t> as its length.</a:t>
            </a:r>
          </a:p>
          <a:p>
            <a:pPr>
              <a:lnSpc>
                <a:spcPct val="80000"/>
              </a:lnSpc>
              <a:buNone/>
            </a:pPr>
            <a:r>
              <a:rPr lang="en-GB" dirty="0" smtClean="0"/>
              <a:t>First you have to get the data into a byte array format.  For example:</a:t>
            </a:r>
          </a:p>
          <a:p>
            <a:pPr>
              <a:lnSpc>
                <a:spcPct val="80000"/>
              </a:lnSpc>
              <a:buNone/>
            </a:pPr>
            <a:r>
              <a:rPr lang="en-GB" b="1" dirty="0" smtClean="0">
                <a:solidFill>
                  <a:srgbClr val="005635"/>
                </a:solidFill>
                <a:latin typeface="Courier New" pitchFamily="49" charset="0"/>
              </a:rPr>
              <a:t>	String </a:t>
            </a:r>
            <a:r>
              <a:rPr lang="en-GB" b="1" dirty="0" err="1" smtClean="0">
                <a:solidFill>
                  <a:srgbClr val="005635"/>
                </a:solidFill>
                <a:latin typeface="Courier New" pitchFamily="49" charset="0"/>
              </a:rPr>
              <a:t>string</a:t>
            </a:r>
            <a:r>
              <a:rPr lang="en-GB" b="1" dirty="0" smtClean="0">
                <a:solidFill>
                  <a:srgbClr val="005635"/>
                </a:solidFill>
                <a:latin typeface="Courier New" pitchFamily="49" charset="0"/>
              </a:rPr>
              <a:t>  = “Some Data”;</a:t>
            </a:r>
          </a:p>
          <a:p>
            <a:pPr>
              <a:lnSpc>
                <a:spcPct val="80000"/>
              </a:lnSpc>
              <a:buNone/>
            </a:pPr>
            <a:r>
              <a:rPr lang="en-GB" b="1" dirty="0" smtClean="0">
                <a:solidFill>
                  <a:srgbClr val="005635"/>
                </a:solidFill>
                <a:latin typeface="Courier New" pitchFamily="49" charset="0"/>
              </a:rPr>
              <a:t>	bytes[] bytes = </a:t>
            </a:r>
            <a:r>
              <a:rPr lang="en-GB" b="1" dirty="0" err="1" smtClean="0">
                <a:solidFill>
                  <a:srgbClr val="005635"/>
                </a:solidFill>
                <a:latin typeface="Courier New" pitchFamily="49" charset="0"/>
              </a:rPr>
              <a:t>string.getBytes</a:t>
            </a:r>
            <a:r>
              <a:rPr lang="en-GB" b="1" dirty="0" smtClean="0">
                <a:solidFill>
                  <a:srgbClr val="005635"/>
                </a:solidFill>
                <a:latin typeface="Courier New" pitchFamily="49" charset="0"/>
              </a:rPr>
              <a:t>();</a:t>
            </a:r>
          </a:p>
          <a:p>
            <a:pPr>
              <a:lnSpc>
                <a:spcPct val="80000"/>
              </a:lnSpc>
              <a:buNone/>
            </a:pPr>
            <a:r>
              <a:rPr lang="en-GB" b="1" dirty="0" smtClean="0">
                <a:solidFill>
                  <a:srgbClr val="005635"/>
                </a:solidFill>
                <a:latin typeface="Courier New" pitchFamily="49" charset="0"/>
              </a:rPr>
              <a:t>	try {</a:t>
            </a:r>
            <a:endParaRPr lang="en-US" b="1" dirty="0" smtClean="0">
              <a:solidFill>
                <a:srgbClr val="005635"/>
              </a:solidFill>
              <a:latin typeface="Courier New" pitchFamily="49" charset="0"/>
            </a:endParaRPr>
          </a:p>
          <a:p>
            <a:pPr>
              <a:lnSpc>
                <a:spcPct val="80000"/>
              </a:lnSpc>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recordStore.addRecord</a:t>
            </a:r>
            <a:r>
              <a:rPr lang="en-US" b="1" dirty="0" smtClean="0">
                <a:solidFill>
                  <a:srgbClr val="005635"/>
                </a:solidFill>
                <a:latin typeface="Courier New" pitchFamily="49" charset="0"/>
              </a:rPr>
              <a:t>(bytes, 0, </a:t>
            </a:r>
            <a:r>
              <a:rPr lang="en-US" b="1" dirty="0" err="1" smtClean="0">
                <a:solidFill>
                  <a:srgbClr val="005635"/>
                </a:solidFill>
                <a:latin typeface="Courier New" pitchFamily="49" charset="0"/>
              </a:rPr>
              <a:t>bytes.length</a:t>
            </a:r>
            <a:r>
              <a:rPr lang="en-US" b="1" dirty="0" smtClean="0">
                <a:solidFill>
                  <a:srgbClr val="005635"/>
                </a:solidFill>
                <a:latin typeface="Courier New" pitchFamily="49" charset="0"/>
              </a:rPr>
              <a:t>);</a:t>
            </a:r>
            <a:endParaRPr lang="en-GB" b="1" dirty="0" smtClean="0">
              <a:solidFill>
                <a:srgbClr val="005635"/>
              </a:solidFill>
              <a:latin typeface="Courier New" pitchFamily="49" charset="0"/>
            </a:endParaRPr>
          </a:p>
          <a:p>
            <a:pPr>
              <a:lnSpc>
                <a:spcPct val="80000"/>
              </a:lnSpc>
              <a:buNone/>
            </a:pPr>
            <a:r>
              <a:rPr lang="en-GB" b="1" dirty="0" smtClean="0">
                <a:solidFill>
                  <a:srgbClr val="005635"/>
                </a:solidFill>
                <a:latin typeface="Courier New" pitchFamily="49" charset="0"/>
              </a:rPr>
              <a:t>	} catch (Exception e) {}</a:t>
            </a:r>
          </a:p>
          <a:p>
            <a:pPr>
              <a:lnSpc>
                <a:spcPct val="80000"/>
              </a:lnSpc>
            </a:pPr>
            <a:r>
              <a:rPr lang="en-GB" dirty="0" smtClean="0"/>
              <a:t>That's it!  Note that the </a:t>
            </a:r>
            <a:r>
              <a:rPr lang="en-GB" dirty="0" err="1" smtClean="0"/>
              <a:t>addRecord</a:t>
            </a:r>
            <a:r>
              <a:rPr lang="en-GB" dirty="0" smtClean="0"/>
              <a:t>() method allows you to specify the offsets and how far to read into the array for writing. One thing to keep in mind when writing records is that RMS does not provide locking so that concurrent writes must be managed by the application logic.</a:t>
            </a:r>
          </a:p>
          <a:p>
            <a:pPr>
              <a:lnSpc>
                <a:spcPct val="80000"/>
              </a:lnSpc>
            </a:pPr>
            <a:r>
              <a:rPr lang="en-GB" dirty="0" smtClean="0"/>
              <a:t>The </a:t>
            </a:r>
            <a:r>
              <a:rPr lang="en-GB" dirty="0" err="1" smtClean="0"/>
              <a:t>addRecord</a:t>
            </a:r>
            <a:r>
              <a:rPr lang="en-GB" dirty="0" smtClean="0"/>
              <a:t> method throws the following exceptions:</a:t>
            </a:r>
          </a:p>
          <a:p>
            <a:pPr>
              <a:lnSpc>
                <a:spcPct val="80000"/>
              </a:lnSpc>
            </a:pPr>
            <a:endParaRPr lang="en-GB" dirty="0" smtClean="0"/>
          </a:p>
          <a:p>
            <a:pPr lvl="1">
              <a:lnSpc>
                <a:spcPct val="80000"/>
              </a:lnSpc>
              <a:spcBef>
                <a:spcPct val="0"/>
              </a:spcBef>
              <a:spcAft>
                <a:spcPct val="100000"/>
              </a:spcAft>
              <a:buFontTx/>
              <a:buChar char="•"/>
            </a:pPr>
            <a:r>
              <a:rPr lang="en-GB" dirty="0" err="1" smtClean="0"/>
              <a:t>RecordStoreNotOpenException</a:t>
            </a:r>
            <a:r>
              <a:rPr lang="en-GB" dirty="0" smtClean="0"/>
              <a:t> - if the record store is not open.</a:t>
            </a:r>
          </a:p>
          <a:p>
            <a:pPr lvl="1">
              <a:lnSpc>
                <a:spcPct val="80000"/>
              </a:lnSpc>
              <a:spcBef>
                <a:spcPct val="0"/>
              </a:spcBef>
              <a:spcAft>
                <a:spcPct val="100000"/>
              </a:spcAft>
              <a:buFontTx/>
              <a:buChar char="•"/>
            </a:pPr>
            <a:r>
              <a:rPr lang="en-GB" dirty="0" err="1" smtClean="0"/>
              <a:t>RecordStoreException</a:t>
            </a:r>
            <a:r>
              <a:rPr lang="en-GB" dirty="0" smtClean="0"/>
              <a:t> - if a different record store-related exception occurred.</a:t>
            </a:r>
          </a:p>
          <a:p>
            <a:pPr lvl="1">
              <a:lnSpc>
                <a:spcPct val="80000"/>
              </a:lnSpc>
              <a:spcBef>
                <a:spcPct val="0"/>
              </a:spcBef>
              <a:spcAft>
                <a:spcPct val="100000"/>
              </a:spcAft>
              <a:buFontTx/>
              <a:buChar char="•"/>
            </a:pPr>
            <a:r>
              <a:rPr lang="en-GB" dirty="0" err="1" smtClean="0"/>
              <a:t>RecordStoreFullException</a:t>
            </a:r>
            <a:r>
              <a:rPr lang="en-GB" dirty="0" smtClean="0"/>
              <a:t> - if the operation cannot be completed because the record store has no more room.</a:t>
            </a:r>
          </a:p>
          <a:p>
            <a:pPr lvl="1">
              <a:lnSpc>
                <a:spcPct val="80000"/>
              </a:lnSpc>
              <a:spcBef>
                <a:spcPct val="0"/>
              </a:spcBef>
              <a:spcAft>
                <a:spcPct val="100000"/>
              </a:spcAft>
              <a:buFontTx/>
              <a:buChar char="•"/>
            </a:pPr>
            <a:r>
              <a:rPr lang="en-GB" dirty="0" err="1" smtClean="0"/>
              <a:t>NullPointerException</a:t>
            </a:r>
            <a:r>
              <a:rPr lang="en-GB" dirty="0" smtClean="0"/>
              <a:t> - if data is null but </a:t>
            </a:r>
            <a:r>
              <a:rPr lang="en-GB" dirty="0" err="1" smtClean="0"/>
              <a:t>numBytes</a:t>
            </a:r>
            <a:r>
              <a:rPr lang="en-GB" dirty="0" smtClean="0"/>
              <a:t> is greater than zero.</a:t>
            </a:r>
          </a:p>
          <a:p>
            <a:pPr>
              <a:lnSpc>
                <a:spcPct val="80000"/>
              </a:lnSpc>
            </a:pPr>
            <a:r>
              <a:rPr lang="en-US" b="1" i="1" dirty="0" smtClean="0"/>
              <a:t>FN4 - The application must not (or attempt to) cause harm to system applications or data stored in the terminal.</a:t>
            </a:r>
          </a:p>
          <a:p>
            <a:pPr>
              <a:lnSpc>
                <a:spcPct val="80000"/>
              </a:lnSpc>
            </a:pPr>
            <a:r>
              <a:rPr lang="en-US" b="1" i="1" dirty="0" smtClean="0"/>
              <a:t>If the flash memory becomes full, it may affect the execution of system applications on the device.  Your application can prevent the flash memory from being filled up by checking the amount of space that is </a:t>
            </a:r>
            <a:r>
              <a:rPr lang="en-US" b="1" i="1" dirty="0" err="1" smtClean="0"/>
              <a:t>currenctly</a:t>
            </a:r>
            <a:r>
              <a:rPr lang="en-US" b="1" i="1" dirty="0" smtClean="0"/>
              <a:t> available.  As the slide explains, this can be done by calling the </a:t>
            </a:r>
            <a:r>
              <a:rPr lang="en-US" b="1" i="1" dirty="0" err="1" smtClean="0"/>
              <a:t>getSizeAvailable</a:t>
            </a:r>
            <a:r>
              <a:rPr lang="en-US" b="1" i="1" dirty="0" smtClean="0"/>
              <a:t>() method on the </a:t>
            </a:r>
            <a:r>
              <a:rPr lang="en-US" b="1" i="1" dirty="0" err="1" smtClean="0"/>
              <a:t>RecordStore</a:t>
            </a:r>
            <a:r>
              <a:rPr lang="en-US" b="1" i="1" dirty="0" smtClean="0"/>
              <a:t>.  This returns the amount of additional room (in bytes) available for the record store to grow.</a:t>
            </a:r>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6"/>
          <p:cNvSpPr>
            <a:spLocks noGrp="1" noChangeArrowheads="1"/>
          </p:cNvSpPr>
          <p:nvPr>
            <p:ph type="sldNum" sz="quarter" idx="5"/>
          </p:nvPr>
        </p:nvSpPr>
        <p:spPr>
          <a:noFill/>
        </p:spPr>
        <p:txBody>
          <a:bodyPr/>
          <a:lstStyle/>
          <a:p>
            <a:fld id="{009B8C21-06FF-4EB3-84CF-6C90ACA46ED8}" type="slidenum">
              <a:rPr lang="en-US" smtClean="0"/>
              <a:pPr/>
              <a:t>7</a:t>
            </a:fld>
            <a:endParaRPr lang="en-US" smtClean="0"/>
          </a:p>
        </p:txBody>
      </p:sp>
      <p:sp>
        <p:nvSpPr>
          <p:cNvPr id="33797" name="Rectangle 2"/>
          <p:cNvSpPr>
            <a:spLocks noGrp="1" noRot="1" noChangeAspect="1" noChangeArrowheads="1" noTextEdit="1"/>
          </p:cNvSpPr>
          <p:nvPr>
            <p:ph type="sldImg"/>
          </p:nvPr>
        </p:nvSpPr>
        <p:spPr>
          <a:xfrm>
            <a:off x="906463" y="844550"/>
            <a:ext cx="4916487" cy="3403600"/>
          </a:xfrm>
          <a:ln/>
        </p:spPr>
      </p:sp>
      <p:sp>
        <p:nvSpPr>
          <p:cNvPr id="33798" name="Rectangle 3"/>
          <p:cNvSpPr>
            <a:spLocks noGrp="1" noChangeArrowheads="1"/>
          </p:cNvSpPr>
          <p:nvPr>
            <p:ph type="body" idx="1"/>
          </p:nvPr>
        </p:nvSpPr>
        <p:spPr>
          <a:noFill/>
          <a:ln w="9525"/>
        </p:spPr>
        <p:txBody>
          <a:bodyPr/>
          <a:lstStyle/>
          <a:p>
            <a:r>
              <a:rPr lang="en-GB" smtClean="0"/>
              <a:t>The previous RMS examples demonstrate how to use the RMS API with text only – what about if we want to store mixed data in the same record?  We can use the streams classes to do this and gain the advantage of binary formats as well as increased efficiency.  The way to do this is to use DataOuputStream and DataInputStream. The example is the slide shows how to write data to RMS using streams.</a:t>
            </a:r>
          </a:p>
          <a:p>
            <a:endParaRPr lang="en-GB" smtClean="0"/>
          </a:p>
          <a:p>
            <a:r>
              <a:rPr lang="en-GB" smtClean="0"/>
              <a:t>You construct a DataOutputStream for writing the record to the record store, then you convert the ByteArrayOutputStream to a byte array, and finally you invoke addRecord() to add the record to the record store.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sldNum" sz="quarter" idx="5"/>
          </p:nvPr>
        </p:nvSpPr>
        <p:spPr>
          <a:noFill/>
        </p:spPr>
        <p:txBody>
          <a:bodyPr/>
          <a:lstStyle/>
          <a:p>
            <a:fld id="{5388E892-0C1D-46A3-BDB4-132037AE86DD}" type="slidenum">
              <a:rPr lang="en-US" smtClean="0"/>
              <a:pPr/>
              <a:t>8</a:t>
            </a:fld>
            <a:endParaRPr lang="en-US" smtClean="0"/>
          </a:p>
        </p:txBody>
      </p:sp>
      <p:sp>
        <p:nvSpPr>
          <p:cNvPr id="34821" name="Rectangle 2"/>
          <p:cNvSpPr>
            <a:spLocks noGrp="1" noRot="1" noChangeAspect="1" noChangeArrowheads="1" noTextEdit="1"/>
          </p:cNvSpPr>
          <p:nvPr>
            <p:ph type="sldImg"/>
          </p:nvPr>
        </p:nvSpPr>
        <p:spPr>
          <a:xfrm>
            <a:off x="906463" y="844550"/>
            <a:ext cx="4916487" cy="3403600"/>
          </a:xfrm>
          <a:ln/>
        </p:spPr>
      </p:sp>
      <p:sp>
        <p:nvSpPr>
          <p:cNvPr id="34822" name="Rectangle 3"/>
          <p:cNvSpPr>
            <a:spLocks noGrp="1" noChangeArrowheads="1"/>
          </p:cNvSpPr>
          <p:nvPr>
            <p:ph type="body" idx="1"/>
          </p:nvPr>
        </p:nvSpPr>
        <p:spPr>
          <a:noFill/>
          <a:ln w="9525"/>
        </p:spPr>
        <p:txBody>
          <a:bodyPr/>
          <a:lstStyle/>
          <a:p>
            <a:r>
              <a:rPr lang="en-GB" dirty="0" smtClean="0"/>
              <a:t>Reading records is accomplished in much the same way as writing records. As with writing records, the record store must first be open and the programmer is responsible for closing the record store after the read is complete.  This is an important step as that way the consistency of the record store will be maintained even in the event that there is a power down during the course of the </a:t>
            </a:r>
            <a:r>
              <a:rPr lang="en-GB" dirty="0" err="1" smtClean="0"/>
              <a:t>MIDlet</a:t>
            </a:r>
            <a:r>
              <a:rPr lang="en-GB" dirty="0" smtClean="0"/>
              <a:t> session.  The programmer is responsible for providing a byte array large enough to hold the requested information and then the array is unpacked according to the program logic. Here's another example:</a:t>
            </a:r>
          </a:p>
          <a:p>
            <a:endParaRPr lang="en-GB" dirty="0" smtClean="0"/>
          </a:p>
          <a:p>
            <a:pPr>
              <a:buNone/>
            </a:pPr>
            <a:r>
              <a:rPr lang="en-GB" b="1" dirty="0" smtClean="0">
                <a:solidFill>
                  <a:srgbClr val="005635"/>
                </a:solidFill>
                <a:latin typeface="Courier New" pitchFamily="49" charset="0"/>
              </a:rPr>
              <a:t>	try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byte[] bytes;</a:t>
            </a:r>
          </a:p>
          <a:p>
            <a:pPr>
              <a:buNone/>
            </a:pPr>
            <a:r>
              <a:rPr lang="en-US" b="1" dirty="0" smtClean="0">
                <a:solidFill>
                  <a:srgbClr val="005635"/>
                </a:solidFill>
                <a:latin typeface="Courier New" pitchFamily="49" charset="0"/>
              </a:rPr>
              <a:t>  	    for (</a:t>
            </a:r>
            <a:r>
              <a:rPr lang="en-US" b="1" dirty="0" err="1" smtClean="0">
                <a:solidFill>
                  <a:srgbClr val="005635"/>
                </a:solidFill>
                <a:latin typeface="Courier New" pitchFamily="49" charset="0"/>
              </a:rPr>
              <a:t>int</a:t>
            </a: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 1; </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&lt; </a:t>
            </a:r>
            <a:r>
              <a:rPr lang="en-US" b="1" dirty="0" err="1" smtClean="0">
                <a:solidFill>
                  <a:srgbClr val="005635"/>
                </a:solidFill>
                <a:latin typeface="Courier New" pitchFamily="49" charset="0"/>
              </a:rPr>
              <a:t>recStore.getNumRecords</a:t>
            </a: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a:t>
            </a:r>
          </a:p>
          <a:p>
            <a:pPr>
              <a:buNone/>
            </a:pPr>
            <a:r>
              <a:rPr lang="en-US" b="1" dirty="0" smtClean="0">
                <a:solidFill>
                  <a:srgbClr val="005635"/>
                </a:solidFill>
                <a:latin typeface="Courier New" pitchFamily="49" charset="0"/>
              </a:rPr>
              <a:t>	        bytes = new byte[</a:t>
            </a:r>
            <a:r>
              <a:rPr lang="en-US" b="1" dirty="0" err="1" smtClean="0">
                <a:solidFill>
                  <a:srgbClr val="005635"/>
                </a:solidFill>
                <a:latin typeface="Courier New" pitchFamily="49" charset="0"/>
              </a:rPr>
              <a:t>recStore.getRecordSize</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recStore.getRecord</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bytes, 0);</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saveMe</a:t>
            </a:r>
            <a:r>
              <a:rPr lang="en-US" b="1" dirty="0" smtClean="0">
                <a:solidFill>
                  <a:srgbClr val="005635"/>
                </a:solidFill>
                <a:latin typeface="Courier New" pitchFamily="49" charset="0"/>
              </a:rPr>
              <a:t>(new String(bytes,0,bytes.length); // save it</a:t>
            </a:r>
          </a:p>
          <a:p>
            <a:pPr>
              <a:buNone/>
            </a:pPr>
            <a:r>
              <a:rPr lang="en-US" b="1" dirty="0" smtClean="0">
                <a:solidFill>
                  <a:srgbClr val="005635"/>
                </a:solidFill>
                <a:latin typeface="Courier New" pitchFamily="49" charset="0"/>
              </a:rPr>
              <a:t>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	} catch (Exception e) {}</a:t>
            </a:r>
          </a:p>
          <a:p>
            <a:endParaRPr lang="en-GB" b="1" dirty="0" smtClean="0">
              <a:solidFill>
                <a:srgbClr val="005635"/>
              </a:solidFill>
              <a:latin typeface="Courier New" pitchFamily="49" charset="0"/>
            </a:endParaRPr>
          </a:p>
          <a:p>
            <a:r>
              <a:rPr lang="en-GB" dirty="0" smtClean="0"/>
              <a:t>Note that we start the for loop with index 1 as indicated above because that is where RMS sets the first record index start 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6"/>
          <p:cNvSpPr>
            <a:spLocks noGrp="1" noChangeArrowheads="1"/>
          </p:cNvSpPr>
          <p:nvPr>
            <p:ph type="sldNum" sz="quarter" idx="5"/>
          </p:nvPr>
        </p:nvSpPr>
        <p:spPr>
          <a:noFill/>
        </p:spPr>
        <p:txBody>
          <a:bodyPr/>
          <a:lstStyle/>
          <a:p>
            <a:fld id="{DD3D50DD-E14D-4D2B-8C3C-EB6636D554AA}" type="slidenum">
              <a:rPr lang="en-US" smtClean="0"/>
              <a:pPr/>
              <a:t>9</a:t>
            </a:fld>
            <a:endParaRPr lang="en-US" smtClean="0"/>
          </a:p>
        </p:txBody>
      </p:sp>
      <p:sp>
        <p:nvSpPr>
          <p:cNvPr id="35845" name="Rectangle 2"/>
          <p:cNvSpPr>
            <a:spLocks noGrp="1" noRot="1" noChangeAspect="1" noChangeArrowheads="1" noTextEdit="1"/>
          </p:cNvSpPr>
          <p:nvPr>
            <p:ph type="sldImg"/>
          </p:nvPr>
        </p:nvSpPr>
        <p:spPr>
          <a:xfrm>
            <a:off x="906463" y="844550"/>
            <a:ext cx="4916487" cy="3403600"/>
          </a:xfrm>
          <a:ln/>
        </p:spPr>
      </p:sp>
      <p:sp>
        <p:nvSpPr>
          <p:cNvPr id="35846" name="Rectangle 3"/>
          <p:cNvSpPr>
            <a:spLocks noGrp="1" noChangeArrowheads="1"/>
          </p:cNvSpPr>
          <p:nvPr>
            <p:ph type="body" idx="1"/>
          </p:nvPr>
        </p:nvSpPr>
        <p:spPr>
          <a:xfrm>
            <a:off x="627608" y="4629240"/>
            <a:ext cx="5544615" cy="4394520"/>
          </a:xfrm>
          <a:noFill/>
          <a:ln w="9525"/>
        </p:spPr>
        <p:txBody>
          <a:bodyPr/>
          <a:lstStyle/>
          <a:p>
            <a:r>
              <a:rPr lang="en-GB" dirty="0" smtClean="0"/>
              <a:t>To delete a record from the record store, you have to know the record ID for the record to be deleted. To delete the record, use the </a:t>
            </a:r>
            <a:r>
              <a:rPr lang="en-GB" dirty="0" err="1" smtClean="0"/>
              <a:t>deleteRecord</a:t>
            </a:r>
            <a:r>
              <a:rPr lang="en-GB" dirty="0" smtClean="0"/>
              <a:t>() method. This method takes an integer as a parameter, which is the record ID of the record to be deleted.</a:t>
            </a:r>
          </a:p>
          <a:p>
            <a:r>
              <a:rPr lang="en-GB" dirty="0" smtClean="0"/>
              <a:t>Recall that record IDs are unique and never recycled, thus once a record is deleted, the record ID is lost and there is no wrap around of IDs.  </a:t>
            </a:r>
          </a:p>
          <a:p>
            <a:r>
              <a:rPr lang="en-GB" dirty="0" smtClean="0"/>
              <a:t>There is no method to get the record ID. To work around this, every time you create a new record, add its record ID to a vector like this:</a:t>
            </a:r>
          </a:p>
          <a:p>
            <a:pPr>
              <a:buNone/>
            </a:pPr>
            <a:endParaRPr lang="en-GB" dirty="0" smtClean="0"/>
          </a:p>
          <a:p>
            <a:pPr>
              <a:buNone/>
            </a:pPr>
            <a:r>
              <a:rPr lang="en-GB" dirty="0" smtClean="0"/>
              <a:t>	</a:t>
            </a:r>
            <a:r>
              <a:rPr lang="en-GB" b="1" dirty="0" smtClean="0">
                <a:solidFill>
                  <a:srgbClr val="005635"/>
                </a:solidFill>
                <a:latin typeface="Courier New" pitchFamily="49" charset="0"/>
              </a:rPr>
              <a:t>Vector </a:t>
            </a:r>
            <a:r>
              <a:rPr lang="en-GB" b="1" dirty="0" err="1" smtClean="0">
                <a:solidFill>
                  <a:srgbClr val="005635"/>
                </a:solidFill>
                <a:latin typeface="Courier New" pitchFamily="49" charset="0"/>
              </a:rPr>
              <a:t>recordIDs</a:t>
            </a:r>
            <a:r>
              <a:rPr lang="en-GB" b="1" dirty="0" smtClean="0">
                <a:solidFill>
                  <a:srgbClr val="005635"/>
                </a:solidFill>
                <a:latin typeface="Courier New" pitchFamily="49" charset="0"/>
              </a:rPr>
              <a:t> = new Vector();</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lastID</a:t>
            </a:r>
            <a:r>
              <a:rPr lang="en-GB" b="1" dirty="0" smtClean="0">
                <a:solidFill>
                  <a:srgbClr val="005635"/>
                </a:solidFill>
                <a:latin typeface="Courier New" pitchFamily="49" charset="0"/>
              </a:rPr>
              <a:t> = 1;</a:t>
            </a:r>
          </a:p>
          <a:p>
            <a:pPr>
              <a:buNone/>
            </a:pPr>
            <a:r>
              <a:rPr lang="en-GB" b="1" dirty="0" smtClean="0">
                <a:solidFill>
                  <a:srgbClr val="005635"/>
                </a:solidFill>
                <a:latin typeface="Courier New" pitchFamily="49" charset="0"/>
              </a:rPr>
              <a:t>  	//Add a record....parameters are missing here</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db.addRecord</a:t>
            </a: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  	// Now add the ID to the vector</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recordIDs.addElement</a:t>
            </a:r>
            <a:r>
              <a:rPr lang="en-GB" b="1" dirty="0" smtClean="0">
                <a:solidFill>
                  <a:srgbClr val="005635"/>
                </a:solidFill>
                <a:latin typeface="Courier New" pitchFamily="49" charset="0"/>
              </a:rPr>
              <a:t>(new Integer(++</a:t>
            </a:r>
            <a:r>
              <a:rPr lang="en-GB" b="1" dirty="0" err="1" smtClean="0">
                <a:solidFill>
                  <a:srgbClr val="005635"/>
                </a:solidFill>
                <a:latin typeface="Courier New" pitchFamily="49" charset="0"/>
              </a:rPr>
              <a:t>lastID</a:t>
            </a:r>
            <a:r>
              <a:rPr lang="en-GB" b="1" dirty="0" smtClean="0">
                <a:solidFill>
                  <a:srgbClr val="005635"/>
                </a:solidFill>
                <a:latin typeface="Courier New" pitchFamily="49" charset="0"/>
              </a:rPr>
              <a:t>));</a:t>
            </a:r>
          </a:p>
          <a:p>
            <a:pPr>
              <a:buNone/>
            </a:pPr>
            <a:r>
              <a:rPr lang="en-GB" b="1" dirty="0" smtClean="0">
                <a:solidFill>
                  <a:srgbClr val="005635"/>
                </a:solidFill>
                <a:latin typeface="Courier New" pitchFamily="49" charset="0"/>
              </a:rPr>
              <a:t>	//Now, to delete a record, find the record ID of the record you want to delete: </a:t>
            </a:r>
          </a:p>
          <a:p>
            <a:pPr>
              <a:buNone/>
            </a:pPr>
            <a:r>
              <a:rPr lang="en-GB" b="1" dirty="0" smtClean="0">
                <a:solidFill>
                  <a:srgbClr val="005635"/>
                </a:solidFill>
                <a:latin typeface="Courier New" pitchFamily="49" charset="0"/>
              </a:rPr>
              <a:t>  	Enumeration IDs = </a:t>
            </a:r>
            <a:r>
              <a:rPr lang="en-GB" b="1" dirty="0" err="1" smtClean="0">
                <a:solidFill>
                  <a:srgbClr val="005635"/>
                </a:solidFill>
                <a:latin typeface="Courier New" pitchFamily="49" charset="0"/>
              </a:rPr>
              <a:t>recordIDs.elements</a:t>
            </a:r>
            <a:r>
              <a:rPr lang="en-GB" b="1" dirty="0" smtClean="0">
                <a:solidFill>
                  <a:srgbClr val="005635"/>
                </a:solidFill>
                <a:latin typeface="Courier New" pitchFamily="49" charset="0"/>
              </a:rPr>
              <a:t>();</a:t>
            </a:r>
          </a:p>
          <a:p>
            <a:pPr>
              <a:buNone/>
            </a:pPr>
            <a:r>
              <a:rPr lang="en-GB" b="1" dirty="0" smtClean="0">
                <a:solidFill>
                  <a:srgbClr val="005635"/>
                </a:solidFill>
                <a:latin typeface="Courier New" pitchFamily="49" charset="0"/>
              </a:rPr>
              <a:t>  	while(</a:t>
            </a:r>
            <a:r>
              <a:rPr lang="en-GB" b="1" dirty="0" err="1" smtClean="0">
                <a:solidFill>
                  <a:srgbClr val="005635"/>
                </a:solidFill>
                <a:latin typeface="Courier New" pitchFamily="49" charset="0"/>
              </a:rPr>
              <a:t>IDs.hasMoreElements</a:t>
            </a: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id = ((Integer) </a:t>
            </a:r>
            <a:r>
              <a:rPr lang="en-GB" b="1" dirty="0" err="1" smtClean="0">
                <a:solidFill>
                  <a:srgbClr val="005635"/>
                </a:solidFill>
                <a:latin typeface="Courier New" pitchFamily="49" charset="0"/>
              </a:rPr>
              <a:t>IDs.nextElement</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intValue</a:t>
            </a:r>
            <a:r>
              <a:rPr lang="en-GB" b="1" dirty="0" smtClean="0">
                <a:solidFill>
                  <a:srgbClr val="005635"/>
                </a:solidFill>
                <a:latin typeface="Courier New" pitchFamily="49" charset="0"/>
              </a:rPr>
              <a:t>();</a:t>
            </a:r>
          </a:p>
          <a:p>
            <a:pPr>
              <a:buNone/>
            </a:pPr>
            <a:r>
              <a:rPr lang="en-GB" b="1" dirty="0" smtClean="0">
                <a:solidFill>
                  <a:srgbClr val="005635"/>
                </a:solidFill>
                <a:latin typeface="Courier New" pitchFamily="49" charset="0"/>
              </a:rPr>
              <a:t>    		//Compare to see if this is the record you want</a:t>
            </a:r>
          </a:p>
          <a:p>
            <a:pPr>
              <a:buNone/>
            </a:pPr>
            <a:r>
              <a:rPr lang="en-GB" b="1" dirty="0" smtClean="0">
                <a:solidFill>
                  <a:srgbClr val="005635"/>
                </a:solidFill>
                <a:latin typeface="Courier New" pitchFamily="49" charset="0"/>
              </a:rPr>
              <a:t>    		//Then call </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db.deleteRecord</a:t>
            </a:r>
            <a:r>
              <a:rPr lang="en-GB" b="1" dirty="0" smtClean="0">
                <a:solidFill>
                  <a:srgbClr val="005635"/>
                </a:solidFill>
                <a:latin typeface="Courier New" pitchFamily="49" charset="0"/>
              </a:rPr>
              <a:t>(id);</a:t>
            </a:r>
          </a:p>
          <a:p>
            <a:pPr>
              <a:buNone/>
            </a:pPr>
            <a:r>
              <a:rPr lang="en-GB" b="1" dirty="0" smtClean="0">
                <a:solidFill>
                  <a:srgbClr val="005635"/>
                </a:solidFill>
                <a:latin typeface="Courier New" pitchFamily="49" charset="0"/>
              </a:rPr>
              <a:t>  }</a:t>
            </a:r>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28298" y="1916116"/>
            <a:ext cx="9050994" cy="1296859"/>
          </a:xfrm>
        </p:spPr>
        <p:txBody>
          <a:bodyPr/>
          <a:lstStyle/>
          <a:p>
            <a:r>
              <a:rPr lang="en-GB" dirty="0" smtClean="0"/>
              <a:t>Module 5</a:t>
            </a:r>
            <a:br>
              <a:rPr lang="en-GB" dirty="0" smtClean="0"/>
            </a:br>
            <a:r>
              <a:rPr lang="en-GB" dirty="0" smtClean="0"/>
              <a:t>Persistent Storage</a:t>
            </a:r>
          </a:p>
        </p:txBody>
      </p:sp>
      <p:sp>
        <p:nvSpPr>
          <p:cNvPr id="4" name="Subtitle 3"/>
          <p:cNvSpPr>
            <a:spLocks noGrp="1"/>
          </p:cNvSpPr>
          <p:nvPr>
            <p:ph type="subTitle" idx="1"/>
          </p:nvPr>
        </p:nvSpPr>
        <p:spPr/>
        <p:txBody>
          <a:bodyPr/>
          <a:lstStyle/>
          <a:p>
            <a:r>
              <a:rPr lang="fi-FI" dirty="0" err="1" smtClean="0"/>
              <a:t>Storing</a:t>
            </a:r>
            <a:r>
              <a:rPr lang="fi-FI" dirty="0" smtClean="0"/>
              <a:t> and </a:t>
            </a:r>
            <a:r>
              <a:rPr lang="fi-FI" dirty="0" err="1" smtClean="0"/>
              <a:t>restoring</a:t>
            </a:r>
            <a:r>
              <a:rPr lang="fi-FI" dirty="0" smtClean="0"/>
              <a:t> </a:t>
            </a:r>
            <a:r>
              <a:rPr lang="fi-FI" dirty="0" err="1" smtClean="0"/>
              <a:t>application</a:t>
            </a:r>
            <a:r>
              <a:rPr lang="fi-FI" dirty="0" smtClean="0"/>
              <a:t> data</a:t>
            </a:r>
            <a:endParaRPr lang="fi-FI"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Updating Records</a:t>
            </a:r>
          </a:p>
        </p:txBody>
      </p:sp>
      <p:sp>
        <p:nvSpPr>
          <p:cNvPr id="13315" name="Rectangle 3"/>
          <p:cNvSpPr>
            <a:spLocks noGrp="1" noChangeArrowheads="1"/>
          </p:cNvSpPr>
          <p:nvPr>
            <p:ph type="body" idx="1"/>
          </p:nvPr>
        </p:nvSpPr>
        <p:spPr/>
        <p:txBody>
          <a:bodyPr/>
          <a:lstStyle/>
          <a:p>
            <a:r>
              <a:rPr lang="en-GB" dirty="0" smtClean="0"/>
              <a:t>Use record ID to update record store</a:t>
            </a:r>
          </a:p>
          <a:p>
            <a:r>
              <a:rPr lang="en-GB" dirty="0" smtClean="0"/>
              <a:t>Record stores do not provide locking so be careful if multiple threads are updating at the same time</a:t>
            </a:r>
          </a:p>
          <a:p>
            <a:pPr lvl="3"/>
            <a:r>
              <a:rPr lang="en-GB" dirty="0" smtClean="0"/>
              <a:t>byte[] bytes = “</a:t>
            </a:r>
            <a:r>
              <a:rPr lang="en-GB" dirty="0" err="1" smtClean="0"/>
              <a:t>Update”.getBytes</a:t>
            </a:r>
            <a:r>
              <a:rPr lang="en-GB" dirty="0" smtClean="0"/>
              <a:t>();</a:t>
            </a:r>
          </a:p>
          <a:p>
            <a:pPr lvl="3"/>
            <a:r>
              <a:rPr lang="en-GB" dirty="0" err="1" smtClean="0"/>
              <a:t>recordStore.setRecord</a:t>
            </a:r>
            <a:r>
              <a:rPr lang="en-GB" dirty="0" smtClean="0"/>
              <a:t>(1,bytes,0,bytes.length);</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Filtering Records</a:t>
            </a:r>
          </a:p>
        </p:txBody>
      </p:sp>
      <p:sp>
        <p:nvSpPr>
          <p:cNvPr id="14339" name="Rectangle 3"/>
          <p:cNvSpPr>
            <a:spLocks noGrp="1" noChangeArrowheads="1"/>
          </p:cNvSpPr>
          <p:nvPr>
            <p:ph type="body" idx="1"/>
          </p:nvPr>
        </p:nvSpPr>
        <p:spPr/>
        <p:txBody>
          <a:bodyPr/>
          <a:lstStyle/>
          <a:p>
            <a:r>
              <a:rPr lang="en-GB" dirty="0" smtClean="0"/>
              <a:t>Filter by examining record</a:t>
            </a:r>
          </a:p>
          <a:p>
            <a:r>
              <a:rPr lang="en-GB" dirty="0" smtClean="0"/>
              <a:t>See if it meets application-defined criteria</a:t>
            </a:r>
          </a:p>
          <a:p>
            <a:r>
              <a:rPr lang="en-GB" dirty="0" smtClean="0"/>
              <a:t>Implement the </a:t>
            </a:r>
            <a:r>
              <a:rPr lang="en-GB" dirty="0" err="1" smtClean="0"/>
              <a:t>RecordFilter</a:t>
            </a:r>
            <a:r>
              <a:rPr lang="en-GB" dirty="0" smtClean="0"/>
              <a:t> interface</a:t>
            </a:r>
          </a:p>
          <a:p>
            <a:pPr lvl="1"/>
            <a:r>
              <a:rPr lang="en-GB" dirty="0" smtClean="0"/>
              <a:t>Defines one method</a:t>
            </a:r>
          </a:p>
          <a:p>
            <a:pPr lvl="3"/>
            <a:r>
              <a:rPr lang="en-GB" dirty="0" smtClean="0"/>
              <a:t>public </a:t>
            </a:r>
            <a:r>
              <a:rPr lang="en-GB" dirty="0" err="1" smtClean="0"/>
              <a:t>boolean</a:t>
            </a:r>
            <a:r>
              <a:rPr lang="en-GB" dirty="0" smtClean="0"/>
              <a:t> matches(byte[ ] candidate)</a:t>
            </a:r>
          </a:p>
          <a:p>
            <a:pPr lvl="1"/>
            <a:r>
              <a:rPr lang="en-GB" dirty="0" smtClean="0"/>
              <a:t>Returns true if the record matches the criteria implemented in the matches method</a:t>
            </a:r>
          </a:p>
          <a:p>
            <a:endParaRPr lang="en-GB"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RecordFilter interface</a:t>
            </a:r>
          </a:p>
        </p:txBody>
      </p:sp>
      <p:sp>
        <p:nvSpPr>
          <p:cNvPr id="15363" name="Rectangle 3"/>
          <p:cNvSpPr>
            <a:spLocks noGrp="1" noChangeArrowheads="1"/>
          </p:cNvSpPr>
          <p:nvPr>
            <p:ph type="body" idx="1"/>
          </p:nvPr>
        </p:nvSpPr>
        <p:spPr/>
        <p:txBody>
          <a:bodyPr/>
          <a:lstStyle/>
          <a:p>
            <a:r>
              <a:rPr lang="en-GB" dirty="0" smtClean="0"/>
              <a:t>Implement the </a:t>
            </a:r>
            <a:r>
              <a:rPr lang="en-GB" dirty="0" err="1" smtClean="0"/>
              <a:t>RecordFilter</a:t>
            </a:r>
            <a:r>
              <a:rPr lang="en-GB" dirty="0" smtClean="0"/>
              <a:t> interface in order to iterate through a record store and return only matching records</a:t>
            </a:r>
          </a:p>
          <a:p>
            <a:pPr lvl="1"/>
            <a:endParaRPr lang="en-GB" dirty="0" smtClean="0"/>
          </a:p>
          <a:p>
            <a:pPr lvl="3"/>
            <a:r>
              <a:rPr lang="en-GB" dirty="0" smtClean="0"/>
              <a:t>class </a:t>
            </a:r>
            <a:r>
              <a:rPr lang="en-GB" dirty="0" err="1" smtClean="0"/>
              <a:t>MyRecordFilter</a:t>
            </a:r>
            <a:r>
              <a:rPr lang="en-GB" dirty="0" smtClean="0"/>
              <a:t> implements </a:t>
            </a:r>
            <a:r>
              <a:rPr lang="en-GB" dirty="0" err="1" smtClean="0"/>
              <a:t>RecordFilter</a:t>
            </a:r>
            <a:r>
              <a:rPr lang="en-GB" dirty="0" smtClean="0"/>
              <a:t> {</a:t>
            </a:r>
          </a:p>
          <a:p>
            <a:pPr lvl="3"/>
            <a:r>
              <a:rPr lang="en-GB" dirty="0" smtClean="0"/>
              <a:t>    public </a:t>
            </a:r>
            <a:r>
              <a:rPr lang="en-GB" dirty="0" err="1" smtClean="0"/>
              <a:t>boolean</a:t>
            </a:r>
            <a:r>
              <a:rPr lang="en-GB" dirty="0" smtClean="0"/>
              <a:t> matches(byte[] b) throws ..{</a:t>
            </a:r>
          </a:p>
          <a:p>
            <a:pPr lvl="3"/>
            <a:r>
              <a:rPr lang="en-GB" dirty="0" smtClean="0"/>
              <a:t>        if (b[0] == "T") {</a:t>
            </a:r>
          </a:p>
          <a:p>
            <a:pPr lvl="3"/>
            <a:r>
              <a:rPr lang="en-GB" dirty="0" smtClean="0"/>
              <a:t>            return true;</a:t>
            </a:r>
          </a:p>
          <a:p>
            <a:pPr lvl="3"/>
            <a:r>
              <a:rPr lang="en-GB" dirty="0" smtClean="0"/>
              <a:t>        } else {</a:t>
            </a:r>
          </a:p>
          <a:p>
            <a:pPr lvl="3"/>
            <a:r>
              <a:rPr lang="en-GB" dirty="0" smtClean="0"/>
              <a:t>            return false;</a:t>
            </a:r>
          </a:p>
          <a:p>
            <a:pPr lvl="3"/>
            <a:r>
              <a:rPr lang="en-GB" dirty="0" smtClean="0"/>
              <a:t>        }</a:t>
            </a:r>
          </a:p>
          <a:p>
            <a:pPr lvl="3"/>
            <a:r>
              <a:rPr lang="en-GB" dirty="0" smtClean="0"/>
              <a:t>    }</a:t>
            </a:r>
          </a:p>
          <a:p>
            <a:pPr lvl="3"/>
            <a:r>
              <a:rPr lang="en-GB" dirty="0" smtClean="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Sorting Records</a:t>
            </a:r>
          </a:p>
        </p:txBody>
      </p:sp>
      <p:sp>
        <p:nvSpPr>
          <p:cNvPr id="16387" name="Rectangle 3"/>
          <p:cNvSpPr>
            <a:spLocks noGrp="1" noChangeArrowheads="1"/>
          </p:cNvSpPr>
          <p:nvPr>
            <p:ph type="body" idx="1"/>
          </p:nvPr>
        </p:nvSpPr>
        <p:spPr/>
        <p:txBody>
          <a:bodyPr/>
          <a:lstStyle/>
          <a:p>
            <a:r>
              <a:rPr lang="en-GB" dirty="0" smtClean="0"/>
              <a:t>Sort records by comparing two records</a:t>
            </a:r>
          </a:p>
          <a:p>
            <a:pPr lvl="1"/>
            <a:r>
              <a:rPr lang="en-GB" dirty="0" smtClean="0"/>
              <a:t>Check if match</a:t>
            </a:r>
          </a:p>
          <a:p>
            <a:pPr lvl="1"/>
            <a:r>
              <a:rPr lang="en-GB" dirty="0" smtClean="0"/>
              <a:t>Check their relative sort order</a:t>
            </a:r>
          </a:p>
          <a:p>
            <a:r>
              <a:rPr lang="en-GB" dirty="0" smtClean="0"/>
              <a:t>Implement the </a:t>
            </a:r>
            <a:r>
              <a:rPr lang="en-GB" dirty="0" err="1" smtClean="0"/>
              <a:t>RecordComparator</a:t>
            </a:r>
            <a:r>
              <a:rPr lang="en-GB" dirty="0" smtClean="0"/>
              <a:t> interface</a:t>
            </a:r>
          </a:p>
          <a:p>
            <a:pPr lvl="1"/>
            <a:r>
              <a:rPr lang="en-GB" dirty="0" smtClean="0"/>
              <a:t>Defines one method </a:t>
            </a:r>
          </a:p>
          <a:p>
            <a:pPr lvl="3"/>
            <a:r>
              <a:rPr lang="en-GB" dirty="0" smtClean="0"/>
              <a:t>public </a:t>
            </a:r>
            <a:r>
              <a:rPr lang="en-GB" dirty="0" err="1" smtClean="0"/>
              <a:t>int</a:t>
            </a:r>
            <a:r>
              <a:rPr lang="en-GB" dirty="0" smtClean="0"/>
              <a:t> compare(byte[ ] rec1, byte[ ] rec2)</a:t>
            </a:r>
          </a:p>
          <a:p>
            <a:pPr lvl="1"/>
            <a:r>
              <a:rPr lang="en-GB" dirty="0" smtClean="0"/>
              <a:t>Compares two records, determines relative ordering</a:t>
            </a:r>
          </a:p>
          <a:p>
            <a:r>
              <a:rPr lang="en-GB" dirty="0" smtClean="0"/>
              <a:t>Return the following values:</a:t>
            </a:r>
          </a:p>
          <a:p>
            <a:pPr lvl="2"/>
            <a:r>
              <a:rPr lang="en-GB" dirty="0" err="1" smtClean="0"/>
              <a:t>RecordComparator.PRECEDES</a:t>
            </a:r>
            <a:endParaRPr lang="en-GB" dirty="0" smtClean="0"/>
          </a:p>
          <a:p>
            <a:pPr lvl="2"/>
            <a:r>
              <a:rPr lang="en-GB" dirty="0" err="1" smtClean="0"/>
              <a:t>RecordComparator.FOLLOWS</a:t>
            </a:r>
            <a:endParaRPr lang="en-GB" dirty="0" smtClean="0"/>
          </a:p>
          <a:p>
            <a:pPr lvl="2"/>
            <a:r>
              <a:rPr lang="en-GB" dirty="0" err="1" smtClean="0"/>
              <a:t>RecordComparator.EQUIVALENT</a:t>
            </a:r>
            <a:endParaRPr lang="en-GB" dirty="0" smtClean="0"/>
          </a:p>
          <a:p>
            <a:endParaRPr lang="en-GB" dirty="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RecordComparator Interface</a:t>
            </a:r>
          </a:p>
        </p:txBody>
      </p:sp>
      <p:sp>
        <p:nvSpPr>
          <p:cNvPr id="17411" name="Rectangle 3"/>
          <p:cNvSpPr>
            <a:spLocks noGrp="1" noChangeArrowheads="1"/>
          </p:cNvSpPr>
          <p:nvPr>
            <p:ph type="body" idx="1"/>
          </p:nvPr>
        </p:nvSpPr>
        <p:spPr/>
        <p:txBody>
          <a:bodyPr/>
          <a:lstStyle/>
          <a:p>
            <a:r>
              <a:rPr lang="en-GB" dirty="0" smtClean="0"/>
              <a:t>Implement the </a:t>
            </a:r>
            <a:r>
              <a:rPr lang="en-GB" dirty="0" err="1" smtClean="0"/>
              <a:t>RecordComparator</a:t>
            </a:r>
            <a:r>
              <a:rPr lang="en-GB" dirty="0" smtClean="0"/>
              <a:t> interface to enumerate records in a specific sort order</a:t>
            </a:r>
          </a:p>
          <a:p>
            <a:pPr lvl="1"/>
            <a:endParaRPr lang="en-GB" dirty="0" smtClean="0"/>
          </a:p>
          <a:p>
            <a:pPr lvl="3"/>
            <a:r>
              <a:rPr lang="en-GB" dirty="0" smtClean="0"/>
              <a:t>class </a:t>
            </a:r>
            <a:r>
              <a:rPr lang="en-GB" dirty="0" err="1" smtClean="0"/>
              <a:t>IntegerCompare</a:t>
            </a:r>
            <a:r>
              <a:rPr lang="en-GB" dirty="0" smtClean="0"/>
              <a:t> implements </a:t>
            </a:r>
            <a:r>
              <a:rPr lang="en-GB" dirty="0" err="1" smtClean="0"/>
              <a:t>RecordComparator</a:t>
            </a:r>
            <a:r>
              <a:rPr lang="en-GB" dirty="0" smtClean="0"/>
              <a:t> { </a:t>
            </a:r>
          </a:p>
          <a:p>
            <a:pPr lvl="3"/>
            <a:r>
              <a:rPr lang="en-GB" dirty="0" smtClean="0"/>
              <a:t>    public </a:t>
            </a:r>
            <a:r>
              <a:rPr lang="en-GB" dirty="0" err="1" smtClean="0"/>
              <a:t>int</a:t>
            </a:r>
            <a:r>
              <a:rPr lang="en-GB" dirty="0" smtClean="0"/>
              <a:t> compare(byte[] b1, byte[] b2) {</a:t>
            </a:r>
          </a:p>
          <a:p>
            <a:pPr lvl="3"/>
            <a:r>
              <a:rPr lang="en-GB" dirty="0" smtClean="0"/>
              <a:t>    // Create input streams d1 and d2 from b1 and b2</a:t>
            </a:r>
          </a:p>
          <a:p>
            <a:pPr lvl="3"/>
            <a:r>
              <a:rPr lang="en-GB" dirty="0" smtClean="0"/>
              <a:t>....</a:t>
            </a:r>
          </a:p>
          <a:p>
            <a:pPr lvl="3"/>
            <a:r>
              <a:rPr lang="en-GB" dirty="0" smtClean="0"/>
              <a:t>        if (d1.readInt() &gt; d2.readInt()) {</a:t>
            </a:r>
          </a:p>
          <a:p>
            <a:pPr lvl="3"/>
            <a:r>
              <a:rPr lang="en-GB" dirty="0" smtClean="0"/>
              <a:t>            return </a:t>
            </a:r>
            <a:r>
              <a:rPr lang="en-GB" dirty="0" err="1" smtClean="0"/>
              <a:t>RecordComparator.FOLLOWS</a:t>
            </a:r>
            <a:r>
              <a:rPr lang="en-GB" dirty="0" smtClean="0"/>
              <a:t>; </a:t>
            </a:r>
          </a:p>
          <a:p>
            <a:pPr lvl="3"/>
            <a:r>
              <a:rPr lang="en-GB" dirty="0" smtClean="0"/>
              <a:t>        } else if (d1.readInt() &lt; d2.readInt()) {</a:t>
            </a:r>
          </a:p>
          <a:p>
            <a:pPr lvl="3"/>
            <a:r>
              <a:rPr lang="en-GB" dirty="0" smtClean="0"/>
              <a:t>            return </a:t>
            </a:r>
            <a:r>
              <a:rPr lang="en-GB" dirty="0" err="1" smtClean="0"/>
              <a:t>RecordComparator.PRECEDES</a:t>
            </a:r>
            <a:r>
              <a:rPr lang="en-GB" dirty="0" smtClean="0"/>
              <a:t>;</a:t>
            </a:r>
          </a:p>
          <a:p>
            <a:pPr lvl="3"/>
            <a:r>
              <a:rPr lang="en-GB" dirty="0" smtClean="0"/>
              <a:t>        } else {</a:t>
            </a:r>
          </a:p>
          <a:p>
            <a:pPr lvl="3"/>
            <a:r>
              <a:rPr lang="en-GB" dirty="0" smtClean="0"/>
              <a:t>            return </a:t>
            </a:r>
            <a:r>
              <a:rPr lang="en-GB" dirty="0" err="1" smtClean="0"/>
              <a:t>RecordComparator.EQUIVALENT</a:t>
            </a:r>
            <a:r>
              <a:rPr lang="en-GB" dirty="0" smtClean="0"/>
              <a:t>; </a:t>
            </a:r>
          </a:p>
          <a:p>
            <a:pPr lvl="3"/>
            <a:r>
              <a:rPr lang="en-GB" dirty="0" smtClean="0"/>
              <a:t>        }</a:t>
            </a:r>
          </a:p>
          <a:p>
            <a:pPr lvl="3"/>
            <a:r>
              <a:rPr lang="en-GB" dirty="0" smtClean="0"/>
              <a:t>    }</a:t>
            </a:r>
          </a:p>
          <a:p>
            <a:pPr lvl="3"/>
            <a:r>
              <a:rPr lang="en-GB" dirty="0" smtClean="0"/>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Enumerating Records (1)</a:t>
            </a:r>
          </a:p>
        </p:txBody>
      </p:sp>
      <p:sp>
        <p:nvSpPr>
          <p:cNvPr id="18435" name="Rectangle 3"/>
          <p:cNvSpPr>
            <a:spLocks noGrp="1" noChangeArrowheads="1"/>
          </p:cNvSpPr>
          <p:nvPr>
            <p:ph type="body" idx="1"/>
          </p:nvPr>
        </p:nvSpPr>
        <p:spPr/>
        <p:txBody>
          <a:bodyPr/>
          <a:lstStyle/>
          <a:p>
            <a:r>
              <a:rPr lang="en-GB" smtClean="0"/>
              <a:t>RecordEnumeration</a:t>
            </a:r>
          </a:p>
          <a:p>
            <a:pPr lvl="1"/>
            <a:r>
              <a:rPr lang="en-GB" smtClean="0"/>
              <a:t>Bidirectional Record enumerator</a:t>
            </a:r>
          </a:p>
          <a:p>
            <a:pPr lvl="1"/>
            <a:r>
              <a:rPr lang="en-GB" smtClean="0"/>
              <a:t>Logically maintains sequence of recordId's of the records in a record store</a:t>
            </a:r>
          </a:p>
          <a:p>
            <a:pPr lvl="1"/>
            <a:r>
              <a:rPr lang="en-GB" smtClean="0"/>
              <a:t>Use when loading records from a Record store into local variables</a:t>
            </a:r>
          </a:p>
          <a:p>
            <a:pPr lvl="2"/>
            <a:r>
              <a:rPr lang="en-GB" smtClean="0"/>
              <a:t>For example, restoring settings that are stored in a Record store</a:t>
            </a:r>
          </a:p>
          <a:p>
            <a:r>
              <a:rPr lang="en-GB" smtClean="0"/>
              <a:t>Iterate over</a:t>
            </a:r>
          </a:p>
          <a:p>
            <a:pPr lvl="1"/>
            <a:r>
              <a:rPr lang="en-GB" smtClean="0"/>
              <a:t>All records</a:t>
            </a:r>
          </a:p>
          <a:p>
            <a:pPr lvl="1"/>
            <a:r>
              <a:rPr lang="en-GB" smtClean="0"/>
              <a:t>Subset, if a filter is specified</a:t>
            </a:r>
          </a:p>
          <a:p>
            <a:r>
              <a:rPr lang="en-GB" smtClean="0"/>
              <a:t>Order can be determined by an optional comparator</a:t>
            </a:r>
          </a:p>
          <a:p>
            <a:r>
              <a:rPr lang="en-GB" smtClean="0"/>
              <a:t>Useful for iterating record stores with possible holes in the record id sequence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Enumerating Records (2)</a:t>
            </a:r>
          </a:p>
        </p:txBody>
      </p:sp>
      <p:sp>
        <p:nvSpPr>
          <p:cNvPr id="19459" name="Rectangle 3"/>
          <p:cNvSpPr>
            <a:spLocks noGrp="1" noChangeArrowheads="1"/>
          </p:cNvSpPr>
          <p:nvPr>
            <p:ph type="body" idx="1"/>
          </p:nvPr>
        </p:nvSpPr>
        <p:spPr/>
        <p:txBody>
          <a:bodyPr/>
          <a:lstStyle/>
          <a:p>
            <a:r>
              <a:rPr lang="en-GB" dirty="0" smtClean="0"/>
              <a:t>You can combine sorting and searching to get the exact record result set that you want</a:t>
            </a:r>
          </a:p>
          <a:p>
            <a:r>
              <a:rPr lang="en-GB" dirty="0" smtClean="0"/>
              <a:t>Pass a </a:t>
            </a:r>
            <a:r>
              <a:rPr lang="en-GB" dirty="0" err="1" smtClean="0"/>
              <a:t>RecordFilter</a:t>
            </a:r>
            <a:r>
              <a:rPr lang="en-GB" dirty="0" smtClean="0"/>
              <a:t> and </a:t>
            </a:r>
            <a:r>
              <a:rPr lang="en-GB" dirty="0" err="1" smtClean="0"/>
              <a:t>RecordComparator</a:t>
            </a:r>
            <a:r>
              <a:rPr lang="en-GB" dirty="0" smtClean="0"/>
              <a:t> into the </a:t>
            </a:r>
            <a:r>
              <a:rPr lang="en-GB" dirty="0" err="1" smtClean="0"/>
              <a:t>enumerateRecords</a:t>
            </a:r>
            <a:r>
              <a:rPr lang="en-GB" dirty="0" smtClean="0"/>
              <a:t>() method for a sorted subset. This can be omitted by passing in null</a:t>
            </a:r>
          </a:p>
          <a:p>
            <a:pPr lvl="3"/>
            <a:r>
              <a:rPr lang="en-GB" dirty="0" err="1" smtClean="0"/>
              <a:t>RecordEnumeration</a:t>
            </a:r>
            <a:r>
              <a:rPr lang="en-GB" dirty="0" smtClean="0"/>
              <a:t> re = </a:t>
            </a:r>
            <a:r>
              <a:rPr lang="en-GB" dirty="0" err="1" smtClean="0"/>
              <a:t>recordStore.enumerateRecords</a:t>
            </a:r>
            <a:r>
              <a:rPr lang="en-GB" dirty="0" smtClean="0"/>
              <a:t>(</a:t>
            </a:r>
          </a:p>
          <a:p>
            <a:pPr lvl="3"/>
            <a:r>
              <a:rPr lang="en-GB" dirty="0" smtClean="0"/>
              <a:t>    </a:t>
            </a:r>
            <a:r>
              <a:rPr lang="en-GB" dirty="0" err="1" smtClean="0"/>
              <a:t>myRecordFilter</a:t>
            </a:r>
            <a:r>
              <a:rPr lang="en-GB" dirty="0" smtClean="0"/>
              <a:t>, </a:t>
            </a:r>
            <a:r>
              <a:rPr lang="en-GB" dirty="0" err="1" smtClean="0"/>
              <a:t>myRecordComparator</a:t>
            </a:r>
            <a:r>
              <a:rPr lang="en-GB" dirty="0" smtClean="0"/>
              <a:t>, false); </a:t>
            </a:r>
          </a:p>
          <a:p>
            <a:pPr lvl="3"/>
            <a:r>
              <a:rPr lang="en-GB" dirty="0" smtClean="0"/>
              <a:t>while (</a:t>
            </a:r>
            <a:r>
              <a:rPr lang="en-GB" dirty="0" err="1" smtClean="0"/>
              <a:t>re.hasNextElement</a:t>
            </a:r>
            <a:r>
              <a:rPr lang="en-GB" dirty="0" smtClean="0"/>
              <a:t>()) { </a:t>
            </a:r>
          </a:p>
          <a:p>
            <a:pPr lvl="3"/>
            <a:r>
              <a:rPr lang="en-GB" dirty="0" smtClean="0"/>
              <a:t>    byte b[ ] = </a:t>
            </a:r>
            <a:r>
              <a:rPr lang="en-GB" dirty="0" err="1" smtClean="0"/>
              <a:t>re.nextRecord</a:t>
            </a:r>
            <a:r>
              <a:rPr lang="en-GB" dirty="0" smtClean="0"/>
              <a:t>();</a:t>
            </a:r>
          </a:p>
          <a:p>
            <a:pPr lvl="3"/>
            <a:r>
              <a:rPr lang="en-GB" dirty="0" smtClean="0"/>
              <a:t>    // do something with the data</a:t>
            </a:r>
          </a:p>
          <a:p>
            <a:pPr lvl="3"/>
            <a:r>
              <a:rPr lang="en-GB" dirty="0" smtClean="0"/>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Record Store Events</a:t>
            </a:r>
          </a:p>
        </p:txBody>
      </p:sp>
      <p:sp>
        <p:nvSpPr>
          <p:cNvPr id="20483" name="Rectangle 3"/>
          <p:cNvSpPr>
            <a:spLocks noGrp="1" noChangeArrowheads="1"/>
          </p:cNvSpPr>
          <p:nvPr>
            <p:ph type="body" idx="1"/>
          </p:nvPr>
        </p:nvSpPr>
        <p:spPr/>
        <p:txBody>
          <a:bodyPr/>
          <a:lstStyle/>
          <a:p>
            <a:r>
              <a:rPr lang="en-GB" dirty="0" smtClean="0"/>
              <a:t>Used to react to changes in record store</a:t>
            </a:r>
          </a:p>
          <a:p>
            <a:pPr lvl="1"/>
            <a:r>
              <a:rPr lang="en-GB" dirty="0" smtClean="0"/>
              <a:t>Change</a:t>
            </a:r>
          </a:p>
          <a:p>
            <a:pPr lvl="1"/>
            <a:r>
              <a:rPr lang="en-GB" dirty="0" smtClean="0"/>
              <a:t>Add</a:t>
            </a:r>
          </a:p>
          <a:p>
            <a:pPr lvl="1"/>
            <a:r>
              <a:rPr lang="en-GB" dirty="0" smtClean="0"/>
              <a:t>Delete</a:t>
            </a:r>
          </a:p>
          <a:p>
            <a:r>
              <a:rPr lang="en-GB" dirty="0" smtClean="0"/>
              <a:t>Implement the </a:t>
            </a:r>
            <a:r>
              <a:rPr lang="en-GB" dirty="0" err="1" smtClean="0"/>
              <a:t>RecordListener</a:t>
            </a:r>
            <a:r>
              <a:rPr lang="en-GB" dirty="0" smtClean="0"/>
              <a:t> interface</a:t>
            </a:r>
          </a:p>
          <a:p>
            <a:pPr lvl="1"/>
            <a:r>
              <a:rPr lang="en-GB" dirty="0" smtClean="0"/>
              <a:t>Defines the methods:</a:t>
            </a:r>
          </a:p>
          <a:p>
            <a:pPr lvl="3"/>
            <a:r>
              <a:rPr lang="en-GB" dirty="0" err="1" smtClean="0"/>
              <a:t>recordAdded</a:t>
            </a:r>
            <a:r>
              <a:rPr lang="en-GB" dirty="0" smtClean="0"/>
              <a:t> (</a:t>
            </a:r>
            <a:r>
              <a:rPr lang="en-GB" dirty="0" err="1" smtClean="0"/>
              <a:t>RecordStore</a:t>
            </a:r>
            <a:r>
              <a:rPr lang="en-GB" dirty="0" smtClean="0"/>
              <a:t> </a:t>
            </a:r>
            <a:r>
              <a:rPr lang="en-GB" dirty="0" err="1" smtClean="0"/>
              <a:t>recordStore</a:t>
            </a:r>
            <a:r>
              <a:rPr lang="en-GB" dirty="0" smtClean="0"/>
              <a:t>, </a:t>
            </a:r>
            <a:r>
              <a:rPr lang="en-GB" dirty="0" err="1" smtClean="0"/>
              <a:t>int</a:t>
            </a:r>
            <a:r>
              <a:rPr lang="en-GB" dirty="0" smtClean="0"/>
              <a:t> </a:t>
            </a:r>
            <a:r>
              <a:rPr lang="en-GB" dirty="0" err="1" smtClean="0"/>
              <a:t>recordId</a:t>
            </a:r>
            <a:r>
              <a:rPr lang="en-GB" dirty="0" smtClean="0"/>
              <a:t>)</a:t>
            </a:r>
          </a:p>
          <a:p>
            <a:pPr lvl="3"/>
            <a:r>
              <a:rPr lang="en-GB" dirty="0" err="1" smtClean="0"/>
              <a:t>recordChanged</a:t>
            </a:r>
            <a:r>
              <a:rPr lang="en-GB" dirty="0" smtClean="0"/>
              <a:t> (</a:t>
            </a:r>
            <a:r>
              <a:rPr lang="en-GB" dirty="0" err="1" smtClean="0"/>
              <a:t>RecordStore</a:t>
            </a:r>
            <a:r>
              <a:rPr lang="en-GB" dirty="0" smtClean="0"/>
              <a:t> </a:t>
            </a:r>
            <a:r>
              <a:rPr lang="en-GB" dirty="0" err="1" smtClean="0"/>
              <a:t>recordStore</a:t>
            </a:r>
            <a:r>
              <a:rPr lang="en-GB" dirty="0" smtClean="0"/>
              <a:t>, </a:t>
            </a:r>
            <a:r>
              <a:rPr lang="en-GB" dirty="0" err="1" smtClean="0"/>
              <a:t>int</a:t>
            </a:r>
            <a:r>
              <a:rPr lang="en-GB" dirty="0" smtClean="0"/>
              <a:t> </a:t>
            </a:r>
            <a:r>
              <a:rPr lang="en-GB" dirty="0" err="1" smtClean="0"/>
              <a:t>recordId</a:t>
            </a:r>
            <a:r>
              <a:rPr lang="en-GB" dirty="0" smtClean="0"/>
              <a:t>)</a:t>
            </a:r>
          </a:p>
          <a:p>
            <a:pPr lvl="3"/>
            <a:r>
              <a:rPr lang="en-GB" dirty="0" err="1" smtClean="0"/>
              <a:t>recordDeleted</a:t>
            </a:r>
            <a:r>
              <a:rPr lang="en-GB" dirty="0" smtClean="0"/>
              <a:t> (</a:t>
            </a:r>
            <a:r>
              <a:rPr lang="en-GB" dirty="0" err="1" smtClean="0"/>
              <a:t>RecordStore</a:t>
            </a:r>
            <a:r>
              <a:rPr lang="en-GB" dirty="0" smtClean="0"/>
              <a:t> </a:t>
            </a:r>
            <a:r>
              <a:rPr lang="en-GB" dirty="0" err="1" smtClean="0"/>
              <a:t>recordStore</a:t>
            </a:r>
            <a:r>
              <a:rPr lang="en-GB" dirty="0" smtClean="0"/>
              <a:t>, </a:t>
            </a:r>
            <a:r>
              <a:rPr lang="en-GB" dirty="0" err="1" smtClean="0"/>
              <a:t>int</a:t>
            </a:r>
            <a:r>
              <a:rPr lang="en-GB" dirty="0" smtClean="0"/>
              <a:t> </a:t>
            </a:r>
            <a:r>
              <a:rPr lang="en-GB" dirty="0" err="1" smtClean="0"/>
              <a:t>recordId</a:t>
            </a:r>
            <a:r>
              <a:rPr lang="en-GB" dirty="0" smtClean="0"/>
              <a:t>)</a:t>
            </a:r>
          </a:p>
          <a:p>
            <a:pPr lvl="1"/>
            <a:r>
              <a:rPr lang="en-GB" dirty="0" smtClean="0"/>
              <a:t>Each method called when an event occurs on a record</a:t>
            </a:r>
          </a:p>
          <a:p>
            <a:r>
              <a:rPr lang="en-GB" dirty="0" smtClean="0"/>
              <a:t>Listener must be added to a particular record store</a:t>
            </a:r>
          </a:p>
          <a:p>
            <a:pPr lvl="3"/>
            <a:r>
              <a:rPr lang="en-GB" dirty="0" err="1" smtClean="0"/>
              <a:t>RecordStore.addRecordListener</a:t>
            </a:r>
            <a:r>
              <a:rPr lang="en-GB" dirty="0" smtClean="0"/>
              <a:t>(</a:t>
            </a:r>
            <a:r>
              <a:rPr lang="en-GB" dirty="0" err="1" smtClean="0"/>
              <a:t>RecordListener</a:t>
            </a:r>
            <a:r>
              <a:rPr lang="en-GB" dirty="0" smtClean="0"/>
              <a:t> listener)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RecordListener</a:t>
            </a:r>
          </a:p>
        </p:txBody>
      </p:sp>
      <p:sp>
        <p:nvSpPr>
          <p:cNvPr id="21507" name="Rectangle 3"/>
          <p:cNvSpPr>
            <a:spLocks noGrp="1" noChangeArrowheads="1"/>
          </p:cNvSpPr>
          <p:nvPr>
            <p:ph type="body" idx="1"/>
          </p:nvPr>
        </p:nvSpPr>
        <p:spPr/>
        <p:txBody>
          <a:bodyPr/>
          <a:lstStyle/>
          <a:p>
            <a:r>
              <a:rPr lang="en-GB" dirty="0" smtClean="0"/>
              <a:t>Implement the listener</a:t>
            </a:r>
          </a:p>
          <a:p>
            <a:pPr lvl="3"/>
            <a:r>
              <a:rPr lang="en-GB" dirty="0" smtClean="0"/>
              <a:t>public class </a:t>
            </a:r>
            <a:r>
              <a:rPr lang="en-GB" dirty="0" err="1" smtClean="0"/>
              <a:t>MyRecordListener</a:t>
            </a:r>
            <a:r>
              <a:rPr lang="en-GB" dirty="0" smtClean="0"/>
              <a:t> implements </a:t>
            </a:r>
            <a:r>
              <a:rPr lang="en-GB" dirty="0" err="1" smtClean="0"/>
              <a:t>RecordListener</a:t>
            </a:r>
            <a:r>
              <a:rPr lang="en-GB" dirty="0" smtClean="0"/>
              <a:t> {</a:t>
            </a:r>
          </a:p>
          <a:p>
            <a:pPr lvl="3"/>
            <a:r>
              <a:rPr lang="en-GB" dirty="0" smtClean="0"/>
              <a:t>    public void </a:t>
            </a:r>
            <a:r>
              <a:rPr lang="en-GB" dirty="0" err="1" smtClean="0"/>
              <a:t>recordAdded</a:t>
            </a:r>
            <a:r>
              <a:rPr lang="en-GB" dirty="0" smtClean="0"/>
              <a:t>(</a:t>
            </a:r>
            <a:r>
              <a:rPr lang="en-GB" dirty="0" err="1" smtClean="0"/>
              <a:t>RecordStore</a:t>
            </a:r>
            <a:r>
              <a:rPr lang="en-GB" dirty="0" smtClean="0"/>
              <a:t> </a:t>
            </a:r>
            <a:r>
              <a:rPr lang="en-GB" dirty="0" err="1" smtClean="0"/>
              <a:t>rs</a:t>
            </a:r>
            <a:r>
              <a:rPr lang="en-GB" dirty="0" smtClean="0"/>
              <a:t>, </a:t>
            </a:r>
            <a:r>
              <a:rPr lang="en-GB" dirty="0" err="1" smtClean="0"/>
              <a:t>int</a:t>
            </a:r>
            <a:r>
              <a:rPr lang="en-GB" dirty="0" smtClean="0"/>
              <a:t> rid) {   	</a:t>
            </a:r>
          </a:p>
          <a:p>
            <a:pPr lvl="3"/>
            <a:r>
              <a:rPr lang="en-GB" dirty="0" smtClean="0"/>
              <a:t>    // record added    </a:t>
            </a:r>
          </a:p>
          <a:p>
            <a:pPr lvl="3"/>
            <a:r>
              <a:rPr lang="en-GB" dirty="0" smtClean="0"/>
              <a:t>    }   </a:t>
            </a:r>
          </a:p>
          <a:p>
            <a:pPr lvl="3"/>
            <a:r>
              <a:rPr lang="en-GB" dirty="0" smtClean="0"/>
              <a:t>    public void </a:t>
            </a:r>
            <a:r>
              <a:rPr lang="en-GB" dirty="0" err="1" smtClean="0"/>
              <a:t>recordChanged</a:t>
            </a:r>
            <a:r>
              <a:rPr lang="en-GB" dirty="0" smtClean="0"/>
              <a:t>(</a:t>
            </a:r>
            <a:r>
              <a:rPr lang="en-GB" dirty="0" err="1" smtClean="0"/>
              <a:t>RecordStore</a:t>
            </a:r>
            <a:r>
              <a:rPr lang="en-GB" dirty="0" smtClean="0"/>
              <a:t> </a:t>
            </a:r>
            <a:r>
              <a:rPr lang="en-GB" dirty="0" err="1" smtClean="0"/>
              <a:t>rs</a:t>
            </a:r>
            <a:r>
              <a:rPr lang="en-GB" dirty="0" smtClean="0"/>
              <a:t>, </a:t>
            </a:r>
            <a:r>
              <a:rPr lang="en-GB" dirty="0" err="1" smtClean="0"/>
              <a:t>int</a:t>
            </a:r>
            <a:r>
              <a:rPr lang="en-GB" dirty="0" smtClean="0"/>
              <a:t> rid) {</a:t>
            </a:r>
          </a:p>
          <a:p>
            <a:pPr lvl="3"/>
            <a:r>
              <a:rPr lang="en-GB" dirty="0" smtClean="0"/>
              <a:t>    // record changed</a:t>
            </a:r>
          </a:p>
          <a:p>
            <a:pPr lvl="3"/>
            <a:r>
              <a:rPr lang="en-GB" dirty="0" smtClean="0"/>
              <a:t>    }    </a:t>
            </a:r>
          </a:p>
          <a:p>
            <a:pPr lvl="3"/>
            <a:r>
              <a:rPr lang="en-GB" dirty="0" smtClean="0"/>
              <a:t>    public void </a:t>
            </a:r>
            <a:r>
              <a:rPr lang="en-GB" dirty="0" err="1" smtClean="0"/>
              <a:t>recordDeleted</a:t>
            </a:r>
            <a:r>
              <a:rPr lang="en-GB" dirty="0" smtClean="0"/>
              <a:t>(</a:t>
            </a:r>
            <a:r>
              <a:rPr lang="en-GB" dirty="0" err="1" smtClean="0"/>
              <a:t>RecordStore</a:t>
            </a:r>
            <a:r>
              <a:rPr lang="en-GB" dirty="0" smtClean="0"/>
              <a:t> </a:t>
            </a:r>
            <a:r>
              <a:rPr lang="en-GB" dirty="0" err="1" smtClean="0"/>
              <a:t>rs</a:t>
            </a:r>
            <a:r>
              <a:rPr lang="en-GB" dirty="0" smtClean="0"/>
              <a:t>, </a:t>
            </a:r>
            <a:r>
              <a:rPr lang="en-GB" dirty="0" err="1" smtClean="0"/>
              <a:t>int</a:t>
            </a:r>
            <a:r>
              <a:rPr lang="en-GB" dirty="0" smtClean="0"/>
              <a:t> rid) {    	</a:t>
            </a:r>
          </a:p>
          <a:p>
            <a:pPr lvl="3"/>
            <a:r>
              <a:rPr lang="en-GB" dirty="0" smtClean="0"/>
              <a:t>    // record deleted    </a:t>
            </a:r>
          </a:p>
          <a:p>
            <a:pPr lvl="3"/>
            <a:r>
              <a:rPr lang="en-GB" dirty="0" smtClean="0"/>
              <a:t>    }</a:t>
            </a:r>
          </a:p>
          <a:p>
            <a:pPr lvl="3"/>
            <a:r>
              <a:rPr lang="en-GB" dirty="0" smtClean="0"/>
              <a:t>} </a:t>
            </a:r>
          </a:p>
          <a:p>
            <a:r>
              <a:rPr lang="en-GB" dirty="0" smtClean="0"/>
              <a:t>Add the listener to the record store</a:t>
            </a:r>
          </a:p>
          <a:p>
            <a:pPr lvl="3"/>
            <a:r>
              <a:rPr lang="en-GB" dirty="0" err="1" smtClean="0"/>
              <a:t>recordStore.addRecordListener</a:t>
            </a:r>
            <a:r>
              <a:rPr lang="en-GB" dirty="0" smtClean="0"/>
              <a:t>(new </a:t>
            </a:r>
            <a:r>
              <a:rPr lang="en-GB" dirty="0" err="1" smtClean="0"/>
              <a:t>MyRecordListener</a:t>
            </a:r>
            <a:r>
              <a:rPr lang="en-GB" dirty="0" smtClean="0"/>
              <a:t>());</a:t>
            </a:r>
          </a:p>
          <a:p>
            <a:endParaRPr lang="en-GB" dirty="0"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Other RecordStore methods</a:t>
            </a:r>
          </a:p>
        </p:txBody>
      </p:sp>
      <p:sp>
        <p:nvSpPr>
          <p:cNvPr id="22531" name="Rectangle 3"/>
          <p:cNvSpPr>
            <a:spLocks noGrp="1" noChangeArrowheads="1"/>
          </p:cNvSpPr>
          <p:nvPr>
            <p:ph type="body" idx="1"/>
          </p:nvPr>
        </p:nvSpPr>
        <p:spPr/>
        <p:txBody>
          <a:bodyPr/>
          <a:lstStyle/>
          <a:p>
            <a:r>
              <a:rPr lang="en-US" smtClean="0"/>
              <a:t>getLastModified - The time of the last modification to the record store, in the same format returned by System.currentTimeMillis(). </a:t>
            </a:r>
          </a:p>
          <a:p>
            <a:r>
              <a:rPr lang="en-US" smtClean="0"/>
              <a:t>getName - The name of the record store. </a:t>
            </a:r>
          </a:p>
          <a:p>
            <a:r>
              <a:rPr lang="en-US" smtClean="0"/>
              <a:t>getNumRecords - The number of records in the record store. </a:t>
            </a:r>
          </a:p>
          <a:p>
            <a:r>
              <a:rPr lang="en-US" smtClean="0"/>
              <a:t>getSize - The total size of the record store, in bytes. The total size includes the sizes of all the records as well as the overhead required by the system to implement the record store. </a:t>
            </a:r>
          </a:p>
          <a:p>
            <a:r>
              <a:rPr lang="en-US" smtClean="0"/>
              <a:t>getVersion - The version number of the record store. The version number is a positive integer greater than zero that is incremented each time the record store is changed.</a:t>
            </a:r>
          </a:p>
          <a:p>
            <a:endParaRPr lang="en-GB"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9"/>
          <p:cNvSpPr>
            <a:spLocks noGrp="1" noChangeArrowheads="1"/>
          </p:cNvSpPr>
          <p:nvPr>
            <p:ph type="title"/>
          </p:nvPr>
        </p:nvSpPr>
        <p:spPr/>
        <p:txBody>
          <a:bodyPr/>
          <a:lstStyle/>
          <a:p>
            <a:r>
              <a:rPr lang="en-GB" dirty="0" smtClean="0"/>
              <a:t>Module Overview</a:t>
            </a:r>
          </a:p>
        </p:txBody>
      </p:sp>
      <p:sp>
        <p:nvSpPr>
          <p:cNvPr id="4099" name="Rectangle 50"/>
          <p:cNvSpPr>
            <a:spLocks noGrp="1" noChangeArrowheads="1"/>
          </p:cNvSpPr>
          <p:nvPr>
            <p:ph type="body" idx="1"/>
          </p:nvPr>
        </p:nvSpPr>
        <p:spPr/>
        <p:txBody>
          <a:bodyPr/>
          <a:lstStyle/>
          <a:p>
            <a:r>
              <a:rPr lang="en-GB" dirty="0" smtClean="0"/>
              <a:t>Introduction to RMS</a:t>
            </a:r>
          </a:p>
          <a:p>
            <a:r>
              <a:rPr lang="en-GB" dirty="0" smtClean="0"/>
              <a:t>Reading and Writing Records</a:t>
            </a:r>
          </a:p>
          <a:p>
            <a:r>
              <a:rPr lang="en-GB" dirty="0" smtClean="0"/>
              <a:t>Filtering Records</a:t>
            </a:r>
          </a:p>
          <a:p>
            <a:r>
              <a:rPr lang="en-GB" dirty="0" smtClean="0"/>
              <a:t>Sorting Records</a:t>
            </a:r>
          </a:p>
          <a:p>
            <a:r>
              <a:rPr lang="en-GB" dirty="0" smtClean="0"/>
              <a:t>Record Enumerations</a:t>
            </a:r>
          </a:p>
          <a:p>
            <a:r>
              <a:rPr lang="en-GB" dirty="0" smtClean="0"/>
              <a:t>Record Store Events</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RMS Summary</a:t>
            </a:r>
          </a:p>
        </p:txBody>
      </p:sp>
      <p:sp>
        <p:nvSpPr>
          <p:cNvPr id="23555" name="Rectangle 3"/>
          <p:cNvSpPr>
            <a:spLocks noGrp="1" noChangeArrowheads="1"/>
          </p:cNvSpPr>
          <p:nvPr>
            <p:ph type="body" idx="1"/>
          </p:nvPr>
        </p:nvSpPr>
        <p:spPr/>
        <p:txBody>
          <a:bodyPr/>
          <a:lstStyle/>
          <a:p>
            <a:r>
              <a:rPr lang="en-GB" smtClean="0"/>
              <a:t>Record Management System (RMS) is a simple, record-oriented database mechanism to persistently store data</a:t>
            </a:r>
          </a:p>
          <a:p>
            <a:r>
              <a:rPr lang="en-GB" smtClean="0"/>
              <a:t>RMS is a flat binary file format</a:t>
            </a:r>
          </a:p>
          <a:p>
            <a:r>
              <a:rPr lang="en-GB" smtClean="0"/>
              <a:t>A Record Store consists of a collection of records</a:t>
            </a:r>
          </a:p>
          <a:p>
            <a:r>
              <a:rPr lang="en-GB" smtClean="0"/>
              <a:t>A Record Store can be created or opened using</a:t>
            </a:r>
          </a:p>
          <a:p>
            <a:pPr lvl="2"/>
            <a:r>
              <a:rPr lang="en-GB" smtClean="0"/>
              <a:t>RecordStore.openRecordStore()</a:t>
            </a:r>
          </a:p>
          <a:p>
            <a:r>
              <a:rPr lang="en-GB" smtClean="0"/>
              <a:t>Data stored as an array of bytes</a:t>
            </a:r>
          </a:p>
          <a:p>
            <a:r>
              <a:rPr lang="en-GB" smtClean="0"/>
              <a:t>Data can be filter, sorted and enumerated using the interfaces RecordFilter, RecordComparator and RecordEnumeration</a:t>
            </a:r>
          </a:p>
          <a:p>
            <a:endParaRPr lang="en-GB"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Using Record Management System (RMS)</a:t>
            </a:r>
          </a:p>
        </p:txBody>
      </p:sp>
      <p:sp>
        <p:nvSpPr>
          <p:cNvPr id="5123" name="Rectangle 3"/>
          <p:cNvSpPr>
            <a:spLocks noGrp="1" noChangeArrowheads="1"/>
          </p:cNvSpPr>
          <p:nvPr>
            <p:ph type="body" idx="1"/>
          </p:nvPr>
        </p:nvSpPr>
        <p:spPr/>
        <p:txBody>
          <a:bodyPr/>
          <a:lstStyle/>
          <a:p>
            <a:r>
              <a:rPr lang="en-GB" smtClean="0"/>
              <a:t>Record Management System (RMS) is a simple, record-oriented database mechanism to persistently store data</a:t>
            </a:r>
          </a:p>
          <a:p>
            <a:r>
              <a:rPr lang="en-GB" smtClean="0"/>
              <a:t>A Record Store (the RMS database) consists of a collection of records</a:t>
            </a:r>
          </a:p>
          <a:p>
            <a:r>
              <a:rPr lang="en-GB" smtClean="0"/>
              <a:t>These records remain persistent across multiple invocations of the MIDlet</a:t>
            </a:r>
          </a:p>
          <a:p>
            <a:r>
              <a:rPr lang="en-GB" smtClean="0"/>
              <a:t>Each record is stored and retrieved as an array of bytes</a:t>
            </a:r>
          </a:p>
          <a:p>
            <a:r>
              <a:rPr lang="en-GB" smtClean="0"/>
              <a:t>MIDlets can add, retrieve, update and remove records from a RMS record store</a:t>
            </a:r>
          </a:p>
          <a:p>
            <a:r>
              <a:rPr lang="en-GB" smtClean="0"/>
              <a:t>The RMS API provides methods to compare, enumerate, filter and monitor records and record stores</a:t>
            </a:r>
          </a:p>
          <a:p>
            <a:endParaRPr lang="en-GB"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The Record Store</a:t>
            </a:r>
          </a:p>
        </p:txBody>
      </p:sp>
      <p:sp>
        <p:nvSpPr>
          <p:cNvPr id="7171" name="Rectangle 3"/>
          <p:cNvSpPr>
            <a:spLocks noGrp="1" noChangeArrowheads="1"/>
          </p:cNvSpPr>
          <p:nvPr>
            <p:ph type="body" idx="1"/>
          </p:nvPr>
        </p:nvSpPr>
        <p:spPr/>
        <p:txBody>
          <a:bodyPr/>
          <a:lstStyle/>
          <a:p>
            <a:r>
              <a:rPr lang="en-GB" smtClean="0"/>
              <a:t>Consists of a collection of records</a:t>
            </a:r>
          </a:p>
          <a:p>
            <a:r>
              <a:rPr lang="en-GB" smtClean="0"/>
              <a:t>Identified by record id</a:t>
            </a:r>
          </a:p>
          <a:p>
            <a:r>
              <a:rPr lang="en-GB" smtClean="0"/>
              <a:t>Platform-dependant</a:t>
            </a:r>
          </a:p>
          <a:p>
            <a:pPr lvl="1"/>
            <a:r>
              <a:rPr lang="en-GB" smtClean="0"/>
              <a:t>Created in platform-dependant locations</a:t>
            </a:r>
          </a:p>
          <a:p>
            <a:r>
              <a:rPr lang="en-GB" smtClean="0"/>
              <a:t>RMS APIs provide following functionality</a:t>
            </a:r>
          </a:p>
          <a:p>
            <a:pPr lvl="1"/>
            <a:r>
              <a:rPr lang="en-GB" smtClean="0"/>
              <a:t>Allow MIDlets to manipulate (add and remove) records within a record store </a:t>
            </a:r>
          </a:p>
          <a:p>
            <a:pPr lvl="1"/>
            <a:r>
              <a:rPr lang="en-GB" smtClean="0"/>
              <a:t>Allow MIDlets in the same application to share records (access one another's record store directly).</a:t>
            </a:r>
          </a:p>
          <a:p>
            <a:pPr lvl="1"/>
            <a:r>
              <a:rPr lang="en-GB" smtClean="0"/>
              <a:t>Allow MIDlets to share record store and records to outside of the MIDlet suite. </a:t>
            </a:r>
          </a:p>
          <a:p>
            <a:r>
              <a:rPr lang="en-GB" smtClean="0"/>
              <a:t>Record store names</a:t>
            </a:r>
          </a:p>
          <a:p>
            <a:pPr lvl="1"/>
            <a:r>
              <a:rPr lang="en-GB" smtClean="0"/>
              <a:t>Case sensitive</a:t>
            </a:r>
          </a:p>
          <a:p>
            <a:pPr lvl="1"/>
            <a:r>
              <a:rPr lang="en-GB" smtClean="0"/>
              <a:t>&lt; 32 characters long</a:t>
            </a:r>
          </a:p>
          <a:p>
            <a:pPr lvl="1"/>
            <a:r>
              <a:rPr lang="en-GB" smtClean="0"/>
              <a:t>Must be unique within the application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Creating Record Stores</a:t>
            </a:r>
          </a:p>
        </p:txBody>
      </p:sp>
      <p:sp>
        <p:nvSpPr>
          <p:cNvPr id="8195" name="Rectangle 3"/>
          <p:cNvSpPr>
            <a:spLocks noGrp="1" noChangeArrowheads="1"/>
          </p:cNvSpPr>
          <p:nvPr>
            <p:ph type="body" idx="1"/>
          </p:nvPr>
        </p:nvSpPr>
        <p:spPr/>
        <p:txBody>
          <a:bodyPr/>
          <a:lstStyle/>
          <a:p>
            <a:r>
              <a:rPr lang="en-GB" dirty="0" smtClean="0"/>
              <a:t>Record stores are created by assigning a unique name to the store</a:t>
            </a:r>
          </a:p>
          <a:p>
            <a:r>
              <a:rPr lang="en-GB" dirty="0" smtClean="0"/>
              <a:t>Multiple record stores can exist in the same </a:t>
            </a:r>
            <a:r>
              <a:rPr lang="en-GB" dirty="0" err="1" smtClean="0"/>
              <a:t>MIDlet</a:t>
            </a:r>
            <a:endParaRPr lang="en-GB" dirty="0" smtClean="0"/>
          </a:p>
          <a:p>
            <a:r>
              <a:rPr lang="en-GB" dirty="0" err="1" smtClean="0"/>
              <a:t>MIDlets</a:t>
            </a:r>
            <a:r>
              <a:rPr lang="en-GB" dirty="0" smtClean="0"/>
              <a:t> can access each others record stores if they are in the same </a:t>
            </a:r>
            <a:r>
              <a:rPr lang="en-GB" dirty="0" err="1" smtClean="0"/>
              <a:t>MIDlet</a:t>
            </a:r>
            <a:r>
              <a:rPr lang="en-GB" dirty="0" smtClean="0"/>
              <a:t> suite, or they know how to access shared record store of another </a:t>
            </a:r>
            <a:r>
              <a:rPr lang="en-GB" dirty="0" err="1" smtClean="0"/>
              <a:t>MIDlet</a:t>
            </a:r>
            <a:endParaRPr lang="en-GB" dirty="0" smtClean="0"/>
          </a:p>
          <a:p>
            <a:pPr lvl="3"/>
            <a:r>
              <a:rPr lang="en-GB" dirty="0" err="1" smtClean="0"/>
              <a:t>RecordStore</a:t>
            </a:r>
            <a:r>
              <a:rPr lang="en-GB" dirty="0" smtClean="0"/>
              <a:t> </a:t>
            </a:r>
            <a:r>
              <a:rPr lang="en-GB" dirty="0" err="1" smtClean="0"/>
              <a:t>rs</a:t>
            </a:r>
            <a:r>
              <a:rPr lang="en-GB" dirty="0" smtClean="0"/>
              <a:t> = </a:t>
            </a:r>
            <a:r>
              <a:rPr lang="en-GB" dirty="0" err="1" smtClean="0"/>
              <a:t>RecordStore.openRecordStore</a:t>
            </a:r>
            <a:r>
              <a:rPr lang="en-GB" dirty="0" smtClean="0"/>
              <a:t>(“</a:t>
            </a:r>
            <a:r>
              <a:rPr lang="en-GB" dirty="0" err="1" smtClean="0"/>
              <a:t>MyRecordStore</a:t>
            </a:r>
            <a:r>
              <a:rPr lang="en-GB" dirty="0" smtClean="0"/>
              <a:t>”, true);</a:t>
            </a:r>
          </a:p>
          <a:p>
            <a:endParaRPr lang="en-GB"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Adding Records</a:t>
            </a:r>
          </a:p>
        </p:txBody>
      </p:sp>
      <p:sp>
        <p:nvSpPr>
          <p:cNvPr id="9219" name="Rectangle 3"/>
          <p:cNvSpPr>
            <a:spLocks noGrp="1" noChangeArrowheads="1"/>
          </p:cNvSpPr>
          <p:nvPr>
            <p:ph type="body" idx="1"/>
          </p:nvPr>
        </p:nvSpPr>
        <p:spPr/>
        <p:txBody>
          <a:bodyPr/>
          <a:lstStyle/>
          <a:p>
            <a:r>
              <a:rPr lang="en-GB" dirty="0" smtClean="0"/>
              <a:t>Add records as an array of bytes</a:t>
            </a:r>
          </a:p>
          <a:p>
            <a:r>
              <a:rPr lang="en-GB" dirty="0" smtClean="0"/>
              <a:t>A record store must be opened first</a:t>
            </a:r>
          </a:p>
          <a:p>
            <a:pPr lvl="3"/>
            <a:r>
              <a:rPr lang="en-GB" dirty="0" err="1" smtClean="0"/>
              <a:t>RecordStore</a:t>
            </a:r>
            <a:r>
              <a:rPr lang="en-GB" dirty="0" smtClean="0"/>
              <a:t> </a:t>
            </a:r>
            <a:r>
              <a:rPr lang="en-GB" dirty="0" err="1" smtClean="0"/>
              <a:t>rs</a:t>
            </a:r>
            <a:r>
              <a:rPr lang="en-GB" dirty="0" smtClean="0"/>
              <a:t> = </a:t>
            </a:r>
          </a:p>
          <a:p>
            <a:pPr lvl="3"/>
            <a:r>
              <a:rPr lang="en-GB" dirty="0" smtClean="0"/>
              <a:t>    </a:t>
            </a:r>
            <a:r>
              <a:rPr lang="en-GB" dirty="0" err="1" smtClean="0"/>
              <a:t>RecordStore.openRecordStore</a:t>
            </a:r>
            <a:r>
              <a:rPr lang="en-GB" dirty="0" smtClean="0"/>
              <a:t>("</a:t>
            </a:r>
            <a:r>
              <a:rPr lang="en-GB" dirty="0" err="1" smtClean="0"/>
              <a:t>myRecordStore</a:t>
            </a:r>
            <a:r>
              <a:rPr lang="en-GB" dirty="0" smtClean="0"/>
              <a:t>", false);</a:t>
            </a:r>
          </a:p>
          <a:p>
            <a:r>
              <a:rPr lang="en-GB" dirty="0" smtClean="0"/>
              <a:t>Use the </a:t>
            </a:r>
            <a:r>
              <a:rPr lang="en-GB" dirty="0" err="1" smtClean="0"/>
              <a:t>addRecord</a:t>
            </a:r>
            <a:r>
              <a:rPr lang="en-GB" dirty="0" smtClean="0"/>
              <a:t>() method to add a record</a:t>
            </a:r>
          </a:p>
          <a:p>
            <a:pPr lvl="3"/>
            <a:r>
              <a:rPr lang="en-GB" dirty="0" smtClean="0"/>
              <a:t>byte bytes[] = "</a:t>
            </a:r>
            <a:r>
              <a:rPr lang="en-GB" dirty="0" err="1" smtClean="0"/>
              <a:t>Data".getBytes</a:t>
            </a:r>
            <a:r>
              <a:rPr lang="en-GB" dirty="0" smtClean="0"/>
              <a:t>();</a:t>
            </a:r>
          </a:p>
          <a:p>
            <a:pPr lvl="3"/>
            <a:r>
              <a:rPr lang="en-GB" dirty="0" err="1" smtClean="0"/>
              <a:t>rs.addRecord</a:t>
            </a:r>
            <a:r>
              <a:rPr lang="en-GB" dirty="0" smtClean="0"/>
              <a:t>(bytes,0,bytes.length);</a:t>
            </a:r>
          </a:p>
          <a:p>
            <a:r>
              <a:rPr lang="en-GB" dirty="0" smtClean="0"/>
              <a:t>Use </a:t>
            </a:r>
            <a:r>
              <a:rPr lang="en-GB" dirty="0" err="1" smtClean="0"/>
              <a:t>RecordStore.getSizeAvailable</a:t>
            </a:r>
            <a:r>
              <a:rPr lang="en-GB" dirty="0" smtClean="0"/>
              <a:t>() to find out the amount of additional room (in bytes) available for the record store to grow</a:t>
            </a:r>
          </a:p>
          <a:p>
            <a:endParaRPr lang="en-GB"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Adding Record with Binary Streams</a:t>
            </a:r>
          </a:p>
        </p:txBody>
      </p:sp>
      <p:sp>
        <p:nvSpPr>
          <p:cNvPr id="10243" name="Rectangle 3"/>
          <p:cNvSpPr>
            <a:spLocks noGrp="1" noChangeArrowheads="1"/>
          </p:cNvSpPr>
          <p:nvPr>
            <p:ph type="body" idx="1"/>
          </p:nvPr>
        </p:nvSpPr>
        <p:spPr/>
        <p:txBody>
          <a:bodyPr/>
          <a:lstStyle/>
          <a:p>
            <a:r>
              <a:rPr lang="en-GB" dirty="0" smtClean="0"/>
              <a:t>Pack/unpack data types in to and out of the byte arrays using</a:t>
            </a:r>
          </a:p>
          <a:p>
            <a:pPr lvl="1"/>
            <a:r>
              <a:rPr lang="en-GB" dirty="0" err="1" smtClean="0"/>
              <a:t>DataInputStream</a:t>
            </a:r>
            <a:endParaRPr lang="en-GB" dirty="0" smtClean="0"/>
          </a:p>
          <a:p>
            <a:pPr lvl="1"/>
            <a:r>
              <a:rPr lang="en-GB" dirty="0" err="1" smtClean="0"/>
              <a:t>DataOutputStream</a:t>
            </a:r>
            <a:endParaRPr lang="en-GB" dirty="0" smtClean="0"/>
          </a:p>
          <a:p>
            <a:pPr lvl="1"/>
            <a:r>
              <a:rPr lang="en-GB" dirty="0" err="1" smtClean="0"/>
              <a:t>ByteArrayInputStream</a:t>
            </a:r>
            <a:endParaRPr lang="en-GB" dirty="0" smtClean="0"/>
          </a:p>
          <a:p>
            <a:pPr lvl="1"/>
            <a:r>
              <a:rPr lang="en-GB" dirty="0" err="1" smtClean="0"/>
              <a:t>ByteArrayOutputStream</a:t>
            </a:r>
            <a:endParaRPr lang="en-GB" dirty="0" smtClean="0"/>
          </a:p>
          <a:p>
            <a:r>
              <a:rPr lang="en-GB" dirty="0" smtClean="0"/>
              <a:t>Write data to RMS using streams</a:t>
            </a:r>
          </a:p>
          <a:p>
            <a:pPr lvl="3"/>
            <a:r>
              <a:rPr lang="en-GB" dirty="0" err="1" smtClean="0"/>
              <a:t>ByteArrayOutputStream</a:t>
            </a:r>
            <a:r>
              <a:rPr lang="en-GB" dirty="0" smtClean="0"/>
              <a:t> </a:t>
            </a:r>
            <a:r>
              <a:rPr lang="en-GB" dirty="0" err="1" smtClean="0"/>
              <a:t>baos</a:t>
            </a:r>
            <a:r>
              <a:rPr lang="en-GB" dirty="0" smtClean="0"/>
              <a:t> = new </a:t>
            </a:r>
            <a:r>
              <a:rPr lang="en-GB" dirty="0" err="1" smtClean="0"/>
              <a:t>ByteArrayOutputStream</a:t>
            </a:r>
            <a:r>
              <a:rPr lang="en-GB" dirty="0" smtClean="0"/>
              <a:t>();</a:t>
            </a:r>
          </a:p>
          <a:p>
            <a:pPr lvl="3"/>
            <a:r>
              <a:rPr lang="en-GB" dirty="0" err="1" smtClean="0"/>
              <a:t>DataOutputStream</a:t>
            </a:r>
            <a:r>
              <a:rPr lang="en-GB" dirty="0" smtClean="0"/>
              <a:t> </a:t>
            </a:r>
            <a:r>
              <a:rPr lang="en-GB" dirty="0" err="1" smtClean="0"/>
              <a:t>daos</a:t>
            </a:r>
            <a:r>
              <a:rPr lang="en-GB" dirty="0" smtClean="0"/>
              <a:t> = new </a:t>
            </a:r>
            <a:r>
              <a:rPr lang="en-GB" dirty="0" err="1" smtClean="0"/>
              <a:t>DataOutputStream</a:t>
            </a:r>
            <a:r>
              <a:rPr lang="en-GB" dirty="0" smtClean="0"/>
              <a:t>(</a:t>
            </a:r>
            <a:r>
              <a:rPr lang="en-GB" dirty="0" err="1" smtClean="0"/>
              <a:t>baos</a:t>
            </a:r>
            <a:r>
              <a:rPr lang="en-GB" dirty="0" smtClean="0"/>
              <a:t>);</a:t>
            </a:r>
          </a:p>
          <a:p>
            <a:pPr lvl="3"/>
            <a:r>
              <a:rPr lang="en-GB" dirty="0" err="1" smtClean="0"/>
              <a:t>daos.writeUTF</a:t>
            </a:r>
            <a:r>
              <a:rPr lang="en-GB" dirty="0" smtClean="0"/>
              <a:t>(new String(“some more text”)); </a:t>
            </a:r>
          </a:p>
          <a:p>
            <a:pPr lvl="3"/>
            <a:r>
              <a:rPr lang="en-GB" dirty="0" err="1" smtClean="0"/>
              <a:t>daos.writeInt</a:t>
            </a:r>
            <a:r>
              <a:rPr lang="en-GB" dirty="0" smtClean="0"/>
              <a:t>(22);</a:t>
            </a:r>
          </a:p>
          <a:p>
            <a:pPr lvl="3"/>
            <a:r>
              <a:rPr lang="en-GB" dirty="0" smtClean="0"/>
              <a:t>byte[] bytes = </a:t>
            </a:r>
            <a:r>
              <a:rPr lang="en-GB" dirty="0" err="1" smtClean="0"/>
              <a:t>baos.toByteArray</a:t>
            </a:r>
            <a:r>
              <a:rPr lang="en-GB" dirty="0" smtClean="0"/>
              <a:t>();</a:t>
            </a:r>
          </a:p>
          <a:p>
            <a:pPr lvl="3"/>
            <a:r>
              <a:rPr lang="en-GB" dirty="0" err="1" smtClean="0"/>
              <a:t>recStore.addRecord</a:t>
            </a:r>
            <a:r>
              <a:rPr lang="en-GB" dirty="0" smtClean="0"/>
              <a:t>(bytes,0,bytes.length);</a:t>
            </a:r>
          </a:p>
          <a:p>
            <a:pPr lvl="1"/>
            <a:endParaRPr lang="en-GB"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Accessing Records</a:t>
            </a:r>
          </a:p>
        </p:txBody>
      </p:sp>
      <p:sp>
        <p:nvSpPr>
          <p:cNvPr id="11267" name="Rectangle 3"/>
          <p:cNvSpPr>
            <a:spLocks noGrp="1" noChangeArrowheads="1"/>
          </p:cNvSpPr>
          <p:nvPr>
            <p:ph type="body" idx="1"/>
          </p:nvPr>
        </p:nvSpPr>
        <p:spPr/>
        <p:txBody>
          <a:bodyPr/>
          <a:lstStyle/>
          <a:p>
            <a:r>
              <a:rPr lang="en-GB" dirty="0" smtClean="0"/>
              <a:t>Access records using the record ID</a:t>
            </a:r>
          </a:p>
          <a:p>
            <a:r>
              <a:rPr lang="en-GB" dirty="0" smtClean="0"/>
              <a:t>Make sure the record store is open before attempting to read from a record store</a:t>
            </a:r>
          </a:p>
          <a:p>
            <a:r>
              <a:rPr lang="en-GB" dirty="0" smtClean="0"/>
              <a:t>Record IDs are sequential integers starting from 1</a:t>
            </a:r>
          </a:p>
          <a:p>
            <a:pPr lvl="1"/>
            <a:r>
              <a:rPr lang="en-GB" dirty="0" smtClean="0"/>
              <a:t>Read first record</a:t>
            </a:r>
          </a:p>
          <a:p>
            <a:pPr lvl="3"/>
            <a:r>
              <a:rPr lang="en-GB" dirty="0" smtClean="0"/>
              <a:t>byte bytes[] = new byte[</a:t>
            </a:r>
            <a:r>
              <a:rPr lang="en-GB" dirty="0" err="1" smtClean="0"/>
              <a:t>rs.getRecordSize</a:t>
            </a:r>
            <a:r>
              <a:rPr lang="en-GB" dirty="0" smtClean="0"/>
              <a:t>(1)];</a:t>
            </a:r>
          </a:p>
          <a:p>
            <a:pPr lvl="3"/>
            <a:r>
              <a:rPr lang="en-GB" dirty="0" err="1" smtClean="0"/>
              <a:t>rs.getRecord</a:t>
            </a:r>
            <a:r>
              <a:rPr lang="en-GB" dirty="0" smtClean="0"/>
              <a:t>(1,bytes,0);</a:t>
            </a:r>
          </a:p>
          <a:p>
            <a:endParaRPr lang="en-GB"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Deleting Records</a:t>
            </a:r>
          </a:p>
        </p:txBody>
      </p:sp>
      <p:sp>
        <p:nvSpPr>
          <p:cNvPr id="12291" name="Rectangle 3"/>
          <p:cNvSpPr>
            <a:spLocks noGrp="1" noChangeArrowheads="1"/>
          </p:cNvSpPr>
          <p:nvPr>
            <p:ph type="body" idx="1"/>
          </p:nvPr>
        </p:nvSpPr>
        <p:spPr/>
        <p:txBody>
          <a:bodyPr/>
          <a:lstStyle/>
          <a:p>
            <a:r>
              <a:rPr lang="en-GB" dirty="0" smtClean="0"/>
              <a:t>Delete records using the unique record ID</a:t>
            </a:r>
          </a:p>
          <a:p>
            <a:r>
              <a:rPr lang="en-GB" dirty="0" smtClean="0"/>
              <a:t>Once a record ID is deleted the ID value is never recycled</a:t>
            </a:r>
          </a:p>
          <a:p>
            <a:r>
              <a:rPr lang="en-GB" dirty="0" smtClean="0"/>
              <a:t>Record IDs do not wrap once they are exhausted</a:t>
            </a:r>
          </a:p>
          <a:p>
            <a:pPr lvl="3"/>
            <a:r>
              <a:rPr lang="en-GB" dirty="0" err="1" smtClean="0"/>
              <a:t>recordStore.deleteRecord</a:t>
            </a:r>
            <a:r>
              <a:rPr lang="en-GB" dirty="0" smtClean="0"/>
              <a:t>(1); // ID never reused</a:t>
            </a:r>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28682</TotalTime>
  <Words>4067</Words>
  <Application>Microsoft Office PowerPoint</Application>
  <PresentationFormat>Custom</PresentationFormat>
  <Paragraphs>370</Paragraphs>
  <Slides>20</Slides>
  <Notes>20</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3</vt:i4>
      </vt:variant>
    </vt:vector>
  </HeadingPairs>
  <TitlesOfParts>
    <vt:vector size="24" baseType="lpstr">
      <vt:lpstr>Torp Style</vt:lpstr>
      <vt:lpstr>Module 5 Persistent Storage</vt:lpstr>
      <vt:lpstr>Module Overview</vt:lpstr>
      <vt:lpstr>Using Record Management System (RMS)</vt:lpstr>
      <vt:lpstr>The Record Store</vt:lpstr>
      <vt:lpstr>Creating Record Stores</vt:lpstr>
      <vt:lpstr>Adding Records</vt:lpstr>
      <vt:lpstr>Adding Record with Binary Streams</vt:lpstr>
      <vt:lpstr>Accessing Records</vt:lpstr>
      <vt:lpstr>Deleting Records</vt:lpstr>
      <vt:lpstr>Updating Records</vt:lpstr>
      <vt:lpstr>Filtering Records</vt:lpstr>
      <vt:lpstr>RecordFilter interface</vt:lpstr>
      <vt:lpstr>Sorting Records</vt:lpstr>
      <vt:lpstr>RecordComparator Interface</vt:lpstr>
      <vt:lpstr>Enumerating Records (1)</vt:lpstr>
      <vt:lpstr>Enumerating Records (2)</vt:lpstr>
      <vt:lpstr>Record Store Events</vt:lpstr>
      <vt:lpstr>RecordListener</vt:lpstr>
      <vt:lpstr>Other RecordStore methods</vt:lpstr>
      <vt:lpstr>RMS Summary</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2010-11-25T15:42:10Z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