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handoutMasterIdLst>
    <p:handoutMasterId r:id="rId37"/>
  </p:handoutMasterIdLst>
  <p:sldIdLst>
    <p:sldId id="812" r:id="rId2"/>
    <p:sldId id="813" r:id="rId3"/>
    <p:sldId id="814" r:id="rId4"/>
    <p:sldId id="815" r:id="rId5"/>
    <p:sldId id="816" r:id="rId6"/>
    <p:sldId id="817" r:id="rId7"/>
    <p:sldId id="818" r:id="rId8"/>
    <p:sldId id="819" r:id="rId9"/>
    <p:sldId id="820" r:id="rId10"/>
    <p:sldId id="821" r:id="rId11"/>
    <p:sldId id="822" r:id="rId12"/>
    <p:sldId id="823" r:id="rId13"/>
    <p:sldId id="824" r:id="rId14"/>
    <p:sldId id="825" r:id="rId15"/>
    <p:sldId id="826" r:id="rId16"/>
    <p:sldId id="827" r:id="rId17"/>
    <p:sldId id="828" r:id="rId18"/>
    <p:sldId id="829" r:id="rId19"/>
    <p:sldId id="830" r:id="rId20"/>
    <p:sldId id="831" r:id="rId21"/>
    <p:sldId id="832" r:id="rId22"/>
    <p:sldId id="833" r:id="rId23"/>
    <p:sldId id="834" r:id="rId24"/>
    <p:sldId id="835" r:id="rId25"/>
    <p:sldId id="836" r:id="rId26"/>
    <p:sldId id="837" r:id="rId27"/>
    <p:sldId id="838" r:id="rId28"/>
    <p:sldId id="839" r:id="rId29"/>
    <p:sldId id="840" r:id="rId30"/>
    <p:sldId id="841" r:id="rId31"/>
    <p:sldId id="842" r:id="rId32"/>
    <p:sldId id="843" r:id="rId33"/>
    <p:sldId id="844" r:id="rId34"/>
    <p:sldId id="845" r:id="rId35"/>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3139" autoAdjust="0"/>
  </p:normalViewPr>
  <p:slideViewPr>
    <p:cSldViewPr>
      <p:cViewPr>
        <p:scale>
          <a:sx n="60" d="100"/>
          <a:sy n="60" d="100"/>
        </p:scale>
        <p:origin x="-648"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80" d="100"/>
          <a:sy n="80" d="100"/>
        </p:scale>
        <p:origin x="-1326" y="-72"/>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3" name="Date Placeholder 2"/>
          <p:cNvSpPr txBox="1">
            <a:spLocks noGrp="1"/>
          </p:cNvSpPr>
          <p:nvPr>
            <p:ph type="dt" sz="quarter" idx="1"/>
          </p:nvPr>
        </p:nvSpPr>
        <p:spPr>
          <a:xfrm>
            <a:off x="380844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noFill/>
        </p:spPr>
        <p:txBody>
          <a:bodyPr/>
          <a:lstStyle/>
          <a:p>
            <a:fld id="{6894A70C-EEB2-4300-8307-85A67B744021}" type="slidenum">
              <a:rPr lang="en-US"/>
              <a:pPr/>
              <a:t>1</a:t>
            </a:fld>
            <a:endParaRPr lang="en-US"/>
          </a:p>
        </p:txBody>
      </p:sp>
      <p:sp>
        <p:nvSpPr>
          <p:cNvPr id="39941" name="Rectangle 2"/>
          <p:cNvSpPr>
            <a:spLocks noGrp="1" noRot="1" noChangeAspect="1" noChangeArrowheads="1" noTextEdit="1"/>
          </p:cNvSpPr>
          <p:nvPr>
            <p:ph type="sldImg"/>
          </p:nvPr>
        </p:nvSpPr>
        <p:spPr>
          <a:xfrm>
            <a:off x="906463" y="844550"/>
            <a:ext cx="4916487" cy="3403600"/>
          </a:xfrm>
          <a:ln/>
        </p:spPr>
      </p:sp>
      <p:sp>
        <p:nvSpPr>
          <p:cNvPr id="39942"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endParaRPr lang="en-US" sz="1000" b="0" i="0" u="none" strike="noStrike" baseline="0" smtClean="0">
              <a:ln>
                <a:noFill/>
              </a:ln>
              <a:solidFill>
                <a:srgbClr val="000000"/>
              </a:solidFill>
              <a:latin typeface="Arial" pitchFamily="18"/>
              <a:ea typeface="Arial Unicode MS" pitchFamily="2"/>
              <a:cs typeface="Tahoma" pitchFamily="2"/>
            </a:endParaRPr>
          </a:p>
          <a:p>
            <a:pPr>
              <a:buNone/>
            </a:pPr>
            <a:endParaRPr lang="fi-FI"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5"/>
          </p:nvPr>
        </p:nvSpPr>
        <p:spPr>
          <a:noFill/>
        </p:spPr>
        <p:txBody>
          <a:bodyPr/>
          <a:lstStyle/>
          <a:p>
            <a:fld id="{7B79F854-B03E-469E-83B6-AE313DD6C846}" type="slidenum">
              <a:rPr lang="en-US"/>
              <a:pPr/>
              <a:t>10</a:t>
            </a:fld>
            <a:endParaRPr lang="en-US"/>
          </a:p>
        </p:txBody>
      </p:sp>
      <p:sp>
        <p:nvSpPr>
          <p:cNvPr id="49157" name="Rectangle 2"/>
          <p:cNvSpPr>
            <a:spLocks noGrp="1" noRot="1" noChangeAspect="1" noChangeArrowheads="1" noTextEdit="1"/>
          </p:cNvSpPr>
          <p:nvPr>
            <p:ph type="sldImg"/>
          </p:nvPr>
        </p:nvSpPr>
        <p:spPr>
          <a:xfrm>
            <a:off x="906463" y="844550"/>
            <a:ext cx="4916487" cy="3403600"/>
          </a:xfrm>
          <a:ln/>
        </p:spPr>
      </p:sp>
      <p:sp>
        <p:nvSpPr>
          <p:cNvPr id="49158" name="Rectangle 3"/>
          <p:cNvSpPr>
            <a:spLocks noGrp="1" noChangeArrowheads="1"/>
          </p:cNvSpPr>
          <p:nvPr>
            <p:ph type="body" idx="1"/>
          </p:nvPr>
        </p:nvSpPr>
        <p:spPr>
          <a:noFill/>
          <a:ln w="9525"/>
        </p:spPr>
        <p:txBody>
          <a:bodyPr/>
          <a:lstStyle/>
          <a:p>
            <a:pPr marL="190500" indent="-190500"/>
            <a:r>
              <a:rPr lang="en-US" smtClean="0"/>
              <a:t>Posting a form is a little more complicated on the Personal Profile application side. In particular, there are request headers that need to be set in HttpConnection before the server is contacted. The process works in this way:</a:t>
            </a:r>
            <a:endParaRPr lang="en-GB" smtClean="0"/>
          </a:p>
          <a:p>
            <a:pPr marL="647700" lvl="1" indent="-190500">
              <a:spcBef>
                <a:spcPct val="0"/>
              </a:spcBef>
              <a:spcAft>
                <a:spcPct val="100000"/>
              </a:spcAft>
              <a:buFont typeface="NokiaSansWide" charset="0"/>
              <a:buAutoNum type="arabicPeriod"/>
            </a:pPr>
            <a:r>
              <a:rPr lang="en-GB" smtClean="0"/>
              <a:t> Obtain an HttpConnection from Connector’s open() method.</a:t>
            </a:r>
          </a:p>
          <a:p>
            <a:pPr marL="647700" lvl="1" indent="-190500">
              <a:spcBef>
                <a:spcPct val="0"/>
              </a:spcBef>
              <a:spcAft>
                <a:spcPct val="100000"/>
              </a:spcAft>
              <a:buFont typeface="NokiaSansWide" charset="0"/>
              <a:buAutoNum type="arabicPeriod"/>
            </a:pPr>
            <a:r>
              <a:rPr lang="en-GB" smtClean="0"/>
              <a:t> Modify the header fields of the request. In particular, you need to change the request method by calling setRequestMethod(), and you must set the “Content-length” header by calling setRequestProperty(). This is the length of the parameters you are sending.</a:t>
            </a:r>
          </a:p>
          <a:p>
            <a:pPr marL="647700" lvl="1" indent="-190500">
              <a:spcBef>
                <a:spcPct val="0"/>
              </a:spcBef>
              <a:spcAft>
                <a:spcPct val="100000"/>
              </a:spcAft>
              <a:buFont typeface="NokiaSansWide" charset="0"/>
              <a:buAutoNum type="arabicPeriod"/>
            </a:pPr>
            <a:r>
              <a:rPr lang="en-GB" smtClean="0"/>
              <a:t> Obtain the output stream for the HttpConnection by calling openOutputStream(). This sends the request headers to the server.</a:t>
            </a:r>
          </a:p>
          <a:p>
            <a:pPr marL="647700" lvl="1" indent="-190500">
              <a:spcBef>
                <a:spcPct val="0"/>
              </a:spcBef>
              <a:spcAft>
                <a:spcPct val="100000"/>
              </a:spcAft>
              <a:buFont typeface="NokiaSansWide" charset="0"/>
              <a:buAutoNum type="arabicPeriod"/>
            </a:pPr>
            <a:r>
              <a:rPr lang="en-GB" smtClean="0"/>
              <a:t> Send the request parameters on the output stream returned from the HttpConnection.</a:t>
            </a:r>
          </a:p>
          <a:p>
            <a:pPr marL="647700" lvl="1" indent="-190500">
              <a:spcBef>
                <a:spcPct val="0"/>
              </a:spcBef>
              <a:spcAft>
                <a:spcPct val="100000"/>
              </a:spcAft>
              <a:buFont typeface="NokiaSansWide" charset="0"/>
              <a:buAutoNum type="arabicPeriod"/>
            </a:pPr>
            <a:r>
              <a:rPr lang="en-US" smtClean="0"/>
              <a:t> Read the response sent by the server from the input stream HttpConnection’s openInputStream() method.</a:t>
            </a:r>
          </a:p>
          <a:p>
            <a:pPr marL="190500" indent="-190500"/>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Grp="1" noChangeArrowheads="1"/>
          </p:cNvSpPr>
          <p:nvPr>
            <p:ph type="sldNum" sz="quarter" idx="5"/>
          </p:nvPr>
        </p:nvSpPr>
        <p:spPr>
          <a:noFill/>
        </p:spPr>
        <p:txBody>
          <a:bodyPr/>
          <a:lstStyle/>
          <a:p>
            <a:fld id="{4DF01F3D-0A14-40CB-B8E8-7CBD60C92E0A}" type="slidenum">
              <a:rPr lang="en-US"/>
              <a:pPr/>
              <a:t>11</a:t>
            </a:fld>
            <a:endParaRPr lang="en-US"/>
          </a:p>
        </p:txBody>
      </p:sp>
      <p:sp>
        <p:nvSpPr>
          <p:cNvPr id="50181" name="Rectangle 2"/>
          <p:cNvSpPr>
            <a:spLocks noGrp="1" noRot="1" noChangeAspect="1" noChangeArrowheads="1" noTextEdit="1"/>
          </p:cNvSpPr>
          <p:nvPr>
            <p:ph type="sldImg"/>
          </p:nvPr>
        </p:nvSpPr>
        <p:spPr>
          <a:xfrm>
            <a:off x="906463" y="844550"/>
            <a:ext cx="4916487" cy="3403600"/>
          </a:xfrm>
          <a:ln/>
        </p:spPr>
      </p:sp>
      <p:sp>
        <p:nvSpPr>
          <p:cNvPr id="50182" name="Rectangle 3"/>
          <p:cNvSpPr>
            <a:spLocks noGrp="1" noChangeArrowheads="1"/>
          </p:cNvSpPr>
          <p:nvPr>
            <p:ph type="body" idx="1"/>
          </p:nvPr>
        </p:nvSpPr>
        <p:spPr>
          <a:xfrm>
            <a:off x="699616" y="4629240"/>
            <a:ext cx="5328591" cy="4394520"/>
          </a:xfrm>
          <a:noFill/>
          <a:ln w="9525"/>
        </p:spPr>
        <p:txBody>
          <a:bodyPr/>
          <a:lstStyle/>
          <a:p>
            <a:r>
              <a:rPr lang="en-GB" sz="800" dirty="0" smtClean="0"/>
              <a:t>While the only new requirement of MIDP 2.0 is the HTTPS API, the API also provides and recommends the implementation of sockets, </a:t>
            </a:r>
            <a:r>
              <a:rPr lang="en-GB" sz="800" dirty="0" err="1" smtClean="0"/>
              <a:t>datagrams</a:t>
            </a:r>
            <a:r>
              <a:rPr lang="en-GB" sz="800" dirty="0" smtClean="0"/>
              <a:t> and serial port access. The </a:t>
            </a:r>
            <a:r>
              <a:rPr lang="en-GB" sz="800" dirty="0" err="1" smtClean="0"/>
              <a:t>SocketConnection</a:t>
            </a:r>
            <a:r>
              <a:rPr lang="en-GB" sz="800" dirty="0" smtClean="0"/>
              <a:t> and </a:t>
            </a:r>
            <a:r>
              <a:rPr lang="en-GB" sz="800" dirty="0" err="1" smtClean="0"/>
              <a:t>SecureSocketConnection</a:t>
            </a:r>
            <a:r>
              <a:rPr lang="en-GB" sz="800" dirty="0" smtClean="0"/>
              <a:t> APIs provide raw sockets, which do not have the overhead of HTTP connections. The </a:t>
            </a:r>
            <a:r>
              <a:rPr lang="en-GB" sz="800" dirty="0" err="1" smtClean="0"/>
              <a:t>UDPDatagramConnection</a:t>
            </a:r>
            <a:r>
              <a:rPr lang="en-GB" sz="800" dirty="0" smtClean="0"/>
              <a:t> provides an API for connectionless and very lightweight datagram functionality. An abstraction of serial ports is provided by the </a:t>
            </a:r>
            <a:r>
              <a:rPr lang="en-GB" sz="800" dirty="0" err="1" smtClean="0"/>
              <a:t>CommConnection</a:t>
            </a:r>
            <a:r>
              <a:rPr lang="en-GB" sz="800" dirty="0" smtClean="0"/>
              <a:t> API. Finally, inbound connections can be dispatched by the </a:t>
            </a:r>
            <a:r>
              <a:rPr lang="en-GB" sz="800" dirty="0" err="1" smtClean="0"/>
              <a:t>SocketServerConnection</a:t>
            </a:r>
            <a:r>
              <a:rPr lang="en-GB" sz="800" dirty="0" smtClean="0"/>
              <a:t> API and by registering inbound connections using the </a:t>
            </a:r>
            <a:r>
              <a:rPr lang="en-GB" sz="800" dirty="0" err="1" smtClean="0"/>
              <a:t>PushRegistry</a:t>
            </a:r>
            <a:r>
              <a:rPr lang="en-GB" sz="800" dirty="0" smtClean="0"/>
              <a:t>.</a:t>
            </a:r>
            <a:br>
              <a:rPr lang="en-GB" sz="800" dirty="0" smtClean="0"/>
            </a:br>
            <a:endParaRPr lang="en-GB" sz="800" dirty="0" smtClean="0"/>
          </a:p>
          <a:p>
            <a:r>
              <a:rPr lang="en-GB" sz="800" b="1" dirty="0" smtClean="0"/>
              <a:t>Secure Connections</a:t>
            </a:r>
          </a:p>
          <a:p>
            <a:r>
              <a:rPr lang="en-GB" sz="800" dirty="0" smtClean="0"/>
              <a:t>Probably the biggest difference in MIDP 2.0 networking is the concept of secure connections, which introduced three new classes </a:t>
            </a:r>
            <a:r>
              <a:rPr lang="en-GB" sz="800" dirty="0" err="1" smtClean="0"/>
              <a:t>SecureConnection</a:t>
            </a:r>
            <a:r>
              <a:rPr lang="en-GB" sz="800" dirty="0" smtClean="0"/>
              <a:t>, </a:t>
            </a:r>
            <a:r>
              <a:rPr lang="en-GB" sz="800" dirty="0" err="1" smtClean="0"/>
              <a:t>HttpsConnection</a:t>
            </a:r>
            <a:r>
              <a:rPr lang="en-GB" sz="800" dirty="0" smtClean="0"/>
              <a:t> and </a:t>
            </a:r>
            <a:r>
              <a:rPr lang="en-GB" sz="800" dirty="0" err="1" smtClean="0"/>
              <a:t>SecurityInfo</a:t>
            </a:r>
            <a:r>
              <a:rPr lang="en-GB" sz="800" dirty="0" smtClean="0"/>
              <a:t> as described above. Security is accomplished using encrypted protocols implemented either as SSL (version 3.0), TLS (version 1.0), or </a:t>
            </a:r>
            <a:r>
              <a:rPr lang="en-GB" sz="800" dirty="0" err="1" smtClean="0"/>
              <a:t>wTLS</a:t>
            </a:r>
            <a:r>
              <a:rPr lang="en-GB" sz="800" dirty="0" smtClean="0"/>
              <a:t>. You can use the </a:t>
            </a:r>
            <a:r>
              <a:rPr lang="en-GB" sz="800" dirty="0" err="1" smtClean="0"/>
              <a:t>ssl</a:t>
            </a:r>
            <a:r>
              <a:rPr lang="en-GB" sz="800" dirty="0" smtClean="0"/>
              <a:t>:// or https:// connection strings to affect the type of connection. </a:t>
            </a:r>
            <a:endParaRPr lang="en-GB" sz="800" b="1" dirty="0" smtClean="0">
              <a:latin typeface="Courier New" pitchFamily="49" charset="0"/>
            </a:endParaRPr>
          </a:p>
          <a:p>
            <a:r>
              <a:rPr lang="en-GB" sz="800" dirty="0" smtClean="0"/>
              <a:t>To find out more information about how your secure connection is in fact being implemented you can get an instance of </a:t>
            </a:r>
            <a:r>
              <a:rPr lang="en-GB" sz="800" dirty="0" err="1" smtClean="0"/>
              <a:t>SecurityInfo</a:t>
            </a:r>
            <a:r>
              <a:rPr lang="en-GB" sz="800" dirty="0" smtClean="0"/>
              <a:t> interface and call the appropriate methods.</a:t>
            </a:r>
            <a:br>
              <a:rPr lang="en-GB" sz="800" dirty="0" smtClean="0"/>
            </a:br>
            <a:endParaRPr lang="en-GB" sz="800" dirty="0" smtClean="0"/>
          </a:p>
          <a:p>
            <a:r>
              <a:rPr lang="en-GB" sz="800" b="1" dirty="0" smtClean="0"/>
              <a:t>Sockets and </a:t>
            </a:r>
            <a:r>
              <a:rPr lang="en-GB" sz="800" b="1" dirty="0" err="1" smtClean="0"/>
              <a:t>Datagrams</a:t>
            </a:r>
            <a:endParaRPr lang="en-GB" sz="800" b="1" dirty="0" smtClean="0"/>
          </a:p>
          <a:p>
            <a:r>
              <a:rPr lang="en-GB" sz="800" dirty="0" smtClean="0"/>
              <a:t>Sockets use the CLDC Generic Connection string format that you are used to from MIDP 1.0 by using socket:// in connection URI. </a:t>
            </a:r>
          </a:p>
          <a:p>
            <a:r>
              <a:rPr lang="en-GB" sz="800" dirty="0" smtClean="0"/>
              <a:t>You can also send </a:t>
            </a:r>
            <a:r>
              <a:rPr lang="en-GB" sz="800" dirty="0" err="1" smtClean="0"/>
              <a:t>datagrams</a:t>
            </a:r>
            <a:r>
              <a:rPr lang="en-GB" sz="800" dirty="0" smtClean="0"/>
              <a:t> by using  datagram:// as URI connection string.</a:t>
            </a:r>
          </a:p>
          <a:p>
            <a:r>
              <a:rPr lang="en-GB" sz="800" dirty="0" smtClean="0"/>
              <a:t>Similarly, server sockets - a server that listens on a socket for incoming requests can be created in a similar fashion like earlier.</a:t>
            </a:r>
          </a:p>
          <a:p>
            <a:r>
              <a:rPr lang="en-GB" sz="800" dirty="0" smtClean="0"/>
              <a:t>Note that the port number can be dynamically selected by omitting the port number on the connection string. In addition, remember that in MIDP 2.0 there is a security policy in place that can restrict access to the device, so the astute programmer must be aware of this if for some reason the code does not accept inbound connections.</a:t>
            </a:r>
            <a:br>
              <a:rPr lang="en-GB" sz="800" dirty="0" smtClean="0"/>
            </a:br>
            <a:endParaRPr lang="en-GB" sz="800" dirty="0" smtClean="0"/>
          </a:p>
          <a:p>
            <a:r>
              <a:rPr lang="en-GB" sz="800" b="1" dirty="0" smtClean="0"/>
              <a:t>Serial Ports</a:t>
            </a:r>
          </a:p>
          <a:p>
            <a:r>
              <a:rPr lang="en-US" sz="800" dirty="0" smtClean="0"/>
              <a:t>Since “serial” ports can either be IrDA or an RS-232 (or something else) connection, MIDP 2.0 does not specify what the actual protocol is in the connection string. Instead MIDP 2.0, defines a connection scheme which is similar to the CLDC scheme for URIs and follows this format:</a:t>
            </a:r>
          </a:p>
          <a:p>
            <a:r>
              <a:rPr lang="en-GB" sz="800" dirty="0" smtClean="0"/>
              <a:t>	</a:t>
            </a:r>
            <a:r>
              <a:rPr lang="en-GB" sz="800" dirty="0" err="1" smtClean="0"/>
              <a:t>comm</a:t>
            </a:r>
            <a:r>
              <a:rPr lang="en-GB" sz="800" dirty="0" smtClean="0"/>
              <a:t>: [port] ; [options]</a:t>
            </a:r>
          </a:p>
          <a:p>
            <a:r>
              <a:rPr lang="en-US" sz="800" dirty="0" smtClean="0"/>
              <a:t>You can obtain </a:t>
            </a:r>
            <a:r>
              <a:rPr lang="en-US" sz="800" dirty="0" err="1" smtClean="0"/>
              <a:t>comm</a:t>
            </a:r>
            <a:r>
              <a:rPr lang="en-US" sz="800" dirty="0" smtClean="0"/>
              <a:t> port identifiers by using the </a:t>
            </a:r>
            <a:r>
              <a:rPr lang="en-US" sz="800" dirty="0" err="1" smtClean="0"/>
              <a:t>System.getProperties</a:t>
            </a:r>
            <a:r>
              <a:rPr lang="en-US" sz="800" dirty="0" smtClean="0"/>
              <a:t> API and querying for the </a:t>
            </a:r>
            <a:r>
              <a:rPr lang="en-US" sz="800" dirty="0" err="1" smtClean="0"/>
              <a:t>microeditions.commports</a:t>
            </a:r>
            <a:r>
              <a:rPr lang="en-US" sz="800" dirty="0" smtClean="0"/>
              <a:t> identifier and you can create a </a:t>
            </a:r>
            <a:r>
              <a:rPr lang="en-US" sz="800" dirty="0" err="1" smtClean="0"/>
              <a:t>comm</a:t>
            </a:r>
            <a:r>
              <a:rPr lang="en-US" sz="800" dirty="0" smtClean="0"/>
              <a:t> port connection with the following code:</a:t>
            </a:r>
          </a:p>
          <a:p>
            <a:endParaRPr lang="en-GB" sz="800" dirty="0" smtClean="0"/>
          </a:p>
          <a:p>
            <a:r>
              <a:rPr lang="en-GB" sz="800" b="1" dirty="0" err="1" smtClean="0">
                <a:latin typeface="Courier New" pitchFamily="49" charset="0"/>
              </a:rPr>
              <a:t>CommConnection</a:t>
            </a:r>
            <a:r>
              <a:rPr lang="en-GB" sz="800" b="1" dirty="0" smtClean="0">
                <a:latin typeface="Courier New" pitchFamily="49" charset="0"/>
              </a:rPr>
              <a:t> </a:t>
            </a:r>
            <a:r>
              <a:rPr lang="en-GB" sz="800" b="1" dirty="0" err="1" smtClean="0">
                <a:latin typeface="Courier New" pitchFamily="49" charset="0"/>
              </a:rPr>
              <a:t>commConn</a:t>
            </a:r>
            <a:r>
              <a:rPr lang="en-GB" sz="800" b="1" dirty="0" smtClean="0">
                <a:latin typeface="Courier New" pitchFamily="49" charset="0"/>
              </a:rPr>
              <a:t> = (</a:t>
            </a:r>
            <a:r>
              <a:rPr lang="en-GB" sz="800" b="1" dirty="0" err="1" smtClean="0">
                <a:latin typeface="Courier New" pitchFamily="49" charset="0"/>
              </a:rPr>
              <a:t>CommConnection</a:t>
            </a:r>
            <a:r>
              <a:rPr lang="en-GB" sz="800" b="1" dirty="0" smtClean="0">
                <a:latin typeface="Courier New" pitchFamily="49" charset="0"/>
              </a:rPr>
              <a:t>) </a:t>
            </a:r>
            <a:r>
              <a:rPr lang="en-GB" sz="800" b="1" dirty="0" err="1" smtClean="0">
                <a:latin typeface="Courier New" pitchFamily="49" charset="0"/>
              </a:rPr>
              <a:t>Connector.open</a:t>
            </a:r>
            <a:r>
              <a:rPr lang="en-GB" sz="800" b="1" dirty="0" smtClean="0">
                <a:latin typeface="Courier New" pitchFamily="49" charset="0"/>
              </a:rPr>
              <a:t>(“comm:com0; </a:t>
            </a:r>
            <a:r>
              <a:rPr lang="en-GB" sz="800" b="1" dirty="0" err="1" smtClean="0">
                <a:latin typeface="Courier New" pitchFamily="49" charset="0"/>
              </a:rPr>
              <a:t>baudrate</a:t>
            </a:r>
            <a:r>
              <a:rPr lang="en-GB" sz="800" b="1" dirty="0" smtClean="0">
                <a:latin typeface="Courier New" pitchFamily="49" charset="0"/>
              </a:rPr>
              <a:t>=9600);</a:t>
            </a:r>
            <a:endParaRPr lang="en-US" sz="800" b="1" dirty="0" smtClean="0">
              <a:latin typeface="Courier New" pitchFamily="49" charset="0"/>
            </a:endParaRPr>
          </a:p>
          <a:p>
            <a:endParaRPr lang="en-US" sz="8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5"/>
          </p:nvPr>
        </p:nvSpPr>
        <p:spPr>
          <a:noFill/>
        </p:spPr>
        <p:txBody>
          <a:bodyPr/>
          <a:lstStyle/>
          <a:p>
            <a:fld id="{0A301335-2469-416D-BF12-A61B8B9A0BBF}" type="slidenum">
              <a:rPr lang="en-US"/>
              <a:pPr/>
              <a:t>12</a:t>
            </a:fld>
            <a:endParaRPr lang="en-US"/>
          </a:p>
        </p:txBody>
      </p:sp>
      <p:sp>
        <p:nvSpPr>
          <p:cNvPr id="51205" name="Rectangle 2"/>
          <p:cNvSpPr>
            <a:spLocks noGrp="1" noRot="1" noChangeAspect="1" noChangeArrowheads="1" noTextEdit="1"/>
          </p:cNvSpPr>
          <p:nvPr>
            <p:ph type="sldImg"/>
          </p:nvPr>
        </p:nvSpPr>
        <p:spPr>
          <a:xfrm>
            <a:off x="906463" y="844550"/>
            <a:ext cx="4916487" cy="3403600"/>
          </a:xfrm>
          <a:ln/>
        </p:spPr>
      </p:sp>
      <p:sp>
        <p:nvSpPr>
          <p:cNvPr id="51206" name="Rectangle 3"/>
          <p:cNvSpPr>
            <a:spLocks noGrp="1" noChangeArrowheads="1"/>
          </p:cNvSpPr>
          <p:nvPr>
            <p:ph type="body" idx="1"/>
          </p:nvPr>
        </p:nvSpPr>
        <p:spPr>
          <a:noFill/>
          <a:ln w="9525"/>
        </p:spPr>
        <p:txBody>
          <a:bodyPr/>
          <a:lstStyle/>
          <a:p>
            <a:r>
              <a:rPr lang="en-US" smtClean="0"/>
              <a:t>HTTPS is the secure version of HTTP a request-response protocol in which the parameters of the request must be set before the request is sent.</a:t>
            </a:r>
          </a:p>
          <a:p>
            <a:r>
              <a:rPr lang="en-US" smtClean="0"/>
              <a:t>MIDP 2.0 provides implementations for socket connections through the HttpsConnection interface.</a:t>
            </a:r>
          </a:p>
          <a:p>
            <a:endParaRPr lang="en-US" b="1" i="1" smtClean="0"/>
          </a:p>
          <a:p>
            <a:r>
              <a:rPr lang="en-US" b="1" i="1" smtClean="0"/>
              <a:t>SE1 - Privacy security and data integrity, must be assured. Encryption (if the system supports it) must be used to send password and / or personal data.</a:t>
            </a:r>
          </a:p>
          <a:p>
            <a:r>
              <a:rPr lang="en-US" b="1" i="1" smtClean="0"/>
              <a:t>When sending personal data and/or passwords, use HttpsConnection.</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4D97AF99-541E-43BC-9747-A9FCF8B7F538}" type="slidenum">
              <a:rPr lang="en-US"/>
              <a:pPr/>
              <a:t>13</a:t>
            </a:fld>
            <a:endParaRPr lang="en-US"/>
          </a:p>
        </p:txBody>
      </p:sp>
      <p:sp>
        <p:nvSpPr>
          <p:cNvPr id="52229" name="Rectangle 2"/>
          <p:cNvSpPr>
            <a:spLocks noGrp="1" noRot="1" noChangeAspect="1" noChangeArrowheads="1" noTextEdit="1"/>
          </p:cNvSpPr>
          <p:nvPr>
            <p:ph type="sldImg"/>
          </p:nvPr>
        </p:nvSpPr>
        <p:spPr>
          <a:xfrm>
            <a:off x="906463" y="844550"/>
            <a:ext cx="4916487" cy="3403600"/>
          </a:xfrm>
          <a:ln/>
        </p:spPr>
      </p:sp>
      <p:sp>
        <p:nvSpPr>
          <p:cNvPr id="52230" name="Rectangle 3"/>
          <p:cNvSpPr>
            <a:spLocks noGrp="1" noChangeArrowheads="1"/>
          </p:cNvSpPr>
          <p:nvPr>
            <p:ph type="body" idx="1"/>
          </p:nvPr>
        </p:nvSpPr>
        <p:spPr>
          <a:noFill/>
          <a:ln w="9525"/>
        </p:spPr>
        <p:txBody>
          <a:bodyPr/>
          <a:lstStyle/>
          <a:p>
            <a:r>
              <a:rPr lang="en-US" smtClean="0"/>
              <a:t>A secure connection can be created using the Connector.open method using a URL with the protocol “https” for example “https://www.verisign.com” and casting the returned objects to HttpsConnection.</a:t>
            </a:r>
          </a:p>
          <a:p>
            <a:endParaRPr lang="en-US" smtClean="0"/>
          </a:p>
          <a:p>
            <a:r>
              <a:rPr lang="en-US" smtClean="0"/>
              <a:t>The example above creates a secure connection, then gets information about this secure connection.</a:t>
            </a:r>
          </a:p>
          <a:p>
            <a:endParaRPr lang="en-US" smtClean="0"/>
          </a:p>
          <a:p>
            <a:r>
              <a:rPr lang="en-US" smtClean="0"/>
              <a:t>Information such as the protocol name, protocol version and details of the encryption algorithms can be obtained from the SecurityInfo object. The SecurityInfo object is obtained from the HttpsConnection object by calling the getSecurityInfo method. Developers must note that the getSecurityInfo method is not a method of the base class Connection, therefore, to use this method you must ensure to cast a secure Connection object to a HttpsConnection object when using https as the protocol.</a:t>
            </a:r>
          </a:p>
          <a:p>
            <a:endParaRPr lang="en-US" smtClean="0"/>
          </a:p>
          <a:p>
            <a:r>
              <a:rPr lang="en-US" smtClean="0"/>
              <a:t>Certificate information can be obtained by calling the getServerCertificate method on the SecurityInfo object. This provides identifying information about the server, and information about the certificate authority that issued it.</a:t>
            </a:r>
          </a:p>
          <a:p>
            <a:endParaRPr lang="en-US" smtClean="0"/>
          </a:p>
          <a:p>
            <a:r>
              <a:rPr lang="en-US" smtClean="0"/>
              <a:t>The only network protocol the MIDP 1.0 specification requires is HTTP. MIDP 2.0 also requires HTTPS, which is basically HTTP over the Secure Sockets Layer (SSL). SSL is a socket protocol that encrypts data sent over the network and provides authentication for the socket endpoints.   Although many MIDP 1.0 implementations support HTTPS, application developers cannot rely on its availability. MIDP 2.0 provides a stable, consistent foundation for wireless applications that deal with money or sensitive information.</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AA2C1688-50D4-4D83-A9CF-A66758EB5F76}" type="slidenum">
              <a:rPr lang="en-US"/>
              <a:pPr/>
              <a:t>14</a:t>
            </a:fld>
            <a:endParaRPr lang="en-US"/>
          </a:p>
        </p:txBody>
      </p:sp>
      <p:sp>
        <p:nvSpPr>
          <p:cNvPr id="53253" name="Rectangle 2"/>
          <p:cNvSpPr>
            <a:spLocks noGrp="1" noRot="1" noChangeAspect="1" noChangeArrowheads="1" noTextEdit="1"/>
          </p:cNvSpPr>
          <p:nvPr>
            <p:ph type="sldImg"/>
          </p:nvPr>
        </p:nvSpPr>
        <p:spPr>
          <a:xfrm>
            <a:off x="906463" y="844550"/>
            <a:ext cx="4916487" cy="3403600"/>
          </a:xfrm>
          <a:ln/>
        </p:spPr>
      </p:sp>
      <p:sp>
        <p:nvSpPr>
          <p:cNvPr id="53254" name="Rectangle 3"/>
          <p:cNvSpPr>
            <a:spLocks noGrp="1" noChangeArrowheads="1"/>
          </p:cNvSpPr>
          <p:nvPr>
            <p:ph type="body" idx="1"/>
          </p:nvPr>
        </p:nvSpPr>
        <p:spPr>
          <a:noFill/>
          <a:ln w="9525"/>
        </p:spPr>
        <p:txBody>
          <a:bodyPr/>
          <a:lstStyle/>
          <a:p>
            <a:r>
              <a:rPr lang="en-US" smtClean="0"/>
              <a:t>MIDP 2.0 has added the interfaces SocketConnection, ServerSocketConnection and UDPDatagramConnection for low-level IP networking.</a:t>
            </a:r>
          </a:p>
          <a:p>
            <a:endParaRPr lang="en-US" smtClean="0"/>
          </a:p>
          <a:p>
            <a:r>
              <a:rPr lang="en-US" smtClean="0"/>
              <a:t>A call such as </a:t>
            </a:r>
            <a:r>
              <a:rPr lang="en-GB" smtClean="0"/>
              <a:t>Connector.open("socket://host:port") </a:t>
            </a:r>
            <a:r>
              <a:rPr lang="en-US" smtClean="0"/>
              <a:t>returns a SocketConnection. </a:t>
            </a:r>
          </a:p>
          <a:p>
            <a:endParaRPr lang="en-US" smtClean="0"/>
          </a:p>
          <a:p>
            <a:r>
              <a:rPr lang="en-US" smtClean="0"/>
              <a:t>A call such as </a:t>
            </a:r>
            <a:r>
              <a:rPr lang="en-GB" smtClean="0"/>
              <a:t>Connector.open("socket://:port")</a:t>
            </a:r>
            <a:r>
              <a:rPr lang="en-US" smtClean="0"/>
              <a:t> returns a ServerSocketConnection. </a:t>
            </a:r>
          </a:p>
          <a:p>
            <a:endParaRPr lang="en-US" smtClean="0"/>
          </a:p>
          <a:p>
            <a:r>
              <a:rPr lang="en-US" smtClean="0"/>
              <a:t>A MIDlet must specify a host when requesting an outbound client connection and omit the host when requesting an inbound server connection. </a:t>
            </a:r>
          </a:p>
          <a:p>
            <a:endParaRPr lang="en-US" smtClean="0"/>
          </a:p>
          <a:p>
            <a:r>
              <a:rPr lang="en-US" smtClean="0"/>
              <a:t>If you leave out the port parameter when obtaining a server socket – as in </a:t>
            </a:r>
            <a:r>
              <a:rPr lang="en-GB" smtClean="0"/>
              <a:t>Connector.open("socket://")</a:t>
            </a:r>
            <a:r>
              <a:rPr lang="en-US" smtClean="0"/>
              <a:t> – an available port number is assigned dynamically. </a:t>
            </a:r>
          </a:p>
          <a:p>
            <a:endParaRPr lang="en-US" smtClean="0"/>
          </a:p>
          <a:p>
            <a:r>
              <a:rPr lang="en-US" smtClean="0"/>
              <a:t>If this is done, you can use the getLocalPort method to discover the assigned port number, and the getLocalAddress method to discover the local address to which the socket is bound. </a:t>
            </a:r>
          </a:p>
          <a:p>
            <a:endParaRPr lang="en-US" smtClean="0"/>
          </a:p>
          <a:p>
            <a:r>
              <a:rPr lang="en-US" smtClean="0"/>
              <a:t>A call such as </a:t>
            </a:r>
            <a:r>
              <a:rPr lang="en-GB" smtClean="0"/>
              <a:t>Connector.open("datagram://host:port")</a:t>
            </a:r>
            <a:r>
              <a:rPr lang="en-US" smtClean="0"/>
              <a:t> returns a UDPDatagramConnection. </a:t>
            </a:r>
          </a:p>
          <a:p>
            <a:endParaRPr lang="en-US" smtClean="0"/>
          </a:p>
          <a:p>
            <a:r>
              <a:rPr lang="en-US" smtClean="0"/>
              <a:t>Note, however, that the UDP protocol is transaction-oriented, and delivery and duplicate protection are not guaranteed. Therefore, if your applications require ordered, reliable delivery and streams of data, you must use TCP/IP stream connections.</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39A45A55-B148-4041-AABD-A51708B8EEC3}" type="slidenum">
              <a:rPr lang="en-US"/>
              <a:pPr/>
              <a:t>15</a:t>
            </a:fld>
            <a:endParaRPr lang="en-US"/>
          </a:p>
        </p:txBody>
      </p:sp>
      <p:sp>
        <p:nvSpPr>
          <p:cNvPr id="54277" name="Rectangle 2"/>
          <p:cNvSpPr>
            <a:spLocks noGrp="1" noRot="1" noChangeAspect="1" noChangeArrowheads="1" noTextEdit="1"/>
          </p:cNvSpPr>
          <p:nvPr>
            <p:ph type="sldImg"/>
          </p:nvPr>
        </p:nvSpPr>
        <p:spPr>
          <a:xfrm>
            <a:off x="906463" y="844550"/>
            <a:ext cx="4916487" cy="3403600"/>
          </a:xfrm>
          <a:ln/>
        </p:spPr>
      </p:sp>
      <p:sp>
        <p:nvSpPr>
          <p:cNvPr id="54278" name="Rectangle 3"/>
          <p:cNvSpPr>
            <a:spLocks noGrp="1" noChangeArrowheads="1"/>
          </p:cNvSpPr>
          <p:nvPr>
            <p:ph type="body" idx="1"/>
          </p:nvPr>
        </p:nvSpPr>
        <p:spPr>
          <a:noFill/>
          <a:ln w="9525"/>
        </p:spPr>
        <p:txBody>
          <a:bodyPr/>
          <a:lstStyle/>
          <a:p>
            <a:pPr marL="190500" indent="-190500"/>
            <a:r>
              <a:rPr lang="en-US" smtClean="0"/>
              <a:t>A socket is one end-point of a two-way communication link between programs running on the network. A socket connection is the most basic low-level reliable communication mechanism between a wireless device and a remote server or between two wireless devices. The socket communication capability provided with some of the mobile devices in Java ME enables a variety of client/server applications.</a:t>
            </a:r>
          </a:p>
          <a:p>
            <a:pPr marL="190500" indent="-190500"/>
            <a:endParaRPr lang="en-US" smtClean="0"/>
          </a:p>
          <a:p>
            <a:pPr marL="190500" indent="-190500"/>
            <a:r>
              <a:rPr lang="en-US" smtClean="0"/>
              <a:t>MIDP 2.0 provides implementations for socket connections through SocketConnection interface. To use a socket, the sender and receiver that are communicating must first establish a connection between their sockets. One is listening for a request for a connection, and the other is asking for a connection. Once two sockets have been connected, they can be used for transmitting data in either direction.</a:t>
            </a:r>
          </a:p>
          <a:p>
            <a:pPr marL="190500" indent="-190500"/>
            <a:endParaRPr lang="en-US" smtClean="0"/>
          </a:p>
          <a:p>
            <a:pPr marL="190500" indent="-190500">
              <a:spcBef>
                <a:spcPct val="0"/>
              </a:spcBef>
              <a:spcAft>
                <a:spcPct val="100000"/>
              </a:spcAft>
            </a:pPr>
            <a:r>
              <a:rPr lang="en-US" smtClean="0"/>
              <a:t>Network programming using sockets is very straightforward in Java ME. The process works as follows:</a:t>
            </a:r>
            <a:endParaRPr lang="en-GB" smtClean="0"/>
          </a:p>
          <a:p>
            <a:pPr marL="647700" lvl="1" indent="-190500">
              <a:spcBef>
                <a:spcPct val="0"/>
              </a:spcBef>
              <a:spcAft>
                <a:spcPct val="100000"/>
              </a:spcAft>
              <a:buFont typeface="NokiaSansWide" charset="0"/>
              <a:buAutoNum type="arabicPeriod"/>
            </a:pPr>
            <a:r>
              <a:rPr lang="en-GB" smtClean="0"/>
              <a:t> A socket connection is opened with a remote server or another wireless device using Connector.open().</a:t>
            </a:r>
          </a:p>
          <a:p>
            <a:pPr marL="647700" lvl="1" indent="-190500">
              <a:spcBef>
                <a:spcPct val="0"/>
              </a:spcBef>
              <a:spcAft>
                <a:spcPct val="100000"/>
              </a:spcAft>
              <a:buFont typeface="NokiaSansWide" charset="0"/>
              <a:buAutoNum type="arabicPeriod"/>
            </a:pPr>
            <a:r>
              <a:rPr lang="en-GB" smtClean="0"/>
              <a:t> InputStream or OutputStream is created from the socket connection for sending or receiving data packets.</a:t>
            </a:r>
          </a:p>
          <a:p>
            <a:pPr marL="647700" lvl="1" indent="-190500">
              <a:spcBef>
                <a:spcPct val="0"/>
              </a:spcBef>
              <a:spcAft>
                <a:spcPct val="100000"/>
              </a:spcAft>
              <a:buFont typeface="NokiaSansWide" charset="0"/>
              <a:buAutoNum type="arabicPeriod"/>
            </a:pPr>
            <a:r>
              <a:rPr lang="en-GB" smtClean="0"/>
              <a:t> Data can be sent to and received from the remote server via the socket connection by performing read or write operations on the InputStream or OutputStream object.</a:t>
            </a:r>
          </a:p>
          <a:p>
            <a:pPr marL="647700" lvl="1" indent="-190500">
              <a:spcBef>
                <a:spcPct val="0"/>
              </a:spcBef>
              <a:spcAft>
                <a:spcPct val="100000"/>
              </a:spcAft>
              <a:buFont typeface="NokiaSansWide" charset="0"/>
              <a:buAutoNum type="arabicPeriod"/>
            </a:pPr>
            <a:r>
              <a:rPr lang="en-GB" smtClean="0"/>
              <a:t> The socket connection and input or output streams must be closed before exiting the program.</a:t>
            </a:r>
            <a:endParaRPr lang="en-US" smtClean="0"/>
          </a:p>
          <a:p>
            <a:pPr marL="190500" indent="-190500"/>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D2A3370B-93F7-4FDD-B732-E8FA1FA3452A}" type="slidenum">
              <a:rPr lang="en-US"/>
              <a:pPr/>
              <a:t>16</a:t>
            </a:fld>
            <a:endParaRPr lang="en-US"/>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r>
              <a:rPr lang="en-US" smtClean="0"/>
              <a:t>The SocketConnection interface defines the socket stream connection. You use it when writing MIDlets that access TCP/IP servers.</a:t>
            </a:r>
          </a:p>
          <a:p>
            <a:endParaRPr lang="en-US" smtClean="0"/>
          </a:p>
          <a:p>
            <a:r>
              <a:rPr lang="en-US" smtClean="0"/>
              <a:t>A socket is one end-point of a two-way communication link between programs running on the network.  As we can see in the example above, once a socket is established the stream can be read from using an InputStream, or written to, using an OutputStream.</a:t>
            </a:r>
          </a:p>
          <a:p>
            <a:endParaRPr lang="en-US" smtClean="0"/>
          </a:p>
          <a:p>
            <a:r>
              <a:rPr lang="en-US" smtClean="0"/>
              <a:t>Before a client can request a socket connection to a listener, the listener must be listening to a designated port. A socket listener application can be created using a ServerSocketConnection.</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noFill/>
        </p:spPr>
        <p:txBody>
          <a:bodyPr/>
          <a:lstStyle/>
          <a:p>
            <a:fld id="{36188BD0-7D72-4668-A2F5-5DC56BA40BFA}" type="slidenum">
              <a:rPr lang="en-US"/>
              <a:pPr/>
              <a:t>17</a:t>
            </a:fld>
            <a:endParaRPr lang="en-US"/>
          </a:p>
        </p:txBody>
      </p:sp>
      <p:sp>
        <p:nvSpPr>
          <p:cNvPr id="56325" name="Rectangle 2"/>
          <p:cNvSpPr>
            <a:spLocks noGrp="1" noRot="1" noChangeAspect="1" noChangeArrowheads="1" noTextEdit="1"/>
          </p:cNvSpPr>
          <p:nvPr>
            <p:ph type="sldImg"/>
          </p:nvPr>
        </p:nvSpPr>
        <p:spPr>
          <a:xfrm>
            <a:off x="906463" y="844550"/>
            <a:ext cx="4916487" cy="3403600"/>
          </a:xfrm>
          <a:ln/>
        </p:spPr>
      </p:sp>
      <p:sp>
        <p:nvSpPr>
          <p:cNvPr id="56326" name="Rectangle 3"/>
          <p:cNvSpPr>
            <a:spLocks noGrp="1" noChangeArrowheads="1"/>
          </p:cNvSpPr>
          <p:nvPr>
            <p:ph type="body" idx="1"/>
          </p:nvPr>
        </p:nvSpPr>
        <p:spPr>
          <a:noFill/>
          <a:ln w="9525"/>
        </p:spPr>
        <p:txBody>
          <a:bodyPr/>
          <a:lstStyle/>
          <a:p>
            <a:r>
              <a:rPr lang="en-US" smtClean="0"/>
              <a:t>The ServerSocketConnection interface defines the server socket stream connection. You use it when requesting an inbound server connection.</a:t>
            </a:r>
          </a:p>
          <a:p>
            <a:endParaRPr lang="en-US" smtClean="0"/>
          </a:p>
          <a:p>
            <a:r>
              <a:rPr lang="en-US" smtClean="0"/>
              <a:t>Once a ServerSocketConnection is established, the socket listener waits for client to attempt a connection using the acceptAndOpen() method.</a:t>
            </a:r>
          </a:p>
          <a:p>
            <a:endParaRPr lang="en-US" smtClean="0"/>
          </a:p>
          <a:p>
            <a:r>
              <a:rPr lang="en-US" smtClean="0"/>
              <a:t>The server host can be discovered using getLocalAddress() method.</a:t>
            </a:r>
          </a:p>
          <a:p>
            <a:endParaRPr lang="en-US" smtClean="0"/>
          </a:p>
          <a:p>
            <a:r>
              <a:rPr lang="en-US" smtClean="0"/>
              <a:t>Developers must remember that if they open a server socket and want to know the source address of the client connecting to the server socket, they must call the getAddress() method on the SocketConnection's object created once acceptAndOpen() function returns. For example, this can be done in the following way:</a:t>
            </a:r>
          </a:p>
          <a:p>
            <a:endParaRPr lang="en-GB" smtClean="0"/>
          </a:p>
          <a:p>
            <a:r>
              <a:rPr lang="en-GB" smtClean="0">
                <a:latin typeface="Courier New" pitchFamily="49" charset="0"/>
              </a:rPr>
              <a:t>ServerSocketConnection ssc = (ServerSocketConnection) Connector.open("socket://:5000");</a:t>
            </a:r>
            <a:br>
              <a:rPr lang="en-GB" smtClean="0">
                <a:latin typeface="Courier New" pitchFamily="49" charset="0"/>
              </a:rPr>
            </a:br>
            <a:r>
              <a:rPr lang="en-GB" smtClean="0">
                <a:latin typeface="Courier New" pitchFamily="49" charset="0"/>
              </a:rPr>
              <a:t/>
            </a:r>
            <a:br>
              <a:rPr lang="en-GB" smtClean="0">
                <a:latin typeface="Courier New" pitchFamily="49" charset="0"/>
              </a:rPr>
            </a:br>
            <a:r>
              <a:rPr lang="en-GB" smtClean="0">
                <a:latin typeface="Courier New" pitchFamily="49" charset="0"/>
              </a:rPr>
              <a:t>// Wait for a connection.</a:t>
            </a:r>
            <a:br>
              <a:rPr lang="en-GB" smtClean="0">
                <a:latin typeface="Courier New" pitchFamily="49" charset="0"/>
              </a:rPr>
            </a:br>
            <a:r>
              <a:rPr lang="en-GB" smtClean="0">
                <a:latin typeface="Courier New" pitchFamily="49" charset="0"/>
              </a:rPr>
              <a:t>SocketConnection sc = (SocketConnection) ssc.acceptAndOpen();</a:t>
            </a:r>
            <a:br>
              <a:rPr lang="en-GB" smtClean="0">
                <a:latin typeface="Courier New" pitchFamily="49" charset="0"/>
              </a:rPr>
            </a:br>
            <a:r>
              <a:rPr lang="en-GB" smtClean="0">
                <a:latin typeface="Courier New" pitchFamily="49" charset="0"/>
              </a:rPr>
              <a:t/>
            </a:r>
            <a:br>
              <a:rPr lang="en-GB" smtClean="0">
                <a:latin typeface="Courier New" pitchFamily="49" charset="0"/>
              </a:rPr>
            </a:br>
            <a:r>
              <a:rPr lang="en-GB" smtClean="0">
                <a:latin typeface="Courier New" pitchFamily="49" charset="0"/>
              </a:rPr>
              <a:t>String remoteAddress = sc.getAddress();</a:t>
            </a:r>
            <a:endParaRPr lang="en-US" smtClean="0">
              <a:latin typeface="Courier New" pitchFamily="49" charset="0"/>
            </a:endParaRP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noFill/>
        </p:spPr>
        <p:txBody>
          <a:bodyPr/>
          <a:lstStyle/>
          <a:p>
            <a:fld id="{F6D2174E-3CF0-485A-9B66-EE9E8243FC25}" type="slidenum">
              <a:rPr lang="en-US"/>
              <a:pPr/>
              <a:t>18</a:t>
            </a:fld>
            <a:endParaRPr lang="en-US"/>
          </a:p>
        </p:txBody>
      </p:sp>
      <p:sp>
        <p:nvSpPr>
          <p:cNvPr id="57349" name="Rectangle 2"/>
          <p:cNvSpPr>
            <a:spLocks noGrp="1" noRot="1" noChangeAspect="1" noChangeArrowheads="1" noTextEdit="1"/>
          </p:cNvSpPr>
          <p:nvPr>
            <p:ph type="sldImg"/>
          </p:nvPr>
        </p:nvSpPr>
        <p:spPr>
          <a:xfrm>
            <a:off x="906463" y="844550"/>
            <a:ext cx="4916487" cy="3403600"/>
          </a:xfrm>
          <a:ln/>
        </p:spPr>
      </p:sp>
      <p:sp>
        <p:nvSpPr>
          <p:cNvPr id="57350" name="Rectangle 3"/>
          <p:cNvSpPr>
            <a:spLocks noGrp="1" noChangeArrowheads="1"/>
          </p:cNvSpPr>
          <p:nvPr>
            <p:ph type="body" idx="1"/>
          </p:nvPr>
        </p:nvSpPr>
        <p:spPr>
          <a:noFill/>
          <a:ln w="9525"/>
        </p:spPr>
        <p:txBody>
          <a:bodyPr/>
          <a:lstStyle/>
          <a:p>
            <a:r>
              <a:rPr lang="en-US" smtClean="0"/>
              <a:t>The slide shows when the server is started, it waits for a connection using ServerSocketConnection by listening on port 5000.</a:t>
            </a:r>
          </a:p>
          <a:p>
            <a:endParaRPr lang="en-US" smtClean="0"/>
          </a:p>
          <a:p>
            <a:r>
              <a:rPr lang="en-US" smtClean="0"/>
              <a:t>When the client is started, it uses a SocketConnection to attempt to connect on the same port number. When the ServerSocketConnection accepts and opens the connection, it creates a SocketConnection on the Server side. The input streams and output streams are then opened on the server and client terminals.</a:t>
            </a:r>
          </a:p>
          <a:p>
            <a:endParaRPr lang="en-US" smtClean="0"/>
          </a:p>
          <a:p>
            <a:r>
              <a:rPr lang="en-US" smtClean="0"/>
              <a:t>Messages can then be exchanged between the two terminals by writing bytes onto the output stream and reading bytes on the input stream.</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59DFECF0-4763-4DDC-AFE6-7967D38B171F}" type="slidenum">
              <a:rPr lang="en-US"/>
              <a:pPr/>
              <a:t>19</a:t>
            </a:fld>
            <a:endParaRPr lang="en-US"/>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xfrm>
            <a:off x="898198" y="4282480"/>
            <a:ext cx="5274025" cy="4741280"/>
          </a:xfrm>
          <a:noFill/>
          <a:ln w="9525"/>
        </p:spPr>
        <p:txBody>
          <a:bodyPr/>
          <a:lstStyle/>
          <a:p>
            <a:pPr marL="190500" indent="-190500">
              <a:lnSpc>
                <a:spcPct val="70000"/>
              </a:lnSpc>
            </a:pPr>
            <a:r>
              <a:rPr lang="en-US" dirty="0" smtClean="0"/>
              <a:t>A datagram is an independent, self-contained message sent over the network; the datagram's arrival, arrival time, and content are not guaranteed. It is a packet-based communication mechanism. Unlike stream-based communication, packet-based communication is connectionless, which means that no dedicated open connection exists between the sender and the receiver.</a:t>
            </a:r>
          </a:p>
          <a:p>
            <a:pPr marL="190500" indent="-190500">
              <a:lnSpc>
                <a:spcPct val="70000"/>
              </a:lnSpc>
            </a:pPr>
            <a:endParaRPr lang="en-US" dirty="0" smtClean="0"/>
          </a:p>
          <a:p>
            <a:pPr marL="190500" indent="-190500">
              <a:lnSpc>
                <a:spcPct val="70000"/>
              </a:lnSpc>
            </a:pPr>
            <a:r>
              <a:rPr lang="en-US" dirty="0" smtClean="0"/>
              <a:t>Datagram communication is based on UDP. The sender builds a datagram packet with destination information (an internet address and a port number) and sends it out. Lower-level network layers do not perform any sequencing, error checking, or acknowledgement of packets. So, there is no guarantee that a data packet arrives at its destination. The server might never receive your initial datagram—moreover, if it does, its response might never reach your wireless device. Because UDP is a not a guaranteed-delivery protocol, it is not suitable for applications such as FTP that require reliable transmission of data.</a:t>
            </a:r>
          </a:p>
          <a:p>
            <a:pPr marL="190500" indent="-190500">
              <a:lnSpc>
                <a:spcPct val="70000"/>
              </a:lnSpc>
            </a:pPr>
            <a:endParaRPr lang="en-US" dirty="0" smtClean="0"/>
          </a:p>
          <a:p>
            <a:pPr marL="190500" indent="-190500">
              <a:lnSpc>
                <a:spcPct val="70000"/>
              </a:lnSpc>
            </a:pPr>
            <a:r>
              <a:rPr lang="en-US" dirty="0" smtClean="0"/>
              <a:t>MIDP 2.0 provides implementation through </a:t>
            </a:r>
            <a:r>
              <a:rPr lang="en-US" dirty="0" err="1" smtClean="0"/>
              <a:t>UDPDatagramConnection</a:t>
            </a:r>
            <a:r>
              <a:rPr lang="en-US" dirty="0" smtClean="0"/>
              <a:t> interface.</a:t>
            </a:r>
          </a:p>
          <a:p>
            <a:pPr marL="190500" indent="-190500">
              <a:lnSpc>
                <a:spcPct val="70000"/>
              </a:lnSpc>
            </a:pPr>
            <a:r>
              <a:rPr lang="en-US" dirty="0" smtClean="0"/>
              <a:t>Here are the typical steps for using datagram communication in </a:t>
            </a:r>
            <a:r>
              <a:rPr lang="en-US" dirty="0" err="1" smtClean="0"/>
              <a:t>MIDlet</a:t>
            </a:r>
            <a:r>
              <a:rPr lang="en-US" dirty="0" smtClean="0"/>
              <a:t> applications: </a:t>
            </a:r>
            <a:endParaRPr lang="en-GB" dirty="0" smtClean="0"/>
          </a:p>
          <a:p>
            <a:pPr marL="647700" lvl="1" indent="-190500">
              <a:lnSpc>
                <a:spcPct val="70000"/>
              </a:lnSpc>
              <a:buFont typeface="NokiaSansWide" charset="0"/>
              <a:buAutoNum type="arabicPeriod"/>
            </a:pPr>
            <a:r>
              <a:rPr lang="en-GB" dirty="0" smtClean="0"/>
              <a:t> Establish a datagram connection.</a:t>
            </a:r>
          </a:p>
          <a:p>
            <a:pPr marL="647700" lvl="1" indent="-190500">
              <a:lnSpc>
                <a:spcPct val="70000"/>
              </a:lnSpc>
              <a:buFont typeface="NokiaSansWide" charset="0"/>
              <a:buAutoNum type="arabicPeriod"/>
            </a:pPr>
            <a:r>
              <a:rPr lang="en-GB" dirty="0" smtClean="0"/>
              <a:t> Construct a send datagram object with a message body and a destination address.</a:t>
            </a:r>
          </a:p>
          <a:p>
            <a:pPr marL="647700" lvl="1" indent="-190500">
              <a:lnSpc>
                <a:spcPct val="70000"/>
              </a:lnSpc>
              <a:buFont typeface="NokiaSansWide" charset="0"/>
              <a:buAutoNum type="arabicPeriod"/>
            </a:pPr>
            <a:r>
              <a:rPr lang="en-GB" dirty="0" smtClean="0"/>
              <a:t> Send the datagram message out through the established datagram connection.</a:t>
            </a:r>
          </a:p>
          <a:p>
            <a:pPr marL="647700" lvl="1" indent="-190500">
              <a:lnSpc>
                <a:spcPct val="70000"/>
              </a:lnSpc>
              <a:buFont typeface="NokiaSansWide" charset="0"/>
              <a:buAutoNum type="arabicPeriod"/>
            </a:pPr>
            <a:r>
              <a:rPr lang="en-GB" dirty="0" smtClean="0"/>
              <a:t> Construct a receive datagram object with a pre-allocated buffer.</a:t>
            </a:r>
          </a:p>
          <a:p>
            <a:pPr marL="647700" lvl="1" indent="-190500">
              <a:lnSpc>
                <a:spcPct val="70000"/>
              </a:lnSpc>
              <a:buFont typeface="NokiaSansWide" charset="0"/>
              <a:buAutoNum type="arabicPeriod"/>
            </a:pPr>
            <a:r>
              <a:rPr lang="en-GB" dirty="0" smtClean="0"/>
              <a:t> Wait to receive the message through the established connection using the allocated datagram buffer.</a:t>
            </a:r>
          </a:p>
          <a:p>
            <a:pPr marL="647700" lvl="1" indent="-190500">
              <a:lnSpc>
                <a:spcPct val="70000"/>
              </a:lnSpc>
              <a:buFont typeface="NokiaSansWide" charset="0"/>
              <a:buAutoNum type="arabicPeriod"/>
            </a:pPr>
            <a:r>
              <a:rPr lang="en-GB" dirty="0" smtClean="0"/>
              <a:t> Free up the datagram connection after use.</a:t>
            </a:r>
          </a:p>
          <a:p>
            <a:pPr marL="647700" lvl="1" indent="-190500">
              <a:lnSpc>
                <a:spcPct val="70000"/>
              </a:lnSpc>
              <a:buFont typeface="NokiaSansWide" charset="0"/>
              <a:buAutoNum type="arabicPeriod"/>
            </a:pPr>
            <a:endParaRPr lang="en-US" dirty="0" smtClean="0"/>
          </a:p>
          <a:p>
            <a:pPr marL="190500" indent="-190500">
              <a:lnSpc>
                <a:spcPct val="70000"/>
              </a:lnSpc>
            </a:pPr>
            <a:r>
              <a:rPr lang="en-US" dirty="0" smtClean="0"/>
              <a:t>The following are rules of thumb for choosing a datagram size:</a:t>
            </a:r>
            <a:endParaRPr lang="en-GB" dirty="0" smtClean="0"/>
          </a:p>
          <a:p>
            <a:pPr marL="647700" lvl="1" indent="-190500">
              <a:lnSpc>
                <a:spcPct val="70000"/>
              </a:lnSpc>
              <a:spcBef>
                <a:spcPct val="0"/>
              </a:spcBef>
              <a:spcAft>
                <a:spcPct val="100000"/>
              </a:spcAft>
              <a:buFontTx/>
              <a:buChar char="•"/>
            </a:pPr>
            <a:r>
              <a:rPr lang="en-GB" dirty="0" smtClean="0"/>
              <a:t>Never exceed the maximum allowable packet size. The maximum allowable packet size can be obtained by using the method </a:t>
            </a:r>
            <a:r>
              <a:rPr lang="en-GB" dirty="0" err="1" smtClean="0"/>
              <a:t>getMaximumLength</a:t>
            </a:r>
            <a:r>
              <a:rPr lang="en-GB" dirty="0" smtClean="0"/>
              <a:t>() in the </a:t>
            </a:r>
            <a:r>
              <a:rPr lang="en-GB" dirty="0" err="1" smtClean="0"/>
              <a:t>UDPDatagramConnection</a:t>
            </a:r>
            <a:r>
              <a:rPr lang="en-GB" dirty="0" smtClean="0"/>
              <a:t> interface.</a:t>
            </a:r>
          </a:p>
          <a:p>
            <a:pPr marL="647700" lvl="1" indent="-190500">
              <a:lnSpc>
                <a:spcPct val="70000"/>
              </a:lnSpc>
              <a:spcBef>
                <a:spcPct val="0"/>
              </a:spcBef>
              <a:spcAft>
                <a:spcPct val="100000"/>
              </a:spcAft>
              <a:buFontTx/>
              <a:buChar char="•"/>
            </a:pPr>
            <a:r>
              <a:rPr lang="en-GB" dirty="0" smtClean="0"/>
              <a:t>If the wireless network is very reliable and most of the data transmitted arrives at the destination, use a bigger packet size. The bigger the packet size, the more efficient the data transfer, because the datagram header causes significant overhead when the packet size is too small.</a:t>
            </a:r>
          </a:p>
          <a:p>
            <a:pPr marL="647700" lvl="1" indent="-190500">
              <a:lnSpc>
                <a:spcPct val="70000"/>
              </a:lnSpc>
              <a:spcBef>
                <a:spcPct val="0"/>
              </a:spcBef>
              <a:spcAft>
                <a:spcPct val="100000"/>
              </a:spcAft>
              <a:buFontTx/>
              <a:buChar char="•"/>
            </a:pPr>
            <a:r>
              <a:rPr lang="en-GB" dirty="0" smtClean="0"/>
              <a:t>If the wireless network is not very reliable, packets are probably dropped during transmission. Use a smaller packet size so that they are unlikely to be corrupted in transit.</a:t>
            </a:r>
            <a:endParaRPr lang="en-US" dirty="0" smtClean="0"/>
          </a:p>
          <a:p>
            <a:pPr marL="190500" indent="-190500">
              <a:lnSpc>
                <a:spcPct val="70000"/>
              </a:lnSpc>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DBF33372-F07B-45AF-B131-00D73E971FE2}" type="slidenum">
              <a:rPr lang="en-US"/>
              <a:pPr/>
              <a:t>2</a:t>
            </a:fld>
            <a:endParaRPr lang="en-US"/>
          </a:p>
        </p:txBody>
      </p:sp>
      <p:sp>
        <p:nvSpPr>
          <p:cNvPr id="40965" name="Rectangle 2"/>
          <p:cNvSpPr>
            <a:spLocks noGrp="1" noRot="1" noChangeAspect="1" noChangeArrowheads="1" noTextEdit="1"/>
          </p:cNvSpPr>
          <p:nvPr>
            <p:ph type="sldImg"/>
          </p:nvPr>
        </p:nvSpPr>
        <p:spPr>
          <a:xfrm>
            <a:off x="906463" y="844550"/>
            <a:ext cx="4916487" cy="3403600"/>
          </a:xfrm>
          <a:ln/>
        </p:spPr>
      </p:sp>
      <p:sp>
        <p:nvSpPr>
          <p:cNvPr id="4096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F7AEB0A1-3BAE-4421-9ED9-C1149B19F791}" type="slidenum">
              <a:rPr lang="en-US"/>
              <a:pPr/>
              <a:t>20</a:t>
            </a:fld>
            <a:endParaRPr lang="en-US"/>
          </a:p>
        </p:txBody>
      </p:sp>
      <p:sp>
        <p:nvSpPr>
          <p:cNvPr id="59397" name="Rectangle 2"/>
          <p:cNvSpPr>
            <a:spLocks noGrp="1" noRot="1" noChangeAspect="1" noChangeArrowheads="1" noTextEdit="1"/>
          </p:cNvSpPr>
          <p:nvPr>
            <p:ph type="sldImg"/>
          </p:nvPr>
        </p:nvSpPr>
        <p:spPr>
          <a:xfrm>
            <a:off x="906463" y="844550"/>
            <a:ext cx="4916487" cy="3403600"/>
          </a:xfrm>
          <a:ln/>
        </p:spPr>
      </p:sp>
      <p:sp>
        <p:nvSpPr>
          <p:cNvPr id="59398" name="Rectangle 3"/>
          <p:cNvSpPr>
            <a:spLocks noGrp="1" noChangeArrowheads="1"/>
          </p:cNvSpPr>
          <p:nvPr>
            <p:ph type="body" idx="1"/>
          </p:nvPr>
        </p:nvSpPr>
        <p:spPr>
          <a:noFill/>
          <a:ln w="9525"/>
        </p:spPr>
        <p:txBody>
          <a:bodyPr/>
          <a:lstStyle/>
          <a:p>
            <a:r>
              <a:rPr lang="en-US" smtClean="0"/>
              <a:t>Like other types of connections, a UDPDatagramConnection connection is created with the open method in Connector. The connect string is in this format:</a:t>
            </a:r>
          </a:p>
          <a:p>
            <a:endParaRPr lang="en-GB" smtClean="0"/>
          </a:p>
          <a:p>
            <a:r>
              <a:rPr lang="en-GB" smtClean="0"/>
              <a:t>datagram://[{host}]:{port}</a:t>
            </a:r>
          </a:p>
          <a:p>
            <a:endParaRPr lang="en-US" smtClean="0"/>
          </a:p>
          <a:p>
            <a:r>
              <a:rPr lang="en-US" smtClean="0"/>
              <a:t>In the connect string, the port field is required as it specifies the target port with a host. The host field is optional; it specifies the target host. If the host field is specified in the connection string, the connection is created in Client mode and initiates communication by sending out a datagram.</a:t>
            </a:r>
          </a:p>
          <a:p>
            <a:endParaRPr lang="en-US" smtClean="0"/>
          </a:p>
          <a:p>
            <a:r>
              <a:rPr lang="en-US" smtClean="0"/>
              <a:t>The UDPDatagramConnection interface defines a datagram connection which knows its local end point address.</a:t>
            </a:r>
          </a:p>
          <a:p>
            <a:endParaRPr lang="en-US" smtClean="0"/>
          </a:p>
          <a:p>
            <a:r>
              <a:rPr lang="en-US" smtClean="0"/>
              <a:t>The Datagram interface is a generic interface that provides a placeholder for a datagram message. A Datagram object can then be sent or received through a UDPDatagramConnection.</a:t>
            </a:r>
          </a:p>
          <a:p>
            <a:endParaRPr lang="en-US" smtClean="0"/>
          </a:p>
          <a:p>
            <a:r>
              <a:rPr lang="en-US" smtClean="0"/>
              <a:t>The Datagram class extends from the DataInput and DataOutput classes in the java.io package. These classes provide methods for the necessary read and write operations to the binary data stored in the datagram's buffer.</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0B3C7F05-C2A8-451A-BEA0-27337143F2AD}" type="slidenum">
              <a:rPr lang="en-US"/>
              <a:pPr/>
              <a:t>21</a:t>
            </a:fld>
            <a:endParaRPr lang="en-US"/>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r>
              <a:rPr lang="en-US" smtClean="0"/>
              <a:t>If the host is omitted from URL string used in the Connector.open method, the connection is opened in server mode, and must then wait for inbound network activity before it can send a reply to a client.</a:t>
            </a:r>
          </a:p>
          <a:p>
            <a:endParaRPr lang="en-US" smtClean="0"/>
          </a:p>
          <a:p>
            <a:r>
              <a:rPr lang="en-US" smtClean="0"/>
              <a:t>Once a datagram is received from the client, the server can call the method getAddress() on the Datagram object. This can be used to send a reply back to the client by passing the address into the construction of a datagram, for example.</a:t>
            </a:r>
          </a:p>
          <a:p>
            <a:endParaRPr lang="en-GB" smtClean="0"/>
          </a:p>
          <a:p>
            <a:r>
              <a:rPr lang="en-GB" smtClean="0">
                <a:latin typeface="Courier New" pitchFamily="49" charset="0"/>
              </a:rPr>
              <a:t>String address = receivedDatagram.getAddress();</a:t>
            </a:r>
          </a:p>
          <a:p>
            <a:r>
              <a:rPr lang="en-GB" smtClean="0">
                <a:latin typeface="Courier New" pitchFamily="49" charset="0"/>
              </a:rPr>
              <a:t>Datagram sentDatagram = datagramConnection.newDatagram(bytes, bytes.length, address);</a:t>
            </a:r>
          </a:p>
          <a:p>
            <a:r>
              <a:rPr lang="en-GB" smtClean="0">
                <a:latin typeface="Courier New" pitchFamily="49" charset="0"/>
              </a:rPr>
              <a:t>datagramConnection.send(sentDatagram);</a:t>
            </a:r>
            <a:endParaRPr lang="en-US" smtClean="0">
              <a:latin typeface="Courier New" pitchFamily="49" charset="0"/>
            </a:endParaRP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6F5FB48F-B780-4EFC-9731-A681C4BD8808}" type="slidenum">
              <a:rPr lang="en-US"/>
              <a:pPr/>
              <a:t>22</a:t>
            </a:fld>
            <a:endParaRPr lang="en-US"/>
          </a:p>
        </p:txBody>
      </p:sp>
      <p:sp>
        <p:nvSpPr>
          <p:cNvPr id="61445" name="Rectangle 2"/>
          <p:cNvSpPr>
            <a:spLocks noGrp="1" noRot="1" noChangeAspect="1" noChangeArrowheads="1" noTextEdit="1"/>
          </p:cNvSpPr>
          <p:nvPr>
            <p:ph type="sldImg"/>
          </p:nvPr>
        </p:nvSpPr>
        <p:spPr>
          <a:xfrm>
            <a:off x="906463" y="844550"/>
            <a:ext cx="4916487" cy="3403600"/>
          </a:xfrm>
          <a:ln/>
        </p:spPr>
      </p:sp>
      <p:sp>
        <p:nvSpPr>
          <p:cNvPr id="61446" name="Rectangle 3"/>
          <p:cNvSpPr>
            <a:spLocks noGrp="1" noChangeArrowheads="1"/>
          </p:cNvSpPr>
          <p:nvPr>
            <p:ph type="body" idx="1"/>
          </p:nvPr>
        </p:nvSpPr>
        <p:spPr>
          <a:xfrm>
            <a:off x="699616" y="4210472"/>
            <a:ext cx="5328592" cy="4813288"/>
          </a:xfrm>
          <a:noFill/>
          <a:ln w="9525"/>
        </p:spPr>
        <p:txBody>
          <a:bodyPr/>
          <a:lstStyle/>
          <a:p>
            <a:pPr>
              <a:lnSpc>
                <a:spcPct val="70000"/>
              </a:lnSpc>
            </a:pPr>
            <a:r>
              <a:rPr lang="en-GB" dirty="0" smtClean="0"/>
              <a:t>The Push Registry enables inbound network connections or timer-based alarms to wake up a </a:t>
            </a:r>
            <a:r>
              <a:rPr lang="en-GB" dirty="0" err="1" smtClean="0"/>
              <a:t>MIDlet</a:t>
            </a:r>
            <a:r>
              <a:rPr lang="en-GB" dirty="0" smtClean="0"/>
              <a:t>, so that the application can then act asynchronously on the information it receives. This is an alternative to using polling based synchronous techniques, which increase resource use or latency.</a:t>
            </a:r>
          </a:p>
          <a:p>
            <a:pPr>
              <a:lnSpc>
                <a:spcPct val="70000"/>
              </a:lnSpc>
            </a:pPr>
            <a:endParaRPr lang="en-GB" dirty="0" smtClean="0"/>
          </a:p>
          <a:p>
            <a:pPr>
              <a:lnSpc>
                <a:spcPct val="70000"/>
              </a:lnSpc>
            </a:pPr>
            <a:r>
              <a:rPr lang="en-GB" dirty="0" err="1" smtClean="0"/>
              <a:t>MIDlets</a:t>
            </a:r>
            <a:r>
              <a:rPr lang="en-GB" dirty="0" smtClean="0"/>
              <a:t> can set themselves up to be launched automatically. This can be done in one of two ways:</a:t>
            </a:r>
          </a:p>
          <a:p>
            <a:pPr>
              <a:lnSpc>
                <a:spcPct val="70000"/>
              </a:lnSpc>
            </a:pPr>
            <a:endParaRPr lang="en-GB" dirty="0" smtClean="0"/>
          </a:p>
          <a:p>
            <a:pPr lvl="1">
              <a:lnSpc>
                <a:spcPct val="70000"/>
              </a:lnSpc>
              <a:spcBef>
                <a:spcPct val="0"/>
              </a:spcBef>
              <a:spcAft>
                <a:spcPct val="100000"/>
              </a:spcAft>
              <a:buFontTx/>
              <a:buChar char="•"/>
            </a:pPr>
            <a:r>
              <a:rPr lang="en-GB" dirty="0" smtClean="0"/>
              <a:t>Timer based activation  - The </a:t>
            </a:r>
            <a:r>
              <a:rPr lang="en-GB" dirty="0" err="1" smtClean="0"/>
              <a:t>MIDlet</a:t>
            </a:r>
            <a:r>
              <a:rPr lang="en-GB" dirty="0" smtClean="0"/>
              <a:t> is scheduled to launch after a certain period, then sleeps after finishing its task. An example of this is a </a:t>
            </a:r>
            <a:r>
              <a:rPr lang="en-GB" dirty="0" err="1" smtClean="0"/>
              <a:t>MIDlet</a:t>
            </a:r>
            <a:r>
              <a:rPr lang="en-GB" dirty="0" smtClean="0"/>
              <a:t> that synchronises with a server every hour.</a:t>
            </a:r>
          </a:p>
          <a:p>
            <a:pPr lvl="1">
              <a:lnSpc>
                <a:spcPct val="70000"/>
              </a:lnSpc>
              <a:spcBef>
                <a:spcPct val="0"/>
              </a:spcBef>
              <a:spcAft>
                <a:spcPct val="100000"/>
              </a:spcAft>
              <a:buFontTx/>
              <a:buChar char="•"/>
            </a:pPr>
            <a:r>
              <a:rPr lang="en-GB" dirty="0" smtClean="0"/>
              <a:t>Network activation – The </a:t>
            </a:r>
            <a:r>
              <a:rPr lang="en-GB" dirty="0" err="1" smtClean="0"/>
              <a:t>MIDlet</a:t>
            </a:r>
            <a:r>
              <a:rPr lang="en-GB" dirty="0" smtClean="0"/>
              <a:t> is woken up by an inbound network connection. An example application of this technique is a </a:t>
            </a:r>
            <a:r>
              <a:rPr lang="en-GB" dirty="0" err="1" smtClean="0"/>
              <a:t>MIDlet</a:t>
            </a:r>
            <a:r>
              <a:rPr lang="en-GB" dirty="0" smtClean="0"/>
              <a:t> that is woken up by a newly received email. This </a:t>
            </a:r>
            <a:r>
              <a:rPr lang="en-GB" dirty="0" err="1" smtClean="0"/>
              <a:t>MIDlet</a:t>
            </a:r>
            <a:r>
              <a:rPr lang="en-GB" dirty="0" smtClean="0"/>
              <a:t> then processes the email and sleeps, waiting for the next email to be received.</a:t>
            </a:r>
          </a:p>
          <a:p>
            <a:pPr>
              <a:lnSpc>
                <a:spcPct val="70000"/>
              </a:lnSpc>
            </a:pPr>
            <a:endParaRPr lang="en-GB" dirty="0" smtClean="0"/>
          </a:p>
          <a:p>
            <a:pPr>
              <a:lnSpc>
                <a:spcPct val="70000"/>
              </a:lnSpc>
            </a:pPr>
            <a:r>
              <a:rPr lang="en-GB" dirty="0" smtClean="0"/>
              <a:t>The push registry is a part of the Application Management system (AMS). This is a device specific software that is responsible for the installation, execution and removal of applications. It maintains the list of inbound network connections and timer alarms and lists of </a:t>
            </a:r>
            <a:r>
              <a:rPr lang="en-GB" dirty="0" err="1" smtClean="0"/>
              <a:t>MIDlets</a:t>
            </a:r>
            <a:r>
              <a:rPr lang="en-GB" dirty="0" smtClean="0"/>
              <a:t> of consumer network connections and timer alarms.</a:t>
            </a:r>
          </a:p>
          <a:p>
            <a:pPr>
              <a:lnSpc>
                <a:spcPct val="70000"/>
              </a:lnSpc>
            </a:pPr>
            <a:endParaRPr lang="en-GB" dirty="0" smtClean="0"/>
          </a:p>
          <a:p>
            <a:pPr>
              <a:lnSpc>
                <a:spcPct val="70000"/>
              </a:lnSpc>
            </a:pPr>
            <a:r>
              <a:rPr lang="en-GB" dirty="0" smtClean="0"/>
              <a:t>An API is provided so that alarms and connections can be registered with the AMS Push Registry. This is encapsulated within a single class </a:t>
            </a:r>
            <a:r>
              <a:rPr lang="en-GB" dirty="0" err="1" smtClean="0"/>
              <a:t>javax.microedition.io.PushRegistry</a:t>
            </a:r>
            <a:r>
              <a:rPr lang="en-GB" dirty="0" smtClean="0"/>
              <a:t>.</a:t>
            </a:r>
          </a:p>
          <a:p>
            <a:pPr>
              <a:lnSpc>
                <a:spcPct val="70000"/>
              </a:lnSpc>
            </a:pPr>
            <a:endParaRPr lang="en-US" b="1" i="1" dirty="0" smtClean="0"/>
          </a:p>
          <a:p>
            <a:pPr>
              <a:lnSpc>
                <a:spcPct val="70000"/>
              </a:lnSpc>
            </a:pPr>
            <a:r>
              <a:rPr lang="en-US" b="1" i="1" dirty="0" smtClean="0"/>
              <a:t>OP-118-01 - All registered alarms and connections must be </a:t>
            </a:r>
            <a:r>
              <a:rPr lang="en-US" b="1" i="1" dirty="0" err="1" smtClean="0"/>
              <a:t>activatable</a:t>
            </a:r>
            <a:r>
              <a:rPr lang="en-US" b="1" i="1" dirty="0" smtClean="0"/>
              <a:t> under test.</a:t>
            </a:r>
          </a:p>
          <a:p>
            <a:pPr>
              <a:lnSpc>
                <a:spcPct val="70000"/>
              </a:lnSpc>
            </a:pPr>
            <a:r>
              <a:rPr lang="en-US" b="1" i="1" dirty="0" smtClean="0"/>
              <a:t>Your application must register alarms using </a:t>
            </a:r>
            <a:r>
              <a:rPr lang="en-US" b="1" i="1" dirty="0" err="1" smtClean="0"/>
              <a:t>PushRegistry.registerAlarm</a:t>
            </a:r>
            <a:r>
              <a:rPr lang="en-US" b="1" i="1" dirty="0" smtClean="0"/>
              <a:t> in </a:t>
            </a:r>
            <a:r>
              <a:rPr lang="en-US" b="1" i="1" dirty="0" err="1" smtClean="0"/>
              <a:t>destroyApp</a:t>
            </a:r>
            <a:r>
              <a:rPr lang="en-US" b="1" i="1" dirty="0" smtClean="0"/>
              <a:t>. Connections can be registered statically in the JAD file using the </a:t>
            </a:r>
            <a:r>
              <a:rPr lang="en-US" b="1" i="1" dirty="0" err="1" smtClean="0"/>
              <a:t>MIDlet</a:t>
            </a:r>
            <a:r>
              <a:rPr lang="en-US" b="1" i="1" dirty="0" smtClean="0"/>
              <a:t>-Push attribute or dynamically in source code using </a:t>
            </a:r>
            <a:r>
              <a:rPr lang="en-US" b="1" i="1" dirty="0" err="1" smtClean="0"/>
              <a:t>PushRegistry.registerConnection</a:t>
            </a:r>
            <a:r>
              <a:rPr lang="en-US" b="1" i="1" dirty="0" smtClean="0"/>
              <a:t>.</a:t>
            </a:r>
          </a:p>
          <a:p>
            <a:pPr>
              <a:lnSpc>
                <a:spcPct val="70000"/>
              </a:lnSpc>
            </a:pPr>
            <a:endParaRPr lang="en-US" b="1" i="1" dirty="0" smtClean="0"/>
          </a:p>
          <a:p>
            <a:pPr>
              <a:lnSpc>
                <a:spcPct val="70000"/>
              </a:lnSpc>
            </a:pPr>
            <a:r>
              <a:rPr lang="en-US" b="1" i="1" dirty="0" smtClean="0"/>
              <a:t>OP-118-02 - All push-activated </a:t>
            </a:r>
            <a:r>
              <a:rPr lang="en-US" b="1" i="1" dirty="0" err="1" smtClean="0"/>
              <a:t>MIDlets</a:t>
            </a:r>
            <a:r>
              <a:rPr lang="en-US" b="1" i="1" dirty="0" smtClean="0"/>
              <a:t> must show some visual indication to the user that push activation has occurred.</a:t>
            </a:r>
          </a:p>
          <a:p>
            <a:pPr>
              <a:lnSpc>
                <a:spcPct val="70000"/>
              </a:lnSpc>
            </a:pPr>
            <a:r>
              <a:rPr lang="en-US" b="1" i="1" dirty="0" smtClean="0"/>
              <a:t>When the Java Application Manager (JAM) auto-launches a push </a:t>
            </a:r>
            <a:r>
              <a:rPr lang="en-US" b="1" i="1" dirty="0" err="1" smtClean="0"/>
              <a:t>MIDlet</a:t>
            </a:r>
            <a:r>
              <a:rPr lang="en-US" b="1" i="1" dirty="0" smtClean="0"/>
              <a:t> the device automatically asks permission from the user.  The following details are presented to the user: The name of the </a:t>
            </a:r>
            <a:r>
              <a:rPr lang="en-US" b="1" i="1" dirty="0" err="1" smtClean="0"/>
              <a:t>MIDlet</a:t>
            </a:r>
            <a:r>
              <a:rPr lang="en-US" b="1" i="1" dirty="0" smtClean="0"/>
              <a:t> that is started and the name of the device that initiated the connection (if available).</a:t>
            </a:r>
          </a:p>
          <a:p>
            <a:pPr>
              <a:lnSpc>
                <a:spcPct val="70000"/>
              </a:lnSpc>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83DD4F08-CAA7-4E24-926B-29F8C4D5E6A8}" type="slidenum">
              <a:rPr lang="en-US"/>
              <a:pPr/>
              <a:t>23</a:t>
            </a:fld>
            <a:endParaRPr lang="en-US"/>
          </a:p>
        </p:txBody>
      </p:sp>
      <p:sp>
        <p:nvSpPr>
          <p:cNvPr id="62469" name="Rectangle 2"/>
          <p:cNvSpPr>
            <a:spLocks noGrp="1" noRot="1" noChangeAspect="1" noChangeArrowheads="1" noTextEdit="1"/>
          </p:cNvSpPr>
          <p:nvPr>
            <p:ph type="sldImg"/>
          </p:nvPr>
        </p:nvSpPr>
        <p:spPr>
          <a:xfrm>
            <a:off x="906463" y="844550"/>
            <a:ext cx="4916487" cy="3403600"/>
          </a:xfrm>
          <a:ln/>
        </p:spPr>
      </p:sp>
      <p:sp>
        <p:nvSpPr>
          <p:cNvPr id="62470" name="Rectangle 3"/>
          <p:cNvSpPr>
            <a:spLocks noGrp="1" noChangeArrowheads="1"/>
          </p:cNvSpPr>
          <p:nvPr>
            <p:ph type="body" idx="1"/>
          </p:nvPr>
        </p:nvSpPr>
        <p:spPr>
          <a:xfrm>
            <a:off x="898199" y="4282480"/>
            <a:ext cx="4932360" cy="4741280"/>
          </a:xfrm>
          <a:noFill/>
          <a:ln w="9525"/>
        </p:spPr>
        <p:txBody>
          <a:bodyPr/>
          <a:lstStyle/>
          <a:p>
            <a:pPr>
              <a:lnSpc>
                <a:spcPct val="70000"/>
              </a:lnSpc>
            </a:pPr>
            <a:r>
              <a:rPr lang="en-US" dirty="0" smtClean="0"/>
              <a:t>The </a:t>
            </a:r>
            <a:r>
              <a:rPr lang="en-US" dirty="0" err="1" smtClean="0"/>
              <a:t>PushRegistry</a:t>
            </a:r>
            <a:r>
              <a:rPr lang="en-US" dirty="0" smtClean="0"/>
              <a:t> API allows you to register push alarms and connections, and to retrieve information about push connections. A typical push registry maintains lists of connection and alarm registrations in both memory and persistent storage. It is encapsulated within a single class </a:t>
            </a:r>
            <a:r>
              <a:rPr lang="en-US" dirty="0" err="1" smtClean="0"/>
              <a:t>javax.microedition.io.PushRegistry</a:t>
            </a:r>
            <a:r>
              <a:rPr lang="en-US" dirty="0" smtClean="0"/>
              <a:t>.</a:t>
            </a:r>
          </a:p>
          <a:p>
            <a:pPr>
              <a:lnSpc>
                <a:spcPct val="70000"/>
              </a:lnSpc>
            </a:pPr>
            <a:endParaRPr lang="en-US" dirty="0" smtClean="0"/>
          </a:p>
          <a:p>
            <a:pPr>
              <a:lnSpc>
                <a:spcPct val="70000"/>
              </a:lnSpc>
            </a:pPr>
            <a:r>
              <a:rPr lang="en-US" dirty="0" smtClean="0"/>
              <a:t>The </a:t>
            </a:r>
            <a:r>
              <a:rPr lang="en-US" dirty="0" err="1" smtClean="0"/>
              <a:t>PushRegistry</a:t>
            </a:r>
            <a:r>
              <a:rPr lang="en-US" dirty="0" smtClean="0"/>
              <a:t> API allows the developer to register a </a:t>
            </a:r>
            <a:r>
              <a:rPr lang="en-US" dirty="0" err="1" smtClean="0"/>
              <a:t>MIDlet</a:t>
            </a:r>
            <a:r>
              <a:rPr lang="en-US" dirty="0" smtClean="0"/>
              <a:t> for push events (inbound network connections and time-based alarms), discover whether the </a:t>
            </a:r>
            <a:r>
              <a:rPr lang="en-US" dirty="0" err="1" smtClean="0"/>
              <a:t>MIDlet</a:t>
            </a:r>
            <a:r>
              <a:rPr lang="en-US" dirty="0" smtClean="0"/>
              <a:t> was activated by an inbound connection, and retrieve push-specific information for a particular connection. </a:t>
            </a:r>
          </a:p>
          <a:p>
            <a:pPr>
              <a:lnSpc>
                <a:spcPct val="70000"/>
              </a:lnSpc>
            </a:pPr>
            <a:r>
              <a:rPr lang="en-US" dirty="0" smtClean="0"/>
              <a:t>The push related methods that are exposed by the </a:t>
            </a:r>
            <a:r>
              <a:rPr lang="en-US" dirty="0" err="1" smtClean="0"/>
              <a:t>PushRegistry</a:t>
            </a:r>
            <a:r>
              <a:rPr lang="en-US" dirty="0" smtClean="0"/>
              <a:t> class are:</a:t>
            </a:r>
          </a:p>
          <a:p>
            <a:pPr>
              <a:lnSpc>
                <a:spcPct val="70000"/>
              </a:lnSpc>
            </a:pPr>
            <a:endParaRPr lang="en-GB" dirty="0" smtClean="0"/>
          </a:p>
          <a:p>
            <a:pPr>
              <a:lnSpc>
                <a:spcPct val="70000"/>
              </a:lnSpc>
            </a:pPr>
            <a:r>
              <a:rPr lang="en-GB" dirty="0" err="1" smtClean="0"/>
              <a:t>registerAlarm</a:t>
            </a:r>
            <a:r>
              <a:rPr lang="en-GB" dirty="0" smtClean="0"/>
              <a:t>(String </a:t>
            </a:r>
            <a:r>
              <a:rPr lang="en-GB" dirty="0" err="1" smtClean="0"/>
              <a:t>midlet</a:t>
            </a:r>
            <a:r>
              <a:rPr lang="en-GB" dirty="0" smtClean="0"/>
              <a:t>, long time)</a:t>
            </a:r>
            <a:r>
              <a:rPr lang="en-US" dirty="0" smtClean="0"/>
              <a:t> - Registers a timer-based alarm to launch the </a:t>
            </a:r>
            <a:r>
              <a:rPr lang="en-US" dirty="0" err="1" smtClean="0"/>
              <a:t>MIDlet</a:t>
            </a:r>
            <a:r>
              <a:rPr lang="en-US" dirty="0" smtClean="0"/>
              <a:t>. The </a:t>
            </a:r>
            <a:r>
              <a:rPr lang="en-US" dirty="0" err="1" smtClean="0"/>
              <a:t>MIDlet</a:t>
            </a:r>
            <a:r>
              <a:rPr lang="en-US" dirty="0" smtClean="0"/>
              <a:t> class name and time at which this </a:t>
            </a:r>
            <a:r>
              <a:rPr lang="en-US" dirty="0" err="1" smtClean="0"/>
              <a:t>MIDlet</a:t>
            </a:r>
            <a:r>
              <a:rPr lang="en-US" dirty="0" smtClean="0"/>
              <a:t> must be executed are past as the parameters to this method. The </a:t>
            </a:r>
            <a:r>
              <a:rPr lang="en-US" dirty="0" err="1" smtClean="0"/>
              <a:t>MIDlet</a:t>
            </a:r>
            <a:r>
              <a:rPr lang="en-US" dirty="0" smtClean="0"/>
              <a:t> named in this method must be registered in the descriptor file/jar file manifest. The format of the time parameter is the same as that returned by the call </a:t>
            </a:r>
            <a:r>
              <a:rPr lang="en-US" dirty="0" err="1" smtClean="0"/>
              <a:t>Date.getTime</a:t>
            </a:r>
            <a:r>
              <a:rPr lang="en-US" dirty="0" smtClean="0"/>
              <a:t>(), that is, the number of milliseconds since January 1, 1970.</a:t>
            </a:r>
          </a:p>
          <a:p>
            <a:pPr>
              <a:lnSpc>
                <a:spcPct val="70000"/>
              </a:lnSpc>
            </a:pPr>
            <a:endParaRPr lang="en-GB" dirty="0" smtClean="0"/>
          </a:p>
          <a:p>
            <a:pPr>
              <a:lnSpc>
                <a:spcPct val="70000"/>
              </a:lnSpc>
            </a:pPr>
            <a:r>
              <a:rPr lang="en-GB" dirty="0" err="1" smtClean="0"/>
              <a:t>registerConnection</a:t>
            </a:r>
            <a:r>
              <a:rPr lang="en-GB" dirty="0" smtClean="0"/>
              <a:t>(String connection, String </a:t>
            </a:r>
            <a:r>
              <a:rPr lang="en-GB" dirty="0" err="1" smtClean="0"/>
              <a:t>midlet</a:t>
            </a:r>
            <a:r>
              <a:rPr lang="en-GB" dirty="0" smtClean="0"/>
              <a:t>, String filter</a:t>
            </a:r>
            <a:r>
              <a:rPr lang="en-US" dirty="0" smtClean="0"/>
              <a:t>) – Registers a push connection. The parameters are: A connection string (in the format &lt;protocol&gt;://&lt;host&gt;:&lt;port&gt;), the </a:t>
            </a:r>
            <a:r>
              <a:rPr lang="en-US" dirty="0" err="1" smtClean="0"/>
              <a:t>MIDlet</a:t>
            </a:r>
            <a:r>
              <a:rPr lang="en-US" dirty="0" smtClean="0"/>
              <a:t> class name and a filter string, in the form of a connection URL, to determine which senders are allowed to cause the </a:t>
            </a:r>
            <a:r>
              <a:rPr lang="en-US" dirty="0" err="1" smtClean="0"/>
              <a:t>MIDlet</a:t>
            </a:r>
            <a:r>
              <a:rPr lang="en-US" dirty="0" smtClean="0"/>
              <a:t> to be launched. The filter string is dependant on the protocol being used, however the wildcard symbols * and ? can be used. For example, is the filter string was “*”, connections from any source is accepted.</a:t>
            </a:r>
          </a:p>
          <a:p>
            <a:pPr>
              <a:lnSpc>
                <a:spcPct val="70000"/>
              </a:lnSpc>
            </a:pPr>
            <a:endParaRPr lang="en-GB" dirty="0" smtClean="0"/>
          </a:p>
          <a:p>
            <a:pPr>
              <a:lnSpc>
                <a:spcPct val="70000"/>
              </a:lnSpc>
            </a:pPr>
            <a:r>
              <a:rPr lang="en-GB" dirty="0" err="1" smtClean="0"/>
              <a:t>listConnections</a:t>
            </a:r>
            <a:r>
              <a:rPr lang="en-GB" dirty="0" smtClean="0"/>
              <a:t>(</a:t>
            </a:r>
            <a:r>
              <a:rPr lang="en-GB" dirty="0" err="1" smtClean="0"/>
              <a:t>boolean</a:t>
            </a:r>
            <a:r>
              <a:rPr lang="en-GB" dirty="0" smtClean="0"/>
              <a:t> available)</a:t>
            </a:r>
            <a:r>
              <a:rPr lang="en-US" dirty="0" smtClean="0"/>
              <a:t> - Returns the list of registered push connections for the </a:t>
            </a:r>
            <a:r>
              <a:rPr lang="en-US" dirty="0" err="1" smtClean="0"/>
              <a:t>MIDlet</a:t>
            </a:r>
            <a:r>
              <a:rPr lang="en-US" dirty="0" smtClean="0"/>
              <a:t> suite. This returns an array of Strings representing the registered connections. The Boolean parameter for this method determines whether the method returns connections with input available, or just the complete list connections.</a:t>
            </a:r>
          </a:p>
          <a:p>
            <a:pPr>
              <a:lnSpc>
                <a:spcPct val="70000"/>
              </a:lnSpc>
            </a:pPr>
            <a:endParaRPr lang="en-GB" dirty="0" smtClean="0"/>
          </a:p>
          <a:p>
            <a:pPr>
              <a:lnSpc>
                <a:spcPct val="70000"/>
              </a:lnSpc>
            </a:pPr>
            <a:r>
              <a:rPr lang="en-GB" dirty="0" err="1" smtClean="0"/>
              <a:t>unregisterConnection</a:t>
            </a:r>
            <a:r>
              <a:rPr lang="en-GB" dirty="0" smtClean="0"/>
              <a:t>(String connection)</a:t>
            </a:r>
            <a:r>
              <a:rPr lang="en-US" dirty="0" smtClean="0"/>
              <a:t> – Unregisters a push connection. This method returns a Boolean to indicate whether the </a:t>
            </a:r>
            <a:r>
              <a:rPr lang="en-US" dirty="0" err="1" smtClean="0"/>
              <a:t>unregistration</a:t>
            </a:r>
            <a:r>
              <a:rPr lang="en-US" dirty="0" smtClean="0"/>
              <a:t> was successful.</a:t>
            </a:r>
          </a:p>
          <a:p>
            <a:pPr>
              <a:lnSpc>
                <a:spcPct val="70000"/>
              </a:lnSpc>
            </a:pPr>
            <a:endParaRPr lang="en-GB" dirty="0" smtClean="0"/>
          </a:p>
          <a:p>
            <a:pPr>
              <a:lnSpc>
                <a:spcPct val="70000"/>
              </a:lnSpc>
            </a:pPr>
            <a:r>
              <a:rPr lang="en-GB" dirty="0" err="1" smtClean="0"/>
              <a:t>getFilter</a:t>
            </a:r>
            <a:r>
              <a:rPr lang="en-GB" dirty="0" smtClean="0"/>
              <a:t>(String connection)</a:t>
            </a:r>
            <a:r>
              <a:rPr lang="en-US" dirty="0" smtClean="0"/>
              <a:t> – Returns the filter for a specific connection. The filter indicates which senders are allowed to cause the </a:t>
            </a:r>
            <a:r>
              <a:rPr lang="en-US" dirty="0" err="1" smtClean="0"/>
              <a:t>MIDlet</a:t>
            </a:r>
            <a:r>
              <a:rPr lang="en-US" dirty="0" smtClean="0"/>
              <a:t> to be launched.</a:t>
            </a:r>
          </a:p>
          <a:p>
            <a:pPr>
              <a:lnSpc>
                <a:spcPct val="70000"/>
              </a:lnSpc>
            </a:pPr>
            <a:endParaRPr lang="en-GB" dirty="0" smtClean="0"/>
          </a:p>
          <a:p>
            <a:pPr>
              <a:lnSpc>
                <a:spcPct val="70000"/>
              </a:lnSpc>
            </a:pPr>
            <a:r>
              <a:rPr lang="en-GB" dirty="0" err="1" smtClean="0"/>
              <a:t>getMIDlet</a:t>
            </a:r>
            <a:r>
              <a:rPr lang="en-GB" dirty="0" smtClean="0"/>
              <a:t>(String connection)</a:t>
            </a:r>
            <a:r>
              <a:rPr lang="en-US" dirty="0" smtClean="0"/>
              <a:t> - Returns the class name of the </a:t>
            </a:r>
            <a:r>
              <a:rPr lang="en-US" dirty="0" err="1" smtClean="0"/>
              <a:t>MIDlet</a:t>
            </a:r>
            <a:r>
              <a:rPr lang="en-US" dirty="0" smtClean="0"/>
              <a:t> responsible for handling the specified push connection.</a:t>
            </a:r>
          </a:p>
          <a:p>
            <a:pPr>
              <a:lnSpc>
                <a:spcPct val="70000"/>
              </a:lnSpc>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021C6409-2573-49BE-92FC-DDF2F1989A17}" type="slidenum">
              <a:rPr lang="en-US"/>
              <a:pPr/>
              <a:t>24</a:t>
            </a:fld>
            <a:endParaRPr lang="en-US"/>
          </a:p>
        </p:txBody>
      </p:sp>
      <p:sp>
        <p:nvSpPr>
          <p:cNvPr id="63493" name="Rectangle 2"/>
          <p:cNvSpPr>
            <a:spLocks noGrp="1" noRot="1" noChangeAspect="1" noChangeArrowheads="1" noTextEdit="1"/>
          </p:cNvSpPr>
          <p:nvPr>
            <p:ph type="sldImg"/>
          </p:nvPr>
        </p:nvSpPr>
        <p:spPr>
          <a:xfrm>
            <a:off x="906463" y="844550"/>
            <a:ext cx="4916487" cy="3403600"/>
          </a:xfrm>
          <a:ln/>
        </p:spPr>
      </p:sp>
      <p:sp>
        <p:nvSpPr>
          <p:cNvPr id="63494" name="Rectangle 3"/>
          <p:cNvSpPr>
            <a:spLocks noGrp="1" noChangeArrowheads="1"/>
          </p:cNvSpPr>
          <p:nvPr>
            <p:ph type="body" idx="1"/>
          </p:nvPr>
        </p:nvSpPr>
        <p:spPr>
          <a:noFill/>
          <a:ln w="9525"/>
        </p:spPr>
        <p:txBody>
          <a:bodyPr/>
          <a:lstStyle/>
          <a:p>
            <a:r>
              <a:rPr lang="en-US" smtClean="0"/>
              <a:t>To become push-enabled, MIDlets must register with the push registry, using one of two types of registration: </a:t>
            </a:r>
            <a:endParaRPr lang="en-GB" smtClean="0"/>
          </a:p>
          <a:p>
            <a:pPr lvl="1">
              <a:spcBef>
                <a:spcPct val="0"/>
              </a:spcBef>
              <a:spcAft>
                <a:spcPct val="100000"/>
              </a:spcAft>
              <a:buFontTx/>
              <a:buChar char="•"/>
            </a:pPr>
            <a:r>
              <a:rPr lang="en-GB" smtClean="0"/>
              <a:t>Static Registration - Registrations of static connections occur during the installation of the MIDlet suite. You specify them by listing MIDlet-Push attributes in the MIDlet suite's JAD file or JAR manifest. The installation fails if you attempt to register an address that is already bound. Uninstalling a MIDlet suite automatically unregisters the connection. </a:t>
            </a:r>
          </a:p>
          <a:p>
            <a:pPr lvl="1">
              <a:spcBef>
                <a:spcPct val="0"/>
              </a:spcBef>
              <a:spcAft>
                <a:spcPct val="100000"/>
              </a:spcAft>
              <a:buFontTx/>
              <a:buChar char="•"/>
            </a:pPr>
            <a:r>
              <a:rPr lang="en-GB" smtClean="0"/>
              <a:t>Dynamic Registration - You register dynamic connections and timer alarms at runtime, using the PushRegistry API. </a:t>
            </a:r>
            <a:endParaRPr lang="en-US" smtClean="0"/>
          </a:p>
          <a:p>
            <a:endParaRPr lang="en-US" smtClean="0"/>
          </a:p>
          <a:p>
            <a:r>
              <a:rPr lang="en-US" smtClean="0"/>
              <a:t>In some cases you perhaps want to register a static connection conditionally, or to ensure that push exceptions do not preclude your MIDlet suite from installing. In such cases you can use the PushRegistry API to register your static connection and catch any IOExceptions or SecurityExceptions thrown. Typically, however, you register a static connection using the JAD file, and let the system unregister it when the MIDlet suite is uninstalled. </a:t>
            </a:r>
          </a:p>
          <a:p>
            <a:endParaRPr lang="en-US" smtClean="0"/>
          </a:p>
          <a:p>
            <a:r>
              <a:rPr lang="en-US" smtClean="0"/>
              <a:t>Note that, while you can use either method to register inbound connections, timer-based activation can be registered only at runtime.</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79A04AA6-6920-4CAB-B9A2-539507A906A0}" type="slidenum">
              <a:rPr lang="en-US"/>
              <a:pPr/>
              <a:t>25</a:t>
            </a:fld>
            <a:endParaRPr lang="en-US"/>
          </a:p>
        </p:txBody>
      </p:sp>
      <p:sp>
        <p:nvSpPr>
          <p:cNvPr id="64517" name="Rectangle 2"/>
          <p:cNvSpPr>
            <a:spLocks noGrp="1" noRot="1" noChangeAspect="1" noChangeArrowheads="1" noTextEdit="1"/>
          </p:cNvSpPr>
          <p:nvPr>
            <p:ph type="sldImg"/>
          </p:nvPr>
        </p:nvSpPr>
        <p:spPr>
          <a:xfrm>
            <a:off x="906463" y="844550"/>
            <a:ext cx="4916487" cy="3403600"/>
          </a:xfrm>
          <a:ln/>
        </p:spPr>
      </p:sp>
      <p:sp>
        <p:nvSpPr>
          <p:cNvPr id="64518" name="Rectangle 3"/>
          <p:cNvSpPr>
            <a:spLocks noGrp="1" noChangeArrowheads="1"/>
          </p:cNvSpPr>
          <p:nvPr>
            <p:ph type="body" idx="1"/>
          </p:nvPr>
        </p:nvSpPr>
        <p:spPr>
          <a:xfrm>
            <a:off x="627608" y="3850432"/>
            <a:ext cx="5616624" cy="5173328"/>
          </a:xfrm>
          <a:noFill/>
          <a:ln w="9525"/>
        </p:spPr>
        <p:txBody>
          <a:bodyPr/>
          <a:lstStyle/>
          <a:p>
            <a:pPr>
              <a:lnSpc>
                <a:spcPct val="70000"/>
              </a:lnSpc>
            </a:pPr>
            <a:r>
              <a:rPr lang="en-US" dirty="0" smtClean="0"/>
              <a:t>Static registrations are defined by listing one or more </a:t>
            </a:r>
            <a:r>
              <a:rPr lang="en-US" dirty="0" err="1" smtClean="0"/>
              <a:t>MIDlet</a:t>
            </a:r>
            <a:r>
              <a:rPr lang="en-US" dirty="0" smtClean="0"/>
              <a:t>-Push attributes in the JAD file or JAR manifest. The AMS performs static registration when the </a:t>
            </a:r>
            <a:r>
              <a:rPr lang="en-US" dirty="0" err="1" smtClean="0"/>
              <a:t>MIDlet</a:t>
            </a:r>
            <a:r>
              <a:rPr lang="en-US" dirty="0" smtClean="0"/>
              <a:t> suite is installed. Similarly, when the </a:t>
            </a:r>
            <a:r>
              <a:rPr lang="en-US" dirty="0" err="1" smtClean="0"/>
              <a:t>MIDlet</a:t>
            </a:r>
            <a:r>
              <a:rPr lang="en-US" dirty="0" smtClean="0"/>
              <a:t> suite is uninstalled, the AMS automatically unregisters all its associated push registrations. </a:t>
            </a:r>
          </a:p>
          <a:p>
            <a:pPr>
              <a:lnSpc>
                <a:spcPct val="70000"/>
              </a:lnSpc>
            </a:pPr>
            <a:r>
              <a:rPr lang="en-US" dirty="0" smtClean="0"/>
              <a:t>The format of the </a:t>
            </a:r>
            <a:r>
              <a:rPr lang="en-US" dirty="0" err="1" smtClean="0"/>
              <a:t>MIDlet</a:t>
            </a:r>
            <a:r>
              <a:rPr lang="en-US" dirty="0" smtClean="0"/>
              <a:t>-Push attribute is... </a:t>
            </a:r>
            <a:endParaRPr lang="en-GB" dirty="0" smtClean="0"/>
          </a:p>
          <a:p>
            <a:pPr>
              <a:lnSpc>
                <a:spcPct val="70000"/>
              </a:lnSpc>
            </a:pPr>
            <a:r>
              <a:rPr lang="en-GB" dirty="0" smtClean="0"/>
              <a:t>	</a:t>
            </a:r>
            <a:r>
              <a:rPr lang="en-GB" dirty="0" err="1" smtClean="0"/>
              <a:t>MIDlet</a:t>
            </a:r>
            <a:r>
              <a:rPr lang="en-GB" dirty="0" smtClean="0"/>
              <a:t>-Push-&lt;n&gt;: &lt;</a:t>
            </a:r>
            <a:r>
              <a:rPr lang="en-GB" dirty="0" err="1" smtClean="0"/>
              <a:t>ConnectionURL</a:t>
            </a:r>
            <a:r>
              <a:rPr lang="en-GB" dirty="0" smtClean="0"/>
              <a:t>&gt;, &lt;</a:t>
            </a:r>
            <a:r>
              <a:rPr lang="en-GB" dirty="0" err="1" smtClean="0"/>
              <a:t>MIDletClassName</a:t>
            </a:r>
            <a:r>
              <a:rPr lang="en-GB" dirty="0" smtClean="0"/>
              <a:t>&gt;, &lt;</a:t>
            </a:r>
            <a:r>
              <a:rPr lang="en-GB" dirty="0" err="1" smtClean="0"/>
              <a:t>AllowedSender</a:t>
            </a:r>
            <a:r>
              <a:rPr lang="en-GB" dirty="0" smtClean="0"/>
              <a:t>&gt; </a:t>
            </a:r>
            <a:r>
              <a:rPr lang="en-US" dirty="0" smtClean="0"/>
              <a:t>...where: </a:t>
            </a:r>
          </a:p>
          <a:p>
            <a:pPr>
              <a:lnSpc>
                <a:spcPct val="70000"/>
              </a:lnSpc>
              <a:buFontTx/>
              <a:buChar char="•"/>
            </a:pPr>
            <a:r>
              <a:rPr lang="en-GB" dirty="0" smtClean="0"/>
              <a:t>  </a:t>
            </a:r>
            <a:r>
              <a:rPr lang="en-GB" dirty="0" err="1" smtClean="0"/>
              <a:t>MIDlet</a:t>
            </a:r>
            <a:r>
              <a:rPr lang="en-GB" dirty="0" smtClean="0"/>
              <a:t>-Push-&lt;n&gt;</a:t>
            </a:r>
            <a:r>
              <a:rPr lang="en-US" dirty="0" smtClean="0"/>
              <a:t> is the property name that identifies push registration, and where &lt;n&gt; is a number starting from 1; for example, MIDlet-Push-1. Note that multiple push entries are allowed. </a:t>
            </a:r>
          </a:p>
          <a:p>
            <a:pPr>
              <a:lnSpc>
                <a:spcPct val="70000"/>
              </a:lnSpc>
              <a:buFontTx/>
              <a:buChar char="•"/>
            </a:pPr>
            <a:r>
              <a:rPr lang="en-GB" dirty="0" smtClean="0"/>
              <a:t>  &lt;</a:t>
            </a:r>
            <a:r>
              <a:rPr lang="en-GB" dirty="0" err="1" smtClean="0"/>
              <a:t>ConnectionURL</a:t>
            </a:r>
            <a:r>
              <a:rPr lang="en-GB" dirty="0" smtClean="0"/>
              <a:t>&gt;</a:t>
            </a:r>
            <a:r>
              <a:rPr lang="en-US" dirty="0" smtClean="0"/>
              <a:t> is a URL connection string that identifies the inbound endpoint to register, in the same URL format used when invoking </a:t>
            </a:r>
            <a:r>
              <a:rPr lang="en-US" dirty="0" err="1" smtClean="0"/>
              <a:t>Connector.open</a:t>
            </a:r>
            <a:r>
              <a:rPr lang="en-US" dirty="0" smtClean="0"/>
              <a:t>(). For example, socket://:5000 reserves an inbound server socket connection on port 5000. </a:t>
            </a:r>
          </a:p>
          <a:p>
            <a:pPr>
              <a:lnSpc>
                <a:spcPct val="70000"/>
              </a:lnSpc>
              <a:buFontTx/>
              <a:buChar char="•"/>
            </a:pPr>
            <a:r>
              <a:rPr lang="en-GB" dirty="0" smtClean="0"/>
              <a:t>  &lt;</a:t>
            </a:r>
            <a:r>
              <a:rPr lang="en-GB" dirty="0" err="1" smtClean="0"/>
              <a:t>MIDletClassName</a:t>
            </a:r>
            <a:r>
              <a:rPr lang="en-GB" dirty="0" smtClean="0"/>
              <a:t>&gt;</a:t>
            </a:r>
            <a:r>
              <a:rPr lang="en-US" dirty="0" smtClean="0"/>
              <a:t> is the fully qualified class name of the </a:t>
            </a:r>
            <a:r>
              <a:rPr lang="en-US" dirty="0" err="1" smtClean="0"/>
              <a:t>MIDlet</a:t>
            </a:r>
            <a:r>
              <a:rPr lang="en-US" dirty="0" smtClean="0"/>
              <a:t> to be activated when network activity in &lt;</a:t>
            </a:r>
            <a:r>
              <a:rPr lang="en-US" dirty="0" err="1" smtClean="0"/>
              <a:t>ConnectionURL</a:t>
            </a:r>
            <a:r>
              <a:rPr lang="en-US" dirty="0" smtClean="0"/>
              <a:t>&gt; is detected; for example, Java </a:t>
            </a:r>
            <a:r>
              <a:rPr lang="en-US" dirty="0" err="1" smtClean="0"/>
              <a:t>MEdeveloper.basicpush.PushMIDlet</a:t>
            </a:r>
            <a:r>
              <a:rPr lang="en-US" dirty="0" smtClean="0"/>
              <a:t>. </a:t>
            </a:r>
          </a:p>
          <a:p>
            <a:pPr>
              <a:lnSpc>
                <a:spcPct val="70000"/>
              </a:lnSpc>
              <a:buFontTx/>
              <a:buChar char="•"/>
            </a:pPr>
            <a:r>
              <a:rPr lang="en-GB" dirty="0" smtClean="0"/>
              <a:t>  &lt;Allowed-Sender&gt;</a:t>
            </a:r>
            <a:r>
              <a:rPr lang="en-US" dirty="0" smtClean="0"/>
              <a:t> is a filter used to restrict the servers that can activate </a:t>
            </a:r>
            <a:r>
              <a:rPr lang="en-GB" dirty="0" smtClean="0"/>
              <a:t>&lt;</a:t>
            </a:r>
            <a:r>
              <a:rPr lang="en-GB" dirty="0" err="1" smtClean="0"/>
              <a:t>MIDletClassName</a:t>
            </a:r>
            <a:r>
              <a:rPr lang="en-GB" dirty="0" smtClean="0"/>
              <a:t>&gt;.</a:t>
            </a:r>
            <a:r>
              <a:rPr lang="en-US" dirty="0" smtClean="0"/>
              <a:t> You can use wildcards; a * indicates one or more characters and a ? indicates one character. For example, 192.168.1.190, or 192.168.1.*, or 192.168.19?.1, or simply *. </a:t>
            </a:r>
          </a:p>
          <a:p>
            <a:pPr>
              <a:lnSpc>
                <a:spcPct val="70000"/>
              </a:lnSpc>
            </a:pPr>
            <a:r>
              <a:rPr lang="en-US" dirty="0" smtClean="0"/>
              <a:t>The following shows a JAD file with a static registration of an inbound socket connection on port 5000, with no address filtering, which activates </a:t>
            </a:r>
            <a:r>
              <a:rPr lang="en-US" dirty="0" err="1" smtClean="0"/>
              <a:t>MIDlet</a:t>
            </a:r>
            <a:r>
              <a:rPr lang="en-US" dirty="0" smtClean="0"/>
              <a:t> Java </a:t>
            </a:r>
            <a:r>
              <a:rPr lang="en-US" dirty="0" err="1" smtClean="0"/>
              <a:t>MEdeveloper.basicpush.PushMIDlet</a:t>
            </a:r>
            <a:r>
              <a:rPr lang="en-US" dirty="0" smtClean="0"/>
              <a:t>. </a:t>
            </a:r>
            <a:endParaRPr lang="en-GB" dirty="0" smtClean="0"/>
          </a:p>
          <a:p>
            <a:pPr>
              <a:lnSpc>
                <a:spcPct val="70000"/>
              </a:lnSpc>
              <a:buNone/>
            </a:pPr>
            <a:r>
              <a:rPr lang="en-GB" dirty="0" smtClean="0">
                <a:latin typeface="Courier New" pitchFamily="49" charset="0"/>
              </a:rPr>
              <a:t>MIDlet-1: </a:t>
            </a:r>
            <a:r>
              <a:rPr lang="en-GB" dirty="0" err="1" smtClean="0">
                <a:latin typeface="Courier New" pitchFamily="49" charset="0"/>
              </a:rPr>
              <a:t>PushMIDlet,,Java</a:t>
            </a:r>
            <a:r>
              <a:rPr lang="en-GB" dirty="0" smtClean="0">
                <a:latin typeface="Courier New" pitchFamily="49" charset="0"/>
              </a:rPr>
              <a:t> </a:t>
            </a:r>
            <a:r>
              <a:rPr lang="en-GB" dirty="0" err="1" smtClean="0">
                <a:latin typeface="Courier New" pitchFamily="49" charset="0"/>
              </a:rPr>
              <a:t>MEdeveloper.basicpush.PushMIDlet</a:t>
            </a:r>
            <a:endParaRPr lang="en-GB" dirty="0" smtClean="0">
              <a:latin typeface="Courier New" pitchFamily="49" charset="0"/>
            </a:endParaRPr>
          </a:p>
          <a:p>
            <a:pPr>
              <a:lnSpc>
                <a:spcPct val="70000"/>
              </a:lnSpc>
              <a:buNone/>
            </a:pPr>
            <a:r>
              <a:rPr lang="en-GB" dirty="0" smtClean="0">
                <a:latin typeface="Courier New" pitchFamily="49" charset="0"/>
              </a:rPr>
              <a:t>MIDlet-2: </a:t>
            </a:r>
            <a:r>
              <a:rPr lang="en-GB" dirty="0" err="1" smtClean="0">
                <a:latin typeface="Courier New" pitchFamily="49" charset="0"/>
              </a:rPr>
              <a:t>WMAMIDlet,,Java</a:t>
            </a:r>
            <a:r>
              <a:rPr lang="en-GB" dirty="0" smtClean="0">
                <a:latin typeface="Courier New" pitchFamily="49" charset="0"/>
              </a:rPr>
              <a:t> </a:t>
            </a:r>
            <a:r>
              <a:rPr lang="en-GB" dirty="0" err="1" smtClean="0">
                <a:latin typeface="Courier New" pitchFamily="49" charset="0"/>
              </a:rPr>
              <a:t>MEdeveloper.wma.WMAMIDlet</a:t>
            </a:r>
            <a:endParaRPr lang="en-GB" dirty="0" smtClean="0">
              <a:latin typeface="Courier New" pitchFamily="49" charset="0"/>
            </a:endParaRPr>
          </a:p>
          <a:p>
            <a:pPr>
              <a:lnSpc>
                <a:spcPct val="70000"/>
              </a:lnSpc>
              <a:buNone/>
            </a:pPr>
            <a:r>
              <a:rPr lang="en-GB" dirty="0" err="1" smtClean="0">
                <a:latin typeface="Courier New" pitchFamily="49" charset="0"/>
              </a:rPr>
              <a:t>MIDlet</a:t>
            </a:r>
            <a:r>
              <a:rPr lang="en-GB" dirty="0" smtClean="0">
                <a:latin typeface="Courier New" pitchFamily="49" charset="0"/>
              </a:rPr>
              <a:t>-Name: </a:t>
            </a:r>
            <a:r>
              <a:rPr lang="en-GB" dirty="0" err="1" smtClean="0">
                <a:latin typeface="Courier New" pitchFamily="49" charset="0"/>
              </a:rPr>
              <a:t>MyMIDletSuite</a:t>
            </a:r>
            <a:endParaRPr lang="en-GB" dirty="0" smtClean="0">
              <a:latin typeface="Courier New" pitchFamily="49" charset="0"/>
            </a:endParaRPr>
          </a:p>
          <a:p>
            <a:pPr>
              <a:lnSpc>
                <a:spcPct val="70000"/>
              </a:lnSpc>
              <a:buNone/>
            </a:pPr>
            <a:r>
              <a:rPr lang="en-GB" dirty="0" err="1" smtClean="0">
                <a:latin typeface="Courier New" pitchFamily="49" charset="0"/>
              </a:rPr>
              <a:t>MIDlet</a:t>
            </a:r>
            <a:r>
              <a:rPr lang="en-GB" dirty="0" smtClean="0">
                <a:latin typeface="Courier New" pitchFamily="49" charset="0"/>
              </a:rPr>
              <a:t>-Vendor: Sun Microsystems, Inc.</a:t>
            </a:r>
          </a:p>
          <a:p>
            <a:pPr>
              <a:lnSpc>
                <a:spcPct val="70000"/>
              </a:lnSpc>
              <a:buNone/>
            </a:pPr>
            <a:r>
              <a:rPr lang="en-GB" dirty="0" err="1" smtClean="0">
                <a:latin typeface="Courier New" pitchFamily="49" charset="0"/>
              </a:rPr>
              <a:t>MIDlet</a:t>
            </a:r>
            <a:r>
              <a:rPr lang="en-GB" dirty="0" smtClean="0">
                <a:latin typeface="Courier New" pitchFamily="49" charset="0"/>
              </a:rPr>
              <a:t>-Version: 1.0</a:t>
            </a:r>
          </a:p>
          <a:p>
            <a:pPr>
              <a:lnSpc>
                <a:spcPct val="70000"/>
              </a:lnSpc>
              <a:buNone/>
            </a:pPr>
            <a:r>
              <a:rPr lang="en-GB" dirty="0" err="1" smtClean="0">
                <a:latin typeface="Courier New" pitchFamily="49" charset="0"/>
              </a:rPr>
              <a:t>MIDlet</a:t>
            </a:r>
            <a:r>
              <a:rPr lang="en-GB" dirty="0" smtClean="0">
                <a:latin typeface="Courier New" pitchFamily="49" charset="0"/>
              </a:rPr>
              <a:t>-Jar-Size: 4735</a:t>
            </a:r>
          </a:p>
          <a:p>
            <a:pPr>
              <a:lnSpc>
                <a:spcPct val="70000"/>
              </a:lnSpc>
              <a:buNone/>
            </a:pPr>
            <a:r>
              <a:rPr lang="en-GB" dirty="0" err="1" smtClean="0">
                <a:latin typeface="Courier New" pitchFamily="49" charset="0"/>
              </a:rPr>
              <a:t>MIDlet</a:t>
            </a:r>
            <a:r>
              <a:rPr lang="en-GB" dirty="0" smtClean="0">
                <a:latin typeface="Courier New" pitchFamily="49" charset="0"/>
              </a:rPr>
              <a:t>-Jar-URL: basicpush.jar</a:t>
            </a:r>
          </a:p>
          <a:p>
            <a:pPr>
              <a:lnSpc>
                <a:spcPct val="70000"/>
              </a:lnSpc>
              <a:buNone/>
            </a:pPr>
            <a:r>
              <a:rPr lang="en-GB" dirty="0" err="1" smtClean="0">
                <a:latin typeface="Courier New" pitchFamily="49" charset="0"/>
              </a:rPr>
              <a:t>MicroEdition</a:t>
            </a:r>
            <a:r>
              <a:rPr lang="en-GB" dirty="0" smtClean="0">
                <a:latin typeface="Courier New" pitchFamily="49" charset="0"/>
              </a:rPr>
              <a:t>-Configuration: CLDC-1.0</a:t>
            </a:r>
          </a:p>
          <a:p>
            <a:pPr>
              <a:lnSpc>
                <a:spcPct val="70000"/>
              </a:lnSpc>
              <a:buNone/>
            </a:pPr>
            <a:r>
              <a:rPr lang="en-GB" dirty="0" err="1" smtClean="0">
                <a:latin typeface="Courier New" pitchFamily="49" charset="0"/>
              </a:rPr>
              <a:t>MicroEdition</a:t>
            </a:r>
            <a:r>
              <a:rPr lang="en-GB" dirty="0" smtClean="0">
                <a:latin typeface="Courier New" pitchFamily="49" charset="0"/>
              </a:rPr>
              <a:t>-Profile: MIDP-1.0</a:t>
            </a:r>
          </a:p>
          <a:p>
            <a:pPr>
              <a:lnSpc>
                <a:spcPct val="70000"/>
              </a:lnSpc>
              <a:buNone/>
            </a:pPr>
            <a:r>
              <a:rPr lang="en-GB" dirty="0" smtClean="0">
                <a:latin typeface="Courier New" pitchFamily="49" charset="0"/>
              </a:rPr>
              <a:t>MIDlet-Push-1: socket://:5000, Java </a:t>
            </a:r>
            <a:r>
              <a:rPr lang="en-GB" dirty="0" err="1" smtClean="0">
                <a:latin typeface="Courier New" pitchFamily="49" charset="0"/>
              </a:rPr>
              <a:t>MEdeveloper.basicpush.PushMIDlet</a:t>
            </a:r>
            <a:r>
              <a:rPr lang="en-GB" dirty="0" smtClean="0">
                <a:latin typeface="Courier New" pitchFamily="49" charset="0"/>
              </a:rPr>
              <a:t>, *</a:t>
            </a:r>
          </a:p>
          <a:p>
            <a:pPr>
              <a:lnSpc>
                <a:spcPct val="70000"/>
              </a:lnSpc>
              <a:buNone/>
            </a:pPr>
            <a:r>
              <a:rPr lang="en-GB" dirty="0" err="1" smtClean="0">
                <a:latin typeface="Courier New" pitchFamily="49" charset="0"/>
              </a:rPr>
              <a:t>MIDlet</a:t>
            </a:r>
            <a:r>
              <a:rPr lang="en-GB" dirty="0" smtClean="0">
                <a:latin typeface="Courier New" pitchFamily="49" charset="0"/>
              </a:rPr>
              <a:t>-Permissions: </a:t>
            </a:r>
            <a:r>
              <a:rPr lang="en-GB" dirty="0" err="1" smtClean="0">
                <a:latin typeface="Courier New" pitchFamily="49" charset="0"/>
              </a:rPr>
              <a:t>javax.microedition.io.PushRegistry</a:t>
            </a:r>
            <a:r>
              <a:rPr lang="en-GB" dirty="0" smtClean="0">
                <a:latin typeface="Courier New" pitchFamily="49" charset="0"/>
              </a:rPr>
              <a:t>, </a:t>
            </a:r>
            <a:r>
              <a:rPr lang="en-GB" dirty="0" err="1" smtClean="0">
                <a:latin typeface="Courier New" pitchFamily="49" charset="0"/>
              </a:rPr>
              <a:t>javax.microedition.io.Connector.serversocket</a:t>
            </a:r>
            <a:r>
              <a:rPr lang="en-GB" dirty="0" smtClean="0">
                <a:latin typeface="Courier New" pitchFamily="49" charset="0"/>
              </a:rPr>
              <a:t/>
            </a:r>
            <a:br>
              <a:rPr lang="en-GB" dirty="0" smtClean="0">
                <a:latin typeface="Courier New" pitchFamily="49" charset="0"/>
              </a:rPr>
            </a:br>
            <a:endParaRPr lang="en-GB" dirty="0" smtClean="0">
              <a:latin typeface="Courier New" pitchFamily="49" charset="0"/>
            </a:endParaRPr>
          </a:p>
          <a:p>
            <a:pPr>
              <a:lnSpc>
                <a:spcPct val="70000"/>
              </a:lnSpc>
            </a:pPr>
            <a:r>
              <a:rPr lang="en-US" dirty="0" smtClean="0"/>
              <a:t>If the requested local address </a:t>
            </a:r>
            <a:r>
              <a:rPr lang="en-GB" dirty="0" smtClean="0"/>
              <a:t>&lt;</a:t>
            </a:r>
            <a:r>
              <a:rPr lang="en-GB" dirty="0" err="1" smtClean="0"/>
              <a:t>ConnectionURL</a:t>
            </a:r>
            <a:r>
              <a:rPr lang="en-GB" dirty="0" smtClean="0"/>
              <a:t>&gt;</a:t>
            </a:r>
            <a:r>
              <a:rPr lang="en-US" dirty="0" smtClean="0"/>
              <a:t> is already in use, the installation fails. The way how this failure is presented to the user depends on the vendor and the implementation. </a:t>
            </a:r>
          </a:p>
          <a:p>
            <a:pPr>
              <a:lnSpc>
                <a:spcPct val="70000"/>
              </a:lnSpc>
            </a:pPr>
            <a:r>
              <a:rPr lang="en-US" dirty="0" smtClean="0"/>
              <a:t>Note the </a:t>
            </a:r>
            <a:r>
              <a:rPr lang="en-US" dirty="0" err="1" smtClean="0"/>
              <a:t>MIDlet</a:t>
            </a:r>
            <a:r>
              <a:rPr lang="en-US" dirty="0" smtClean="0"/>
              <a:t>-Permissions property, which is used to request permissions for the </a:t>
            </a:r>
            <a:r>
              <a:rPr lang="en-US" dirty="0" err="1" smtClean="0"/>
              <a:t>MIDlet</a:t>
            </a:r>
            <a:r>
              <a:rPr lang="en-US" dirty="0" smtClean="0"/>
              <a:t> suite. This example requests permission to use the push registry and socket APIs.</a:t>
            </a:r>
          </a:p>
          <a:p>
            <a:pPr>
              <a:lnSpc>
                <a:spcPct val="70000"/>
              </a:lnSpc>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1053C057-858D-48F4-8E24-2BEF734BBC04}" type="slidenum">
              <a:rPr lang="en-US"/>
              <a:pPr/>
              <a:t>26</a:t>
            </a:fld>
            <a:endParaRPr lang="en-US"/>
          </a:p>
        </p:txBody>
      </p:sp>
      <p:sp>
        <p:nvSpPr>
          <p:cNvPr id="65541" name="Rectangle 2"/>
          <p:cNvSpPr>
            <a:spLocks noGrp="1" noRot="1" noChangeAspect="1" noChangeArrowheads="1" noTextEdit="1"/>
          </p:cNvSpPr>
          <p:nvPr>
            <p:ph type="sldImg"/>
          </p:nvPr>
        </p:nvSpPr>
        <p:spPr>
          <a:xfrm>
            <a:off x="906463" y="844550"/>
            <a:ext cx="4916487" cy="3403600"/>
          </a:xfrm>
          <a:ln/>
        </p:spPr>
      </p:sp>
      <p:sp>
        <p:nvSpPr>
          <p:cNvPr id="65542" name="Rectangle 3"/>
          <p:cNvSpPr>
            <a:spLocks noGrp="1" noChangeArrowheads="1"/>
          </p:cNvSpPr>
          <p:nvPr>
            <p:ph type="body" idx="1"/>
          </p:nvPr>
        </p:nvSpPr>
        <p:spPr>
          <a:noFill/>
          <a:ln w="9525"/>
        </p:spPr>
        <p:txBody>
          <a:bodyPr/>
          <a:lstStyle/>
          <a:p>
            <a:r>
              <a:rPr lang="en-US" smtClean="0"/>
              <a:t>To schedule a MIDlet launch by the AMS, the MIDlet invokes the PushRegistry.registerAlarm() method, passing the fully qualified class name of the MIDlet to launch and the time for the launch as arguments. Passing a time of zero disables the alarm. Note that only one outstanding alarm per MIDlet is supported, and invoking this method overwrites any previously scheduled alarm.</a:t>
            </a:r>
          </a:p>
          <a:p>
            <a:endParaRPr lang="en-US" smtClean="0"/>
          </a:p>
          <a:p>
            <a:r>
              <a:rPr lang="en-US" smtClean="0"/>
              <a:t>In this code sample, a helper method uses the registerAlarm() method to schedule the launch of the currently executing MIDlet.</a:t>
            </a:r>
          </a:p>
          <a:p>
            <a:endParaRPr lang="en-US" smtClean="0"/>
          </a:p>
          <a:p>
            <a:r>
              <a:rPr lang="en-US" smtClean="0"/>
              <a:t>If the call to registerAlarm() overwrites a previous timer, it returns that timer's scheduled time; if not, it returns 0. </a:t>
            </a:r>
          </a:p>
          <a:p>
            <a:endParaRPr lang="en-US" smtClean="0"/>
          </a:p>
          <a:p>
            <a:r>
              <a:rPr lang="en-US" smtClean="0"/>
              <a:t>The following call can be made to launch the MIDlet after two hours:</a:t>
            </a:r>
          </a:p>
          <a:p>
            <a:endParaRPr lang="en-GB" smtClean="0"/>
          </a:p>
          <a:p>
            <a:r>
              <a:rPr lang="en-GB" smtClean="0">
                <a:latin typeface="Courier New" pitchFamily="49" charset="0"/>
              </a:rPr>
              <a:t>scheduleMIDlet(2*60*60*1000);</a:t>
            </a:r>
          </a:p>
          <a:p>
            <a:endParaRPr lang="en-US" smtClean="0">
              <a:latin typeface="Courier New" pitchFamily="49" charset="0"/>
            </a:endParaRPr>
          </a:p>
          <a:p>
            <a:r>
              <a:rPr lang="en-US" smtClean="0"/>
              <a:t>A MIDlet that requires push alarms must schedule them before it exits, so is dealt with in the destroyApp method. When destroyApp() is invoked, it release resources (connection, threads, etc), and then schedules the push alarm for the future launch of the MIDlet before exiting.</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Grp="1" noChangeArrowheads="1"/>
          </p:cNvSpPr>
          <p:nvPr>
            <p:ph type="sldNum" sz="quarter" idx="5"/>
          </p:nvPr>
        </p:nvSpPr>
        <p:spPr>
          <a:noFill/>
        </p:spPr>
        <p:txBody>
          <a:bodyPr/>
          <a:lstStyle/>
          <a:p>
            <a:fld id="{5F1CFA55-71A5-4096-B3EF-513FC9415C7C}" type="slidenum">
              <a:rPr lang="en-US"/>
              <a:pPr/>
              <a:t>27</a:t>
            </a:fld>
            <a:endParaRPr lang="en-US"/>
          </a:p>
        </p:txBody>
      </p:sp>
      <p:sp>
        <p:nvSpPr>
          <p:cNvPr id="66565" name="Rectangle 2"/>
          <p:cNvSpPr>
            <a:spLocks noGrp="1" noRot="1" noChangeAspect="1" noChangeArrowheads="1" noTextEdit="1"/>
          </p:cNvSpPr>
          <p:nvPr>
            <p:ph type="sldImg"/>
          </p:nvPr>
        </p:nvSpPr>
        <p:spPr>
          <a:xfrm>
            <a:off x="906463" y="844550"/>
            <a:ext cx="4916487" cy="3403600"/>
          </a:xfrm>
          <a:ln/>
        </p:spPr>
      </p:sp>
      <p:sp>
        <p:nvSpPr>
          <p:cNvPr id="66566" name="Rectangle 3"/>
          <p:cNvSpPr>
            <a:spLocks noGrp="1" noChangeArrowheads="1"/>
          </p:cNvSpPr>
          <p:nvPr>
            <p:ph type="body" idx="1"/>
          </p:nvPr>
        </p:nvSpPr>
        <p:spPr>
          <a:noFill/>
          <a:ln w="9525"/>
        </p:spPr>
        <p:txBody>
          <a:bodyPr/>
          <a:lstStyle/>
          <a:p>
            <a:r>
              <a:rPr lang="en-US" smtClean="0"/>
              <a:t>The code shows how to register an inbound connection, using a user-defined local port. The MIDlet calls registerConnection() to register the newly created inbound (server) socket connection.</a:t>
            </a:r>
          </a:p>
          <a:p>
            <a:endParaRPr lang="en-US" smtClean="0"/>
          </a:p>
          <a:p>
            <a:r>
              <a:rPr lang="en-US" smtClean="0"/>
              <a:t>The connection is registered after the Connector.open method is called so that when this MIDlet exits (is destroyed), the AMS can activate the MIDlet when network activity is detected. The AMS remembers the registered URL even when the MIDlet is not active.</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sldNum" sz="quarter" idx="5"/>
          </p:nvPr>
        </p:nvSpPr>
        <p:spPr>
          <a:noFill/>
        </p:spPr>
        <p:txBody>
          <a:bodyPr/>
          <a:lstStyle/>
          <a:p>
            <a:fld id="{520C1F32-EEAD-42B6-98E0-FC3B0AA1C541}" type="slidenum">
              <a:rPr lang="en-US"/>
              <a:pPr/>
              <a:t>28</a:t>
            </a:fld>
            <a:endParaRPr lang="en-US"/>
          </a:p>
        </p:txBody>
      </p:sp>
      <p:sp>
        <p:nvSpPr>
          <p:cNvPr id="67589" name="Rectangle 2"/>
          <p:cNvSpPr>
            <a:spLocks noGrp="1" noRot="1" noChangeAspect="1" noChangeArrowheads="1" noTextEdit="1"/>
          </p:cNvSpPr>
          <p:nvPr>
            <p:ph type="sldImg"/>
          </p:nvPr>
        </p:nvSpPr>
        <p:spPr>
          <a:xfrm>
            <a:off x="906463" y="844550"/>
            <a:ext cx="4916487" cy="3403600"/>
          </a:xfrm>
          <a:ln/>
        </p:spPr>
      </p:sp>
      <p:sp>
        <p:nvSpPr>
          <p:cNvPr id="67590" name="Rectangle 3"/>
          <p:cNvSpPr>
            <a:spLocks noGrp="1" noChangeArrowheads="1"/>
          </p:cNvSpPr>
          <p:nvPr>
            <p:ph type="body" idx="1"/>
          </p:nvPr>
        </p:nvSpPr>
        <p:spPr>
          <a:noFill/>
          <a:ln w="9525"/>
        </p:spPr>
        <p:txBody>
          <a:bodyPr/>
          <a:lstStyle/>
          <a:p>
            <a:r>
              <a:rPr lang="en-US" smtClean="0"/>
              <a:t>Registering an inbound datagram connection is done much the same way as the Socket example on the previous slide. You just use a DatagramConnection and a Datagram instead.</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noFill/>
        </p:spPr>
        <p:txBody>
          <a:bodyPr/>
          <a:lstStyle/>
          <a:p>
            <a:fld id="{C63A1C07-32A3-4835-93D8-A491167C113C}" type="slidenum">
              <a:rPr lang="en-US"/>
              <a:pPr/>
              <a:t>29</a:t>
            </a:fld>
            <a:endParaRPr lang="en-US"/>
          </a:p>
        </p:txBody>
      </p:sp>
      <p:sp>
        <p:nvSpPr>
          <p:cNvPr id="68613" name="Rectangle 2"/>
          <p:cNvSpPr>
            <a:spLocks noGrp="1" noRot="1" noChangeAspect="1" noChangeArrowheads="1" noTextEdit="1"/>
          </p:cNvSpPr>
          <p:nvPr>
            <p:ph type="sldImg"/>
          </p:nvPr>
        </p:nvSpPr>
        <p:spPr>
          <a:xfrm>
            <a:off x="906463" y="844550"/>
            <a:ext cx="4916487" cy="3403600"/>
          </a:xfrm>
          <a:ln/>
        </p:spPr>
      </p:sp>
      <p:sp>
        <p:nvSpPr>
          <p:cNvPr id="68614" name="Rectangle 3"/>
          <p:cNvSpPr>
            <a:spLocks noGrp="1" noChangeArrowheads="1"/>
          </p:cNvSpPr>
          <p:nvPr>
            <p:ph type="body" idx="1"/>
          </p:nvPr>
        </p:nvSpPr>
        <p:spPr>
          <a:noFill/>
          <a:ln w="9525"/>
        </p:spPr>
        <p:txBody>
          <a:bodyPr/>
          <a:lstStyle/>
          <a:p>
            <a:r>
              <a:rPr lang="en-US" smtClean="0"/>
              <a:t>Because the AMS maintains the registration even after the MIDlet exits, it is important that the MIDlet unregister the connection when it is no longer needed. To unregister an inbound connection, use the unregisterConnection() method.</a:t>
            </a:r>
          </a:p>
          <a:p>
            <a:endParaRPr lang="en-US" smtClean="0"/>
          </a:p>
          <a:p>
            <a:r>
              <a:rPr lang="en-US" smtClean="0"/>
              <a:t>The method returns true if it was successful and false if it fails to unregister the connection, for example if the argument is null, or it specifies a connection that has not been registered. The method throws SecurityException if the specified MIDlet has been registered by another MIDlet suite.</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FEFE7000-0BFB-49DC-936F-F30C5A0AF0C6}" type="slidenum">
              <a:rPr lang="en-US"/>
              <a:pPr/>
              <a:t>3</a:t>
            </a:fld>
            <a:endParaRPr lang="en-US"/>
          </a:p>
        </p:txBody>
      </p:sp>
      <p:sp>
        <p:nvSpPr>
          <p:cNvPr id="41989" name="Rectangle 2"/>
          <p:cNvSpPr>
            <a:spLocks noGrp="1" noRot="1" noChangeAspect="1" noChangeArrowheads="1" noTextEdit="1"/>
          </p:cNvSpPr>
          <p:nvPr>
            <p:ph type="sldImg"/>
          </p:nvPr>
        </p:nvSpPr>
        <p:spPr>
          <a:xfrm>
            <a:off x="906463" y="844550"/>
            <a:ext cx="4916487" cy="3403600"/>
          </a:xfrm>
          <a:ln/>
        </p:spPr>
      </p:sp>
      <p:sp>
        <p:nvSpPr>
          <p:cNvPr id="41990" name="Rectangle 3"/>
          <p:cNvSpPr>
            <a:spLocks noGrp="1" noChangeArrowheads="1"/>
          </p:cNvSpPr>
          <p:nvPr>
            <p:ph type="body" idx="1"/>
          </p:nvPr>
        </p:nvSpPr>
        <p:spPr>
          <a:noFill/>
          <a:ln w="9525"/>
        </p:spPr>
        <p:txBody>
          <a:bodyPr/>
          <a:lstStyle/>
          <a:p>
            <a:r>
              <a:rPr lang="en-US" smtClean="0"/>
              <a:t>Java ME provides networking features that extend the resources available on a network into the mobile space. It is now possible to get up-to-the-minute stock quotes or updated currency exchange rates on a mobile phone.</a:t>
            </a:r>
          </a:p>
          <a:p>
            <a:endParaRPr lang="en-US" smtClean="0"/>
          </a:p>
          <a:p>
            <a:r>
              <a:rPr lang="en-US" smtClean="0"/>
              <a:t>The </a:t>
            </a:r>
            <a:r>
              <a:rPr lang="en-US" smtClean="0">
                <a:latin typeface="Courier New" pitchFamily="49" charset="0"/>
              </a:rPr>
              <a:t>javax.microedition.io</a:t>
            </a:r>
            <a:r>
              <a:rPr lang="en-US" smtClean="0"/>
              <a:t> classes and interfaces handle the networking capability of the Mobile Information Device Profile (MIDP).</a:t>
            </a:r>
          </a:p>
          <a:p>
            <a:endParaRPr lang="en-US" smtClean="0"/>
          </a:p>
          <a:p>
            <a:r>
              <a:rPr lang="en-US" smtClean="0"/>
              <a:t>The </a:t>
            </a:r>
            <a:r>
              <a:rPr lang="en-US" smtClean="0">
                <a:latin typeface="Courier New" pitchFamily="49" charset="0"/>
              </a:rPr>
              <a:t>java.io</a:t>
            </a:r>
            <a:r>
              <a:rPr lang="en-US" smtClean="0"/>
              <a:t> package, on the other hand, provides input/output (I/O) capability to MIDP. Its various classes and interfaces provide for system input and output for data streams. This Java ME package, a subset of the Java SE </a:t>
            </a:r>
            <a:r>
              <a:rPr lang="en-US" smtClean="0">
                <a:latin typeface="Courier New" pitchFamily="49" charset="0"/>
              </a:rPr>
              <a:t>java.io</a:t>
            </a:r>
            <a:r>
              <a:rPr lang="en-US" smtClean="0"/>
              <a:t> package, handles data I/O at a low level.</a:t>
            </a:r>
          </a:p>
          <a:p>
            <a:endParaRPr lang="en-US" smtClean="0"/>
          </a:p>
          <a:p>
            <a:r>
              <a:rPr lang="en-US" smtClean="0"/>
              <a:t>The most critical aspect of Java ME network connectivity is communication between a mobile device and Web server. This is essentially a client/server mechanism in which the mobile device acts as a Web client and is capable of interfacing with enterprise systems, databases, corporate intranets, and the internet.</a:t>
            </a:r>
          </a:p>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6"/>
          <p:cNvSpPr>
            <a:spLocks noGrp="1" noChangeArrowheads="1"/>
          </p:cNvSpPr>
          <p:nvPr>
            <p:ph type="sldNum" sz="quarter" idx="5"/>
          </p:nvPr>
        </p:nvSpPr>
        <p:spPr>
          <a:noFill/>
        </p:spPr>
        <p:txBody>
          <a:bodyPr/>
          <a:lstStyle/>
          <a:p>
            <a:fld id="{C708C6AB-1B12-451D-9F69-221F50A8283D}" type="slidenum">
              <a:rPr lang="en-US"/>
              <a:pPr/>
              <a:t>30</a:t>
            </a:fld>
            <a:endParaRPr lang="en-US"/>
          </a:p>
        </p:txBody>
      </p:sp>
      <p:sp>
        <p:nvSpPr>
          <p:cNvPr id="69637" name="Rectangle 2"/>
          <p:cNvSpPr>
            <a:spLocks noGrp="1" noRot="1" noChangeAspect="1" noChangeArrowheads="1" noTextEdit="1"/>
          </p:cNvSpPr>
          <p:nvPr>
            <p:ph type="sldImg"/>
          </p:nvPr>
        </p:nvSpPr>
        <p:spPr>
          <a:xfrm>
            <a:off x="906463" y="844550"/>
            <a:ext cx="4916487" cy="3403600"/>
          </a:xfrm>
          <a:ln/>
        </p:spPr>
      </p:sp>
      <p:sp>
        <p:nvSpPr>
          <p:cNvPr id="69638" name="Rectangle 3"/>
          <p:cNvSpPr>
            <a:spLocks noGrp="1" noChangeArrowheads="1"/>
          </p:cNvSpPr>
          <p:nvPr>
            <p:ph type="body" idx="1"/>
          </p:nvPr>
        </p:nvSpPr>
        <p:spPr>
          <a:noFill/>
          <a:ln w="9525"/>
        </p:spPr>
        <p:txBody>
          <a:bodyPr/>
          <a:lstStyle/>
          <a:p>
            <a:r>
              <a:rPr lang="en-US" smtClean="0"/>
              <a:t>The push registry provides two methods to retrieve information about a registered connection - specifically, the information defined by the MIDlet-Push property or by a call to registerConnection(): </a:t>
            </a:r>
            <a:endParaRPr lang="en-GB" smtClean="0"/>
          </a:p>
          <a:p>
            <a:pPr lvl="1">
              <a:spcBef>
                <a:spcPct val="0"/>
              </a:spcBef>
              <a:spcAft>
                <a:spcPct val="100000"/>
              </a:spcAft>
              <a:buFontTx/>
              <a:buChar char="•"/>
            </a:pPr>
            <a:r>
              <a:rPr lang="en-GB" smtClean="0"/>
              <a:t>getMIDlet() retrieves the MIDlet responsible for a particular connection. </a:t>
            </a:r>
          </a:p>
          <a:p>
            <a:pPr lvl="1">
              <a:spcBef>
                <a:spcPct val="0"/>
              </a:spcBef>
              <a:spcAft>
                <a:spcPct val="100000"/>
              </a:spcAft>
              <a:buFontTx/>
              <a:buChar char="•"/>
            </a:pPr>
            <a:r>
              <a:rPr lang="en-GB" smtClean="0"/>
              <a:t>getFilter() retrieves the filter for a particular connection. </a:t>
            </a:r>
            <a:endParaRPr lang="en-US" smtClean="0"/>
          </a:p>
          <a:p>
            <a:endParaRPr lang="en-US" smtClean="0"/>
          </a:p>
          <a:p>
            <a:r>
              <a:rPr lang="en-US" smtClean="0"/>
              <a:t>The </a:t>
            </a:r>
            <a:r>
              <a:rPr lang="en-GB" smtClean="0"/>
              <a:t>PushRegistry.listConnections()</a:t>
            </a:r>
            <a:r>
              <a:rPr lang="en-US" smtClean="0"/>
              <a:t> method allows you to discover all the inbound connections registered by the MIDlet suite. You can also use it to discover whether the MIDlet was activated by an incoming connection. </a:t>
            </a:r>
          </a:p>
          <a:p>
            <a:endParaRPr lang="en-US" smtClean="0"/>
          </a:p>
          <a:p>
            <a:r>
              <a:rPr lang="en-US" smtClean="0"/>
              <a:t>If you pass false to </a:t>
            </a:r>
            <a:r>
              <a:rPr lang="en-GB" smtClean="0"/>
              <a:t>listConnections(),</a:t>
            </a:r>
            <a:r>
              <a:rPr lang="en-US" smtClean="0"/>
              <a:t> the method returns a string array that identifies all the inbound connections registered by the MIDlet suite, but if you pass a true argument the method reports only the registered connections with available data - indicating that MIDlet activation was due to incoming network data.</a:t>
            </a:r>
          </a:p>
          <a:p>
            <a:endParaRPr lang="en-US" smtClean="0"/>
          </a:p>
          <a:p>
            <a:r>
              <a:rPr lang="en-US" smtClean="0"/>
              <a:t>This method calls </a:t>
            </a:r>
            <a:r>
              <a:rPr lang="en-GB" smtClean="0"/>
              <a:t>listConnection()</a:t>
            </a:r>
            <a:r>
              <a:rPr lang="en-US" smtClean="0"/>
              <a:t> with a false argument, then for each connection it retrieves and reports the associated MIDlet and filter information.</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5A28808F-71F6-44C6-95B9-EC7C5FBDDE98}" type="slidenum">
              <a:rPr lang="en-US"/>
              <a:pPr/>
              <a:t>31</a:t>
            </a:fld>
            <a:endParaRPr lang="en-US"/>
          </a:p>
        </p:txBody>
      </p:sp>
      <p:sp>
        <p:nvSpPr>
          <p:cNvPr id="70661" name="Rectangle 2"/>
          <p:cNvSpPr>
            <a:spLocks noGrp="1" noRot="1" noChangeAspect="1" noChangeArrowheads="1" noTextEdit="1"/>
          </p:cNvSpPr>
          <p:nvPr>
            <p:ph type="sldImg"/>
          </p:nvPr>
        </p:nvSpPr>
        <p:spPr>
          <a:xfrm>
            <a:off x="906463" y="844550"/>
            <a:ext cx="4916487" cy="3403600"/>
          </a:xfrm>
          <a:ln/>
        </p:spPr>
      </p:sp>
      <p:sp>
        <p:nvSpPr>
          <p:cNvPr id="70662" name="Rectangle 3"/>
          <p:cNvSpPr>
            <a:spLocks noGrp="1" noChangeArrowheads="1"/>
          </p:cNvSpPr>
          <p:nvPr>
            <p:ph type="body" idx="1"/>
          </p:nvPr>
        </p:nvSpPr>
        <p:spPr>
          <a:noFill/>
          <a:ln w="9525"/>
        </p:spPr>
        <p:txBody>
          <a:bodyPr/>
          <a:lstStyle/>
          <a:p>
            <a:r>
              <a:rPr lang="en-US" smtClean="0"/>
              <a:t>To avoid hang-ups in the main UI thread is to put all lengthy or potentially blocking operations in separate threads. Network calls can block the user interface from redrawing or responding to user input until the call returns. In some cases having the user interface and a network connection on the same thread can cause a device to deadlock.</a:t>
            </a:r>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6"/>
          <p:cNvSpPr>
            <a:spLocks noGrp="1" noChangeArrowheads="1"/>
          </p:cNvSpPr>
          <p:nvPr>
            <p:ph type="sldNum" sz="quarter" idx="5"/>
          </p:nvPr>
        </p:nvSpPr>
        <p:spPr>
          <a:noFill/>
        </p:spPr>
        <p:txBody>
          <a:bodyPr/>
          <a:lstStyle/>
          <a:p>
            <a:fld id="{9BADBF54-7A52-4F79-A544-F57F7A0121F4}" type="slidenum">
              <a:rPr lang="en-US"/>
              <a:pPr/>
              <a:t>32</a:t>
            </a:fld>
            <a:endParaRPr lang="en-US"/>
          </a:p>
        </p:txBody>
      </p:sp>
      <p:sp>
        <p:nvSpPr>
          <p:cNvPr id="71685" name="Rectangle 2"/>
          <p:cNvSpPr>
            <a:spLocks noGrp="1" noRot="1" noChangeAspect="1" noChangeArrowheads="1" noTextEdit="1"/>
          </p:cNvSpPr>
          <p:nvPr>
            <p:ph type="sldImg"/>
          </p:nvPr>
        </p:nvSpPr>
        <p:spPr>
          <a:xfrm>
            <a:off x="906463" y="844550"/>
            <a:ext cx="4916487" cy="3403600"/>
          </a:xfrm>
          <a:ln/>
        </p:spPr>
      </p:sp>
      <p:sp>
        <p:nvSpPr>
          <p:cNvPr id="71686" name="Rectangle 3"/>
          <p:cNvSpPr>
            <a:spLocks noGrp="1" noChangeArrowheads="1"/>
          </p:cNvSpPr>
          <p:nvPr>
            <p:ph type="body" idx="1"/>
          </p:nvPr>
        </p:nvSpPr>
        <p:spPr>
          <a:noFill/>
          <a:ln w="9525"/>
        </p:spPr>
        <p:txBody>
          <a:bodyPr/>
          <a:lstStyle/>
          <a:p>
            <a:r>
              <a:rPr lang="en-GB" smtClean="0"/>
              <a:t>Since the devices that MIDP application execute on can have limited resources, it is likely that the network connection hardware on the device can be limited too. Keeping this in mind, when any network connections are made from the device, it can take longer than say 3 seconds for the connection to be made. To indicate to the user of the application that it is creating a connection, or doing something that can take a while, provide visual feedback.  </a:t>
            </a:r>
          </a:p>
          <a:p>
            <a:r>
              <a:rPr lang="en-GB" smtClean="0"/>
              <a:t>Visual feedback can be in the form of an animated sand timer, a clock, or simply some text on the screen explaining the current status of the connection.</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Grp="1" noChangeArrowheads="1"/>
          </p:cNvSpPr>
          <p:nvPr>
            <p:ph type="sldNum" sz="quarter" idx="5"/>
          </p:nvPr>
        </p:nvSpPr>
        <p:spPr>
          <a:noFill/>
        </p:spPr>
        <p:txBody>
          <a:bodyPr/>
          <a:lstStyle/>
          <a:p>
            <a:fld id="{E39F894C-B5C4-41F1-BFD0-8FC785993B07}" type="slidenum">
              <a:rPr lang="en-US"/>
              <a:pPr/>
              <a:t>33</a:t>
            </a:fld>
            <a:endParaRPr lang="en-US"/>
          </a:p>
        </p:txBody>
      </p:sp>
      <p:sp>
        <p:nvSpPr>
          <p:cNvPr id="72709" name="Rectangle 2"/>
          <p:cNvSpPr>
            <a:spLocks noGrp="1" noRot="1" noChangeAspect="1" noChangeArrowheads="1" noTextEdit="1"/>
          </p:cNvSpPr>
          <p:nvPr>
            <p:ph type="sldImg"/>
          </p:nvPr>
        </p:nvSpPr>
        <p:spPr>
          <a:xfrm>
            <a:off x="906463" y="844550"/>
            <a:ext cx="4916487" cy="3403600"/>
          </a:xfrm>
          <a:ln/>
        </p:spPr>
      </p:sp>
      <p:sp>
        <p:nvSpPr>
          <p:cNvPr id="72710" name="Rectangle 3"/>
          <p:cNvSpPr>
            <a:spLocks noGrp="1" noChangeArrowheads="1"/>
          </p:cNvSpPr>
          <p:nvPr>
            <p:ph type="body" idx="1"/>
          </p:nvPr>
        </p:nvSpPr>
        <p:spPr>
          <a:noFill/>
          <a:ln w="9525"/>
        </p:spPr>
        <p:txBody>
          <a:bodyPr/>
          <a:lstStyle/>
          <a:p>
            <a:r>
              <a:rPr lang="en-US" dirty="0" smtClean="0"/>
              <a:t>To ensure the data your application is sending and receiving over the network is done quickly and in a reliable way, the data must be handled in chunks, rather than byte by byte. The code below shows how to send an array of bytes over an </a:t>
            </a:r>
            <a:r>
              <a:rPr lang="en-GB" dirty="0" err="1" smtClean="0"/>
              <a:t>HttpConnection</a:t>
            </a:r>
            <a:r>
              <a:rPr lang="en-US" dirty="0" smtClean="0"/>
              <a:t> by using a </a:t>
            </a:r>
            <a:r>
              <a:rPr lang="en-GB" dirty="0" err="1" smtClean="0"/>
              <a:t>DataOutputStream</a:t>
            </a:r>
            <a:r>
              <a:rPr lang="en-US" dirty="0" smtClean="0"/>
              <a:t> and its method </a:t>
            </a:r>
            <a:r>
              <a:rPr lang="en-GB" dirty="0" smtClean="0"/>
              <a:t>write(byte[] b, </a:t>
            </a:r>
            <a:r>
              <a:rPr lang="en-GB" dirty="0" err="1" smtClean="0"/>
              <a:t>int</a:t>
            </a:r>
            <a:r>
              <a:rPr lang="en-GB" dirty="0" smtClean="0"/>
              <a:t> offset, </a:t>
            </a:r>
            <a:r>
              <a:rPr lang="en-GB" dirty="0" err="1" smtClean="0"/>
              <a:t>int</a:t>
            </a:r>
            <a:r>
              <a:rPr lang="en-GB" dirty="0" smtClean="0"/>
              <a:t> length).</a:t>
            </a:r>
          </a:p>
          <a:p>
            <a:endParaRPr lang="en-GB" b="1" dirty="0" smtClean="0">
              <a:solidFill>
                <a:srgbClr val="006000"/>
              </a:solidFill>
            </a:endParaRPr>
          </a:p>
          <a:p>
            <a:pPr>
              <a:buNone/>
            </a:pPr>
            <a:r>
              <a:rPr lang="en-GB" b="1" dirty="0" smtClean="0">
                <a:solidFill>
                  <a:srgbClr val="006000"/>
                </a:solidFill>
                <a:latin typeface="Courier New" pitchFamily="49" charset="0"/>
              </a:rPr>
              <a:t>public String </a:t>
            </a:r>
            <a:r>
              <a:rPr lang="en-GB" b="1" dirty="0" err="1" smtClean="0">
                <a:solidFill>
                  <a:srgbClr val="006000"/>
                </a:solidFill>
                <a:latin typeface="Courier New" pitchFamily="49" charset="0"/>
              </a:rPr>
              <a:t>sendData</a:t>
            </a:r>
            <a:r>
              <a:rPr lang="en-GB" b="1" dirty="0" smtClean="0">
                <a:solidFill>
                  <a:srgbClr val="006000"/>
                </a:solidFill>
                <a:latin typeface="Courier New" pitchFamily="49" charset="0"/>
              </a:rPr>
              <a:t>(byte[] data) throw </a:t>
            </a:r>
            <a:r>
              <a:rPr lang="en-GB" b="1" dirty="0" err="1" smtClean="0">
                <a:solidFill>
                  <a:srgbClr val="006000"/>
                </a:solidFill>
                <a:latin typeface="Courier New" pitchFamily="49" charset="0"/>
              </a:rPr>
              <a:t>IOException</a:t>
            </a:r>
            <a:r>
              <a:rPr lang="en-GB" b="1" dirty="0" smtClean="0">
                <a:solidFill>
                  <a:srgbClr val="006000"/>
                </a:solidFill>
                <a:latin typeface="Courier New" pitchFamily="49" charset="0"/>
              </a:rPr>
              <a:t> {</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HttpConnection</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hc</a:t>
            </a:r>
            <a:r>
              <a:rPr lang="en-GB" b="1" dirty="0" smtClean="0">
                <a:solidFill>
                  <a:srgbClr val="006000"/>
                </a:solidFill>
                <a:latin typeface="Courier New" pitchFamily="49" charset="0"/>
              </a:rPr>
              <a:t> = (</a:t>
            </a:r>
            <a:r>
              <a:rPr lang="en-GB" b="1" dirty="0" err="1" smtClean="0">
                <a:solidFill>
                  <a:srgbClr val="006000"/>
                </a:solidFill>
                <a:latin typeface="Courier New" pitchFamily="49" charset="0"/>
              </a:rPr>
              <a:t>HttpConnection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Connector.open</a:t>
            </a:r>
            <a:r>
              <a:rPr lang="en-GB" b="1" dirty="0" smtClean="0">
                <a:solidFill>
                  <a:srgbClr val="006000"/>
                </a:solidFill>
                <a:latin typeface="Courier New" pitchFamily="49" charset="0"/>
              </a:rPr>
              <a:t>(</a:t>
            </a:r>
            <a:r>
              <a:rPr lang="en-GB" b="1" dirty="0" err="1" smtClean="0">
                <a:solidFill>
                  <a:srgbClr val="006000"/>
                </a:solidFill>
                <a:latin typeface="Courier New" pitchFamily="49" charset="0"/>
              </a:rPr>
              <a:t>url</a:t>
            </a: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Connector.WRITE</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hc.setRequestMethod</a:t>
            </a:r>
            <a:r>
              <a:rPr lang="en-GB" b="1" dirty="0" smtClean="0">
                <a:solidFill>
                  <a:srgbClr val="006000"/>
                </a:solidFill>
                <a:latin typeface="Courier New" pitchFamily="49" charset="0"/>
              </a:rPr>
              <a:t>(HttpConnection.POST);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DataOutputStream</a:t>
            </a:r>
            <a:r>
              <a:rPr lang="en-GB" b="1" dirty="0" smtClean="0">
                <a:solidFill>
                  <a:srgbClr val="006000"/>
                </a:solidFill>
                <a:latin typeface="Courier New" pitchFamily="49" charset="0"/>
              </a:rPr>
              <a:t> dos = </a:t>
            </a:r>
            <a:r>
              <a:rPr lang="en-GB" b="1" dirty="0" err="1" smtClean="0">
                <a:solidFill>
                  <a:srgbClr val="006000"/>
                </a:solidFill>
                <a:latin typeface="Courier New" pitchFamily="49" charset="0"/>
              </a:rPr>
              <a:t>hc.openDataOutputStream</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dos.write</a:t>
            </a:r>
            <a:r>
              <a:rPr lang="en-GB" b="1" dirty="0" smtClean="0">
                <a:solidFill>
                  <a:srgbClr val="006000"/>
                </a:solidFill>
                <a:latin typeface="Courier New" pitchFamily="49" charset="0"/>
              </a:rPr>
              <a:t>(data, 0, </a:t>
            </a:r>
            <a:r>
              <a:rPr lang="en-GB" b="1" dirty="0" err="1" smtClean="0">
                <a:solidFill>
                  <a:srgbClr val="006000"/>
                </a:solidFill>
                <a:latin typeface="Courier New" pitchFamily="49" charset="0"/>
              </a:rPr>
              <a:t>data.length</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dos.flush</a:t>
            </a:r>
            <a:r>
              <a:rPr lang="en-GB" b="1" dirty="0" smtClean="0">
                <a:solidFill>
                  <a:srgbClr val="006000"/>
                </a:solidFill>
                <a:latin typeface="Courier New" pitchFamily="49" charset="0"/>
              </a:rPr>
              <a:t>();</a:t>
            </a:r>
          </a:p>
          <a:p>
            <a:pPr>
              <a:buNone/>
            </a:pPr>
            <a:r>
              <a:rPr lang="en-GB" b="1" dirty="0" smtClean="0">
                <a:solidFill>
                  <a:srgbClr val="006000"/>
                </a:solidFill>
                <a:latin typeface="Courier New" pitchFamily="49" charset="0"/>
              </a:rPr>
              <a:t>	</a:t>
            </a:r>
            <a:r>
              <a:rPr lang="en-GB" b="1" dirty="0" err="1" smtClean="0">
                <a:solidFill>
                  <a:srgbClr val="006000"/>
                </a:solidFill>
                <a:latin typeface="Courier New" pitchFamily="49" charset="0"/>
              </a:rPr>
              <a:t>dos.close</a:t>
            </a:r>
            <a:r>
              <a:rPr lang="en-GB" b="1" dirty="0" smtClean="0">
                <a:solidFill>
                  <a:srgbClr val="006000"/>
                </a:solidFill>
                <a:latin typeface="Courier New" pitchFamily="49" charset="0"/>
              </a:rPr>
              <a:t>();</a:t>
            </a:r>
            <a:endParaRPr lang="en-US" b="1" dirty="0" smtClean="0">
              <a:solidFill>
                <a:srgbClr val="006000"/>
              </a:solidFill>
              <a:latin typeface="Courier New" pitchFamily="49" charset="0"/>
            </a:endParaRPr>
          </a:p>
          <a:p>
            <a:pPr>
              <a:buNone/>
            </a:pPr>
            <a:r>
              <a:rPr lang="en-US" b="1" dirty="0" smtClean="0">
                <a:solidFill>
                  <a:srgbClr val="006000"/>
                </a:solidFill>
                <a:latin typeface="Courier New" pitchFamily="49" charset="0"/>
              </a:rPr>
              <a:t>}</a:t>
            </a:r>
          </a:p>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6"/>
          <p:cNvSpPr>
            <a:spLocks noGrp="1" noChangeArrowheads="1"/>
          </p:cNvSpPr>
          <p:nvPr>
            <p:ph type="sldNum" sz="quarter" idx="5"/>
          </p:nvPr>
        </p:nvSpPr>
        <p:spPr>
          <a:noFill/>
        </p:spPr>
        <p:txBody>
          <a:bodyPr/>
          <a:lstStyle/>
          <a:p>
            <a:fld id="{F07EC8E7-AC45-419D-9059-E5A8339AC0B3}" type="slidenum">
              <a:rPr lang="en-US"/>
              <a:pPr/>
              <a:t>34</a:t>
            </a:fld>
            <a:endParaRPr lang="en-US"/>
          </a:p>
        </p:txBody>
      </p:sp>
      <p:sp>
        <p:nvSpPr>
          <p:cNvPr id="73733" name="Rectangle 2"/>
          <p:cNvSpPr>
            <a:spLocks noGrp="1" noRot="1" noChangeAspect="1" noChangeArrowheads="1" noTextEdit="1"/>
          </p:cNvSpPr>
          <p:nvPr>
            <p:ph type="sldImg"/>
          </p:nvPr>
        </p:nvSpPr>
        <p:spPr>
          <a:xfrm>
            <a:off x="906463" y="844550"/>
            <a:ext cx="4916487" cy="3403600"/>
          </a:xfrm>
          <a:ln/>
        </p:spPr>
      </p:sp>
      <p:sp>
        <p:nvSpPr>
          <p:cNvPr id="73734" name="Rectangle 3"/>
          <p:cNvSpPr>
            <a:spLocks noGrp="1" noChangeArrowheads="1"/>
          </p:cNvSpPr>
          <p:nvPr>
            <p:ph type="body" idx="1"/>
          </p:nvPr>
        </p:nvSpPr>
        <p:spPr>
          <a:noFill/>
          <a:ln w="9525"/>
        </p:spPr>
        <p:txBody>
          <a:bodyPr/>
          <a:lstStyle/>
          <a:p>
            <a:r>
              <a:rPr lang="en-US" smtClean="0"/>
              <a:t>Remember to close any connection once you have finished using it.  This prevents resource leak, which can potentially cause your device to become unstable.  To guarantee that the close() method is called in a block of code, consider using the finally construct.</a:t>
            </a:r>
          </a:p>
          <a:p>
            <a:endParaRPr lang="en-US" smtClean="0"/>
          </a:p>
          <a:p>
            <a:r>
              <a:rPr lang="en-US" smtClean="0"/>
              <a:t>The finally construct enables code to execute whether or not an exception occurred. Using finally is good to maintain the internal state of an object and to clean up non-memory resources.</a:t>
            </a:r>
          </a:p>
          <a:p>
            <a:endParaRPr lang="en-US" smtClean="0"/>
          </a:p>
          <a:p>
            <a:r>
              <a:rPr lang="en-US" smtClean="0"/>
              <a:t>A finally block ensures the close method is executed whether or not an exception is thrown from within the try block. Therefore, the close method is guaranteed to be called before the method exits. You are then sure the socket is closed and you have not leaked a resource.</a:t>
            </a:r>
          </a:p>
          <a:p>
            <a:endParaRPr lang="en-US" smtClean="0"/>
          </a:p>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4CE9282A-DC0A-4C2E-87F6-A0DCFF442CEC}" type="slidenum">
              <a:rPr lang="en-US"/>
              <a:pPr/>
              <a:t>4</a:t>
            </a:fld>
            <a:endParaRPr lang="en-US"/>
          </a:p>
        </p:txBody>
      </p:sp>
      <p:sp>
        <p:nvSpPr>
          <p:cNvPr id="43013" name="Rectangle 2"/>
          <p:cNvSpPr>
            <a:spLocks noGrp="1" noRot="1" noChangeAspect="1" noChangeArrowheads="1" noTextEdit="1"/>
          </p:cNvSpPr>
          <p:nvPr>
            <p:ph type="sldImg"/>
          </p:nvPr>
        </p:nvSpPr>
        <p:spPr>
          <a:xfrm>
            <a:off x="906463" y="844550"/>
            <a:ext cx="4916487" cy="3403600"/>
          </a:xfrm>
          <a:ln/>
        </p:spPr>
      </p:sp>
      <p:sp>
        <p:nvSpPr>
          <p:cNvPr id="43014" name="Rectangle 3"/>
          <p:cNvSpPr>
            <a:spLocks noGrp="1" noChangeArrowheads="1"/>
          </p:cNvSpPr>
          <p:nvPr>
            <p:ph type="body" idx="1"/>
          </p:nvPr>
        </p:nvSpPr>
        <p:spPr>
          <a:noFill/>
          <a:ln w="9525"/>
        </p:spPr>
        <p:txBody>
          <a:bodyPr/>
          <a:lstStyle/>
          <a:p>
            <a:pPr>
              <a:lnSpc>
                <a:spcPct val="80000"/>
              </a:lnSpc>
            </a:pPr>
            <a:r>
              <a:rPr lang="en-GB" dirty="0" smtClean="0"/>
              <a:t>The setting up of Network Connections is managed by a group of classes that are part of the CLDC specifications and define what is called the Generic Connection Framework (GCF). GCF defines a set of interfaces for connections, it is the responsibility of the specific profiles such as MIDP API to implement those connections. MIDP 1.0 added for example the </a:t>
            </a:r>
            <a:r>
              <a:rPr lang="en-GB" dirty="0" err="1" smtClean="0"/>
              <a:t>HttpConnection</a:t>
            </a:r>
            <a:r>
              <a:rPr lang="en-GB" dirty="0" smtClean="0"/>
              <a:t>, whilst MIDP 2.0 added </a:t>
            </a:r>
            <a:r>
              <a:rPr lang="en-GB" dirty="0" err="1" smtClean="0"/>
              <a:t>HttpsConnection</a:t>
            </a:r>
            <a:r>
              <a:rPr lang="en-GB" dirty="0" smtClean="0"/>
              <a:t>.</a:t>
            </a:r>
          </a:p>
          <a:p>
            <a:pPr>
              <a:lnSpc>
                <a:spcPct val="80000"/>
              </a:lnSpc>
            </a:pPr>
            <a:endParaRPr lang="en-GB" dirty="0" smtClean="0"/>
          </a:p>
          <a:p>
            <a:pPr>
              <a:lnSpc>
                <a:spcPct val="80000"/>
              </a:lnSpc>
            </a:pPr>
            <a:r>
              <a:rPr lang="en-US" dirty="0" smtClean="0"/>
              <a:t>The idea of the generic connection framework is to define the abstractions that cover the general aspects of the networking and file I/O in the form of Java interfaces. This architecture enables support for a broad range of handheld devices, and leaves the actual implementations of these interfaces to individual device manufacturers. A device manufacturer chooses which interface to implement in its particular MIDPs based on the actual capabilities of its devices.</a:t>
            </a:r>
          </a:p>
          <a:p>
            <a:pPr>
              <a:lnSpc>
                <a:spcPct val="80000"/>
              </a:lnSpc>
            </a:pPr>
            <a:endParaRPr lang="en-US" dirty="0" smtClean="0"/>
          </a:p>
          <a:p>
            <a:pPr>
              <a:lnSpc>
                <a:spcPct val="80000"/>
              </a:lnSpc>
            </a:pPr>
            <a:r>
              <a:rPr lang="en-US" dirty="0" smtClean="0"/>
              <a:t>The general aspects defined by the Java interfaces take the form of the following basic types of communication:</a:t>
            </a:r>
          </a:p>
          <a:p>
            <a:pPr>
              <a:lnSpc>
                <a:spcPct val="80000"/>
              </a:lnSpc>
            </a:pPr>
            <a:endParaRPr lang="en-US" dirty="0" smtClean="0"/>
          </a:p>
          <a:p>
            <a:pPr lvl="1">
              <a:lnSpc>
                <a:spcPct val="80000"/>
              </a:lnSpc>
              <a:spcBef>
                <a:spcPct val="0"/>
              </a:spcBef>
              <a:spcAft>
                <a:spcPct val="100000"/>
              </a:spcAft>
              <a:buFontTx/>
              <a:buChar char="•"/>
            </a:pPr>
            <a:r>
              <a:rPr lang="en-US" dirty="0" smtClean="0"/>
              <a:t>Basic serial input (defined by </a:t>
            </a:r>
            <a:r>
              <a:rPr lang="en-US" dirty="0" err="1" smtClean="0">
                <a:latin typeface="Courier New" pitchFamily="49" charset="0"/>
              </a:rPr>
              <a:t>javax.microedition.io.InputConnection</a:t>
            </a:r>
            <a:r>
              <a:rPr lang="en-US" dirty="0" smtClean="0"/>
              <a:t>) </a:t>
            </a:r>
          </a:p>
          <a:p>
            <a:pPr lvl="1">
              <a:lnSpc>
                <a:spcPct val="80000"/>
              </a:lnSpc>
              <a:spcBef>
                <a:spcPct val="0"/>
              </a:spcBef>
              <a:spcAft>
                <a:spcPct val="100000"/>
              </a:spcAft>
              <a:buFontTx/>
              <a:buChar char="•"/>
            </a:pPr>
            <a:r>
              <a:rPr lang="en-US" dirty="0" smtClean="0"/>
              <a:t>Basic serial output (defined by </a:t>
            </a:r>
            <a:r>
              <a:rPr lang="en-US" dirty="0" err="1" smtClean="0">
                <a:latin typeface="Courier New" pitchFamily="49" charset="0"/>
              </a:rPr>
              <a:t>javax.microedition.io.OutputConnection</a:t>
            </a:r>
            <a:r>
              <a:rPr lang="en-US" dirty="0" smtClean="0"/>
              <a:t>) </a:t>
            </a:r>
          </a:p>
          <a:p>
            <a:pPr lvl="1">
              <a:lnSpc>
                <a:spcPct val="80000"/>
              </a:lnSpc>
              <a:spcBef>
                <a:spcPct val="0"/>
              </a:spcBef>
              <a:spcAft>
                <a:spcPct val="100000"/>
              </a:spcAft>
              <a:buFontTx/>
              <a:buChar char="•"/>
            </a:pPr>
            <a:r>
              <a:rPr lang="en-US" dirty="0" smtClean="0"/>
              <a:t>Datagram communications (defined by </a:t>
            </a:r>
            <a:r>
              <a:rPr lang="en-US" dirty="0" err="1" smtClean="0">
                <a:latin typeface="Courier New" pitchFamily="49" charset="0"/>
              </a:rPr>
              <a:t>javax.microedition.io.DatagramConnection</a:t>
            </a:r>
            <a:r>
              <a:rPr lang="en-US" dirty="0" smtClean="0"/>
              <a:t>) </a:t>
            </a:r>
          </a:p>
          <a:p>
            <a:pPr lvl="1">
              <a:lnSpc>
                <a:spcPct val="80000"/>
              </a:lnSpc>
              <a:spcBef>
                <a:spcPct val="0"/>
              </a:spcBef>
              <a:spcAft>
                <a:spcPct val="100000"/>
              </a:spcAft>
              <a:buFontTx/>
              <a:buChar char="•"/>
            </a:pPr>
            <a:r>
              <a:rPr lang="en-US" dirty="0" smtClean="0"/>
              <a:t>A sockets communications notification mechanism (defined by </a:t>
            </a:r>
            <a:r>
              <a:rPr lang="en-US" dirty="0" err="1" smtClean="0">
                <a:latin typeface="Courier New" pitchFamily="49" charset="0"/>
              </a:rPr>
              <a:t>javax.microedition.io.StreamConnectionNotifier</a:t>
            </a:r>
            <a:r>
              <a:rPr lang="en-US" dirty="0" smtClean="0"/>
              <a:t>) for client-server communication </a:t>
            </a:r>
          </a:p>
          <a:p>
            <a:pPr lvl="1">
              <a:lnSpc>
                <a:spcPct val="80000"/>
              </a:lnSpc>
              <a:spcBef>
                <a:spcPct val="0"/>
              </a:spcBef>
              <a:spcAft>
                <a:spcPct val="100000"/>
              </a:spcAft>
              <a:buFontTx/>
              <a:buChar char="•"/>
            </a:pPr>
            <a:r>
              <a:rPr lang="en-US" dirty="0" smtClean="0"/>
              <a:t>Basic HTTP communication (defined by </a:t>
            </a:r>
            <a:r>
              <a:rPr lang="en-US" dirty="0" err="1" smtClean="0">
                <a:latin typeface="Courier New" pitchFamily="49" charset="0"/>
              </a:rPr>
              <a:t>javax.microedition.io.HttpConnection</a:t>
            </a:r>
            <a:r>
              <a:rPr lang="en-US" dirty="0" smtClean="0"/>
              <a:t>) with a Web server </a:t>
            </a:r>
          </a:p>
          <a:p>
            <a:pPr>
              <a:lnSpc>
                <a:spcPct val="80000"/>
              </a:lnSpc>
            </a:pPr>
            <a:endParaRPr lang="en-US" dirty="0" smtClean="0"/>
          </a:p>
          <a:p>
            <a:pPr>
              <a:lnSpc>
                <a:spcPct val="80000"/>
              </a:lnSpc>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A426302D-B47C-4277-934A-574709FB9633}" type="slidenum">
              <a:rPr lang="en-US"/>
              <a:pPr/>
              <a:t>5</a:t>
            </a:fld>
            <a:endParaRPr lang="en-US"/>
          </a:p>
        </p:txBody>
      </p:sp>
      <p:sp>
        <p:nvSpPr>
          <p:cNvPr id="44037" name="Rectangle 2"/>
          <p:cNvSpPr>
            <a:spLocks noGrp="1" noRot="1" noChangeAspect="1" noChangeArrowheads="1" noTextEdit="1"/>
          </p:cNvSpPr>
          <p:nvPr>
            <p:ph type="sldImg"/>
          </p:nvPr>
        </p:nvSpPr>
        <p:spPr>
          <a:xfrm>
            <a:off x="906463" y="844550"/>
            <a:ext cx="4916487" cy="3403600"/>
          </a:xfrm>
          <a:ln/>
        </p:spPr>
      </p:sp>
      <p:sp>
        <p:nvSpPr>
          <p:cNvPr id="44038" name="Rectangle 3"/>
          <p:cNvSpPr>
            <a:spLocks noGrp="1" noChangeArrowheads="1"/>
          </p:cNvSpPr>
          <p:nvPr>
            <p:ph type="body" idx="1"/>
          </p:nvPr>
        </p:nvSpPr>
        <p:spPr>
          <a:noFill/>
          <a:ln w="9525"/>
        </p:spPr>
        <p:txBody>
          <a:bodyPr/>
          <a:lstStyle/>
          <a:p>
            <a:r>
              <a:rPr lang="en-US" smtClean="0"/>
              <a:t>The developer establishes a network connection via the static method from the </a:t>
            </a:r>
            <a:r>
              <a:rPr lang="en-GB" smtClean="0"/>
              <a:t>Connector</a:t>
            </a:r>
            <a:r>
              <a:rPr lang="en-US" smtClean="0"/>
              <a:t> class, which is packaged in </a:t>
            </a:r>
            <a:r>
              <a:rPr lang="en-GB" smtClean="0"/>
              <a:t>javax.microedition.io</a:t>
            </a:r>
            <a:r>
              <a:rPr lang="en-US" smtClean="0"/>
              <a:t>. The </a:t>
            </a:r>
            <a:r>
              <a:rPr lang="en-GB" smtClean="0"/>
              <a:t>Connector </a:t>
            </a:r>
            <a:r>
              <a:rPr lang="en-US" smtClean="0"/>
              <a:t>class returns an object that implements one of the connection interfaces which is determined by the connection string that is used to create the connection. Thus it is the responsibility of the programmer to use the correct connection string and cast to the correct connection interface type.</a:t>
            </a:r>
          </a:p>
          <a:p>
            <a:endParaRPr lang="en-GB" smtClean="0"/>
          </a:p>
          <a:p>
            <a:r>
              <a:rPr lang="en-GB" smtClean="0">
                <a:latin typeface="Courier New" pitchFamily="49" charset="0"/>
              </a:rPr>
              <a:t>HttpConnection c = (HttpConnection) Connector.open ("http://www.forum.nokia.com/");</a:t>
            </a:r>
          </a:p>
          <a:p>
            <a:endParaRPr lang="en-US" smtClean="0">
              <a:latin typeface="Courier New" pitchFamily="49" charset="0"/>
            </a:endParaRPr>
          </a:p>
          <a:p>
            <a:r>
              <a:rPr lang="en-US" smtClean="0"/>
              <a:t>The above example, while very small, illustrates several concepts mentioned above. The developer used the GCF connection string format which always follows the form PROTOCOL:ADDRESS:PROPERTIES to establish the HTTP connection.  </a:t>
            </a:r>
          </a:p>
          <a:p>
            <a:endParaRPr lang="en-US" smtClean="0"/>
          </a:p>
          <a:p>
            <a:r>
              <a:rPr lang="en-US" smtClean="0"/>
              <a:t>Note: A few words about connection strings. While the form is the same across all devices supporting CLDC, the actual format can be different - e.g. Number of slashes, use semi-colon or colon - for different resources thus consult the platform specific documentation to determine which connection strings are valid and which format to use.</a:t>
            </a:r>
          </a:p>
          <a:p>
            <a:r>
              <a:rPr lang="en-US" smtClean="0"/>
              <a:t>Once the connection is open the device knows from the connection string what interface to cast to. In the above code example we established an HTTP connection by casting the </a:t>
            </a:r>
            <a:r>
              <a:rPr lang="en-GB" smtClean="0"/>
              <a:t>Connection </a:t>
            </a:r>
            <a:r>
              <a:rPr lang="en-US" smtClean="0"/>
              <a:t>object to the </a:t>
            </a:r>
            <a:r>
              <a:rPr lang="en-GB" smtClean="0"/>
              <a:t>HttpConnection</a:t>
            </a:r>
            <a:r>
              <a:rPr lang="en-US" smtClean="0"/>
              <a:t> interface. </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F46A24CD-8327-484D-A1DE-52AB36941D01}" type="slidenum">
              <a:rPr lang="en-US"/>
              <a:pPr/>
              <a:t>6</a:t>
            </a:fld>
            <a:endParaRPr lang="en-US"/>
          </a:p>
        </p:txBody>
      </p:sp>
      <p:sp>
        <p:nvSpPr>
          <p:cNvPr id="45061" name="Rectangle 2"/>
          <p:cNvSpPr>
            <a:spLocks noGrp="1" noRot="1" noChangeAspect="1" noChangeArrowheads="1" noTextEdit="1"/>
          </p:cNvSpPr>
          <p:nvPr>
            <p:ph type="sldImg"/>
          </p:nvPr>
        </p:nvSpPr>
        <p:spPr>
          <a:xfrm>
            <a:off x="906463" y="844550"/>
            <a:ext cx="4916487" cy="3403600"/>
          </a:xfrm>
          <a:ln/>
        </p:spPr>
      </p:sp>
      <p:sp>
        <p:nvSpPr>
          <p:cNvPr id="45062" name="Rectangle 3"/>
          <p:cNvSpPr>
            <a:spLocks noGrp="1" noChangeArrowheads="1"/>
          </p:cNvSpPr>
          <p:nvPr>
            <p:ph type="body" idx="1"/>
          </p:nvPr>
        </p:nvSpPr>
        <p:spPr>
          <a:noFill/>
          <a:ln w="9525"/>
        </p:spPr>
        <p:txBody>
          <a:bodyPr/>
          <a:lstStyle/>
          <a:p>
            <a:r>
              <a:rPr lang="en-US" dirty="0" smtClean="0"/>
              <a:t>Once the connection is set up, there are several methods available to manage the connection. Perhaps foremost on the programmer's mind is how to send and receive data across the established network connection. Once the connection is established, the input or output stream needs to be opened up depending on whether or not data needs to read or written from the connection object. The I/O stream is then used to dispatch data from the open connection string. Generally, you declare some sort of buffer to hold the data that you want the connection stream to manage. Here is a brief code example of how to get data from an HTTP connection:</a:t>
            </a:r>
          </a:p>
          <a:p>
            <a:endParaRPr lang="en-US" b="1" dirty="0" smtClean="0">
              <a:solidFill>
                <a:srgbClr val="006000"/>
              </a:solidFill>
            </a:endParaRPr>
          </a:p>
          <a:p>
            <a:pPr>
              <a:buNone/>
            </a:pPr>
            <a:r>
              <a:rPr lang="en-US" b="1" dirty="0" err="1" smtClean="0">
                <a:solidFill>
                  <a:srgbClr val="006000"/>
                </a:solidFill>
                <a:latin typeface="Courier New" pitchFamily="49" charset="0"/>
              </a:rPr>
              <a:t>StringBuffer</a:t>
            </a:r>
            <a:r>
              <a:rPr lang="en-US" b="1" dirty="0" smtClean="0">
                <a:solidFill>
                  <a:srgbClr val="006000"/>
                </a:solidFill>
                <a:latin typeface="Courier New" pitchFamily="49" charset="0"/>
              </a:rPr>
              <a:t> buff = new </a:t>
            </a:r>
            <a:r>
              <a:rPr lang="en-US" b="1" dirty="0" err="1" smtClean="0">
                <a:solidFill>
                  <a:srgbClr val="006000"/>
                </a:solidFill>
                <a:latin typeface="Courier New" pitchFamily="49" charset="0"/>
              </a:rPr>
              <a:t>StringBuffer</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try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HttpConnection</a:t>
            </a: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conn</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HttpConnection</a:t>
            </a:r>
            <a:r>
              <a:rPr lang="en-US" b="1" dirty="0" smtClean="0">
                <a:solidFill>
                  <a:srgbClr val="006000"/>
                </a:solidFill>
                <a:latin typeface="Courier New" pitchFamily="49" charset="0"/>
              </a:rPr>
              <a:t>)</a:t>
            </a:r>
            <a:r>
              <a:rPr lang="en-US" b="1" dirty="0" err="1" smtClean="0">
                <a:solidFill>
                  <a:srgbClr val="006000"/>
                </a:solidFill>
                <a:latin typeface="Courier New" pitchFamily="49" charset="0"/>
              </a:rPr>
              <a:t>Connector.open</a:t>
            </a:r>
            <a:r>
              <a:rPr lang="en-US" b="1" dirty="0" smtClean="0">
                <a:solidFill>
                  <a:srgbClr val="006000"/>
                </a:solidFill>
                <a:latin typeface="Courier New" pitchFamily="49" charset="0"/>
              </a:rPr>
              <a:t>	(“http://www.forum.nokia.com”);</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InputStream</a:t>
            </a:r>
            <a:r>
              <a:rPr lang="en-US" b="1" dirty="0" smtClean="0">
                <a:solidFill>
                  <a:srgbClr val="006000"/>
                </a:solidFill>
                <a:latin typeface="Courier New" pitchFamily="49" charset="0"/>
              </a:rPr>
              <a:t> is = </a:t>
            </a:r>
            <a:r>
              <a:rPr lang="en-US" b="1" dirty="0" err="1" smtClean="0">
                <a:solidFill>
                  <a:srgbClr val="006000"/>
                </a:solidFill>
                <a:latin typeface="Courier New" pitchFamily="49" charset="0"/>
              </a:rPr>
              <a:t>conn.openInputStream</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char </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while ((</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 = </a:t>
            </a:r>
            <a:r>
              <a:rPr lang="en-US" b="1" dirty="0" err="1" smtClean="0">
                <a:solidFill>
                  <a:srgbClr val="006000"/>
                </a:solidFill>
                <a:latin typeface="Courier New" pitchFamily="49" charset="0"/>
              </a:rPr>
              <a:t>is.read</a:t>
            </a:r>
            <a:r>
              <a:rPr lang="en-US" b="1" dirty="0" smtClean="0">
                <a:solidFill>
                  <a:srgbClr val="006000"/>
                </a:solidFill>
                <a:latin typeface="Courier New" pitchFamily="49" charset="0"/>
              </a:rPr>
              <a:t>()) != -1)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buff.append</a:t>
            </a:r>
            <a:r>
              <a:rPr lang="en-US" b="1" dirty="0" smtClean="0">
                <a:solidFill>
                  <a:srgbClr val="006000"/>
                </a:solidFill>
                <a:latin typeface="Courier New" pitchFamily="49" charset="0"/>
              </a:rPr>
              <a:t>((char)</a:t>
            </a:r>
            <a:r>
              <a:rPr lang="en-US" b="1" dirty="0" err="1" smtClean="0">
                <a:solidFill>
                  <a:srgbClr val="006000"/>
                </a:solidFill>
                <a:latin typeface="Courier New" pitchFamily="49" charset="0"/>
              </a:rPr>
              <a:t>ch</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is.close</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   </a:t>
            </a:r>
            <a:r>
              <a:rPr lang="en-US" b="1" dirty="0" err="1" smtClean="0">
                <a:solidFill>
                  <a:srgbClr val="006000"/>
                </a:solidFill>
                <a:latin typeface="Courier New" pitchFamily="49" charset="0"/>
              </a:rPr>
              <a:t>conn.close</a:t>
            </a:r>
            <a:r>
              <a:rPr lang="en-US" b="1" dirty="0" smtClean="0">
                <a:solidFill>
                  <a:srgbClr val="006000"/>
                </a:solidFill>
                <a:latin typeface="Courier New" pitchFamily="49" charset="0"/>
              </a:rPr>
              <a:t>();</a:t>
            </a:r>
          </a:p>
          <a:p>
            <a:pPr>
              <a:buNone/>
            </a:pPr>
            <a:r>
              <a:rPr lang="en-US" b="1" dirty="0" smtClean="0">
                <a:solidFill>
                  <a:srgbClr val="006000"/>
                </a:solidFill>
                <a:latin typeface="Courier New" pitchFamily="49" charset="0"/>
              </a:rPr>
              <a:t>}</a:t>
            </a: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8F222572-B7E6-4770-A395-36C7F8312338}" type="slidenum">
              <a:rPr lang="en-US"/>
              <a:pPr/>
              <a:t>7</a:t>
            </a:fld>
            <a:endParaRPr lang="en-US"/>
          </a:p>
        </p:txBody>
      </p:sp>
      <p:sp>
        <p:nvSpPr>
          <p:cNvPr id="46085" name="Rectangle 2"/>
          <p:cNvSpPr>
            <a:spLocks noGrp="1" noRot="1" noChangeAspect="1" noChangeArrowheads="1" noTextEdit="1"/>
          </p:cNvSpPr>
          <p:nvPr>
            <p:ph type="sldImg"/>
          </p:nvPr>
        </p:nvSpPr>
        <p:spPr>
          <a:xfrm>
            <a:off x="906463" y="844550"/>
            <a:ext cx="4916487" cy="3403600"/>
          </a:xfrm>
          <a:ln/>
        </p:spPr>
      </p:sp>
      <p:sp>
        <p:nvSpPr>
          <p:cNvPr id="46086" name="Rectangle 3"/>
          <p:cNvSpPr>
            <a:spLocks noGrp="1" noChangeArrowheads="1"/>
          </p:cNvSpPr>
          <p:nvPr>
            <p:ph type="body" idx="1"/>
          </p:nvPr>
        </p:nvSpPr>
        <p:spPr>
          <a:noFill/>
          <a:ln w="9525"/>
        </p:spPr>
        <p:txBody>
          <a:bodyPr/>
          <a:lstStyle/>
          <a:p>
            <a:r>
              <a:rPr lang="en-US" smtClean="0"/>
              <a:t>Writing to a connection is very easy. It is basically the exact opposite of reading from a connection, that is, use the openOutputStream() method to retrieve an OutputStream object and then use the write methods to write the byte you want to send.</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69098E16-8310-4F93-AD75-2DA9F81FB388}" type="slidenum">
              <a:rPr lang="en-US"/>
              <a:pPr/>
              <a:t>8</a:t>
            </a:fld>
            <a:endParaRPr lang="en-US"/>
          </a:p>
        </p:txBody>
      </p:sp>
      <p:sp>
        <p:nvSpPr>
          <p:cNvPr id="47109" name="Rectangle 2"/>
          <p:cNvSpPr>
            <a:spLocks noGrp="1" noRot="1" noChangeAspect="1" noChangeArrowheads="1" noTextEdit="1"/>
          </p:cNvSpPr>
          <p:nvPr>
            <p:ph type="sldImg"/>
          </p:nvPr>
        </p:nvSpPr>
        <p:spPr>
          <a:xfrm>
            <a:off x="906463" y="844550"/>
            <a:ext cx="4916487" cy="3403600"/>
          </a:xfrm>
          <a:ln/>
        </p:spPr>
      </p:sp>
      <p:sp>
        <p:nvSpPr>
          <p:cNvPr id="47110" name="Rectangle 3"/>
          <p:cNvSpPr>
            <a:spLocks noGrp="1" noChangeArrowheads="1"/>
          </p:cNvSpPr>
          <p:nvPr>
            <p:ph type="body" idx="1"/>
          </p:nvPr>
        </p:nvSpPr>
        <p:spPr>
          <a:noFill/>
          <a:ln w="9525"/>
        </p:spPr>
        <p:txBody>
          <a:bodyPr/>
          <a:lstStyle/>
          <a:p>
            <a:r>
              <a:rPr lang="en-GB" smtClean="0"/>
              <a:t>If the Javadoc for the HttpConnection class is examined, it is clear that it contains methods and constants to deal with HTTP specific properties.  HTTP is built around requests and responses. A client sends a request to server, and the server responds. Requests and responses have 2 parts, headers and contents. Another thing to consider with HTTP is the parameters that can be sent by the client. Parameters are simple name and value pairs. For example, a client can send a “name” parameter with a value of “chris” to a server.</a:t>
            </a:r>
          </a:p>
          <a:p>
            <a:endParaRPr lang="en-GB" smtClean="0"/>
          </a:p>
          <a:p>
            <a:r>
              <a:rPr lang="en-GB" smtClean="0"/>
              <a:t>When setting up a HttpConnection, there are two methods that can be invoked before sending or receiving data to determine the headers and contents of your request. These are setRequestMethod and setRequestProperty</a:t>
            </a:r>
          </a:p>
          <a:p>
            <a:endParaRPr lang="en-GB" smtClean="0"/>
          </a:p>
          <a:p>
            <a:r>
              <a:rPr lang="en-GB" smtClean="0"/>
              <a:t>setRequestMethod is used to specify the method for the URL request. This can be HttpConnection.GET, HttpConnection.POST or HttpConnection.HEAD. If you don't call this method, the default is set to GET. The specification says that the Get is used if you are just making an enquiry to this particular URL, whilst Post is used if the data you are sending to the URL is storing or updating data. Head is used if you only want the header data sent back. With a Get, the parameters can be added to the end of the URL, where as with Post the parameters are passed as the body of the request, using the Outputstream.</a:t>
            </a:r>
          </a:p>
          <a:p>
            <a:endParaRPr lang="en-GB" smtClean="0"/>
          </a:p>
          <a:p>
            <a:r>
              <a:rPr lang="en-GB" smtClean="0"/>
              <a:t>The setRequestProperty method is used to set a request property in the header of the Http request. Properties such as Content-type and Content-length can be set here.</a:t>
            </a:r>
            <a:endParaRPr lang="en-US" smtClean="0"/>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sldNum" sz="quarter" idx="5"/>
          </p:nvPr>
        </p:nvSpPr>
        <p:spPr>
          <a:noFill/>
        </p:spPr>
        <p:txBody>
          <a:bodyPr/>
          <a:lstStyle/>
          <a:p>
            <a:fld id="{3807C5D4-F77D-4CD9-AC0D-2A50E14E7FDD}" type="slidenum">
              <a:rPr lang="en-US"/>
              <a:pPr/>
              <a:t>9</a:t>
            </a:fld>
            <a:endParaRPr lang="en-US"/>
          </a:p>
        </p:txBody>
      </p:sp>
      <p:sp>
        <p:nvSpPr>
          <p:cNvPr id="48133" name="Rectangle 2"/>
          <p:cNvSpPr>
            <a:spLocks noGrp="1" noRot="1" noChangeAspect="1" noChangeArrowheads="1" noTextEdit="1"/>
          </p:cNvSpPr>
          <p:nvPr>
            <p:ph type="sldImg"/>
          </p:nvPr>
        </p:nvSpPr>
        <p:spPr>
          <a:xfrm>
            <a:off x="906463" y="844550"/>
            <a:ext cx="4916487" cy="3403600"/>
          </a:xfrm>
          <a:ln/>
        </p:spPr>
      </p:sp>
      <p:sp>
        <p:nvSpPr>
          <p:cNvPr id="48134" name="Rectangle 3"/>
          <p:cNvSpPr>
            <a:spLocks noGrp="1" noChangeArrowheads="1"/>
          </p:cNvSpPr>
          <p:nvPr>
            <p:ph type="body" idx="1"/>
          </p:nvPr>
        </p:nvSpPr>
        <p:spPr>
          <a:xfrm>
            <a:off x="898198" y="3922440"/>
            <a:ext cx="5274025" cy="5101320"/>
          </a:xfrm>
          <a:noFill/>
          <a:ln w="9525"/>
        </p:spPr>
        <p:txBody>
          <a:bodyPr/>
          <a:lstStyle/>
          <a:p>
            <a:r>
              <a:rPr lang="en-US" dirty="0" smtClean="0"/>
              <a:t>The simplest HTTP operation is GET. This is what happens when you type a URL into your browser; the browser GETs the URL from the server, which responds with the headers and content.</a:t>
            </a:r>
          </a:p>
          <a:p>
            <a:endParaRPr lang="en-US" dirty="0" smtClean="0"/>
          </a:p>
          <a:p>
            <a:r>
              <a:rPr lang="en-US" dirty="0" smtClean="0"/>
              <a:t>Parameters are added to the end of the URL in encoded form when using a GET request, for example</a:t>
            </a:r>
            <a:endParaRPr lang="en-GB" dirty="0" smtClean="0"/>
          </a:p>
          <a:p>
            <a:r>
              <a:rPr lang="en-GB" dirty="0" smtClean="0">
                <a:latin typeface="Courier New" pitchFamily="49" charset="0"/>
              </a:rPr>
              <a:t>http://localhost/pp/register?</a:t>
            </a:r>
            <a:r>
              <a:rPr lang="en-GB" b="1" dirty="0" smtClean="0">
                <a:latin typeface="Courier New" pitchFamily="49" charset="0"/>
              </a:rPr>
              <a:t>name=chris</a:t>
            </a:r>
          </a:p>
          <a:p>
            <a:endParaRPr lang="en-US" dirty="0" smtClean="0">
              <a:latin typeface="Courier New" pitchFamily="49" charset="0"/>
            </a:endParaRPr>
          </a:p>
          <a:p>
            <a:r>
              <a:rPr lang="en-US" dirty="0" smtClean="0"/>
              <a:t>Additional name and value pairs can be added, separated by ampersands:</a:t>
            </a:r>
            <a:endParaRPr lang="en-GB" dirty="0" smtClean="0"/>
          </a:p>
          <a:p>
            <a:r>
              <a:rPr lang="en-GB" dirty="0" smtClean="0">
                <a:latin typeface="Courier New" pitchFamily="49" charset="0"/>
              </a:rPr>
              <a:t>http://localhost/pp/register?</a:t>
            </a:r>
            <a:r>
              <a:rPr lang="en-GB" b="1" dirty="0" smtClean="0">
                <a:latin typeface="Courier New" pitchFamily="49" charset="0"/>
              </a:rPr>
              <a:t>name=chris&amp;age=26</a:t>
            </a:r>
          </a:p>
          <a:p>
            <a:endParaRPr lang="en-US" dirty="0" smtClean="0">
              <a:latin typeface="Courier New" pitchFamily="49" charset="0"/>
            </a:endParaRPr>
          </a:p>
          <a:p>
            <a:r>
              <a:rPr lang="en-US" dirty="0" smtClean="0"/>
              <a:t>Loading data from a server is very simple, particularly if you are performing an HTTP GET. Simply pass a URL to the Connector’s static open() method. The returned Connection is probably an implementation of </a:t>
            </a:r>
            <a:r>
              <a:rPr lang="en-US" dirty="0" err="1" smtClean="0"/>
              <a:t>HttpConnection</a:t>
            </a:r>
            <a:r>
              <a:rPr lang="en-US" dirty="0" smtClean="0"/>
              <a:t>, but you can just treat it as an </a:t>
            </a:r>
            <a:r>
              <a:rPr lang="en-US" dirty="0" err="1" smtClean="0"/>
              <a:t>InputConnection</a:t>
            </a:r>
            <a:r>
              <a:rPr lang="en-US" dirty="0" smtClean="0"/>
              <a:t>. Then get the corresponding </a:t>
            </a:r>
            <a:r>
              <a:rPr lang="en-US" dirty="0" err="1" smtClean="0"/>
              <a:t>InputStream</a:t>
            </a:r>
            <a:r>
              <a:rPr lang="en-US" dirty="0" smtClean="0"/>
              <a:t> and the data.</a:t>
            </a:r>
          </a:p>
          <a:p>
            <a:endParaRPr lang="en-GB" dirty="0" smtClean="0"/>
          </a:p>
          <a:p>
            <a:pPr>
              <a:buNone/>
            </a:pPr>
            <a:r>
              <a:rPr lang="en-GB" dirty="0" smtClean="0">
                <a:latin typeface="Courier New" pitchFamily="49" charset="0"/>
              </a:rPr>
              <a:t>String </a:t>
            </a:r>
            <a:r>
              <a:rPr lang="en-GB" dirty="0" err="1" smtClean="0">
                <a:latin typeface="Courier New" pitchFamily="49" charset="0"/>
              </a:rPr>
              <a:t>url</a:t>
            </a:r>
            <a:r>
              <a:rPr lang="en-GB" dirty="0" smtClean="0">
                <a:latin typeface="Courier New" pitchFamily="49" charset="0"/>
              </a:rPr>
              <a:t> = “http://www.nokia.com”</a:t>
            </a:r>
          </a:p>
          <a:p>
            <a:pPr>
              <a:buNone/>
            </a:pPr>
            <a:r>
              <a:rPr lang="en-GB" dirty="0" err="1" smtClean="0">
                <a:latin typeface="Courier New" pitchFamily="49" charset="0"/>
              </a:rPr>
              <a:t>InputConnection</a:t>
            </a:r>
            <a:r>
              <a:rPr lang="en-GB" dirty="0" smtClean="0">
                <a:latin typeface="Courier New" pitchFamily="49" charset="0"/>
              </a:rPr>
              <a:t> </a:t>
            </a:r>
            <a:r>
              <a:rPr lang="en-GB" dirty="0" err="1" smtClean="0">
                <a:latin typeface="Courier New" pitchFamily="49" charset="0"/>
              </a:rPr>
              <a:t>ic</a:t>
            </a:r>
            <a:r>
              <a:rPr lang="en-GB" dirty="0" smtClean="0">
                <a:latin typeface="Courier New" pitchFamily="49" charset="0"/>
              </a:rPr>
              <a:t> = (</a:t>
            </a:r>
            <a:r>
              <a:rPr lang="en-GB" dirty="0" err="1" smtClean="0">
                <a:latin typeface="Courier New" pitchFamily="49" charset="0"/>
              </a:rPr>
              <a:t>InputConnection</a:t>
            </a:r>
            <a:r>
              <a:rPr lang="en-GB" dirty="0" smtClean="0">
                <a:latin typeface="Courier New" pitchFamily="49" charset="0"/>
              </a:rPr>
              <a:t>)</a:t>
            </a:r>
            <a:r>
              <a:rPr lang="en-GB" dirty="0" err="1" smtClean="0">
                <a:latin typeface="Courier New" pitchFamily="49" charset="0"/>
              </a:rPr>
              <a:t>Connector.open</a:t>
            </a:r>
            <a:r>
              <a:rPr lang="en-GB" dirty="0" smtClean="0">
                <a:latin typeface="Courier New" pitchFamily="49" charset="0"/>
              </a:rPr>
              <a:t>(</a:t>
            </a:r>
            <a:r>
              <a:rPr lang="en-GB" dirty="0" err="1" smtClean="0">
                <a:latin typeface="Courier New" pitchFamily="49" charset="0"/>
              </a:rPr>
              <a:t>url</a:t>
            </a:r>
            <a:r>
              <a:rPr lang="en-GB" dirty="0" smtClean="0">
                <a:latin typeface="Courier New" pitchFamily="49" charset="0"/>
              </a:rPr>
              <a:t>);</a:t>
            </a:r>
          </a:p>
          <a:p>
            <a:pPr>
              <a:buNone/>
            </a:pPr>
            <a:r>
              <a:rPr lang="en-GB" dirty="0" err="1" smtClean="0">
                <a:latin typeface="Courier New" pitchFamily="49" charset="0"/>
              </a:rPr>
              <a:t>InputStream</a:t>
            </a:r>
            <a:r>
              <a:rPr lang="en-GB" dirty="0" smtClean="0">
                <a:latin typeface="Courier New" pitchFamily="49" charset="0"/>
              </a:rPr>
              <a:t> in = </a:t>
            </a:r>
            <a:r>
              <a:rPr lang="en-GB" dirty="0" err="1" smtClean="0">
                <a:latin typeface="Courier New" pitchFamily="49" charset="0"/>
              </a:rPr>
              <a:t>ic.openInputStream</a:t>
            </a:r>
            <a:r>
              <a:rPr lang="en-GB" dirty="0" smtClean="0">
                <a:latin typeface="Courier New" pitchFamily="49" charset="0"/>
              </a:rPr>
              <a:t>();</a:t>
            </a:r>
          </a:p>
          <a:p>
            <a:pPr>
              <a:buNone/>
            </a:pPr>
            <a:r>
              <a:rPr lang="en-GB" dirty="0" err="1" smtClean="0">
                <a:latin typeface="Courier New" pitchFamily="49" charset="0"/>
              </a:rPr>
              <a:t>ic.close</a:t>
            </a:r>
            <a:r>
              <a:rPr lang="en-GB" dirty="0" smtClean="0">
                <a:latin typeface="Courier New" pitchFamily="49" charset="0"/>
              </a:rPr>
              <a:t>();</a:t>
            </a:r>
          </a:p>
          <a:p>
            <a:pPr>
              <a:buNone/>
            </a:pPr>
            <a:endParaRPr lang="en-US" dirty="0" smtClean="0">
              <a:latin typeface="Courier New" pitchFamily="49" charset="0"/>
            </a:endParaRPr>
          </a:p>
          <a:p>
            <a:r>
              <a:rPr lang="en-US" dirty="0" smtClean="0"/>
              <a:t>As mention earlier, with HTTP GET, all parameters are passed to the server in the body of the URL. Before appending your parameters to the URL, however, you must encode them using the </a:t>
            </a:r>
            <a:r>
              <a:rPr lang="en-US" dirty="0" err="1" smtClean="0"/>
              <a:t>java.net.URLEncoder</a:t>
            </a:r>
            <a:r>
              <a:rPr lang="en-US" dirty="0" smtClean="0"/>
              <a:t> class. The rule for encoding are relatively simple:</a:t>
            </a:r>
            <a:endParaRPr lang="en-GB" dirty="0" smtClean="0"/>
          </a:p>
          <a:p>
            <a:pPr marL="180000" lvl="1">
              <a:spcBef>
                <a:spcPct val="0"/>
              </a:spcBef>
              <a:spcAft>
                <a:spcPct val="100000"/>
              </a:spcAft>
              <a:buFontTx/>
              <a:buChar char="•"/>
            </a:pPr>
            <a:r>
              <a:rPr lang="en-GB" dirty="0" smtClean="0"/>
              <a:t>The space character is converted to a plus (+) sign.</a:t>
            </a:r>
          </a:p>
          <a:p>
            <a:pPr marL="180000" lvl="1">
              <a:spcBef>
                <a:spcPct val="0"/>
              </a:spcBef>
              <a:spcAft>
                <a:spcPct val="100000"/>
              </a:spcAft>
              <a:buFontTx/>
              <a:buChar char="•"/>
            </a:pPr>
            <a:r>
              <a:rPr lang="en-GB" dirty="0" smtClean="0"/>
              <a:t>The following characters remain unchanged: lowercase letters ‘a’ through to ‘z’, uppercase letters ‘A’ through to ‘Z’, the numbers 0 through to 9, the period (.), the hyphen (-), the asterisk (*) and the underscore (_).</a:t>
            </a:r>
          </a:p>
          <a:p>
            <a:pPr marL="180000" lvl="1">
              <a:spcBef>
                <a:spcPct val="0"/>
              </a:spcBef>
              <a:spcAft>
                <a:spcPct val="100000"/>
              </a:spcAft>
              <a:buFontTx/>
              <a:buChar char="•"/>
            </a:pPr>
            <a:r>
              <a:rPr lang="en-GB" dirty="0" smtClean="0"/>
              <a:t>All other characters are converted into “%</a:t>
            </a:r>
            <a:r>
              <a:rPr lang="en-GB" dirty="0" err="1" smtClean="0"/>
              <a:t>xy</a:t>
            </a:r>
            <a:r>
              <a:rPr lang="en-GB" dirty="0" smtClean="0"/>
              <a:t>”, where “</a:t>
            </a:r>
            <a:r>
              <a:rPr lang="en-GB" dirty="0" err="1" smtClean="0"/>
              <a:t>xy</a:t>
            </a:r>
            <a:r>
              <a:rPr lang="en-GB" dirty="0" smtClean="0"/>
              <a:t>” is a hexadecimal number that represents the low eight bits of the character.</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r>
              <a:rPr lang="en-GB" dirty="0" smtClean="0"/>
              <a:t>Module 6</a:t>
            </a:r>
            <a:br>
              <a:rPr lang="en-GB" dirty="0" smtClean="0"/>
            </a:br>
            <a:r>
              <a:rPr lang="en-GB" dirty="0" smtClean="0"/>
              <a:t>Networking</a:t>
            </a:r>
            <a:endParaRPr lang="en-US" dirty="0" smtClean="0"/>
          </a:p>
        </p:txBody>
      </p:sp>
      <p:sp>
        <p:nvSpPr>
          <p:cNvPr id="3075" name="Rectangle 7"/>
          <p:cNvSpPr>
            <a:spLocks noGrp="1" noChangeArrowheads="1"/>
          </p:cNvSpPr>
          <p:nvPr>
            <p:ph type="subTitle" idx="1"/>
          </p:nvPr>
        </p:nvSpPr>
        <p:spPr/>
        <p:txBody>
          <a:bodyPr/>
          <a:lstStyle/>
          <a:p>
            <a:r>
              <a:rPr lang="en-US" dirty="0" smtClean="0"/>
              <a:t>Connecting your application to the cloud</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r>
              <a:rPr lang="en-GB" smtClean="0"/>
              <a:t>HTTP POST using HttpConnection</a:t>
            </a:r>
            <a:endParaRPr lang="en-US" smtClean="0"/>
          </a:p>
        </p:txBody>
      </p:sp>
      <p:sp>
        <p:nvSpPr>
          <p:cNvPr id="12291" name="Rectangle 7"/>
          <p:cNvSpPr>
            <a:spLocks noGrp="1" noChangeArrowheads="1"/>
          </p:cNvSpPr>
          <p:nvPr>
            <p:ph type="body" idx="1"/>
          </p:nvPr>
        </p:nvSpPr>
        <p:spPr/>
        <p:txBody>
          <a:bodyPr/>
          <a:lstStyle/>
          <a:p>
            <a:r>
              <a:rPr lang="en-GB" dirty="0" smtClean="0"/>
              <a:t>An HTTP POST is basically the same as a GET but parameters are handled differently.</a:t>
            </a:r>
          </a:p>
          <a:p>
            <a:r>
              <a:rPr lang="en-GB" dirty="0" smtClean="0"/>
              <a:t>To use HTTP POST, call </a:t>
            </a:r>
            <a:r>
              <a:rPr lang="en-GB" dirty="0" err="1" smtClean="0"/>
              <a:t>setRequestMethod</a:t>
            </a:r>
            <a:r>
              <a:rPr lang="en-GB" dirty="0" smtClean="0"/>
              <a:t>(HttpConnection.POST).</a:t>
            </a:r>
          </a:p>
          <a:p>
            <a:r>
              <a:rPr lang="en-GB" dirty="0" smtClean="0"/>
              <a:t>Send request parameters on the output stream:</a:t>
            </a:r>
          </a:p>
          <a:p>
            <a:pPr lvl="3"/>
            <a:r>
              <a:rPr lang="en-GB" dirty="0" smtClean="0"/>
              <a:t>String </a:t>
            </a:r>
            <a:r>
              <a:rPr lang="en-GB" dirty="0" err="1" smtClean="0"/>
              <a:t>params</a:t>
            </a:r>
            <a:r>
              <a:rPr lang="en-GB" dirty="0" smtClean="0"/>
              <a:t>= “name=</a:t>
            </a:r>
            <a:r>
              <a:rPr lang="en-GB" dirty="0" err="1" smtClean="0"/>
              <a:t>Chris+Oconnor</a:t>
            </a:r>
            <a:r>
              <a:rPr lang="en-GB" dirty="0" smtClean="0"/>
              <a:t>”;</a:t>
            </a:r>
          </a:p>
          <a:p>
            <a:pPr lvl="3"/>
            <a:r>
              <a:rPr lang="en-GB" dirty="0" smtClean="0"/>
              <a:t>con = (</a:t>
            </a:r>
            <a:r>
              <a:rPr lang="en-GB" dirty="0" err="1" smtClean="0"/>
              <a:t>HttpConnection</a:t>
            </a:r>
            <a:r>
              <a:rPr lang="en-GB" dirty="0" smtClean="0"/>
              <a:t>)</a:t>
            </a:r>
            <a:r>
              <a:rPr lang="en-GB" dirty="0" err="1" smtClean="0"/>
              <a:t>Connector.open</a:t>
            </a:r>
            <a:r>
              <a:rPr lang="en-GB" dirty="0" smtClean="0"/>
              <a:t>(</a:t>
            </a:r>
            <a:r>
              <a:rPr lang="en-GB" dirty="0" err="1" smtClean="0"/>
              <a:t>url</a:t>
            </a:r>
            <a:r>
              <a:rPr lang="en-GB" dirty="0" smtClean="0"/>
              <a:t>);</a:t>
            </a:r>
          </a:p>
          <a:p>
            <a:pPr lvl="3"/>
            <a:r>
              <a:rPr lang="en-GB" dirty="0" err="1" smtClean="0"/>
              <a:t>con.setRequestMethod</a:t>
            </a:r>
            <a:r>
              <a:rPr lang="en-GB" dirty="0" smtClean="0"/>
              <a:t>(HttpConnection.POST);</a:t>
            </a:r>
          </a:p>
          <a:p>
            <a:pPr lvl="3"/>
            <a:r>
              <a:rPr lang="en-GB" dirty="0" err="1" smtClean="0"/>
              <a:t>OutputStream</a:t>
            </a:r>
            <a:r>
              <a:rPr lang="en-GB" dirty="0" smtClean="0"/>
              <a:t> out = </a:t>
            </a:r>
            <a:r>
              <a:rPr lang="en-GB" dirty="0" err="1" smtClean="0"/>
              <a:t>con.openOutputStream</a:t>
            </a:r>
            <a:r>
              <a:rPr lang="en-GB" dirty="0" smtClean="0"/>
              <a:t>();</a:t>
            </a:r>
          </a:p>
          <a:p>
            <a:pPr lvl="3"/>
            <a:r>
              <a:rPr lang="en-GB" dirty="0" err="1" smtClean="0"/>
              <a:t>out.write</a:t>
            </a:r>
            <a:r>
              <a:rPr lang="en-GB" dirty="0" smtClean="0"/>
              <a:t>(</a:t>
            </a:r>
            <a:r>
              <a:rPr lang="en-GB" dirty="0" err="1" smtClean="0"/>
              <a:t>params.getBytes</a:t>
            </a:r>
            <a:r>
              <a:rPr lang="en-GB" dirty="0" smtClean="0"/>
              <a:t>());</a:t>
            </a:r>
          </a:p>
          <a:p>
            <a:pPr lvl="3"/>
            <a:r>
              <a:rPr lang="en-GB" dirty="0" smtClean="0"/>
              <a:t>...</a:t>
            </a:r>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smtClean="0"/>
              <a:t>MIDP 2.0 networking</a:t>
            </a:r>
          </a:p>
        </p:txBody>
      </p:sp>
      <p:sp>
        <p:nvSpPr>
          <p:cNvPr id="13315" name="Rectangle 5"/>
          <p:cNvSpPr>
            <a:spLocks noGrp="1" noChangeArrowheads="1"/>
          </p:cNvSpPr>
          <p:nvPr>
            <p:ph type="body" idx="1"/>
          </p:nvPr>
        </p:nvSpPr>
        <p:spPr/>
        <p:txBody>
          <a:bodyPr/>
          <a:lstStyle/>
          <a:p>
            <a:r>
              <a:rPr lang="en-US" smtClean="0"/>
              <a:t>In addition to HTTP, HTTPS is now also required.</a:t>
            </a:r>
          </a:p>
          <a:p>
            <a:r>
              <a:rPr lang="en-US" smtClean="0"/>
              <a:t>Provides APIs for:</a:t>
            </a:r>
          </a:p>
          <a:p>
            <a:pPr lvl="1"/>
            <a:r>
              <a:rPr lang="en-US" smtClean="0"/>
              <a:t>Socket clients and servers</a:t>
            </a:r>
          </a:p>
          <a:p>
            <a:pPr lvl="1"/>
            <a:r>
              <a:rPr lang="en-US" smtClean="0"/>
              <a:t>Secure Sockets</a:t>
            </a:r>
          </a:p>
          <a:p>
            <a:pPr lvl="1"/>
            <a:r>
              <a:rPr lang="en-US" smtClean="0"/>
              <a:t>Datagrams</a:t>
            </a:r>
          </a:p>
          <a:p>
            <a:pPr lvl="1"/>
            <a:r>
              <a:rPr lang="en-US" smtClean="0"/>
              <a:t>Comm ports</a:t>
            </a:r>
          </a:p>
          <a:p>
            <a:r>
              <a:rPr lang="en-US" smtClean="0"/>
              <a:t>Push Registry can use the AMS to respond to inbound connections even when the MIDlet is not active.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smtClean="0"/>
              <a:t>HTTPS summary</a:t>
            </a:r>
            <a:endParaRPr lang="en-US" smtClean="0"/>
          </a:p>
        </p:txBody>
      </p:sp>
      <p:sp>
        <p:nvSpPr>
          <p:cNvPr id="14339" name="Rectangle 5"/>
          <p:cNvSpPr>
            <a:spLocks noGrp="1" noChangeArrowheads="1"/>
          </p:cNvSpPr>
          <p:nvPr>
            <p:ph type="body" idx="1"/>
          </p:nvPr>
        </p:nvSpPr>
        <p:spPr/>
        <p:txBody>
          <a:bodyPr/>
          <a:lstStyle/>
          <a:p>
            <a:r>
              <a:rPr lang="en-GB" smtClean="0"/>
              <a:t>Hypertext Transfer Protocol Secure (HTTPS)</a:t>
            </a:r>
          </a:p>
          <a:p>
            <a:pPr lvl="1"/>
            <a:r>
              <a:rPr lang="en-GB" smtClean="0"/>
              <a:t>Used for encrypted communication between browsers and servers</a:t>
            </a:r>
          </a:p>
          <a:p>
            <a:pPr lvl="1"/>
            <a:r>
              <a:rPr lang="en-GB" smtClean="0"/>
              <a:t>All transmission of HTTP data is made with the SSL protocol</a:t>
            </a:r>
          </a:p>
          <a:p>
            <a:pPr lvl="1"/>
            <a:r>
              <a:rPr lang="en-GB" smtClean="0"/>
              <a:t>Useful for sending private data such as passwords</a:t>
            </a:r>
          </a:p>
          <a:p>
            <a:r>
              <a:rPr lang="en-GB" smtClean="0"/>
              <a:t>MIDP 2.0 provides implementations for socket connections through HttpsConnection interface.</a:t>
            </a:r>
          </a:p>
          <a:p>
            <a:r>
              <a:rPr lang="en-GB" smtClean="0"/>
              <a:t>Use Connection.open with URL in the format:</a:t>
            </a:r>
          </a:p>
          <a:p>
            <a:pPr lvl="1"/>
            <a:r>
              <a:rPr lang="en-GB" smtClean="0"/>
              <a:t>https://[{host}]:[{port}]</a:t>
            </a:r>
            <a:endParaRPr lang="en-US"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mtClean="0"/>
              <a:t>HttpsConnection example</a:t>
            </a:r>
            <a:endParaRPr lang="en-US" smtClean="0"/>
          </a:p>
        </p:txBody>
      </p:sp>
      <p:sp>
        <p:nvSpPr>
          <p:cNvPr id="15363" name="Rectangle 5"/>
          <p:cNvSpPr>
            <a:spLocks noGrp="1" noChangeArrowheads="1"/>
          </p:cNvSpPr>
          <p:nvPr>
            <p:ph type="body" idx="1"/>
          </p:nvPr>
        </p:nvSpPr>
        <p:spPr/>
        <p:txBody>
          <a:bodyPr/>
          <a:lstStyle/>
          <a:p>
            <a:pPr lvl="3"/>
            <a:r>
              <a:rPr lang="en-GB" dirty="0" smtClean="0"/>
              <a:t>//Create a secure connection</a:t>
            </a:r>
          </a:p>
          <a:p>
            <a:pPr lvl="3"/>
            <a:r>
              <a:rPr lang="en-GB" dirty="0" smtClean="0"/>
              <a:t>String </a:t>
            </a:r>
            <a:r>
              <a:rPr lang="en-GB" dirty="0" err="1" smtClean="0"/>
              <a:t>url</a:t>
            </a:r>
            <a:r>
              <a:rPr lang="en-GB" dirty="0" smtClean="0"/>
              <a:t> = “https://www.verisign.com”;</a:t>
            </a:r>
          </a:p>
          <a:p>
            <a:pPr lvl="3"/>
            <a:r>
              <a:rPr lang="en-GB" dirty="0" err="1" smtClean="0"/>
              <a:t>HttpsConnection</a:t>
            </a:r>
            <a:r>
              <a:rPr lang="en-GB" dirty="0" smtClean="0"/>
              <a:t> </a:t>
            </a:r>
            <a:r>
              <a:rPr lang="en-GB" dirty="0" err="1" smtClean="0"/>
              <a:t>hc</a:t>
            </a:r>
            <a:r>
              <a:rPr lang="en-GB" dirty="0" smtClean="0"/>
              <a:t> = (</a:t>
            </a:r>
            <a:r>
              <a:rPr lang="en-GB" dirty="0" err="1" smtClean="0"/>
              <a:t>HttpsConnection</a:t>
            </a:r>
            <a:r>
              <a:rPr lang="en-GB" dirty="0" smtClean="0"/>
              <a:t>)</a:t>
            </a:r>
            <a:r>
              <a:rPr lang="en-GB" dirty="0" err="1" smtClean="0"/>
              <a:t>Connector.open</a:t>
            </a:r>
            <a:r>
              <a:rPr lang="en-GB" dirty="0" smtClean="0"/>
              <a:t>(</a:t>
            </a:r>
            <a:r>
              <a:rPr lang="en-GB" dirty="0" err="1" smtClean="0"/>
              <a:t>url</a:t>
            </a:r>
            <a:r>
              <a:rPr lang="en-GB" dirty="0" smtClean="0"/>
              <a:t>);</a:t>
            </a:r>
          </a:p>
          <a:p>
            <a:pPr lvl="3"/>
            <a:r>
              <a:rPr lang="en-GB" dirty="0" smtClean="0"/>
              <a:t>String protocol = </a:t>
            </a:r>
            <a:r>
              <a:rPr lang="en-GB" dirty="0" err="1" smtClean="0"/>
              <a:t>hc.getProtocol</a:t>
            </a:r>
            <a:r>
              <a:rPr lang="en-GB" dirty="0" smtClean="0"/>
              <a:t>();</a:t>
            </a:r>
          </a:p>
          <a:p>
            <a:pPr lvl="3"/>
            <a:r>
              <a:rPr lang="en-GB" dirty="0" err="1" smtClean="0"/>
              <a:t>int</a:t>
            </a:r>
            <a:r>
              <a:rPr lang="en-GB" dirty="0" smtClean="0"/>
              <a:t> code = </a:t>
            </a:r>
            <a:r>
              <a:rPr lang="en-GB" dirty="0" err="1" smtClean="0"/>
              <a:t>hc.getResponseCode</a:t>
            </a:r>
            <a:r>
              <a:rPr lang="en-GB" dirty="0" smtClean="0"/>
              <a:t>();</a:t>
            </a:r>
          </a:p>
          <a:p>
            <a:pPr lvl="3"/>
            <a:r>
              <a:rPr lang="en-GB" dirty="0" smtClean="0"/>
              <a:t>String message = </a:t>
            </a:r>
            <a:r>
              <a:rPr lang="en-GB" dirty="0" err="1" smtClean="0"/>
              <a:t>hc.getResponseMessage</a:t>
            </a:r>
            <a:r>
              <a:rPr lang="en-GB" dirty="0" smtClean="0"/>
              <a:t>();</a:t>
            </a:r>
          </a:p>
          <a:p>
            <a:pPr lvl="3"/>
            <a:r>
              <a:rPr lang="en-GB" dirty="0" smtClean="0"/>
              <a:t>//Get the security information      </a:t>
            </a:r>
          </a:p>
          <a:p>
            <a:pPr lvl="3"/>
            <a:r>
              <a:rPr lang="en-GB" dirty="0" err="1" smtClean="0"/>
              <a:t>SecurityInfo</a:t>
            </a:r>
            <a:r>
              <a:rPr lang="en-GB" dirty="0" smtClean="0"/>
              <a:t> </a:t>
            </a:r>
            <a:r>
              <a:rPr lang="en-GB" dirty="0" err="1" smtClean="0"/>
              <a:t>si</a:t>
            </a:r>
            <a:r>
              <a:rPr lang="en-GB" dirty="0" smtClean="0"/>
              <a:t> = ((</a:t>
            </a:r>
            <a:r>
              <a:rPr lang="en-GB" dirty="0" err="1" smtClean="0"/>
              <a:t>HttpsConnection</a:t>
            </a:r>
            <a:r>
              <a:rPr lang="en-GB" dirty="0" smtClean="0"/>
              <a:t>)</a:t>
            </a:r>
            <a:r>
              <a:rPr lang="en-GB" dirty="0" err="1" smtClean="0"/>
              <a:t>hc</a:t>
            </a:r>
            <a:r>
              <a:rPr lang="en-GB" dirty="0" smtClean="0"/>
              <a:t>).</a:t>
            </a:r>
            <a:r>
              <a:rPr lang="en-GB" dirty="0" err="1" smtClean="0"/>
              <a:t>getSecurityInfo</a:t>
            </a:r>
            <a:r>
              <a:rPr lang="en-GB" dirty="0" smtClean="0"/>
              <a:t>();</a:t>
            </a:r>
          </a:p>
          <a:p>
            <a:pPr lvl="3"/>
            <a:r>
              <a:rPr lang="en-GB" dirty="0" smtClean="0"/>
              <a:t>String </a:t>
            </a:r>
            <a:r>
              <a:rPr lang="en-GB" dirty="0" err="1" smtClean="0"/>
              <a:t>protocolName</a:t>
            </a:r>
            <a:r>
              <a:rPr lang="en-GB" dirty="0" smtClean="0"/>
              <a:t> = </a:t>
            </a:r>
            <a:r>
              <a:rPr lang="en-GB" dirty="0" err="1" smtClean="0"/>
              <a:t>si.getProtocolName</a:t>
            </a:r>
            <a:r>
              <a:rPr lang="en-GB" dirty="0" smtClean="0"/>
              <a:t>();</a:t>
            </a:r>
          </a:p>
          <a:p>
            <a:pPr lvl="3"/>
            <a:r>
              <a:rPr lang="en-GB" dirty="0" smtClean="0"/>
              <a:t>String </a:t>
            </a:r>
            <a:r>
              <a:rPr lang="en-GB" dirty="0" err="1" smtClean="0"/>
              <a:t>cipherSuite</a:t>
            </a:r>
            <a:r>
              <a:rPr lang="en-GB" dirty="0" smtClean="0"/>
              <a:t> =  </a:t>
            </a:r>
            <a:r>
              <a:rPr lang="en-GB" dirty="0" err="1" smtClean="0"/>
              <a:t>si.getCipherSuite</a:t>
            </a:r>
            <a:r>
              <a:rPr lang="en-GB" dirty="0" smtClean="0"/>
              <a:t>();</a:t>
            </a:r>
          </a:p>
          <a:p>
            <a:pPr lvl="3"/>
            <a:r>
              <a:rPr lang="en-GB" dirty="0" smtClean="0"/>
              <a:t>//get the certification information</a:t>
            </a:r>
          </a:p>
          <a:p>
            <a:pPr lvl="3"/>
            <a:r>
              <a:rPr lang="en-GB" dirty="0" smtClean="0"/>
              <a:t>Certificate c = </a:t>
            </a:r>
            <a:r>
              <a:rPr lang="en-GB" dirty="0" err="1" smtClean="0"/>
              <a:t>si.getServerCertificate</a:t>
            </a:r>
            <a:r>
              <a:rPr lang="en-GB" dirty="0" smtClean="0"/>
              <a:t>();</a:t>
            </a:r>
          </a:p>
          <a:p>
            <a:pPr lvl="3"/>
            <a:r>
              <a:rPr lang="en-GB" dirty="0" smtClean="0"/>
              <a:t>String subject = </a:t>
            </a:r>
            <a:r>
              <a:rPr lang="en-GB" dirty="0" err="1" smtClean="0"/>
              <a:t>c.getSubject</a:t>
            </a:r>
            <a:r>
              <a:rPr lang="en-GB" dirty="0" smtClean="0"/>
              <a:t>();</a:t>
            </a:r>
          </a:p>
          <a:p>
            <a:pPr lvl="3"/>
            <a:r>
              <a:rPr lang="en-GB" dirty="0" smtClean="0"/>
              <a:t>String issuer = </a:t>
            </a:r>
            <a:r>
              <a:rPr lang="en-GB" dirty="0" err="1" smtClean="0"/>
              <a:t>c.getIssuer</a:t>
            </a:r>
            <a:r>
              <a:rPr lang="en-GB" dirty="0" smtClean="0"/>
              <a:t>();</a:t>
            </a:r>
          </a:p>
          <a:p>
            <a:endParaRPr lang="en-US"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GB" smtClean="0"/>
              <a:t>Low-level IP networking support</a:t>
            </a:r>
            <a:endParaRPr lang="en-US" smtClean="0"/>
          </a:p>
        </p:txBody>
      </p:sp>
      <p:sp>
        <p:nvSpPr>
          <p:cNvPr id="16387" name="Rectangle 5"/>
          <p:cNvSpPr>
            <a:spLocks noGrp="1" noChangeArrowheads="1"/>
          </p:cNvSpPr>
          <p:nvPr>
            <p:ph type="body" idx="1"/>
          </p:nvPr>
        </p:nvSpPr>
        <p:spPr/>
        <p:txBody>
          <a:bodyPr/>
          <a:lstStyle/>
          <a:p>
            <a:r>
              <a:rPr lang="en-GB" dirty="0" smtClean="0"/>
              <a:t>The new interfaces added to enable low-level IP networking are: </a:t>
            </a:r>
          </a:p>
          <a:p>
            <a:pPr lvl="3"/>
            <a:r>
              <a:rPr lang="en-GB" dirty="0" err="1" smtClean="0"/>
              <a:t>javax.microedition.io.SocketConnection</a:t>
            </a:r>
            <a:endParaRPr lang="en-GB" dirty="0" smtClean="0"/>
          </a:p>
          <a:p>
            <a:pPr lvl="3"/>
            <a:r>
              <a:rPr lang="en-GB" dirty="0" err="1" smtClean="0"/>
              <a:t>javax.microedition.io.ServerSocketConnection</a:t>
            </a:r>
            <a:endParaRPr lang="en-GB" dirty="0" smtClean="0"/>
          </a:p>
          <a:p>
            <a:pPr lvl="3"/>
            <a:r>
              <a:rPr lang="en-GB" dirty="0" err="1" smtClean="0"/>
              <a:t>javax.microedition.io.UDPDatagramConnection</a:t>
            </a:r>
            <a:endParaRPr lang="en-US"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GB" smtClean="0"/>
              <a:t>Socket summary</a:t>
            </a:r>
            <a:endParaRPr lang="en-US" smtClean="0"/>
          </a:p>
        </p:txBody>
      </p:sp>
      <p:sp>
        <p:nvSpPr>
          <p:cNvPr id="17411" name="Rectangle 5"/>
          <p:cNvSpPr>
            <a:spLocks noGrp="1" noChangeArrowheads="1"/>
          </p:cNvSpPr>
          <p:nvPr>
            <p:ph type="body" idx="1"/>
          </p:nvPr>
        </p:nvSpPr>
        <p:spPr/>
        <p:txBody>
          <a:bodyPr/>
          <a:lstStyle/>
          <a:p>
            <a:r>
              <a:rPr lang="en-GB" dirty="0" smtClean="0"/>
              <a:t>A socket is an end-point of a two way communication link.</a:t>
            </a:r>
          </a:p>
          <a:p>
            <a:r>
              <a:rPr lang="en-GB" dirty="0" smtClean="0"/>
              <a:t>Sender and receiver must establish a connection.</a:t>
            </a:r>
          </a:p>
          <a:p>
            <a:r>
              <a:rPr lang="en-GB" dirty="0" err="1" smtClean="0"/>
              <a:t>InputStream</a:t>
            </a:r>
            <a:r>
              <a:rPr lang="en-GB" dirty="0" smtClean="0"/>
              <a:t> and </a:t>
            </a:r>
            <a:r>
              <a:rPr lang="en-GB" dirty="0" err="1" smtClean="0"/>
              <a:t>OutputStream</a:t>
            </a:r>
            <a:r>
              <a:rPr lang="en-GB" dirty="0" smtClean="0"/>
              <a:t> are used for sending and receiving.</a:t>
            </a:r>
          </a:p>
          <a:p>
            <a:r>
              <a:rPr lang="en-GB" dirty="0" smtClean="0"/>
              <a:t>MIDP 2.0 provides implementations for socket connections through </a:t>
            </a:r>
            <a:r>
              <a:rPr lang="en-GB" dirty="0" err="1" smtClean="0"/>
              <a:t>SocketConnection</a:t>
            </a:r>
            <a:r>
              <a:rPr lang="en-GB" dirty="0" smtClean="0"/>
              <a:t> interface.</a:t>
            </a:r>
          </a:p>
          <a:p>
            <a:r>
              <a:rPr lang="en-GB" dirty="0" smtClean="0"/>
              <a:t>Use </a:t>
            </a:r>
            <a:r>
              <a:rPr lang="en-GB" dirty="0" err="1" smtClean="0"/>
              <a:t>Connection.open</a:t>
            </a:r>
            <a:r>
              <a:rPr lang="en-GB" dirty="0" smtClean="0"/>
              <a:t> with URL in the format:</a:t>
            </a:r>
          </a:p>
          <a:p>
            <a:pPr lvl="3"/>
            <a:r>
              <a:rPr lang="en-GB" dirty="0" smtClean="0"/>
              <a:t>socket://[{host}]:[{port}]</a:t>
            </a:r>
            <a:endParaRPr lang="en-US"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GB" smtClean="0"/>
              <a:t>SocketConnection interface</a:t>
            </a:r>
            <a:endParaRPr lang="en-US" smtClean="0"/>
          </a:p>
        </p:txBody>
      </p:sp>
      <p:sp>
        <p:nvSpPr>
          <p:cNvPr id="18435" name="Rectangle 5"/>
          <p:cNvSpPr>
            <a:spLocks noGrp="1" noChangeArrowheads="1"/>
          </p:cNvSpPr>
          <p:nvPr>
            <p:ph type="body" idx="1"/>
          </p:nvPr>
        </p:nvSpPr>
        <p:spPr/>
        <p:txBody>
          <a:bodyPr/>
          <a:lstStyle/>
          <a:p>
            <a:pPr lvl="3"/>
            <a:r>
              <a:rPr lang="en-GB" dirty="0" err="1" smtClean="0"/>
              <a:t>SocketConnection</a:t>
            </a:r>
            <a:r>
              <a:rPr lang="en-GB" dirty="0" smtClean="0"/>
              <a:t> client = (</a:t>
            </a:r>
            <a:r>
              <a:rPr lang="en-GB" dirty="0" err="1" smtClean="0"/>
              <a:t>SocketConnection</a:t>
            </a:r>
            <a:r>
              <a:rPr lang="en-GB" dirty="0" smtClean="0"/>
              <a:t>) </a:t>
            </a:r>
            <a:r>
              <a:rPr lang="en-GB" dirty="0" err="1" smtClean="0"/>
              <a:t>Connector.open</a:t>
            </a:r>
            <a:r>
              <a:rPr lang="en-GB" dirty="0" smtClean="0"/>
              <a:t>("socket://" + hostname + ":" + port);</a:t>
            </a:r>
          </a:p>
          <a:p>
            <a:pPr lvl="3"/>
            <a:r>
              <a:rPr lang="en-GB" dirty="0" err="1" smtClean="0"/>
              <a:t>InputStream</a:t>
            </a:r>
            <a:r>
              <a:rPr lang="en-GB" dirty="0" smtClean="0"/>
              <a:t> is = </a:t>
            </a:r>
            <a:r>
              <a:rPr lang="en-GB" dirty="0" err="1" smtClean="0"/>
              <a:t>client.openInputStream</a:t>
            </a:r>
            <a:r>
              <a:rPr lang="en-GB" dirty="0" smtClean="0"/>
              <a:t>();</a:t>
            </a:r>
          </a:p>
          <a:p>
            <a:pPr lvl="3"/>
            <a:r>
              <a:rPr lang="en-GB" dirty="0" err="1" smtClean="0"/>
              <a:t>OutputStream</a:t>
            </a:r>
            <a:r>
              <a:rPr lang="en-GB" dirty="0" smtClean="0"/>
              <a:t> </a:t>
            </a:r>
            <a:r>
              <a:rPr lang="en-GB" dirty="0" err="1" smtClean="0"/>
              <a:t>os</a:t>
            </a:r>
            <a:r>
              <a:rPr lang="en-GB" dirty="0" smtClean="0"/>
              <a:t> = </a:t>
            </a:r>
            <a:r>
              <a:rPr lang="en-GB" dirty="0" err="1" smtClean="0"/>
              <a:t>client.openOutputStream</a:t>
            </a:r>
            <a:r>
              <a:rPr lang="en-GB" dirty="0" smtClean="0"/>
              <a:t>();</a:t>
            </a:r>
          </a:p>
          <a:p>
            <a:pPr lvl="3"/>
            <a:endParaRPr lang="en-GB" dirty="0" smtClean="0"/>
          </a:p>
          <a:p>
            <a:pPr lvl="3"/>
            <a:r>
              <a:rPr lang="en-GB" dirty="0" smtClean="0"/>
              <a:t>// send something to server</a:t>
            </a:r>
          </a:p>
          <a:p>
            <a:pPr lvl="3"/>
            <a:r>
              <a:rPr lang="en-GB" dirty="0" err="1" smtClean="0"/>
              <a:t>os.write</a:t>
            </a:r>
            <a:r>
              <a:rPr lang="en-GB" dirty="0" smtClean="0"/>
              <a:t>("some </a:t>
            </a:r>
            <a:r>
              <a:rPr lang="en-GB" dirty="0" err="1" smtClean="0"/>
              <a:t>string".getBytes</a:t>
            </a:r>
            <a:r>
              <a:rPr lang="en-GB" dirty="0" smtClean="0"/>
              <a:t>());</a:t>
            </a:r>
          </a:p>
          <a:p>
            <a:pPr lvl="3"/>
            <a:endParaRPr lang="en-GB" dirty="0" smtClean="0"/>
          </a:p>
          <a:p>
            <a:pPr lvl="3"/>
            <a:r>
              <a:rPr lang="en-GB" dirty="0" smtClean="0"/>
              <a:t>// read server response</a:t>
            </a:r>
          </a:p>
          <a:p>
            <a:pPr lvl="3"/>
            <a:r>
              <a:rPr lang="en-GB" dirty="0" err="1" smtClean="0"/>
              <a:t>int</a:t>
            </a:r>
            <a:r>
              <a:rPr lang="en-GB" dirty="0" smtClean="0"/>
              <a:t> c = 0;</a:t>
            </a:r>
          </a:p>
          <a:p>
            <a:pPr lvl="3"/>
            <a:r>
              <a:rPr lang="en-GB" dirty="0" smtClean="0"/>
              <a:t>while((c = </a:t>
            </a:r>
            <a:r>
              <a:rPr lang="en-GB" dirty="0" err="1" smtClean="0"/>
              <a:t>is.read</a:t>
            </a:r>
            <a:r>
              <a:rPr lang="en-GB" dirty="0" smtClean="0"/>
              <a:t>()) != -1) {</a:t>
            </a:r>
          </a:p>
          <a:p>
            <a:pPr lvl="3"/>
            <a:r>
              <a:rPr lang="en-GB" dirty="0" smtClean="0"/>
              <a:t>   // do something with the response</a:t>
            </a:r>
          </a:p>
          <a:p>
            <a:pPr lvl="3"/>
            <a:r>
              <a:rPr lang="en-GB" dirty="0" smtClean="0"/>
              <a:t>}</a:t>
            </a:r>
          </a:p>
          <a:p>
            <a:pPr lvl="3"/>
            <a:r>
              <a:rPr lang="en-US" dirty="0" smtClean="0"/>
              <a:t>// close streams and connection</a:t>
            </a:r>
          </a:p>
          <a:p>
            <a:pPr lvl="3"/>
            <a:r>
              <a:rPr lang="en-US" dirty="0" err="1" smtClean="0"/>
              <a:t>is.close</a:t>
            </a:r>
            <a:r>
              <a:rPr lang="en-US" dirty="0" smtClean="0"/>
              <a:t>();</a:t>
            </a:r>
          </a:p>
          <a:p>
            <a:pPr lvl="3"/>
            <a:r>
              <a:rPr lang="en-US" dirty="0" err="1" smtClean="0"/>
              <a:t>os.close</a:t>
            </a:r>
            <a:r>
              <a:rPr lang="en-US" dirty="0" smtClean="0"/>
              <a:t>();</a:t>
            </a:r>
          </a:p>
          <a:p>
            <a:pPr lvl="3"/>
            <a:r>
              <a:rPr lang="en-US" dirty="0" err="1" smtClean="0"/>
              <a:t>client.close</a:t>
            </a:r>
            <a:r>
              <a:rPr lang="en-US" dirty="0" smtClean="0"/>
              <a:t>();</a:t>
            </a:r>
          </a:p>
          <a:p>
            <a:pPr lvl="1"/>
            <a:endParaRPr lang="en-GB" dirty="0" smtClean="0"/>
          </a:p>
          <a:p>
            <a:pPr lvl="1"/>
            <a:endParaRPr lang="en-US"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GB" smtClean="0"/>
              <a:t>ServerSocketConnection interface</a:t>
            </a:r>
            <a:endParaRPr lang="en-US" smtClean="0"/>
          </a:p>
        </p:txBody>
      </p:sp>
      <p:sp>
        <p:nvSpPr>
          <p:cNvPr id="19459" name="Rectangle 5"/>
          <p:cNvSpPr>
            <a:spLocks noGrp="1" noChangeArrowheads="1"/>
          </p:cNvSpPr>
          <p:nvPr>
            <p:ph type="body" idx="1"/>
          </p:nvPr>
        </p:nvSpPr>
        <p:spPr/>
        <p:txBody>
          <a:bodyPr/>
          <a:lstStyle/>
          <a:p>
            <a:pPr lvl="3"/>
            <a:r>
              <a:rPr lang="en-GB" dirty="0" smtClean="0"/>
              <a:t>... // create a server to listen on port 5000</a:t>
            </a:r>
          </a:p>
          <a:p>
            <a:pPr lvl="3"/>
            <a:r>
              <a:rPr lang="en-GB" dirty="0" err="1" smtClean="0"/>
              <a:t>ServerSocketConnection</a:t>
            </a:r>
            <a:r>
              <a:rPr lang="en-GB" dirty="0" smtClean="0"/>
              <a:t> server = (</a:t>
            </a:r>
            <a:r>
              <a:rPr lang="en-GB" dirty="0" err="1" smtClean="0"/>
              <a:t>ServerSocketConnection</a:t>
            </a:r>
            <a:r>
              <a:rPr lang="en-GB" dirty="0" smtClean="0"/>
              <a:t>) </a:t>
            </a:r>
            <a:r>
              <a:rPr lang="en-GB" dirty="0" err="1" smtClean="0"/>
              <a:t>Connector.open</a:t>
            </a:r>
            <a:r>
              <a:rPr lang="en-GB" dirty="0" smtClean="0"/>
              <a:t>("socket://:5000");</a:t>
            </a:r>
          </a:p>
          <a:p>
            <a:pPr lvl="3"/>
            <a:r>
              <a:rPr lang="en-GB" dirty="0" smtClean="0"/>
              <a:t>// wait for a connection</a:t>
            </a:r>
          </a:p>
          <a:p>
            <a:pPr lvl="3"/>
            <a:r>
              <a:rPr lang="en-GB" dirty="0" err="1" smtClean="0"/>
              <a:t>SocketConnection</a:t>
            </a:r>
            <a:r>
              <a:rPr lang="en-GB" dirty="0" smtClean="0"/>
              <a:t> client = (</a:t>
            </a:r>
            <a:r>
              <a:rPr lang="en-GB" dirty="0" err="1" smtClean="0"/>
              <a:t>SocketConnection</a:t>
            </a:r>
            <a:r>
              <a:rPr lang="en-GB" dirty="0" smtClean="0"/>
              <a:t>) </a:t>
            </a:r>
            <a:r>
              <a:rPr lang="en-GB" dirty="0" err="1" smtClean="0"/>
              <a:t>server.acceptAndOpen</a:t>
            </a:r>
            <a:r>
              <a:rPr lang="en-GB" dirty="0" smtClean="0"/>
              <a:t>();</a:t>
            </a:r>
          </a:p>
          <a:p>
            <a:pPr lvl="3"/>
            <a:r>
              <a:rPr lang="en-GB" dirty="0" smtClean="0"/>
              <a:t>// open streams</a:t>
            </a:r>
          </a:p>
          <a:p>
            <a:pPr lvl="3"/>
            <a:r>
              <a:rPr lang="en-GB" dirty="0" err="1" smtClean="0"/>
              <a:t>InputStream</a:t>
            </a:r>
            <a:r>
              <a:rPr lang="en-GB" dirty="0" smtClean="0"/>
              <a:t> is = </a:t>
            </a:r>
            <a:r>
              <a:rPr lang="en-GB" dirty="0" err="1" smtClean="0"/>
              <a:t>client.openInputStream</a:t>
            </a:r>
            <a:r>
              <a:rPr lang="en-GB" dirty="0" smtClean="0"/>
              <a:t>();</a:t>
            </a:r>
          </a:p>
          <a:p>
            <a:pPr lvl="3"/>
            <a:r>
              <a:rPr lang="en-GB" dirty="0" err="1" smtClean="0"/>
              <a:t>OutputStream</a:t>
            </a:r>
            <a:r>
              <a:rPr lang="en-GB" dirty="0" smtClean="0"/>
              <a:t> </a:t>
            </a:r>
            <a:r>
              <a:rPr lang="en-GB" dirty="0" err="1" smtClean="0"/>
              <a:t>os</a:t>
            </a:r>
            <a:r>
              <a:rPr lang="en-GB" dirty="0" smtClean="0"/>
              <a:t> = </a:t>
            </a:r>
            <a:r>
              <a:rPr lang="en-GB" dirty="0" err="1" smtClean="0"/>
              <a:t>client.openOutputStream</a:t>
            </a:r>
            <a:r>
              <a:rPr lang="en-GB" dirty="0" smtClean="0"/>
              <a:t>();</a:t>
            </a:r>
          </a:p>
          <a:p>
            <a:pPr lvl="3"/>
            <a:r>
              <a:rPr lang="en-GB" dirty="0" smtClean="0"/>
              <a:t>// read client request</a:t>
            </a:r>
          </a:p>
          <a:p>
            <a:pPr lvl="3"/>
            <a:r>
              <a:rPr lang="en-GB" dirty="0" smtClean="0"/>
              <a:t>char result = </a:t>
            </a:r>
            <a:r>
              <a:rPr lang="en-GB" dirty="0" err="1" smtClean="0"/>
              <a:t>is.read</a:t>
            </a:r>
            <a:r>
              <a:rPr lang="en-GB" dirty="0" smtClean="0"/>
              <a:t>();</a:t>
            </a:r>
          </a:p>
          <a:p>
            <a:pPr lvl="3"/>
            <a:r>
              <a:rPr lang="en-GB" dirty="0" smtClean="0"/>
              <a:t>// process request and send response</a:t>
            </a:r>
          </a:p>
          <a:p>
            <a:pPr lvl="3"/>
            <a:r>
              <a:rPr lang="en-GB" dirty="0" err="1" smtClean="0"/>
              <a:t>os.write</a:t>
            </a:r>
            <a:r>
              <a:rPr lang="en-GB" dirty="0" smtClean="0"/>
              <a:t>(...);</a:t>
            </a:r>
          </a:p>
          <a:p>
            <a:pPr lvl="3"/>
            <a:r>
              <a:rPr lang="en-US" dirty="0" smtClean="0"/>
              <a:t>// close streams and connection</a:t>
            </a:r>
          </a:p>
          <a:p>
            <a:pPr lvl="3"/>
            <a:r>
              <a:rPr lang="en-US" dirty="0" err="1" smtClean="0"/>
              <a:t>is.close</a:t>
            </a:r>
            <a:r>
              <a:rPr lang="en-US" dirty="0" smtClean="0"/>
              <a:t>();</a:t>
            </a:r>
          </a:p>
          <a:p>
            <a:pPr lvl="3"/>
            <a:r>
              <a:rPr lang="en-US" dirty="0" err="1" smtClean="0"/>
              <a:t>os.close</a:t>
            </a:r>
            <a:r>
              <a:rPr lang="en-US" dirty="0" smtClean="0"/>
              <a:t>();</a:t>
            </a:r>
          </a:p>
          <a:p>
            <a:pPr lvl="3"/>
            <a:r>
              <a:rPr lang="en-US" dirty="0" err="1" smtClean="0"/>
              <a:t>client.close</a:t>
            </a:r>
            <a:r>
              <a:rPr lang="en-US" dirty="0" smtClean="0"/>
              <a:t>();</a:t>
            </a:r>
          </a:p>
          <a:p>
            <a:pPr lvl="3"/>
            <a:r>
              <a:rPr lang="en-US" dirty="0" err="1" smtClean="0"/>
              <a:t>server.close</a:t>
            </a:r>
            <a:r>
              <a:rPr lang="en-US" dirty="0" smtClean="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6"/>
          <p:cNvSpPr>
            <a:spLocks noGrp="1" noChangeArrowheads="1"/>
          </p:cNvSpPr>
          <p:nvPr>
            <p:ph type="title"/>
          </p:nvPr>
        </p:nvSpPr>
        <p:spPr/>
        <p:txBody>
          <a:bodyPr/>
          <a:lstStyle/>
          <a:p>
            <a:r>
              <a:rPr lang="en-GB" smtClean="0"/>
              <a:t>Socket Connection example</a:t>
            </a:r>
            <a:endParaRPr lang="en-US" smtClean="0"/>
          </a:p>
        </p:txBody>
      </p:sp>
      <p:pic>
        <p:nvPicPr>
          <p:cNvPr id="20483" name="Picture 4"/>
          <p:cNvPicPr>
            <a:picLocks noChangeAspect="1" noChangeArrowheads="1"/>
          </p:cNvPicPr>
          <p:nvPr/>
        </p:nvPicPr>
        <p:blipFill>
          <a:blip r:embed="rId3" cstate="print"/>
          <a:srcRect/>
          <a:stretch>
            <a:fillRect/>
          </a:stretch>
        </p:blipFill>
        <p:spPr bwMode="auto">
          <a:xfrm>
            <a:off x="433457" y="3197226"/>
            <a:ext cx="1771934" cy="2333625"/>
          </a:xfrm>
          <a:prstGeom prst="rect">
            <a:avLst/>
          </a:prstGeom>
          <a:noFill/>
          <a:ln w="9525" algn="ctr">
            <a:noFill/>
            <a:miter lim="800000"/>
            <a:headEnd/>
            <a:tailEnd/>
          </a:ln>
        </p:spPr>
      </p:pic>
      <p:sp>
        <p:nvSpPr>
          <p:cNvPr id="20484" name="Text Box 5"/>
          <p:cNvSpPr txBox="1">
            <a:spLocks noChangeArrowheads="1"/>
          </p:cNvSpPr>
          <p:nvPr/>
        </p:nvSpPr>
        <p:spPr bwMode="auto">
          <a:xfrm>
            <a:off x="7811753" y="2111376"/>
            <a:ext cx="1056354" cy="501888"/>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2600">
                <a:solidFill>
                  <a:schemeClr val="accent2"/>
                </a:solidFill>
                <a:latin typeface="Arial" pitchFamily="34" charset="0"/>
              </a:rPr>
              <a:t>Client</a:t>
            </a:r>
          </a:p>
        </p:txBody>
      </p:sp>
      <p:sp>
        <p:nvSpPr>
          <p:cNvPr id="20485" name="Text Box 6"/>
          <p:cNvSpPr txBox="1">
            <a:spLocks noChangeArrowheads="1"/>
          </p:cNvSpPr>
          <p:nvPr/>
        </p:nvSpPr>
        <p:spPr bwMode="auto">
          <a:xfrm>
            <a:off x="670033" y="2027239"/>
            <a:ext cx="1186198" cy="501888"/>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2600">
                <a:solidFill>
                  <a:srgbClr val="FF0000"/>
                </a:solidFill>
                <a:latin typeface="Arial" pitchFamily="34" charset="0"/>
              </a:rPr>
              <a:t>Server</a:t>
            </a:r>
          </a:p>
        </p:txBody>
      </p:sp>
      <p:sp>
        <p:nvSpPr>
          <p:cNvPr id="20486" name="Line 7"/>
          <p:cNvSpPr>
            <a:spLocks noChangeShapeType="1"/>
          </p:cNvSpPr>
          <p:nvPr/>
        </p:nvSpPr>
        <p:spPr bwMode="auto">
          <a:xfrm>
            <a:off x="3275538" y="3875088"/>
            <a:ext cx="1595693" cy="0"/>
          </a:xfrm>
          <a:prstGeom prst="line">
            <a:avLst/>
          </a:prstGeom>
          <a:noFill/>
          <a:ln w="38100">
            <a:solidFill>
              <a:srgbClr val="FF0000"/>
            </a:solidFill>
            <a:round/>
            <a:headEnd/>
            <a:tailEnd type="triangle" w="med" len="med"/>
          </a:ln>
        </p:spPr>
        <p:txBody>
          <a:bodyPr/>
          <a:lstStyle/>
          <a:p>
            <a:endParaRPr lang="fi-FI"/>
          </a:p>
        </p:txBody>
      </p:sp>
      <p:sp>
        <p:nvSpPr>
          <p:cNvPr id="20487" name="Line 8"/>
          <p:cNvSpPr>
            <a:spLocks noChangeShapeType="1"/>
          </p:cNvSpPr>
          <p:nvPr/>
        </p:nvSpPr>
        <p:spPr bwMode="auto">
          <a:xfrm flipH="1">
            <a:off x="3191386" y="4714875"/>
            <a:ext cx="1595694" cy="0"/>
          </a:xfrm>
          <a:prstGeom prst="line">
            <a:avLst/>
          </a:prstGeom>
          <a:noFill/>
          <a:ln w="38100">
            <a:solidFill>
              <a:srgbClr val="FF0000"/>
            </a:solidFill>
            <a:round/>
            <a:headEnd/>
            <a:tailEnd type="triangle" w="med" len="med"/>
          </a:ln>
        </p:spPr>
        <p:txBody>
          <a:bodyPr/>
          <a:lstStyle/>
          <a:p>
            <a:endParaRPr lang="fi-FI"/>
          </a:p>
        </p:txBody>
      </p:sp>
      <p:sp>
        <p:nvSpPr>
          <p:cNvPr id="20488" name="Line 9"/>
          <p:cNvSpPr>
            <a:spLocks noChangeShapeType="1"/>
          </p:cNvSpPr>
          <p:nvPr/>
        </p:nvSpPr>
        <p:spPr bwMode="auto">
          <a:xfrm>
            <a:off x="4955383" y="3875088"/>
            <a:ext cx="1595693" cy="0"/>
          </a:xfrm>
          <a:prstGeom prst="line">
            <a:avLst/>
          </a:prstGeom>
          <a:noFill/>
          <a:ln w="38100">
            <a:solidFill>
              <a:srgbClr val="0000FF"/>
            </a:solidFill>
            <a:round/>
            <a:headEnd/>
            <a:tailEnd type="triangle" w="med" len="med"/>
          </a:ln>
        </p:spPr>
        <p:txBody>
          <a:bodyPr/>
          <a:lstStyle/>
          <a:p>
            <a:endParaRPr lang="fi-FI"/>
          </a:p>
        </p:txBody>
      </p:sp>
      <p:sp>
        <p:nvSpPr>
          <p:cNvPr id="20489" name="Line 10"/>
          <p:cNvSpPr>
            <a:spLocks noChangeShapeType="1"/>
          </p:cNvSpPr>
          <p:nvPr/>
        </p:nvSpPr>
        <p:spPr bwMode="auto">
          <a:xfrm flipH="1">
            <a:off x="4871231" y="4714875"/>
            <a:ext cx="1595694" cy="0"/>
          </a:xfrm>
          <a:prstGeom prst="line">
            <a:avLst/>
          </a:prstGeom>
          <a:noFill/>
          <a:ln w="38100">
            <a:solidFill>
              <a:srgbClr val="0000FF"/>
            </a:solidFill>
            <a:round/>
            <a:headEnd/>
            <a:tailEnd type="triangle" w="med" len="med"/>
          </a:ln>
        </p:spPr>
        <p:txBody>
          <a:bodyPr/>
          <a:lstStyle/>
          <a:p>
            <a:endParaRPr lang="fi-FI"/>
          </a:p>
        </p:txBody>
      </p:sp>
      <p:sp>
        <p:nvSpPr>
          <p:cNvPr id="20490" name="Text Box 11"/>
          <p:cNvSpPr txBox="1">
            <a:spLocks noChangeArrowheads="1"/>
          </p:cNvSpPr>
          <p:nvPr/>
        </p:nvSpPr>
        <p:spPr bwMode="auto">
          <a:xfrm>
            <a:off x="3275538" y="4799014"/>
            <a:ext cx="1460311"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rgbClr val="FF0000"/>
                </a:solidFill>
                <a:latin typeface="Arial" pitchFamily="34" charset="0"/>
              </a:rPr>
              <a:t>InputStream</a:t>
            </a:r>
          </a:p>
        </p:txBody>
      </p:sp>
      <p:sp>
        <p:nvSpPr>
          <p:cNvPr id="20491" name="Text Box 12"/>
          <p:cNvSpPr txBox="1">
            <a:spLocks noChangeArrowheads="1"/>
          </p:cNvSpPr>
          <p:nvPr/>
        </p:nvSpPr>
        <p:spPr bwMode="auto">
          <a:xfrm>
            <a:off x="4955383" y="3371850"/>
            <a:ext cx="1460311"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chemeClr val="accent2"/>
                </a:solidFill>
                <a:latin typeface="Arial" pitchFamily="34" charset="0"/>
              </a:rPr>
              <a:t>InputStream</a:t>
            </a:r>
          </a:p>
        </p:txBody>
      </p:sp>
      <p:sp>
        <p:nvSpPr>
          <p:cNvPr id="20492" name="Text Box 13"/>
          <p:cNvSpPr txBox="1">
            <a:spLocks noChangeArrowheads="1"/>
          </p:cNvSpPr>
          <p:nvPr/>
        </p:nvSpPr>
        <p:spPr bwMode="auto">
          <a:xfrm>
            <a:off x="4955383" y="4799014"/>
            <a:ext cx="1639847"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chemeClr val="accent2"/>
                </a:solidFill>
                <a:latin typeface="Arial" pitchFamily="34" charset="0"/>
              </a:rPr>
              <a:t>OutputStream</a:t>
            </a:r>
          </a:p>
        </p:txBody>
      </p:sp>
      <p:sp>
        <p:nvSpPr>
          <p:cNvPr id="20493" name="Text Box 14"/>
          <p:cNvSpPr txBox="1">
            <a:spLocks noChangeArrowheads="1"/>
          </p:cNvSpPr>
          <p:nvPr/>
        </p:nvSpPr>
        <p:spPr bwMode="auto">
          <a:xfrm>
            <a:off x="3275539" y="3455989"/>
            <a:ext cx="1639847" cy="378777"/>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a:solidFill>
                  <a:srgbClr val="FF0000"/>
                </a:solidFill>
                <a:latin typeface="Arial" pitchFamily="34" charset="0"/>
              </a:rPr>
              <a:t>OutputStream</a:t>
            </a:r>
          </a:p>
        </p:txBody>
      </p:sp>
      <p:sp>
        <p:nvSpPr>
          <p:cNvPr id="20494" name="Text Box 15"/>
          <p:cNvSpPr txBox="1">
            <a:spLocks noChangeArrowheads="1"/>
          </p:cNvSpPr>
          <p:nvPr/>
        </p:nvSpPr>
        <p:spPr bwMode="auto">
          <a:xfrm>
            <a:off x="2297481" y="3959225"/>
            <a:ext cx="1365469" cy="660400"/>
          </a:xfrm>
          <a:prstGeom prst="rect">
            <a:avLst/>
          </a:prstGeom>
          <a:noFill/>
          <a:ln w="9525">
            <a:solidFill>
              <a:schemeClr val="accent1"/>
            </a:solidFill>
            <a:prstDash val="dash"/>
            <a:miter lim="800000"/>
            <a:headEnd/>
            <a:tailEnd/>
          </a:ln>
        </p:spPr>
        <p:txBody>
          <a:bodyPr wrap="none" lIns="100794" tIns="50397" rIns="100794" bIns="50397">
            <a:spAutoFit/>
          </a:bodyPr>
          <a:lstStyle/>
          <a:p>
            <a:pPr algn="ctr" defTabSz="1008063" eaLnBrk="1" hangingPunct="1">
              <a:spcBef>
                <a:spcPct val="0"/>
              </a:spcBef>
              <a:spcAft>
                <a:spcPct val="0"/>
              </a:spcAft>
              <a:buClrTx/>
            </a:pPr>
            <a:r>
              <a:rPr lang="en-GB">
                <a:latin typeface="Arial" pitchFamily="34" charset="0"/>
              </a:rPr>
              <a:t>Socket </a:t>
            </a:r>
          </a:p>
          <a:p>
            <a:pPr algn="ctr" defTabSz="1008063" eaLnBrk="1" hangingPunct="1">
              <a:spcBef>
                <a:spcPct val="0"/>
              </a:spcBef>
              <a:spcAft>
                <a:spcPct val="0"/>
              </a:spcAft>
              <a:buClrTx/>
            </a:pPr>
            <a:r>
              <a:rPr lang="en-GB">
                <a:latin typeface="Arial" pitchFamily="34" charset="0"/>
              </a:rPr>
              <a:t>Connection</a:t>
            </a:r>
          </a:p>
        </p:txBody>
      </p:sp>
      <p:sp>
        <p:nvSpPr>
          <p:cNvPr id="20495" name="Text Box 16"/>
          <p:cNvSpPr txBox="1">
            <a:spLocks noChangeArrowheads="1"/>
          </p:cNvSpPr>
          <p:nvPr/>
        </p:nvSpPr>
        <p:spPr bwMode="auto">
          <a:xfrm>
            <a:off x="6017589" y="3959225"/>
            <a:ext cx="1365469" cy="660400"/>
          </a:xfrm>
          <a:prstGeom prst="rect">
            <a:avLst/>
          </a:prstGeom>
          <a:noFill/>
          <a:ln w="9525">
            <a:solidFill>
              <a:schemeClr val="tx1"/>
            </a:solidFill>
            <a:prstDash val="dash"/>
            <a:miter lim="800000"/>
            <a:headEnd/>
            <a:tailEnd/>
          </a:ln>
        </p:spPr>
        <p:txBody>
          <a:bodyPr wrap="none" lIns="100794" tIns="50397" rIns="100794" bIns="50397">
            <a:spAutoFit/>
          </a:bodyPr>
          <a:lstStyle/>
          <a:p>
            <a:pPr algn="ctr" defTabSz="1008063" eaLnBrk="1" hangingPunct="1">
              <a:spcBef>
                <a:spcPct val="0"/>
              </a:spcBef>
              <a:spcAft>
                <a:spcPct val="0"/>
              </a:spcAft>
              <a:buClrTx/>
            </a:pPr>
            <a:r>
              <a:rPr lang="en-GB">
                <a:latin typeface="Arial" pitchFamily="34" charset="0"/>
              </a:rPr>
              <a:t>Socket </a:t>
            </a:r>
          </a:p>
          <a:p>
            <a:pPr algn="ctr" defTabSz="1008063" eaLnBrk="1" hangingPunct="1">
              <a:spcBef>
                <a:spcPct val="0"/>
              </a:spcBef>
              <a:spcAft>
                <a:spcPct val="0"/>
              </a:spcAft>
              <a:buClrTx/>
            </a:pPr>
            <a:r>
              <a:rPr lang="en-GB">
                <a:latin typeface="Arial" pitchFamily="34" charset="0"/>
              </a:rPr>
              <a:t>Connection</a:t>
            </a:r>
          </a:p>
        </p:txBody>
      </p:sp>
      <p:sp>
        <p:nvSpPr>
          <p:cNvPr id="20496" name="Text Box 17"/>
          <p:cNvSpPr txBox="1">
            <a:spLocks noChangeArrowheads="1"/>
          </p:cNvSpPr>
          <p:nvPr/>
        </p:nvSpPr>
        <p:spPr bwMode="auto">
          <a:xfrm>
            <a:off x="250866" y="2532063"/>
            <a:ext cx="2183163" cy="660400"/>
          </a:xfrm>
          <a:prstGeom prst="rect">
            <a:avLst/>
          </a:prstGeom>
          <a:noFill/>
          <a:ln w="9525">
            <a:solidFill>
              <a:schemeClr val="tx1"/>
            </a:solidFill>
            <a:prstDash val="dash"/>
            <a:miter lim="800000"/>
            <a:headEnd/>
            <a:tailEnd/>
          </a:ln>
        </p:spPr>
        <p:txBody>
          <a:bodyPr lIns="100794" tIns="50397" rIns="100794" bIns="50397">
            <a:spAutoFit/>
          </a:bodyPr>
          <a:lstStyle/>
          <a:p>
            <a:pPr algn="ctr" defTabSz="1008063" eaLnBrk="1" hangingPunct="1">
              <a:spcBef>
                <a:spcPct val="0"/>
              </a:spcBef>
              <a:spcAft>
                <a:spcPct val="0"/>
              </a:spcAft>
              <a:buClrTx/>
            </a:pPr>
            <a:r>
              <a:rPr lang="en-GB">
                <a:latin typeface="Arial" pitchFamily="34" charset="0"/>
              </a:rPr>
              <a:t>ServerSocket </a:t>
            </a:r>
          </a:p>
          <a:p>
            <a:pPr algn="ctr" defTabSz="1008063" eaLnBrk="1" hangingPunct="1">
              <a:spcBef>
                <a:spcPct val="0"/>
              </a:spcBef>
              <a:spcAft>
                <a:spcPct val="0"/>
              </a:spcAft>
              <a:buClrTx/>
            </a:pPr>
            <a:r>
              <a:rPr lang="en-GB">
                <a:latin typeface="Arial" pitchFamily="34" charset="0"/>
              </a:rPr>
              <a:t>Connection</a:t>
            </a:r>
          </a:p>
        </p:txBody>
      </p:sp>
      <p:sp>
        <p:nvSpPr>
          <p:cNvPr id="20497" name="AutoShape 18"/>
          <p:cNvSpPr>
            <a:spLocks noChangeArrowheads="1"/>
          </p:cNvSpPr>
          <p:nvPr/>
        </p:nvSpPr>
        <p:spPr bwMode="auto">
          <a:xfrm>
            <a:off x="2518179" y="1524000"/>
            <a:ext cx="1848146" cy="755650"/>
          </a:xfrm>
          <a:prstGeom prst="wedgeRectCallout">
            <a:avLst>
              <a:gd name="adj1" fmla="val -48296"/>
              <a:gd name="adj2" fmla="val 92130"/>
            </a:avLst>
          </a:prstGeom>
          <a:solidFill>
            <a:srgbClr val="FFFF99"/>
          </a:solidFill>
          <a:ln w="9525">
            <a:solidFill>
              <a:schemeClr val="tx1"/>
            </a:solidFill>
            <a:miter lim="800000"/>
            <a:headEnd/>
            <a:tailEnd/>
          </a:ln>
        </p:spPr>
        <p:txBody>
          <a:bodyPr lIns="100794" tIns="50397" rIns="100794" bIns="50397"/>
          <a:lstStyle/>
          <a:p>
            <a:pPr algn="ctr" defTabSz="1008063" eaLnBrk="1" hangingPunct="1">
              <a:spcBef>
                <a:spcPct val="0"/>
              </a:spcBef>
              <a:spcAft>
                <a:spcPct val="0"/>
              </a:spcAft>
              <a:buClrTx/>
            </a:pPr>
            <a:r>
              <a:rPr lang="en-GB" sz="2200">
                <a:latin typeface="Arial" pitchFamily="34" charset="0"/>
              </a:rPr>
              <a:t>Listen on port 5000</a:t>
            </a:r>
          </a:p>
        </p:txBody>
      </p:sp>
      <p:grpSp>
        <p:nvGrpSpPr>
          <p:cNvPr id="2" name="Group 19"/>
          <p:cNvGrpSpPr>
            <a:grpSpLocks/>
          </p:cNvGrpSpPr>
          <p:nvPr/>
        </p:nvGrpSpPr>
        <p:grpSpPr bwMode="auto">
          <a:xfrm>
            <a:off x="2434029" y="2951163"/>
            <a:ext cx="420754" cy="1008062"/>
            <a:chOff x="1536" y="2064"/>
            <a:chExt cx="240" cy="576"/>
          </a:xfrm>
        </p:grpSpPr>
        <p:sp>
          <p:nvSpPr>
            <p:cNvPr id="20501" name="Line 20"/>
            <p:cNvSpPr>
              <a:spLocks noChangeShapeType="1"/>
            </p:cNvSpPr>
            <p:nvPr/>
          </p:nvSpPr>
          <p:spPr bwMode="auto">
            <a:xfrm>
              <a:off x="1776" y="2064"/>
              <a:ext cx="0" cy="576"/>
            </a:xfrm>
            <a:prstGeom prst="line">
              <a:avLst/>
            </a:prstGeom>
            <a:noFill/>
            <a:ln w="9525">
              <a:solidFill>
                <a:schemeClr val="accent1"/>
              </a:solidFill>
              <a:prstDash val="dash"/>
              <a:round/>
              <a:headEnd/>
              <a:tailEnd type="triangle" w="med" len="med"/>
            </a:ln>
          </p:spPr>
          <p:txBody>
            <a:bodyPr/>
            <a:lstStyle/>
            <a:p>
              <a:endParaRPr lang="fi-FI"/>
            </a:p>
          </p:txBody>
        </p:sp>
        <p:sp>
          <p:nvSpPr>
            <p:cNvPr id="20502" name="Line 21"/>
            <p:cNvSpPr>
              <a:spLocks noChangeShapeType="1"/>
            </p:cNvSpPr>
            <p:nvPr/>
          </p:nvSpPr>
          <p:spPr bwMode="auto">
            <a:xfrm flipH="1">
              <a:off x="1536" y="2064"/>
              <a:ext cx="240" cy="0"/>
            </a:xfrm>
            <a:prstGeom prst="line">
              <a:avLst/>
            </a:prstGeom>
            <a:noFill/>
            <a:ln w="9525">
              <a:solidFill>
                <a:schemeClr val="accent1"/>
              </a:solidFill>
              <a:prstDash val="dash"/>
              <a:round/>
              <a:headEnd/>
              <a:tailEnd/>
            </a:ln>
          </p:spPr>
          <p:txBody>
            <a:bodyPr/>
            <a:lstStyle/>
            <a:p>
              <a:endParaRPr lang="fi-FI"/>
            </a:p>
          </p:txBody>
        </p:sp>
      </p:grpSp>
      <p:sp>
        <p:nvSpPr>
          <p:cNvPr id="20499" name="Text Box 22"/>
          <p:cNvSpPr txBox="1">
            <a:spLocks noChangeArrowheads="1"/>
          </p:cNvSpPr>
          <p:nvPr/>
        </p:nvSpPr>
        <p:spPr bwMode="auto">
          <a:xfrm>
            <a:off x="2854783" y="2951163"/>
            <a:ext cx="835140" cy="332611"/>
          </a:xfrm>
          <a:prstGeom prst="rect">
            <a:avLst/>
          </a:prstGeom>
          <a:noFill/>
          <a:ln w="9525">
            <a:noFill/>
            <a:miter lim="800000"/>
            <a:headEnd/>
            <a:tailEnd/>
          </a:ln>
        </p:spPr>
        <p:txBody>
          <a:bodyPr wrap="none" lIns="100794" tIns="50397" rIns="100794" bIns="50397">
            <a:spAutoFit/>
          </a:bodyPr>
          <a:lstStyle/>
          <a:p>
            <a:pPr defTabSz="1008063" eaLnBrk="1" hangingPunct="1">
              <a:spcBef>
                <a:spcPct val="0"/>
              </a:spcBef>
              <a:spcAft>
                <a:spcPct val="0"/>
              </a:spcAft>
              <a:buClrTx/>
            </a:pPr>
            <a:r>
              <a:rPr lang="en-GB" sz="1500">
                <a:solidFill>
                  <a:schemeClr val="accent1"/>
                </a:solidFill>
                <a:latin typeface="Arial" pitchFamily="34" charset="0"/>
              </a:rPr>
              <a:t>creates</a:t>
            </a:r>
          </a:p>
        </p:txBody>
      </p:sp>
      <p:pic>
        <p:nvPicPr>
          <p:cNvPr id="20500" name="Picture 23"/>
          <p:cNvPicPr>
            <a:picLocks noChangeAspect="1" noChangeArrowheads="1"/>
          </p:cNvPicPr>
          <p:nvPr/>
        </p:nvPicPr>
        <p:blipFill>
          <a:blip r:embed="rId4" cstate="print"/>
          <a:srcRect/>
          <a:stretch>
            <a:fillRect/>
          </a:stretch>
        </p:blipFill>
        <p:spPr bwMode="auto">
          <a:xfrm>
            <a:off x="7470385" y="2854326"/>
            <a:ext cx="1771934" cy="2333625"/>
          </a:xfrm>
          <a:prstGeom prst="rect">
            <a:avLst/>
          </a:prstGeom>
          <a:noFill/>
          <a:ln w="9525" algn="ctr">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GB" smtClean="0"/>
              <a:t>Datagram summary</a:t>
            </a:r>
            <a:endParaRPr lang="en-US" smtClean="0"/>
          </a:p>
        </p:txBody>
      </p:sp>
      <p:sp>
        <p:nvSpPr>
          <p:cNvPr id="21507" name="Rectangle 5"/>
          <p:cNvSpPr>
            <a:spLocks noGrp="1" noChangeArrowheads="1"/>
          </p:cNvSpPr>
          <p:nvPr>
            <p:ph type="body" idx="1"/>
          </p:nvPr>
        </p:nvSpPr>
        <p:spPr/>
        <p:txBody>
          <a:bodyPr/>
          <a:lstStyle/>
          <a:p>
            <a:r>
              <a:rPr lang="en-GB" dirty="0" smtClean="0"/>
              <a:t>A datagram message is independent and self-contained.</a:t>
            </a:r>
          </a:p>
          <a:p>
            <a:r>
              <a:rPr lang="en-GB" dirty="0" smtClean="0"/>
              <a:t>Communication based on UDP</a:t>
            </a:r>
          </a:p>
          <a:p>
            <a:pPr lvl="1"/>
            <a:r>
              <a:rPr lang="en-GB" dirty="0" smtClean="0"/>
              <a:t>Packet-based, no dedicated open connection</a:t>
            </a:r>
          </a:p>
          <a:p>
            <a:pPr lvl="1"/>
            <a:r>
              <a:rPr lang="en-GB" dirty="0" smtClean="0"/>
              <a:t>Arrival is not guaranteed</a:t>
            </a:r>
          </a:p>
          <a:p>
            <a:r>
              <a:rPr lang="en-GB" dirty="0" smtClean="0"/>
              <a:t>MIDP 2.0 provides implementation through </a:t>
            </a:r>
            <a:r>
              <a:rPr lang="en-GB" dirty="0" err="1" smtClean="0"/>
              <a:t>UDPDatagramConnection</a:t>
            </a:r>
            <a:r>
              <a:rPr lang="en-GB" dirty="0" smtClean="0"/>
              <a:t> interface</a:t>
            </a:r>
          </a:p>
          <a:p>
            <a:r>
              <a:rPr lang="en-GB" dirty="0" smtClean="0"/>
              <a:t>Use with URL in the format:</a:t>
            </a:r>
          </a:p>
          <a:p>
            <a:pPr lvl="3"/>
            <a:r>
              <a:rPr lang="en-GB" dirty="0" smtClean="0"/>
              <a:t>datagram://[{host}]:[{port}]</a:t>
            </a:r>
            <a:endParaRPr lang="en-US"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9"/>
          <p:cNvSpPr>
            <a:spLocks noGrp="1" noChangeArrowheads="1"/>
          </p:cNvSpPr>
          <p:nvPr>
            <p:ph type="title"/>
          </p:nvPr>
        </p:nvSpPr>
        <p:spPr/>
        <p:txBody>
          <a:bodyPr/>
          <a:lstStyle/>
          <a:p>
            <a:r>
              <a:rPr lang="en-GB" smtClean="0"/>
              <a:t>Lecture overview</a:t>
            </a:r>
            <a:endParaRPr lang="en-US" smtClean="0"/>
          </a:p>
        </p:txBody>
      </p:sp>
      <p:sp>
        <p:nvSpPr>
          <p:cNvPr id="4099" name="Rectangle 50"/>
          <p:cNvSpPr>
            <a:spLocks noGrp="1" noChangeArrowheads="1"/>
          </p:cNvSpPr>
          <p:nvPr>
            <p:ph type="body" idx="1"/>
          </p:nvPr>
        </p:nvSpPr>
        <p:spPr/>
        <p:txBody>
          <a:bodyPr/>
          <a:lstStyle/>
          <a:p>
            <a:r>
              <a:rPr lang="en-GB" smtClean="0"/>
              <a:t>Networking in MIDP</a:t>
            </a:r>
            <a:endParaRPr lang="en-US" smtClean="0"/>
          </a:p>
          <a:p>
            <a:pPr lvl="1"/>
            <a:r>
              <a:rPr lang="en-US" smtClean="0"/>
              <a:t>Generic Connection Framework</a:t>
            </a:r>
          </a:p>
          <a:p>
            <a:pPr lvl="1"/>
            <a:r>
              <a:rPr lang="en-US" smtClean="0"/>
              <a:t>Using the Connector class</a:t>
            </a:r>
          </a:p>
          <a:p>
            <a:pPr lvl="1"/>
            <a:r>
              <a:rPr lang="en-US" smtClean="0"/>
              <a:t>Using HttpConnection</a:t>
            </a:r>
          </a:p>
          <a:p>
            <a:pPr lvl="1"/>
            <a:r>
              <a:rPr lang="en-GB" smtClean="0"/>
              <a:t>MIDP 2.0 Networking</a:t>
            </a:r>
          </a:p>
          <a:p>
            <a:pPr lvl="2"/>
            <a:r>
              <a:rPr lang="en-GB" smtClean="0"/>
              <a:t>HTTPS</a:t>
            </a:r>
          </a:p>
          <a:p>
            <a:pPr lvl="2"/>
            <a:r>
              <a:rPr lang="en-GB" smtClean="0"/>
              <a:t>Low-Level IP Networking Support</a:t>
            </a:r>
          </a:p>
          <a:p>
            <a:pPr lvl="2"/>
            <a:r>
              <a:rPr lang="en-GB" smtClean="0"/>
              <a:t>Push Registry</a:t>
            </a:r>
            <a:endParaRPr lang="en-US" smtClean="0"/>
          </a:p>
          <a:p>
            <a:r>
              <a:rPr lang="en-US" smtClean="0"/>
              <a:t>Best Practices</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GB" smtClean="0"/>
              <a:t>UDPDatagramConnection interface – Client mode</a:t>
            </a:r>
            <a:endParaRPr lang="en-US" smtClean="0"/>
          </a:p>
        </p:txBody>
      </p:sp>
      <p:sp>
        <p:nvSpPr>
          <p:cNvPr id="22531" name="Rectangle 5"/>
          <p:cNvSpPr>
            <a:spLocks noGrp="1" noChangeArrowheads="1"/>
          </p:cNvSpPr>
          <p:nvPr>
            <p:ph type="body" idx="1"/>
          </p:nvPr>
        </p:nvSpPr>
        <p:spPr/>
        <p:txBody>
          <a:bodyPr/>
          <a:lstStyle/>
          <a:p>
            <a:r>
              <a:rPr lang="en-GB" dirty="0" smtClean="0"/>
              <a:t>Opened in Client mode if the host is specified in the URL, for example:</a:t>
            </a:r>
          </a:p>
          <a:p>
            <a:pPr lvl="3"/>
            <a:r>
              <a:rPr lang="en-GB" dirty="0" smtClean="0"/>
              <a:t>datagram://localhost:5000</a:t>
            </a:r>
          </a:p>
          <a:p>
            <a:r>
              <a:rPr lang="en-GB" dirty="0" smtClean="0"/>
              <a:t>Client application initiates communication.</a:t>
            </a:r>
          </a:p>
          <a:p>
            <a:r>
              <a:rPr lang="en-GB" dirty="0" smtClean="0"/>
              <a:t>The port number in Client mode is that of the target port.</a:t>
            </a:r>
          </a:p>
          <a:p>
            <a:r>
              <a:rPr lang="en-GB" dirty="0" smtClean="0"/>
              <a:t>The reply-to port is always dynamically allocated.</a:t>
            </a:r>
          </a:p>
          <a:p>
            <a:pPr lvl="3"/>
            <a:endParaRPr lang="en-GB" dirty="0" smtClean="0"/>
          </a:p>
          <a:p>
            <a:pPr lvl="3"/>
            <a:r>
              <a:rPr lang="en-GB" dirty="0" smtClean="0"/>
              <a:t>//Connect to server</a:t>
            </a:r>
          </a:p>
          <a:p>
            <a:pPr lvl="3"/>
            <a:r>
              <a:rPr lang="en-GB" dirty="0" err="1" smtClean="0"/>
              <a:t>UDPDatagramConnection</a:t>
            </a:r>
            <a:r>
              <a:rPr lang="en-GB" dirty="0" smtClean="0"/>
              <a:t> dc = (</a:t>
            </a:r>
            <a:r>
              <a:rPr lang="en-GB" dirty="0" err="1" smtClean="0"/>
              <a:t>UDPDatagramConnection</a:t>
            </a:r>
            <a:r>
              <a:rPr lang="en-GB" dirty="0" smtClean="0"/>
              <a:t>) </a:t>
            </a:r>
            <a:r>
              <a:rPr lang="en-GB" dirty="0" err="1" smtClean="0"/>
              <a:t>Connector.open</a:t>
            </a:r>
            <a:r>
              <a:rPr lang="en-GB" dirty="0" smtClean="0"/>
              <a:t>("datagram://localhost:5000");</a:t>
            </a:r>
          </a:p>
          <a:p>
            <a:pPr lvl="3"/>
            <a:endParaRPr lang="en-GB" dirty="0" smtClean="0"/>
          </a:p>
          <a:p>
            <a:pPr lvl="3"/>
            <a:r>
              <a:rPr lang="en-GB" dirty="0" smtClean="0"/>
              <a:t>//Initiate communication</a:t>
            </a:r>
          </a:p>
          <a:p>
            <a:pPr lvl="3"/>
            <a:r>
              <a:rPr lang="en-GB" dirty="0" smtClean="0"/>
              <a:t>Datagram dg = </a:t>
            </a:r>
            <a:r>
              <a:rPr lang="en-GB" dirty="0" err="1" smtClean="0"/>
              <a:t>dc.newDatagram</a:t>
            </a:r>
            <a:r>
              <a:rPr lang="en-GB" dirty="0" smtClean="0"/>
              <a:t>(bytes, </a:t>
            </a:r>
            <a:r>
              <a:rPr lang="en-GB" dirty="0" err="1" smtClean="0"/>
              <a:t>bytes.length</a:t>
            </a:r>
            <a:r>
              <a:rPr lang="en-GB" dirty="0" smtClean="0"/>
              <a:t>);</a:t>
            </a:r>
          </a:p>
          <a:p>
            <a:pPr lvl="3"/>
            <a:r>
              <a:rPr lang="en-GB" dirty="0" err="1" smtClean="0"/>
              <a:t>dc.send</a:t>
            </a:r>
            <a:r>
              <a:rPr lang="en-GB" dirty="0" smtClean="0"/>
              <a:t>(dg);</a:t>
            </a:r>
            <a:endParaRPr lang="en-US" dirty="0"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GB" smtClean="0"/>
              <a:t>UDPDatagramConnection interface – Server mode</a:t>
            </a:r>
            <a:endParaRPr lang="en-US" smtClean="0"/>
          </a:p>
        </p:txBody>
      </p:sp>
      <p:sp>
        <p:nvSpPr>
          <p:cNvPr id="23555" name="Rectangle 5"/>
          <p:cNvSpPr>
            <a:spLocks noGrp="1" noChangeArrowheads="1"/>
          </p:cNvSpPr>
          <p:nvPr>
            <p:ph type="body" idx="1"/>
          </p:nvPr>
        </p:nvSpPr>
        <p:spPr/>
        <p:txBody>
          <a:bodyPr/>
          <a:lstStyle/>
          <a:p>
            <a:r>
              <a:rPr lang="en-GB" dirty="0" smtClean="0"/>
              <a:t>Opened in Server mode if the host is omitted from the URL, for example: </a:t>
            </a:r>
          </a:p>
          <a:p>
            <a:pPr lvl="3"/>
            <a:r>
              <a:rPr lang="en-GB" dirty="0" smtClean="0"/>
              <a:t>datagram://:5000</a:t>
            </a:r>
          </a:p>
          <a:p>
            <a:r>
              <a:rPr lang="en-GB" dirty="0" smtClean="0"/>
              <a:t>Port number in Server mode is that of the receiving port.</a:t>
            </a:r>
          </a:p>
          <a:p>
            <a:r>
              <a:rPr lang="en-GB" dirty="0" smtClean="0"/>
              <a:t>The same port number is used for both receiving and sending.</a:t>
            </a:r>
          </a:p>
          <a:p>
            <a:endParaRPr lang="en-GB" dirty="0" smtClean="0"/>
          </a:p>
          <a:p>
            <a:pPr lvl="3"/>
            <a:r>
              <a:rPr lang="en-GB" dirty="0" smtClean="0"/>
              <a:t>//Connect to server</a:t>
            </a:r>
          </a:p>
          <a:p>
            <a:pPr lvl="3"/>
            <a:r>
              <a:rPr lang="en-GB" dirty="0" err="1" smtClean="0"/>
              <a:t>UDPDatagramConnection</a:t>
            </a:r>
            <a:r>
              <a:rPr lang="en-GB" dirty="0" smtClean="0"/>
              <a:t> dc = (</a:t>
            </a:r>
            <a:r>
              <a:rPr lang="en-GB" dirty="0" err="1" smtClean="0"/>
              <a:t>UDPDatagramConnection</a:t>
            </a:r>
            <a:r>
              <a:rPr lang="en-GB" dirty="0" smtClean="0"/>
              <a:t>) </a:t>
            </a:r>
            <a:r>
              <a:rPr lang="en-GB" dirty="0" err="1" smtClean="0"/>
              <a:t>Connector.open</a:t>
            </a:r>
            <a:r>
              <a:rPr lang="en-GB" dirty="0" smtClean="0"/>
              <a:t>("datagram://:5000");</a:t>
            </a:r>
          </a:p>
          <a:p>
            <a:pPr lvl="3"/>
            <a:endParaRPr lang="en-GB" dirty="0" smtClean="0"/>
          </a:p>
          <a:p>
            <a:pPr lvl="3"/>
            <a:r>
              <a:rPr lang="en-GB" dirty="0" smtClean="0"/>
              <a:t>// Now wait for inbound network activity. </a:t>
            </a:r>
          </a:p>
          <a:p>
            <a:pPr lvl="3"/>
            <a:r>
              <a:rPr lang="en-GB" dirty="0" smtClean="0"/>
              <a:t>Datagram dg = </a:t>
            </a:r>
            <a:r>
              <a:rPr lang="en-GB" dirty="0" err="1" smtClean="0"/>
              <a:t>dc.newDatagram</a:t>
            </a:r>
            <a:r>
              <a:rPr lang="en-GB" dirty="0" smtClean="0"/>
              <a:t>(</a:t>
            </a:r>
            <a:r>
              <a:rPr lang="en-GB" dirty="0" err="1" smtClean="0"/>
              <a:t>dc.getNomialLength</a:t>
            </a:r>
            <a:r>
              <a:rPr lang="en-GB" dirty="0" smtClean="0"/>
              <a:t>());</a:t>
            </a:r>
          </a:p>
          <a:p>
            <a:pPr lvl="3"/>
            <a:r>
              <a:rPr lang="en-GB" dirty="0" err="1" smtClean="0"/>
              <a:t>dc.receive</a:t>
            </a:r>
            <a:r>
              <a:rPr lang="en-GB" dirty="0" smtClean="0"/>
              <a:t>(dg);</a:t>
            </a:r>
            <a:endParaRPr lang="en-US" dirty="0"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GB" smtClean="0"/>
              <a:t>Push Registry overview</a:t>
            </a:r>
            <a:endParaRPr lang="en-US" smtClean="0"/>
          </a:p>
        </p:txBody>
      </p:sp>
      <p:sp>
        <p:nvSpPr>
          <p:cNvPr id="24579" name="Rectangle 5"/>
          <p:cNvSpPr>
            <a:spLocks noGrp="1" noChangeArrowheads="1"/>
          </p:cNvSpPr>
          <p:nvPr>
            <p:ph type="body" idx="1"/>
          </p:nvPr>
        </p:nvSpPr>
        <p:spPr/>
        <p:txBody>
          <a:bodyPr/>
          <a:lstStyle/>
          <a:p>
            <a:r>
              <a:rPr lang="en-GB" smtClean="0"/>
              <a:t>Enables MIDlets to be launched automatically by:</a:t>
            </a:r>
          </a:p>
          <a:p>
            <a:pPr lvl="1"/>
            <a:r>
              <a:rPr lang="en-GB" smtClean="0"/>
              <a:t>Timer-based alarm</a:t>
            </a:r>
          </a:p>
          <a:p>
            <a:pPr lvl="1"/>
            <a:r>
              <a:rPr lang="en-GB" smtClean="0"/>
              <a:t>Inbound network connection</a:t>
            </a:r>
          </a:p>
          <a:p>
            <a:r>
              <a:rPr lang="en-GB" smtClean="0"/>
              <a:t>Device gives a visual indication to the user when a push activation has occurred.</a:t>
            </a:r>
          </a:p>
          <a:p>
            <a:r>
              <a:rPr lang="en-GB" smtClean="0"/>
              <a:t>A component of the AMS</a:t>
            </a:r>
          </a:p>
          <a:p>
            <a:pPr lvl="1"/>
            <a:r>
              <a:rPr lang="en-GB" smtClean="0"/>
              <a:t>Exposes the push API using PushRegistry class</a:t>
            </a:r>
          </a:p>
          <a:p>
            <a:pPr lvl="1"/>
            <a:r>
              <a:rPr lang="en-GB" smtClean="0"/>
              <a:t>Keeps track of push registration</a:t>
            </a:r>
            <a:endParaRPr lang="en-US"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GB" smtClean="0"/>
              <a:t>The PushRegistry API</a:t>
            </a:r>
            <a:endParaRPr lang="en-US" smtClean="0"/>
          </a:p>
        </p:txBody>
      </p:sp>
      <p:sp>
        <p:nvSpPr>
          <p:cNvPr id="25603" name="Rectangle 5"/>
          <p:cNvSpPr>
            <a:spLocks noGrp="1" noChangeArrowheads="1"/>
          </p:cNvSpPr>
          <p:nvPr>
            <p:ph type="body" idx="1"/>
          </p:nvPr>
        </p:nvSpPr>
        <p:spPr/>
        <p:txBody>
          <a:bodyPr/>
          <a:lstStyle/>
          <a:p>
            <a:r>
              <a:rPr lang="en-GB" dirty="0" err="1" smtClean="0"/>
              <a:t>PushRegistry</a:t>
            </a:r>
            <a:r>
              <a:rPr lang="en-GB" dirty="0" smtClean="0"/>
              <a:t> API allows the developer to:</a:t>
            </a:r>
          </a:p>
          <a:p>
            <a:pPr lvl="1"/>
            <a:r>
              <a:rPr lang="en-GB" dirty="0" smtClean="0"/>
              <a:t>Register Push Alarms</a:t>
            </a:r>
          </a:p>
          <a:p>
            <a:pPr lvl="1"/>
            <a:r>
              <a:rPr lang="en-GB" dirty="0" smtClean="0"/>
              <a:t>Register Push Connections</a:t>
            </a:r>
          </a:p>
          <a:p>
            <a:pPr lvl="1"/>
            <a:r>
              <a:rPr lang="en-GB" dirty="0" smtClean="0"/>
              <a:t>Retrieve connection information</a:t>
            </a:r>
          </a:p>
          <a:p>
            <a:r>
              <a:rPr lang="en-GB" dirty="0" err="1" smtClean="0"/>
              <a:t>PushRegistry</a:t>
            </a:r>
            <a:r>
              <a:rPr lang="en-GB" dirty="0" smtClean="0"/>
              <a:t> class has the methods:</a:t>
            </a:r>
          </a:p>
          <a:p>
            <a:pPr lvl="3"/>
            <a:r>
              <a:rPr lang="en-GB" dirty="0" err="1" smtClean="0"/>
              <a:t>registerAlarm</a:t>
            </a:r>
            <a:r>
              <a:rPr lang="en-GB" dirty="0" smtClean="0"/>
              <a:t>()</a:t>
            </a:r>
          </a:p>
          <a:p>
            <a:pPr lvl="3"/>
            <a:r>
              <a:rPr lang="en-GB" dirty="0" err="1" smtClean="0"/>
              <a:t>registerConnection</a:t>
            </a:r>
            <a:r>
              <a:rPr lang="en-GB" dirty="0" smtClean="0"/>
              <a:t>()</a:t>
            </a:r>
          </a:p>
          <a:p>
            <a:pPr lvl="3"/>
            <a:r>
              <a:rPr lang="en-GB" dirty="0" err="1" smtClean="0"/>
              <a:t>listConnections</a:t>
            </a:r>
            <a:r>
              <a:rPr lang="en-GB" dirty="0" smtClean="0"/>
              <a:t>()</a:t>
            </a:r>
          </a:p>
          <a:p>
            <a:pPr lvl="3"/>
            <a:r>
              <a:rPr lang="en-GB" dirty="0" err="1" smtClean="0"/>
              <a:t>unregisterConnection</a:t>
            </a:r>
            <a:r>
              <a:rPr lang="en-GB" dirty="0" smtClean="0"/>
              <a:t>()</a:t>
            </a:r>
          </a:p>
          <a:p>
            <a:pPr lvl="3"/>
            <a:r>
              <a:rPr lang="en-GB" dirty="0" err="1" smtClean="0"/>
              <a:t>getFilter</a:t>
            </a:r>
            <a:r>
              <a:rPr lang="en-GB" dirty="0" smtClean="0"/>
              <a:t>()</a:t>
            </a:r>
          </a:p>
          <a:p>
            <a:pPr lvl="3"/>
            <a:r>
              <a:rPr lang="en-GB" dirty="0" err="1" smtClean="0"/>
              <a:t>getMIDlet</a:t>
            </a:r>
            <a:r>
              <a:rPr lang="en-GB" dirty="0" smtClean="0"/>
              <a:t>()</a:t>
            </a:r>
            <a:endParaRPr lang="en-US" dirty="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GB" smtClean="0"/>
              <a:t>Push Registration</a:t>
            </a:r>
            <a:endParaRPr lang="en-US" smtClean="0"/>
          </a:p>
        </p:txBody>
      </p:sp>
      <p:sp>
        <p:nvSpPr>
          <p:cNvPr id="26627" name="Rectangle 7"/>
          <p:cNvSpPr>
            <a:spLocks noGrp="1" noChangeArrowheads="1"/>
          </p:cNvSpPr>
          <p:nvPr>
            <p:ph type="body" idx="1"/>
          </p:nvPr>
        </p:nvSpPr>
        <p:spPr/>
        <p:txBody>
          <a:bodyPr/>
          <a:lstStyle/>
          <a:p>
            <a:r>
              <a:rPr lang="en-GB" smtClean="0"/>
              <a:t>MIDlets register with Push Registry.</a:t>
            </a:r>
          </a:p>
          <a:p>
            <a:r>
              <a:rPr lang="en-GB" smtClean="0"/>
              <a:t>Two types of Registration:</a:t>
            </a:r>
          </a:p>
          <a:p>
            <a:pPr lvl="1"/>
            <a:r>
              <a:rPr lang="en-GB" smtClean="0"/>
              <a:t>Static registration</a:t>
            </a:r>
          </a:p>
          <a:p>
            <a:pPr lvl="2"/>
            <a:r>
              <a:rPr lang="en-GB" smtClean="0"/>
              <a:t>During installation of MIDlet suite</a:t>
            </a:r>
          </a:p>
          <a:p>
            <a:pPr lvl="2"/>
            <a:r>
              <a:rPr lang="en-GB" smtClean="0"/>
              <a:t>Not used on timer-based, only inbound connection</a:t>
            </a:r>
          </a:p>
          <a:p>
            <a:pPr lvl="1"/>
            <a:r>
              <a:rPr lang="en-GB" smtClean="0"/>
              <a:t>Dynamic registration</a:t>
            </a:r>
          </a:p>
          <a:p>
            <a:pPr lvl="2"/>
            <a:r>
              <a:rPr lang="en-GB" smtClean="0"/>
              <a:t>Using PushRegistry API</a:t>
            </a:r>
          </a:p>
          <a:p>
            <a:pPr lvl="2"/>
            <a:r>
              <a:rPr lang="en-GB" smtClean="0"/>
              <a:t>Inbound connections and timer-based activations</a:t>
            </a:r>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GB" smtClean="0"/>
              <a:t>Static Registration – inbound connection</a:t>
            </a:r>
            <a:endParaRPr lang="en-US" smtClean="0"/>
          </a:p>
        </p:txBody>
      </p:sp>
      <p:sp>
        <p:nvSpPr>
          <p:cNvPr id="27651" name="Rectangle 5"/>
          <p:cNvSpPr>
            <a:spLocks noGrp="1" noChangeArrowheads="1"/>
          </p:cNvSpPr>
          <p:nvPr>
            <p:ph type="body" idx="1"/>
          </p:nvPr>
        </p:nvSpPr>
        <p:spPr/>
        <p:txBody>
          <a:bodyPr/>
          <a:lstStyle/>
          <a:p>
            <a:r>
              <a:rPr lang="en-GB" smtClean="0"/>
              <a:t>Defined in JAD file or JAR manifest</a:t>
            </a:r>
          </a:p>
          <a:p>
            <a:r>
              <a:rPr lang="en-GB" smtClean="0"/>
              <a:t>Add one or more MIDlet-Push attributes:</a:t>
            </a:r>
          </a:p>
          <a:p>
            <a:pPr lvl="1"/>
            <a:r>
              <a:rPr lang="en-GB" smtClean="0"/>
              <a:t>MIDlet-Push-&lt;n&gt;: &lt;ConnectionURL&gt;, &lt;MIDletClassName&gt;, &lt;AllowedSender&gt;</a:t>
            </a:r>
          </a:p>
          <a:p>
            <a:r>
              <a:rPr lang="en-GB" smtClean="0"/>
              <a:t>For example:</a:t>
            </a:r>
          </a:p>
          <a:p>
            <a:pPr lvl="1"/>
            <a:r>
              <a:rPr lang="en-GB" smtClean="0"/>
              <a:t>MIDlet-Push-1: socket://:5000, </a:t>
            </a:r>
          </a:p>
          <a:p>
            <a:pPr lvl="2"/>
            <a:r>
              <a:rPr lang="en-GB" smtClean="0"/>
              <a:t>Java MEdev.basicpush.PushMIDlet, *</a:t>
            </a:r>
          </a:p>
          <a:p>
            <a:pPr lvl="1"/>
            <a:r>
              <a:rPr lang="en-GB" smtClean="0"/>
              <a:t>MIDlet-Push-2: socket://:5000, </a:t>
            </a:r>
          </a:p>
          <a:p>
            <a:pPr lvl="2"/>
            <a:r>
              <a:rPr lang="en-GB" smtClean="0"/>
              <a:t>Java MEdev.basicpush.AnotherPushMIDlet, *</a:t>
            </a:r>
            <a:endParaRPr lang="en-US"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Dynamic Registration – Timer Alarm</a:t>
            </a:r>
            <a:endParaRPr lang="en-US" smtClean="0"/>
          </a:p>
        </p:txBody>
      </p:sp>
      <p:sp>
        <p:nvSpPr>
          <p:cNvPr id="28675" name="Rectangle 3"/>
          <p:cNvSpPr>
            <a:spLocks noGrp="1" noChangeArrowheads="1"/>
          </p:cNvSpPr>
          <p:nvPr>
            <p:ph type="body" idx="1"/>
          </p:nvPr>
        </p:nvSpPr>
        <p:spPr/>
        <p:txBody>
          <a:bodyPr/>
          <a:lstStyle/>
          <a:p>
            <a:pPr lvl="3"/>
            <a:r>
              <a:rPr lang="en-GB" dirty="0" smtClean="0"/>
              <a:t>public void </a:t>
            </a:r>
            <a:r>
              <a:rPr lang="en-GB" dirty="0" err="1" smtClean="0"/>
              <a:t>destroyApp</a:t>
            </a:r>
            <a:r>
              <a:rPr lang="en-GB" dirty="0" smtClean="0"/>
              <a:t>(</a:t>
            </a:r>
            <a:r>
              <a:rPr lang="en-GB" dirty="0" err="1" smtClean="0"/>
              <a:t>boolean</a:t>
            </a:r>
            <a:r>
              <a:rPr lang="en-GB" dirty="0" smtClean="0"/>
              <a:t> </a:t>
            </a:r>
            <a:r>
              <a:rPr lang="en-GB" dirty="0" err="1" smtClean="0"/>
              <a:t>uc</a:t>
            </a:r>
            <a:r>
              <a:rPr lang="en-GB" dirty="0" smtClean="0"/>
              <a:t>) throws </a:t>
            </a:r>
            <a:r>
              <a:rPr lang="en-GB" dirty="0" err="1" smtClean="0"/>
              <a:t>MIDletStateChangeException</a:t>
            </a:r>
            <a:r>
              <a:rPr lang="en-GB" dirty="0" smtClean="0"/>
              <a:t> {</a:t>
            </a:r>
          </a:p>
          <a:p>
            <a:pPr lvl="3"/>
            <a:r>
              <a:rPr lang="en-GB" dirty="0" smtClean="0"/>
              <a:t>	// Release resources </a:t>
            </a:r>
          </a:p>
          <a:p>
            <a:pPr lvl="3"/>
            <a:r>
              <a:rPr lang="en-GB" dirty="0" smtClean="0"/>
              <a:t>	... </a:t>
            </a:r>
          </a:p>
          <a:p>
            <a:pPr lvl="3"/>
            <a:r>
              <a:rPr lang="en-GB" dirty="0" smtClean="0"/>
              <a:t>	// Set up the alarm</a:t>
            </a:r>
          </a:p>
          <a:p>
            <a:pPr lvl="3"/>
            <a:r>
              <a:rPr lang="en-GB" dirty="0" smtClean="0"/>
              <a:t>	</a:t>
            </a:r>
            <a:r>
              <a:rPr lang="en-GB" dirty="0" err="1" smtClean="0"/>
              <a:t>scheduleMIDlet</a:t>
            </a:r>
            <a:r>
              <a:rPr lang="en-GB" dirty="0" smtClean="0"/>
              <a:t>(</a:t>
            </a:r>
            <a:r>
              <a:rPr lang="en-GB" dirty="0" err="1" smtClean="0"/>
              <a:t>defaultDeltaTime</a:t>
            </a:r>
            <a:r>
              <a:rPr lang="en-GB" dirty="0" smtClean="0"/>
              <a:t>); </a:t>
            </a:r>
          </a:p>
          <a:p>
            <a:pPr lvl="3"/>
            <a:r>
              <a:rPr lang="en-GB" dirty="0" smtClean="0"/>
              <a:t>}</a:t>
            </a:r>
          </a:p>
          <a:p>
            <a:pPr lvl="3"/>
            <a:endParaRPr lang="en-GB" dirty="0" smtClean="0"/>
          </a:p>
          <a:p>
            <a:pPr lvl="3"/>
            <a:r>
              <a:rPr lang="en-GB" dirty="0" smtClean="0"/>
              <a:t>private void </a:t>
            </a:r>
            <a:r>
              <a:rPr lang="en-GB" dirty="0" err="1" smtClean="0"/>
              <a:t>scheduleMIDlet</a:t>
            </a:r>
            <a:r>
              <a:rPr lang="en-GB" dirty="0" smtClean="0"/>
              <a:t>(long </a:t>
            </a:r>
            <a:r>
              <a:rPr lang="en-GB" dirty="0" err="1" smtClean="0"/>
              <a:t>deltatime</a:t>
            </a:r>
            <a:r>
              <a:rPr lang="en-GB" dirty="0" smtClean="0"/>
              <a:t>) throws ...{ </a:t>
            </a:r>
          </a:p>
          <a:p>
            <a:pPr lvl="3"/>
            <a:r>
              <a:rPr lang="en-GB" dirty="0" smtClean="0"/>
              <a:t>	//Get the class name</a:t>
            </a:r>
          </a:p>
          <a:p>
            <a:pPr lvl="3"/>
            <a:r>
              <a:rPr lang="en-GB" dirty="0" smtClean="0"/>
              <a:t>	String </a:t>
            </a:r>
            <a:r>
              <a:rPr lang="en-GB" dirty="0" err="1" smtClean="0"/>
              <a:t>cn</a:t>
            </a:r>
            <a:r>
              <a:rPr lang="en-GB" dirty="0" smtClean="0"/>
              <a:t> = </a:t>
            </a:r>
            <a:r>
              <a:rPr lang="en-GB" dirty="0" err="1" smtClean="0"/>
              <a:t>this.getClass</a:t>
            </a:r>
            <a:r>
              <a:rPr lang="en-GB" dirty="0" smtClean="0"/>
              <a:t>().</a:t>
            </a:r>
            <a:r>
              <a:rPr lang="en-GB" dirty="0" err="1" smtClean="0"/>
              <a:t>getName</a:t>
            </a:r>
            <a:r>
              <a:rPr lang="en-GB" dirty="0" smtClean="0"/>
              <a:t>(); </a:t>
            </a:r>
          </a:p>
          <a:p>
            <a:pPr lvl="3"/>
            <a:r>
              <a:rPr lang="en-GB" dirty="0" smtClean="0"/>
              <a:t>	//Get the current time </a:t>
            </a:r>
          </a:p>
          <a:p>
            <a:pPr lvl="3"/>
            <a:r>
              <a:rPr lang="en-GB" dirty="0" smtClean="0"/>
              <a:t>	Date alarm = new Date(); </a:t>
            </a:r>
          </a:p>
          <a:p>
            <a:pPr lvl="3"/>
            <a:r>
              <a:rPr lang="en-GB" dirty="0" smtClean="0"/>
              <a:t>	//Register the alarm</a:t>
            </a:r>
          </a:p>
          <a:p>
            <a:pPr lvl="3"/>
            <a:r>
              <a:rPr lang="en-GB" dirty="0" smtClean="0"/>
              <a:t>	long t = </a:t>
            </a:r>
            <a:r>
              <a:rPr lang="en-GB" dirty="0" err="1" smtClean="0"/>
              <a:t>PushRegistry.registerAlarm</a:t>
            </a:r>
            <a:r>
              <a:rPr lang="en-GB" dirty="0" smtClean="0"/>
              <a:t>(</a:t>
            </a:r>
            <a:r>
              <a:rPr lang="en-GB" dirty="0" err="1" smtClean="0"/>
              <a:t>cn</a:t>
            </a:r>
            <a:r>
              <a:rPr lang="en-GB" dirty="0" smtClean="0"/>
              <a:t>, </a:t>
            </a:r>
            <a:r>
              <a:rPr lang="en-GB" dirty="0" err="1" smtClean="0"/>
              <a:t>alarm.getTime</a:t>
            </a:r>
            <a:r>
              <a:rPr lang="en-GB" dirty="0" smtClean="0"/>
              <a:t>()+</a:t>
            </a:r>
            <a:r>
              <a:rPr lang="en-GB" dirty="0" err="1" smtClean="0"/>
              <a:t>deltatime</a:t>
            </a:r>
            <a:r>
              <a:rPr lang="en-GB" dirty="0" smtClean="0"/>
              <a:t>); </a:t>
            </a:r>
          </a:p>
          <a:p>
            <a:pPr lvl="3"/>
            <a:r>
              <a:rPr lang="en-GB" dirty="0" smtClean="0"/>
              <a:t>}</a:t>
            </a:r>
            <a:endParaRPr lang="en-US" dirty="0"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GB" smtClean="0"/>
              <a:t>Dynamic Registration – inbound connection (1)</a:t>
            </a:r>
            <a:endParaRPr lang="en-US" smtClean="0"/>
          </a:p>
        </p:txBody>
      </p:sp>
      <p:sp>
        <p:nvSpPr>
          <p:cNvPr id="29699" name="Rectangle 5"/>
          <p:cNvSpPr>
            <a:spLocks noGrp="1" noChangeArrowheads="1"/>
          </p:cNvSpPr>
          <p:nvPr>
            <p:ph type="body" idx="1"/>
          </p:nvPr>
        </p:nvSpPr>
        <p:spPr/>
        <p:txBody>
          <a:bodyPr/>
          <a:lstStyle/>
          <a:p>
            <a:r>
              <a:rPr lang="en-GB" dirty="0" smtClean="0"/>
              <a:t>Socket example</a:t>
            </a:r>
          </a:p>
          <a:p>
            <a:pPr lvl="3"/>
            <a:r>
              <a:rPr lang="en-GB" dirty="0" smtClean="0"/>
              <a:t>// Register a static connection. </a:t>
            </a:r>
          </a:p>
          <a:p>
            <a:pPr lvl="3"/>
            <a:r>
              <a:rPr lang="en-GB" dirty="0" smtClean="0"/>
              <a:t>String </a:t>
            </a:r>
            <a:r>
              <a:rPr lang="en-GB" dirty="0" err="1" smtClean="0"/>
              <a:t>url</a:t>
            </a:r>
            <a:r>
              <a:rPr lang="en-GB" dirty="0" smtClean="0"/>
              <a:t> = "socket://:5000"; </a:t>
            </a:r>
          </a:p>
          <a:p>
            <a:pPr lvl="3"/>
            <a:r>
              <a:rPr lang="en-GB" dirty="0" smtClean="0"/>
              <a:t>// Use an unrestricted filter. </a:t>
            </a:r>
          </a:p>
          <a:p>
            <a:pPr lvl="3"/>
            <a:r>
              <a:rPr lang="en-GB" dirty="0" smtClean="0"/>
              <a:t>String filter = "*"; </a:t>
            </a:r>
          </a:p>
          <a:p>
            <a:pPr lvl="3"/>
            <a:endParaRPr lang="en-GB" dirty="0" smtClean="0"/>
          </a:p>
          <a:p>
            <a:pPr lvl="3"/>
            <a:r>
              <a:rPr lang="en-GB" dirty="0" smtClean="0"/>
              <a:t>// Open the connection. </a:t>
            </a:r>
          </a:p>
          <a:p>
            <a:pPr lvl="3"/>
            <a:r>
              <a:rPr lang="en-GB" dirty="0" err="1" smtClean="0"/>
              <a:t>ServerSocketConnection</a:t>
            </a:r>
            <a:r>
              <a:rPr lang="en-GB" dirty="0" smtClean="0"/>
              <a:t> </a:t>
            </a:r>
            <a:r>
              <a:rPr lang="en-GB" dirty="0" err="1" smtClean="0"/>
              <a:t>ssc</a:t>
            </a:r>
            <a:r>
              <a:rPr lang="en-GB" dirty="0" smtClean="0"/>
              <a:t> = (</a:t>
            </a:r>
            <a:r>
              <a:rPr lang="en-GB" dirty="0" err="1" smtClean="0"/>
              <a:t>ServerSocketConnection</a:t>
            </a:r>
            <a:r>
              <a:rPr lang="en-GB" dirty="0" smtClean="0"/>
              <a:t>)</a:t>
            </a:r>
            <a:r>
              <a:rPr lang="en-GB" dirty="0" err="1" smtClean="0"/>
              <a:t>Connector.open</a:t>
            </a:r>
            <a:r>
              <a:rPr lang="en-GB" dirty="0" smtClean="0"/>
              <a:t>(</a:t>
            </a:r>
            <a:r>
              <a:rPr lang="en-GB" dirty="0" err="1" smtClean="0"/>
              <a:t>url</a:t>
            </a:r>
            <a:r>
              <a:rPr lang="en-GB" dirty="0" smtClean="0"/>
              <a:t>); </a:t>
            </a:r>
          </a:p>
          <a:p>
            <a:pPr lvl="3"/>
            <a:r>
              <a:rPr lang="en-GB" dirty="0" smtClean="0"/>
              <a:t>// Register the connection</a:t>
            </a:r>
          </a:p>
          <a:p>
            <a:pPr lvl="3"/>
            <a:r>
              <a:rPr lang="en-GB" dirty="0" err="1" smtClean="0"/>
              <a:t>PushRegistry.registerConnection</a:t>
            </a:r>
            <a:r>
              <a:rPr lang="en-GB" dirty="0" smtClean="0"/>
              <a:t>(</a:t>
            </a:r>
            <a:r>
              <a:rPr lang="en-GB" dirty="0" err="1" smtClean="0"/>
              <a:t>url</a:t>
            </a:r>
            <a:r>
              <a:rPr lang="en-GB" dirty="0" smtClean="0"/>
              <a:t>, </a:t>
            </a:r>
            <a:r>
              <a:rPr lang="en-GB" dirty="0" err="1" smtClean="0"/>
              <a:t>midletClassName</a:t>
            </a:r>
            <a:r>
              <a:rPr lang="en-GB" dirty="0" smtClean="0"/>
              <a:t>, filter); </a:t>
            </a:r>
          </a:p>
          <a:p>
            <a:pPr lvl="3"/>
            <a:endParaRPr lang="en-GB" dirty="0" smtClean="0"/>
          </a:p>
          <a:p>
            <a:pPr lvl="3"/>
            <a:r>
              <a:rPr lang="en-GB" dirty="0" smtClean="0"/>
              <a:t>// Now wait for inbound network activity. </a:t>
            </a:r>
          </a:p>
          <a:p>
            <a:pPr lvl="3"/>
            <a:r>
              <a:rPr lang="en-GB" dirty="0" err="1" smtClean="0"/>
              <a:t>SocketConnection</a:t>
            </a:r>
            <a:r>
              <a:rPr lang="en-GB" dirty="0" smtClean="0"/>
              <a:t> sc = (</a:t>
            </a:r>
            <a:r>
              <a:rPr lang="en-GB" dirty="0" err="1" smtClean="0"/>
              <a:t>SocketConnection</a:t>
            </a:r>
            <a:r>
              <a:rPr lang="en-GB" dirty="0" smtClean="0"/>
              <a:t>)</a:t>
            </a:r>
            <a:r>
              <a:rPr lang="en-GB" dirty="0" err="1" smtClean="0"/>
              <a:t>ssc.acceptAndOpen</a:t>
            </a:r>
            <a:r>
              <a:rPr lang="en-GB" dirty="0" smtClean="0"/>
              <a:t>(); </a:t>
            </a:r>
          </a:p>
          <a:p>
            <a:pPr lvl="3"/>
            <a:r>
              <a:rPr lang="en-GB" dirty="0" smtClean="0"/>
              <a:t>// Read data from inbound connection. </a:t>
            </a:r>
          </a:p>
          <a:p>
            <a:pPr lvl="3"/>
            <a:r>
              <a:rPr lang="en-GB" dirty="0" err="1" smtClean="0"/>
              <a:t>InputStream</a:t>
            </a:r>
            <a:r>
              <a:rPr lang="en-GB" dirty="0" smtClean="0"/>
              <a:t> is = </a:t>
            </a:r>
            <a:r>
              <a:rPr lang="en-GB" dirty="0" err="1" smtClean="0"/>
              <a:t>sc.openInputStream</a:t>
            </a:r>
            <a:r>
              <a:rPr lang="en-GB" dirty="0" smtClean="0"/>
              <a:t>();</a:t>
            </a:r>
            <a:endParaRPr lang="en-US" dirty="0"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GB" smtClean="0"/>
              <a:t>Dynamic Registration – inbound connection (2)</a:t>
            </a:r>
            <a:endParaRPr lang="en-US" smtClean="0"/>
          </a:p>
        </p:txBody>
      </p:sp>
      <p:sp>
        <p:nvSpPr>
          <p:cNvPr id="30723" name="Rectangle 5"/>
          <p:cNvSpPr>
            <a:spLocks noGrp="1" noChangeArrowheads="1"/>
          </p:cNvSpPr>
          <p:nvPr>
            <p:ph type="body" idx="1"/>
          </p:nvPr>
        </p:nvSpPr>
        <p:spPr/>
        <p:txBody>
          <a:bodyPr/>
          <a:lstStyle/>
          <a:p>
            <a:r>
              <a:rPr lang="en-GB" dirty="0" smtClean="0"/>
              <a:t>Datagram example</a:t>
            </a:r>
          </a:p>
          <a:p>
            <a:pPr lvl="3"/>
            <a:r>
              <a:rPr lang="en-GB" dirty="0" smtClean="0"/>
              <a:t>// Register a static connection. </a:t>
            </a:r>
          </a:p>
          <a:p>
            <a:pPr lvl="3"/>
            <a:r>
              <a:rPr lang="en-GB" dirty="0" smtClean="0"/>
              <a:t>String </a:t>
            </a:r>
            <a:r>
              <a:rPr lang="en-GB" dirty="0" err="1" smtClean="0"/>
              <a:t>url</a:t>
            </a:r>
            <a:r>
              <a:rPr lang="en-GB" dirty="0" smtClean="0"/>
              <a:t> = "datagram://:5000"; </a:t>
            </a:r>
          </a:p>
          <a:p>
            <a:pPr lvl="3"/>
            <a:r>
              <a:rPr lang="en-GB" dirty="0" smtClean="0"/>
              <a:t>// Open the connection. </a:t>
            </a:r>
          </a:p>
          <a:p>
            <a:pPr lvl="3"/>
            <a:r>
              <a:rPr lang="en-GB" dirty="0" err="1" smtClean="0"/>
              <a:t>UDPDatagramConnection</a:t>
            </a:r>
            <a:r>
              <a:rPr lang="en-GB" dirty="0" smtClean="0"/>
              <a:t> </a:t>
            </a:r>
            <a:r>
              <a:rPr lang="en-GB" dirty="0" err="1" smtClean="0"/>
              <a:t>udgc</a:t>
            </a:r>
            <a:r>
              <a:rPr lang="en-GB" dirty="0" smtClean="0"/>
              <a:t> = (</a:t>
            </a:r>
            <a:r>
              <a:rPr lang="en-GB" dirty="0" err="1" smtClean="0"/>
              <a:t>UDPDatagramConnection</a:t>
            </a:r>
            <a:r>
              <a:rPr lang="en-GB" dirty="0" smtClean="0"/>
              <a:t>)</a:t>
            </a:r>
            <a:r>
              <a:rPr lang="en-GB" dirty="0" err="1" smtClean="0"/>
              <a:t>Connector.open</a:t>
            </a:r>
            <a:r>
              <a:rPr lang="en-GB" dirty="0" smtClean="0"/>
              <a:t>(</a:t>
            </a:r>
            <a:r>
              <a:rPr lang="en-GB" dirty="0" err="1" smtClean="0"/>
              <a:t>url</a:t>
            </a:r>
            <a:r>
              <a:rPr lang="en-GB" dirty="0" smtClean="0"/>
              <a:t>); </a:t>
            </a:r>
          </a:p>
          <a:p>
            <a:pPr lvl="3"/>
            <a:r>
              <a:rPr lang="en-GB" dirty="0" smtClean="0"/>
              <a:t>// Register the connection </a:t>
            </a:r>
          </a:p>
          <a:p>
            <a:pPr lvl="3"/>
            <a:r>
              <a:rPr lang="en-GB" dirty="0" err="1" smtClean="0"/>
              <a:t>PushRegistry.registerConnection</a:t>
            </a:r>
            <a:r>
              <a:rPr lang="en-GB" dirty="0" smtClean="0"/>
              <a:t>(</a:t>
            </a:r>
            <a:r>
              <a:rPr lang="en-GB" dirty="0" err="1" smtClean="0"/>
              <a:t>url</a:t>
            </a:r>
            <a:r>
              <a:rPr lang="en-GB" dirty="0" smtClean="0"/>
              <a:t>, </a:t>
            </a:r>
            <a:r>
              <a:rPr lang="en-GB" dirty="0" err="1" smtClean="0"/>
              <a:t>midletClassName</a:t>
            </a:r>
            <a:r>
              <a:rPr lang="en-GB" dirty="0" smtClean="0"/>
              <a:t>, “*”); </a:t>
            </a:r>
          </a:p>
          <a:p>
            <a:pPr lvl="3"/>
            <a:r>
              <a:rPr lang="en-GB" dirty="0" smtClean="0"/>
              <a:t>// Now wait for inbound network activity. </a:t>
            </a:r>
          </a:p>
          <a:p>
            <a:pPr lvl="3"/>
            <a:r>
              <a:rPr lang="en-GB" dirty="0" smtClean="0"/>
              <a:t>Datagram dg = </a:t>
            </a:r>
            <a:r>
              <a:rPr lang="en-GB" dirty="0" err="1" smtClean="0"/>
              <a:t>udgc.newDatagram</a:t>
            </a:r>
            <a:r>
              <a:rPr lang="en-GB" dirty="0" smtClean="0"/>
              <a:t>(</a:t>
            </a:r>
            <a:r>
              <a:rPr lang="en-GB" dirty="0" err="1" smtClean="0"/>
              <a:t>udgc.getNomialLength</a:t>
            </a:r>
            <a:r>
              <a:rPr lang="en-GB" dirty="0" smtClean="0"/>
              <a:t>());</a:t>
            </a:r>
          </a:p>
          <a:p>
            <a:pPr lvl="3"/>
            <a:r>
              <a:rPr lang="en-GB" dirty="0" err="1" smtClean="0"/>
              <a:t>udgc.receive</a:t>
            </a:r>
            <a:r>
              <a:rPr lang="en-GB" dirty="0" smtClean="0"/>
              <a:t>(dg); </a:t>
            </a:r>
          </a:p>
          <a:p>
            <a:pPr lvl="3"/>
            <a:r>
              <a:rPr lang="en-GB" dirty="0" smtClean="0"/>
              <a:t>// Read the inbound messages</a:t>
            </a:r>
            <a:endParaRPr lang="en-US" dirty="0"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GB" smtClean="0"/>
              <a:t>Unregistering inbound connections</a:t>
            </a:r>
            <a:endParaRPr lang="en-US" smtClean="0"/>
          </a:p>
        </p:txBody>
      </p:sp>
      <p:sp>
        <p:nvSpPr>
          <p:cNvPr id="31747" name="Rectangle 5"/>
          <p:cNvSpPr>
            <a:spLocks noGrp="1" noChangeArrowheads="1"/>
          </p:cNvSpPr>
          <p:nvPr>
            <p:ph type="body" idx="1"/>
          </p:nvPr>
        </p:nvSpPr>
        <p:spPr/>
        <p:txBody>
          <a:bodyPr/>
          <a:lstStyle/>
          <a:p>
            <a:pPr lvl="3"/>
            <a:r>
              <a:rPr lang="en-GB" dirty="0" smtClean="0"/>
              <a:t>... try { </a:t>
            </a:r>
          </a:p>
          <a:p>
            <a:pPr lvl="3"/>
            <a:r>
              <a:rPr lang="en-GB" dirty="0" smtClean="0"/>
              <a:t>	</a:t>
            </a:r>
            <a:r>
              <a:rPr lang="en-GB" dirty="0" err="1" smtClean="0"/>
              <a:t>boolean</a:t>
            </a:r>
            <a:r>
              <a:rPr lang="en-GB" dirty="0" smtClean="0"/>
              <a:t> status; </a:t>
            </a:r>
          </a:p>
          <a:p>
            <a:pPr lvl="3"/>
            <a:r>
              <a:rPr lang="en-GB" dirty="0" smtClean="0"/>
              <a:t>	// </a:t>
            </a:r>
            <a:r>
              <a:rPr lang="en-GB" dirty="0" err="1" smtClean="0"/>
              <a:t>unregisterConnection</a:t>
            </a:r>
            <a:r>
              <a:rPr lang="en-GB" dirty="0" smtClean="0"/>
              <a:t> returns false if it was </a:t>
            </a:r>
          </a:p>
          <a:p>
            <a:pPr lvl="3"/>
            <a:r>
              <a:rPr lang="en-GB" dirty="0" smtClean="0"/>
              <a:t>	// unsuccessful and true if successful. </a:t>
            </a:r>
          </a:p>
          <a:p>
            <a:pPr lvl="3"/>
            <a:r>
              <a:rPr lang="en-GB" dirty="0" smtClean="0"/>
              <a:t>	status = </a:t>
            </a:r>
            <a:r>
              <a:rPr lang="en-GB" dirty="0" err="1" smtClean="0"/>
              <a:t>PushRegistry.unregisterConnection</a:t>
            </a:r>
            <a:r>
              <a:rPr lang="en-GB" dirty="0" smtClean="0"/>
              <a:t>(</a:t>
            </a:r>
            <a:r>
              <a:rPr lang="en-GB" dirty="0" err="1" smtClean="0"/>
              <a:t>url</a:t>
            </a:r>
            <a:r>
              <a:rPr lang="en-GB" dirty="0" smtClean="0"/>
              <a:t>); </a:t>
            </a:r>
          </a:p>
          <a:p>
            <a:pPr lvl="3"/>
            <a:r>
              <a:rPr lang="en-GB" dirty="0" smtClean="0"/>
              <a:t>} catch(</a:t>
            </a:r>
            <a:r>
              <a:rPr lang="en-GB" dirty="0" err="1" smtClean="0"/>
              <a:t>SecurityException</a:t>
            </a:r>
            <a:r>
              <a:rPr lang="en-GB" dirty="0" smtClean="0"/>
              <a:t> e) { </a:t>
            </a:r>
            <a:r>
              <a:rPr lang="en-GB" dirty="0" err="1" smtClean="0"/>
              <a:t>System.out.println</a:t>
            </a:r>
            <a:r>
              <a:rPr lang="en-GB" dirty="0" smtClean="0"/>
              <a:t>("</a:t>
            </a:r>
            <a:r>
              <a:rPr lang="en-GB" dirty="0" err="1" smtClean="0"/>
              <a:t>SecurityException</a:t>
            </a:r>
            <a:r>
              <a:rPr lang="en-GB" dirty="0" smtClean="0"/>
              <a:t>, insufficient permissions"); </a:t>
            </a:r>
          </a:p>
          <a:p>
            <a:pPr lvl="3"/>
            <a:r>
              <a:rPr lang="en-GB" dirty="0" smtClean="0"/>
              <a:t>	</a:t>
            </a:r>
            <a:r>
              <a:rPr lang="en-GB" dirty="0" err="1" smtClean="0"/>
              <a:t>e.printStackTrace</a:t>
            </a:r>
            <a:r>
              <a:rPr lang="en-GB" dirty="0" smtClean="0"/>
              <a:t>(); </a:t>
            </a:r>
          </a:p>
          <a:p>
            <a:pPr lvl="3"/>
            <a:r>
              <a:rPr lang="en-GB" dirty="0" smtClean="0"/>
              <a:t>} </a:t>
            </a:r>
          </a:p>
          <a:p>
            <a:pPr lvl="3"/>
            <a:r>
              <a:rPr lang="en-GB" dirty="0" smtClean="0"/>
              <a:t>... </a:t>
            </a:r>
          </a:p>
          <a:p>
            <a:endParaRPr lang="en-US"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Networking in MIDP</a:t>
            </a:r>
            <a:endParaRPr lang="en-US" smtClean="0"/>
          </a:p>
        </p:txBody>
      </p:sp>
      <p:sp>
        <p:nvSpPr>
          <p:cNvPr id="5123" name="Rectangle 5"/>
          <p:cNvSpPr>
            <a:spLocks noGrp="1" noChangeArrowheads="1"/>
          </p:cNvSpPr>
          <p:nvPr>
            <p:ph type="body" idx="1"/>
          </p:nvPr>
        </p:nvSpPr>
        <p:spPr/>
        <p:txBody>
          <a:bodyPr/>
          <a:lstStyle/>
          <a:p>
            <a:r>
              <a:rPr lang="en-GB" smtClean="0"/>
              <a:t>CLDC defines Generic Connection Framework (GCF), a set of base classes for accessing connectivity resources.</a:t>
            </a:r>
          </a:p>
          <a:p>
            <a:r>
              <a:rPr lang="en-GB" smtClean="0"/>
              <a:t>The GCF classes link your MIDP device to the outside world.</a:t>
            </a:r>
          </a:p>
          <a:p>
            <a:r>
              <a:rPr lang="en-GB" smtClean="0"/>
              <a:t>On top of CLDC, MIDP implements the actual networking protocols such as HTTP.</a:t>
            </a:r>
          </a:p>
          <a:p>
            <a:r>
              <a:rPr lang="en-GB" smtClean="0"/>
              <a:t>CLDC’s </a:t>
            </a:r>
            <a:r>
              <a:rPr lang="en-US" smtClean="0"/>
              <a:t>javax.microedition.io classes handle the networking capability for MIDP.</a:t>
            </a:r>
          </a:p>
          <a:p>
            <a:r>
              <a:rPr lang="en-GB" smtClean="0"/>
              <a:t>CLDC’s </a:t>
            </a:r>
            <a:r>
              <a:rPr lang="en-US" smtClean="0"/>
              <a:t>java.io package provides input/output (I/O) capability to MIDP. Its various classes and interfaces provide for system input and output for data streams.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GB" smtClean="0"/>
              <a:t>Getting information about Push Connections</a:t>
            </a:r>
            <a:endParaRPr lang="en-US" smtClean="0"/>
          </a:p>
        </p:txBody>
      </p:sp>
      <p:sp>
        <p:nvSpPr>
          <p:cNvPr id="32771" name="Rectangle 5"/>
          <p:cNvSpPr>
            <a:spLocks noGrp="1" noChangeArrowheads="1"/>
          </p:cNvSpPr>
          <p:nvPr>
            <p:ph type="body" idx="1"/>
          </p:nvPr>
        </p:nvSpPr>
        <p:spPr/>
        <p:txBody>
          <a:bodyPr/>
          <a:lstStyle/>
          <a:p>
            <a:pPr lvl="3"/>
            <a:r>
              <a:rPr lang="en-GB" dirty="0" smtClean="0"/>
              <a:t>private void </a:t>
            </a:r>
            <a:r>
              <a:rPr lang="en-GB" dirty="0" err="1" smtClean="0"/>
              <a:t>outputPushInfo</a:t>
            </a:r>
            <a:r>
              <a:rPr lang="en-GB" dirty="0" smtClean="0"/>
              <a:t>() { </a:t>
            </a:r>
          </a:p>
          <a:p>
            <a:pPr lvl="3"/>
            <a:r>
              <a:rPr lang="en-GB" dirty="0" smtClean="0"/>
              <a:t>	// Discover if there are pending push inbound </a:t>
            </a:r>
          </a:p>
          <a:p>
            <a:pPr lvl="3"/>
            <a:r>
              <a:rPr lang="en-GB" dirty="0" smtClean="0"/>
              <a:t>	// connections and if so, output the push info </a:t>
            </a:r>
          </a:p>
          <a:p>
            <a:pPr lvl="3"/>
            <a:r>
              <a:rPr lang="en-GB" dirty="0" smtClean="0"/>
              <a:t>	// for each one. </a:t>
            </a:r>
          </a:p>
          <a:p>
            <a:pPr lvl="3"/>
            <a:r>
              <a:rPr lang="en-GB" dirty="0" smtClean="0"/>
              <a:t>	String[] connections = </a:t>
            </a:r>
            <a:r>
              <a:rPr lang="en-GB" dirty="0" err="1" smtClean="0"/>
              <a:t>PushRegistry.listConnections</a:t>
            </a:r>
            <a:r>
              <a:rPr lang="en-GB" dirty="0" smtClean="0"/>
              <a:t>(false); </a:t>
            </a:r>
          </a:p>
          <a:p>
            <a:pPr lvl="3"/>
            <a:r>
              <a:rPr lang="en-GB" dirty="0" smtClean="0"/>
              <a:t>	for (</a:t>
            </a:r>
            <a:r>
              <a:rPr lang="en-GB" dirty="0" err="1" smtClean="0"/>
              <a:t>int</a:t>
            </a:r>
            <a:r>
              <a:rPr lang="en-GB" dirty="0" smtClean="0"/>
              <a:t> </a:t>
            </a:r>
            <a:r>
              <a:rPr lang="en-GB" dirty="0" err="1" smtClean="0"/>
              <a:t>i</a:t>
            </a:r>
            <a:r>
              <a:rPr lang="en-GB" dirty="0" smtClean="0"/>
              <a:t>=0; </a:t>
            </a:r>
            <a:r>
              <a:rPr lang="en-GB" dirty="0" err="1" smtClean="0"/>
              <a:t>i</a:t>
            </a:r>
            <a:r>
              <a:rPr lang="en-GB" dirty="0" smtClean="0"/>
              <a:t> &lt; </a:t>
            </a:r>
            <a:r>
              <a:rPr lang="en-GB" dirty="0" err="1" smtClean="0"/>
              <a:t>connections.length</a:t>
            </a:r>
            <a:r>
              <a:rPr lang="en-GB" dirty="0" smtClean="0"/>
              <a:t>; </a:t>
            </a:r>
            <a:r>
              <a:rPr lang="en-GB" dirty="0" err="1" smtClean="0"/>
              <a:t>i</a:t>
            </a:r>
            <a:r>
              <a:rPr lang="en-GB" dirty="0" smtClean="0"/>
              <a:t>++) { </a:t>
            </a:r>
          </a:p>
          <a:p>
            <a:pPr lvl="3"/>
            <a:r>
              <a:rPr lang="en-GB" dirty="0" smtClean="0"/>
              <a:t>		String con = connections[</a:t>
            </a:r>
            <a:r>
              <a:rPr lang="en-GB" dirty="0" err="1" smtClean="0"/>
              <a:t>i</a:t>
            </a:r>
            <a:r>
              <a:rPr lang="en-GB" dirty="0" smtClean="0"/>
              <a:t>];</a:t>
            </a:r>
          </a:p>
          <a:p>
            <a:pPr lvl="3"/>
            <a:r>
              <a:rPr lang="en-GB" dirty="0" smtClean="0"/>
              <a:t>		String </a:t>
            </a:r>
            <a:r>
              <a:rPr lang="en-GB" dirty="0" err="1" smtClean="0"/>
              <a:t>midlet</a:t>
            </a:r>
            <a:r>
              <a:rPr lang="en-GB" dirty="0" smtClean="0"/>
              <a:t> = </a:t>
            </a:r>
            <a:r>
              <a:rPr lang="en-GB" dirty="0" err="1" smtClean="0"/>
              <a:t>PushRegistry.getMIDlet</a:t>
            </a:r>
            <a:r>
              <a:rPr lang="en-GB" dirty="0" smtClean="0"/>
              <a:t>(con); 	</a:t>
            </a:r>
          </a:p>
          <a:p>
            <a:pPr lvl="3"/>
            <a:r>
              <a:rPr lang="en-GB" dirty="0" smtClean="0"/>
              <a:t>		String filter = </a:t>
            </a:r>
            <a:r>
              <a:rPr lang="en-GB" dirty="0" err="1" smtClean="0"/>
              <a:t>PushRegistry.getFilter</a:t>
            </a:r>
            <a:r>
              <a:rPr lang="en-GB" dirty="0" smtClean="0"/>
              <a:t>(con); 	</a:t>
            </a:r>
          </a:p>
          <a:p>
            <a:pPr lvl="3"/>
            <a:r>
              <a:rPr lang="en-GB" dirty="0" smtClean="0"/>
              <a:t>		// Output the info. </a:t>
            </a:r>
          </a:p>
          <a:p>
            <a:pPr lvl="3"/>
            <a:r>
              <a:rPr lang="en-GB" dirty="0" smtClean="0"/>
              <a:t>		</a:t>
            </a:r>
            <a:r>
              <a:rPr lang="en-GB" dirty="0" err="1" smtClean="0"/>
              <a:t>System.out.println</a:t>
            </a:r>
            <a:r>
              <a:rPr lang="en-GB" dirty="0" smtClean="0"/>
              <a:t>(“</a:t>
            </a:r>
            <a:r>
              <a:rPr lang="en-GB" dirty="0" err="1" smtClean="0"/>
              <a:t>PushInfo</a:t>
            </a:r>
            <a:r>
              <a:rPr lang="en-GB" dirty="0" smtClean="0"/>
              <a:t>-&gt;“ + con + “ ” + </a:t>
            </a:r>
            <a:r>
              <a:rPr lang="en-GB" dirty="0" err="1" smtClean="0"/>
              <a:t>midlet</a:t>
            </a:r>
            <a:r>
              <a:rPr lang="en-GB" dirty="0" smtClean="0"/>
              <a:t> + “ “ + 	filter);</a:t>
            </a:r>
          </a:p>
          <a:p>
            <a:pPr lvl="3"/>
            <a:r>
              <a:rPr lang="en-GB" dirty="0" smtClean="0"/>
              <a:t>	} </a:t>
            </a:r>
          </a:p>
          <a:p>
            <a:pPr lvl="3"/>
            <a:r>
              <a:rPr lang="en-GB" dirty="0" smtClean="0"/>
              <a:t>}</a:t>
            </a:r>
            <a:endParaRPr lang="en-US"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Best practices – preventing screen lockups</a:t>
            </a:r>
            <a:endParaRPr lang="en-US" smtClean="0"/>
          </a:p>
        </p:txBody>
      </p:sp>
      <p:sp>
        <p:nvSpPr>
          <p:cNvPr id="33795" name="Rectangle 3"/>
          <p:cNvSpPr>
            <a:spLocks noGrp="1" noChangeArrowheads="1"/>
          </p:cNvSpPr>
          <p:nvPr>
            <p:ph type="body" idx="1"/>
          </p:nvPr>
        </p:nvSpPr>
        <p:spPr/>
        <p:txBody>
          <a:bodyPr/>
          <a:lstStyle/>
          <a:p>
            <a:r>
              <a:rPr lang="en-GB" smtClean="0"/>
              <a:t>Establishing a network connection is a blocking operation.</a:t>
            </a:r>
          </a:p>
          <a:p>
            <a:r>
              <a:rPr lang="en-GB" smtClean="0"/>
              <a:t>It can lead to a screen lock-up.</a:t>
            </a:r>
          </a:p>
          <a:p>
            <a:r>
              <a:rPr lang="en-GB" smtClean="0"/>
              <a:t>Solution - perform blocking operations in a separate thread.</a:t>
            </a:r>
            <a:endParaRPr lang="en-US" smtClean="0"/>
          </a:p>
        </p:txBody>
      </p:sp>
      <p:sp>
        <p:nvSpPr>
          <p:cNvPr id="33796" name="Rectangle 4"/>
          <p:cNvSpPr>
            <a:spLocks noChangeArrowheads="1"/>
          </p:cNvSpPr>
          <p:nvPr/>
        </p:nvSpPr>
        <p:spPr bwMode="auto">
          <a:xfrm>
            <a:off x="654155" y="3498850"/>
            <a:ext cx="3948746" cy="1595438"/>
          </a:xfrm>
          <a:prstGeom prst="rect">
            <a:avLst/>
          </a:prstGeom>
          <a:solidFill>
            <a:srgbClr val="009E63"/>
          </a:solidFill>
          <a:ln w="38100">
            <a:solidFill>
              <a:schemeClr val="tx1"/>
            </a:solidFill>
            <a:miter lim="800000"/>
            <a:headEnd/>
            <a:tailEnd/>
          </a:ln>
        </p:spPr>
        <p:txBody>
          <a:bodyPr wrap="none" anchor="ctr"/>
          <a:lstStyle/>
          <a:p>
            <a:endParaRPr lang="fi-FI"/>
          </a:p>
        </p:txBody>
      </p:sp>
      <p:sp>
        <p:nvSpPr>
          <p:cNvPr id="33797" name="Text Box 5"/>
          <p:cNvSpPr txBox="1">
            <a:spLocks noChangeArrowheads="1"/>
          </p:cNvSpPr>
          <p:nvPr/>
        </p:nvSpPr>
        <p:spPr bwMode="auto">
          <a:xfrm>
            <a:off x="654155" y="3498850"/>
            <a:ext cx="4117048" cy="1587500"/>
          </a:xfrm>
          <a:prstGeom prst="rect">
            <a:avLst/>
          </a:prstGeom>
          <a:noFill/>
          <a:ln w="38100">
            <a:noFill/>
            <a:miter lim="800000"/>
            <a:headEnd/>
            <a:tailEnd/>
          </a:ln>
        </p:spPr>
        <p:txBody>
          <a:bodyPr lIns="100794" tIns="50397" rIns="100794" bIns="50397">
            <a:spAutoFit/>
          </a:bodyPr>
          <a:lstStyle/>
          <a:p>
            <a:pPr defTabSz="1008063">
              <a:lnSpc>
                <a:spcPct val="90000"/>
              </a:lnSpc>
              <a:spcBef>
                <a:spcPct val="0"/>
              </a:spcBef>
              <a:spcAft>
                <a:spcPct val="0"/>
              </a:spcAft>
              <a:buClrTx/>
            </a:pPr>
            <a:r>
              <a:rPr lang="en-GB" b="1">
                <a:latin typeface="Courier New" pitchFamily="49" charset="0"/>
              </a:rPr>
              <a:t>void doConnection() {</a:t>
            </a:r>
          </a:p>
          <a:p>
            <a:pPr defTabSz="1008063">
              <a:lnSpc>
                <a:spcPct val="90000"/>
              </a:lnSpc>
              <a:spcBef>
                <a:spcPct val="0"/>
              </a:spcBef>
              <a:spcAft>
                <a:spcPct val="0"/>
              </a:spcAft>
              <a:buClrTx/>
            </a:pPr>
            <a:endParaRPr lang="en-GB" b="1">
              <a:latin typeface="Courier New" pitchFamily="49" charset="0"/>
            </a:endParaRPr>
          </a:p>
          <a:p>
            <a:pPr defTabSz="1008063">
              <a:lnSpc>
                <a:spcPct val="90000"/>
              </a:lnSpc>
              <a:spcBef>
                <a:spcPct val="0"/>
              </a:spcBef>
              <a:spcAft>
                <a:spcPct val="0"/>
              </a:spcAft>
              <a:buClrTx/>
            </a:pPr>
            <a:r>
              <a:rPr lang="en-GB" b="1">
                <a:latin typeface="Courier New" pitchFamily="49" charset="0"/>
              </a:rPr>
              <a:t>   </a:t>
            </a:r>
          </a:p>
          <a:p>
            <a:pPr defTabSz="1008063">
              <a:lnSpc>
                <a:spcPct val="90000"/>
              </a:lnSpc>
              <a:spcBef>
                <a:spcPct val="0"/>
              </a:spcBef>
              <a:spcAft>
                <a:spcPct val="0"/>
              </a:spcAft>
              <a:buClrTx/>
            </a:pPr>
            <a:r>
              <a:rPr lang="en-GB" b="1">
                <a:latin typeface="Courier New" pitchFamily="49" charset="0"/>
              </a:rPr>
              <a:t>   s.setText(“Connecting…”);</a:t>
            </a:r>
          </a:p>
          <a:p>
            <a:pPr defTabSz="1008063">
              <a:lnSpc>
                <a:spcPct val="90000"/>
              </a:lnSpc>
              <a:spcBef>
                <a:spcPct val="0"/>
              </a:spcBef>
              <a:spcAft>
                <a:spcPct val="0"/>
              </a:spcAft>
              <a:buClrTx/>
            </a:pPr>
            <a:r>
              <a:rPr lang="en-GB" b="1">
                <a:latin typeface="Courier New" pitchFamily="49" charset="0"/>
              </a:rPr>
              <a:t>   ...</a:t>
            </a:r>
          </a:p>
          <a:p>
            <a:pPr defTabSz="1008063">
              <a:lnSpc>
                <a:spcPct val="90000"/>
              </a:lnSpc>
              <a:spcBef>
                <a:spcPct val="0"/>
              </a:spcBef>
              <a:spcAft>
                <a:spcPct val="0"/>
              </a:spcAft>
              <a:buClrTx/>
            </a:pPr>
            <a:r>
              <a:rPr lang="en-GB" b="1">
                <a:latin typeface="Courier New" pitchFamily="49" charset="0"/>
              </a:rPr>
              <a:t>}</a:t>
            </a:r>
          </a:p>
        </p:txBody>
      </p:sp>
      <p:sp>
        <p:nvSpPr>
          <p:cNvPr id="33798" name="AutoShape 6"/>
          <p:cNvSpPr>
            <a:spLocks noChangeArrowheads="1"/>
          </p:cNvSpPr>
          <p:nvPr/>
        </p:nvSpPr>
        <p:spPr bwMode="auto">
          <a:xfrm>
            <a:off x="319139" y="3246438"/>
            <a:ext cx="335016" cy="2100262"/>
          </a:xfrm>
          <a:prstGeom prst="downArrow">
            <a:avLst>
              <a:gd name="adj1" fmla="val 44444"/>
              <a:gd name="adj2" fmla="val 89146"/>
            </a:avLst>
          </a:prstGeom>
          <a:solidFill>
            <a:schemeClr val="hlink"/>
          </a:solidFill>
          <a:ln w="38100">
            <a:solidFill>
              <a:schemeClr val="tx1"/>
            </a:solidFill>
            <a:miter lim="800000"/>
            <a:headEnd/>
            <a:tailEnd/>
          </a:ln>
        </p:spPr>
        <p:txBody>
          <a:bodyPr wrap="none" anchor="ctr"/>
          <a:lstStyle/>
          <a:p>
            <a:endParaRPr lang="fi-FI"/>
          </a:p>
        </p:txBody>
      </p:sp>
      <p:sp>
        <p:nvSpPr>
          <p:cNvPr id="33799" name="Rectangle 7"/>
          <p:cNvSpPr>
            <a:spLocks noChangeArrowheads="1"/>
          </p:cNvSpPr>
          <p:nvPr/>
        </p:nvSpPr>
        <p:spPr bwMode="auto">
          <a:xfrm>
            <a:off x="5404716" y="3749675"/>
            <a:ext cx="2559460" cy="1092200"/>
          </a:xfrm>
          <a:prstGeom prst="rect">
            <a:avLst/>
          </a:prstGeom>
          <a:solidFill>
            <a:srgbClr val="DDFFDD"/>
          </a:solidFill>
          <a:ln w="12700">
            <a:solidFill>
              <a:schemeClr val="tx1"/>
            </a:solidFill>
            <a:prstDash val="dash"/>
            <a:miter lim="800000"/>
            <a:headEnd/>
            <a:tailEnd/>
          </a:ln>
        </p:spPr>
        <p:txBody>
          <a:bodyPr wrap="none" lIns="100794" tIns="50397" rIns="100794" bIns="50397" anchor="ctr"/>
          <a:lstStyle/>
          <a:p>
            <a:pPr algn="ctr" defTabSz="1008063">
              <a:lnSpc>
                <a:spcPct val="90000"/>
              </a:lnSpc>
              <a:spcBef>
                <a:spcPct val="0"/>
              </a:spcBef>
              <a:spcAft>
                <a:spcPct val="0"/>
              </a:spcAft>
              <a:buClrTx/>
            </a:pPr>
            <a:endParaRPr lang="fi-FI" sz="2200">
              <a:latin typeface="Nokia Sans" pitchFamily="34" charset="0"/>
            </a:endParaRPr>
          </a:p>
        </p:txBody>
      </p:sp>
      <p:sp>
        <p:nvSpPr>
          <p:cNvPr id="33800" name="Text Box 8"/>
          <p:cNvSpPr txBox="1">
            <a:spLocks noChangeArrowheads="1"/>
          </p:cNvSpPr>
          <p:nvPr/>
        </p:nvSpPr>
        <p:spPr bwMode="auto">
          <a:xfrm>
            <a:off x="5496806" y="3833814"/>
            <a:ext cx="2412495" cy="1015875"/>
          </a:xfrm>
          <a:prstGeom prst="rect">
            <a:avLst/>
          </a:prstGeom>
          <a:noFill/>
          <a:ln w="38100">
            <a:noFill/>
            <a:prstDash val="dash"/>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200" b="1">
                <a:solidFill>
                  <a:schemeClr val="accent2"/>
                </a:solidFill>
                <a:latin typeface="Courier New" pitchFamily="49" charset="0"/>
              </a:rPr>
              <a:t>void run() {</a:t>
            </a:r>
          </a:p>
          <a:p>
            <a:pPr defTabSz="1008063">
              <a:lnSpc>
                <a:spcPct val="90000"/>
              </a:lnSpc>
              <a:spcBef>
                <a:spcPct val="0"/>
              </a:spcBef>
              <a:spcAft>
                <a:spcPct val="0"/>
              </a:spcAft>
              <a:buClrTx/>
            </a:pPr>
            <a:r>
              <a:rPr lang="en-GB" sz="2200" b="1">
                <a:solidFill>
                  <a:schemeClr val="accent2"/>
                </a:solidFill>
                <a:latin typeface="Courier New" pitchFamily="49" charset="0"/>
              </a:rPr>
              <a:t>   connect();</a:t>
            </a:r>
          </a:p>
          <a:p>
            <a:pPr defTabSz="1008063">
              <a:lnSpc>
                <a:spcPct val="90000"/>
              </a:lnSpc>
              <a:spcBef>
                <a:spcPct val="0"/>
              </a:spcBef>
              <a:spcAft>
                <a:spcPct val="0"/>
              </a:spcAft>
              <a:buClrTx/>
            </a:pPr>
            <a:r>
              <a:rPr lang="en-GB" sz="2200" b="1">
                <a:solidFill>
                  <a:schemeClr val="accent2"/>
                </a:solidFill>
                <a:latin typeface="Courier New" pitchFamily="49" charset="0"/>
              </a:rPr>
              <a:t>}</a:t>
            </a:r>
          </a:p>
        </p:txBody>
      </p:sp>
      <p:sp>
        <p:nvSpPr>
          <p:cNvPr id="33801" name="Rectangle 9"/>
          <p:cNvSpPr>
            <a:spLocks noChangeArrowheads="1"/>
          </p:cNvSpPr>
          <p:nvPr/>
        </p:nvSpPr>
        <p:spPr bwMode="auto">
          <a:xfrm>
            <a:off x="1159061" y="3833813"/>
            <a:ext cx="335017" cy="336550"/>
          </a:xfrm>
          <a:prstGeom prst="rect">
            <a:avLst/>
          </a:prstGeom>
          <a:solidFill>
            <a:srgbClr val="DDFFDD"/>
          </a:solidFill>
          <a:ln w="38100">
            <a:solidFill>
              <a:schemeClr val="tx1"/>
            </a:solidFill>
            <a:miter lim="800000"/>
            <a:headEnd/>
            <a:tailEnd/>
          </a:ln>
        </p:spPr>
        <p:txBody>
          <a:bodyPr wrap="none" lIns="100794" tIns="50397" rIns="100794" bIns="50397" anchor="ctr"/>
          <a:lstStyle/>
          <a:p>
            <a:pPr algn="ctr" defTabSz="1008063">
              <a:lnSpc>
                <a:spcPct val="90000"/>
              </a:lnSpc>
              <a:spcBef>
                <a:spcPct val="0"/>
              </a:spcBef>
              <a:spcAft>
                <a:spcPct val="0"/>
              </a:spcAft>
              <a:buClrTx/>
            </a:pPr>
            <a:endParaRPr lang="fi-FI" sz="2200">
              <a:latin typeface="Nokia Sans" pitchFamily="34" charset="0"/>
            </a:endParaRPr>
          </a:p>
        </p:txBody>
      </p:sp>
      <p:sp>
        <p:nvSpPr>
          <p:cNvPr id="33802" name="Text Box 10"/>
          <p:cNvSpPr txBox="1">
            <a:spLocks noChangeArrowheads="1"/>
          </p:cNvSpPr>
          <p:nvPr/>
        </p:nvSpPr>
        <p:spPr bwMode="auto">
          <a:xfrm>
            <a:off x="5263058" y="3414713"/>
            <a:ext cx="2412496" cy="406477"/>
          </a:xfrm>
          <a:prstGeom prst="rect">
            <a:avLst/>
          </a:prstGeom>
          <a:noFill/>
          <a:ln w="38100">
            <a:no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sz="2200" b="1">
                <a:latin typeface="Courier New" pitchFamily="49" charset="0"/>
              </a:rPr>
              <a:t>new Thread();</a:t>
            </a:r>
          </a:p>
        </p:txBody>
      </p:sp>
      <p:sp>
        <p:nvSpPr>
          <p:cNvPr id="33803" name="AutoShape 11"/>
          <p:cNvSpPr>
            <a:spLocks noChangeArrowheads="1"/>
          </p:cNvSpPr>
          <p:nvPr/>
        </p:nvSpPr>
        <p:spPr bwMode="auto">
          <a:xfrm>
            <a:off x="1327363" y="3833813"/>
            <a:ext cx="3948746" cy="252412"/>
          </a:xfrm>
          <a:prstGeom prst="rightArrow">
            <a:avLst>
              <a:gd name="adj1" fmla="val 38889"/>
              <a:gd name="adj2" fmla="val 187699"/>
            </a:avLst>
          </a:prstGeom>
          <a:solidFill>
            <a:srgbClr val="0059B5"/>
          </a:solidFill>
          <a:ln w="12700">
            <a:solidFill>
              <a:schemeClr val="tx1"/>
            </a:solidFill>
            <a:miter lim="800000"/>
            <a:headEnd/>
            <a:tailEnd/>
          </a:ln>
        </p:spPr>
        <p:txBody>
          <a:bodyPr wrap="none" anchor="ctr"/>
          <a:lstStyle/>
          <a:p>
            <a:endParaRPr lang="fi-FI"/>
          </a:p>
        </p:txBody>
      </p:sp>
      <p:pic>
        <p:nvPicPr>
          <p:cNvPr id="33804" name="Picture 12"/>
          <p:cNvPicPr>
            <a:picLocks noChangeAspect="1" noChangeArrowheads="1"/>
          </p:cNvPicPr>
          <p:nvPr/>
        </p:nvPicPr>
        <p:blipFill>
          <a:blip r:embed="rId3" cstate="print"/>
          <a:srcRect/>
          <a:stretch>
            <a:fillRect/>
          </a:stretch>
        </p:blipFill>
        <p:spPr bwMode="auto">
          <a:xfrm>
            <a:off x="8972402" y="4002088"/>
            <a:ext cx="592232" cy="601662"/>
          </a:xfrm>
          <a:prstGeom prst="rect">
            <a:avLst/>
          </a:prstGeom>
          <a:noFill/>
          <a:ln w="38100">
            <a:noFill/>
            <a:miter lim="800000"/>
            <a:headEnd/>
            <a:tailEnd/>
          </a:ln>
        </p:spPr>
      </p:pic>
      <p:sp>
        <p:nvSpPr>
          <p:cNvPr id="33805" name="AutoShape 13"/>
          <p:cNvSpPr>
            <a:spLocks noChangeArrowheads="1"/>
          </p:cNvSpPr>
          <p:nvPr/>
        </p:nvSpPr>
        <p:spPr bwMode="auto">
          <a:xfrm>
            <a:off x="8132479" y="4170363"/>
            <a:ext cx="671621" cy="336550"/>
          </a:xfrm>
          <a:prstGeom prst="leftRightArrow">
            <a:avLst>
              <a:gd name="adj1" fmla="val 50000"/>
              <a:gd name="adj2" fmla="val 39906"/>
            </a:avLst>
          </a:prstGeom>
          <a:solidFill>
            <a:schemeClr val="accent1"/>
          </a:solidFill>
          <a:ln w="38100">
            <a:solidFill>
              <a:schemeClr val="tx1"/>
            </a:solidFill>
            <a:miter lim="800000"/>
            <a:headEnd/>
            <a:tailEnd/>
          </a:ln>
        </p:spPr>
        <p:txBody>
          <a:bodyPr wrap="none" anchor="ctr"/>
          <a:lstStyle/>
          <a:p>
            <a:endParaRPr lang="fi-FI"/>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Best practices – providing visual feedback</a:t>
            </a:r>
            <a:endParaRPr lang="en-US" smtClean="0"/>
          </a:p>
        </p:txBody>
      </p:sp>
      <p:sp>
        <p:nvSpPr>
          <p:cNvPr id="34819" name="Rectangle 3"/>
          <p:cNvSpPr>
            <a:spLocks noGrp="1" noChangeArrowheads="1"/>
          </p:cNvSpPr>
          <p:nvPr>
            <p:ph type="body" idx="1"/>
          </p:nvPr>
        </p:nvSpPr>
        <p:spPr/>
        <p:txBody>
          <a:bodyPr/>
          <a:lstStyle/>
          <a:p>
            <a:r>
              <a:rPr lang="en-GB" dirty="0" smtClean="0"/>
              <a:t>Provide visual feedback while connecting, reading and writing, especially if this is likely to take a long time</a:t>
            </a:r>
            <a:endParaRPr lang="en-US" dirty="0" smtClean="0"/>
          </a:p>
        </p:txBody>
      </p:sp>
      <p:sp>
        <p:nvSpPr>
          <p:cNvPr id="34820" name="Text Box 4"/>
          <p:cNvSpPr txBox="1">
            <a:spLocks noChangeArrowheads="1"/>
          </p:cNvSpPr>
          <p:nvPr/>
        </p:nvSpPr>
        <p:spPr bwMode="auto">
          <a:xfrm>
            <a:off x="560478" y="2087564"/>
            <a:ext cx="9074016" cy="1252537"/>
          </a:xfrm>
          <a:prstGeom prst="rect">
            <a:avLst/>
          </a:prstGeom>
          <a:noFill/>
          <a:ln w="12700">
            <a:noFill/>
            <a:miter lim="800000"/>
            <a:headEnd/>
            <a:tailEnd/>
          </a:ln>
        </p:spPr>
        <p:txBody>
          <a:bodyPr lIns="100794" tIns="50397" rIns="100794" bIns="50397">
            <a:spAutoFit/>
          </a:bodyPr>
          <a:lstStyle/>
          <a:p>
            <a:pPr defTabSz="1008063">
              <a:spcBef>
                <a:spcPct val="0"/>
              </a:spcBef>
              <a:spcAft>
                <a:spcPct val="0"/>
              </a:spcAft>
              <a:buClrTx/>
            </a:pPr>
            <a:r>
              <a:rPr lang="en-GB" sz="1600" b="1">
                <a:solidFill>
                  <a:srgbClr val="005C00"/>
                </a:solidFill>
                <a:latin typeface="Courier New" pitchFamily="49" charset="0"/>
              </a:rPr>
              <a:t>waitDialog = new WaitDialog(“Waiting...”);</a:t>
            </a:r>
          </a:p>
          <a:p>
            <a:pPr defTabSz="1008063">
              <a:spcBef>
                <a:spcPct val="0"/>
              </a:spcBef>
              <a:spcAft>
                <a:spcPct val="0"/>
              </a:spcAft>
              <a:buClrTx/>
            </a:pPr>
            <a:r>
              <a:rPr lang="en-GB" sz="1600">
                <a:solidFill>
                  <a:srgbClr val="005C00"/>
                </a:solidFill>
                <a:latin typeface="Courier New" pitchFamily="49" charset="0"/>
              </a:rPr>
              <a:t>display.setCurrent(waitDialog);</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String url = “http://...”;</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Thread connectThread = new ConnectThread(url, </a:t>
            </a:r>
            <a:r>
              <a:rPr lang="en-GB" sz="1600" b="1">
                <a:solidFill>
                  <a:srgbClr val="005C00"/>
                </a:solidFill>
                <a:latin typeface="Courier New" pitchFamily="49" charset="0"/>
              </a:rPr>
              <a:t>waitDialog</a:t>
            </a:r>
            <a:r>
              <a:rPr lang="en-GB" sz="1600">
                <a:solidFill>
                  <a:srgbClr val="005C00"/>
                </a:solidFill>
                <a:latin typeface="Courier New" pitchFamily="49" charset="0"/>
              </a:rPr>
              <a:t>, this);</a:t>
            </a:r>
          </a:p>
          <a:p>
            <a:pPr defTabSz="1008063">
              <a:lnSpc>
                <a:spcPct val="90000"/>
              </a:lnSpc>
              <a:spcBef>
                <a:spcPct val="0"/>
              </a:spcBef>
              <a:spcAft>
                <a:spcPct val="0"/>
              </a:spcAft>
              <a:buClr>
                <a:srgbClr val="009E60"/>
              </a:buClr>
            </a:pPr>
            <a:r>
              <a:rPr lang="en-GB" sz="1600">
                <a:solidFill>
                  <a:srgbClr val="005C00"/>
                </a:solidFill>
                <a:latin typeface="Courier New" pitchFamily="49" charset="0"/>
              </a:rPr>
              <a:t>connectionThread.start();</a:t>
            </a:r>
          </a:p>
        </p:txBody>
      </p:sp>
      <p:sp>
        <p:nvSpPr>
          <p:cNvPr id="34821" name="Text Box 5"/>
          <p:cNvSpPr txBox="1">
            <a:spLocks noChangeArrowheads="1"/>
          </p:cNvSpPr>
          <p:nvPr/>
        </p:nvSpPr>
        <p:spPr bwMode="auto">
          <a:xfrm>
            <a:off x="560478" y="3673475"/>
            <a:ext cx="6470099" cy="2546350"/>
          </a:xfrm>
          <a:prstGeom prst="rect">
            <a:avLst/>
          </a:prstGeom>
          <a:noFill/>
          <a:ln w="12700">
            <a:noFill/>
            <a:miter lim="800000"/>
            <a:headEnd/>
            <a:tailEnd/>
          </a:ln>
        </p:spPr>
        <p:txBody>
          <a:bodyPr lIns="100794" tIns="50397" rIns="100794" bIns="50397">
            <a:spAutoFit/>
          </a:bodyPr>
          <a:lstStyle/>
          <a:p>
            <a:pPr defTabSz="1008063">
              <a:spcBef>
                <a:spcPct val="0"/>
              </a:spcBef>
              <a:spcAft>
                <a:spcPct val="0"/>
              </a:spcAft>
            </a:pPr>
            <a:r>
              <a:rPr lang="en-GB" sz="1600" dirty="0">
                <a:solidFill>
                  <a:srgbClr val="005C00"/>
                </a:solidFill>
                <a:latin typeface="Courier New" pitchFamily="49" charset="0"/>
              </a:rPr>
              <a:t>public class </a:t>
            </a:r>
            <a:r>
              <a:rPr lang="en-GB" sz="1600" dirty="0" err="1">
                <a:solidFill>
                  <a:srgbClr val="005C00"/>
                </a:solidFill>
                <a:latin typeface="Courier New" pitchFamily="49" charset="0"/>
              </a:rPr>
              <a:t>ConnectThread</a:t>
            </a: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public void run() {</a:t>
            </a:r>
          </a:p>
          <a:p>
            <a:pPr defTabSz="1008063">
              <a:spcBef>
                <a:spcPct val="0"/>
              </a:spcBef>
              <a:spcAft>
                <a:spcPct val="0"/>
              </a:spcAft>
            </a:pPr>
            <a:r>
              <a:rPr lang="en-GB" sz="1600" dirty="0">
                <a:solidFill>
                  <a:srgbClr val="005C00"/>
                </a:solidFill>
                <a:latin typeface="Courier New" pitchFamily="49" charset="0"/>
              </a:rPr>
              <a:t>      </a:t>
            </a:r>
            <a:r>
              <a:rPr lang="en-GB" sz="1600" dirty="0" err="1">
                <a:solidFill>
                  <a:srgbClr val="005C00"/>
                </a:solidFill>
                <a:latin typeface="Courier New" pitchFamily="49" charset="0"/>
              </a:rPr>
              <a:t>waitDialog.setStatus</a:t>
            </a:r>
            <a:r>
              <a:rPr lang="en-GB" sz="1600" dirty="0">
                <a:solidFill>
                  <a:srgbClr val="005C00"/>
                </a:solidFill>
                <a:latin typeface="Courier New" pitchFamily="49" charset="0"/>
              </a:rPr>
              <a:t>(“Connecting…”);</a:t>
            </a:r>
          </a:p>
          <a:p>
            <a:pPr defTabSz="1008063">
              <a:spcBef>
                <a:spcPct val="0"/>
              </a:spcBef>
              <a:spcAft>
                <a:spcPct val="0"/>
              </a:spcAft>
            </a:pPr>
            <a:r>
              <a:rPr lang="en-GB" sz="1600" dirty="0">
                <a:solidFill>
                  <a:srgbClr val="005C00"/>
                </a:solidFill>
                <a:latin typeface="Courier New" pitchFamily="49" charset="0"/>
              </a:rPr>
              <a:t>      try {</a:t>
            </a:r>
          </a:p>
          <a:p>
            <a:pPr defTabSz="1008063">
              <a:spcBef>
                <a:spcPct val="0"/>
              </a:spcBef>
              <a:spcAft>
                <a:spcPct val="0"/>
              </a:spcAft>
            </a:pPr>
            <a:r>
              <a:rPr lang="en-GB" sz="1600" dirty="0">
                <a:solidFill>
                  <a:srgbClr val="005C00"/>
                </a:solidFill>
                <a:latin typeface="Courier New" pitchFamily="49" charset="0"/>
              </a:rPr>
              <a:t>	//make connection</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 catch (Exception e) {</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a:t>
            </a:r>
          </a:p>
          <a:p>
            <a:pPr defTabSz="1008063">
              <a:spcBef>
                <a:spcPct val="0"/>
              </a:spcBef>
              <a:spcAft>
                <a:spcPct val="0"/>
              </a:spcAft>
            </a:pPr>
            <a:r>
              <a:rPr lang="en-GB" sz="1600" dirty="0">
                <a:solidFill>
                  <a:srgbClr val="005C00"/>
                </a:solidFill>
                <a:latin typeface="Courier New" pitchFamily="49" charset="0"/>
              </a:rPr>
              <a:t>   }</a:t>
            </a:r>
            <a:r>
              <a:rPr lang="en-GB" sz="1600" dirty="0">
                <a:solidFill>
                  <a:srgbClr val="005836"/>
                </a:solidFill>
                <a:latin typeface="Courier New" pitchFamily="49" charset="0"/>
              </a:rPr>
              <a:t>   </a:t>
            </a:r>
            <a:endParaRPr lang="en-GB" sz="1600" dirty="0">
              <a:latin typeface="Courier New" pitchFamily="49" charset="0"/>
            </a:endParaRPr>
          </a:p>
        </p:txBody>
      </p:sp>
      <p:pic>
        <p:nvPicPr>
          <p:cNvPr id="34822" name="Picture 6"/>
          <p:cNvPicPr>
            <a:picLocks noChangeAspect="1" noChangeArrowheads="1"/>
          </p:cNvPicPr>
          <p:nvPr/>
        </p:nvPicPr>
        <p:blipFill>
          <a:blip r:embed="rId3" cstate="print"/>
          <a:srcRect/>
          <a:stretch>
            <a:fillRect/>
          </a:stretch>
        </p:blipFill>
        <p:spPr bwMode="auto">
          <a:xfrm>
            <a:off x="6154137" y="3413126"/>
            <a:ext cx="1800514" cy="2371725"/>
          </a:xfrm>
          <a:prstGeom prst="rect">
            <a:avLst/>
          </a:prstGeom>
          <a:noFill/>
          <a:ln w="9525" algn="ctr">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r>
              <a:rPr lang="en-GB" smtClean="0"/>
              <a:t>Best practices – efficient reading and writing</a:t>
            </a:r>
            <a:endParaRPr lang="en-US" smtClean="0"/>
          </a:p>
        </p:txBody>
      </p:sp>
      <p:sp>
        <p:nvSpPr>
          <p:cNvPr id="35843" name="Rectangle 6"/>
          <p:cNvSpPr>
            <a:spLocks noGrp="1" noChangeArrowheads="1"/>
          </p:cNvSpPr>
          <p:nvPr>
            <p:ph type="body" idx="1"/>
          </p:nvPr>
        </p:nvSpPr>
        <p:spPr/>
        <p:txBody>
          <a:bodyPr/>
          <a:lstStyle/>
          <a:p>
            <a:r>
              <a:rPr lang="en-GB" smtClean="0"/>
              <a:t>Read and write data in chunks, rather than byte by byte</a:t>
            </a:r>
          </a:p>
          <a:p>
            <a:r>
              <a:rPr lang="en-GB" smtClean="0"/>
              <a:t>Faster, more reliable</a:t>
            </a:r>
            <a:endParaRPr lang="en-US" smtClean="0"/>
          </a:p>
        </p:txBody>
      </p:sp>
      <p:sp>
        <p:nvSpPr>
          <p:cNvPr id="35844" name="Text Box 4"/>
          <p:cNvSpPr txBox="1">
            <a:spLocks noChangeArrowheads="1"/>
          </p:cNvSpPr>
          <p:nvPr/>
        </p:nvSpPr>
        <p:spPr bwMode="auto">
          <a:xfrm>
            <a:off x="357246" y="2141539"/>
            <a:ext cx="9345523" cy="4073525"/>
          </a:xfrm>
          <a:prstGeom prst="rect">
            <a:avLst/>
          </a:prstGeom>
          <a:noFill/>
          <a:ln w="12700">
            <a:noFill/>
            <a:miter lim="800000"/>
            <a:headEnd/>
            <a:tailEnd/>
          </a:ln>
        </p:spPr>
        <p:txBody>
          <a:bodyPr lIns="100794" tIns="50397" rIns="100794" bIns="50397">
            <a:spAutoFit/>
          </a:bodyPr>
          <a:lstStyle/>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public byte[] receiveData() {</a:t>
            </a:r>
          </a:p>
          <a:p>
            <a:pPr defTabSz="1008063">
              <a:lnSpc>
                <a:spcPct val="90000"/>
              </a:lnSpc>
              <a:spcBef>
                <a:spcPct val="0"/>
              </a:spcBef>
              <a:spcAft>
                <a:spcPct val="0"/>
              </a:spcAft>
              <a:buClrTx/>
            </a:pPr>
            <a:endParaRPr lang="en-GB" sz="1600">
              <a:solidFill>
                <a:srgbClr val="005836"/>
              </a:solidFill>
              <a:latin typeface="Courier New" pitchFamily="49" charset="0"/>
              <a:cs typeface="Arial" pitchFamily="34" charset="0"/>
            </a:endParaRP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HttpConnection conn = (HttpConnection) Connector.open(url);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conn.setRequestMethod(HttpConnection.GET);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DataInputStream din = conn.openDataInputStream();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ByteArrayOutputStream bos = new ByteArrayOutputStream();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byte[] buf = new byte[256];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while (true) {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int rd = din.read(buf, 0, 256);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if (rd == -1)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break;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bos.write(buf, 0, rd);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bos.flush();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buf =  bos.toByteArray(); // byte array buf now contains the downloaded data </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   return buf;</a:t>
            </a:r>
          </a:p>
          <a:p>
            <a:pPr defTabSz="1008063">
              <a:lnSpc>
                <a:spcPct val="90000"/>
              </a:lnSpc>
              <a:spcBef>
                <a:spcPct val="0"/>
              </a:spcBef>
              <a:spcAft>
                <a:spcPct val="0"/>
              </a:spcAft>
              <a:buClrTx/>
            </a:pPr>
            <a:r>
              <a:rPr lang="en-GB" sz="1600">
                <a:solidFill>
                  <a:srgbClr val="005836"/>
                </a:solidFill>
                <a:latin typeface="Courier New" pitchFamily="49" charset="0"/>
                <a:cs typeface="Arial" pitchFamily="34" charset="0"/>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r>
              <a:rPr lang="en-GB" smtClean="0"/>
              <a:t>Best practices – closing the connection</a:t>
            </a:r>
            <a:endParaRPr lang="en-US" smtClean="0"/>
          </a:p>
        </p:txBody>
      </p:sp>
      <p:sp>
        <p:nvSpPr>
          <p:cNvPr id="36867" name="Rectangle 6"/>
          <p:cNvSpPr>
            <a:spLocks noGrp="1" noChangeArrowheads="1"/>
          </p:cNvSpPr>
          <p:nvPr>
            <p:ph type="body" idx="1"/>
          </p:nvPr>
        </p:nvSpPr>
        <p:spPr/>
        <p:txBody>
          <a:bodyPr/>
          <a:lstStyle/>
          <a:p>
            <a:r>
              <a:rPr lang="en-GB" dirty="0" smtClean="0"/>
              <a:t>Call </a:t>
            </a:r>
            <a:r>
              <a:rPr lang="en-GB" dirty="0" err="1" smtClean="0"/>
              <a:t>connection.close</a:t>
            </a:r>
            <a:r>
              <a:rPr lang="en-GB" dirty="0" smtClean="0"/>
              <a:t>() when finished with the connection.</a:t>
            </a:r>
          </a:p>
          <a:p>
            <a:r>
              <a:rPr lang="en-GB" dirty="0" smtClean="0"/>
              <a:t>Use a finally block in exception handling to clean up connections:</a:t>
            </a:r>
          </a:p>
          <a:p>
            <a:pPr lvl="3"/>
            <a:r>
              <a:rPr lang="en-GB" dirty="0" err="1" smtClean="0"/>
              <a:t>HttpConnection</a:t>
            </a:r>
            <a:r>
              <a:rPr lang="en-GB" dirty="0" smtClean="0"/>
              <a:t> </a:t>
            </a:r>
            <a:r>
              <a:rPr lang="en-GB" dirty="0" err="1" smtClean="0"/>
              <a:t>conn</a:t>
            </a:r>
            <a:r>
              <a:rPr lang="en-GB" dirty="0" smtClean="0"/>
              <a:t>;</a:t>
            </a:r>
          </a:p>
          <a:p>
            <a:pPr lvl="3"/>
            <a:r>
              <a:rPr lang="en-GB" dirty="0" err="1" smtClean="0"/>
              <a:t>InputStream</a:t>
            </a:r>
            <a:r>
              <a:rPr lang="en-GB" dirty="0" smtClean="0"/>
              <a:t> is;</a:t>
            </a:r>
          </a:p>
          <a:p>
            <a:pPr lvl="3"/>
            <a:r>
              <a:rPr lang="en-GB" dirty="0" smtClean="0"/>
              <a:t>try { </a:t>
            </a:r>
          </a:p>
          <a:p>
            <a:pPr lvl="3"/>
            <a:r>
              <a:rPr lang="en-GB" dirty="0" smtClean="0"/>
              <a:t>    </a:t>
            </a:r>
            <a:r>
              <a:rPr lang="en-GB" dirty="0" err="1" smtClean="0"/>
              <a:t>conn</a:t>
            </a:r>
            <a:r>
              <a:rPr lang="en-GB" dirty="0" smtClean="0"/>
              <a:t> = (</a:t>
            </a:r>
            <a:r>
              <a:rPr lang="en-GB" dirty="0" err="1" smtClean="0"/>
              <a:t>HttpConnection</a:t>
            </a:r>
            <a:r>
              <a:rPr lang="en-GB" dirty="0" smtClean="0"/>
              <a:t>)</a:t>
            </a:r>
            <a:r>
              <a:rPr lang="en-GB" dirty="0" err="1" smtClean="0"/>
              <a:t>Connector.open</a:t>
            </a:r>
            <a:r>
              <a:rPr lang="en-GB" dirty="0" smtClean="0"/>
              <a:t>(“http://...”);</a:t>
            </a:r>
          </a:p>
          <a:p>
            <a:pPr lvl="3"/>
            <a:r>
              <a:rPr lang="en-GB" dirty="0" smtClean="0"/>
              <a:t>    is = </a:t>
            </a:r>
            <a:r>
              <a:rPr lang="en-GB" dirty="0" err="1" smtClean="0"/>
              <a:t>conn.openInputStream</a:t>
            </a:r>
            <a:r>
              <a:rPr lang="en-GB" dirty="0" smtClean="0"/>
              <a:t>();</a:t>
            </a:r>
          </a:p>
          <a:p>
            <a:pPr lvl="3"/>
            <a:r>
              <a:rPr lang="en-GB" dirty="0" smtClean="0"/>
              <a:t>    // use the input stream...</a:t>
            </a:r>
          </a:p>
          <a:p>
            <a:pPr lvl="3"/>
            <a:r>
              <a:rPr lang="en-GB" dirty="0" smtClean="0"/>
              <a:t>} catch (Exception e) {</a:t>
            </a:r>
          </a:p>
          <a:p>
            <a:pPr lvl="3"/>
            <a:r>
              <a:rPr lang="en-GB" dirty="0" smtClean="0"/>
              <a:t>    // handle exception</a:t>
            </a:r>
          </a:p>
          <a:p>
            <a:pPr lvl="3"/>
            <a:r>
              <a:rPr lang="en-GB" dirty="0" smtClean="0"/>
              <a:t>} finally {</a:t>
            </a:r>
          </a:p>
          <a:p>
            <a:pPr lvl="3"/>
            <a:r>
              <a:rPr lang="en-GB" dirty="0" smtClean="0"/>
              <a:t>    if (is != null) </a:t>
            </a:r>
            <a:r>
              <a:rPr lang="en-GB" dirty="0" err="1" smtClean="0"/>
              <a:t>is.close</a:t>
            </a:r>
            <a:r>
              <a:rPr lang="en-GB" dirty="0" smtClean="0"/>
              <a:t>();</a:t>
            </a:r>
          </a:p>
          <a:p>
            <a:pPr lvl="3"/>
            <a:r>
              <a:rPr lang="en-GB" dirty="0" smtClean="0"/>
              <a:t>    if (</a:t>
            </a:r>
            <a:r>
              <a:rPr lang="en-GB" dirty="0" err="1" smtClean="0"/>
              <a:t>conn</a:t>
            </a:r>
            <a:r>
              <a:rPr lang="en-GB" dirty="0" smtClean="0"/>
              <a:t> !=null) </a:t>
            </a:r>
            <a:r>
              <a:rPr lang="en-GB" dirty="0" err="1" smtClean="0"/>
              <a:t>conn.close</a:t>
            </a:r>
            <a:r>
              <a:rPr lang="en-GB" dirty="0" smtClean="0"/>
              <a:t>();</a:t>
            </a:r>
          </a:p>
          <a:p>
            <a:pPr lvl="3"/>
            <a:r>
              <a:rPr lang="en-GB" dirty="0" smtClean="0"/>
              <a:t>}</a:t>
            </a:r>
            <a:endParaRPr lang="en-US"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6"/>
          <p:cNvSpPr>
            <a:spLocks noGrp="1" noChangeArrowheads="1"/>
          </p:cNvSpPr>
          <p:nvPr>
            <p:ph type="title"/>
          </p:nvPr>
        </p:nvSpPr>
        <p:spPr/>
        <p:txBody>
          <a:bodyPr/>
          <a:lstStyle/>
          <a:p>
            <a:r>
              <a:rPr lang="en-GB" smtClean="0"/>
              <a:t>Generic Connection Framework</a:t>
            </a:r>
            <a:endParaRPr lang="en-US" smtClean="0"/>
          </a:p>
        </p:txBody>
      </p:sp>
      <p:sp>
        <p:nvSpPr>
          <p:cNvPr id="6147" name="Rectangle 27"/>
          <p:cNvSpPr>
            <a:spLocks noGrp="1" noChangeArrowheads="1"/>
          </p:cNvSpPr>
          <p:nvPr>
            <p:ph type="body" idx="1"/>
          </p:nvPr>
        </p:nvSpPr>
        <p:spPr/>
        <p:txBody>
          <a:bodyPr/>
          <a:lstStyle/>
          <a:p>
            <a:r>
              <a:rPr lang="en-GB" smtClean="0"/>
              <a:t>Generic Connection Framework (GCF) is a part of CLDC.</a:t>
            </a:r>
          </a:p>
          <a:p>
            <a:r>
              <a:rPr lang="en-GB" smtClean="0"/>
              <a:t>Basic classes in the javax.microedition.io package are shown below:</a:t>
            </a:r>
          </a:p>
          <a:p>
            <a:endParaRPr lang="en-US" smtClean="0"/>
          </a:p>
        </p:txBody>
      </p:sp>
      <p:sp>
        <p:nvSpPr>
          <p:cNvPr id="6148" name="Text Box 4"/>
          <p:cNvSpPr txBox="1">
            <a:spLocks noChangeArrowheads="1"/>
          </p:cNvSpPr>
          <p:nvPr/>
        </p:nvSpPr>
        <p:spPr bwMode="auto">
          <a:xfrm>
            <a:off x="4237360" y="2160589"/>
            <a:ext cx="1582117"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Connection</a:t>
            </a:r>
          </a:p>
        </p:txBody>
      </p:sp>
      <p:sp>
        <p:nvSpPr>
          <p:cNvPr id="6149" name="Text Box 5"/>
          <p:cNvSpPr txBox="1">
            <a:spLocks noChangeArrowheads="1"/>
          </p:cNvSpPr>
          <p:nvPr/>
        </p:nvSpPr>
        <p:spPr bwMode="auto">
          <a:xfrm>
            <a:off x="338183" y="2832101"/>
            <a:ext cx="3512132"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StreamConnectionNotifier</a:t>
            </a:r>
          </a:p>
        </p:txBody>
      </p:sp>
      <p:sp>
        <p:nvSpPr>
          <p:cNvPr id="6150" name="Text Box 6"/>
          <p:cNvSpPr txBox="1">
            <a:spLocks noChangeArrowheads="1"/>
          </p:cNvSpPr>
          <p:nvPr/>
        </p:nvSpPr>
        <p:spPr bwMode="auto">
          <a:xfrm>
            <a:off x="6396224" y="2832101"/>
            <a:ext cx="2684983"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DatagramConnection</a:t>
            </a:r>
          </a:p>
        </p:txBody>
      </p:sp>
      <p:sp>
        <p:nvSpPr>
          <p:cNvPr id="6151" name="Text Box 7"/>
          <p:cNvSpPr txBox="1">
            <a:spLocks noChangeArrowheads="1"/>
          </p:cNvSpPr>
          <p:nvPr/>
        </p:nvSpPr>
        <p:spPr bwMode="auto">
          <a:xfrm>
            <a:off x="2452622" y="3505201"/>
            <a:ext cx="2271408"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InputConnection</a:t>
            </a:r>
          </a:p>
        </p:txBody>
      </p:sp>
      <p:sp>
        <p:nvSpPr>
          <p:cNvPr id="6152" name="Text Box 8"/>
          <p:cNvSpPr txBox="1">
            <a:spLocks noChangeArrowheads="1"/>
          </p:cNvSpPr>
          <p:nvPr/>
        </p:nvSpPr>
        <p:spPr bwMode="auto">
          <a:xfrm>
            <a:off x="5351205" y="3505201"/>
            <a:ext cx="2409266"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OutputConnection</a:t>
            </a:r>
          </a:p>
        </p:txBody>
      </p:sp>
      <p:sp>
        <p:nvSpPr>
          <p:cNvPr id="6153" name="Text Box 9"/>
          <p:cNvSpPr txBox="1">
            <a:spLocks noChangeArrowheads="1"/>
          </p:cNvSpPr>
          <p:nvPr/>
        </p:nvSpPr>
        <p:spPr bwMode="auto">
          <a:xfrm>
            <a:off x="3877769" y="4429126"/>
            <a:ext cx="2409266"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StreamConnection</a:t>
            </a:r>
          </a:p>
        </p:txBody>
      </p:sp>
      <p:sp>
        <p:nvSpPr>
          <p:cNvPr id="6154" name="Text Box 10"/>
          <p:cNvSpPr txBox="1">
            <a:spLocks noChangeArrowheads="1"/>
          </p:cNvSpPr>
          <p:nvPr/>
        </p:nvSpPr>
        <p:spPr bwMode="auto">
          <a:xfrm>
            <a:off x="3792962" y="5100639"/>
            <a:ext cx="2547125"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ContentConnection</a:t>
            </a:r>
          </a:p>
        </p:txBody>
      </p:sp>
      <p:sp>
        <p:nvSpPr>
          <p:cNvPr id="6155" name="Text Box 11"/>
          <p:cNvSpPr txBox="1">
            <a:spLocks noChangeArrowheads="1"/>
          </p:cNvSpPr>
          <p:nvPr/>
        </p:nvSpPr>
        <p:spPr bwMode="auto">
          <a:xfrm>
            <a:off x="3964819" y="5732464"/>
            <a:ext cx="2133550" cy="351067"/>
          </a:xfrm>
          <a:prstGeom prst="rect">
            <a:avLst/>
          </a:prstGeom>
          <a:solidFill>
            <a:srgbClr val="0059B5"/>
          </a:solidFill>
          <a:ln w="28575">
            <a:solidFill>
              <a:schemeClr val="tx1"/>
            </a:solidFill>
            <a:miter lim="800000"/>
            <a:headEnd/>
            <a:tailEnd/>
          </a:ln>
        </p:spPr>
        <p:txBody>
          <a:bodyPr wrap="none" lIns="100783" tIns="50392" rIns="100783" bIns="50392">
            <a:spAutoFit/>
          </a:bodyPr>
          <a:lstStyle/>
          <a:p>
            <a:pPr algn="ctr" defTabSz="1008063">
              <a:lnSpc>
                <a:spcPct val="90000"/>
              </a:lnSpc>
              <a:spcBef>
                <a:spcPct val="0"/>
              </a:spcBef>
              <a:spcAft>
                <a:spcPct val="0"/>
              </a:spcAft>
              <a:buClrTx/>
            </a:pPr>
            <a:r>
              <a:rPr lang="en-GB" b="1">
                <a:solidFill>
                  <a:schemeClr val="bg1"/>
                </a:solidFill>
                <a:latin typeface="Courier New" pitchFamily="49" charset="0"/>
              </a:rPr>
              <a:t>HttpConnection</a:t>
            </a:r>
          </a:p>
        </p:txBody>
      </p:sp>
      <p:sp>
        <p:nvSpPr>
          <p:cNvPr id="6156" name="Line 12"/>
          <p:cNvSpPr>
            <a:spLocks noChangeShapeType="1"/>
          </p:cNvSpPr>
          <p:nvPr/>
        </p:nvSpPr>
        <p:spPr bwMode="auto">
          <a:xfrm flipV="1">
            <a:off x="5063350" y="2497139"/>
            <a:ext cx="0" cy="839787"/>
          </a:xfrm>
          <a:prstGeom prst="line">
            <a:avLst/>
          </a:prstGeom>
          <a:noFill/>
          <a:ln w="38100">
            <a:solidFill>
              <a:schemeClr val="tx1"/>
            </a:solidFill>
            <a:round/>
            <a:headEnd/>
            <a:tailEnd type="triangle" w="med" len="med"/>
          </a:ln>
        </p:spPr>
        <p:txBody>
          <a:bodyPr/>
          <a:lstStyle/>
          <a:p>
            <a:endParaRPr lang="fi-FI"/>
          </a:p>
        </p:txBody>
      </p:sp>
      <p:sp>
        <p:nvSpPr>
          <p:cNvPr id="6157" name="Line 13"/>
          <p:cNvSpPr>
            <a:spLocks noChangeShapeType="1"/>
          </p:cNvSpPr>
          <p:nvPr/>
        </p:nvSpPr>
        <p:spPr bwMode="auto">
          <a:xfrm>
            <a:off x="3550219" y="3336925"/>
            <a:ext cx="3024673" cy="0"/>
          </a:xfrm>
          <a:prstGeom prst="line">
            <a:avLst/>
          </a:prstGeom>
          <a:noFill/>
          <a:ln w="38100">
            <a:solidFill>
              <a:schemeClr val="tx1"/>
            </a:solidFill>
            <a:round/>
            <a:headEnd/>
            <a:tailEnd/>
          </a:ln>
        </p:spPr>
        <p:txBody>
          <a:bodyPr/>
          <a:lstStyle/>
          <a:p>
            <a:endParaRPr lang="fi-FI"/>
          </a:p>
        </p:txBody>
      </p:sp>
      <p:sp>
        <p:nvSpPr>
          <p:cNvPr id="6158" name="Line 14"/>
          <p:cNvSpPr>
            <a:spLocks noChangeShapeType="1"/>
          </p:cNvSpPr>
          <p:nvPr/>
        </p:nvSpPr>
        <p:spPr bwMode="auto">
          <a:xfrm>
            <a:off x="6574892" y="3336926"/>
            <a:ext cx="0" cy="168275"/>
          </a:xfrm>
          <a:prstGeom prst="line">
            <a:avLst/>
          </a:prstGeom>
          <a:noFill/>
          <a:ln w="38100">
            <a:solidFill>
              <a:schemeClr val="tx1"/>
            </a:solidFill>
            <a:round/>
            <a:headEnd/>
            <a:tailEnd/>
          </a:ln>
        </p:spPr>
        <p:txBody>
          <a:bodyPr/>
          <a:lstStyle/>
          <a:p>
            <a:endParaRPr lang="fi-FI"/>
          </a:p>
        </p:txBody>
      </p:sp>
      <p:sp>
        <p:nvSpPr>
          <p:cNvPr id="6159" name="Line 15"/>
          <p:cNvSpPr>
            <a:spLocks noChangeShapeType="1"/>
          </p:cNvSpPr>
          <p:nvPr/>
        </p:nvSpPr>
        <p:spPr bwMode="auto">
          <a:xfrm>
            <a:off x="3550219" y="3336926"/>
            <a:ext cx="0" cy="168275"/>
          </a:xfrm>
          <a:prstGeom prst="line">
            <a:avLst/>
          </a:prstGeom>
          <a:noFill/>
          <a:ln w="38100">
            <a:solidFill>
              <a:schemeClr val="tx1"/>
            </a:solidFill>
            <a:round/>
            <a:headEnd/>
            <a:tailEnd/>
          </a:ln>
        </p:spPr>
        <p:txBody>
          <a:bodyPr/>
          <a:lstStyle/>
          <a:p>
            <a:endParaRPr lang="fi-FI"/>
          </a:p>
        </p:txBody>
      </p:sp>
      <p:grpSp>
        <p:nvGrpSpPr>
          <p:cNvPr id="2" name="Group 16"/>
          <p:cNvGrpSpPr>
            <a:grpSpLocks/>
          </p:cNvGrpSpPr>
          <p:nvPr/>
        </p:nvGrpSpPr>
        <p:grpSpPr bwMode="auto">
          <a:xfrm>
            <a:off x="2291131" y="2749550"/>
            <a:ext cx="5376137" cy="82550"/>
            <a:chOff x="1344" y="1872"/>
            <a:chExt cx="1728" cy="96"/>
          </a:xfrm>
        </p:grpSpPr>
        <p:sp>
          <p:nvSpPr>
            <p:cNvPr id="6167" name="Line 17"/>
            <p:cNvSpPr>
              <a:spLocks noChangeShapeType="1"/>
            </p:cNvSpPr>
            <p:nvPr/>
          </p:nvSpPr>
          <p:spPr bwMode="auto">
            <a:xfrm>
              <a:off x="1344" y="1872"/>
              <a:ext cx="1728" cy="0"/>
            </a:xfrm>
            <a:prstGeom prst="line">
              <a:avLst/>
            </a:prstGeom>
            <a:noFill/>
            <a:ln w="38100">
              <a:solidFill>
                <a:schemeClr val="tx1"/>
              </a:solidFill>
              <a:round/>
              <a:headEnd/>
              <a:tailEnd/>
            </a:ln>
          </p:spPr>
          <p:txBody>
            <a:bodyPr/>
            <a:lstStyle/>
            <a:p>
              <a:endParaRPr lang="fi-FI"/>
            </a:p>
          </p:txBody>
        </p:sp>
        <p:sp>
          <p:nvSpPr>
            <p:cNvPr id="6168" name="Line 18"/>
            <p:cNvSpPr>
              <a:spLocks noChangeShapeType="1"/>
            </p:cNvSpPr>
            <p:nvPr/>
          </p:nvSpPr>
          <p:spPr bwMode="auto">
            <a:xfrm>
              <a:off x="3072" y="1872"/>
              <a:ext cx="0" cy="96"/>
            </a:xfrm>
            <a:prstGeom prst="line">
              <a:avLst/>
            </a:prstGeom>
            <a:noFill/>
            <a:ln w="38100">
              <a:solidFill>
                <a:schemeClr val="tx1"/>
              </a:solidFill>
              <a:round/>
              <a:headEnd/>
              <a:tailEnd/>
            </a:ln>
          </p:spPr>
          <p:txBody>
            <a:bodyPr/>
            <a:lstStyle/>
            <a:p>
              <a:endParaRPr lang="fi-FI"/>
            </a:p>
          </p:txBody>
        </p:sp>
        <p:sp>
          <p:nvSpPr>
            <p:cNvPr id="6169" name="Line 19"/>
            <p:cNvSpPr>
              <a:spLocks noChangeShapeType="1"/>
            </p:cNvSpPr>
            <p:nvPr/>
          </p:nvSpPr>
          <p:spPr bwMode="auto">
            <a:xfrm>
              <a:off x="1344" y="1872"/>
              <a:ext cx="0" cy="96"/>
            </a:xfrm>
            <a:prstGeom prst="line">
              <a:avLst/>
            </a:prstGeom>
            <a:noFill/>
            <a:ln w="38100">
              <a:solidFill>
                <a:schemeClr val="tx1"/>
              </a:solidFill>
              <a:round/>
              <a:headEnd/>
              <a:tailEnd/>
            </a:ln>
          </p:spPr>
          <p:txBody>
            <a:bodyPr/>
            <a:lstStyle/>
            <a:p>
              <a:endParaRPr lang="fi-FI"/>
            </a:p>
          </p:txBody>
        </p:sp>
      </p:grpSp>
      <p:sp>
        <p:nvSpPr>
          <p:cNvPr id="6161" name="Line 20"/>
          <p:cNvSpPr>
            <a:spLocks noChangeShapeType="1"/>
          </p:cNvSpPr>
          <p:nvPr/>
        </p:nvSpPr>
        <p:spPr bwMode="auto">
          <a:xfrm flipV="1">
            <a:off x="6574892" y="3840163"/>
            <a:ext cx="0" cy="336550"/>
          </a:xfrm>
          <a:prstGeom prst="line">
            <a:avLst/>
          </a:prstGeom>
          <a:noFill/>
          <a:ln w="38100">
            <a:solidFill>
              <a:schemeClr val="tx1"/>
            </a:solidFill>
            <a:round/>
            <a:headEnd/>
            <a:tailEnd type="triangle" w="med" len="med"/>
          </a:ln>
        </p:spPr>
        <p:txBody>
          <a:bodyPr/>
          <a:lstStyle/>
          <a:p>
            <a:endParaRPr lang="fi-FI"/>
          </a:p>
        </p:txBody>
      </p:sp>
      <p:sp>
        <p:nvSpPr>
          <p:cNvPr id="6162" name="Line 21"/>
          <p:cNvSpPr>
            <a:spLocks noChangeShapeType="1"/>
          </p:cNvSpPr>
          <p:nvPr/>
        </p:nvSpPr>
        <p:spPr bwMode="auto">
          <a:xfrm flipV="1">
            <a:off x="3550219" y="3840163"/>
            <a:ext cx="0" cy="336550"/>
          </a:xfrm>
          <a:prstGeom prst="line">
            <a:avLst/>
          </a:prstGeom>
          <a:noFill/>
          <a:ln w="38100">
            <a:solidFill>
              <a:schemeClr val="tx1"/>
            </a:solidFill>
            <a:round/>
            <a:headEnd/>
            <a:tailEnd type="triangle" w="med" len="med"/>
          </a:ln>
        </p:spPr>
        <p:txBody>
          <a:bodyPr/>
          <a:lstStyle/>
          <a:p>
            <a:endParaRPr lang="fi-FI"/>
          </a:p>
        </p:txBody>
      </p:sp>
      <p:sp>
        <p:nvSpPr>
          <p:cNvPr id="6163" name="Line 22"/>
          <p:cNvSpPr>
            <a:spLocks noChangeShapeType="1"/>
          </p:cNvSpPr>
          <p:nvPr/>
        </p:nvSpPr>
        <p:spPr bwMode="auto">
          <a:xfrm>
            <a:off x="3550219" y="4176713"/>
            <a:ext cx="3024673" cy="0"/>
          </a:xfrm>
          <a:prstGeom prst="line">
            <a:avLst/>
          </a:prstGeom>
          <a:noFill/>
          <a:ln w="38100">
            <a:solidFill>
              <a:schemeClr val="tx1"/>
            </a:solidFill>
            <a:round/>
            <a:headEnd/>
            <a:tailEnd/>
          </a:ln>
        </p:spPr>
        <p:txBody>
          <a:bodyPr/>
          <a:lstStyle/>
          <a:p>
            <a:endParaRPr lang="fi-FI"/>
          </a:p>
        </p:txBody>
      </p:sp>
      <p:sp>
        <p:nvSpPr>
          <p:cNvPr id="6164" name="Line 23"/>
          <p:cNvSpPr>
            <a:spLocks noChangeShapeType="1"/>
          </p:cNvSpPr>
          <p:nvPr/>
        </p:nvSpPr>
        <p:spPr bwMode="auto">
          <a:xfrm>
            <a:off x="5063350" y="4176713"/>
            <a:ext cx="0" cy="252412"/>
          </a:xfrm>
          <a:prstGeom prst="line">
            <a:avLst/>
          </a:prstGeom>
          <a:noFill/>
          <a:ln w="38100">
            <a:solidFill>
              <a:schemeClr val="tx1"/>
            </a:solidFill>
            <a:round/>
            <a:headEnd/>
            <a:tailEnd/>
          </a:ln>
        </p:spPr>
        <p:txBody>
          <a:bodyPr/>
          <a:lstStyle/>
          <a:p>
            <a:endParaRPr lang="fi-FI"/>
          </a:p>
        </p:txBody>
      </p:sp>
      <p:sp>
        <p:nvSpPr>
          <p:cNvPr id="6165" name="Line 24"/>
          <p:cNvSpPr>
            <a:spLocks noChangeShapeType="1"/>
          </p:cNvSpPr>
          <p:nvPr/>
        </p:nvSpPr>
        <p:spPr bwMode="auto">
          <a:xfrm>
            <a:off x="5063350" y="4764088"/>
            <a:ext cx="0" cy="336550"/>
          </a:xfrm>
          <a:prstGeom prst="line">
            <a:avLst/>
          </a:prstGeom>
          <a:noFill/>
          <a:ln w="38100">
            <a:solidFill>
              <a:schemeClr val="tx1"/>
            </a:solidFill>
            <a:round/>
            <a:headEnd type="triangle" w="med" len="med"/>
            <a:tailEnd/>
          </a:ln>
        </p:spPr>
        <p:txBody>
          <a:bodyPr/>
          <a:lstStyle/>
          <a:p>
            <a:endParaRPr lang="fi-FI"/>
          </a:p>
        </p:txBody>
      </p:sp>
      <p:sp>
        <p:nvSpPr>
          <p:cNvPr id="6166" name="Line 25"/>
          <p:cNvSpPr>
            <a:spLocks noChangeShapeType="1"/>
          </p:cNvSpPr>
          <p:nvPr/>
        </p:nvSpPr>
        <p:spPr bwMode="auto">
          <a:xfrm>
            <a:off x="5063350" y="5437188"/>
            <a:ext cx="0" cy="334962"/>
          </a:xfrm>
          <a:prstGeom prst="line">
            <a:avLst/>
          </a:prstGeom>
          <a:noFill/>
          <a:ln w="38100">
            <a:solidFill>
              <a:schemeClr val="tx1"/>
            </a:solidFill>
            <a:round/>
            <a:headEnd type="triangle" w="med" len="med"/>
            <a:tailEnd/>
          </a:ln>
        </p:spPr>
        <p:txBody>
          <a:bodyPr/>
          <a:lstStyle/>
          <a:p>
            <a:endParaRPr lang="fi-FI"/>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r>
              <a:rPr lang="en-GB" smtClean="0"/>
              <a:t>Using the Connector class</a:t>
            </a:r>
            <a:endParaRPr lang="en-US" smtClean="0"/>
          </a:p>
        </p:txBody>
      </p:sp>
      <p:sp>
        <p:nvSpPr>
          <p:cNvPr id="7171" name="Rectangle 7"/>
          <p:cNvSpPr>
            <a:spLocks noGrp="1" noChangeArrowheads="1"/>
          </p:cNvSpPr>
          <p:nvPr>
            <p:ph type="body" idx="1"/>
          </p:nvPr>
        </p:nvSpPr>
        <p:spPr/>
        <p:txBody>
          <a:bodyPr/>
          <a:lstStyle/>
          <a:p>
            <a:r>
              <a:rPr lang="en-GB" dirty="0" smtClean="0"/>
              <a:t>Connections are created using the Connector class.</a:t>
            </a:r>
          </a:p>
          <a:p>
            <a:r>
              <a:rPr lang="en-GB" dirty="0" smtClean="0"/>
              <a:t>URL is passed to the open method of Connector.</a:t>
            </a:r>
          </a:p>
          <a:p>
            <a:r>
              <a:rPr lang="en-GB" dirty="0" smtClean="0"/>
              <a:t>String passed to the open method determines the returned connection object type.</a:t>
            </a:r>
          </a:p>
          <a:p>
            <a:pPr lvl="1"/>
            <a:r>
              <a:rPr lang="en-GB" dirty="0" smtClean="0"/>
              <a:t>For example, for an HTTP connection:</a:t>
            </a:r>
          </a:p>
          <a:p>
            <a:pPr lvl="3"/>
            <a:r>
              <a:rPr lang="en-GB" dirty="0" err="1" smtClean="0"/>
              <a:t>HttpConnection</a:t>
            </a:r>
            <a:r>
              <a:rPr lang="en-GB" dirty="0" smtClean="0"/>
              <a:t> </a:t>
            </a:r>
            <a:r>
              <a:rPr lang="en-GB" dirty="0" err="1" smtClean="0"/>
              <a:t>httpCon</a:t>
            </a:r>
            <a:r>
              <a:rPr lang="en-GB" dirty="0" smtClean="0"/>
              <a:t> </a:t>
            </a:r>
          </a:p>
          <a:p>
            <a:pPr lvl="3"/>
            <a:r>
              <a:rPr lang="en-GB" dirty="0" smtClean="0"/>
              <a:t>    = (</a:t>
            </a:r>
            <a:r>
              <a:rPr lang="en-GB" dirty="0" err="1" smtClean="0"/>
              <a:t>HttpConnection</a:t>
            </a:r>
            <a:r>
              <a:rPr lang="en-GB" dirty="0" smtClean="0"/>
              <a:t>)</a:t>
            </a:r>
            <a:r>
              <a:rPr lang="en-GB" dirty="0" err="1" smtClean="0"/>
              <a:t>Connector.open</a:t>
            </a:r>
            <a:r>
              <a:rPr lang="en-GB" dirty="0" smtClean="0"/>
              <a:t>(“http://www.nokia.com”);</a:t>
            </a:r>
          </a:p>
          <a:p>
            <a:pPr lvl="1"/>
            <a:r>
              <a:rPr lang="en-GB" dirty="0" smtClean="0"/>
              <a:t>For example, for a Datagram Connection</a:t>
            </a:r>
          </a:p>
          <a:p>
            <a:pPr lvl="3"/>
            <a:r>
              <a:rPr lang="en-GB" dirty="0" err="1" smtClean="0"/>
              <a:t>DatagramConnection</a:t>
            </a:r>
            <a:r>
              <a:rPr lang="en-GB" dirty="0" smtClean="0"/>
              <a:t> </a:t>
            </a:r>
            <a:r>
              <a:rPr lang="en-GB" dirty="0" err="1" smtClean="0"/>
              <a:t>datagramCon</a:t>
            </a:r>
            <a:r>
              <a:rPr lang="en-GB" dirty="0" smtClean="0"/>
              <a:t> </a:t>
            </a:r>
          </a:p>
          <a:p>
            <a:pPr lvl="3"/>
            <a:r>
              <a:rPr lang="en-GB" dirty="0" smtClean="0"/>
              <a:t>    = (</a:t>
            </a:r>
            <a:r>
              <a:rPr lang="en-GB" dirty="0" err="1" smtClean="0"/>
              <a:t>DatagramConnection</a:t>
            </a:r>
            <a:r>
              <a:rPr lang="en-GB" dirty="0" smtClean="0"/>
              <a:t>)</a:t>
            </a:r>
            <a:r>
              <a:rPr lang="en-GB" dirty="0" err="1" smtClean="0"/>
              <a:t>Connector.open</a:t>
            </a:r>
            <a:r>
              <a:rPr lang="en-GB" dirty="0" smtClean="0"/>
              <a:t>(“datagram://123.0.0.1:1234”);</a:t>
            </a:r>
          </a:p>
          <a:p>
            <a:endParaRPr lang="en-US"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p:txBody>
          <a:bodyPr/>
          <a:lstStyle/>
          <a:p>
            <a:r>
              <a:rPr lang="en-GB" smtClean="0"/>
              <a:t>Reading from the connection</a:t>
            </a:r>
            <a:endParaRPr lang="en-US" smtClean="0"/>
          </a:p>
        </p:txBody>
      </p:sp>
      <p:sp>
        <p:nvSpPr>
          <p:cNvPr id="8195" name="Rectangle 8"/>
          <p:cNvSpPr>
            <a:spLocks noGrp="1" noChangeArrowheads="1"/>
          </p:cNvSpPr>
          <p:nvPr>
            <p:ph type="body" idx="1"/>
          </p:nvPr>
        </p:nvSpPr>
        <p:spPr/>
        <p:txBody>
          <a:bodyPr/>
          <a:lstStyle/>
          <a:p>
            <a:r>
              <a:rPr lang="en-GB" dirty="0" smtClean="0"/>
              <a:t>Once a connection is open, data can be received with the </a:t>
            </a:r>
            <a:r>
              <a:rPr lang="en-GB" dirty="0" err="1" smtClean="0"/>
              <a:t>InputStream</a:t>
            </a:r>
            <a:r>
              <a:rPr lang="en-GB" dirty="0" smtClean="0"/>
              <a:t> interface:</a:t>
            </a:r>
          </a:p>
          <a:p>
            <a:pPr lvl="3"/>
            <a:r>
              <a:rPr lang="en-GB" dirty="0" smtClean="0"/>
              <a:t>connection = (</a:t>
            </a:r>
            <a:r>
              <a:rPr lang="en-GB" dirty="0" err="1" smtClean="0"/>
              <a:t>HttpConnection</a:t>
            </a:r>
            <a:r>
              <a:rPr lang="en-GB" dirty="0" smtClean="0"/>
              <a:t>)</a:t>
            </a:r>
            <a:r>
              <a:rPr lang="en-GB" dirty="0" err="1" smtClean="0"/>
              <a:t>Connector.open</a:t>
            </a:r>
            <a:r>
              <a:rPr lang="en-GB" dirty="0" smtClean="0"/>
              <a:t>(“http://www.nokia.com”);</a:t>
            </a:r>
          </a:p>
          <a:p>
            <a:pPr lvl="3"/>
            <a:r>
              <a:rPr lang="en-GB" dirty="0" err="1" smtClean="0"/>
              <a:t>InputStream</a:t>
            </a:r>
            <a:r>
              <a:rPr lang="en-GB" dirty="0" smtClean="0"/>
              <a:t> is = </a:t>
            </a:r>
            <a:r>
              <a:rPr lang="en-GB" dirty="0" err="1" smtClean="0"/>
              <a:t>connection.openInputStream</a:t>
            </a:r>
            <a:r>
              <a:rPr lang="en-GB" dirty="0" smtClean="0"/>
              <a:t>();</a:t>
            </a:r>
          </a:p>
          <a:p>
            <a:r>
              <a:rPr lang="en-GB" dirty="0" smtClean="0"/>
              <a:t>Read data as bytes one at a time:</a:t>
            </a:r>
          </a:p>
          <a:p>
            <a:pPr lvl="3"/>
            <a:r>
              <a:rPr lang="en-GB" dirty="0" smtClean="0"/>
              <a:t>char </a:t>
            </a:r>
            <a:r>
              <a:rPr lang="en-GB" dirty="0" err="1" smtClean="0"/>
              <a:t>ch</a:t>
            </a:r>
            <a:r>
              <a:rPr lang="en-GB" dirty="0" smtClean="0"/>
              <a:t> = </a:t>
            </a:r>
            <a:r>
              <a:rPr lang="en-GB" dirty="0" err="1" smtClean="0"/>
              <a:t>is.read</a:t>
            </a:r>
            <a:r>
              <a:rPr lang="en-GB" dirty="0" smtClean="0"/>
              <a:t>();</a:t>
            </a:r>
          </a:p>
          <a:p>
            <a:r>
              <a:rPr lang="en-GB" dirty="0" smtClean="0"/>
              <a:t>Or as an array of bytes:</a:t>
            </a:r>
          </a:p>
          <a:p>
            <a:pPr lvl="3"/>
            <a:r>
              <a:rPr lang="en-GB" dirty="0" smtClean="0"/>
              <a:t>byte[] </a:t>
            </a:r>
            <a:r>
              <a:rPr lang="en-GB" dirty="0" err="1" smtClean="0"/>
              <a:t>byteArray</a:t>
            </a:r>
            <a:r>
              <a:rPr lang="en-GB" dirty="0" smtClean="0"/>
              <a:t> = new byte[255];</a:t>
            </a:r>
          </a:p>
          <a:p>
            <a:pPr lvl="3"/>
            <a:r>
              <a:rPr lang="en-GB" dirty="0" err="1" smtClean="0"/>
              <a:t>is.read</a:t>
            </a:r>
            <a:r>
              <a:rPr lang="en-GB" dirty="0" smtClean="0"/>
              <a:t>(</a:t>
            </a:r>
            <a:r>
              <a:rPr lang="en-GB" dirty="0" err="1" smtClean="0"/>
              <a:t>byteArray</a:t>
            </a:r>
            <a:r>
              <a:rPr lang="en-GB" dirty="0" smtClean="0"/>
              <a:t>);</a:t>
            </a:r>
          </a:p>
          <a:p>
            <a:pPr lvl="1"/>
            <a:endParaRPr lang="en-GB" dirty="0" smtClean="0"/>
          </a:p>
          <a:p>
            <a:endParaRPr lang="en-US"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p:txBody>
          <a:bodyPr/>
          <a:lstStyle/>
          <a:p>
            <a:r>
              <a:rPr lang="en-GB" smtClean="0"/>
              <a:t>Writing to the connection</a:t>
            </a:r>
            <a:endParaRPr lang="en-US" smtClean="0"/>
          </a:p>
        </p:txBody>
      </p:sp>
      <p:sp>
        <p:nvSpPr>
          <p:cNvPr id="9219" name="Rectangle 8"/>
          <p:cNvSpPr>
            <a:spLocks noGrp="1" noChangeArrowheads="1"/>
          </p:cNvSpPr>
          <p:nvPr>
            <p:ph type="body" idx="1"/>
          </p:nvPr>
        </p:nvSpPr>
        <p:spPr/>
        <p:txBody>
          <a:bodyPr/>
          <a:lstStyle/>
          <a:p>
            <a:r>
              <a:rPr lang="en-GB" dirty="0" smtClean="0"/>
              <a:t>Use the </a:t>
            </a:r>
            <a:r>
              <a:rPr lang="en-GB" dirty="0" err="1" smtClean="0"/>
              <a:t>OutputStream</a:t>
            </a:r>
            <a:r>
              <a:rPr lang="en-GB" dirty="0" smtClean="0"/>
              <a:t> interface on the connection to send data:</a:t>
            </a:r>
          </a:p>
          <a:p>
            <a:pPr lvl="3"/>
            <a:r>
              <a:rPr lang="en-GB" dirty="0" err="1" smtClean="0"/>
              <a:t>OutputStream</a:t>
            </a:r>
            <a:r>
              <a:rPr lang="en-GB" dirty="0" smtClean="0"/>
              <a:t> </a:t>
            </a:r>
            <a:r>
              <a:rPr lang="en-GB" dirty="0" err="1" smtClean="0"/>
              <a:t>os</a:t>
            </a:r>
            <a:r>
              <a:rPr lang="en-GB" dirty="0" smtClean="0"/>
              <a:t> = </a:t>
            </a:r>
            <a:r>
              <a:rPr lang="en-GB" dirty="0" err="1" smtClean="0"/>
              <a:t>connection.openOutputStream</a:t>
            </a:r>
            <a:r>
              <a:rPr lang="en-GB" dirty="0" smtClean="0"/>
              <a:t>();</a:t>
            </a:r>
          </a:p>
          <a:p>
            <a:r>
              <a:rPr lang="en-GB" dirty="0" smtClean="0"/>
              <a:t>It is possible to write data as bytes one at a time:</a:t>
            </a:r>
          </a:p>
          <a:p>
            <a:pPr lvl="3"/>
            <a:r>
              <a:rPr lang="en-GB" dirty="0" err="1" smtClean="0"/>
              <a:t>os.write</a:t>
            </a:r>
            <a:r>
              <a:rPr lang="en-GB" dirty="0" smtClean="0"/>
              <a:t>(</a:t>
            </a:r>
            <a:r>
              <a:rPr lang="en-GB" dirty="0" err="1" smtClean="0"/>
              <a:t>byteArray</a:t>
            </a:r>
            <a:r>
              <a:rPr lang="en-GB" dirty="0" smtClean="0"/>
              <a:t>[</a:t>
            </a:r>
            <a:r>
              <a:rPr lang="en-GB" dirty="0" err="1" smtClean="0"/>
              <a:t>i</a:t>
            </a:r>
            <a:r>
              <a:rPr lang="en-GB" dirty="0" smtClean="0"/>
              <a:t>]);</a:t>
            </a:r>
          </a:p>
          <a:p>
            <a:r>
              <a:rPr lang="en-GB" dirty="0" smtClean="0"/>
              <a:t>It is also possible to write data as an array:</a:t>
            </a:r>
          </a:p>
          <a:p>
            <a:pPr lvl="3"/>
            <a:r>
              <a:rPr lang="en-GB" dirty="0" err="1" smtClean="0"/>
              <a:t>os.write</a:t>
            </a:r>
            <a:r>
              <a:rPr lang="en-GB" dirty="0" smtClean="0"/>
              <a:t>(</a:t>
            </a:r>
            <a:r>
              <a:rPr lang="en-GB" dirty="0" err="1" smtClean="0"/>
              <a:t>byteArray</a:t>
            </a:r>
            <a:r>
              <a:rPr lang="en-GB" dirty="0" smtClean="0"/>
              <a:t>);</a:t>
            </a:r>
          </a:p>
          <a:p>
            <a:endParaRPr 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GB" smtClean="0"/>
              <a:t>Using HttpConnection</a:t>
            </a:r>
            <a:endParaRPr lang="en-US" smtClean="0"/>
          </a:p>
        </p:txBody>
      </p:sp>
      <p:sp>
        <p:nvSpPr>
          <p:cNvPr id="10243" name="Rectangle 5"/>
          <p:cNvSpPr>
            <a:spLocks noGrp="1" noChangeArrowheads="1"/>
          </p:cNvSpPr>
          <p:nvPr>
            <p:ph type="body" idx="1"/>
          </p:nvPr>
        </p:nvSpPr>
        <p:spPr/>
        <p:txBody>
          <a:bodyPr/>
          <a:lstStyle/>
          <a:p>
            <a:r>
              <a:rPr lang="en-GB" dirty="0" smtClean="0"/>
              <a:t>The </a:t>
            </a:r>
            <a:r>
              <a:rPr lang="en-GB" dirty="0" err="1" smtClean="0"/>
              <a:t>HttpConnection</a:t>
            </a:r>
            <a:r>
              <a:rPr lang="en-GB" dirty="0" smtClean="0"/>
              <a:t> class is returned when a URL containing the http:// protocol is used.</a:t>
            </a:r>
          </a:p>
          <a:p>
            <a:r>
              <a:rPr lang="en-GB" dirty="0" smtClean="0"/>
              <a:t>Methods are provided in the </a:t>
            </a:r>
            <a:r>
              <a:rPr lang="en-GB" dirty="0" err="1" smtClean="0"/>
              <a:t>HttpConnection</a:t>
            </a:r>
            <a:r>
              <a:rPr lang="en-GB" dirty="0" smtClean="0"/>
              <a:t> class to deal with HTTP specific operations.</a:t>
            </a:r>
          </a:p>
          <a:p>
            <a:pPr lvl="1"/>
            <a:r>
              <a:rPr lang="en-GB" dirty="0" smtClean="0"/>
              <a:t>Methods to set-up the connection:</a:t>
            </a:r>
          </a:p>
          <a:p>
            <a:pPr lvl="3"/>
            <a:r>
              <a:rPr lang="en-GB" dirty="0" err="1" smtClean="0"/>
              <a:t>setRequestMethod</a:t>
            </a:r>
            <a:r>
              <a:rPr lang="en-GB" dirty="0" smtClean="0"/>
              <a:t>(String method)</a:t>
            </a:r>
          </a:p>
          <a:p>
            <a:pPr lvl="3"/>
            <a:r>
              <a:rPr lang="en-GB" dirty="0" err="1" smtClean="0"/>
              <a:t>setRequestProperty</a:t>
            </a:r>
            <a:r>
              <a:rPr lang="en-GB" dirty="0" smtClean="0"/>
              <a:t>(String key, String value)</a:t>
            </a:r>
          </a:p>
          <a:p>
            <a:pPr lvl="1"/>
            <a:r>
              <a:rPr lang="en-GB" dirty="0" smtClean="0"/>
              <a:t>Methods to get connection information:</a:t>
            </a:r>
          </a:p>
          <a:p>
            <a:pPr lvl="3"/>
            <a:r>
              <a:rPr lang="en-GB" dirty="0" err="1" smtClean="0"/>
              <a:t>getLength</a:t>
            </a:r>
            <a:r>
              <a:rPr lang="en-GB" dirty="0" smtClean="0"/>
              <a:t>()</a:t>
            </a:r>
          </a:p>
          <a:p>
            <a:pPr lvl="3"/>
            <a:r>
              <a:rPr lang="en-GB" dirty="0" err="1" smtClean="0"/>
              <a:t>getEncoding</a:t>
            </a:r>
            <a:r>
              <a:rPr lang="en-GB" dirty="0" smtClean="0"/>
              <a:t>()</a:t>
            </a:r>
          </a:p>
          <a:p>
            <a:pPr lvl="3"/>
            <a:r>
              <a:rPr lang="en-GB" dirty="0" err="1" smtClean="0"/>
              <a:t>getHeaderField</a:t>
            </a:r>
            <a:r>
              <a:rPr lang="en-GB" dirty="0" smtClean="0"/>
              <a:t>(String name) ….</a:t>
            </a:r>
            <a:endParaRPr lang="en-US"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r>
              <a:rPr lang="en-GB" smtClean="0"/>
              <a:t>HTTP GET using HttpConnection</a:t>
            </a:r>
            <a:endParaRPr lang="en-US" smtClean="0"/>
          </a:p>
        </p:txBody>
      </p:sp>
      <p:sp>
        <p:nvSpPr>
          <p:cNvPr id="11267" name="Rectangle 7"/>
          <p:cNvSpPr>
            <a:spLocks noGrp="1" noChangeArrowheads="1"/>
          </p:cNvSpPr>
          <p:nvPr>
            <p:ph type="body" idx="1"/>
          </p:nvPr>
        </p:nvSpPr>
        <p:spPr/>
        <p:txBody>
          <a:bodyPr/>
          <a:lstStyle/>
          <a:p>
            <a:r>
              <a:rPr lang="en-GB" dirty="0" smtClean="0"/>
              <a:t>An HTTP GET is the simplest HTTP operation.</a:t>
            </a:r>
          </a:p>
          <a:p>
            <a:r>
              <a:rPr lang="en-GB" dirty="0" smtClean="0"/>
              <a:t>It is a request to “get” a URL. The server responds with the headers and contents of the response:</a:t>
            </a:r>
          </a:p>
          <a:p>
            <a:pPr lvl="3"/>
            <a:r>
              <a:rPr lang="en-GB" dirty="0" smtClean="0"/>
              <a:t>String </a:t>
            </a:r>
            <a:r>
              <a:rPr lang="en-GB" dirty="0" err="1" smtClean="0"/>
              <a:t>url</a:t>
            </a:r>
            <a:r>
              <a:rPr lang="en-GB" dirty="0" smtClean="0"/>
              <a:t>  = “http://www.nokia.com”;</a:t>
            </a:r>
          </a:p>
          <a:p>
            <a:pPr lvl="3"/>
            <a:r>
              <a:rPr lang="en-GB" dirty="0" err="1" smtClean="0"/>
              <a:t>HttpConnection</a:t>
            </a:r>
            <a:r>
              <a:rPr lang="en-GB" dirty="0" smtClean="0"/>
              <a:t> con = (</a:t>
            </a:r>
            <a:r>
              <a:rPr lang="en-GB" dirty="0" err="1" smtClean="0"/>
              <a:t>HttpConnection</a:t>
            </a:r>
            <a:r>
              <a:rPr lang="en-GB" dirty="0" smtClean="0"/>
              <a:t>)</a:t>
            </a:r>
            <a:r>
              <a:rPr lang="en-GB" dirty="0" err="1" smtClean="0"/>
              <a:t>Connector.open</a:t>
            </a:r>
            <a:r>
              <a:rPr lang="en-GB" dirty="0" smtClean="0"/>
              <a:t>(</a:t>
            </a:r>
            <a:r>
              <a:rPr lang="en-GB" dirty="0" err="1" smtClean="0"/>
              <a:t>url</a:t>
            </a:r>
            <a:r>
              <a:rPr lang="en-GB" dirty="0" smtClean="0"/>
              <a:t>);</a:t>
            </a:r>
          </a:p>
          <a:p>
            <a:pPr lvl="3"/>
            <a:r>
              <a:rPr lang="en-GB" dirty="0" err="1" smtClean="0"/>
              <a:t>InputStream</a:t>
            </a:r>
            <a:r>
              <a:rPr lang="en-GB" dirty="0" smtClean="0"/>
              <a:t> in =  </a:t>
            </a:r>
            <a:r>
              <a:rPr lang="en-GB" dirty="0" err="1" smtClean="0"/>
              <a:t>con.openInputStream</a:t>
            </a:r>
            <a:r>
              <a:rPr lang="en-GB" dirty="0" smtClean="0"/>
              <a:t>();</a:t>
            </a:r>
          </a:p>
          <a:p>
            <a:r>
              <a:rPr lang="en-GB" dirty="0" smtClean="0"/>
              <a:t>The parameter can be passed in the body of the URL:</a:t>
            </a:r>
          </a:p>
          <a:p>
            <a:pPr lvl="3"/>
            <a:r>
              <a:rPr lang="en-GB" dirty="0" smtClean="0"/>
              <a:t>String </a:t>
            </a:r>
            <a:r>
              <a:rPr lang="en-GB" dirty="0" err="1" smtClean="0"/>
              <a:t>url</a:t>
            </a:r>
            <a:r>
              <a:rPr lang="en-GB" dirty="0" smtClean="0"/>
              <a:t>  = “http://localhost/pp/register?name=chris”;</a:t>
            </a:r>
          </a:p>
          <a:p>
            <a:pPr lvl="3"/>
            <a:r>
              <a:rPr lang="en-GB" dirty="0" err="1" smtClean="0"/>
              <a:t>HttpConnection</a:t>
            </a:r>
            <a:r>
              <a:rPr lang="en-GB" dirty="0" smtClean="0"/>
              <a:t> con = (</a:t>
            </a:r>
            <a:r>
              <a:rPr lang="en-GB" dirty="0" err="1" smtClean="0"/>
              <a:t>HttpConnection</a:t>
            </a:r>
            <a:r>
              <a:rPr lang="en-GB" dirty="0" smtClean="0"/>
              <a:t>)</a:t>
            </a:r>
            <a:r>
              <a:rPr lang="en-GB" dirty="0" err="1" smtClean="0"/>
              <a:t>Connector.open</a:t>
            </a:r>
            <a:r>
              <a:rPr lang="en-GB" dirty="0" smtClean="0"/>
              <a:t>(</a:t>
            </a:r>
            <a:r>
              <a:rPr lang="en-GB" dirty="0" err="1" smtClean="0"/>
              <a:t>url</a:t>
            </a:r>
            <a:r>
              <a:rPr lang="en-GB" dirty="0" smtClean="0"/>
              <a:t>);</a:t>
            </a:r>
          </a:p>
          <a:p>
            <a:pPr lvl="3"/>
            <a:r>
              <a:rPr lang="en-GB" dirty="0" err="1" smtClean="0"/>
              <a:t>InputStream</a:t>
            </a:r>
            <a:r>
              <a:rPr lang="en-GB" dirty="0" smtClean="0"/>
              <a:t> in =  </a:t>
            </a:r>
            <a:r>
              <a:rPr lang="en-GB" dirty="0" err="1" smtClean="0"/>
              <a:t>con.openInputStream</a:t>
            </a:r>
            <a:r>
              <a:rPr lang="en-GB" dirty="0" smtClean="0"/>
              <a:t>();</a:t>
            </a:r>
          </a:p>
          <a:p>
            <a:endParaRPr lang="en-US" dirty="0" smtClean="0"/>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28680</TotalTime>
  <Words>7209</Words>
  <Application>Microsoft Office PowerPoint</Application>
  <PresentationFormat>Custom</PresentationFormat>
  <Paragraphs>703</Paragraphs>
  <Slides>34</Slides>
  <Notes>34</Notes>
  <HiddenSlides>0</HiddenSlides>
  <MMClips>0</MMClips>
  <ScaleCrop>false</ScaleCrop>
  <HeadingPairs>
    <vt:vector size="6" baseType="variant">
      <vt:variant>
        <vt:lpstr>Theme</vt:lpstr>
      </vt:variant>
      <vt:variant>
        <vt:i4>1</vt:i4>
      </vt:variant>
      <vt:variant>
        <vt:lpstr>Slide Titles</vt:lpstr>
      </vt:variant>
      <vt:variant>
        <vt:i4>34</vt:i4>
      </vt:variant>
      <vt:variant>
        <vt:lpstr>Custom Shows</vt:lpstr>
      </vt:variant>
      <vt:variant>
        <vt:i4>3</vt:i4>
      </vt:variant>
    </vt:vector>
  </HeadingPairs>
  <TitlesOfParts>
    <vt:vector size="38" baseType="lpstr">
      <vt:lpstr>Torp Style</vt:lpstr>
      <vt:lpstr>Module 6 Networking</vt:lpstr>
      <vt:lpstr>Lecture overview</vt:lpstr>
      <vt:lpstr>Networking in MIDP</vt:lpstr>
      <vt:lpstr>Generic Connection Framework</vt:lpstr>
      <vt:lpstr>Using the Connector class</vt:lpstr>
      <vt:lpstr>Reading from the connection</vt:lpstr>
      <vt:lpstr>Writing to the connection</vt:lpstr>
      <vt:lpstr>Using HttpConnection</vt:lpstr>
      <vt:lpstr>HTTP GET using HttpConnection</vt:lpstr>
      <vt:lpstr>HTTP POST using HttpConnection</vt:lpstr>
      <vt:lpstr>MIDP 2.0 networking</vt:lpstr>
      <vt:lpstr>HTTPS summary</vt:lpstr>
      <vt:lpstr>HttpsConnection example</vt:lpstr>
      <vt:lpstr>Low-level IP networking support</vt:lpstr>
      <vt:lpstr>Socket summary</vt:lpstr>
      <vt:lpstr>SocketConnection interface</vt:lpstr>
      <vt:lpstr>ServerSocketConnection interface</vt:lpstr>
      <vt:lpstr>Socket Connection example</vt:lpstr>
      <vt:lpstr>Datagram summary</vt:lpstr>
      <vt:lpstr>UDPDatagramConnection interface – Client mode</vt:lpstr>
      <vt:lpstr>UDPDatagramConnection interface – Server mode</vt:lpstr>
      <vt:lpstr>Push Registry overview</vt:lpstr>
      <vt:lpstr>The PushRegistry API</vt:lpstr>
      <vt:lpstr>Push Registration</vt:lpstr>
      <vt:lpstr>Static Registration – inbound connection</vt:lpstr>
      <vt:lpstr>Dynamic Registration – Timer Alarm</vt:lpstr>
      <vt:lpstr>Dynamic Registration – inbound connection (1)</vt:lpstr>
      <vt:lpstr>Dynamic Registration – inbound connection (2)</vt:lpstr>
      <vt:lpstr>Unregistering inbound connections</vt:lpstr>
      <vt:lpstr>Getting information about Push Connections</vt:lpstr>
      <vt:lpstr>Best practices – preventing screen lockups</vt:lpstr>
      <vt:lpstr>Best practices – providing visual feedback</vt:lpstr>
      <vt:lpstr>Best practices – efficient reading and writing</vt:lpstr>
      <vt:lpstr>Best practices – closing the connection</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2010-11-25T15:42:31Z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