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788" r:id="rId2"/>
    <p:sldId id="789" r:id="rId3"/>
    <p:sldId id="790" r:id="rId4"/>
    <p:sldId id="791" r:id="rId5"/>
    <p:sldId id="792" r:id="rId6"/>
    <p:sldId id="793" r:id="rId7"/>
    <p:sldId id="794" r:id="rId8"/>
    <p:sldId id="795" r:id="rId9"/>
    <p:sldId id="796" r:id="rId10"/>
    <p:sldId id="797" r:id="rId11"/>
    <p:sldId id="798" r:id="rId12"/>
    <p:sldId id="799" r:id="rId13"/>
    <p:sldId id="800" r:id="rId14"/>
    <p:sldId id="801" r:id="rId15"/>
    <p:sldId id="802" r:id="rId16"/>
    <p:sldId id="803" r:id="rId17"/>
    <p:sldId id="804" r:id="rId18"/>
    <p:sldId id="805" r:id="rId19"/>
    <p:sldId id="806" r:id="rId20"/>
    <p:sldId id="807" r:id="rId21"/>
    <p:sldId id="808" r:id="rId22"/>
    <p:sldId id="809" r:id="rId23"/>
    <p:sldId id="810" r:id="rId24"/>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69665" autoAdjust="0"/>
  </p:normalViewPr>
  <p:slideViewPr>
    <p:cSldViewPr>
      <p:cViewPr>
        <p:scale>
          <a:sx n="60" d="100"/>
          <a:sy n="60" d="100"/>
        </p:scale>
        <p:origin x="-648" y="-78"/>
      </p:cViewPr>
      <p:guideLst>
        <p:guide orient="horz" pos="2160"/>
        <p:guide pos="3120"/>
      </p:guideLst>
    </p:cSldViewPr>
  </p:slideViewPr>
  <p:outlineViewPr>
    <p:cViewPr>
      <p:scale>
        <a:sx n="33" d="100"/>
        <a:sy n="33" d="100"/>
      </p:scale>
      <p:origin x="0" y="102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02" y="-90"/>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3" name="Date Placeholder 2"/>
          <p:cNvSpPr txBox="1">
            <a:spLocks noGrp="1"/>
          </p:cNvSpPr>
          <p:nvPr>
            <p:ph type="dt" sz="quarter" idx="1"/>
          </p:nvPr>
        </p:nvSpPr>
        <p:spPr>
          <a:xfrm>
            <a:off x="380844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4" name="Footer Placeholder 3"/>
          <p:cNvSpPr txBox="1">
            <a:spLocks noGrp="1"/>
          </p:cNvSpPr>
          <p:nvPr>
            <p:ph type="ftr" sz="quarter" idx="2"/>
          </p:nvPr>
        </p:nvSpPr>
        <p:spPr>
          <a:xfrm>
            <a:off x="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6" name="Footer Placeholder 5"/>
          <p:cNvSpPr txBox="1">
            <a:spLocks noGrp="1"/>
          </p:cNvSpPr>
          <p:nvPr>
            <p:ph type="ftr" sz="quarter" idx="4"/>
          </p:nvPr>
        </p:nvSpPr>
        <p:spPr>
          <a:xfrm>
            <a:off x="-360" y="9227520"/>
            <a:ext cx="2916359" cy="486000"/>
          </a:xfrm>
          <a:prstGeom prst="rect">
            <a:avLst/>
          </a:prstGeom>
          <a:noFill/>
          <a:ln>
            <a:noFill/>
          </a:ln>
        </p:spPr>
        <p:txBody>
          <a:bodyPr vert="horz" wrap="square" lIns="90000" tIns="46800" rIns="90000" bIns="46800" anchor="b"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5" name="Rectangle 7"/>
          <p:cNvSpPr>
            <a:spLocks noGrp="1" noChangeArrowheads="1"/>
          </p:cNvSpPr>
          <p:nvPr>
            <p:ph type="sldNum" sz="quarter" idx="5"/>
          </p:nvPr>
        </p:nvSpPr>
        <p:spPr>
          <a:noFill/>
        </p:spPr>
        <p:txBody>
          <a:bodyPr/>
          <a:lstStyle/>
          <a:p>
            <a:fld id="{175CF2C4-A7B1-4C1E-98D9-1C54972FACA0}" type="slidenum">
              <a:rPr lang="en-US" smtClean="0"/>
              <a:pPr/>
              <a:t>1</a:t>
            </a:fld>
            <a:endParaRPr lang="en-US" smtClean="0"/>
          </a:p>
        </p:txBody>
      </p:sp>
      <p:sp>
        <p:nvSpPr>
          <p:cNvPr id="28676" name="Rectangle 1"/>
          <p:cNvSpPr>
            <a:spLocks noGrp="1" noRot="1" noChangeAspect="1" noChangeArrowheads="1" noTextEdit="1"/>
          </p:cNvSpPr>
          <p:nvPr>
            <p:ph type="sldImg"/>
          </p:nvPr>
        </p:nvSpPr>
        <p:spPr>
          <a:xfrm>
            <a:off x="906463" y="844550"/>
            <a:ext cx="4916487" cy="3403600"/>
          </a:xfrm>
          <a:ln/>
        </p:spPr>
      </p:sp>
      <p:sp>
        <p:nvSpPr>
          <p:cNvPr id="28677" name="Rectangle 2"/>
          <p:cNvSpPr>
            <a:spLocks noGrp="1" noChangeArrowheads="1"/>
          </p:cNvSpPr>
          <p:nvPr>
            <p:ph type="body" idx="1"/>
          </p:nvPr>
        </p:nvSpPr>
        <p:spPr>
          <a:xfrm>
            <a:off x="981141" y="4625432"/>
            <a:ext cx="5096713" cy="3697586"/>
          </a:xfrm>
          <a:noFill/>
          <a:ln w="9525"/>
        </p:spPr>
        <p:txBody>
          <a:bodyPr wrap="none" anchor="ctr"/>
          <a:lstStyle/>
          <a:p>
            <a:pPr rtl="0">
              <a:buNone/>
            </a:pPr>
            <a:r>
              <a:rPr lang="en-US" sz="8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8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800" b="0" i="0" u="none" strike="noStrike" baseline="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endParaRPr lang="en-US" sz="800" b="0" i="0" u="none" strike="noStrike" baseline="0" dirty="0" smtClean="0">
              <a:ln>
                <a:noFill/>
              </a:ln>
              <a:solidFill>
                <a:srgbClr val="000000"/>
              </a:solidFill>
              <a:latin typeface="Arial" pitchFamily="18"/>
              <a:ea typeface="Arial Unicode MS" pitchFamily="2"/>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7"/>
          <p:cNvSpPr>
            <a:spLocks noGrp="1" noChangeArrowheads="1"/>
          </p:cNvSpPr>
          <p:nvPr>
            <p:ph type="sldNum" sz="quarter" idx="5"/>
          </p:nvPr>
        </p:nvSpPr>
        <p:spPr>
          <a:noFill/>
        </p:spPr>
        <p:txBody>
          <a:bodyPr/>
          <a:lstStyle/>
          <a:p>
            <a:fld id="{915DDAB6-38ED-491E-BF4E-324ACFCD8521}" type="slidenum">
              <a:rPr lang="en-US" smtClean="0"/>
              <a:pPr/>
              <a:t>10</a:t>
            </a:fld>
            <a:endParaRPr lang="en-US" smtClean="0"/>
          </a:p>
        </p:txBody>
      </p:sp>
      <p:sp>
        <p:nvSpPr>
          <p:cNvPr id="37892" name="Rectangle 2"/>
          <p:cNvSpPr>
            <a:spLocks noGrp="1" noRot="1" noChangeAspect="1" noChangeArrowheads="1" noTextEdit="1"/>
          </p:cNvSpPr>
          <p:nvPr>
            <p:ph type="sldImg"/>
          </p:nvPr>
        </p:nvSpPr>
        <p:spPr>
          <a:xfrm>
            <a:off x="733425" y="728663"/>
            <a:ext cx="5260975" cy="3643312"/>
          </a:xfrm>
          <a:noFill/>
          <a:ln/>
        </p:spPr>
      </p:sp>
      <p:sp>
        <p:nvSpPr>
          <p:cNvPr id="37893" name="Text Box 3"/>
          <p:cNvSpPr>
            <a:spLocks noGrp="1" noChangeArrowheads="1"/>
          </p:cNvSpPr>
          <p:nvPr>
            <p:ph type="body" idx="1"/>
          </p:nvPr>
        </p:nvSpPr>
        <p:spPr>
          <a:xfrm>
            <a:off x="981141" y="4640769"/>
            <a:ext cx="5096713" cy="4220553"/>
          </a:xfrm>
          <a:solidFill>
            <a:srgbClr val="FFFFFF"/>
          </a:solidFill>
          <a:ln>
            <a:solidFill>
              <a:srgbClr val="000000"/>
            </a:solidFill>
          </a:ln>
        </p:spPr>
        <p:txBody>
          <a:bodyPr/>
          <a:lstStyle/>
          <a:p>
            <a:pPr>
              <a:lnSpc>
                <a:spcPct val="80000"/>
              </a:lnSpc>
            </a:pPr>
            <a:r>
              <a:rPr lang="en-US" sz="800" b="1" dirty="0" smtClean="0">
                <a:latin typeface="Nokia Sans Wide" pitchFamily="34" charset="0"/>
              </a:rPr>
              <a:t>Media Events</a:t>
            </a:r>
          </a:p>
          <a:p>
            <a:pPr>
              <a:lnSpc>
                <a:spcPct val="80000"/>
              </a:lnSpc>
            </a:pPr>
            <a:r>
              <a:rPr lang="en-US" sz="800" dirty="0" smtClean="0">
                <a:latin typeface="Nokia Sans Wide" pitchFamily="34" charset="0"/>
              </a:rPr>
              <a:t>As your player is rendering media you can monitor and dispatch events as they occur with the </a:t>
            </a:r>
            <a:r>
              <a:rPr lang="en-US" sz="800" b="1" dirty="0" err="1" smtClean="0">
                <a:solidFill>
                  <a:srgbClr val="006000"/>
                </a:solidFill>
                <a:latin typeface="Courier New" pitchFamily="49" charset="0"/>
              </a:rPr>
              <a:t>PlayerListener</a:t>
            </a:r>
            <a:r>
              <a:rPr lang="en-US" sz="800" dirty="0" smtClean="0">
                <a:latin typeface="Nokia Sans Wide" pitchFamily="34" charset="0"/>
              </a:rPr>
              <a:t> interface. Simply implement the </a:t>
            </a:r>
            <a:r>
              <a:rPr lang="en-US" sz="800" b="1" dirty="0" err="1" smtClean="0">
                <a:solidFill>
                  <a:srgbClr val="006000"/>
                </a:solidFill>
                <a:latin typeface="Courier New" pitchFamily="49" charset="0"/>
              </a:rPr>
              <a:t>PlayerListener</a:t>
            </a:r>
            <a:r>
              <a:rPr lang="en-US" sz="800" dirty="0" smtClean="0">
                <a:latin typeface="Nokia Sans Wide" pitchFamily="34" charset="0"/>
              </a:rPr>
              <a:t> interface and call </a:t>
            </a:r>
            <a:r>
              <a:rPr lang="en-US" sz="800" b="1" dirty="0" err="1" smtClean="0">
                <a:solidFill>
                  <a:srgbClr val="006000"/>
                </a:solidFill>
                <a:latin typeface="Courier New" pitchFamily="49" charset="0"/>
              </a:rPr>
              <a:t>Player.addPlayerListener</a:t>
            </a:r>
            <a:r>
              <a:rPr lang="en-US" sz="800" b="1" dirty="0" smtClean="0">
                <a:solidFill>
                  <a:srgbClr val="006000"/>
                </a:solidFill>
                <a:latin typeface="Courier New" pitchFamily="49" charset="0"/>
              </a:rPr>
              <a:t>()</a:t>
            </a:r>
            <a:r>
              <a:rPr lang="en-US" sz="800" dirty="0" smtClean="0">
                <a:latin typeface="Nokia Sans Wide" pitchFamily="34" charset="0"/>
              </a:rPr>
              <a:t> to register your listener. Then implement the </a:t>
            </a:r>
            <a:r>
              <a:rPr lang="en-US" sz="800" b="1" dirty="0" err="1" smtClean="0">
                <a:solidFill>
                  <a:srgbClr val="006000"/>
                </a:solidFill>
                <a:latin typeface="Courier New" pitchFamily="49" charset="0"/>
              </a:rPr>
              <a:t>playerUpdate</a:t>
            </a:r>
            <a:r>
              <a:rPr lang="en-US" sz="800" b="1" dirty="0" smtClean="0">
                <a:solidFill>
                  <a:srgbClr val="006000"/>
                </a:solidFill>
                <a:latin typeface="Courier New" pitchFamily="49" charset="0"/>
              </a:rPr>
              <a:t>()</a:t>
            </a:r>
            <a:r>
              <a:rPr lang="en-US" sz="800" dirty="0" smtClean="0">
                <a:latin typeface="Nokia Sans Wide" pitchFamily="34" charset="0"/>
              </a:rPr>
              <a:t> method of the </a:t>
            </a:r>
            <a:r>
              <a:rPr lang="en-US" sz="800" b="1" dirty="0" err="1" smtClean="0">
                <a:solidFill>
                  <a:srgbClr val="006000"/>
                </a:solidFill>
                <a:latin typeface="Courier New" pitchFamily="49" charset="0"/>
              </a:rPr>
              <a:t>PlayerListener</a:t>
            </a:r>
            <a:r>
              <a:rPr lang="en-US" sz="800" dirty="0" smtClean="0">
                <a:latin typeface="Nokia Sans Wide" pitchFamily="34" charset="0"/>
              </a:rPr>
              <a:t> interface to dispatch media events. In its most basic form, you can determine when your media is finished rendering and then close the player to free up resources:</a:t>
            </a:r>
          </a:p>
          <a:p>
            <a:pPr>
              <a:lnSpc>
                <a:spcPct val="80000"/>
              </a:lnSpc>
            </a:pPr>
            <a:endParaRPr lang="en-US" sz="800" dirty="0" smtClean="0">
              <a:latin typeface="Nokia Sans Wide" pitchFamily="34" charset="0"/>
            </a:endParaRPr>
          </a:p>
          <a:p>
            <a:pPr>
              <a:lnSpc>
                <a:spcPct val="80000"/>
              </a:lnSpc>
              <a:buNone/>
            </a:pPr>
            <a:r>
              <a:rPr lang="en-GB" sz="800" b="1" dirty="0" smtClean="0">
                <a:solidFill>
                  <a:srgbClr val="006000"/>
                </a:solidFill>
                <a:latin typeface="Courier New" pitchFamily="49" charset="0"/>
              </a:rPr>
              <a:t>public void </a:t>
            </a:r>
            <a:r>
              <a:rPr lang="en-GB" sz="800" b="1" dirty="0" err="1" smtClean="0">
                <a:solidFill>
                  <a:srgbClr val="006000"/>
                </a:solidFill>
                <a:latin typeface="Courier New" pitchFamily="49" charset="0"/>
              </a:rPr>
              <a:t>playerUpdate</a:t>
            </a:r>
            <a:r>
              <a:rPr lang="en-GB" sz="800" b="1" dirty="0" smtClean="0">
                <a:solidFill>
                  <a:srgbClr val="006000"/>
                </a:solidFill>
                <a:latin typeface="Courier New" pitchFamily="49" charset="0"/>
              </a:rPr>
              <a:t>(Player </a:t>
            </a:r>
            <a:r>
              <a:rPr lang="en-GB" sz="800" b="1" dirty="0" err="1" smtClean="0">
                <a:solidFill>
                  <a:srgbClr val="006000"/>
                </a:solidFill>
                <a:latin typeface="Courier New" pitchFamily="49" charset="0"/>
              </a:rPr>
              <a:t>player</a:t>
            </a:r>
            <a:r>
              <a:rPr lang="en-GB" sz="800" b="1" dirty="0" smtClean="0">
                <a:solidFill>
                  <a:srgbClr val="006000"/>
                </a:solidFill>
                <a:latin typeface="Courier New" pitchFamily="49" charset="0"/>
              </a:rPr>
              <a:t>, String event, Object data) {</a:t>
            </a:r>
          </a:p>
          <a:p>
            <a:pPr>
              <a:lnSpc>
                <a:spcPct val="80000"/>
              </a:lnSpc>
              <a:buNone/>
            </a:pPr>
            <a:r>
              <a:rPr lang="en-GB" sz="800" b="1" dirty="0" smtClean="0">
                <a:solidFill>
                  <a:srgbClr val="006000"/>
                </a:solidFill>
                <a:latin typeface="Courier New" pitchFamily="49" charset="0"/>
              </a:rPr>
              <a:t>  if (</a:t>
            </a:r>
            <a:r>
              <a:rPr lang="en-GB" sz="800" b="1" dirty="0" err="1" smtClean="0">
                <a:solidFill>
                  <a:srgbClr val="006000"/>
                </a:solidFill>
                <a:latin typeface="Courier New" pitchFamily="49" charset="0"/>
              </a:rPr>
              <a:t>event.equals</a:t>
            </a:r>
            <a:r>
              <a:rPr lang="en-GB" sz="800" b="1" dirty="0" smtClean="0">
                <a:solidFill>
                  <a:srgbClr val="006000"/>
                </a:solidFill>
                <a:latin typeface="Courier New" pitchFamily="49" charset="0"/>
              </a:rPr>
              <a:t>(</a:t>
            </a:r>
            <a:r>
              <a:rPr lang="en-GB" sz="800" b="1" dirty="0" err="1" smtClean="0">
                <a:solidFill>
                  <a:srgbClr val="006000"/>
                </a:solidFill>
                <a:latin typeface="Courier New" pitchFamily="49" charset="0"/>
              </a:rPr>
              <a:t>PlayerListener.END_OF_MEDIA</a:t>
            </a:r>
            <a:r>
              <a:rPr lang="en-GB" sz="800" b="1" dirty="0" smtClean="0">
                <a:solidFill>
                  <a:srgbClr val="006000"/>
                </a:solidFill>
                <a:latin typeface="Courier New" pitchFamily="49" charset="0"/>
              </a:rPr>
              <a:t>)) {</a:t>
            </a:r>
          </a:p>
          <a:p>
            <a:pPr>
              <a:lnSpc>
                <a:spcPct val="80000"/>
              </a:lnSpc>
              <a:buNone/>
            </a:pPr>
            <a:r>
              <a:rPr lang="en-GB" sz="800" b="1" dirty="0" smtClean="0">
                <a:solidFill>
                  <a:srgbClr val="006000"/>
                </a:solidFill>
                <a:latin typeface="Courier New" pitchFamily="49" charset="0"/>
              </a:rPr>
              <a:t>    </a:t>
            </a:r>
            <a:r>
              <a:rPr lang="en-GB" sz="800" b="1" dirty="0" err="1" smtClean="0">
                <a:solidFill>
                  <a:srgbClr val="006000"/>
                </a:solidFill>
                <a:latin typeface="Courier New" pitchFamily="49" charset="0"/>
              </a:rPr>
              <a:t>player.close</a:t>
            </a:r>
            <a:r>
              <a:rPr lang="en-GB" sz="800" b="1" dirty="0" smtClean="0">
                <a:solidFill>
                  <a:srgbClr val="006000"/>
                </a:solidFill>
                <a:latin typeface="Courier New" pitchFamily="49" charset="0"/>
              </a:rPr>
              <a:t>();</a:t>
            </a:r>
          </a:p>
          <a:p>
            <a:pPr>
              <a:lnSpc>
                <a:spcPct val="80000"/>
              </a:lnSpc>
              <a:buNone/>
            </a:pPr>
            <a:r>
              <a:rPr lang="en-GB" sz="800" b="1" dirty="0" smtClean="0">
                <a:solidFill>
                  <a:srgbClr val="006000"/>
                </a:solidFill>
                <a:latin typeface="Courier New" pitchFamily="49" charset="0"/>
              </a:rPr>
              <a:t>  }</a:t>
            </a:r>
          </a:p>
          <a:p>
            <a:pPr>
              <a:lnSpc>
                <a:spcPct val="80000"/>
              </a:lnSpc>
              <a:buNone/>
            </a:pPr>
            <a:r>
              <a:rPr lang="en-GB" sz="800" b="1" dirty="0" smtClean="0">
                <a:solidFill>
                  <a:srgbClr val="006000"/>
                </a:solidFill>
                <a:latin typeface="Courier New" pitchFamily="49" charset="0"/>
              </a:rPr>
              <a:t>}</a:t>
            </a:r>
          </a:p>
          <a:p>
            <a:pPr>
              <a:lnSpc>
                <a:spcPct val="80000"/>
              </a:lnSpc>
            </a:pPr>
            <a:endParaRPr lang="en-GB" sz="800" b="1" dirty="0" smtClean="0">
              <a:solidFill>
                <a:srgbClr val="006000"/>
              </a:solidFill>
              <a:latin typeface="Courier New" pitchFamily="49" charset="0"/>
            </a:endParaRPr>
          </a:p>
          <a:p>
            <a:pPr>
              <a:lnSpc>
                <a:spcPct val="80000"/>
              </a:lnSpc>
            </a:pPr>
            <a:r>
              <a:rPr lang="en-US" sz="800" dirty="0" smtClean="0">
                <a:latin typeface="Nokia Sans Wide" pitchFamily="34" charset="0"/>
              </a:rPr>
              <a:t>The </a:t>
            </a:r>
            <a:r>
              <a:rPr lang="en-US" sz="800" b="1" dirty="0" err="1" smtClean="0">
                <a:solidFill>
                  <a:srgbClr val="006000"/>
                </a:solidFill>
                <a:latin typeface="Courier New" pitchFamily="49" charset="0"/>
              </a:rPr>
              <a:t>playerUpdate</a:t>
            </a:r>
            <a:r>
              <a:rPr lang="en-US" sz="800" dirty="0" smtClean="0">
                <a:latin typeface="Nokia Sans Wide" pitchFamily="34" charset="0"/>
              </a:rPr>
              <a:t> method is used to check what event was fired by the </a:t>
            </a:r>
            <a:r>
              <a:rPr lang="en-US" sz="800" b="1" dirty="0" smtClean="0">
                <a:solidFill>
                  <a:srgbClr val="006000"/>
                </a:solidFill>
                <a:latin typeface="Courier New" pitchFamily="49" charset="0"/>
              </a:rPr>
              <a:t>Player</a:t>
            </a:r>
            <a:r>
              <a:rPr lang="en-US" sz="800" dirty="0" smtClean="0">
                <a:latin typeface="Nokia Sans Wide" pitchFamily="34" charset="0"/>
              </a:rPr>
              <a:t> object, and act accordingly. For example, if the player has stopped playing the media data, an </a:t>
            </a:r>
            <a:r>
              <a:rPr lang="en-US" sz="800" b="1" dirty="0" smtClean="0">
                <a:solidFill>
                  <a:srgbClr val="006000"/>
                </a:solidFill>
                <a:latin typeface="Courier New" pitchFamily="49" charset="0"/>
              </a:rPr>
              <a:t>END_OF_MEDIA</a:t>
            </a:r>
            <a:r>
              <a:rPr lang="en-US" sz="800" dirty="0" smtClean="0">
                <a:latin typeface="Nokia Sans Wide" pitchFamily="34" charset="0"/>
              </a:rPr>
              <a:t> event is fired. In the example in the slide, you can see that when this event is detected, the application closes the player object. Other events that can be fired are</a:t>
            </a: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STARTED</a:t>
            </a:r>
            <a:r>
              <a:rPr lang="en-US" sz="800" dirty="0" smtClean="0">
                <a:latin typeface="Nokia Sans Wide" pitchFamily="34" charset="0"/>
              </a:rPr>
              <a:t> - fired when the player has begun to play the media data</a:t>
            </a: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STOPPED</a:t>
            </a:r>
            <a:r>
              <a:rPr lang="en-US" sz="800" dirty="0" smtClean="0">
                <a:latin typeface="Nokia Sans Wide" pitchFamily="34" charset="0"/>
              </a:rPr>
              <a:t> - fired when the player has stopped playing the media data</a:t>
            </a: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CLOSED</a:t>
            </a:r>
            <a:r>
              <a:rPr lang="en-US" sz="800" dirty="0" smtClean="0">
                <a:latin typeface="Nokia Sans Wide" pitchFamily="34" charset="0"/>
              </a:rPr>
              <a:t> - fired when the player has been closed</a:t>
            </a: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DURATION_UPDATED</a:t>
            </a:r>
            <a:r>
              <a:rPr lang="en-US" sz="800" dirty="0" smtClean="0">
                <a:latin typeface="Nokia Sans Wide" pitchFamily="34" charset="0"/>
              </a:rPr>
              <a:t> - </a:t>
            </a:r>
            <a:r>
              <a:rPr lang="en-GB" sz="800" dirty="0" smtClean="0"/>
              <a:t>fired when the duration of a Player is updated</a:t>
            </a:r>
            <a:endParaRPr lang="en-US" sz="800" dirty="0" smtClean="0">
              <a:latin typeface="Nokia Sans Wide" pitchFamily="34" charset="0"/>
            </a:endParaRP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VOLUME_CHANGED</a:t>
            </a:r>
            <a:r>
              <a:rPr lang="en-US" sz="800" dirty="0" smtClean="0">
                <a:latin typeface="Nokia Sans Wide" pitchFamily="34" charset="0"/>
              </a:rPr>
              <a:t> - </a:t>
            </a:r>
            <a:r>
              <a:rPr lang="en-GB" sz="800" dirty="0" smtClean="0"/>
              <a:t>fired when the volume of an audio device is changed</a:t>
            </a:r>
            <a:endParaRPr lang="en-US" sz="800" dirty="0" smtClean="0">
              <a:latin typeface="Nokia Sans Wide" pitchFamily="34" charset="0"/>
            </a:endParaRP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ERROR</a:t>
            </a:r>
            <a:r>
              <a:rPr lang="en-US" sz="800" dirty="0" smtClean="0">
                <a:latin typeface="Nokia Sans Wide" pitchFamily="34" charset="0"/>
              </a:rPr>
              <a:t> - </a:t>
            </a:r>
            <a:r>
              <a:rPr lang="en-GB" sz="800" dirty="0" smtClean="0"/>
              <a:t>fired when an error had occurred</a:t>
            </a:r>
            <a:endParaRPr lang="en-US" sz="800" dirty="0" smtClean="0">
              <a:latin typeface="Nokia Sans Wide" pitchFamily="34" charset="0"/>
            </a:endParaRP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DEVICE_AVAILABLE</a:t>
            </a:r>
            <a:r>
              <a:rPr lang="en-US" sz="800" dirty="0" smtClean="0">
                <a:latin typeface="Nokia Sans Wide" pitchFamily="34" charset="0"/>
              </a:rPr>
              <a:t> </a:t>
            </a:r>
            <a:r>
              <a:rPr lang="en-GB" sz="800" dirty="0" smtClean="0"/>
              <a:t>- fired when the system or another higher priority application has released an exclusive device which is now available to the Player</a:t>
            </a:r>
            <a:endParaRPr lang="en-US" sz="800" dirty="0" smtClean="0">
              <a:latin typeface="Nokia Sans Wide" pitchFamily="34" charset="0"/>
            </a:endParaRPr>
          </a:p>
          <a:p>
            <a:pPr lvl="1">
              <a:lnSpc>
                <a:spcPct val="80000"/>
              </a:lnSpc>
              <a:spcBef>
                <a:spcPct val="20000"/>
              </a:spcBef>
              <a:spcAft>
                <a:spcPct val="20000"/>
              </a:spcAft>
              <a:buFontTx/>
              <a:buChar char="•"/>
            </a:pPr>
            <a:r>
              <a:rPr lang="en-US" sz="800" b="1" dirty="0" smtClean="0">
                <a:solidFill>
                  <a:srgbClr val="006000"/>
                </a:solidFill>
                <a:latin typeface="Courier New" pitchFamily="49" charset="0"/>
              </a:rPr>
              <a:t>DEVICE_UNAVAILABLE</a:t>
            </a:r>
            <a:r>
              <a:rPr lang="en-US" sz="800" dirty="0" smtClean="0">
                <a:latin typeface="Nokia Sans Wide" pitchFamily="34" charset="0"/>
              </a:rPr>
              <a:t> – fired </a:t>
            </a:r>
            <a:r>
              <a:rPr lang="en-GB" sz="800" dirty="0" smtClean="0"/>
              <a:t>when the system or another higher priority application has temporarily taken control of an exclusive device which was previously available to the Player</a:t>
            </a:r>
            <a:endParaRPr lang="en-US" sz="800" dirty="0" smtClean="0">
              <a:latin typeface="Nokia Sans Wide" pitchFamily="34" charset="0"/>
            </a:endParaRPr>
          </a:p>
          <a:p>
            <a:pPr>
              <a:lnSpc>
                <a:spcPct val="80000"/>
              </a:lnSpc>
            </a:pPr>
            <a:endParaRPr lang="en-US" sz="800" dirty="0" smtClean="0">
              <a:latin typeface="Nokia Sans Wide" pitchFamily="34" charset="0"/>
            </a:endParaRPr>
          </a:p>
          <a:p>
            <a:pPr>
              <a:lnSpc>
                <a:spcPct val="80000"/>
              </a:lnSpc>
            </a:pPr>
            <a:endParaRPr lang="en-US" sz="8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Grp="1" noChangeArrowheads="1"/>
          </p:cNvSpPr>
          <p:nvPr>
            <p:ph type="sldNum" sz="quarter" idx="5"/>
          </p:nvPr>
        </p:nvSpPr>
        <p:spPr>
          <a:noFill/>
        </p:spPr>
        <p:txBody>
          <a:bodyPr/>
          <a:lstStyle/>
          <a:p>
            <a:fld id="{A97C4BA9-31D2-4C8F-BA11-3E80563A20B4}" type="slidenum">
              <a:rPr lang="en-US" smtClean="0"/>
              <a:pPr/>
              <a:t>11</a:t>
            </a:fld>
            <a:endParaRPr lang="en-US" smtClean="0"/>
          </a:p>
        </p:txBody>
      </p:sp>
      <p:sp>
        <p:nvSpPr>
          <p:cNvPr id="38916" name="Rectangle 2"/>
          <p:cNvSpPr>
            <a:spLocks noGrp="1" noRot="1" noChangeAspect="1" noChangeArrowheads="1" noTextEdit="1"/>
          </p:cNvSpPr>
          <p:nvPr>
            <p:ph type="sldImg"/>
          </p:nvPr>
        </p:nvSpPr>
        <p:spPr>
          <a:xfrm>
            <a:off x="733425" y="728663"/>
            <a:ext cx="5260975" cy="3643312"/>
          </a:xfrm>
          <a:noFill/>
          <a:ln/>
        </p:spPr>
      </p:sp>
      <p:sp>
        <p:nvSpPr>
          <p:cNvPr id="38917" name="Text Box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pPr>
              <a:buFont typeface="NokiaSansWide" charset="0"/>
              <a:buChar char="•"/>
            </a:pPr>
            <a:r>
              <a:rPr lang="en-GB" sz="800" b="1" dirty="0" err="1" smtClean="0">
                <a:latin typeface="Nokia Sans Wide" pitchFamily="34" charset="0"/>
              </a:rPr>
              <a:t>getSupportedProtocols</a:t>
            </a:r>
            <a:r>
              <a:rPr lang="en-GB" sz="800" b="1" dirty="0" smtClean="0">
                <a:latin typeface="Nokia Sans Wide" pitchFamily="34" charset="0"/>
              </a:rPr>
              <a:t>(String </a:t>
            </a:r>
            <a:r>
              <a:rPr lang="en-GB" b="1" dirty="0" err="1" smtClean="0"/>
              <a:t>content_type</a:t>
            </a:r>
            <a:r>
              <a:rPr lang="en-GB" b="1" dirty="0" smtClean="0"/>
              <a:t>)</a:t>
            </a:r>
            <a:r>
              <a:rPr lang="en-GB" sz="800" dirty="0" smtClean="0">
                <a:latin typeface="Nokia Sans Wide" pitchFamily="34" charset="0"/>
              </a:rPr>
              <a:t> - returns a list of supported protocols, based upon the method argument of a content type. For example the content type was “audio/x-wav”, then the supported protocols might be http, resource and rms.</a:t>
            </a:r>
          </a:p>
          <a:p>
            <a:pPr>
              <a:buFont typeface="NokiaSansWide" charset="0"/>
              <a:buChar char="•"/>
            </a:pPr>
            <a:r>
              <a:rPr lang="en-GB" sz="800" b="1" dirty="0" err="1" smtClean="0">
                <a:latin typeface="Nokia Sans Wide" pitchFamily="34" charset="0"/>
              </a:rPr>
              <a:t>getSupportedContentTypes</a:t>
            </a:r>
            <a:r>
              <a:rPr lang="en-GB" sz="800" b="1" dirty="0" smtClean="0">
                <a:latin typeface="Nokia Sans Wide" pitchFamily="34" charset="0"/>
              </a:rPr>
              <a:t>(String protocol)</a:t>
            </a:r>
            <a:r>
              <a:rPr lang="en-GB" sz="800" dirty="0" smtClean="0">
                <a:latin typeface="Nokia Sans Wide" pitchFamily="34" charset="0"/>
              </a:rPr>
              <a:t> - returns a list of supported contents types for a given protocol. For example, the protocol was “http”, then supported content types might be audio/x-wav, audio/midi and video/3gpp.</a:t>
            </a:r>
            <a:endParaRPr lang="en-US" sz="800" dirty="0" smtClean="0">
              <a:latin typeface="Nokia Sans Wide" pitchFamily="34" charset="0"/>
            </a:endParaRPr>
          </a:p>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7"/>
          <p:cNvSpPr>
            <a:spLocks noGrp="1" noChangeArrowheads="1"/>
          </p:cNvSpPr>
          <p:nvPr>
            <p:ph type="sldNum" sz="quarter" idx="5"/>
          </p:nvPr>
        </p:nvSpPr>
        <p:spPr>
          <a:noFill/>
        </p:spPr>
        <p:txBody>
          <a:bodyPr/>
          <a:lstStyle/>
          <a:p>
            <a:fld id="{11F9B9EB-BFBB-4D25-B97F-941243A73E85}" type="slidenum">
              <a:rPr lang="en-US" smtClean="0"/>
              <a:pPr/>
              <a:t>12</a:t>
            </a:fld>
            <a:endParaRPr lang="en-US" smtClean="0"/>
          </a:p>
        </p:txBody>
      </p:sp>
      <p:sp>
        <p:nvSpPr>
          <p:cNvPr id="39940" name="Rectangle 2"/>
          <p:cNvSpPr>
            <a:spLocks noGrp="1" noRot="1" noChangeAspect="1" noChangeArrowheads="1" noTextEdit="1"/>
          </p:cNvSpPr>
          <p:nvPr>
            <p:ph type="sldImg"/>
          </p:nvPr>
        </p:nvSpPr>
        <p:spPr>
          <a:xfrm>
            <a:off x="733425" y="728663"/>
            <a:ext cx="5260975" cy="3643312"/>
          </a:xfrm>
          <a:noFill/>
          <a:ln/>
        </p:spPr>
      </p:sp>
      <p:sp>
        <p:nvSpPr>
          <p:cNvPr id="39941"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7"/>
          <p:cNvSpPr>
            <a:spLocks noGrp="1" noChangeArrowheads="1"/>
          </p:cNvSpPr>
          <p:nvPr>
            <p:ph type="sldNum" sz="quarter" idx="5"/>
          </p:nvPr>
        </p:nvSpPr>
        <p:spPr>
          <a:noFill/>
        </p:spPr>
        <p:txBody>
          <a:bodyPr/>
          <a:lstStyle/>
          <a:p>
            <a:fld id="{88AFAC9A-9495-4C72-B25E-10193A2C6381}" type="slidenum">
              <a:rPr lang="en-US" smtClean="0"/>
              <a:pPr/>
              <a:t>13</a:t>
            </a:fld>
            <a:endParaRPr lang="en-US" smtClean="0"/>
          </a:p>
        </p:txBody>
      </p:sp>
      <p:sp>
        <p:nvSpPr>
          <p:cNvPr id="40964" name="Rectangle 2"/>
          <p:cNvSpPr>
            <a:spLocks noGrp="1" noRot="1" noChangeAspect="1" noChangeArrowheads="1" noTextEdit="1"/>
          </p:cNvSpPr>
          <p:nvPr>
            <p:ph type="sldImg"/>
          </p:nvPr>
        </p:nvSpPr>
        <p:spPr>
          <a:xfrm>
            <a:off x="733425" y="728663"/>
            <a:ext cx="5260975" cy="3643312"/>
          </a:xfrm>
          <a:noFill/>
          <a:ln/>
        </p:spPr>
      </p:sp>
      <p:sp>
        <p:nvSpPr>
          <p:cNvPr id="40965" name="Text Box 3"/>
          <p:cNvSpPr>
            <a:spLocks noGrp="1" noChangeArrowheads="1"/>
          </p:cNvSpPr>
          <p:nvPr>
            <p:ph type="body" idx="1"/>
          </p:nvPr>
        </p:nvSpPr>
        <p:spPr>
          <a:xfrm>
            <a:off x="981141" y="4625432"/>
            <a:ext cx="5096713" cy="4649970"/>
          </a:xfrm>
          <a:solidFill>
            <a:srgbClr val="FFFFFF"/>
          </a:solidFill>
          <a:ln>
            <a:solidFill>
              <a:srgbClr val="000000"/>
            </a:solidFill>
          </a:ln>
        </p:spPr>
        <p:txBody>
          <a:bodyPr/>
          <a:lstStyle/>
          <a:p>
            <a:r>
              <a:rPr lang="en-US" sz="800" dirty="0" smtClean="0">
                <a:latin typeface="Nokia Sans Wide" pitchFamily="34" charset="0"/>
              </a:rPr>
              <a:t>The class Manager contains methods for creating the player and obtaining utility information about the media itself. At its very simplest, you can use the Manager class to play a tone by itself without having to instantiate a player like this:</a:t>
            </a:r>
          </a:p>
          <a:p>
            <a:pPr>
              <a:buNone/>
            </a:pPr>
            <a:r>
              <a:rPr lang="en-GB" sz="800" b="1" dirty="0" smtClean="0">
                <a:solidFill>
                  <a:srgbClr val="006000"/>
                </a:solidFill>
                <a:latin typeface="Courier New" pitchFamily="49" charset="0"/>
              </a:rPr>
              <a:t>try {</a:t>
            </a:r>
          </a:p>
          <a:p>
            <a:pPr>
              <a:buNone/>
            </a:pPr>
            <a:r>
              <a:rPr lang="en-GB" sz="800" b="1" dirty="0" smtClean="0">
                <a:solidFill>
                  <a:srgbClr val="006000"/>
                </a:solidFill>
                <a:latin typeface="Courier New" pitchFamily="49" charset="0"/>
              </a:rPr>
              <a:t>	</a:t>
            </a:r>
            <a:r>
              <a:rPr lang="en-GB" sz="800" b="1" dirty="0" err="1" smtClean="0">
                <a:solidFill>
                  <a:srgbClr val="006000"/>
                </a:solidFill>
                <a:latin typeface="Courier New" pitchFamily="49" charset="0"/>
              </a:rPr>
              <a:t>Manager.playTone</a:t>
            </a:r>
            <a:r>
              <a:rPr lang="en-GB" sz="800" b="1" dirty="0" smtClean="0">
                <a:solidFill>
                  <a:srgbClr val="006000"/>
                </a:solidFill>
                <a:latin typeface="Courier New" pitchFamily="49" charset="0"/>
              </a:rPr>
              <a:t>(ToneControl.C4, 10000, 50);</a:t>
            </a:r>
          </a:p>
          <a:p>
            <a:pPr>
              <a:buNone/>
            </a:pPr>
            <a:r>
              <a:rPr lang="en-GB" sz="800" b="1" dirty="0" smtClean="0">
                <a:solidFill>
                  <a:srgbClr val="006000"/>
                </a:solidFill>
                <a:latin typeface="Courier New" pitchFamily="49" charset="0"/>
              </a:rPr>
              <a:t>} catch (Exception e) {}</a:t>
            </a:r>
            <a:endParaRPr lang="en-US" sz="800" b="1" dirty="0" smtClean="0">
              <a:solidFill>
                <a:srgbClr val="006000"/>
              </a:solidFill>
              <a:latin typeface="Courier New" pitchFamily="49" charset="0"/>
            </a:endParaRPr>
          </a:p>
          <a:p>
            <a:pPr>
              <a:buNone/>
            </a:pPr>
            <a:r>
              <a:rPr lang="en-US" sz="800" dirty="0" smtClean="0">
                <a:latin typeface="Nokia Sans Wide" pitchFamily="34" charset="0"/>
              </a:rPr>
              <a:t>To create a player you can use code like the following:</a:t>
            </a:r>
            <a:endParaRPr lang="en-GB" sz="800" dirty="0" smtClean="0">
              <a:latin typeface="Nokia Sans Wide" pitchFamily="34" charset="0"/>
            </a:endParaRPr>
          </a:p>
          <a:p>
            <a:pPr>
              <a:buNone/>
            </a:pPr>
            <a:r>
              <a:rPr lang="en-GB" sz="800" b="1" dirty="0" smtClean="0">
                <a:solidFill>
                  <a:srgbClr val="006000"/>
                </a:solidFill>
                <a:latin typeface="Courier New" pitchFamily="49" charset="0"/>
              </a:rPr>
              <a:t>Player </a:t>
            </a:r>
            <a:r>
              <a:rPr lang="en-GB" sz="800" b="1" dirty="0" err="1" smtClean="0">
                <a:solidFill>
                  <a:srgbClr val="006000"/>
                </a:solidFill>
                <a:latin typeface="Courier New" pitchFamily="49" charset="0"/>
              </a:rPr>
              <a:t>player</a:t>
            </a:r>
            <a:r>
              <a:rPr lang="en-GB" sz="800" b="1" dirty="0" smtClean="0">
                <a:solidFill>
                  <a:srgbClr val="006000"/>
                </a:solidFill>
                <a:latin typeface="Courier New" pitchFamily="49" charset="0"/>
              </a:rPr>
              <a:t>;</a:t>
            </a:r>
          </a:p>
          <a:p>
            <a:pPr>
              <a:buNone/>
            </a:pPr>
            <a:r>
              <a:rPr lang="en-GB" sz="800" b="1" dirty="0" smtClean="0">
                <a:solidFill>
                  <a:srgbClr val="006000"/>
                </a:solidFill>
                <a:latin typeface="Courier New" pitchFamily="49" charset="0"/>
              </a:rPr>
              <a:t>try {</a:t>
            </a:r>
          </a:p>
          <a:p>
            <a:pPr>
              <a:buNone/>
            </a:pPr>
            <a:r>
              <a:rPr lang="en-GB" sz="800" b="1" dirty="0" smtClean="0">
                <a:solidFill>
                  <a:srgbClr val="006000"/>
                </a:solidFill>
                <a:latin typeface="Courier New" pitchFamily="49" charset="0"/>
              </a:rPr>
              <a:t>	player = </a:t>
            </a:r>
            <a:r>
              <a:rPr lang="en-GB" sz="800" b="1" dirty="0" err="1" smtClean="0">
                <a:solidFill>
                  <a:srgbClr val="006000"/>
                </a:solidFill>
                <a:latin typeface="Courier New" pitchFamily="49" charset="0"/>
              </a:rPr>
              <a:t>Manager.createPlayer</a:t>
            </a:r>
            <a:r>
              <a:rPr lang="en-GB" sz="800" b="1" dirty="0" smtClean="0">
                <a:solidFill>
                  <a:srgbClr val="006000"/>
                </a:solidFill>
                <a:latin typeface="Courier New" pitchFamily="49" charset="0"/>
              </a:rPr>
              <a:t>(“http://myserver/mymusic.wav”);</a:t>
            </a:r>
          </a:p>
          <a:p>
            <a:pPr>
              <a:buNone/>
            </a:pPr>
            <a:r>
              <a:rPr lang="en-GB" sz="800" b="1" dirty="0" smtClean="0">
                <a:solidFill>
                  <a:srgbClr val="006000"/>
                </a:solidFill>
                <a:latin typeface="Courier New" pitchFamily="49" charset="0"/>
              </a:rPr>
              <a:t>	</a:t>
            </a:r>
            <a:r>
              <a:rPr lang="en-GB" sz="800" b="1" dirty="0" err="1" smtClean="0">
                <a:solidFill>
                  <a:srgbClr val="006000"/>
                </a:solidFill>
                <a:latin typeface="Courier New" pitchFamily="49" charset="0"/>
              </a:rPr>
              <a:t>player.start</a:t>
            </a:r>
            <a:r>
              <a:rPr lang="en-GB" sz="800" b="1" dirty="0" smtClean="0">
                <a:solidFill>
                  <a:srgbClr val="006000"/>
                </a:solidFill>
                <a:latin typeface="Courier New" pitchFamily="49" charset="0"/>
              </a:rPr>
              <a:t>();	</a:t>
            </a:r>
          </a:p>
          <a:p>
            <a:pPr>
              <a:buNone/>
            </a:pPr>
            <a:r>
              <a:rPr lang="en-GB" sz="800" b="1" dirty="0" smtClean="0">
                <a:solidFill>
                  <a:srgbClr val="006000"/>
                </a:solidFill>
                <a:latin typeface="Courier New" pitchFamily="49" charset="0"/>
              </a:rPr>
              <a:t>} catch (Exception e) {}</a:t>
            </a:r>
          </a:p>
          <a:p>
            <a:r>
              <a:rPr lang="en-US" sz="800" dirty="0" smtClean="0">
                <a:latin typeface="Nokia Sans Wide" pitchFamily="34" charset="0"/>
              </a:rPr>
              <a:t>The above code will get the WAV from the server and render it on the target device. How do you know what protocols and content types are supported? You can use the </a:t>
            </a:r>
            <a:r>
              <a:rPr lang="en-US" sz="800" dirty="0" err="1" smtClean="0">
                <a:latin typeface="Nokia Sans Wide" pitchFamily="34" charset="0"/>
              </a:rPr>
              <a:t>Manager.getSupportedProtocols</a:t>
            </a:r>
            <a:r>
              <a:rPr lang="en-US" sz="800" dirty="0" smtClean="0">
                <a:latin typeface="Nokia Sans Wide" pitchFamily="34" charset="0"/>
              </a:rPr>
              <a:t>() and </a:t>
            </a:r>
            <a:r>
              <a:rPr lang="en-US" sz="800" dirty="0" err="1" smtClean="0">
                <a:latin typeface="Nokia Sans Wide" pitchFamily="34" charset="0"/>
              </a:rPr>
              <a:t>Manager.getSupportedContentTypes</a:t>
            </a:r>
            <a:r>
              <a:rPr lang="en-US" sz="800" dirty="0" smtClean="0">
                <a:latin typeface="Nokia Sans Wide" pitchFamily="34" charset="0"/>
              </a:rPr>
              <a:t>() to find out what is supported at runtime. Also, if you want to synchronize playback from different sources you can use the </a:t>
            </a:r>
            <a:r>
              <a:rPr lang="en-US" sz="800" dirty="0" err="1" smtClean="0">
                <a:latin typeface="Nokia Sans Wide" pitchFamily="34" charset="0"/>
              </a:rPr>
              <a:t>Manager.getTimeBase</a:t>
            </a:r>
            <a:r>
              <a:rPr lang="en-US" sz="800" dirty="0" smtClean="0">
                <a:latin typeface="Nokia Sans Wide" pitchFamily="34" charset="0"/>
              </a:rPr>
              <a:t>() method. This returns an interface called </a:t>
            </a:r>
            <a:r>
              <a:rPr lang="en-US" sz="800" dirty="0" err="1" smtClean="0">
                <a:latin typeface="Nokia Sans Wide" pitchFamily="34" charset="0"/>
              </a:rPr>
              <a:t>TimeBase</a:t>
            </a:r>
            <a:r>
              <a:rPr lang="en-US" sz="800" dirty="0" smtClean="0">
                <a:latin typeface="Nokia Sans Wide" pitchFamily="34" charset="0"/>
              </a:rPr>
              <a:t> and the programmer can use the </a:t>
            </a:r>
            <a:r>
              <a:rPr lang="en-US" sz="800" dirty="0" err="1" smtClean="0">
                <a:latin typeface="Nokia Sans Wide" pitchFamily="34" charset="0"/>
              </a:rPr>
              <a:t>getTime</a:t>
            </a:r>
            <a:r>
              <a:rPr lang="en-US" sz="800" dirty="0" smtClean="0">
                <a:latin typeface="Nokia Sans Wide" pitchFamily="34" charset="0"/>
              </a:rPr>
              <a:t>() method to determine the current position in microseconds of the media stream.</a:t>
            </a:r>
          </a:p>
          <a:p>
            <a:r>
              <a:rPr lang="en-US" sz="800" dirty="0" smtClean="0">
                <a:latin typeface="Nokia Sans Wide" pitchFamily="34" charset="0"/>
              </a:rPr>
              <a:t>You can also include rich media in a JAR file (or even RMS persistent storage) and play it like this:</a:t>
            </a:r>
          </a:p>
          <a:p>
            <a:pPr>
              <a:buNone/>
            </a:pPr>
            <a:r>
              <a:rPr lang="en-GB" sz="800" b="1" dirty="0" smtClean="0">
                <a:solidFill>
                  <a:srgbClr val="006000"/>
                </a:solidFill>
                <a:latin typeface="Courier New" pitchFamily="49" charset="0"/>
              </a:rPr>
              <a:t>Player </a:t>
            </a:r>
            <a:r>
              <a:rPr lang="en-GB" sz="800" b="1" dirty="0" err="1" smtClean="0">
                <a:solidFill>
                  <a:srgbClr val="006000"/>
                </a:solidFill>
                <a:latin typeface="Courier New" pitchFamily="49" charset="0"/>
              </a:rPr>
              <a:t>player</a:t>
            </a:r>
            <a:r>
              <a:rPr lang="en-GB" sz="800" b="1" dirty="0" smtClean="0">
                <a:solidFill>
                  <a:srgbClr val="006000"/>
                </a:solidFill>
                <a:latin typeface="Courier New" pitchFamily="49" charset="0"/>
              </a:rPr>
              <a:t>;</a:t>
            </a:r>
          </a:p>
          <a:p>
            <a:pPr>
              <a:lnSpc>
                <a:spcPct val="80000"/>
              </a:lnSpc>
              <a:spcBef>
                <a:spcPct val="10000"/>
              </a:spcBef>
              <a:buNone/>
            </a:pPr>
            <a:r>
              <a:rPr lang="en-GB" sz="800" b="1" dirty="0" smtClean="0">
                <a:solidFill>
                  <a:srgbClr val="006000"/>
                </a:solidFill>
                <a:latin typeface="Courier New" pitchFamily="49" charset="0"/>
              </a:rPr>
              <a:t>try {</a:t>
            </a:r>
          </a:p>
          <a:p>
            <a:pPr>
              <a:lnSpc>
                <a:spcPct val="80000"/>
              </a:lnSpc>
              <a:spcBef>
                <a:spcPct val="10000"/>
              </a:spcBef>
              <a:buNone/>
            </a:pPr>
            <a:r>
              <a:rPr lang="en-GB" sz="800" b="1" dirty="0" smtClean="0">
                <a:solidFill>
                  <a:srgbClr val="006000"/>
                </a:solidFill>
                <a:latin typeface="Courier New" pitchFamily="49" charset="0"/>
              </a:rPr>
              <a:t>	</a:t>
            </a:r>
            <a:r>
              <a:rPr lang="en-GB" sz="800" b="1" dirty="0" err="1" smtClean="0">
                <a:solidFill>
                  <a:srgbClr val="006000"/>
                </a:solidFill>
                <a:latin typeface="Courier New" pitchFamily="49" charset="0"/>
              </a:rPr>
              <a:t>InputStream</a:t>
            </a:r>
            <a:r>
              <a:rPr lang="en-GB" sz="800" b="1" dirty="0" smtClean="0">
                <a:solidFill>
                  <a:srgbClr val="006000"/>
                </a:solidFill>
                <a:latin typeface="Courier New" pitchFamily="49" charset="0"/>
              </a:rPr>
              <a:t> is = </a:t>
            </a:r>
            <a:r>
              <a:rPr lang="en-GB" sz="800" b="1" dirty="0" err="1" smtClean="0">
                <a:solidFill>
                  <a:srgbClr val="006000"/>
                </a:solidFill>
                <a:latin typeface="Courier New" pitchFamily="49" charset="0"/>
              </a:rPr>
              <a:t>getClass</a:t>
            </a:r>
            <a:r>
              <a:rPr lang="en-GB" sz="800" b="1" dirty="0" smtClean="0">
                <a:solidFill>
                  <a:srgbClr val="006000"/>
                </a:solidFill>
                <a:latin typeface="Courier New" pitchFamily="49" charset="0"/>
              </a:rPr>
              <a:t>().</a:t>
            </a:r>
            <a:r>
              <a:rPr lang="en-GB" sz="800" b="1" dirty="0" err="1" smtClean="0">
                <a:solidFill>
                  <a:srgbClr val="006000"/>
                </a:solidFill>
                <a:latin typeface="Courier New" pitchFamily="49" charset="0"/>
              </a:rPr>
              <a:t>getResourceAsStream</a:t>
            </a:r>
            <a:r>
              <a:rPr lang="en-GB" sz="800" b="1" dirty="0" smtClean="0">
                <a:solidFill>
                  <a:srgbClr val="006000"/>
                </a:solidFill>
                <a:latin typeface="Courier New" pitchFamily="49" charset="0"/>
              </a:rPr>
              <a:t>(“mymusic.wav”);</a:t>
            </a:r>
          </a:p>
          <a:p>
            <a:pPr>
              <a:lnSpc>
                <a:spcPct val="80000"/>
              </a:lnSpc>
              <a:spcBef>
                <a:spcPct val="10000"/>
              </a:spcBef>
              <a:buNone/>
            </a:pPr>
            <a:r>
              <a:rPr lang="en-GB" sz="800" b="1" dirty="0" smtClean="0">
                <a:solidFill>
                  <a:srgbClr val="006000"/>
                </a:solidFill>
                <a:latin typeface="Courier New" pitchFamily="49" charset="0"/>
              </a:rPr>
              <a:t>	player = </a:t>
            </a:r>
            <a:r>
              <a:rPr lang="en-GB" sz="800" b="1" dirty="0" err="1" smtClean="0">
                <a:solidFill>
                  <a:srgbClr val="006000"/>
                </a:solidFill>
                <a:latin typeface="Courier New" pitchFamily="49" charset="0"/>
              </a:rPr>
              <a:t>Manager.createPlayer</a:t>
            </a:r>
            <a:r>
              <a:rPr lang="en-GB" sz="800" b="1" dirty="0" smtClean="0">
                <a:solidFill>
                  <a:srgbClr val="006000"/>
                </a:solidFill>
                <a:latin typeface="Courier New" pitchFamily="49" charset="0"/>
              </a:rPr>
              <a:t>(is, “audio/X-wav”);</a:t>
            </a:r>
          </a:p>
          <a:p>
            <a:pPr>
              <a:lnSpc>
                <a:spcPct val="80000"/>
              </a:lnSpc>
              <a:spcBef>
                <a:spcPct val="10000"/>
              </a:spcBef>
              <a:buNone/>
            </a:pPr>
            <a:r>
              <a:rPr lang="en-GB" sz="800" b="1" dirty="0" smtClean="0">
                <a:solidFill>
                  <a:srgbClr val="006000"/>
                </a:solidFill>
                <a:latin typeface="Courier New" pitchFamily="49" charset="0"/>
              </a:rPr>
              <a:t>	</a:t>
            </a:r>
            <a:r>
              <a:rPr lang="en-GB" sz="800" b="1" dirty="0" err="1" smtClean="0">
                <a:solidFill>
                  <a:srgbClr val="006000"/>
                </a:solidFill>
                <a:latin typeface="Courier New" pitchFamily="49" charset="0"/>
              </a:rPr>
              <a:t>player.start</a:t>
            </a:r>
            <a:r>
              <a:rPr lang="en-GB" sz="800" b="1" dirty="0" smtClean="0">
                <a:solidFill>
                  <a:srgbClr val="006000"/>
                </a:solidFill>
                <a:latin typeface="Courier New" pitchFamily="49" charset="0"/>
              </a:rPr>
              <a:t>();</a:t>
            </a:r>
          </a:p>
          <a:p>
            <a:pPr>
              <a:lnSpc>
                <a:spcPct val="80000"/>
              </a:lnSpc>
              <a:spcBef>
                <a:spcPct val="10000"/>
              </a:spcBef>
              <a:buNone/>
            </a:pPr>
            <a:r>
              <a:rPr lang="en-GB" sz="800" b="1" dirty="0" smtClean="0">
                <a:solidFill>
                  <a:srgbClr val="006000"/>
                </a:solidFill>
                <a:latin typeface="Courier New" pitchFamily="49" charset="0"/>
              </a:rPr>
              <a:t>} catch (Exception e) {}</a:t>
            </a:r>
          </a:p>
          <a:p>
            <a:r>
              <a:rPr lang="en-US" sz="800" dirty="0" smtClean="0">
                <a:latin typeface="Nokia Sans Wide" pitchFamily="34" charset="0"/>
              </a:rPr>
              <a:t>Keep in mind that rich media is just that – rich – and thus containing it in JARs or RMS (RMS has limitations on how much data you can store) is often not a good idea. More often than not, it's better to stream rich content.</a:t>
            </a:r>
          </a:p>
          <a:p>
            <a:endParaRPr lang="en-US" dirty="0" smtClean="0"/>
          </a:p>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7"/>
          <p:cNvSpPr>
            <a:spLocks noGrp="1" noChangeArrowheads="1"/>
          </p:cNvSpPr>
          <p:nvPr>
            <p:ph type="sldNum" sz="quarter" idx="5"/>
          </p:nvPr>
        </p:nvSpPr>
        <p:spPr>
          <a:noFill/>
        </p:spPr>
        <p:txBody>
          <a:bodyPr/>
          <a:lstStyle/>
          <a:p>
            <a:fld id="{60380578-DF83-495C-8781-7CF6CFD04A3A}" type="slidenum">
              <a:rPr lang="en-US" smtClean="0"/>
              <a:pPr/>
              <a:t>14</a:t>
            </a:fld>
            <a:endParaRPr lang="en-US" smtClean="0"/>
          </a:p>
        </p:txBody>
      </p:sp>
      <p:sp>
        <p:nvSpPr>
          <p:cNvPr id="41988" name="Rectangle 2"/>
          <p:cNvSpPr>
            <a:spLocks noGrp="1" noRot="1" noChangeAspect="1" noChangeArrowheads="1" noTextEdit="1"/>
          </p:cNvSpPr>
          <p:nvPr>
            <p:ph type="sldImg"/>
          </p:nvPr>
        </p:nvSpPr>
        <p:spPr>
          <a:xfrm>
            <a:off x="733425" y="728663"/>
            <a:ext cx="5260975" cy="3643312"/>
          </a:xfrm>
          <a:noFill/>
          <a:ln/>
        </p:spPr>
      </p:sp>
      <p:sp>
        <p:nvSpPr>
          <p:cNvPr id="41989" name="Text Box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r>
              <a:rPr lang="en-GB" sz="800" dirty="0" smtClean="0">
                <a:latin typeface="Nokia Sans Wide" pitchFamily="34" charset="0"/>
              </a:rPr>
              <a:t>The slide shows the Manager object being used to play a simple tone without having to initiate a Player object. The first argument in the </a:t>
            </a:r>
            <a:r>
              <a:rPr lang="en-GB" sz="800" dirty="0" err="1" smtClean="0">
                <a:latin typeface="Nokia Sans Wide" pitchFamily="34" charset="0"/>
              </a:rPr>
              <a:t>playTone</a:t>
            </a:r>
            <a:r>
              <a:rPr lang="en-GB" sz="800" dirty="0" smtClean="0">
                <a:latin typeface="Nokia Sans Wide" pitchFamily="34" charset="0"/>
              </a:rPr>
              <a:t> method is the note to be played. Middle C is show in the example. The second argument is the duration in milliseconds the tone should be played. The last argument is the volume, which ranges from 0 to 100. Since </a:t>
            </a:r>
            <a:r>
              <a:rPr lang="en-GB" sz="800" dirty="0" err="1" smtClean="0">
                <a:latin typeface="Nokia Sans Wide" pitchFamily="34" charset="0"/>
              </a:rPr>
              <a:t>playTone</a:t>
            </a:r>
            <a:r>
              <a:rPr lang="en-GB" sz="800" dirty="0" smtClean="0">
                <a:latin typeface="Nokia Sans Wide" pitchFamily="34" charset="0"/>
              </a:rPr>
              <a:t> is a none-blocking method, multiple tones can be played.</a:t>
            </a:r>
            <a:endParaRPr lang="en-US" sz="800" dirty="0" smtClean="0">
              <a:latin typeface="Nokia Sans Wide" pitchFamily="34" charset="0"/>
            </a:endParaRPr>
          </a:p>
          <a:p>
            <a:endParaRPr lang="en-US" sz="8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p>
            <a:fld id="{0EC0C358-68DA-4EF1-A118-491092C5EF7B}" type="slidenum">
              <a:rPr lang="en-US" smtClean="0"/>
              <a:pPr/>
              <a:t>15</a:t>
            </a:fld>
            <a:endParaRPr lang="en-US" smtClean="0"/>
          </a:p>
        </p:txBody>
      </p:sp>
      <p:sp>
        <p:nvSpPr>
          <p:cNvPr id="43012" name="Rectangle 2"/>
          <p:cNvSpPr>
            <a:spLocks noGrp="1" noRot="1" noChangeAspect="1" noChangeArrowheads="1" noTextEdit="1"/>
          </p:cNvSpPr>
          <p:nvPr>
            <p:ph type="sldImg"/>
          </p:nvPr>
        </p:nvSpPr>
        <p:spPr>
          <a:xfrm>
            <a:off x="733425" y="728663"/>
            <a:ext cx="5260975" cy="3643312"/>
          </a:xfrm>
          <a:noFill/>
          <a:ln/>
        </p:spPr>
      </p:sp>
      <p:sp>
        <p:nvSpPr>
          <p:cNvPr id="43013"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7"/>
          <p:cNvSpPr>
            <a:spLocks noGrp="1" noChangeArrowheads="1"/>
          </p:cNvSpPr>
          <p:nvPr>
            <p:ph type="sldNum" sz="quarter" idx="5"/>
          </p:nvPr>
        </p:nvSpPr>
        <p:spPr>
          <a:noFill/>
        </p:spPr>
        <p:txBody>
          <a:bodyPr/>
          <a:lstStyle/>
          <a:p>
            <a:fld id="{3492C37D-4C61-4CF8-AB6C-3828BCF7D28E}" type="slidenum">
              <a:rPr lang="en-US" smtClean="0"/>
              <a:pPr/>
              <a:t>16</a:t>
            </a:fld>
            <a:endParaRPr lang="en-US" smtClean="0"/>
          </a:p>
        </p:txBody>
      </p:sp>
      <p:sp>
        <p:nvSpPr>
          <p:cNvPr id="44036" name="Rectangle 2"/>
          <p:cNvSpPr>
            <a:spLocks noGrp="1" noRot="1" noChangeAspect="1" noChangeArrowheads="1" noTextEdit="1"/>
          </p:cNvSpPr>
          <p:nvPr>
            <p:ph type="sldImg"/>
          </p:nvPr>
        </p:nvSpPr>
        <p:spPr>
          <a:xfrm>
            <a:off x="733425" y="728663"/>
            <a:ext cx="5260975" cy="3643312"/>
          </a:xfrm>
          <a:noFill/>
          <a:ln/>
        </p:spPr>
      </p:sp>
      <p:sp>
        <p:nvSpPr>
          <p:cNvPr id="44037"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7"/>
          <p:cNvSpPr>
            <a:spLocks noGrp="1" noChangeArrowheads="1"/>
          </p:cNvSpPr>
          <p:nvPr>
            <p:ph type="sldNum" sz="quarter" idx="5"/>
          </p:nvPr>
        </p:nvSpPr>
        <p:spPr>
          <a:noFill/>
        </p:spPr>
        <p:txBody>
          <a:bodyPr/>
          <a:lstStyle/>
          <a:p>
            <a:fld id="{7C20D80F-0A39-4B05-B508-D095EB575AF4}" type="slidenum">
              <a:rPr lang="en-US" smtClean="0"/>
              <a:pPr/>
              <a:t>17</a:t>
            </a:fld>
            <a:endParaRPr lang="en-US" smtClean="0"/>
          </a:p>
        </p:txBody>
      </p:sp>
      <p:sp>
        <p:nvSpPr>
          <p:cNvPr id="45060" name="Rectangle 2"/>
          <p:cNvSpPr>
            <a:spLocks noGrp="1" noRot="1" noChangeAspect="1" noChangeArrowheads="1" noTextEdit="1"/>
          </p:cNvSpPr>
          <p:nvPr>
            <p:ph type="sldImg"/>
          </p:nvPr>
        </p:nvSpPr>
        <p:spPr>
          <a:xfrm>
            <a:off x="733425" y="728663"/>
            <a:ext cx="5260975" cy="3643312"/>
          </a:xfrm>
          <a:noFill/>
          <a:ln/>
        </p:spPr>
      </p:sp>
      <p:sp>
        <p:nvSpPr>
          <p:cNvPr id="45061"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p>
            <a:fld id="{7A5C2F0D-2714-4E68-8AC6-8C67B1625283}" type="slidenum">
              <a:rPr lang="en-US" smtClean="0"/>
              <a:pPr/>
              <a:t>18</a:t>
            </a:fld>
            <a:endParaRPr lang="en-US" smtClean="0"/>
          </a:p>
        </p:txBody>
      </p:sp>
      <p:sp>
        <p:nvSpPr>
          <p:cNvPr id="46084" name="Rectangle 2"/>
          <p:cNvSpPr>
            <a:spLocks noGrp="1" noRot="1" noChangeAspect="1" noChangeArrowheads="1" noTextEdit="1"/>
          </p:cNvSpPr>
          <p:nvPr>
            <p:ph type="sldImg"/>
          </p:nvPr>
        </p:nvSpPr>
        <p:spPr>
          <a:xfrm>
            <a:off x="733425" y="728663"/>
            <a:ext cx="5260975" cy="3643312"/>
          </a:xfrm>
          <a:noFill/>
          <a:ln/>
        </p:spPr>
      </p:sp>
      <p:sp>
        <p:nvSpPr>
          <p:cNvPr id="46085"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7"/>
          <p:cNvSpPr>
            <a:spLocks noGrp="1" noChangeArrowheads="1"/>
          </p:cNvSpPr>
          <p:nvPr>
            <p:ph type="sldNum" sz="quarter" idx="5"/>
          </p:nvPr>
        </p:nvSpPr>
        <p:spPr>
          <a:noFill/>
        </p:spPr>
        <p:txBody>
          <a:bodyPr/>
          <a:lstStyle/>
          <a:p>
            <a:fld id="{1DBEC2D4-D6F8-443A-A1B3-D8F6DE3E1F07}" type="slidenum">
              <a:rPr lang="en-US" smtClean="0"/>
              <a:pPr/>
              <a:t>19</a:t>
            </a:fld>
            <a:endParaRPr lang="en-US" smtClean="0"/>
          </a:p>
        </p:txBody>
      </p:sp>
      <p:sp>
        <p:nvSpPr>
          <p:cNvPr id="47108" name="Rectangle 2"/>
          <p:cNvSpPr>
            <a:spLocks noGrp="1" noRot="1" noChangeAspect="1" noChangeArrowheads="1" noTextEdit="1"/>
          </p:cNvSpPr>
          <p:nvPr>
            <p:ph type="sldImg"/>
          </p:nvPr>
        </p:nvSpPr>
        <p:spPr>
          <a:xfrm>
            <a:off x="733425" y="728663"/>
            <a:ext cx="5260975" cy="3643312"/>
          </a:xfrm>
          <a:noFill/>
          <a:ln/>
        </p:spPr>
      </p:sp>
      <p:sp>
        <p:nvSpPr>
          <p:cNvPr id="47109"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9" name="Rectangle 7"/>
          <p:cNvSpPr>
            <a:spLocks noGrp="1" noChangeArrowheads="1"/>
          </p:cNvSpPr>
          <p:nvPr>
            <p:ph type="sldNum" sz="quarter" idx="5"/>
          </p:nvPr>
        </p:nvSpPr>
        <p:spPr>
          <a:noFill/>
        </p:spPr>
        <p:txBody>
          <a:bodyPr/>
          <a:lstStyle/>
          <a:p>
            <a:fld id="{D59F52ED-1AB5-4F28-9FA9-AE2C186AB9D9}" type="slidenum">
              <a:rPr lang="en-US" smtClean="0"/>
              <a:pPr/>
              <a:t>2</a:t>
            </a:fld>
            <a:endParaRPr lang="en-US" smtClean="0"/>
          </a:p>
        </p:txBody>
      </p:sp>
      <p:sp>
        <p:nvSpPr>
          <p:cNvPr id="29700" name="Rectangle 1"/>
          <p:cNvSpPr>
            <a:spLocks noGrp="1" noRot="1" noChangeAspect="1" noChangeArrowheads="1" noTextEdit="1"/>
          </p:cNvSpPr>
          <p:nvPr>
            <p:ph type="sldImg"/>
          </p:nvPr>
        </p:nvSpPr>
        <p:spPr>
          <a:xfrm>
            <a:off x="906463" y="844550"/>
            <a:ext cx="4916487" cy="3403600"/>
          </a:xfrm>
          <a:ln/>
        </p:spPr>
      </p:sp>
      <p:sp>
        <p:nvSpPr>
          <p:cNvPr id="29701" name="Rectangle 2"/>
          <p:cNvSpPr>
            <a:spLocks noGrp="1" noChangeArrowheads="1"/>
          </p:cNvSpPr>
          <p:nvPr>
            <p:ph type="body" idx="1"/>
          </p:nvPr>
        </p:nvSpPr>
        <p:spPr>
          <a:xfrm>
            <a:off x="981141" y="4625432"/>
            <a:ext cx="5096713" cy="3697586"/>
          </a:xfrm>
          <a:noFill/>
          <a:ln w="9525"/>
        </p:spPr>
        <p:txBody>
          <a:bodyPr wrap="none" anchor="ctr"/>
          <a:lstStyle/>
          <a:p>
            <a:endParaRPr lang="en-US" sz="9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7"/>
          <p:cNvSpPr>
            <a:spLocks noGrp="1" noChangeArrowheads="1"/>
          </p:cNvSpPr>
          <p:nvPr>
            <p:ph type="sldNum" sz="quarter" idx="5"/>
          </p:nvPr>
        </p:nvSpPr>
        <p:spPr>
          <a:noFill/>
        </p:spPr>
        <p:txBody>
          <a:bodyPr/>
          <a:lstStyle/>
          <a:p>
            <a:fld id="{30055EED-4272-47DE-AA0E-93A3B627001E}" type="slidenum">
              <a:rPr lang="en-US" smtClean="0"/>
              <a:pPr/>
              <a:t>20</a:t>
            </a:fld>
            <a:endParaRPr lang="en-US" smtClean="0"/>
          </a:p>
        </p:txBody>
      </p:sp>
      <p:sp>
        <p:nvSpPr>
          <p:cNvPr id="48132" name="Rectangle 2"/>
          <p:cNvSpPr>
            <a:spLocks noGrp="1" noRot="1" noChangeAspect="1" noChangeArrowheads="1" noTextEdit="1"/>
          </p:cNvSpPr>
          <p:nvPr>
            <p:ph type="sldImg"/>
          </p:nvPr>
        </p:nvSpPr>
        <p:spPr>
          <a:xfrm>
            <a:off x="733425" y="728663"/>
            <a:ext cx="5260975" cy="3643312"/>
          </a:xfrm>
          <a:noFill/>
          <a:ln/>
        </p:spPr>
      </p:sp>
      <p:sp>
        <p:nvSpPr>
          <p:cNvPr id="48133" name="Text Box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r>
              <a:rPr lang="en-US" sz="800" dirty="0" smtClean="0">
                <a:latin typeface="Nokia Sans Wide" pitchFamily="34" charset="0"/>
              </a:rPr>
              <a:t>The MMA is incredibly easy to use for all the things it can do. However, there are a few limitations that an astute programmer should be aware of. First of all, there are real memory constraints. The number of video and WAV players is limited by the heap of the mobile device. Also, while WAV players are limited by heap, there can be at most one MIDI or tone sequence players (or audio capture of your device supports that) realized at any given time. This does not constrain the utility method </a:t>
            </a:r>
            <a:r>
              <a:rPr lang="en-US" sz="800" dirty="0" err="1" smtClean="0">
                <a:latin typeface="Nokia Sans Wide" pitchFamily="34" charset="0"/>
              </a:rPr>
              <a:t>Manager.playTone</a:t>
            </a:r>
            <a:r>
              <a:rPr lang="en-US" sz="800" dirty="0" smtClean="0">
                <a:latin typeface="Nokia Sans Wide" pitchFamily="34" charset="0"/>
              </a:rPr>
              <a:t>() method which can be used at the same time as a MIDI or tone sequence player. However there may be limitations depending on your device as to how many tones can be played at the same time. Read the documentation for your device and use the empirical approach on physical devices to learn how to best use audio with your </a:t>
            </a:r>
            <a:r>
              <a:rPr lang="en-US" sz="800" dirty="0" err="1" smtClean="0">
                <a:latin typeface="Nokia Sans Wide" pitchFamily="34" charset="0"/>
              </a:rPr>
              <a:t>MIDlets</a:t>
            </a:r>
            <a:r>
              <a:rPr lang="en-US" sz="800" dirty="0" smtClean="0">
                <a:latin typeface="Nokia Sans Wide" pitchFamily="34" charset="0"/>
              </a:rPr>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
          <p:cNvSpPr>
            <a:spLocks noGrp="1" noChangeArrowheads="1"/>
          </p:cNvSpPr>
          <p:nvPr>
            <p:ph type="sldNum" sz="quarter" idx="5"/>
          </p:nvPr>
        </p:nvSpPr>
        <p:spPr>
          <a:noFill/>
        </p:spPr>
        <p:txBody>
          <a:bodyPr/>
          <a:lstStyle/>
          <a:p>
            <a:fld id="{F33033AC-C304-4968-B155-97C4CAFCD1C2}" type="slidenum">
              <a:rPr lang="en-US" smtClean="0"/>
              <a:pPr/>
              <a:t>21</a:t>
            </a:fld>
            <a:endParaRPr lang="en-US" smtClean="0"/>
          </a:p>
        </p:txBody>
      </p:sp>
      <p:sp>
        <p:nvSpPr>
          <p:cNvPr id="49156" name="Rectangle 2"/>
          <p:cNvSpPr>
            <a:spLocks noGrp="1" noRot="1" noChangeAspect="1" noChangeArrowheads="1" noTextEdit="1"/>
          </p:cNvSpPr>
          <p:nvPr>
            <p:ph type="sldImg"/>
          </p:nvPr>
        </p:nvSpPr>
        <p:spPr>
          <a:xfrm>
            <a:off x="733425" y="728663"/>
            <a:ext cx="5260975" cy="3643312"/>
          </a:xfrm>
          <a:noFill/>
          <a:ln/>
        </p:spPr>
      </p:sp>
      <p:sp>
        <p:nvSpPr>
          <p:cNvPr id="49157"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7"/>
          <p:cNvSpPr>
            <a:spLocks noGrp="1" noChangeArrowheads="1"/>
          </p:cNvSpPr>
          <p:nvPr>
            <p:ph type="sldNum" sz="quarter" idx="5"/>
          </p:nvPr>
        </p:nvSpPr>
        <p:spPr>
          <a:noFill/>
        </p:spPr>
        <p:txBody>
          <a:bodyPr/>
          <a:lstStyle/>
          <a:p>
            <a:fld id="{43BFC638-5D54-4CF2-9EC9-364FFB8367BD}" type="slidenum">
              <a:rPr lang="en-US" smtClean="0"/>
              <a:pPr/>
              <a:t>22</a:t>
            </a:fld>
            <a:endParaRPr lang="en-US" smtClean="0"/>
          </a:p>
        </p:txBody>
      </p:sp>
      <p:sp>
        <p:nvSpPr>
          <p:cNvPr id="50180" name="Rectangle 2"/>
          <p:cNvSpPr>
            <a:spLocks noGrp="1" noRot="1" noChangeAspect="1" noChangeArrowheads="1" noTextEdit="1"/>
          </p:cNvSpPr>
          <p:nvPr>
            <p:ph type="sldImg"/>
          </p:nvPr>
        </p:nvSpPr>
        <p:spPr>
          <a:xfrm>
            <a:off x="733425" y="728663"/>
            <a:ext cx="5260975" cy="3643312"/>
          </a:xfrm>
          <a:noFill/>
          <a:ln/>
        </p:spPr>
      </p:sp>
      <p:sp>
        <p:nvSpPr>
          <p:cNvPr id="50181"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7"/>
          <p:cNvSpPr>
            <a:spLocks noGrp="1" noChangeArrowheads="1"/>
          </p:cNvSpPr>
          <p:nvPr>
            <p:ph type="sldNum" sz="quarter" idx="5"/>
          </p:nvPr>
        </p:nvSpPr>
        <p:spPr>
          <a:noFill/>
        </p:spPr>
        <p:txBody>
          <a:bodyPr/>
          <a:lstStyle/>
          <a:p>
            <a:fld id="{1CF1A20D-71DF-4973-978D-F3E5C49D44C2}" type="slidenum">
              <a:rPr lang="en-US" smtClean="0"/>
              <a:pPr/>
              <a:t>23</a:t>
            </a:fld>
            <a:endParaRPr lang="en-US" smtClean="0"/>
          </a:p>
        </p:txBody>
      </p:sp>
      <p:sp>
        <p:nvSpPr>
          <p:cNvPr id="51204" name="Rectangle 2"/>
          <p:cNvSpPr>
            <a:spLocks noGrp="1" noRot="1" noChangeAspect="1" noChangeArrowheads="1" noTextEdit="1"/>
          </p:cNvSpPr>
          <p:nvPr>
            <p:ph type="sldImg"/>
          </p:nvPr>
        </p:nvSpPr>
        <p:spPr>
          <a:xfrm>
            <a:off x="733425" y="728663"/>
            <a:ext cx="5260975" cy="3643312"/>
          </a:xfrm>
          <a:noFill/>
          <a:ln/>
        </p:spPr>
      </p:sp>
      <p:sp>
        <p:nvSpPr>
          <p:cNvPr id="51205"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7"/>
          <p:cNvSpPr>
            <a:spLocks noGrp="1" noChangeArrowheads="1"/>
          </p:cNvSpPr>
          <p:nvPr>
            <p:ph type="sldNum" sz="quarter" idx="5"/>
          </p:nvPr>
        </p:nvSpPr>
        <p:spPr>
          <a:noFill/>
        </p:spPr>
        <p:txBody>
          <a:bodyPr/>
          <a:lstStyle/>
          <a:p>
            <a:fld id="{7C364763-A1F3-4D09-A4F0-00D50618156D}" type="slidenum">
              <a:rPr lang="en-US" smtClean="0"/>
              <a:pPr/>
              <a:t>3</a:t>
            </a:fld>
            <a:endParaRPr lang="en-US" smtClean="0"/>
          </a:p>
        </p:txBody>
      </p:sp>
      <p:sp>
        <p:nvSpPr>
          <p:cNvPr id="30724" name="Rectangle 2"/>
          <p:cNvSpPr>
            <a:spLocks noGrp="1" noRot="1" noChangeAspect="1" noChangeArrowheads="1" noTextEdit="1"/>
          </p:cNvSpPr>
          <p:nvPr>
            <p:ph type="sldImg"/>
          </p:nvPr>
        </p:nvSpPr>
        <p:spPr>
          <a:xfrm>
            <a:off x="733425" y="728663"/>
            <a:ext cx="5260975" cy="3643312"/>
          </a:xfrm>
          <a:noFill/>
          <a:ln/>
        </p:spPr>
      </p:sp>
      <p:sp>
        <p:nvSpPr>
          <p:cNvPr id="30725" name="Text Box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pPr>
              <a:spcBef>
                <a:spcPct val="0"/>
              </a:spcBef>
            </a:pPr>
            <a:r>
              <a:rPr lang="en-US" sz="800" dirty="0" smtClean="0">
                <a:latin typeface="Nokia Sans Wide" pitchFamily="34" charset="0"/>
              </a:rPr>
              <a:t>With the availability of many different formats for rich media, the </a:t>
            </a:r>
            <a:r>
              <a:rPr lang="en-US" sz="800" dirty="0" err="1" smtClean="0">
                <a:latin typeface="Nokia Sans Wide" pitchFamily="34" charset="0"/>
              </a:rPr>
              <a:t>MIDlet</a:t>
            </a:r>
            <a:r>
              <a:rPr lang="en-US" sz="800" dirty="0" smtClean="0">
                <a:latin typeface="Nokia Sans Wide" pitchFamily="34" charset="0"/>
              </a:rPr>
              <a:t> programmer can use the Mobile Media API (MMA) to access several rich media formats in a unified manner. The API is flexible enough so that media can be accessed as either streamed across a network or directly from a JAR file. In addition to standard supported media protocols, custom protocol handlers can also be implemented as well.</a:t>
            </a:r>
          </a:p>
          <a:p>
            <a:pPr>
              <a:spcBef>
                <a:spcPct val="0"/>
              </a:spcBef>
            </a:pPr>
            <a:endParaRPr lang="en-US" sz="800" dirty="0" smtClean="0">
              <a:latin typeface="Nokia Sans Wide" pitchFamily="34" charset="0"/>
            </a:endParaRPr>
          </a:p>
          <a:p>
            <a:pPr>
              <a:spcBef>
                <a:spcPct val="0"/>
              </a:spcBef>
            </a:pPr>
            <a:r>
              <a:rPr lang="en-US" sz="800" dirty="0" smtClean="0">
                <a:latin typeface="Nokia Sans Wide" pitchFamily="34" charset="0"/>
              </a:rPr>
              <a:t>After completing this lecture the developer should be able to:</a:t>
            </a:r>
          </a:p>
          <a:p>
            <a:pPr lvl="1">
              <a:spcBef>
                <a:spcPct val="0"/>
              </a:spcBef>
              <a:spcAft>
                <a:spcPct val="100000"/>
              </a:spcAft>
              <a:buFontTx/>
              <a:buChar char="•"/>
            </a:pPr>
            <a:r>
              <a:rPr lang="en-US" sz="800" dirty="0" smtClean="0">
                <a:latin typeface="Nokia Sans Wide" pitchFamily="34" charset="0"/>
              </a:rPr>
              <a:t>Render rich media</a:t>
            </a:r>
          </a:p>
          <a:p>
            <a:pPr lvl="1">
              <a:spcBef>
                <a:spcPct val="0"/>
              </a:spcBef>
              <a:spcAft>
                <a:spcPct val="100000"/>
              </a:spcAft>
              <a:buFontTx/>
              <a:buChar char="•"/>
            </a:pPr>
            <a:r>
              <a:rPr lang="en-US" sz="800" dirty="0" smtClean="0">
                <a:latin typeface="Nokia Sans Wide" pitchFamily="34" charset="0"/>
              </a:rPr>
              <a:t>Control how media is rendered</a:t>
            </a:r>
          </a:p>
          <a:p>
            <a:pPr lvl="1">
              <a:spcBef>
                <a:spcPct val="0"/>
              </a:spcBef>
              <a:spcAft>
                <a:spcPct val="100000"/>
              </a:spcAft>
              <a:buFontTx/>
              <a:buChar char="•"/>
            </a:pPr>
            <a:r>
              <a:rPr lang="en-US" sz="800" dirty="0" smtClean="0">
                <a:latin typeface="Nokia Sans Wide" pitchFamily="34" charset="0"/>
              </a:rPr>
              <a:t>Dispatch media events</a:t>
            </a:r>
          </a:p>
          <a:p>
            <a:pPr>
              <a:spcBef>
                <a:spcPct val="0"/>
              </a:spcBef>
              <a:spcAft>
                <a:spcPct val="100000"/>
              </a:spcAft>
              <a:buFontTx/>
              <a:buNone/>
            </a:pPr>
            <a:endParaRPr lang="en-GB" sz="800" dirty="0" smtClean="0">
              <a:latin typeface="Nokia Sans Wide" pitchFamily="34" charset="0"/>
            </a:endParaRPr>
          </a:p>
          <a:p>
            <a:pPr>
              <a:spcBef>
                <a:spcPct val="0"/>
              </a:spcBef>
            </a:pPr>
            <a:r>
              <a:rPr lang="en-US" sz="800" dirty="0" err="1" smtClean="0">
                <a:latin typeface="Nokia Sans Wide" pitchFamily="34" charset="0"/>
              </a:rPr>
              <a:t>MIDlets</a:t>
            </a:r>
            <a:r>
              <a:rPr lang="en-US" sz="800" dirty="0" smtClean="0">
                <a:latin typeface="Nokia Sans Wide" pitchFamily="34" charset="0"/>
              </a:rPr>
              <a:t> run on devices with little memory, processing power and limited visual and audio capabilities. The Mobile Media API can be used to access several media formats in a unified and efficient manner, making the most of these constrained resources.</a:t>
            </a:r>
          </a:p>
          <a:p>
            <a:pPr>
              <a:spcBef>
                <a:spcPct val="0"/>
              </a:spcBef>
            </a:pPr>
            <a:r>
              <a:rPr lang="en-US" sz="800" dirty="0" smtClean="0">
                <a:latin typeface="Nokia Sans Wide" pitchFamily="34" charset="0"/>
              </a:rPr>
              <a:t>It is flexible, in that you can load media over a network connection, or directly from the JAR, and it is designed to allow further development of new media protocols.</a:t>
            </a:r>
            <a:endParaRPr lang="en-US" sz="8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p:spPr>
        <p:txBody>
          <a:bodyPr/>
          <a:lstStyle/>
          <a:p>
            <a:fld id="{D9BB6F48-E0C9-4008-9779-9B9FFAA6DBB1}" type="slidenum">
              <a:rPr lang="en-US" smtClean="0"/>
              <a:pPr/>
              <a:t>4</a:t>
            </a:fld>
            <a:endParaRPr lang="en-US" smtClean="0"/>
          </a:p>
        </p:txBody>
      </p:sp>
      <p:sp>
        <p:nvSpPr>
          <p:cNvPr id="31748" name="Rectangle 2"/>
          <p:cNvSpPr>
            <a:spLocks noGrp="1" noRot="1" noChangeAspect="1" noChangeArrowheads="1" noTextEdit="1"/>
          </p:cNvSpPr>
          <p:nvPr>
            <p:ph type="sldImg"/>
          </p:nvPr>
        </p:nvSpPr>
        <p:spPr>
          <a:xfrm>
            <a:off x="733425" y="728663"/>
            <a:ext cx="5260975" cy="3643312"/>
          </a:xfrm>
          <a:noFill/>
          <a:ln/>
        </p:spPr>
      </p:sp>
      <p:sp>
        <p:nvSpPr>
          <p:cNvPr id="31749" name="Text Box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r>
              <a:rPr lang="en-US" sz="800" dirty="0" smtClean="0">
                <a:latin typeface="Nokia Sans Wide" pitchFamily="34" charset="0"/>
              </a:rPr>
              <a:t>The MMA consists of three packages: </a:t>
            </a:r>
            <a:r>
              <a:rPr lang="en-US" sz="800" dirty="0" err="1" smtClean="0">
                <a:latin typeface="Nokia Sans Wide" pitchFamily="34" charset="0"/>
              </a:rPr>
              <a:t>javax.microedition.media</a:t>
            </a:r>
            <a:r>
              <a:rPr lang="en-US" sz="800" dirty="0" smtClean="0">
                <a:latin typeface="Nokia Sans Wide" pitchFamily="34" charset="0"/>
              </a:rPr>
              <a:t>, </a:t>
            </a:r>
            <a:r>
              <a:rPr lang="en-US" sz="800" dirty="0" err="1" smtClean="0">
                <a:latin typeface="Nokia Sans Wide" pitchFamily="34" charset="0"/>
              </a:rPr>
              <a:t>javax.microedition.media.control</a:t>
            </a:r>
            <a:r>
              <a:rPr lang="en-US" sz="800" dirty="0" smtClean="0">
                <a:latin typeface="Nokia Sans Wide" pitchFamily="34" charset="0"/>
              </a:rPr>
              <a:t>, and </a:t>
            </a:r>
            <a:r>
              <a:rPr lang="en-US" sz="800" dirty="0" err="1" smtClean="0">
                <a:latin typeface="Nokia Sans Wide" pitchFamily="34" charset="0"/>
              </a:rPr>
              <a:t>javax.microedition.media.protocol</a:t>
            </a:r>
            <a:r>
              <a:rPr lang="en-US" sz="800" dirty="0" smtClean="0">
                <a:latin typeface="Nokia Sans Wide" pitchFamily="34" charset="0"/>
              </a:rPr>
              <a:t>. The first two packages contain all the classes and interfaces needed to access rich media. The </a:t>
            </a:r>
            <a:r>
              <a:rPr lang="en-US" sz="800" dirty="0" err="1" smtClean="0">
                <a:latin typeface="Nokia Sans Wide" pitchFamily="34" charset="0"/>
              </a:rPr>
              <a:t>javax.microedition.media.protocol</a:t>
            </a:r>
            <a:r>
              <a:rPr lang="en-US" sz="800" dirty="0" smtClean="0">
                <a:latin typeface="Nokia Sans Wide" pitchFamily="34" charset="0"/>
              </a:rPr>
              <a:t> package is concerned with implementing custom protocol handlers and is not covered here. </a:t>
            </a:r>
          </a:p>
          <a:p>
            <a:endParaRPr lang="en-US" sz="800" dirty="0" smtClean="0">
              <a:latin typeface="Nokia Sans Wide" pitchFamily="34" charset="0"/>
            </a:endParaRPr>
          </a:p>
          <a:p>
            <a:r>
              <a:rPr lang="en-US" sz="800" dirty="0" smtClean="0">
                <a:latin typeface="Nokia Sans Wide" pitchFamily="34" charset="0"/>
              </a:rPr>
              <a:t>The </a:t>
            </a:r>
            <a:r>
              <a:rPr lang="en-US" sz="800" dirty="0" err="1" smtClean="0">
                <a:latin typeface="Nokia Sans Wide" pitchFamily="34" charset="0"/>
              </a:rPr>
              <a:t>javax.microedition.media</a:t>
            </a:r>
            <a:r>
              <a:rPr lang="en-US" sz="800" dirty="0" smtClean="0">
                <a:latin typeface="Nokia Sans Wide" pitchFamily="34" charset="0"/>
              </a:rPr>
              <a:t> classes and interfaces define how to access different media types whereas </a:t>
            </a:r>
            <a:r>
              <a:rPr lang="en-US" sz="800" dirty="0" err="1" smtClean="0">
                <a:latin typeface="Nokia Sans Wide" pitchFamily="34" charset="0"/>
              </a:rPr>
              <a:t>javax.microedition.media.control</a:t>
            </a:r>
            <a:r>
              <a:rPr lang="en-US" sz="800" dirty="0" smtClean="0">
                <a:latin typeface="Nokia Sans Wide" pitchFamily="34" charset="0"/>
              </a:rPr>
              <a:t> implements interfaces and classes to control how the media is played. The timing of how to play media consists of first obtaining a suitable player from the Manger class. Once the Manager creates a specific media player from a description of the media – called the Data Source, the player can be used how the media itself is actually played. Different controls, such as Volume Control, can be implemented by the player to control how the media itself is managed.</a:t>
            </a:r>
          </a:p>
          <a:p>
            <a:endParaRPr lang="en-US" sz="8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p>
            <a:fld id="{607CA349-7CF3-4A00-9911-A5D45108F303}" type="slidenum">
              <a:rPr lang="en-US" smtClean="0"/>
              <a:pPr/>
              <a:t>5</a:t>
            </a:fld>
            <a:endParaRPr lang="en-US" smtClean="0"/>
          </a:p>
        </p:txBody>
      </p:sp>
      <p:sp>
        <p:nvSpPr>
          <p:cNvPr id="32772" name="Rectangle 2"/>
          <p:cNvSpPr>
            <a:spLocks noGrp="1" noRot="1" noChangeAspect="1" noChangeArrowheads="1" noTextEdit="1"/>
          </p:cNvSpPr>
          <p:nvPr>
            <p:ph type="sldImg"/>
          </p:nvPr>
        </p:nvSpPr>
        <p:spPr>
          <a:xfrm>
            <a:off x="733425" y="728663"/>
            <a:ext cx="5260975" cy="3643312"/>
          </a:xfrm>
          <a:noFill/>
          <a:ln/>
        </p:spPr>
      </p:sp>
      <p:sp>
        <p:nvSpPr>
          <p:cNvPr id="32773" name="Text Box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pPr>
              <a:buNone/>
            </a:pPr>
            <a:r>
              <a:rPr lang="en-US" sz="800" dirty="0" smtClean="0">
                <a:latin typeface="Nokia Sans Wide" pitchFamily="34" charset="0"/>
              </a:rPr>
              <a:t>When the Player is created it starts out in the UNREALIZED state. In the above code example, after the Player finds its data it is in the REALIZED state. Once the player has enough data to start playing, the Player is in the PREFETCHED state. Once the player starts rendering media to the device, it is in the STARTED state. Finally, you can close the Player and put it in the CLOSED state. The reason for the five different states is that there are potentially time consuming operations that a Player has to go through before it can start rendering media, thus methods are provided to transition the player from state-to-state in order to allow the programmer to provide a mechanism for feedback and add controls that enhance the Player capabilities for rich media. For example, to add a Volume Control to the player, do the following:</a:t>
            </a:r>
          </a:p>
          <a:p>
            <a:pPr>
              <a:buNone/>
            </a:pPr>
            <a:r>
              <a:rPr lang="en-US" sz="800" b="1" dirty="0" smtClean="0">
                <a:solidFill>
                  <a:srgbClr val="006000"/>
                </a:solidFill>
                <a:latin typeface="Courier New" pitchFamily="49" charset="0"/>
              </a:rPr>
              <a:t>Player </a:t>
            </a:r>
            <a:r>
              <a:rPr lang="en-US" sz="800" b="1" dirty="0" err="1" smtClean="0">
                <a:solidFill>
                  <a:srgbClr val="006000"/>
                </a:solidFill>
                <a:latin typeface="Courier New" pitchFamily="49" charset="0"/>
              </a:rPr>
              <a:t>player</a:t>
            </a:r>
            <a:r>
              <a:rPr lang="en-US" sz="800" b="1" dirty="0" smtClean="0">
                <a:solidFill>
                  <a:srgbClr val="006000"/>
                </a:solidFill>
                <a:latin typeface="Courier New" pitchFamily="49" charset="0"/>
              </a:rPr>
              <a:t>;</a:t>
            </a:r>
          </a:p>
          <a:p>
            <a:pPr>
              <a:buNone/>
            </a:pPr>
            <a:r>
              <a:rPr lang="en-US" sz="800" b="1" dirty="0" err="1" smtClean="0">
                <a:solidFill>
                  <a:srgbClr val="006000"/>
                </a:solidFill>
                <a:latin typeface="Courier New" pitchFamily="49" charset="0"/>
              </a:rPr>
              <a:t>VolumeControl</a:t>
            </a:r>
            <a:r>
              <a:rPr lang="en-US" sz="800" b="1" dirty="0" smtClean="0">
                <a:solidFill>
                  <a:srgbClr val="006000"/>
                </a:solidFill>
                <a:latin typeface="Courier New" pitchFamily="49" charset="0"/>
              </a:rPr>
              <a:t> </a:t>
            </a:r>
            <a:r>
              <a:rPr lang="en-US" sz="800" b="1" dirty="0" err="1" smtClean="0">
                <a:solidFill>
                  <a:srgbClr val="006000"/>
                </a:solidFill>
                <a:latin typeface="Courier New" pitchFamily="49" charset="0"/>
              </a:rPr>
              <a:t>volCtrl</a:t>
            </a:r>
            <a:r>
              <a:rPr lang="en-US" sz="800" b="1" dirty="0" smtClean="0">
                <a:solidFill>
                  <a:srgbClr val="006000"/>
                </a:solidFill>
                <a:latin typeface="Courier New" pitchFamily="49" charset="0"/>
              </a:rPr>
              <a:t>;</a:t>
            </a:r>
          </a:p>
          <a:p>
            <a:pPr>
              <a:buNone/>
            </a:pPr>
            <a:r>
              <a:rPr lang="en-US" sz="800" b="1" dirty="0" smtClean="0">
                <a:solidFill>
                  <a:srgbClr val="006000"/>
                </a:solidFill>
                <a:latin typeface="Courier New" pitchFamily="49" charset="0"/>
              </a:rPr>
              <a:t>try {</a:t>
            </a:r>
          </a:p>
          <a:p>
            <a:pPr>
              <a:buNone/>
            </a:pPr>
            <a:r>
              <a:rPr lang="en-US" sz="800" b="1" dirty="0" smtClean="0">
                <a:solidFill>
                  <a:srgbClr val="006000"/>
                </a:solidFill>
                <a:latin typeface="Courier New" pitchFamily="49" charset="0"/>
              </a:rPr>
              <a:t>	player = </a:t>
            </a:r>
            <a:r>
              <a:rPr lang="en-US" sz="800" b="1" dirty="0" err="1" smtClean="0">
                <a:solidFill>
                  <a:srgbClr val="006000"/>
                </a:solidFill>
                <a:latin typeface="Courier New" pitchFamily="49" charset="0"/>
              </a:rPr>
              <a:t>Manager.createPlayer</a:t>
            </a:r>
            <a:r>
              <a:rPr lang="en-US" sz="800" b="1" dirty="0" smtClean="0">
                <a:solidFill>
                  <a:srgbClr val="006000"/>
                </a:solidFill>
                <a:latin typeface="Courier New" pitchFamily="49" charset="0"/>
              </a:rPr>
              <a:t>(“http://myserver/mymusic.wav”);</a:t>
            </a:r>
          </a:p>
          <a:p>
            <a:pPr>
              <a:buNone/>
            </a:pPr>
            <a:r>
              <a:rPr lang="en-US" sz="800" b="1" dirty="0" smtClean="0">
                <a:solidFill>
                  <a:srgbClr val="006000"/>
                </a:solidFill>
                <a:latin typeface="Courier New" pitchFamily="49" charset="0"/>
              </a:rPr>
              <a:t>	</a:t>
            </a:r>
            <a:r>
              <a:rPr lang="en-US" sz="800" b="1" dirty="0" err="1" smtClean="0">
                <a:solidFill>
                  <a:srgbClr val="006000"/>
                </a:solidFill>
                <a:latin typeface="Courier New" pitchFamily="49" charset="0"/>
              </a:rPr>
              <a:t>player.realize</a:t>
            </a:r>
            <a:r>
              <a:rPr lang="en-US" sz="800" b="1" dirty="0" smtClean="0">
                <a:solidFill>
                  <a:srgbClr val="006000"/>
                </a:solidFill>
                <a:latin typeface="Courier New" pitchFamily="49" charset="0"/>
              </a:rPr>
              <a:t>();</a:t>
            </a:r>
          </a:p>
          <a:p>
            <a:pPr>
              <a:buNone/>
            </a:pPr>
            <a:r>
              <a:rPr lang="en-US" sz="800" b="1" dirty="0" smtClean="0">
                <a:solidFill>
                  <a:srgbClr val="006000"/>
                </a:solidFill>
                <a:latin typeface="Courier New" pitchFamily="49" charset="0"/>
              </a:rPr>
              <a:t>	// once the player is realized you can add the volume control</a:t>
            </a:r>
          </a:p>
          <a:p>
            <a:pPr>
              <a:buNone/>
            </a:pPr>
            <a:r>
              <a:rPr lang="en-US" sz="800" b="1" dirty="0" smtClean="0">
                <a:solidFill>
                  <a:srgbClr val="006000"/>
                </a:solidFill>
                <a:latin typeface="Courier New" pitchFamily="49" charset="0"/>
              </a:rPr>
              <a:t>	</a:t>
            </a:r>
            <a:r>
              <a:rPr lang="en-US" sz="800" b="1" dirty="0" err="1" smtClean="0">
                <a:solidFill>
                  <a:srgbClr val="006000"/>
                </a:solidFill>
                <a:latin typeface="Courier New" pitchFamily="49" charset="0"/>
              </a:rPr>
              <a:t>volCtrl</a:t>
            </a:r>
            <a:r>
              <a:rPr lang="en-US" sz="800" b="1" dirty="0" smtClean="0">
                <a:solidFill>
                  <a:srgbClr val="006000"/>
                </a:solidFill>
                <a:latin typeface="Courier New" pitchFamily="49" charset="0"/>
              </a:rPr>
              <a:t> = (</a:t>
            </a:r>
            <a:r>
              <a:rPr lang="en-US" sz="800" b="1" dirty="0" err="1" smtClean="0">
                <a:solidFill>
                  <a:srgbClr val="006000"/>
                </a:solidFill>
                <a:latin typeface="Courier New" pitchFamily="49" charset="0"/>
              </a:rPr>
              <a:t>VolumeControl</a:t>
            </a:r>
            <a:r>
              <a:rPr lang="en-US" sz="800" b="1" dirty="0" smtClean="0">
                <a:solidFill>
                  <a:srgbClr val="006000"/>
                </a:solidFill>
                <a:latin typeface="Courier New" pitchFamily="49" charset="0"/>
              </a:rPr>
              <a:t>) </a:t>
            </a:r>
            <a:r>
              <a:rPr lang="en-US" sz="800" b="1" dirty="0" err="1" smtClean="0">
                <a:solidFill>
                  <a:srgbClr val="006000"/>
                </a:solidFill>
                <a:latin typeface="Courier New" pitchFamily="49" charset="0"/>
              </a:rPr>
              <a:t>p.getControl</a:t>
            </a:r>
            <a:r>
              <a:rPr lang="en-US" sz="800" b="1" dirty="0" smtClean="0">
                <a:solidFill>
                  <a:srgbClr val="006000"/>
                </a:solidFill>
                <a:latin typeface="Courier New" pitchFamily="49" charset="0"/>
              </a:rPr>
              <a:t>(“</a:t>
            </a:r>
            <a:r>
              <a:rPr lang="en-US" sz="800" b="1" dirty="0" err="1" smtClean="0">
                <a:solidFill>
                  <a:srgbClr val="006000"/>
                </a:solidFill>
                <a:latin typeface="Courier New" pitchFamily="49" charset="0"/>
              </a:rPr>
              <a:t>VolumeControl</a:t>
            </a:r>
            <a:r>
              <a:rPr lang="en-US" sz="800" b="1" dirty="0" smtClean="0">
                <a:solidFill>
                  <a:srgbClr val="006000"/>
                </a:solidFill>
                <a:latin typeface="Courier New" pitchFamily="49" charset="0"/>
              </a:rPr>
              <a:t>”);</a:t>
            </a:r>
          </a:p>
          <a:p>
            <a:pPr>
              <a:buNone/>
            </a:pPr>
            <a:r>
              <a:rPr lang="en-US" sz="800" b="1" dirty="0" smtClean="0">
                <a:solidFill>
                  <a:srgbClr val="006000"/>
                </a:solidFill>
                <a:latin typeface="Courier New" pitchFamily="49" charset="0"/>
              </a:rPr>
              <a:t>	</a:t>
            </a:r>
            <a:r>
              <a:rPr lang="en-US" sz="800" b="1" dirty="0" err="1" smtClean="0">
                <a:solidFill>
                  <a:srgbClr val="006000"/>
                </a:solidFill>
                <a:latin typeface="Courier New" pitchFamily="49" charset="0"/>
              </a:rPr>
              <a:t>volCtrl.setVolume</a:t>
            </a:r>
            <a:r>
              <a:rPr lang="en-US" sz="800" b="1" dirty="0" smtClean="0">
                <a:solidFill>
                  <a:srgbClr val="006000"/>
                </a:solidFill>
                <a:latin typeface="Courier New" pitchFamily="49" charset="0"/>
              </a:rPr>
              <a:t>(50);</a:t>
            </a:r>
          </a:p>
          <a:p>
            <a:pPr>
              <a:buNone/>
            </a:pPr>
            <a:r>
              <a:rPr lang="en-US" sz="800" b="1" dirty="0" smtClean="0">
                <a:solidFill>
                  <a:srgbClr val="006000"/>
                </a:solidFill>
                <a:latin typeface="Courier New" pitchFamily="49" charset="0"/>
              </a:rPr>
              <a:t>	</a:t>
            </a:r>
            <a:r>
              <a:rPr lang="en-US" sz="800" b="1" dirty="0" err="1" smtClean="0">
                <a:solidFill>
                  <a:srgbClr val="006000"/>
                </a:solidFill>
                <a:latin typeface="Courier New" pitchFamily="49" charset="0"/>
              </a:rPr>
              <a:t>p.prefetch</a:t>
            </a:r>
            <a:r>
              <a:rPr lang="en-US" sz="800" b="1" dirty="0" smtClean="0">
                <a:solidFill>
                  <a:srgbClr val="006000"/>
                </a:solidFill>
                <a:latin typeface="Courier New" pitchFamily="49" charset="0"/>
              </a:rPr>
              <a:t>(); // grab enough data to start</a:t>
            </a:r>
          </a:p>
          <a:p>
            <a:pPr>
              <a:buNone/>
            </a:pPr>
            <a:r>
              <a:rPr lang="en-US" sz="800" b="1" dirty="0" smtClean="0">
                <a:solidFill>
                  <a:srgbClr val="006000"/>
                </a:solidFill>
                <a:latin typeface="Courier New" pitchFamily="49" charset="0"/>
              </a:rPr>
              <a:t>	</a:t>
            </a:r>
            <a:r>
              <a:rPr lang="en-US" sz="800" b="1" dirty="0" err="1" smtClean="0">
                <a:solidFill>
                  <a:srgbClr val="006000"/>
                </a:solidFill>
                <a:latin typeface="Courier New" pitchFamily="49" charset="0"/>
              </a:rPr>
              <a:t>p.start</a:t>
            </a:r>
            <a:r>
              <a:rPr lang="en-US" sz="800" b="1" dirty="0" smtClean="0">
                <a:solidFill>
                  <a:srgbClr val="006000"/>
                </a:solidFill>
                <a:latin typeface="Courier New" pitchFamily="49" charset="0"/>
              </a:rPr>
              <a:t>();</a:t>
            </a:r>
          </a:p>
          <a:p>
            <a:pPr>
              <a:buNone/>
            </a:pPr>
            <a:r>
              <a:rPr lang="en-US" sz="800" b="1" dirty="0" smtClean="0">
                <a:solidFill>
                  <a:srgbClr val="006000"/>
                </a:solidFill>
                <a:latin typeface="Courier New" pitchFamily="49" charset="0"/>
              </a:rPr>
              <a:t>} catch (</a:t>
            </a:r>
            <a:r>
              <a:rPr lang="en-US" sz="800" b="1" dirty="0" err="1" smtClean="0">
                <a:solidFill>
                  <a:srgbClr val="006000"/>
                </a:solidFill>
                <a:latin typeface="Courier New" pitchFamily="49" charset="0"/>
              </a:rPr>
              <a:t>IOException</a:t>
            </a:r>
            <a:r>
              <a:rPr lang="en-US" sz="800" b="1" dirty="0" smtClean="0">
                <a:solidFill>
                  <a:srgbClr val="006000"/>
                </a:solidFill>
                <a:latin typeface="Courier New" pitchFamily="49" charset="0"/>
              </a:rPr>
              <a:t> e) {} </a:t>
            </a:r>
          </a:p>
          <a:p>
            <a:pPr>
              <a:buNone/>
            </a:pPr>
            <a:r>
              <a:rPr lang="en-US" sz="800" b="1" dirty="0" smtClean="0">
                <a:solidFill>
                  <a:srgbClr val="006000"/>
                </a:solidFill>
                <a:latin typeface="Courier New" pitchFamily="49" charset="0"/>
              </a:rPr>
              <a:t>catch (</a:t>
            </a:r>
            <a:r>
              <a:rPr lang="en-US" sz="800" b="1" dirty="0" err="1" smtClean="0">
                <a:solidFill>
                  <a:srgbClr val="006000"/>
                </a:solidFill>
                <a:latin typeface="Courier New" pitchFamily="49" charset="0"/>
              </a:rPr>
              <a:t>MediaException</a:t>
            </a:r>
            <a:r>
              <a:rPr lang="en-US" sz="800" b="1" dirty="0" smtClean="0">
                <a:solidFill>
                  <a:srgbClr val="006000"/>
                </a:solidFill>
                <a:latin typeface="Courier New" pitchFamily="49" charset="0"/>
              </a:rPr>
              <a:t> e) {}</a:t>
            </a:r>
          </a:p>
          <a:p>
            <a:pPr>
              <a:buNone/>
            </a:pPr>
            <a:r>
              <a:rPr lang="en-GB" sz="800" dirty="0" smtClean="0"/>
              <a:t>Note: If start is called when the Player is in the </a:t>
            </a:r>
            <a:r>
              <a:rPr lang="en-GB" sz="800" i="1" dirty="0" smtClean="0"/>
              <a:t>UNREALIZED</a:t>
            </a:r>
            <a:r>
              <a:rPr lang="en-GB" sz="800" dirty="0" smtClean="0"/>
              <a:t> or </a:t>
            </a:r>
            <a:r>
              <a:rPr lang="en-GB" sz="800" i="1" dirty="0" smtClean="0"/>
              <a:t>REALIZED</a:t>
            </a:r>
            <a:r>
              <a:rPr lang="en-GB" sz="800" dirty="0" smtClean="0"/>
              <a:t> state, it implicitly calls </a:t>
            </a:r>
            <a:r>
              <a:rPr lang="en-GB" sz="800" dirty="0" err="1" smtClean="0"/>
              <a:t>prefetch</a:t>
            </a:r>
            <a:r>
              <a:rPr lang="en-GB" sz="800" dirty="0" smtClean="0"/>
              <a:t>. </a:t>
            </a:r>
            <a:endParaRPr lang="en-US" sz="80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Grp="1" noChangeArrowheads="1"/>
          </p:cNvSpPr>
          <p:nvPr>
            <p:ph type="sldNum" sz="quarter" idx="5"/>
          </p:nvPr>
        </p:nvSpPr>
        <p:spPr>
          <a:noFill/>
        </p:spPr>
        <p:txBody>
          <a:bodyPr/>
          <a:lstStyle/>
          <a:p>
            <a:fld id="{9B7CBADE-0A63-4DC8-9B49-613BB1FFD8F1}" type="slidenum">
              <a:rPr lang="en-US" smtClean="0"/>
              <a:pPr/>
              <a:t>6</a:t>
            </a:fld>
            <a:endParaRPr lang="en-US" smtClean="0"/>
          </a:p>
        </p:txBody>
      </p:sp>
      <p:sp>
        <p:nvSpPr>
          <p:cNvPr id="33796" name="Rectangle 2"/>
          <p:cNvSpPr>
            <a:spLocks noGrp="1" noRot="1" noChangeAspect="1" noChangeArrowheads="1" noTextEdit="1"/>
          </p:cNvSpPr>
          <p:nvPr>
            <p:ph type="sldImg"/>
          </p:nvPr>
        </p:nvSpPr>
        <p:spPr>
          <a:xfrm>
            <a:off x="733425" y="728663"/>
            <a:ext cx="5260975" cy="3643312"/>
          </a:xfrm>
          <a:noFill/>
          <a:ln/>
        </p:spPr>
      </p:sp>
      <p:sp>
        <p:nvSpPr>
          <p:cNvPr id="33797" name="Text Box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r>
              <a:rPr lang="en-GB" sz="800" dirty="0" smtClean="0">
                <a:latin typeface="Nokia Sans Wide" pitchFamily="34" charset="0"/>
              </a:rPr>
              <a:t>When the Player is created it starts out in the UNREALIZED state. The Player object, when requested by the user, then communicates with the server or file system to locate all of the resources it needs to function. Once this has completed, the Player enters the REALIZED state. Realize() is potentially a time-consuming function, so make sure to use the appropriate time. Again, when requested by the user, the player then fills its buffers with media data, and enters the PREFETCHED state. To process the media data, the Player has to put in the STARTED state by the user. This means the Player is playing the particular media data.</a:t>
            </a:r>
            <a:endParaRPr lang="en-US" sz="800" dirty="0" smtClean="0">
              <a:latin typeface="Nokia Sans Wide" pitchFamily="34" charset="0"/>
            </a:endParaRP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Grp="1" noChangeArrowheads="1"/>
          </p:cNvSpPr>
          <p:nvPr>
            <p:ph type="sldNum" sz="quarter" idx="5"/>
          </p:nvPr>
        </p:nvSpPr>
        <p:spPr>
          <a:noFill/>
        </p:spPr>
        <p:txBody>
          <a:bodyPr/>
          <a:lstStyle/>
          <a:p>
            <a:fld id="{A81CF00B-742D-47A0-8E2F-19A46D6CB33B}" type="slidenum">
              <a:rPr lang="en-US" smtClean="0"/>
              <a:pPr/>
              <a:t>7</a:t>
            </a:fld>
            <a:endParaRPr lang="en-US" smtClean="0"/>
          </a:p>
        </p:txBody>
      </p:sp>
      <p:sp>
        <p:nvSpPr>
          <p:cNvPr id="34820" name="Rectangle 2"/>
          <p:cNvSpPr>
            <a:spLocks noGrp="1" noRot="1" noChangeAspect="1" noChangeArrowheads="1" noTextEdit="1"/>
          </p:cNvSpPr>
          <p:nvPr>
            <p:ph type="sldImg"/>
          </p:nvPr>
        </p:nvSpPr>
        <p:spPr>
          <a:xfrm>
            <a:off x="733425" y="728663"/>
            <a:ext cx="5260975" cy="3643312"/>
          </a:xfrm>
          <a:noFill/>
          <a:ln/>
        </p:spPr>
      </p:sp>
      <p:sp>
        <p:nvSpPr>
          <p:cNvPr id="34821"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7"/>
          <p:cNvSpPr>
            <a:spLocks noGrp="1" noChangeArrowheads="1"/>
          </p:cNvSpPr>
          <p:nvPr>
            <p:ph type="sldNum" sz="quarter" idx="5"/>
          </p:nvPr>
        </p:nvSpPr>
        <p:spPr>
          <a:noFill/>
        </p:spPr>
        <p:txBody>
          <a:bodyPr/>
          <a:lstStyle/>
          <a:p>
            <a:fld id="{AEA014AF-9086-4418-9F2E-DBD9BF9B6D0A}" type="slidenum">
              <a:rPr lang="en-US" smtClean="0"/>
              <a:pPr/>
              <a:t>8</a:t>
            </a:fld>
            <a:endParaRPr lang="en-US" smtClean="0"/>
          </a:p>
        </p:txBody>
      </p:sp>
      <p:sp>
        <p:nvSpPr>
          <p:cNvPr id="35844" name="Rectangle 2"/>
          <p:cNvSpPr>
            <a:spLocks noGrp="1" noRot="1" noChangeAspect="1" noChangeArrowheads="1" noTextEdit="1"/>
          </p:cNvSpPr>
          <p:nvPr>
            <p:ph type="sldImg"/>
          </p:nvPr>
        </p:nvSpPr>
        <p:spPr>
          <a:xfrm>
            <a:off x="733425" y="728663"/>
            <a:ext cx="5260975" cy="3643312"/>
          </a:xfrm>
          <a:noFill/>
          <a:ln/>
        </p:spPr>
      </p:sp>
      <p:sp>
        <p:nvSpPr>
          <p:cNvPr id="35845"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7"/>
          <p:cNvSpPr>
            <a:spLocks noGrp="1" noChangeArrowheads="1"/>
          </p:cNvSpPr>
          <p:nvPr>
            <p:ph type="sldNum" sz="quarter" idx="5"/>
          </p:nvPr>
        </p:nvSpPr>
        <p:spPr>
          <a:noFill/>
        </p:spPr>
        <p:txBody>
          <a:bodyPr/>
          <a:lstStyle/>
          <a:p>
            <a:fld id="{12836ED4-2C92-4138-A83A-9549BB19C0E5}" type="slidenum">
              <a:rPr lang="en-US" smtClean="0"/>
              <a:pPr/>
              <a:t>9</a:t>
            </a:fld>
            <a:endParaRPr lang="en-US" smtClean="0"/>
          </a:p>
        </p:txBody>
      </p:sp>
      <p:sp>
        <p:nvSpPr>
          <p:cNvPr id="36868" name="Rectangle 2"/>
          <p:cNvSpPr>
            <a:spLocks noGrp="1" noRot="1" noChangeAspect="1" noChangeArrowheads="1" noTextEdit="1"/>
          </p:cNvSpPr>
          <p:nvPr>
            <p:ph type="sldImg"/>
          </p:nvPr>
        </p:nvSpPr>
        <p:spPr>
          <a:xfrm>
            <a:off x="733425" y="728663"/>
            <a:ext cx="5260975" cy="3643312"/>
          </a:xfrm>
          <a:noFill/>
          <a:ln/>
        </p:spPr>
      </p:sp>
      <p:sp>
        <p:nvSpPr>
          <p:cNvPr id="36869" name="Rectangle 3"/>
          <p:cNvSpPr>
            <a:spLocks noGrp="1" noChangeArrowheads="1"/>
          </p:cNvSpPr>
          <p:nvPr>
            <p:ph type="body" idx="1"/>
          </p:nvPr>
        </p:nvSpPr>
        <p:spPr>
          <a:xfrm>
            <a:off x="981141" y="4625433"/>
            <a:ext cx="5096713" cy="3696051"/>
          </a:xfrm>
          <a:solidFill>
            <a:srgbClr val="FFFFFF"/>
          </a:solidFill>
          <a:ln>
            <a:solidFill>
              <a:srgbClr val="000000"/>
            </a:solidFill>
          </a:ln>
        </p:spPr>
        <p:txBody>
          <a:bodyPr/>
          <a:lstStyle/>
          <a:p>
            <a:endParaRPr lang="en-US" sz="8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Java ME for </a:t>
            </a:r>
            <a:r>
              <a:rPr lang="fi-FI" dirty="0" err="1" smtClean="0"/>
              <a:t>Education</a:t>
            </a:r>
            <a:endParaRPr lang="fi-FI"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
        <p:nvSpPr>
          <p:cNvPr id="7" name="Rectangle 4"/>
          <p:cNvSpPr>
            <a:spLocks noGrp="1" noChangeArrowheads="1"/>
          </p:cNvSpPr>
          <p:nvPr>
            <p:ph type="dt" sz="half" idx="10"/>
          </p:nvPr>
        </p:nvSpPr>
        <p:spPr>
          <a:xfrm>
            <a:off x="4809778" y="6410326"/>
            <a:ext cx="3498147" cy="288925"/>
          </a:xfrm>
          <a:prstGeom prst="rect">
            <a:avLst/>
          </a:prstGeom>
          <a:ln/>
        </p:spPr>
        <p:txBody>
          <a:bodyPr/>
          <a:lstStyle>
            <a:lvl1pPr>
              <a:defRPr sz="1000"/>
            </a:lvl1pPr>
          </a:lstStyle>
          <a:p>
            <a:pPr>
              <a:defRPr/>
            </a:pPr>
            <a:r>
              <a:rPr lang="en-US" dirty="0" smtClean="0"/>
              <a:t>Java ME for </a:t>
            </a:r>
            <a:r>
              <a:rPr lang="en-US" dirty="0" err="1" smtClean="0"/>
              <a:t>Ecdcation</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Java ME for </a:t>
            </a:r>
            <a:r>
              <a:rPr lang="fi-FI" dirty="0" err="1" smtClean="0"/>
              <a:t>Education</a:t>
            </a:r>
            <a:endParaRPr lang="fi-FI"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
        <p:nvSpPr>
          <p:cNvPr id="10" name="Footer Placeholder 5"/>
          <p:cNvSpPr>
            <a:spLocks noGrp="1"/>
          </p:cNvSpPr>
          <p:nvPr>
            <p:ph type="ftr" sz="quarter" idx="1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Java ME for </a:t>
            </a:r>
            <a:r>
              <a:rPr lang="fi-FI" dirty="0" err="1" smtClean="0"/>
              <a:t>Education</a:t>
            </a:r>
            <a:endParaRPr lang="fi-FI"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
        <p:nvSpPr>
          <p:cNvPr id="6"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Java ME for </a:t>
            </a:r>
            <a:r>
              <a:rPr lang="fi-FI" dirty="0" err="1" smtClean="0"/>
              <a:t>Educaion</a:t>
            </a:r>
            <a:endParaRPr lang="fi-FI"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Java ME for </a:t>
            </a:r>
            <a:r>
              <a:rPr lang="fi-FI" dirty="0" err="1" smtClean="0"/>
              <a:t>Education</a:t>
            </a:r>
            <a:endParaRPr lang="fi-FI"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
        <p:nvSpPr>
          <p:cNvPr id="7"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Java ME for </a:t>
            </a:r>
            <a:r>
              <a:rPr lang="fi-FI" dirty="0" err="1" smtClean="0"/>
              <a:t>Education</a:t>
            </a:r>
            <a:endParaRPr lang="fi-FI"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
        <p:nvSpPr>
          <p:cNvPr id="9" name="Rectangle 4"/>
          <p:cNvSpPr>
            <a:spLocks noGrp="1" noChangeArrowheads="1"/>
          </p:cNvSpPr>
          <p:nvPr>
            <p:ph type="dt" sz="half" idx="2"/>
          </p:nvPr>
        </p:nvSpPr>
        <p:spPr>
          <a:xfrm>
            <a:off x="3081586" y="6453336"/>
            <a:ext cx="3498147" cy="288925"/>
          </a:xfrm>
          <a:prstGeom prst="rect">
            <a:avLst/>
          </a:prstGeom>
          <a:ln/>
        </p:spPr>
        <p:txBody>
          <a:bodyPr/>
          <a:lstStyle>
            <a:lvl1pPr>
              <a:defRPr sz="1100"/>
            </a:lvl1pPr>
          </a:lstStyle>
          <a:p>
            <a:pPr>
              <a:defRPr/>
            </a:pPr>
            <a:r>
              <a:rPr lang="en-US" dirty="0" smtClean="0"/>
              <a:t>Java ME for Education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forum.nokia.com/main/0,,034-63,00.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ctrTitle"/>
          </p:nvPr>
        </p:nvSpPr>
        <p:spPr/>
        <p:txBody>
          <a:bodyPr/>
          <a:lstStyle/>
          <a:p>
            <a:r>
              <a:rPr lang="en-US" dirty="0" smtClean="0"/>
              <a:t>Module 7</a:t>
            </a:r>
            <a:br>
              <a:rPr lang="en-US" dirty="0" smtClean="0"/>
            </a:br>
            <a:r>
              <a:rPr lang="en-US" dirty="0" smtClean="0"/>
              <a:t>Using Mobile Media API</a:t>
            </a:r>
          </a:p>
        </p:txBody>
      </p:sp>
      <p:sp>
        <p:nvSpPr>
          <p:cNvPr id="3075" name="Rectangle 10"/>
          <p:cNvSpPr>
            <a:spLocks noGrp="1" noChangeArrowheads="1"/>
          </p:cNvSpPr>
          <p:nvPr>
            <p:ph type="subTitle" idx="1"/>
          </p:nvPr>
        </p:nvSpPr>
        <p:spPr/>
        <p:txBody>
          <a:bodyPr/>
          <a:lstStyle/>
          <a:p>
            <a:r>
              <a:rPr lang="en-US" dirty="0" smtClean="0"/>
              <a:t>Sounds and Tones in Java ME Applications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GB" smtClean="0"/>
              <a:t>PlayerListener</a:t>
            </a:r>
          </a:p>
        </p:txBody>
      </p:sp>
      <p:sp>
        <p:nvSpPr>
          <p:cNvPr id="12291" name="Rectangle 5"/>
          <p:cNvSpPr>
            <a:spLocks noGrp="1" noChangeArrowheads="1"/>
          </p:cNvSpPr>
          <p:nvPr>
            <p:ph type="body" idx="1"/>
          </p:nvPr>
        </p:nvSpPr>
        <p:spPr/>
        <p:txBody>
          <a:bodyPr/>
          <a:lstStyle/>
          <a:p>
            <a:r>
              <a:rPr lang="en-GB" dirty="0" smtClean="0"/>
              <a:t>Player can register an event handler to dispatch events</a:t>
            </a:r>
          </a:p>
          <a:p>
            <a:r>
              <a:rPr lang="en-GB" dirty="0" smtClean="0"/>
              <a:t>To do this, implement the </a:t>
            </a:r>
            <a:r>
              <a:rPr lang="en-GB" dirty="0" err="1" smtClean="0"/>
              <a:t>PlayerListener</a:t>
            </a:r>
            <a:r>
              <a:rPr lang="en-GB" dirty="0" smtClean="0"/>
              <a:t> interface and register it:</a:t>
            </a:r>
          </a:p>
          <a:p>
            <a:pPr lvl="3"/>
            <a:r>
              <a:rPr lang="en-GB" dirty="0" smtClean="0"/>
              <a:t>public void </a:t>
            </a:r>
            <a:r>
              <a:rPr lang="en-GB" dirty="0" err="1" smtClean="0"/>
              <a:t>playerUpdate</a:t>
            </a:r>
            <a:r>
              <a:rPr lang="en-GB" dirty="0" smtClean="0"/>
              <a:t>(Player </a:t>
            </a:r>
            <a:r>
              <a:rPr lang="en-GB" dirty="0" err="1" smtClean="0"/>
              <a:t>player</a:t>
            </a:r>
            <a:r>
              <a:rPr lang="en-GB" dirty="0" smtClean="0"/>
              <a:t>, String event, Object data) {</a:t>
            </a:r>
          </a:p>
          <a:p>
            <a:pPr lvl="3"/>
            <a:r>
              <a:rPr lang="en-GB" dirty="0" smtClean="0"/>
              <a:t>  if (</a:t>
            </a:r>
            <a:r>
              <a:rPr lang="en-GB" dirty="0" err="1" smtClean="0"/>
              <a:t>event.equals</a:t>
            </a:r>
            <a:r>
              <a:rPr lang="en-GB" dirty="0" smtClean="0"/>
              <a:t>(</a:t>
            </a:r>
            <a:r>
              <a:rPr lang="en-GB" dirty="0" err="1" smtClean="0"/>
              <a:t>PlayerListener.END_OF_MEDIA</a:t>
            </a:r>
            <a:r>
              <a:rPr lang="en-GB" dirty="0" smtClean="0"/>
              <a:t>))</a:t>
            </a:r>
          </a:p>
          <a:p>
            <a:pPr lvl="3"/>
            <a:r>
              <a:rPr lang="en-GB" dirty="0" smtClean="0"/>
              <a:t>		</a:t>
            </a:r>
            <a:r>
              <a:rPr lang="en-GB" dirty="0" err="1" smtClean="0"/>
              <a:t>player.close</a:t>
            </a:r>
            <a:r>
              <a:rPr lang="en-GB" dirty="0" smtClean="0"/>
              <a:t>();</a:t>
            </a:r>
          </a:p>
          <a:p>
            <a:pPr lvl="3"/>
            <a:r>
              <a:rPr lang="en-GB" dirty="0" smtClean="0"/>
              <a:t>}</a:t>
            </a:r>
          </a:p>
          <a:p>
            <a:r>
              <a:rPr lang="en-GB" dirty="0" smtClean="0"/>
              <a:t>Most real-world uses of the Mobile Media API need to dispatch media events</a:t>
            </a:r>
          </a:p>
          <a:p>
            <a:endParaRPr lang="en-GB"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lstStyle/>
          <a:p>
            <a:r>
              <a:rPr lang="en-GB" smtClean="0"/>
              <a:t>Querying a phone for its audio capabilities</a:t>
            </a:r>
          </a:p>
        </p:txBody>
      </p:sp>
      <p:sp>
        <p:nvSpPr>
          <p:cNvPr id="13315" name="Rectangle 6"/>
          <p:cNvSpPr>
            <a:spLocks noGrp="1" noChangeArrowheads="1"/>
          </p:cNvSpPr>
          <p:nvPr>
            <p:ph type="body" idx="1"/>
          </p:nvPr>
        </p:nvSpPr>
        <p:spPr/>
        <p:txBody>
          <a:bodyPr/>
          <a:lstStyle/>
          <a:p>
            <a:r>
              <a:rPr lang="en-GB" dirty="0" smtClean="0"/>
              <a:t>Support for Mobile Media features may vary from one device to another</a:t>
            </a:r>
          </a:p>
          <a:p>
            <a:r>
              <a:rPr lang="en-GB" dirty="0" smtClean="0"/>
              <a:t>While audio playback may be supported, some audio formats, such as WAV, MP3 and AU, may not be supported</a:t>
            </a:r>
          </a:p>
          <a:p>
            <a:r>
              <a:rPr lang="en-GB" dirty="0" smtClean="0"/>
              <a:t>Check for supported features of the device at runtime:</a:t>
            </a:r>
          </a:p>
          <a:p>
            <a:pPr lvl="3"/>
            <a:r>
              <a:rPr lang="en-GB" dirty="0" smtClean="0"/>
              <a:t>String[] protocols = </a:t>
            </a:r>
            <a:r>
              <a:rPr lang="en-GB" dirty="0" err="1" smtClean="0"/>
              <a:t>Manager.getSupportedProtocols</a:t>
            </a:r>
            <a:r>
              <a:rPr lang="en-GB" dirty="0" smtClean="0"/>
              <a:t>(null);</a:t>
            </a:r>
          </a:p>
          <a:p>
            <a:pPr lvl="3"/>
            <a:r>
              <a:rPr lang="en-GB" dirty="0" smtClean="0"/>
              <a:t>String[] types = </a:t>
            </a:r>
            <a:r>
              <a:rPr lang="en-GB" dirty="0" err="1" smtClean="0"/>
              <a:t>Manager.getSupportedContentTypes</a:t>
            </a:r>
            <a:r>
              <a:rPr lang="en-GB" dirty="0" smtClean="0"/>
              <a:t>(null);</a:t>
            </a:r>
          </a:p>
          <a:p>
            <a:endParaRPr lang="en-GB" dirty="0" smtClean="0"/>
          </a:p>
          <a:p>
            <a:endParaRPr lang="en-GB"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5"/>
          <p:cNvSpPr>
            <a:spLocks noGrp="1" noChangeArrowheads="1"/>
          </p:cNvSpPr>
          <p:nvPr>
            <p:ph type="title"/>
          </p:nvPr>
        </p:nvSpPr>
        <p:spPr/>
        <p:txBody>
          <a:bodyPr/>
          <a:lstStyle/>
          <a:p>
            <a:r>
              <a:rPr lang="en-GB" smtClean="0"/>
              <a:t>Mobile Media related System Properties</a:t>
            </a:r>
          </a:p>
        </p:txBody>
      </p:sp>
      <p:sp>
        <p:nvSpPr>
          <p:cNvPr id="14339" name="Rectangle 106"/>
          <p:cNvSpPr>
            <a:spLocks noGrp="1" noChangeArrowheads="1"/>
          </p:cNvSpPr>
          <p:nvPr>
            <p:ph type="body" idx="1"/>
          </p:nvPr>
        </p:nvSpPr>
        <p:spPr/>
        <p:txBody>
          <a:bodyPr/>
          <a:lstStyle/>
          <a:p>
            <a:r>
              <a:rPr lang="en-GB" smtClean="0"/>
              <a:t>To get information about device specific Mobile Media details, use System.getProperty()</a:t>
            </a:r>
          </a:p>
        </p:txBody>
      </p:sp>
      <p:graphicFrame>
        <p:nvGraphicFramePr>
          <p:cNvPr id="102504" name="Group 104"/>
          <p:cNvGraphicFramePr>
            <a:graphicFrameLocks noGrp="1"/>
          </p:cNvGraphicFramePr>
          <p:nvPr/>
        </p:nvGraphicFramePr>
        <p:xfrm>
          <a:off x="524244" y="2281200"/>
          <a:ext cx="8837257" cy="3623106"/>
        </p:xfrm>
        <a:graphic>
          <a:graphicData uri="http://schemas.openxmlformats.org/drawingml/2006/table">
            <a:tbl>
              <a:tblPr/>
              <a:tblGrid>
                <a:gridCol w="2463621"/>
                <a:gridCol w="6373636"/>
              </a:tblGrid>
              <a:tr h="397482">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500" b="1" i="0" u="none" strike="noStrike" cap="none" normalizeH="0" baseline="0" dirty="0" smtClean="0">
                          <a:ln>
                            <a:noFill/>
                          </a:ln>
                          <a:solidFill>
                            <a:schemeClr val="bg1"/>
                          </a:solidFill>
                          <a:effectLst/>
                          <a:latin typeface="Nokia Sans Wide" pitchFamily="34" charset="0"/>
                        </a:rPr>
                        <a:t>System Property</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9ED6"/>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500" b="1" i="0" u="none" strike="noStrike" cap="none" normalizeH="0" baseline="0" dirty="0" smtClean="0">
                          <a:ln>
                            <a:noFill/>
                          </a:ln>
                          <a:solidFill>
                            <a:schemeClr val="bg1"/>
                          </a:solidFill>
                          <a:effectLst/>
                          <a:latin typeface="Nokia Sans Wide" pitchFamily="34" charset="0"/>
                        </a:rPr>
                        <a:t>Description</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9ED6"/>
                    </a:solidFill>
                  </a:tcPr>
                </a:tc>
              </a:tr>
              <a:tr h="663622">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smtClean="0">
                          <a:ln>
                            <a:noFill/>
                          </a:ln>
                          <a:solidFill>
                            <a:schemeClr val="tx1"/>
                          </a:solidFill>
                          <a:effectLst/>
                          <a:latin typeface="Nokia Sans Wide" pitchFamily="34" charset="0"/>
                        </a:rPr>
                        <a:t>supports.mixing</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smtClean="0">
                          <a:ln>
                            <a:noFill/>
                          </a:ln>
                          <a:solidFill>
                            <a:schemeClr val="tx1"/>
                          </a:solidFill>
                          <a:effectLst/>
                          <a:latin typeface="Nokia Sans Wide" pitchFamily="34" charset="0"/>
                        </a:rPr>
                        <a:t>Returns true or false. True indicates that at least two tones can simultaneously be played with </a:t>
                      </a:r>
                      <a:r>
                        <a:rPr kumimoji="0" lang="en-GB" sz="1300" b="0" i="0" u="none" strike="noStrike" cap="none" normalizeH="0" baseline="0" dirty="0" err="1" smtClean="0">
                          <a:ln>
                            <a:noFill/>
                          </a:ln>
                          <a:solidFill>
                            <a:schemeClr val="tx1"/>
                          </a:solidFill>
                          <a:effectLst/>
                          <a:latin typeface="Nokia Sans Wide" pitchFamily="34" charset="0"/>
                        </a:rPr>
                        <a:t>Manager.playtone</a:t>
                      </a:r>
                      <a:r>
                        <a:rPr kumimoji="0" lang="en-GB" sz="1300" b="0" i="0" u="none" strike="noStrike" cap="none" normalizeH="0" baseline="0" dirty="0" smtClean="0">
                          <a:ln>
                            <a:noFill/>
                          </a:ln>
                          <a:solidFill>
                            <a:schemeClr val="tx1"/>
                          </a:solidFill>
                          <a:effectLst/>
                          <a:latin typeface="Nokia Sans Wide" pitchFamily="34" charset="0"/>
                        </a:rPr>
                        <a:t>() and at least two players can play audio simultaneously</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482">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smtClean="0">
                          <a:ln>
                            <a:noFill/>
                          </a:ln>
                          <a:solidFill>
                            <a:schemeClr val="tx1"/>
                          </a:solidFill>
                          <a:effectLst/>
                          <a:latin typeface="Nokia Sans Wide" pitchFamily="34" charset="0"/>
                          <a:cs typeface="Arial" pitchFamily="34" charset="0"/>
                        </a:rPr>
                        <a:t>supports.audio.capture</a:t>
                      </a:r>
                      <a:endParaRPr kumimoji="0" lang="en-GB" sz="1300" b="0" i="0" u="none" strike="noStrike" cap="none" normalizeH="0" baseline="0" smtClean="0">
                        <a:ln>
                          <a:noFill/>
                        </a:ln>
                        <a:solidFill>
                          <a:schemeClr val="tx1"/>
                        </a:solidFill>
                        <a:effectLst/>
                        <a:latin typeface="Nokia Sans Wide" pitchFamily="34" charset="0"/>
                      </a:endParaRP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smtClean="0">
                          <a:ln>
                            <a:noFill/>
                          </a:ln>
                          <a:solidFill>
                            <a:schemeClr val="tx1"/>
                          </a:solidFill>
                          <a:effectLst/>
                          <a:latin typeface="Nokia Sans Wide" pitchFamily="34" charset="0"/>
                          <a:cs typeface="Arial" pitchFamily="34" charset="0"/>
                        </a:rPr>
                        <a:t>Returns true or false indicating if audio capture is supported by the device</a:t>
                      </a:r>
                      <a:endParaRPr kumimoji="0" lang="en-GB" sz="1300" b="0" i="0" u="none" strike="noStrike" cap="none" normalizeH="0" baseline="0" smtClean="0">
                        <a:ln>
                          <a:noFill/>
                        </a:ln>
                        <a:solidFill>
                          <a:schemeClr val="tx1"/>
                        </a:solidFill>
                        <a:effectLst/>
                        <a:latin typeface="Nokia Sans Wide" pitchFamily="34" charset="0"/>
                      </a:endParaRP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r>
              <a:tr h="397482">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err="1" smtClean="0">
                          <a:ln>
                            <a:noFill/>
                          </a:ln>
                          <a:solidFill>
                            <a:schemeClr val="tx1"/>
                          </a:solidFill>
                          <a:effectLst/>
                          <a:latin typeface="Nokia Sans Wide" pitchFamily="34" charset="0"/>
                          <a:cs typeface="Arial" pitchFamily="34" charset="0"/>
                        </a:rPr>
                        <a:t>supports.video.capture</a:t>
                      </a:r>
                      <a:endParaRPr kumimoji="0" lang="en-GB" sz="1300" b="0" i="0" u="none" strike="noStrike" cap="none" normalizeH="0" baseline="0" dirty="0" smtClean="0">
                        <a:ln>
                          <a:noFill/>
                        </a:ln>
                        <a:solidFill>
                          <a:schemeClr val="tx1"/>
                        </a:solidFill>
                        <a:effectLst/>
                        <a:latin typeface="Nokia Sans Wide" pitchFamily="34" charset="0"/>
                        <a:cs typeface="Arial" pitchFamily="34" charset="0"/>
                      </a:endParaRP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smtClean="0">
                          <a:ln>
                            <a:noFill/>
                          </a:ln>
                          <a:solidFill>
                            <a:schemeClr val="tx1"/>
                          </a:solidFill>
                          <a:effectLst/>
                          <a:latin typeface="Nokia Sans Wide" pitchFamily="34" charset="0"/>
                          <a:cs typeface="Arial" pitchFamily="34" charset="0"/>
                        </a:rPr>
                        <a:t>Returns true or false indicating if video capture is supported by the device</a:t>
                      </a:r>
                      <a:endParaRPr kumimoji="0" lang="en-GB" sz="1300" b="0" i="0" u="none" strike="noStrike" cap="none" normalizeH="0" baseline="0" dirty="0" smtClean="0">
                        <a:ln>
                          <a:noFill/>
                        </a:ln>
                        <a:solidFill>
                          <a:schemeClr val="tx1"/>
                        </a:solidFill>
                        <a:effectLst/>
                        <a:latin typeface="Nokia Sans Wide" pitchFamily="34" charset="0"/>
                      </a:endParaRP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482">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smtClean="0">
                          <a:ln>
                            <a:noFill/>
                          </a:ln>
                          <a:solidFill>
                            <a:schemeClr val="tx1"/>
                          </a:solidFill>
                          <a:effectLst/>
                          <a:latin typeface="Nokia Sans Wide" pitchFamily="34" charset="0"/>
                          <a:cs typeface="Arial" pitchFamily="34" charset="0"/>
                        </a:rPr>
                        <a:t>supports.recording</a:t>
                      </a:r>
                      <a:endParaRPr kumimoji="0" lang="en-GB" sz="1300" b="0" i="0" u="none" strike="noStrike" cap="none" normalizeH="0" baseline="0" smtClean="0">
                        <a:ln>
                          <a:noFill/>
                        </a:ln>
                        <a:solidFill>
                          <a:schemeClr val="tx1"/>
                        </a:solidFill>
                        <a:effectLst/>
                        <a:latin typeface="Nokia Sans Wide" pitchFamily="34" charset="0"/>
                      </a:endParaRP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smtClean="0">
                          <a:ln>
                            <a:noFill/>
                          </a:ln>
                          <a:solidFill>
                            <a:schemeClr val="tx1"/>
                          </a:solidFill>
                          <a:effectLst/>
                          <a:latin typeface="Nokia Sans Wide" pitchFamily="34" charset="0"/>
                          <a:cs typeface="Arial" pitchFamily="34" charset="0"/>
                        </a:rPr>
                        <a:t>Returns true or false indicating if audio recording is supported</a:t>
                      </a:r>
                      <a:endParaRPr kumimoji="0" lang="en-GB" sz="1300" b="0" i="0" u="none" strike="noStrike" cap="none" normalizeH="0" baseline="0" dirty="0" smtClean="0">
                        <a:ln>
                          <a:noFill/>
                        </a:ln>
                        <a:solidFill>
                          <a:schemeClr val="tx1"/>
                        </a:solidFill>
                        <a:effectLst/>
                        <a:latin typeface="Nokia Sans Wide" pitchFamily="34" charset="0"/>
                      </a:endParaRP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r>
              <a:tr h="470065">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err="1" smtClean="0">
                          <a:ln>
                            <a:noFill/>
                          </a:ln>
                          <a:solidFill>
                            <a:schemeClr val="tx1"/>
                          </a:solidFill>
                          <a:effectLst/>
                          <a:latin typeface="Nokia Sans Wide" pitchFamily="34" charset="0"/>
                          <a:cs typeface="Arial" pitchFamily="34" charset="0"/>
                        </a:rPr>
                        <a:t>audio.encodings</a:t>
                      </a:r>
                      <a:endParaRPr kumimoji="0" lang="en-GB" sz="1300" b="0" i="0" u="none" strike="noStrike" cap="none" normalizeH="0" baseline="0" dirty="0" smtClean="0">
                        <a:ln>
                          <a:noFill/>
                        </a:ln>
                        <a:solidFill>
                          <a:schemeClr val="tx1"/>
                        </a:solidFill>
                        <a:effectLst/>
                        <a:latin typeface="Nokia Sans Wide" pitchFamily="34" charset="0"/>
                      </a:endParaRP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smtClean="0">
                          <a:ln>
                            <a:noFill/>
                          </a:ln>
                          <a:solidFill>
                            <a:schemeClr val="tx1"/>
                          </a:solidFill>
                          <a:effectLst/>
                          <a:latin typeface="Nokia Sans Wide" pitchFamily="34" charset="0"/>
                          <a:cs typeface="Arial" pitchFamily="34" charset="0"/>
                        </a:rPr>
                        <a:t>Returns the details of supported audio formats, such as bits, channels, rates and </a:t>
                      </a:r>
                      <a:r>
                        <a:rPr kumimoji="0" lang="en-GB" sz="1300" b="0" i="0" u="none" strike="noStrike" cap="none" normalizeH="0" baseline="0" dirty="0" err="1" smtClean="0">
                          <a:ln>
                            <a:noFill/>
                          </a:ln>
                          <a:solidFill>
                            <a:schemeClr val="tx1"/>
                          </a:solidFill>
                          <a:effectLst/>
                          <a:latin typeface="Nokia Sans Wide" pitchFamily="34" charset="0"/>
                          <a:cs typeface="Arial" pitchFamily="34" charset="0"/>
                        </a:rPr>
                        <a:t>endian</a:t>
                      </a:r>
                      <a:endParaRPr kumimoji="0" lang="en-GB" sz="1300" b="0" i="0" u="none" strike="noStrike" cap="none" normalizeH="0" baseline="0" dirty="0" smtClean="0">
                        <a:ln>
                          <a:noFill/>
                        </a:ln>
                        <a:solidFill>
                          <a:schemeClr val="tx1"/>
                        </a:solidFill>
                        <a:effectLst/>
                        <a:latin typeface="Nokia Sans Wide" pitchFamily="34" charset="0"/>
                      </a:endParaRP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482">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err="1" smtClean="0">
                          <a:ln>
                            <a:noFill/>
                          </a:ln>
                          <a:solidFill>
                            <a:schemeClr val="tx1"/>
                          </a:solidFill>
                          <a:effectLst/>
                          <a:latin typeface="Nokia Sans Wide" pitchFamily="34" charset="0"/>
                          <a:cs typeface="Arial" pitchFamily="34" charset="0"/>
                        </a:rPr>
                        <a:t>video.encodings</a:t>
                      </a:r>
                      <a:endParaRPr kumimoji="0" lang="en-GB" sz="1300" b="0" i="0" u="none" strike="noStrike" cap="none" normalizeH="0" baseline="0" dirty="0" smtClean="0">
                        <a:ln>
                          <a:noFill/>
                        </a:ln>
                        <a:solidFill>
                          <a:schemeClr val="tx1"/>
                        </a:solidFill>
                        <a:effectLst/>
                        <a:latin typeface="Nokia Sans Wide" pitchFamily="34" charset="0"/>
                      </a:endParaRP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smtClean="0">
                          <a:ln>
                            <a:noFill/>
                          </a:ln>
                          <a:solidFill>
                            <a:schemeClr val="tx1"/>
                          </a:solidFill>
                          <a:effectLst/>
                          <a:latin typeface="Nokia Sans Wide" pitchFamily="34" charset="0"/>
                          <a:cs typeface="Arial" pitchFamily="34" charset="0"/>
                        </a:rPr>
                        <a:t>Returns the details of supported video formats</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r>
              <a:tr h="470065">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err="1" smtClean="0">
                          <a:ln>
                            <a:noFill/>
                          </a:ln>
                          <a:solidFill>
                            <a:schemeClr val="tx1"/>
                          </a:solidFill>
                          <a:effectLst/>
                          <a:latin typeface="Nokia Sans Wide" pitchFamily="34" charset="0"/>
                          <a:cs typeface="Arial" pitchFamily="34" charset="0"/>
                        </a:rPr>
                        <a:t>video.snapshot.encodings</a:t>
                      </a:r>
                      <a:endParaRPr kumimoji="0" lang="en-GB" sz="1300" b="0" i="0" u="none" strike="noStrike" cap="none" normalizeH="0" baseline="0" dirty="0" smtClean="0">
                        <a:ln>
                          <a:noFill/>
                        </a:ln>
                        <a:solidFill>
                          <a:schemeClr val="tx1"/>
                        </a:solidFill>
                        <a:effectLst/>
                        <a:latin typeface="Nokia Sans Wide" pitchFamily="34" charset="0"/>
                      </a:endParaRP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300" b="0" i="0" u="none" strike="noStrike" cap="none" normalizeH="0" baseline="0" dirty="0" smtClean="0">
                          <a:ln>
                            <a:noFill/>
                          </a:ln>
                          <a:solidFill>
                            <a:schemeClr val="tx1"/>
                          </a:solidFill>
                          <a:effectLst/>
                          <a:latin typeface="Nokia Sans Wide" pitchFamily="34" charset="0"/>
                          <a:cs typeface="Arial" pitchFamily="34" charset="0"/>
                        </a:rPr>
                        <a:t>Returns the details of supported video snapshot formats when </a:t>
                      </a:r>
                      <a:r>
                        <a:rPr kumimoji="0" lang="en-GB" sz="1300" b="0" i="0" u="none" strike="noStrike" cap="none" normalizeH="0" baseline="0" dirty="0" err="1" smtClean="0">
                          <a:ln>
                            <a:noFill/>
                          </a:ln>
                          <a:solidFill>
                            <a:schemeClr val="tx1"/>
                          </a:solidFill>
                          <a:effectLst/>
                          <a:latin typeface="Nokia Sans Wide" pitchFamily="34" charset="0"/>
                          <a:cs typeface="Arial" pitchFamily="34" charset="0"/>
                        </a:rPr>
                        <a:t>VideoControl.getSnapshot</a:t>
                      </a:r>
                      <a:r>
                        <a:rPr kumimoji="0" lang="en-GB" sz="1300" b="0" i="0" u="none" strike="noStrike" cap="none" normalizeH="0" baseline="0" dirty="0" smtClean="0">
                          <a:ln>
                            <a:noFill/>
                          </a:ln>
                          <a:solidFill>
                            <a:schemeClr val="tx1"/>
                          </a:solidFill>
                          <a:effectLst/>
                          <a:latin typeface="Nokia Sans Wide" pitchFamily="34" charset="0"/>
                          <a:cs typeface="Arial" pitchFamily="34" charset="0"/>
                        </a:rPr>
                        <a:t>() is called</a:t>
                      </a:r>
                      <a:endParaRPr kumimoji="0" lang="en-GB" sz="1300" b="0" i="0" u="none" strike="noStrike" cap="none" normalizeH="0" baseline="0" dirty="0" smtClean="0">
                        <a:ln>
                          <a:noFill/>
                        </a:ln>
                        <a:solidFill>
                          <a:schemeClr val="tx1"/>
                        </a:solidFill>
                        <a:effectLst/>
                        <a:latin typeface="Nokia Sans Wide" pitchFamily="34" charset="0"/>
                      </a:endParaRP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GB" smtClean="0"/>
              <a:t>Making Noise with Tones</a:t>
            </a:r>
          </a:p>
        </p:txBody>
      </p:sp>
      <p:sp>
        <p:nvSpPr>
          <p:cNvPr id="15363" name="Rectangle 5"/>
          <p:cNvSpPr>
            <a:spLocks noGrp="1" noChangeArrowheads="1"/>
          </p:cNvSpPr>
          <p:nvPr>
            <p:ph type="body" idx="1"/>
          </p:nvPr>
        </p:nvSpPr>
        <p:spPr/>
        <p:txBody>
          <a:bodyPr/>
          <a:lstStyle/>
          <a:p>
            <a:r>
              <a:rPr lang="en-GB" smtClean="0"/>
              <a:t>Tone generation is characterised by frequency and duration</a:t>
            </a:r>
          </a:p>
          <a:p>
            <a:r>
              <a:rPr lang="en-GB" smtClean="0"/>
              <a:t>This type of media is important for games and other audio applications, especially on small devices, where it may be the only available form of multimedia capability</a:t>
            </a:r>
          </a:p>
          <a:p>
            <a:r>
              <a:rPr lang="en-GB" smtClean="0"/>
              <a:t>You can use tone generation in two different ways:</a:t>
            </a:r>
          </a:p>
          <a:p>
            <a:pPr lvl="1"/>
            <a:r>
              <a:rPr lang="en-GB" smtClean="0"/>
              <a:t>For simple situations, use the Manager.playTone(int note, int duration, int volume) method</a:t>
            </a:r>
          </a:p>
          <a:p>
            <a:pPr lvl="1"/>
            <a:r>
              <a:rPr lang="en-GB" smtClean="0"/>
              <a:t>For more fine-grained control or to play a sequence of tones, create a ToneControl from a Player</a:t>
            </a:r>
          </a:p>
          <a:p>
            <a:endParaRPr lang="en-GB"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r>
              <a:rPr lang="en-GB" smtClean="0"/>
              <a:t>Playing Individual Tones</a:t>
            </a:r>
          </a:p>
        </p:txBody>
      </p:sp>
      <p:sp>
        <p:nvSpPr>
          <p:cNvPr id="16387" name="Rectangle 7"/>
          <p:cNvSpPr>
            <a:spLocks noGrp="1" noChangeArrowheads="1"/>
          </p:cNvSpPr>
          <p:nvPr>
            <p:ph type="body" idx="1"/>
          </p:nvPr>
        </p:nvSpPr>
        <p:spPr/>
        <p:txBody>
          <a:bodyPr/>
          <a:lstStyle/>
          <a:p>
            <a:r>
              <a:rPr lang="en-GB" smtClean="0"/>
              <a:t>The Manager.playTone() method generates tones</a:t>
            </a:r>
          </a:p>
          <a:p>
            <a:r>
              <a:rPr lang="en-GB" smtClean="0"/>
              <a:t>Its implementation can be mapped to the hardware's tone generator</a:t>
            </a:r>
          </a:p>
          <a:p>
            <a:r>
              <a:rPr lang="en-GB" smtClean="0"/>
              <a:t>Specify the note, duration, and volume</a:t>
            </a:r>
          </a:p>
        </p:txBody>
      </p:sp>
      <p:sp>
        <p:nvSpPr>
          <p:cNvPr id="16388" name="Text Box 5"/>
          <p:cNvSpPr txBox="1">
            <a:spLocks noChangeArrowheads="1"/>
          </p:cNvSpPr>
          <p:nvPr/>
        </p:nvSpPr>
        <p:spPr bwMode="auto">
          <a:xfrm>
            <a:off x="1415147" y="2706045"/>
            <a:ext cx="7010712" cy="2289894"/>
          </a:xfrm>
          <a:prstGeom prst="rect">
            <a:avLst/>
          </a:prstGeom>
          <a:noFill/>
          <a:ln w="12700">
            <a:noFill/>
            <a:miter lim="800000"/>
            <a:headEnd/>
            <a:tailEnd/>
          </a:ln>
        </p:spPr>
        <p:txBody>
          <a:bodyPr wrap="none" lIns="86905" tIns="43452" rIns="86905" bIns="43452">
            <a:spAutoFit/>
          </a:bodyPr>
          <a:lstStyle/>
          <a:p>
            <a:pPr>
              <a:lnSpc>
                <a:spcPct val="90000"/>
              </a:lnSpc>
              <a:spcBef>
                <a:spcPct val="0"/>
              </a:spcBef>
              <a:spcAft>
                <a:spcPct val="0"/>
              </a:spcAft>
              <a:buClrTx/>
            </a:pPr>
            <a:r>
              <a:rPr lang="en-GB" sz="1700" b="1" dirty="0">
                <a:solidFill>
                  <a:srgbClr val="006000"/>
                </a:solidFill>
                <a:latin typeface="Courier New" pitchFamily="49" charset="0"/>
              </a:rPr>
              <a:t>...</a:t>
            </a:r>
          </a:p>
          <a:p>
            <a:pPr>
              <a:lnSpc>
                <a:spcPct val="90000"/>
              </a:lnSpc>
              <a:spcBef>
                <a:spcPct val="0"/>
              </a:spcBef>
              <a:spcAft>
                <a:spcPct val="0"/>
              </a:spcAft>
              <a:buClrTx/>
            </a:pPr>
            <a:r>
              <a:rPr lang="en-GB" sz="1700" b="1" dirty="0">
                <a:solidFill>
                  <a:srgbClr val="006000"/>
                </a:solidFill>
                <a:latin typeface="Courier New" pitchFamily="49" charset="0"/>
              </a:rPr>
              <a:t>try {</a:t>
            </a:r>
          </a:p>
          <a:p>
            <a:pPr>
              <a:lnSpc>
                <a:spcPct val="90000"/>
              </a:lnSpc>
              <a:spcBef>
                <a:spcPct val="0"/>
              </a:spcBef>
              <a:spcAft>
                <a:spcPct val="0"/>
              </a:spcAft>
              <a:buClrTx/>
            </a:pPr>
            <a:r>
              <a:rPr lang="en-GB" sz="1700" b="1" dirty="0">
                <a:solidFill>
                  <a:srgbClr val="006000"/>
                </a:solidFill>
                <a:latin typeface="Courier New" pitchFamily="49" charset="0"/>
              </a:rPr>
              <a:t>  // play a tone for 4000 milliseconds at volume 100</a:t>
            </a:r>
          </a:p>
          <a:p>
            <a:pPr>
              <a:lnSpc>
                <a:spcPct val="90000"/>
              </a:lnSpc>
              <a:spcBef>
                <a:spcPct val="0"/>
              </a:spcBef>
              <a:spcAft>
                <a:spcPct val="0"/>
              </a:spcAft>
              <a:buClrTx/>
            </a:pPr>
            <a:r>
              <a:rPr lang="en-GB" sz="1700" b="1" dirty="0">
                <a:solidFill>
                  <a:srgbClr val="006000"/>
                </a:solidFill>
                <a:latin typeface="Courier New" pitchFamily="49" charset="0"/>
              </a:rPr>
              <a:t>  </a:t>
            </a:r>
            <a:r>
              <a:rPr lang="en-GB" sz="1700" b="1" dirty="0" err="1">
                <a:solidFill>
                  <a:srgbClr val="006000"/>
                </a:solidFill>
                <a:latin typeface="Courier New" pitchFamily="49" charset="0"/>
              </a:rPr>
              <a:t>Manager.playTone</a:t>
            </a:r>
            <a:r>
              <a:rPr lang="en-GB" sz="1700" b="1" dirty="0">
                <a:solidFill>
                  <a:srgbClr val="006000"/>
                </a:solidFill>
                <a:latin typeface="Courier New" pitchFamily="49" charset="0"/>
              </a:rPr>
              <a:t>()(ToneControl.C4, 4000, 100);</a:t>
            </a:r>
          </a:p>
          <a:p>
            <a:pPr>
              <a:lnSpc>
                <a:spcPct val="90000"/>
              </a:lnSpc>
              <a:spcBef>
                <a:spcPct val="0"/>
              </a:spcBef>
              <a:spcAft>
                <a:spcPct val="0"/>
              </a:spcAft>
              <a:buClrTx/>
            </a:pPr>
            <a:r>
              <a:rPr lang="en-GB" sz="1700" b="1" dirty="0">
                <a:solidFill>
                  <a:srgbClr val="006000"/>
                </a:solidFill>
                <a:latin typeface="Courier New" pitchFamily="49" charset="0"/>
              </a:rPr>
              <a:t>} </a:t>
            </a:r>
          </a:p>
          <a:p>
            <a:pPr>
              <a:lnSpc>
                <a:spcPct val="90000"/>
              </a:lnSpc>
              <a:spcBef>
                <a:spcPct val="0"/>
              </a:spcBef>
              <a:spcAft>
                <a:spcPct val="0"/>
              </a:spcAft>
              <a:buClrTx/>
            </a:pPr>
            <a:r>
              <a:rPr lang="en-GB" sz="1700" b="1" dirty="0">
                <a:solidFill>
                  <a:srgbClr val="006000"/>
                </a:solidFill>
                <a:latin typeface="Courier New" pitchFamily="49" charset="0"/>
              </a:rPr>
              <a:t>catch(</a:t>
            </a:r>
            <a:r>
              <a:rPr lang="en-GB" sz="1700" b="1" dirty="0" err="1">
                <a:solidFill>
                  <a:srgbClr val="006000"/>
                </a:solidFill>
                <a:latin typeface="Courier New" pitchFamily="49" charset="0"/>
              </a:rPr>
              <a:t>MediaException</a:t>
            </a:r>
            <a:r>
              <a:rPr lang="en-GB" sz="1700" b="1" dirty="0">
                <a:solidFill>
                  <a:srgbClr val="006000"/>
                </a:solidFill>
                <a:latin typeface="Courier New" pitchFamily="49" charset="0"/>
              </a:rPr>
              <a:t> me) {</a:t>
            </a:r>
          </a:p>
          <a:p>
            <a:pPr>
              <a:lnSpc>
                <a:spcPct val="90000"/>
              </a:lnSpc>
              <a:spcBef>
                <a:spcPct val="0"/>
              </a:spcBef>
              <a:spcAft>
                <a:spcPct val="0"/>
              </a:spcAft>
              <a:buClrTx/>
            </a:pPr>
            <a:r>
              <a:rPr lang="en-GB" sz="1700" b="1" dirty="0">
                <a:solidFill>
                  <a:srgbClr val="006000"/>
                </a:solidFill>
                <a:latin typeface="Courier New" pitchFamily="49" charset="0"/>
              </a:rPr>
              <a:t>}</a:t>
            </a:r>
          </a:p>
          <a:p>
            <a:pPr>
              <a:lnSpc>
                <a:spcPct val="90000"/>
              </a:lnSpc>
              <a:spcBef>
                <a:spcPct val="0"/>
              </a:spcBef>
              <a:spcAft>
                <a:spcPct val="0"/>
              </a:spcAft>
              <a:buClrTx/>
            </a:pPr>
            <a:r>
              <a:rPr lang="en-GB" sz="1700" b="1" dirty="0">
                <a:solidFill>
                  <a:srgbClr val="006000"/>
                </a:solidFill>
                <a:latin typeface="Courier New" pitchFamily="49" charset="0"/>
              </a:rPr>
              <a:t>...</a:t>
            </a:r>
          </a:p>
          <a:p>
            <a:pPr>
              <a:lnSpc>
                <a:spcPct val="90000"/>
              </a:lnSpc>
              <a:spcBef>
                <a:spcPct val="0"/>
              </a:spcBef>
              <a:spcAft>
                <a:spcPct val="0"/>
              </a:spcAft>
              <a:buClrTx/>
            </a:pPr>
            <a:endParaRPr lang="en-GB" sz="1700" b="1" dirty="0">
              <a:solidFill>
                <a:srgbClr val="006000"/>
              </a:solidFill>
              <a:latin typeface="Courier New" pitchFamily="49"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r>
              <a:rPr lang="en-GB" smtClean="0"/>
              <a:t>Playing a Tone Sequence</a:t>
            </a:r>
          </a:p>
        </p:txBody>
      </p:sp>
      <p:sp>
        <p:nvSpPr>
          <p:cNvPr id="17411" name="Rectangle 7"/>
          <p:cNvSpPr>
            <a:spLocks noGrp="1" noChangeArrowheads="1"/>
          </p:cNvSpPr>
          <p:nvPr>
            <p:ph type="body" idx="1"/>
          </p:nvPr>
        </p:nvSpPr>
        <p:spPr/>
        <p:txBody>
          <a:bodyPr/>
          <a:lstStyle/>
          <a:p>
            <a:r>
              <a:rPr lang="en-GB" smtClean="0"/>
              <a:t>To play the sequence, use a tone player to create a ToneControl</a:t>
            </a:r>
          </a:p>
          <a:p>
            <a:r>
              <a:rPr lang="en-GB" smtClean="0"/>
              <a:t>Define the tone sequence in this control before the Player enters the prefetched or started state</a:t>
            </a:r>
          </a:p>
          <a:p>
            <a:endParaRPr lang="en-GB" smtClean="0"/>
          </a:p>
        </p:txBody>
      </p:sp>
      <p:sp>
        <p:nvSpPr>
          <p:cNvPr id="17412" name="Text Box 5"/>
          <p:cNvSpPr txBox="1">
            <a:spLocks noChangeArrowheads="1"/>
          </p:cNvSpPr>
          <p:nvPr/>
        </p:nvSpPr>
        <p:spPr bwMode="auto">
          <a:xfrm>
            <a:off x="741119" y="2780933"/>
            <a:ext cx="8325174" cy="1500447"/>
          </a:xfrm>
          <a:prstGeom prst="rect">
            <a:avLst/>
          </a:prstGeom>
          <a:noFill/>
          <a:ln w="12700">
            <a:noFill/>
            <a:miter lim="800000"/>
            <a:headEnd/>
            <a:tailEnd/>
          </a:ln>
        </p:spPr>
        <p:txBody>
          <a:bodyPr wrap="none" lIns="86905" tIns="43452" rIns="86905" bIns="43452">
            <a:spAutoFit/>
          </a:bodyPr>
          <a:lstStyle/>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Player p = </a:t>
            </a:r>
            <a:r>
              <a:rPr lang="en-GB" sz="1700" b="1" dirty="0" err="1">
                <a:solidFill>
                  <a:srgbClr val="006000"/>
                </a:solidFill>
                <a:latin typeface="Courier New" pitchFamily="49" charset="0"/>
                <a:cs typeface="Courier New" pitchFamily="49" charset="0"/>
              </a:rPr>
              <a:t>Manager.createPlayer</a:t>
            </a:r>
            <a:r>
              <a:rPr lang="en-GB" sz="1700" b="1" dirty="0">
                <a:solidFill>
                  <a:srgbClr val="006000"/>
                </a:solidFill>
                <a:latin typeface="Courier New" pitchFamily="49" charset="0"/>
                <a:cs typeface="Courier New" pitchFamily="49" charset="0"/>
              </a:rPr>
              <a:t>(</a:t>
            </a:r>
            <a:r>
              <a:rPr lang="en-GB" sz="1700" b="1" dirty="0" err="1">
                <a:solidFill>
                  <a:srgbClr val="006000"/>
                </a:solidFill>
                <a:latin typeface="Courier New" pitchFamily="49" charset="0"/>
                <a:cs typeface="Courier New" pitchFamily="49" charset="0"/>
              </a:rPr>
              <a:t>Manager.TONE_DEVICE_LOCATOR</a:t>
            </a:r>
            <a:r>
              <a:rPr lang="en-GB" sz="1700" b="1" dirty="0">
                <a:solidFill>
                  <a:srgbClr val="006000"/>
                </a:solidFill>
                <a:latin typeface="Courier New" pitchFamily="49" charset="0"/>
                <a:cs typeface="Courier New" pitchFamily="49" charset="0"/>
              </a:rPr>
              <a:t>); </a:t>
            </a:r>
          </a:p>
          <a:p>
            <a:pPr>
              <a:lnSpc>
                <a:spcPct val="90000"/>
              </a:lnSpc>
              <a:spcBef>
                <a:spcPct val="0"/>
              </a:spcBef>
              <a:spcAft>
                <a:spcPct val="0"/>
              </a:spcAft>
              <a:buClrTx/>
            </a:pPr>
            <a:r>
              <a:rPr lang="en-GB" sz="1700" b="1" dirty="0" err="1">
                <a:solidFill>
                  <a:srgbClr val="006000"/>
                </a:solidFill>
                <a:latin typeface="Courier New" pitchFamily="49" charset="0"/>
                <a:cs typeface="Courier New" pitchFamily="49" charset="0"/>
              </a:rPr>
              <a:t>p.addPlayerListener</a:t>
            </a:r>
            <a:r>
              <a:rPr lang="en-GB" sz="1700" b="1" dirty="0">
                <a:solidFill>
                  <a:srgbClr val="006000"/>
                </a:solidFill>
                <a:latin typeface="Courier New" pitchFamily="49" charset="0"/>
                <a:cs typeface="Courier New" pitchFamily="49" charset="0"/>
              </a:rPr>
              <a:t>(this); </a:t>
            </a:r>
          </a:p>
          <a:p>
            <a:pPr>
              <a:lnSpc>
                <a:spcPct val="90000"/>
              </a:lnSpc>
              <a:spcBef>
                <a:spcPct val="0"/>
              </a:spcBef>
              <a:spcAft>
                <a:spcPct val="0"/>
              </a:spcAft>
              <a:buClrTx/>
            </a:pPr>
            <a:r>
              <a:rPr lang="en-GB" sz="1700" b="1" dirty="0" err="1">
                <a:solidFill>
                  <a:srgbClr val="006000"/>
                </a:solidFill>
                <a:latin typeface="Courier New" pitchFamily="49" charset="0"/>
                <a:cs typeface="Courier New" pitchFamily="49" charset="0"/>
              </a:rPr>
              <a:t>p.realize</a:t>
            </a:r>
            <a:r>
              <a:rPr lang="en-GB" sz="1700" b="1" dirty="0">
                <a:solidFill>
                  <a:srgbClr val="006000"/>
                </a:solidFill>
                <a:latin typeface="Courier New" pitchFamily="49" charset="0"/>
                <a:cs typeface="Courier New" pitchFamily="49" charset="0"/>
              </a:rPr>
              <a:t>(); </a:t>
            </a:r>
          </a:p>
          <a:p>
            <a:pPr>
              <a:lnSpc>
                <a:spcPct val="90000"/>
              </a:lnSpc>
              <a:spcBef>
                <a:spcPct val="0"/>
              </a:spcBef>
              <a:spcAft>
                <a:spcPct val="0"/>
              </a:spcAft>
              <a:buClrTx/>
            </a:pPr>
            <a:r>
              <a:rPr lang="en-GB" sz="1700" b="1" dirty="0" err="1">
                <a:solidFill>
                  <a:srgbClr val="006000"/>
                </a:solidFill>
                <a:latin typeface="Courier New" pitchFamily="49" charset="0"/>
                <a:cs typeface="Courier New" pitchFamily="49" charset="0"/>
              </a:rPr>
              <a:t>ToneControl</a:t>
            </a:r>
            <a:r>
              <a:rPr lang="en-GB" sz="1700" b="1" dirty="0">
                <a:solidFill>
                  <a:srgbClr val="006000"/>
                </a:solidFill>
                <a:latin typeface="Courier New" pitchFamily="49" charset="0"/>
                <a:cs typeface="Courier New" pitchFamily="49" charset="0"/>
              </a:rPr>
              <a:t> c = (</a:t>
            </a:r>
            <a:r>
              <a:rPr lang="en-GB" sz="1700" b="1" dirty="0" err="1">
                <a:solidFill>
                  <a:srgbClr val="006000"/>
                </a:solidFill>
                <a:latin typeface="Courier New" pitchFamily="49" charset="0"/>
                <a:cs typeface="Courier New" pitchFamily="49" charset="0"/>
              </a:rPr>
              <a:t>ToneControl</a:t>
            </a: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p.getControl</a:t>
            </a:r>
            <a:r>
              <a:rPr lang="en-GB" sz="1700" b="1" dirty="0">
                <a:solidFill>
                  <a:srgbClr val="006000"/>
                </a:solidFill>
                <a:latin typeface="Courier New" pitchFamily="49" charset="0"/>
                <a:cs typeface="Courier New" pitchFamily="49" charset="0"/>
              </a:rPr>
              <a:t>("</a:t>
            </a:r>
            <a:r>
              <a:rPr lang="en-GB" sz="1700" b="1" dirty="0" err="1">
                <a:solidFill>
                  <a:srgbClr val="006000"/>
                </a:solidFill>
                <a:latin typeface="Courier New" pitchFamily="49" charset="0"/>
                <a:cs typeface="Courier New" pitchFamily="49" charset="0"/>
              </a:rPr>
              <a:t>ToneControl</a:t>
            </a:r>
            <a:r>
              <a:rPr lang="en-GB" sz="1700" b="1" dirty="0">
                <a:solidFill>
                  <a:srgbClr val="006000"/>
                </a:solidFill>
                <a:latin typeface="Courier New" pitchFamily="49" charset="0"/>
                <a:cs typeface="Courier New" pitchFamily="49" charset="0"/>
              </a:rPr>
              <a:t>"); </a:t>
            </a:r>
          </a:p>
          <a:p>
            <a:pPr>
              <a:lnSpc>
                <a:spcPct val="90000"/>
              </a:lnSpc>
              <a:spcBef>
                <a:spcPct val="0"/>
              </a:spcBef>
              <a:spcAft>
                <a:spcPct val="0"/>
              </a:spcAft>
              <a:buClrTx/>
            </a:pPr>
            <a:r>
              <a:rPr lang="en-GB" sz="1700" b="1" dirty="0" err="1">
                <a:solidFill>
                  <a:srgbClr val="006000"/>
                </a:solidFill>
                <a:latin typeface="Courier New" pitchFamily="49" charset="0"/>
                <a:cs typeface="Courier New" pitchFamily="49" charset="0"/>
              </a:rPr>
              <a:t>c.setSequence</a:t>
            </a:r>
            <a:r>
              <a:rPr lang="en-GB" sz="1700" b="1" dirty="0">
                <a:solidFill>
                  <a:srgbClr val="006000"/>
                </a:solidFill>
                <a:latin typeface="Courier New" pitchFamily="49" charset="0"/>
                <a:cs typeface="Courier New" pitchFamily="49" charset="0"/>
              </a:rPr>
              <a:t>(</a:t>
            </a:r>
            <a:r>
              <a:rPr lang="en-GB" sz="1700" b="1" dirty="0" err="1">
                <a:solidFill>
                  <a:srgbClr val="006000"/>
                </a:solidFill>
                <a:latin typeface="Courier New" pitchFamily="49" charset="0"/>
                <a:cs typeface="Courier New" pitchFamily="49" charset="0"/>
              </a:rPr>
              <a:t>createSequence</a:t>
            </a:r>
            <a:r>
              <a:rPr lang="en-GB" sz="1700" b="1" dirty="0">
                <a:solidFill>
                  <a:srgbClr val="006000"/>
                </a:solidFill>
                <a:latin typeface="Courier New" pitchFamily="49" charset="0"/>
                <a:cs typeface="Courier New" pitchFamily="49" charset="0"/>
              </a:rPr>
              <a:t>()); </a:t>
            </a:r>
          </a:p>
          <a:p>
            <a:pPr>
              <a:lnSpc>
                <a:spcPct val="90000"/>
              </a:lnSpc>
              <a:spcBef>
                <a:spcPct val="0"/>
              </a:spcBef>
              <a:spcAft>
                <a:spcPct val="0"/>
              </a:spcAft>
              <a:buClrTx/>
            </a:pPr>
            <a:r>
              <a:rPr lang="en-GB" sz="1700" b="1" dirty="0" err="1">
                <a:solidFill>
                  <a:srgbClr val="006000"/>
                </a:solidFill>
                <a:latin typeface="Courier New" pitchFamily="49" charset="0"/>
                <a:cs typeface="Courier New" pitchFamily="49" charset="0"/>
              </a:rPr>
              <a:t>p.start</a:t>
            </a:r>
            <a:r>
              <a:rPr lang="en-GB" sz="1700" b="1" dirty="0">
                <a:solidFill>
                  <a:srgbClr val="006000"/>
                </a:solidFill>
                <a:latin typeface="Courier New" pitchFamily="49" charset="0"/>
                <a:cs typeface="Courier New" pitchFamily="49" charset="0"/>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GB" smtClean="0"/>
              <a:t>Creating the Sequence</a:t>
            </a:r>
          </a:p>
        </p:txBody>
      </p:sp>
      <p:sp>
        <p:nvSpPr>
          <p:cNvPr id="18435" name="Text Box 5"/>
          <p:cNvSpPr txBox="1">
            <a:spLocks noChangeArrowheads="1"/>
          </p:cNvSpPr>
          <p:nvPr/>
        </p:nvSpPr>
        <p:spPr bwMode="auto">
          <a:xfrm>
            <a:off x="345282" y="1340768"/>
            <a:ext cx="9245298" cy="5087583"/>
          </a:xfrm>
          <a:prstGeom prst="rect">
            <a:avLst/>
          </a:prstGeom>
          <a:noFill/>
          <a:ln w="12700">
            <a:noFill/>
            <a:miter lim="800000"/>
            <a:headEnd/>
            <a:tailEnd/>
          </a:ln>
        </p:spPr>
        <p:txBody>
          <a:bodyPr wrap="none" lIns="86905" tIns="43452" rIns="86905" bIns="43452">
            <a:spAutoFit/>
          </a:bodyPr>
          <a:lstStyle/>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private byte TEMPO = 30;</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private byte volume = 100;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private byte d = 8; // eighth note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private byte C = ToneControl.C4;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private byte D = (byte) (C + 2);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private byte E = (byte) (C + 4); </a:t>
            </a:r>
          </a:p>
          <a:p>
            <a:pPr>
              <a:lnSpc>
                <a:spcPct val="90000"/>
              </a:lnSpc>
              <a:spcBef>
                <a:spcPct val="0"/>
              </a:spcBef>
              <a:spcAft>
                <a:spcPct val="0"/>
              </a:spcAft>
              <a:buClrTx/>
            </a:pPr>
            <a:endParaRPr lang="en-GB" sz="1700" b="1" dirty="0">
              <a:solidFill>
                <a:srgbClr val="006000"/>
              </a:solidFill>
              <a:latin typeface="Courier New" pitchFamily="49" charset="0"/>
              <a:cs typeface="Courier New" pitchFamily="49" charset="0"/>
            </a:endParaRP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private byte[] </a:t>
            </a:r>
            <a:r>
              <a:rPr lang="en-GB" sz="1700" b="1" dirty="0" err="1">
                <a:solidFill>
                  <a:srgbClr val="006000"/>
                </a:solidFill>
                <a:latin typeface="Courier New" pitchFamily="49" charset="0"/>
                <a:cs typeface="Courier New" pitchFamily="49" charset="0"/>
              </a:rPr>
              <a:t>createSequence</a:t>
            </a:r>
            <a:r>
              <a:rPr lang="en-GB" sz="1700" b="1" dirty="0">
                <a:solidFill>
                  <a:srgbClr val="006000"/>
                </a:solidFill>
                <a:latin typeface="Courier New" pitchFamily="49" charset="0"/>
                <a:cs typeface="Courier New" pitchFamily="49" charset="0"/>
              </a:rPr>
              <a:t>() {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byte[] sequence = {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ToneControl.VERSION</a:t>
            </a:r>
            <a:r>
              <a:rPr lang="en-GB" sz="1700" b="1" dirty="0">
                <a:solidFill>
                  <a:srgbClr val="006000"/>
                </a:solidFill>
                <a:latin typeface="Courier New" pitchFamily="49" charset="0"/>
                <a:cs typeface="Courier New" pitchFamily="49" charset="0"/>
              </a:rPr>
              <a:t>, 1, // always 1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ToneControl.TEMPO</a:t>
            </a:r>
            <a:r>
              <a:rPr lang="en-GB" sz="1700" b="1" dirty="0">
                <a:solidFill>
                  <a:srgbClr val="006000"/>
                </a:solidFill>
                <a:latin typeface="Courier New" pitchFamily="49" charset="0"/>
                <a:cs typeface="Courier New" pitchFamily="49" charset="0"/>
              </a:rPr>
              <a:t>, TEMPO, // set the tempo</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ToneControl.SET_VOLUME</a:t>
            </a:r>
            <a:r>
              <a:rPr lang="en-GB" sz="1700" b="1" dirty="0">
                <a:solidFill>
                  <a:srgbClr val="006000"/>
                </a:solidFill>
                <a:latin typeface="Courier New" pitchFamily="49" charset="0"/>
                <a:cs typeface="Courier New" pitchFamily="49" charset="0"/>
              </a:rPr>
              <a:t>, volume, // Set the new volume</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ToneControl.BLOCK_START</a:t>
            </a:r>
            <a:r>
              <a:rPr lang="en-GB" sz="1700" b="1" dirty="0">
                <a:solidFill>
                  <a:srgbClr val="006000"/>
                </a:solidFill>
                <a:latin typeface="Courier New" pitchFamily="49" charset="0"/>
                <a:cs typeface="Courier New" pitchFamily="49" charset="0"/>
              </a:rPr>
              <a:t>, 0, // define block 0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C, d, D, d, E, d, // define repeatable block of 3 eighth notes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ToneControl.BLOCK_END</a:t>
            </a:r>
            <a:r>
              <a:rPr lang="en-GB" sz="1700" b="1" dirty="0">
                <a:solidFill>
                  <a:srgbClr val="006000"/>
                </a:solidFill>
                <a:latin typeface="Courier New" pitchFamily="49" charset="0"/>
                <a:cs typeface="Courier New" pitchFamily="49" charset="0"/>
              </a:rPr>
              <a:t>, 0, // end block 0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ToneControl.PLAY_BLOCK</a:t>
            </a:r>
            <a:r>
              <a:rPr lang="en-GB" sz="1700" b="1" dirty="0">
                <a:solidFill>
                  <a:srgbClr val="006000"/>
                </a:solidFill>
                <a:latin typeface="Courier New" pitchFamily="49" charset="0"/>
                <a:cs typeface="Courier New" pitchFamily="49" charset="0"/>
              </a:rPr>
              <a:t>, 0, // play block 0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ToneControl.SILENCE</a:t>
            </a:r>
            <a:r>
              <a:rPr lang="en-GB" sz="1700" b="1" dirty="0">
                <a:solidFill>
                  <a:srgbClr val="006000"/>
                </a:solidFill>
                <a:latin typeface="Courier New" pitchFamily="49" charset="0"/>
                <a:cs typeface="Courier New" pitchFamily="49" charset="0"/>
              </a:rPr>
              <a:t>, d, E, d, D, d, C, d, // play some other notes</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r>
              <a:rPr lang="en-GB" sz="1700" b="1" dirty="0" err="1">
                <a:solidFill>
                  <a:srgbClr val="006000"/>
                </a:solidFill>
                <a:latin typeface="Courier New" pitchFamily="49" charset="0"/>
                <a:cs typeface="Courier New" pitchFamily="49" charset="0"/>
              </a:rPr>
              <a:t>ToneControl.PLAY_BLOCK</a:t>
            </a:r>
            <a:r>
              <a:rPr lang="en-GB" sz="1700" b="1" dirty="0">
                <a:solidFill>
                  <a:srgbClr val="006000"/>
                </a:solidFill>
                <a:latin typeface="Courier New" pitchFamily="49" charset="0"/>
                <a:cs typeface="Courier New" pitchFamily="49" charset="0"/>
              </a:rPr>
              <a:t>, 0, // play block 0 again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return sequence; </a:t>
            </a:r>
          </a:p>
          <a:p>
            <a:pPr>
              <a:lnSpc>
                <a:spcPct val="90000"/>
              </a:lnSpc>
              <a:spcBef>
                <a:spcPct val="0"/>
              </a:spcBef>
              <a:spcAft>
                <a:spcPct val="0"/>
              </a:spcAft>
              <a:buClrTx/>
            </a:pPr>
            <a:r>
              <a:rPr lang="en-GB" sz="1700" b="1" dirty="0">
                <a:solidFill>
                  <a:srgbClr val="006000"/>
                </a:solidFill>
                <a:latin typeface="Courier New" pitchFamily="49" charset="0"/>
                <a:cs typeface="Courier New" pitchFamily="49" charset="0"/>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GB" smtClean="0"/>
              <a:t>Playing Digitised Sound and Music</a:t>
            </a:r>
          </a:p>
        </p:txBody>
      </p:sp>
      <p:sp>
        <p:nvSpPr>
          <p:cNvPr id="19459" name="Rectangle 5"/>
          <p:cNvSpPr>
            <a:spLocks noGrp="1" noChangeArrowheads="1"/>
          </p:cNvSpPr>
          <p:nvPr>
            <p:ph type="body" idx="1"/>
          </p:nvPr>
        </p:nvSpPr>
        <p:spPr/>
        <p:txBody>
          <a:bodyPr/>
          <a:lstStyle/>
          <a:p>
            <a:r>
              <a:rPr lang="en-GB" smtClean="0"/>
              <a:t>You can play sounds within a game to enhance its playability</a:t>
            </a:r>
          </a:p>
          <a:p>
            <a:pPr lvl="1"/>
            <a:r>
              <a:rPr lang="en-GB" smtClean="0"/>
              <a:t>The sounds can be used to indicate action in the game, for example, the firing of a gun or a collision between objects</a:t>
            </a:r>
          </a:p>
          <a:p>
            <a:r>
              <a:rPr lang="en-GB" smtClean="0"/>
              <a:t>Most new Nokia phones support WAV, AMR, MIDI and MP3 formats</a:t>
            </a:r>
          </a:p>
          <a:p>
            <a:r>
              <a:rPr lang="en-GB" smtClean="0"/>
              <a:t>Nokia provides a Multimedia Converter tool</a:t>
            </a:r>
          </a:p>
          <a:p>
            <a:pPr lvl="1"/>
            <a:r>
              <a:rPr lang="en-GB" smtClean="0"/>
              <a:t>The tool converts common multimedia files (such as AVI, WAV, MPEG, and MP3) into standard 3GPP/AMR, H.263, wideband and narrowband AMR-supported formats to be used in mobile phone applications such as MMS</a:t>
            </a:r>
          </a:p>
          <a:p>
            <a:pPr lvl="1"/>
            <a:r>
              <a:rPr lang="en-GB" smtClean="0"/>
              <a:t>The tool enables you to play original and converted multimedia and 3GPP/AMR formats on a PC</a:t>
            </a:r>
          </a:p>
          <a:p>
            <a:pPr lvl="1"/>
            <a:r>
              <a:rPr lang="en-GB" smtClean="0"/>
              <a:t>Available from </a:t>
            </a:r>
            <a:r>
              <a:rPr lang="en-GB" smtClean="0">
                <a:hlinkClick r:id="rId3"/>
              </a:rPr>
              <a:t>http://www.forum.nokia.com/main/0,,034-63,00.html</a:t>
            </a:r>
            <a:endParaRPr lang="en-GB"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20"/>
          <p:cNvSpPr>
            <a:spLocks noGrp="1" noChangeArrowheads="1"/>
          </p:cNvSpPr>
          <p:nvPr>
            <p:ph type="title"/>
          </p:nvPr>
        </p:nvSpPr>
        <p:spPr/>
        <p:txBody>
          <a:bodyPr/>
          <a:lstStyle/>
          <a:p>
            <a:r>
              <a:rPr lang="en-GB" smtClean="0"/>
              <a:t>Content Types</a:t>
            </a:r>
          </a:p>
        </p:txBody>
      </p:sp>
      <p:sp>
        <p:nvSpPr>
          <p:cNvPr id="20483" name="Rectangle 121"/>
          <p:cNvSpPr>
            <a:spLocks noGrp="1" noChangeArrowheads="1"/>
          </p:cNvSpPr>
          <p:nvPr>
            <p:ph type="body" idx="1"/>
          </p:nvPr>
        </p:nvSpPr>
        <p:spPr/>
        <p:txBody>
          <a:bodyPr/>
          <a:lstStyle/>
          <a:p>
            <a:r>
              <a:rPr lang="en-GB" smtClean="0"/>
              <a:t>Depending on the device, you can use the Mobile Media API to play a multitude of sound file types</a:t>
            </a:r>
          </a:p>
          <a:p>
            <a:r>
              <a:rPr lang="en-GB" smtClean="0"/>
              <a:t>When you create Player objects through the Manager class, specify the content type of the file to play</a:t>
            </a:r>
          </a:p>
          <a:p>
            <a:r>
              <a:rPr lang="en-GB" smtClean="0"/>
              <a:t>The table below details some content type strings you can use</a:t>
            </a:r>
          </a:p>
        </p:txBody>
      </p:sp>
      <p:graphicFrame>
        <p:nvGraphicFramePr>
          <p:cNvPr id="104567" name="Group 119"/>
          <p:cNvGraphicFramePr>
            <a:graphicFrameLocks noGrp="1"/>
          </p:cNvGraphicFramePr>
          <p:nvPr/>
        </p:nvGraphicFramePr>
        <p:xfrm>
          <a:off x="1947192" y="3663745"/>
          <a:ext cx="5542008" cy="2037239"/>
        </p:xfrm>
        <a:graphic>
          <a:graphicData uri="http://schemas.openxmlformats.org/drawingml/2006/table">
            <a:tbl>
              <a:tblPr/>
              <a:tblGrid>
                <a:gridCol w="2396544"/>
                <a:gridCol w="3145464"/>
              </a:tblGrid>
              <a:tr h="345636">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bg1"/>
                          </a:solidFill>
                          <a:effectLst/>
                          <a:latin typeface="Nokia Sans Wide" pitchFamily="34" charset="0"/>
                        </a:rPr>
                        <a:t>MIME Types</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9ED6"/>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bg1"/>
                          </a:solidFill>
                          <a:effectLst/>
                          <a:latin typeface="Nokia Sans Wide" pitchFamily="34" charset="0"/>
                        </a:rPr>
                        <a:t>Description</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9ED6"/>
                    </a:solidFill>
                  </a:tcPr>
                </a:tc>
              </a:tr>
              <a:tr h="331811">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audio/x-wav</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wav audio format</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audio/basic</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au audio format</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r>
              <a:tr h="331811">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audio/amr</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amr audio format</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audio/midi</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midi audio format</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7FF"/>
                    </a:solidFill>
                  </a:tcPr>
                </a:tc>
              </a:tr>
              <a:tr h="364359">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audio/mpeg</a:t>
                      </a:r>
                    </a:p>
                  </a:txBody>
                  <a:tcPr marL="89870" marR="89870"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01688" rtl="0" eaLnBrk="0" fontAlgn="base" latinLnBrk="0" hangingPunct="0">
                        <a:lnSpc>
                          <a:spcPct val="100000"/>
                        </a:lnSpc>
                        <a:spcBef>
                          <a:spcPct val="15000"/>
                        </a:spcBef>
                        <a:spcAft>
                          <a:spcPct val="15000"/>
                        </a:spcAft>
                        <a:buClr>
                          <a:schemeClr val="accent1"/>
                        </a:buClr>
                        <a:buSzTx/>
                        <a:buFontTx/>
                        <a:buNone/>
                        <a:tabLst/>
                      </a:pPr>
                      <a:r>
                        <a:rPr kumimoji="0" lang="en-GB" sz="1600" b="0" i="0" u="none" strike="noStrike" cap="none" normalizeH="0" baseline="0" smtClean="0">
                          <a:ln>
                            <a:noFill/>
                          </a:ln>
                          <a:solidFill>
                            <a:schemeClr val="tx1"/>
                          </a:solidFill>
                          <a:effectLst/>
                          <a:latin typeface="Nokia Sans Wide" pitchFamily="34" charset="0"/>
                        </a:rPr>
                        <a:t>mp3 audio format</a:t>
                      </a:r>
                    </a:p>
                  </a:txBody>
                  <a:tcPr marL="89870" marR="89870"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r>
              <a:rPr lang="en-GB" smtClean="0"/>
              <a:t>Playing a Sound File from an URL</a:t>
            </a:r>
          </a:p>
        </p:txBody>
      </p:sp>
      <p:sp>
        <p:nvSpPr>
          <p:cNvPr id="21507" name="Rectangle 7"/>
          <p:cNvSpPr>
            <a:spLocks noGrp="1" noChangeArrowheads="1"/>
          </p:cNvSpPr>
          <p:nvPr>
            <p:ph type="body" idx="1"/>
          </p:nvPr>
        </p:nvSpPr>
        <p:spPr/>
        <p:txBody>
          <a:bodyPr/>
          <a:lstStyle/>
          <a:p>
            <a:pPr lvl="3"/>
            <a:r>
              <a:rPr lang="en-GB" dirty="0" smtClean="0"/>
              <a:t>Player p;</a:t>
            </a:r>
          </a:p>
          <a:p>
            <a:pPr lvl="3"/>
            <a:r>
              <a:rPr lang="en-GB" dirty="0" err="1" smtClean="0"/>
              <a:t>VolumeControl</a:t>
            </a:r>
            <a:r>
              <a:rPr lang="en-GB" dirty="0" smtClean="0"/>
              <a:t> </a:t>
            </a:r>
            <a:r>
              <a:rPr lang="en-GB" dirty="0" err="1" smtClean="0"/>
              <a:t>vc</a:t>
            </a:r>
            <a:r>
              <a:rPr lang="en-GB" dirty="0" smtClean="0"/>
              <a:t>;</a:t>
            </a:r>
          </a:p>
          <a:p>
            <a:pPr lvl="3"/>
            <a:r>
              <a:rPr lang="en-GB" dirty="0" smtClean="0"/>
              <a:t>try {</a:t>
            </a:r>
          </a:p>
          <a:p>
            <a:pPr lvl="3"/>
            <a:r>
              <a:rPr lang="en-GB" dirty="0" smtClean="0"/>
              <a:t>  p = </a:t>
            </a:r>
            <a:r>
              <a:rPr lang="en-GB" dirty="0" err="1" smtClean="0"/>
              <a:t>Manager.createPlayer</a:t>
            </a:r>
            <a:r>
              <a:rPr lang="en-GB" dirty="0" smtClean="0"/>
              <a:t>("http://server/somemusic.wav");</a:t>
            </a:r>
          </a:p>
          <a:p>
            <a:pPr lvl="3"/>
            <a:r>
              <a:rPr lang="en-GB" dirty="0" smtClean="0"/>
              <a:t>  </a:t>
            </a:r>
            <a:r>
              <a:rPr lang="en-GB" dirty="0" err="1" smtClean="0"/>
              <a:t>p.realize</a:t>
            </a:r>
            <a:r>
              <a:rPr lang="en-GB" dirty="0" smtClean="0"/>
              <a:t>();</a:t>
            </a:r>
          </a:p>
          <a:p>
            <a:pPr lvl="3"/>
            <a:r>
              <a:rPr lang="en-GB" dirty="0" smtClean="0"/>
              <a:t>  // get volume control for player and set volume to max</a:t>
            </a:r>
          </a:p>
          <a:p>
            <a:pPr lvl="3"/>
            <a:r>
              <a:rPr lang="en-GB" dirty="0" smtClean="0"/>
              <a:t>  </a:t>
            </a:r>
            <a:r>
              <a:rPr lang="en-GB" dirty="0" err="1" smtClean="0"/>
              <a:t>vc</a:t>
            </a:r>
            <a:r>
              <a:rPr lang="en-GB" dirty="0" smtClean="0"/>
              <a:t> = (</a:t>
            </a:r>
            <a:r>
              <a:rPr lang="en-GB" dirty="0" err="1" smtClean="0"/>
              <a:t>VolumeControl</a:t>
            </a:r>
            <a:r>
              <a:rPr lang="en-GB" dirty="0" smtClean="0"/>
              <a:t>) </a:t>
            </a:r>
            <a:r>
              <a:rPr lang="en-GB" dirty="0" err="1" smtClean="0"/>
              <a:t>p.getControl</a:t>
            </a:r>
            <a:r>
              <a:rPr lang="en-GB" dirty="0" smtClean="0"/>
              <a:t>("</a:t>
            </a:r>
            <a:r>
              <a:rPr lang="en-GB" dirty="0" err="1" smtClean="0"/>
              <a:t>VolumeControl</a:t>
            </a:r>
            <a:r>
              <a:rPr lang="en-GB" dirty="0" smtClean="0"/>
              <a:t>");</a:t>
            </a:r>
          </a:p>
          <a:p>
            <a:pPr lvl="3"/>
            <a:r>
              <a:rPr lang="en-GB" dirty="0" smtClean="0"/>
              <a:t>  if(</a:t>
            </a:r>
            <a:r>
              <a:rPr lang="en-GB" dirty="0" err="1" smtClean="0"/>
              <a:t>vc</a:t>
            </a:r>
            <a:r>
              <a:rPr lang="en-GB" dirty="0" smtClean="0"/>
              <a:t> != null) {</a:t>
            </a:r>
          </a:p>
          <a:p>
            <a:pPr lvl="3"/>
            <a:r>
              <a:rPr lang="en-GB" dirty="0" smtClean="0"/>
              <a:t>   </a:t>
            </a:r>
            <a:r>
              <a:rPr lang="en-GB" dirty="0" err="1" smtClean="0"/>
              <a:t>vc.setVolume</a:t>
            </a:r>
            <a:r>
              <a:rPr lang="en-GB" dirty="0" smtClean="0"/>
              <a:t>(100);</a:t>
            </a:r>
          </a:p>
          <a:p>
            <a:pPr lvl="3"/>
            <a:r>
              <a:rPr lang="en-GB" dirty="0" smtClean="0"/>
              <a:t>  }</a:t>
            </a:r>
          </a:p>
          <a:p>
            <a:pPr lvl="3"/>
            <a:r>
              <a:rPr lang="en-GB" dirty="0" smtClean="0"/>
              <a:t>  // the player can start with the smallest latency</a:t>
            </a:r>
          </a:p>
          <a:p>
            <a:pPr lvl="3"/>
            <a:r>
              <a:rPr lang="en-GB" dirty="0" smtClean="0"/>
              <a:t>  </a:t>
            </a:r>
            <a:r>
              <a:rPr lang="en-GB" dirty="0" err="1" smtClean="0"/>
              <a:t>p.prefetch</a:t>
            </a:r>
            <a:r>
              <a:rPr lang="en-GB" dirty="0" smtClean="0"/>
              <a:t>();</a:t>
            </a:r>
          </a:p>
          <a:p>
            <a:pPr lvl="3"/>
            <a:r>
              <a:rPr lang="en-GB" dirty="0" smtClean="0"/>
              <a:t>  // non-blocking start</a:t>
            </a:r>
          </a:p>
          <a:p>
            <a:pPr lvl="3"/>
            <a:r>
              <a:rPr lang="en-GB" dirty="0" smtClean="0"/>
              <a:t>  </a:t>
            </a:r>
            <a:r>
              <a:rPr lang="en-GB" dirty="0" err="1" smtClean="0"/>
              <a:t>p.start</a:t>
            </a:r>
            <a:r>
              <a:rPr lang="en-GB" dirty="0" smtClean="0"/>
              <a:t>();</a:t>
            </a:r>
          </a:p>
          <a:p>
            <a:pPr lvl="3"/>
            <a:r>
              <a:rPr lang="en-GB" dirty="0" smtClean="0"/>
              <a:t>} catch(</a:t>
            </a:r>
            <a:r>
              <a:rPr lang="en-GB" dirty="0" err="1" smtClean="0"/>
              <a:t>IOException</a:t>
            </a:r>
            <a:r>
              <a:rPr lang="en-GB" dirty="0" smtClean="0"/>
              <a:t> </a:t>
            </a:r>
            <a:r>
              <a:rPr lang="en-GB" dirty="0" err="1" smtClean="0"/>
              <a:t>ioe</a:t>
            </a:r>
            <a:r>
              <a:rPr lang="en-GB" dirty="0" smtClean="0"/>
              <a:t>) {</a:t>
            </a:r>
          </a:p>
          <a:p>
            <a:pPr lvl="3"/>
            <a:r>
              <a:rPr lang="en-GB" dirty="0" smtClean="0"/>
              <a:t>} catch(</a:t>
            </a:r>
            <a:r>
              <a:rPr lang="en-GB" dirty="0" err="1" smtClean="0"/>
              <a:t>MediaException</a:t>
            </a:r>
            <a:r>
              <a:rPr lang="en-GB" dirty="0" smtClean="0"/>
              <a:t> e) {</a:t>
            </a:r>
          </a:p>
          <a:p>
            <a:pPr lvl="3"/>
            <a:r>
              <a:rPr lang="en-GB" dirty="0" smtClean="0"/>
              <a:t>}</a:t>
            </a:r>
          </a:p>
          <a:p>
            <a:pPr lvl="3"/>
            <a:r>
              <a:rPr lang="en-GB" dirty="0" smtClean="0"/>
              <a:t>...</a:t>
            </a:r>
          </a:p>
          <a:p>
            <a:pPr lvl="3"/>
            <a:endParaRPr lang="en-GB"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r>
              <a:rPr lang="en-GB" smtClean="0"/>
              <a:t>Lecture Overview</a:t>
            </a:r>
          </a:p>
        </p:txBody>
      </p:sp>
      <p:sp>
        <p:nvSpPr>
          <p:cNvPr id="4099" name="Rectangle 9"/>
          <p:cNvSpPr>
            <a:spLocks noGrp="1" noChangeArrowheads="1"/>
          </p:cNvSpPr>
          <p:nvPr>
            <p:ph type="body" idx="1"/>
          </p:nvPr>
        </p:nvSpPr>
        <p:spPr/>
        <p:txBody>
          <a:bodyPr/>
          <a:lstStyle/>
          <a:p>
            <a:r>
              <a:rPr lang="en-GB" smtClean="0"/>
              <a:t>Introduction to Mobile Media API</a:t>
            </a:r>
          </a:p>
          <a:p>
            <a:r>
              <a:rPr lang="en-GB" smtClean="0"/>
              <a:t>Making Noise with Tones</a:t>
            </a:r>
          </a:p>
          <a:p>
            <a:pPr lvl="1"/>
            <a:r>
              <a:rPr lang="en-GB" smtClean="0"/>
              <a:t>Playing Individual Tones</a:t>
            </a:r>
          </a:p>
          <a:p>
            <a:pPr lvl="1"/>
            <a:r>
              <a:rPr lang="en-GB" smtClean="0"/>
              <a:t>Playing a Tone Sequence</a:t>
            </a:r>
          </a:p>
          <a:p>
            <a:r>
              <a:rPr lang="en-GB" smtClean="0"/>
              <a:t>Playing Digitised Sound and Music</a:t>
            </a:r>
          </a:p>
          <a:p>
            <a:pPr lvl="1"/>
            <a:r>
              <a:rPr lang="en-GB" smtClean="0"/>
              <a:t>Playing a Wave from a JAR file</a:t>
            </a:r>
          </a:p>
          <a:p>
            <a:pPr lvl="1"/>
            <a:r>
              <a:rPr lang="en-GB" smtClean="0"/>
              <a:t>Playing a Wave from an URL</a:t>
            </a:r>
          </a:p>
          <a:p>
            <a:pPr lvl="1"/>
            <a:r>
              <a:rPr lang="en-GB" smtClean="0"/>
              <a:t>Playing a MIDI song from a JAR file</a:t>
            </a:r>
          </a:p>
          <a:p>
            <a:pPr lvl="1"/>
            <a:r>
              <a:rPr lang="en-GB" smtClean="0"/>
              <a:t>Playing a MIDI song from an URL</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r>
              <a:rPr lang="en-GB" smtClean="0"/>
              <a:t>Playing a Sound File from a JAR file</a:t>
            </a:r>
          </a:p>
        </p:txBody>
      </p:sp>
      <p:sp>
        <p:nvSpPr>
          <p:cNvPr id="22531" name="Rectangle 6"/>
          <p:cNvSpPr>
            <a:spLocks noGrp="1" noChangeArrowheads="1"/>
          </p:cNvSpPr>
          <p:nvPr>
            <p:ph type="body" idx="1"/>
          </p:nvPr>
        </p:nvSpPr>
        <p:spPr/>
        <p:txBody>
          <a:bodyPr/>
          <a:lstStyle/>
          <a:p>
            <a:r>
              <a:rPr lang="en-GB" dirty="0" smtClean="0"/>
              <a:t>You can pass any </a:t>
            </a:r>
            <a:r>
              <a:rPr lang="en-GB" dirty="0" err="1" smtClean="0"/>
              <a:t>InputStream</a:t>
            </a:r>
            <a:r>
              <a:rPr lang="en-GB" dirty="0" smtClean="0"/>
              <a:t> to the </a:t>
            </a:r>
            <a:r>
              <a:rPr lang="en-GB" dirty="0" err="1" smtClean="0"/>
              <a:t>Manager.createPlayer</a:t>
            </a:r>
            <a:r>
              <a:rPr lang="en-GB" dirty="0" smtClean="0"/>
              <a:t>() method</a:t>
            </a:r>
          </a:p>
          <a:p>
            <a:r>
              <a:rPr lang="en-GB" dirty="0" smtClean="0"/>
              <a:t>Specify the MIME type as an argument</a:t>
            </a:r>
          </a:p>
          <a:p>
            <a:r>
              <a:rPr lang="en-GB" dirty="0" smtClean="0"/>
              <a:t>Your application can play back media from a JAR file</a:t>
            </a:r>
          </a:p>
          <a:p>
            <a:pPr lvl="3"/>
            <a:r>
              <a:rPr lang="en-GB" dirty="0" smtClean="0"/>
              <a:t>try {</a:t>
            </a:r>
          </a:p>
          <a:p>
            <a:pPr lvl="3"/>
            <a:r>
              <a:rPr lang="en-GB" dirty="0" smtClean="0"/>
              <a:t>  </a:t>
            </a:r>
            <a:r>
              <a:rPr lang="en-GB" dirty="0" err="1" smtClean="0"/>
              <a:t>InputStream</a:t>
            </a:r>
            <a:r>
              <a:rPr lang="en-GB" dirty="0" smtClean="0"/>
              <a:t> is = </a:t>
            </a:r>
          </a:p>
          <a:p>
            <a:pPr lvl="3"/>
            <a:r>
              <a:rPr lang="en-GB" dirty="0" smtClean="0"/>
              <a:t>   </a:t>
            </a:r>
            <a:r>
              <a:rPr lang="en-GB" dirty="0" err="1" smtClean="0"/>
              <a:t>getClass</a:t>
            </a:r>
            <a:r>
              <a:rPr lang="en-GB" dirty="0" smtClean="0"/>
              <a:t>().</a:t>
            </a:r>
            <a:r>
              <a:rPr lang="en-GB" dirty="0" err="1" smtClean="0"/>
              <a:t>getResourceAsStream</a:t>
            </a:r>
            <a:r>
              <a:rPr lang="en-GB" dirty="0" smtClean="0"/>
              <a:t>("audio.wav");</a:t>
            </a:r>
          </a:p>
          <a:p>
            <a:pPr lvl="3"/>
            <a:r>
              <a:rPr lang="en-GB" dirty="0" smtClean="0"/>
              <a:t>  Player </a:t>
            </a:r>
            <a:r>
              <a:rPr lang="en-GB" dirty="0" err="1" smtClean="0"/>
              <a:t>player</a:t>
            </a:r>
            <a:r>
              <a:rPr lang="en-GB" dirty="0" smtClean="0"/>
              <a:t> = </a:t>
            </a:r>
            <a:r>
              <a:rPr lang="en-GB" dirty="0" err="1" smtClean="0"/>
              <a:t>Manager.createPlayer</a:t>
            </a:r>
            <a:r>
              <a:rPr lang="en-GB" dirty="0" smtClean="0"/>
              <a:t>(is, "audio/x-wav");</a:t>
            </a:r>
          </a:p>
          <a:p>
            <a:pPr lvl="3"/>
            <a:r>
              <a:rPr lang="en-GB" dirty="0" smtClean="0"/>
              <a:t>  </a:t>
            </a:r>
            <a:r>
              <a:rPr lang="en-GB" dirty="0" err="1" smtClean="0"/>
              <a:t>p.start</a:t>
            </a:r>
            <a:r>
              <a:rPr lang="en-GB" dirty="0" smtClean="0"/>
              <a:t>();</a:t>
            </a:r>
          </a:p>
          <a:p>
            <a:pPr lvl="3"/>
            <a:r>
              <a:rPr lang="en-GB" dirty="0" smtClean="0"/>
              <a:t>} </a:t>
            </a:r>
          </a:p>
          <a:p>
            <a:pPr lvl="3"/>
            <a:r>
              <a:rPr lang="en-GB" dirty="0" smtClean="0"/>
              <a:t>catch(</a:t>
            </a:r>
            <a:r>
              <a:rPr lang="en-GB" dirty="0" err="1" smtClean="0"/>
              <a:t>IOException</a:t>
            </a:r>
            <a:r>
              <a:rPr lang="en-GB" dirty="0" smtClean="0"/>
              <a:t> </a:t>
            </a:r>
            <a:r>
              <a:rPr lang="en-GB" dirty="0" err="1" smtClean="0"/>
              <a:t>ioe</a:t>
            </a:r>
            <a:r>
              <a:rPr lang="en-GB" dirty="0" smtClean="0"/>
              <a:t>) {</a:t>
            </a:r>
          </a:p>
          <a:p>
            <a:pPr lvl="3"/>
            <a:r>
              <a:rPr lang="en-GB" dirty="0" smtClean="0"/>
              <a:t>} </a:t>
            </a:r>
          </a:p>
          <a:p>
            <a:pPr lvl="3"/>
            <a:r>
              <a:rPr lang="en-GB" dirty="0" smtClean="0"/>
              <a:t>catch(</a:t>
            </a:r>
            <a:r>
              <a:rPr lang="en-GB" dirty="0" err="1" smtClean="0"/>
              <a:t>MediaException</a:t>
            </a:r>
            <a:r>
              <a:rPr lang="en-GB" dirty="0" smtClean="0"/>
              <a:t> me) {</a:t>
            </a:r>
          </a:p>
          <a:p>
            <a:pPr lvl="3"/>
            <a:r>
              <a:rPr lang="en-GB" dirty="0" smtClean="0"/>
              <a:t>}</a:t>
            </a:r>
          </a:p>
          <a:p>
            <a:pPr lvl="3"/>
            <a:r>
              <a:rPr lang="en-GB" dirty="0" smtClean="0"/>
              <a:t>...</a:t>
            </a:r>
          </a:p>
          <a:p>
            <a:pPr lvl="2"/>
            <a:endParaRPr lang="en-GB" dirty="0"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GB" smtClean="0"/>
              <a:t>Playing MIDI Music in Mobile Games</a:t>
            </a:r>
          </a:p>
        </p:txBody>
      </p:sp>
      <p:sp>
        <p:nvSpPr>
          <p:cNvPr id="23555" name="Rectangle 5"/>
          <p:cNvSpPr>
            <a:spLocks noGrp="1" noChangeArrowheads="1"/>
          </p:cNvSpPr>
          <p:nvPr>
            <p:ph type="body" idx="1"/>
          </p:nvPr>
        </p:nvSpPr>
        <p:spPr/>
        <p:txBody>
          <a:bodyPr/>
          <a:lstStyle/>
          <a:p>
            <a:r>
              <a:rPr lang="en-GB" smtClean="0"/>
              <a:t>MIDI stands for Musical Instrument Digital Interface</a:t>
            </a:r>
          </a:p>
          <a:p>
            <a:r>
              <a:rPr lang="en-GB" smtClean="0"/>
              <a:t>MIDI files are text files, containing encoded commands, telling your device sound hardware to play notes</a:t>
            </a:r>
          </a:p>
          <a:p>
            <a:r>
              <a:rPr lang="en-GB" smtClean="0"/>
              <a:t>In a game they can be used to play music while playing the game, or during menu operations</a:t>
            </a:r>
          </a:p>
          <a:p>
            <a:r>
              <a:rPr lang="en-GB" smtClean="0"/>
              <a:t>To play MIDI files with the Mobile Media API, specify the MIME type in createPlayer() as audio/midi</a:t>
            </a:r>
          </a:p>
          <a:p>
            <a:endParaRPr lang="en-GB" smtClean="0"/>
          </a:p>
          <a:p>
            <a:endParaRPr lang="en-GB"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p:txBody>
          <a:bodyPr/>
          <a:lstStyle/>
          <a:p>
            <a:r>
              <a:rPr lang="en-GB" smtClean="0"/>
              <a:t>Playing a MIDI Song from an URL</a:t>
            </a:r>
          </a:p>
        </p:txBody>
      </p:sp>
      <p:sp>
        <p:nvSpPr>
          <p:cNvPr id="24579" name="Rectangle 6"/>
          <p:cNvSpPr>
            <a:spLocks noGrp="1" noChangeArrowheads="1"/>
          </p:cNvSpPr>
          <p:nvPr>
            <p:ph type="body" idx="1"/>
          </p:nvPr>
        </p:nvSpPr>
        <p:spPr/>
        <p:txBody>
          <a:bodyPr/>
          <a:lstStyle/>
          <a:p>
            <a:r>
              <a:rPr lang="en-GB" smtClean="0"/>
              <a:t>To play MIDI sounds, use the Mobile Media API the same way as with other audio formats</a:t>
            </a:r>
          </a:p>
          <a:p>
            <a:endParaRPr lang="en-GB" smtClean="0"/>
          </a:p>
        </p:txBody>
      </p:sp>
      <p:sp>
        <p:nvSpPr>
          <p:cNvPr id="24580" name="Text Box 4"/>
          <p:cNvSpPr txBox="1">
            <a:spLocks noChangeArrowheads="1"/>
          </p:cNvSpPr>
          <p:nvPr/>
        </p:nvSpPr>
        <p:spPr bwMode="auto">
          <a:xfrm>
            <a:off x="1209378" y="2132856"/>
            <a:ext cx="8938672" cy="2583631"/>
          </a:xfrm>
          <a:prstGeom prst="rect">
            <a:avLst/>
          </a:prstGeom>
          <a:noFill/>
          <a:ln w="12700">
            <a:noFill/>
            <a:miter lim="800000"/>
            <a:headEnd/>
            <a:tailEnd/>
          </a:ln>
        </p:spPr>
        <p:txBody>
          <a:bodyPr lIns="94798" tIns="46567" rIns="94798" bIns="46567"/>
          <a:lstStyle/>
          <a:p>
            <a:pPr marL="294209" indent="-294209" defTabSz="798135">
              <a:lnSpc>
                <a:spcPct val="80000"/>
              </a:lnSpc>
              <a:spcBef>
                <a:spcPct val="0"/>
              </a:spcBef>
              <a:spcAft>
                <a:spcPct val="0"/>
              </a:spcAft>
            </a:pPr>
            <a:endParaRPr lang="en-GB" sz="1700" b="1" dirty="0">
              <a:solidFill>
                <a:srgbClr val="006000"/>
              </a:solidFill>
              <a:latin typeface="Courier New" pitchFamily="49" charset="0"/>
            </a:endParaRPr>
          </a:p>
          <a:p>
            <a:pPr marL="294209" indent="-294209" defTabSz="798135">
              <a:lnSpc>
                <a:spcPct val="80000"/>
              </a:lnSpc>
              <a:spcBef>
                <a:spcPct val="0"/>
              </a:spcBef>
              <a:spcAft>
                <a:spcPct val="0"/>
              </a:spcAft>
            </a:pPr>
            <a:r>
              <a:rPr lang="en-GB" sz="1700" b="1" dirty="0">
                <a:solidFill>
                  <a:srgbClr val="006000"/>
                </a:solidFill>
                <a:latin typeface="Courier New" pitchFamily="49" charset="0"/>
              </a:rPr>
              <a:t>Player p;</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try {</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  p = </a:t>
            </a:r>
            <a:r>
              <a:rPr lang="en-GB" sz="1700" b="1" dirty="0" err="1">
                <a:solidFill>
                  <a:srgbClr val="006000"/>
                </a:solidFill>
                <a:latin typeface="Courier New" pitchFamily="49" charset="0"/>
              </a:rPr>
              <a:t>Manager.createPlayer</a:t>
            </a:r>
            <a:r>
              <a:rPr lang="en-GB" sz="1700" b="1" dirty="0">
                <a:solidFill>
                  <a:srgbClr val="006000"/>
                </a:solidFill>
                <a:latin typeface="Courier New" pitchFamily="49" charset="0"/>
              </a:rPr>
              <a:t>("http://server/music.mid");</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  </a:t>
            </a:r>
            <a:r>
              <a:rPr lang="en-GB" sz="1700" b="1" dirty="0" err="1">
                <a:solidFill>
                  <a:srgbClr val="006000"/>
                </a:solidFill>
                <a:latin typeface="Courier New" pitchFamily="49" charset="0"/>
              </a:rPr>
              <a:t>p.realize</a:t>
            </a:r>
            <a:r>
              <a:rPr lang="en-GB" sz="1700" b="1" dirty="0">
                <a:solidFill>
                  <a:srgbClr val="006000"/>
                </a:solidFill>
                <a:latin typeface="Courier New" pitchFamily="49" charset="0"/>
              </a:rPr>
              <a:t>();</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  </a:t>
            </a:r>
            <a:r>
              <a:rPr lang="en-GB" sz="1700" b="1" dirty="0" err="1">
                <a:solidFill>
                  <a:srgbClr val="006000"/>
                </a:solidFill>
                <a:latin typeface="Courier New" pitchFamily="49" charset="0"/>
              </a:rPr>
              <a:t>p.prefetch</a:t>
            </a:r>
            <a:r>
              <a:rPr lang="en-GB" sz="1700" b="1" dirty="0">
                <a:solidFill>
                  <a:srgbClr val="006000"/>
                </a:solidFill>
                <a:latin typeface="Courier New" pitchFamily="49" charset="0"/>
              </a:rPr>
              <a:t>();</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  // non-blocking start</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  </a:t>
            </a:r>
            <a:r>
              <a:rPr lang="en-GB" sz="1700" b="1" dirty="0" err="1">
                <a:solidFill>
                  <a:srgbClr val="006000"/>
                </a:solidFill>
                <a:latin typeface="Courier New" pitchFamily="49" charset="0"/>
              </a:rPr>
              <a:t>p.start</a:t>
            </a:r>
            <a:r>
              <a:rPr lang="en-GB" sz="1700" b="1" dirty="0">
                <a:solidFill>
                  <a:srgbClr val="006000"/>
                </a:solidFill>
                <a:latin typeface="Courier New" pitchFamily="49" charset="0"/>
              </a:rPr>
              <a:t>();</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 </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catch(</a:t>
            </a:r>
            <a:r>
              <a:rPr lang="en-GB" sz="1700" b="1" dirty="0" err="1">
                <a:solidFill>
                  <a:srgbClr val="006000"/>
                </a:solidFill>
                <a:latin typeface="Courier New" pitchFamily="49" charset="0"/>
              </a:rPr>
              <a:t>IOException</a:t>
            </a:r>
            <a:r>
              <a:rPr lang="en-GB" sz="1700" b="1" dirty="0">
                <a:solidFill>
                  <a:srgbClr val="006000"/>
                </a:solidFill>
                <a:latin typeface="Courier New" pitchFamily="49" charset="0"/>
              </a:rPr>
              <a:t> </a:t>
            </a:r>
            <a:r>
              <a:rPr lang="en-GB" sz="1700" b="1" dirty="0" err="1">
                <a:solidFill>
                  <a:srgbClr val="006000"/>
                </a:solidFill>
                <a:latin typeface="Courier New" pitchFamily="49" charset="0"/>
              </a:rPr>
              <a:t>ioe</a:t>
            </a:r>
            <a:r>
              <a:rPr lang="en-GB" sz="1700" b="1" dirty="0">
                <a:solidFill>
                  <a:srgbClr val="006000"/>
                </a:solidFill>
                <a:latin typeface="Courier New" pitchFamily="49" charset="0"/>
              </a:rPr>
              <a:t>) {</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 </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catch(</a:t>
            </a:r>
            <a:r>
              <a:rPr lang="en-GB" sz="1700" b="1" dirty="0" err="1">
                <a:solidFill>
                  <a:srgbClr val="006000"/>
                </a:solidFill>
                <a:latin typeface="Courier New" pitchFamily="49" charset="0"/>
              </a:rPr>
              <a:t>MediaException</a:t>
            </a:r>
            <a:r>
              <a:rPr lang="en-GB" sz="1700" b="1" dirty="0">
                <a:solidFill>
                  <a:srgbClr val="006000"/>
                </a:solidFill>
                <a:latin typeface="Courier New" pitchFamily="49" charset="0"/>
              </a:rPr>
              <a:t> e) {</a:t>
            </a:r>
          </a:p>
          <a:p>
            <a:pPr marL="294209" indent="-294209" defTabSz="798135">
              <a:lnSpc>
                <a:spcPct val="80000"/>
              </a:lnSpc>
              <a:spcBef>
                <a:spcPct val="0"/>
              </a:spcBef>
              <a:spcAft>
                <a:spcPct val="0"/>
              </a:spcAft>
            </a:pPr>
            <a:r>
              <a:rPr lang="en-GB" sz="1700" b="1" dirty="0">
                <a:solidFill>
                  <a:srgbClr val="006000"/>
                </a:solidFill>
                <a:latin typeface="Courier New" pitchFamily="49" charset="0"/>
              </a:rPr>
              <a:t>}</a:t>
            </a:r>
          </a:p>
          <a:p>
            <a:pPr marL="294209" indent="-294209" defTabSz="798135">
              <a:lnSpc>
                <a:spcPct val="80000"/>
              </a:lnSpc>
              <a:spcBef>
                <a:spcPct val="0"/>
              </a:spcBef>
              <a:spcAft>
                <a:spcPct val="0"/>
              </a:spcAft>
            </a:pPr>
            <a:endParaRPr lang="en-GB" sz="1700" b="1" dirty="0">
              <a:solidFill>
                <a:srgbClr val="006000"/>
              </a:solidFill>
              <a:latin typeface="Courier New" pitchFamily="49"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title"/>
          </p:nvPr>
        </p:nvSpPr>
        <p:spPr/>
        <p:txBody>
          <a:bodyPr/>
          <a:lstStyle/>
          <a:p>
            <a:r>
              <a:rPr lang="en-GB" smtClean="0"/>
              <a:t>Playing a MIDI Song from a JAR file</a:t>
            </a:r>
          </a:p>
        </p:txBody>
      </p:sp>
      <p:sp>
        <p:nvSpPr>
          <p:cNvPr id="25603" name="Rectangle 8"/>
          <p:cNvSpPr>
            <a:spLocks noGrp="1" noChangeArrowheads="1"/>
          </p:cNvSpPr>
          <p:nvPr>
            <p:ph type="body" idx="1"/>
          </p:nvPr>
        </p:nvSpPr>
        <p:spPr/>
        <p:txBody>
          <a:bodyPr/>
          <a:lstStyle/>
          <a:p>
            <a:r>
              <a:rPr lang="en-GB" smtClean="0"/>
              <a:t>You can pass any InputStream to the Manager.createPlayer() method</a:t>
            </a:r>
          </a:p>
          <a:p>
            <a:r>
              <a:rPr lang="en-GB" smtClean="0"/>
              <a:t>Specify the MIME type audio/midi as an argument</a:t>
            </a:r>
          </a:p>
          <a:p>
            <a:r>
              <a:rPr lang="en-GB" smtClean="0"/>
              <a:t>Your application can play back media from a JAR file</a:t>
            </a:r>
          </a:p>
        </p:txBody>
      </p:sp>
      <p:sp>
        <p:nvSpPr>
          <p:cNvPr id="25604" name="Text Box 6"/>
          <p:cNvSpPr txBox="1">
            <a:spLocks noChangeArrowheads="1"/>
          </p:cNvSpPr>
          <p:nvPr/>
        </p:nvSpPr>
        <p:spPr bwMode="auto">
          <a:xfrm>
            <a:off x="1202954" y="2697404"/>
            <a:ext cx="7667943" cy="2525343"/>
          </a:xfrm>
          <a:prstGeom prst="rect">
            <a:avLst/>
          </a:prstGeom>
          <a:noFill/>
          <a:ln w="12700">
            <a:noFill/>
            <a:miter lim="800000"/>
            <a:headEnd/>
            <a:tailEnd/>
          </a:ln>
        </p:spPr>
        <p:txBody>
          <a:bodyPr wrap="none" lIns="86905" tIns="43452" rIns="86905" bIns="43452">
            <a:spAutoFit/>
          </a:bodyPr>
          <a:lstStyle/>
          <a:p>
            <a:pPr>
              <a:lnSpc>
                <a:spcPct val="90000"/>
              </a:lnSpc>
              <a:spcBef>
                <a:spcPct val="0"/>
              </a:spcBef>
              <a:spcAft>
                <a:spcPct val="0"/>
              </a:spcAft>
              <a:buClrTx/>
            </a:pPr>
            <a:r>
              <a:rPr lang="en-GB" sz="1700" b="1" dirty="0">
                <a:solidFill>
                  <a:srgbClr val="006000"/>
                </a:solidFill>
                <a:latin typeface="Courier New" pitchFamily="49" charset="0"/>
              </a:rPr>
              <a:t>try {</a:t>
            </a:r>
          </a:p>
          <a:p>
            <a:pPr>
              <a:lnSpc>
                <a:spcPct val="90000"/>
              </a:lnSpc>
              <a:spcBef>
                <a:spcPct val="0"/>
              </a:spcBef>
              <a:spcAft>
                <a:spcPct val="0"/>
              </a:spcAft>
              <a:buClrTx/>
            </a:pPr>
            <a:r>
              <a:rPr lang="en-GB" sz="1700" b="1" dirty="0">
                <a:solidFill>
                  <a:srgbClr val="006000"/>
                </a:solidFill>
                <a:latin typeface="Courier New" pitchFamily="49" charset="0"/>
              </a:rPr>
              <a:t>  </a:t>
            </a:r>
            <a:r>
              <a:rPr lang="en-GB" sz="1700" b="1" dirty="0" err="1">
                <a:solidFill>
                  <a:srgbClr val="006000"/>
                </a:solidFill>
                <a:latin typeface="Courier New" pitchFamily="49" charset="0"/>
              </a:rPr>
              <a:t>InputStream</a:t>
            </a:r>
            <a:r>
              <a:rPr lang="en-GB" sz="1700" b="1" dirty="0">
                <a:solidFill>
                  <a:srgbClr val="006000"/>
                </a:solidFill>
                <a:latin typeface="Courier New" pitchFamily="49" charset="0"/>
              </a:rPr>
              <a:t> is = </a:t>
            </a:r>
          </a:p>
          <a:p>
            <a:pPr>
              <a:lnSpc>
                <a:spcPct val="90000"/>
              </a:lnSpc>
              <a:spcBef>
                <a:spcPct val="0"/>
              </a:spcBef>
              <a:spcAft>
                <a:spcPct val="0"/>
              </a:spcAft>
              <a:buClrTx/>
            </a:pPr>
            <a:r>
              <a:rPr lang="en-GB" sz="1700" b="1" dirty="0">
                <a:solidFill>
                  <a:srgbClr val="006000"/>
                </a:solidFill>
                <a:latin typeface="Courier New" pitchFamily="49" charset="0"/>
              </a:rPr>
              <a:t>   </a:t>
            </a:r>
            <a:r>
              <a:rPr lang="en-GB" sz="1700" b="1" dirty="0" err="1">
                <a:solidFill>
                  <a:srgbClr val="006000"/>
                </a:solidFill>
                <a:latin typeface="Courier New" pitchFamily="49" charset="0"/>
              </a:rPr>
              <a:t>getClass</a:t>
            </a:r>
            <a:r>
              <a:rPr lang="en-GB" sz="1700" b="1" dirty="0">
                <a:solidFill>
                  <a:srgbClr val="006000"/>
                </a:solidFill>
                <a:latin typeface="Courier New" pitchFamily="49" charset="0"/>
              </a:rPr>
              <a:t>().</a:t>
            </a:r>
            <a:r>
              <a:rPr lang="en-GB" sz="1700" b="1" dirty="0" err="1">
                <a:solidFill>
                  <a:srgbClr val="006000"/>
                </a:solidFill>
                <a:latin typeface="Courier New" pitchFamily="49" charset="0"/>
              </a:rPr>
              <a:t>getResourceAsStream</a:t>
            </a:r>
            <a:r>
              <a:rPr lang="en-GB" sz="1700" b="1" dirty="0">
                <a:solidFill>
                  <a:srgbClr val="006000"/>
                </a:solidFill>
                <a:latin typeface="Courier New" pitchFamily="49" charset="0"/>
              </a:rPr>
              <a:t>(“music.mid");</a:t>
            </a:r>
          </a:p>
          <a:p>
            <a:pPr>
              <a:lnSpc>
                <a:spcPct val="90000"/>
              </a:lnSpc>
              <a:spcBef>
                <a:spcPct val="0"/>
              </a:spcBef>
              <a:spcAft>
                <a:spcPct val="0"/>
              </a:spcAft>
              <a:buClrTx/>
            </a:pPr>
            <a:r>
              <a:rPr lang="en-GB" sz="1700" b="1" dirty="0">
                <a:solidFill>
                  <a:srgbClr val="006000"/>
                </a:solidFill>
                <a:latin typeface="Courier New" pitchFamily="49" charset="0"/>
              </a:rPr>
              <a:t>  Player </a:t>
            </a:r>
            <a:r>
              <a:rPr lang="en-GB" sz="1700" b="1" dirty="0" err="1">
                <a:solidFill>
                  <a:srgbClr val="006000"/>
                </a:solidFill>
                <a:latin typeface="Courier New" pitchFamily="49" charset="0"/>
              </a:rPr>
              <a:t>player</a:t>
            </a:r>
            <a:r>
              <a:rPr lang="en-GB" sz="1700" b="1" dirty="0">
                <a:solidFill>
                  <a:srgbClr val="006000"/>
                </a:solidFill>
                <a:latin typeface="Courier New" pitchFamily="49" charset="0"/>
              </a:rPr>
              <a:t> = </a:t>
            </a:r>
            <a:r>
              <a:rPr lang="en-GB" sz="1700" b="1" dirty="0" err="1">
                <a:solidFill>
                  <a:srgbClr val="006000"/>
                </a:solidFill>
                <a:latin typeface="Courier New" pitchFamily="49" charset="0"/>
              </a:rPr>
              <a:t>Manager.createPlayer</a:t>
            </a:r>
            <a:r>
              <a:rPr lang="en-GB" sz="1700" b="1" dirty="0">
                <a:solidFill>
                  <a:srgbClr val="006000"/>
                </a:solidFill>
                <a:latin typeface="Courier New" pitchFamily="49" charset="0"/>
              </a:rPr>
              <a:t>(is, "audio/midi");</a:t>
            </a:r>
          </a:p>
          <a:p>
            <a:pPr>
              <a:lnSpc>
                <a:spcPct val="90000"/>
              </a:lnSpc>
              <a:spcBef>
                <a:spcPct val="0"/>
              </a:spcBef>
              <a:spcAft>
                <a:spcPct val="0"/>
              </a:spcAft>
              <a:buClrTx/>
            </a:pPr>
            <a:r>
              <a:rPr lang="en-GB" sz="1700" b="1" dirty="0">
                <a:solidFill>
                  <a:srgbClr val="006000"/>
                </a:solidFill>
                <a:latin typeface="Courier New" pitchFamily="49" charset="0"/>
              </a:rPr>
              <a:t>  </a:t>
            </a:r>
            <a:r>
              <a:rPr lang="en-GB" sz="1700" b="1" dirty="0" err="1">
                <a:solidFill>
                  <a:srgbClr val="006000"/>
                </a:solidFill>
                <a:latin typeface="Courier New" pitchFamily="49" charset="0"/>
              </a:rPr>
              <a:t>p.start</a:t>
            </a:r>
            <a:r>
              <a:rPr lang="en-GB" sz="1700" b="1" dirty="0">
                <a:solidFill>
                  <a:srgbClr val="006000"/>
                </a:solidFill>
                <a:latin typeface="Courier New" pitchFamily="49" charset="0"/>
              </a:rPr>
              <a:t>();</a:t>
            </a:r>
          </a:p>
          <a:p>
            <a:pPr>
              <a:lnSpc>
                <a:spcPct val="90000"/>
              </a:lnSpc>
              <a:spcBef>
                <a:spcPct val="0"/>
              </a:spcBef>
              <a:spcAft>
                <a:spcPct val="0"/>
              </a:spcAft>
              <a:buClrTx/>
            </a:pPr>
            <a:r>
              <a:rPr lang="en-GB" sz="1700" b="1" dirty="0">
                <a:solidFill>
                  <a:srgbClr val="006000"/>
                </a:solidFill>
                <a:latin typeface="Courier New" pitchFamily="49" charset="0"/>
              </a:rPr>
              <a:t>} catch(</a:t>
            </a:r>
            <a:r>
              <a:rPr lang="en-GB" sz="1700" b="1" dirty="0" err="1">
                <a:solidFill>
                  <a:srgbClr val="006000"/>
                </a:solidFill>
                <a:latin typeface="Courier New" pitchFamily="49" charset="0"/>
              </a:rPr>
              <a:t>IOException</a:t>
            </a:r>
            <a:r>
              <a:rPr lang="en-GB" sz="1700" b="1" dirty="0">
                <a:solidFill>
                  <a:srgbClr val="006000"/>
                </a:solidFill>
                <a:latin typeface="Courier New" pitchFamily="49" charset="0"/>
              </a:rPr>
              <a:t> </a:t>
            </a:r>
            <a:r>
              <a:rPr lang="en-GB" sz="1700" b="1" dirty="0" err="1">
                <a:solidFill>
                  <a:srgbClr val="006000"/>
                </a:solidFill>
                <a:latin typeface="Courier New" pitchFamily="49" charset="0"/>
              </a:rPr>
              <a:t>ioe</a:t>
            </a:r>
            <a:r>
              <a:rPr lang="en-GB" sz="1700" b="1" dirty="0">
                <a:solidFill>
                  <a:srgbClr val="006000"/>
                </a:solidFill>
                <a:latin typeface="Courier New" pitchFamily="49" charset="0"/>
              </a:rPr>
              <a:t>) {</a:t>
            </a:r>
          </a:p>
          <a:p>
            <a:pPr>
              <a:lnSpc>
                <a:spcPct val="90000"/>
              </a:lnSpc>
              <a:spcBef>
                <a:spcPct val="0"/>
              </a:spcBef>
              <a:spcAft>
                <a:spcPct val="0"/>
              </a:spcAft>
              <a:buClrTx/>
            </a:pPr>
            <a:endParaRPr lang="en-GB" sz="1700" b="1" dirty="0">
              <a:solidFill>
                <a:srgbClr val="006000"/>
              </a:solidFill>
              <a:latin typeface="Courier New" pitchFamily="49" charset="0"/>
            </a:endParaRPr>
          </a:p>
          <a:p>
            <a:pPr>
              <a:lnSpc>
                <a:spcPct val="90000"/>
              </a:lnSpc>
              <a:spcBef>
                <a:spcPct val="0"/>
              </a:spcBef>
              <a:spcAft>
                <a:spcPct val="0"/>
              </a:spcAft>
              <a:buClrTx/>
            </a:pPr>
            <a:r>
              <a:rPr lang="en-GB" sz="1700" b="1" dirty="0">
                <a:solidFill>
                  <a:srgbClr val="006000"/>
                </a:solidFill>
                <a:latin typeface="Courier New" pitchFamily="49" charset="0"/>
              </a:rPr>
              <a:t>} catch(</a:t>
            </a:r>
            <a:r>
              <a:rPr lang="en-GB" sz="1700" b="1" dirty="0" err="1">
                <a:solidFill>
                  <a:srgbClr val="006000"/>
                </a:solidFill>
                <a:latin typeface="Courier New" pitchFamily="49" charset="0"/>
              </a:rPr>
              <a:t>MediaException</a:t>
            </a:r>
            <a:r>
              <a:rPr lang="en-GB" sz="1700" b="1" dirty="0">
                <a:solidFill>
                  <a:srgbClr val="006000"/>
                </a:solidFill>
                <a:latin typeface="Courier New" pitchFamily="49" charset="0"/>
              </a:rPr>
              <a:t> me) {</a:t>
            </a:r>
          </a:p>
          <a:p>
            <a:pPr>
              <a:lnSpc>
                <a:spcPct val="90000"/>
              </a:lnSpc>
              <a:spcBef>
                <a:spcPct val="0"/>
              </a:spcBef>
              <a:spcAft>
                <a:spcPct val="0"/>
              </a:spcAft>
              <a:buClrTx/>
            </a:pPr>
            <a:endParaRPr lang="en-GB" sz="1700" b="1" dirty="0">
              <a:solidFill>
                <a:srgbClr val="006000"/>
              </a:solidFill>
              <a:latin typeface="Courier New" pitchFamily="49" charset="0"/>
            </a:endParaRPr>
          </a:p>
          <a:p>
            <a:pPr>
              <a:lnSpc>
                <a:spcPct val="90000"/>
              </a:lnSpc>
              <a:spcBef>
                <a:spcPct val="0"/>
              </a:spcBef>
              <a:spcAft>
                <a:spcPct val="0"/>
              </a:spcAft>
              <a:buClrTx/>
            </a:pPr>
            <a:r>
              <a:rPr lang="en-GB" sz="1700" b="1" dirty="0">
                <a:solidFill>
                  <a:srgbClr val="006000"/>
                </a:solidFill>
                <a:latin typeface="Courier New" pitchFamily="49" charset="0"/>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GB" smtClean="0"/>
              <a:t>Introduction to Mobile Media API</a:t>
            </a:r>
          </a:p>
        </p:txBody>
      </p:sp>
      <p:sp>
        <p:nvSpPr>
          <p:cNvPr id="5123" name="Rectangle 5"/>
          <p:cNvSpPr>
            <a:spLocks noGrp="1" noChangeArrowheads="1"/>
          </p:cNvSpPr>
          <p:nvPr>
            <p:ph type="body" idx="1"/>
          </p:nvPr>
        </p:nvSpPr>
        <p:spPr/>
        <p:txBody>
          <a:bodyPr/>
          <a:lstStyle/>
          <a:p>
            <a:r>
              <a:rPr lang="en-GB" smtClean="0"/>
              <a:t>Mobile Media API (MMA) enables you to play and record audio, take pictures and play video</a:t>
            </a:r>
          </a:p>
          <a:p>
            <a:r>
              <a:rPr lang="en-GB" smtClean="0"/>
              <a:t>It is an optional API targeted at Java ME CLDC based devices</a:t>
            </a:r>
          </a:p>
          <a:p>
            <a:r>
              <a:rPr lang="en-GB" smtClean="0"/>
              <a:t>MIDP 2.0 contains a direct subset of the Mobile Media APIs, which includes:</a:t>
            </a:r>
          </a:p>
          <a:p>
            <a:pPr lvl="1"/>
            <a:r>
              <a:rPr lang="en-GB" smtClean="0"/>
              <a:t>Tone Generation</a:t>
            </a:r>
          </a:p>
          <a:p>
            <a:pPr lvl="1"/>
            <a:r>
              <a:rPr lang="en-GB" smtClean="0"/>
              <a:t>Audio Playback</a:t>
            </a:r>
          </a:p>
          <a:p>
            <a:pPr lvl="1"/>
            <a:r>
              <a:rPr lang="en-GB" smtClean="0"/>
              <a:t>Media Flow Controls</a:t>
            </a:r>
          </a:p>
          <a:p>
            <a:pPr lvl="1"/>
            <a:r>
              <a:rPr lang="en-GB" smtClean="0"/>
              <a:t>Volume </a:t>
            </a:r>
          </a:p>
          <a:p>
            <a:pPr lvl="1"/>
            <a:r>
              <a:rPr lang="en-GB" smtClean="0"/>
              <a:t>Ability to query for supported media features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2"/>
          <p:cNvSpPr>
            <a:spLocks noGrp="1" noChangeArrowheads="1"/>
          </p:cNvSpPr>
          <p:nvPr>
            <p:ph type="title"/>
          </p:nvPr>
        </p:nvSpPr>
        <p:spPr/>
        <p:txBody>
          <a:bodyPr/>
          <a:lstStyle/>
          <a:p>
            <a:r>
              <a:rPr lang="en-GB" smtClean="0"/>
              <a:t>Mobile Media Framework</a:t>
            </a:r>
          </a:p>
        </p:txBody>
      </p:sp>
      <p:sp>
        <p:nvSpPr>
          <p:cNvPr id="6147" name="Rectangle 13"/>
          <p:cNvSpPr>
            <a:spLocks noGrp="1" noChangeArrowheads="1"/>
          </p:cNvSpPr>
          <p:nvPr>
            <p:ph type="body" idx="1"/>
          </p:nvPr>
        </p:nvSpPr>
        <p:spPr/>
        <p:txBody>
          <a:bodyPr/>
          <a:lstStyle/>
          <a:p>
            <a:r>
              <a:rPr lang="en-GB" smtClean="0"/>
              <a:t>The media framework comprises the following components:</a:t>
            </a:r>
          </a:p>
          <a:p>
            <a:pPr lvl="1"/>
            <a:r>
              <a:rPr lang="en-GB" smtClean="0"/>
              <a:t>Manager</a:t>
            </a:r>
          </a:p>
          <a:p>
            <a:pPr lvl="2"/>
            <a:r>
              <a:rPr lang="en-GB" smtClean="0"/>
              <a:t>Factory mechanism used to create Players </a:t>
            </a:r>
          </a:p>
          <a:p>
            <a:pPr lvl="1"/>
            <a:r>
              <a:rPr lang="en-GB" smtClean="0"/>
              <a:t>Player</a:t>
            </a:r>
          </a:p>
          <a:p>
            <a:pPr lvl="2"/>
            <a:r>
              <a:rPr lang="en-GB" smtClean="0"/>
              <a:t>An interface, where the underlying implementation of a player is specific to the content type being requested</a:t>
            </a:r>
          </a:p>
          <a:p>
            <a:pPr lvl="1"/>
            <a:r>
              <a:rPr lang="en-GB" smtClean="0"/>
              <a:t>Control</a:t>
            </a:r>
          </a:p>
          <a:p>
            <a:pPr lvl="2"/>
            <a:r>
              <a:rPr lang="en-GB" smtClean="0"/>
              <a:t>Encapsulates behaviours to control, for example, media playback and capture</a:t>
            </a:r>
          </a:p>
        </p:txBody>
      </p:sp>
      <p:grpSp>
        <p:nvGrpSpPr>
          <p:cNvPr id="2" name="Group 9"/>
          <p:cNvGrpSpPr>
            <a:grpSpLocks/>
          </p:cNvGrpSpPr>
          <p:nvPr/>
        </p:nvGrpSpPr>
        <p:grpSpPr bwMode="auto">
          <a:xfrm>
            <a:off x="7161546" y="1991730"/>
            <a:ext cx="1149904" cy="2828457"/>
            <a:chOff x="4830" y="1633"/>
            <a:chExt cx="737" cy="1964"/>
          </a:xfrm>
        </p:grpSpPr>
        <p:sp>
          <p:nvSpPr>
            <p:cNvPr id="6151" name="Text Box 4"/>
            <p:cNvSpPr txBox="1">
              <a:spLocks noChangeArrowheads="1"/>
            </p:cNvSpPr>
            <p:nvPr/>
          </p:nvSpPr>
          <p:spPr bwMode="auto">
            <a:xfrm>
              <a:off x="4830" y="1633"/>
              <a:ext cx="737" cy="237"/>
            </a:xfrm>
            <a:prstGeom prst="rect">
              <a:avLst/>
            </a:prstGeom>
            <a:solidFill>
              <a:schemeClr val="accent2"/>
            </a:solidFill>
            <a:ln w="12700">
              <a:solidFill>
                <a:schemeClr val="tx1"/>
              </a:solidFill>
              <a:miter lim="800000"/>
              <a:headEnd/>
              <a:tailEnd/>
            </a:ln>
          </p:spPr>
          <p:txBody>
            <a:bodyPr wrap="none">
              <a:spAutoFit/>
            </a:bodyPr>
            <a:lstStyle/>
            <a:p>
              <a:pPr algn="ctr">
                <a:lnSpc>
                  <a:spcPct val="90000"/>
                </a:lnSpc>
                <a:spcBef>
                  <a:spcPct val="0"/>
                </a:spcBef>
                <a:spcAft>
                  <a:spcPct val="0"/>
                </a:spcAft>
                <a:buClrTx/>
              </a:pPr>
              <a:r>
                <a:rPr lang="en-GB" b="1">
                  <a:solidFill>
                    <a:schemeClr val="bg1"/>
                  </a:solidFill>
                  <a:latin typeface="Courier New" pitchFamily="49" charset="0"/>
                </a:rPr>
                <a:t>Manager</a:t>
              </a:r>
            </a:p>
          </p:txBody>
        </p:sp>
        <p:sp>
          <p:nvSpPr>
            <p:cNvPr id="6152" name="Text Box 5"/>
            <p:cNvSpPr txBox="1">
              <a:spLocks noChangeArrowheads="1"/>
            </p:cNvSpPr>
            <p:nvPr/>
          </p:nvSpPr>
          <p:spPr bwMode="auto">
            <a:xfrm>
              <a:off x="4874" y="2497"/>
              <a:ext cx="648" cy="237"/>
            </a:xfrm>
            <a:prstGeom prst="rect">
              <a:avLst/>
            </a:prstGeom>
            <a:solidFill>
              <a:schemeClr val="accent2"/>
            </a:solidFill>
            <a:ln w="12700">
              <a:solidFill>
                <a:schemeClr val="tx1"/>
              </a:solidFill>
              <a:miter lim="800000"/>
              <a:headEnd/>
              <a:tailEnd/>
            </a:ln>
          </p:spPr>
          <p:txBody>
            <a:bodyPr wrap="none">
              <a:spAutoFit/>
            </a:bodyPr>
            <a:lstStyle/>
            <a:p>
              <a:pPr algn="ctr">
                <a:lnSpc>
                  <a:spcPct val="90000"/>
                </a:lnSpc>
                <a:spcBef>
                  <a:spcPct val="0"/>
                </a:spcBef>
                <a:spcAft>
                  <a:spcPct val="0"/>
                </a:spcAft>
                <a:buClrTx/>
              </a:pPr>
              <a:r>
                <a:rPr lang="en-GB" b="1" i="1">
                  <a:solidFill>
                    <a:schemeClr val="bg1"/>
                  </a:solidFill>
                  <a:latin typeface="Courier New" pitchFamily="49" charset="0"/>
                </a:rPr>
                <a:t>Player</a:t>
              </a:r>
            </a:p>
          </p:txBody>
        </p:sp>
        <p:sp>
          <p:nvSpPr>
            <p:cNvPr id="6153" name="Line 6"/>
            <p:cNvSpPr>
              <a:spLocks noChangeShapeType="1"/>
            </p:cNvSpPr>
            <p:nvPr/>
          </p:nvSpPr>
          <p:spPr bwMode="auto">
            <a:xfrm>
              <a:off x="5184" y="1872"/>
              <a:ext cx="0" cy="624"/>
            </a:xfrm>
            <a:prstGeom prst="line">
              <a:avLst/>
            </a:prstGeom>
            <a:noFill/>
            <a:ln w="12700">
              <a:solidFill>
                <a:schemeClr val="tx1"/>
              </a:solidFill>
              <a:round/>
              <a:headEnd/>
              <a:tailEnd type="triangle" w="med" len="med"/>
            </a:ln>
          </p:spPr>
          <p:txBody>
            <a:bodyPr/>
            <a:lstStyle/>
            <a:p>
              <a:endParaRPr lang="fi-FI"/>
            </a:p>
          </p:txBody>
        </p:sp>
        <p:sp>
          <p:nvSpPr>
            <p:cNvPr id="6154" name="Text Box 7"/>
            <p:cNvSpPr txBox="1">
              <a:spLocks noChangeArrowheads="1"/>
            </p:cNvSpPr>
            <p:nvPr/>
          </p:nvSpPr>
          <p:spPr bwMode="auto">
            <a:xfrm>
              <a:off x="4830" y="3360"/>
              <a:ext cx="737" cy="237"/>
            </a:xfrm>
            <a:prstGeom prst="rect">
              <a:avLst/>
            </a:prstGeom>
            <a:solidFill>
              <a:schemeClr val="accent2"/>
            </a:solidFill>
            <a:ln w="12700">
              <a:solidFill>
                <a:schemeClr val="tx1"/>
              </a:solidFill>
              <a:miter lim="800000"/>
              <a:headEnd/>
              <a:tailEnd/>
            </a:ln>
          </p:spPr>
          <p:txBody>
            <a:bodyPr wrap="none">
              <a:spAutoFit/>
            </a:bodyPr>
            <a:lstStyle/>
            <a:p>
              <a:pPr algn="ctr">
                <a:lnSpc>
                  <a:spcPct val="90000"/>
                </a:lnSpc>
                <a:spcBef>
                  <a:spcPct val="0"/>
                </a:spcBef>
                <a:spcAft>
                  <a:spcPct val="0"/>
                </a:spcAft>
                <a:buClrTx/>
              </a:pPr>
              <a:r>
                <a:rPr lang="en-GB" b="1" i="1">
                  <a:solidFill>
                    <a:schemeClr val="bg1"/>
                  </a:solidFill>
                  <a:latin typeface="Courier New" pitchFamily="49" charset="0"/>
                </a:rPr>
                <a:t>Control</a:t>
              </a:r>
            </a:p>
          </p:txBody>
        </p:sp>
        <p:sp>
          <p:nvSpPr>
            <p:cNvPr id="6155" name="Line 8"/>
            <p:cNvSpPr>
              <a:spLocks noChangeShapeType="1"/>
            </p:cNvSpPr>
            <p:nvPr/>
          </p:nvSpPr>
          <p:spPr bwMode="auto">
            <a:xfrm>
              <a:off x="5184" y="2736"/>
              <a:ext cx="0" cy="624"/>
            </a:xfrm>
            <a:prstGeom prst="line">
              <a:avLst/>
            </a:prstGeom>
            <a:noFill/>
            <a:ln w="12700">
              <a:solidFill>
                <a:schemeClr val="tx1"/>
              </a:solidFill>
              <a:round/>
              <a:headEnd/>
              <a:tailEnd type="triangle" w="med" len="med"/>
            </a:ln>
          </p:spPr>
          <p:txBody>
            <a:bodyPr/>
            <a:lstStyle/>
            <a:p>
              <a:endParaRPr lang="fi-FI"/>
            </a:p>
          </p:txBody>
        </p:sp>
      </p:grpSp>
      <p:sp>
        <p:nvSpPr>
          <p:cNvPr id="6149" name="Text Box 10"/>
          <p:cNvSpPr txBox="1">
            <a:spLocks noChangeArrowheads="1"/>
          </p:cNvSpPr>
          <p:nvPr/>
        </p:nvSpPr>
        <p:spPr bwMode="auto">
          <a:xfrm>
            <a:off x="7795462" y="2612435"/>
            <a:ext cx="932125" cy="337052"/>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pPr>
            <a:r>
              <a:rPr lang="en-GB">
                <a:latin typeface="Nokia Sans" pitchFamily="34" charset="0"/>
              </a:rPr>
              <a:t>creates</a:t>
            </a:r>
          </a:p>
        </p:txBody>
      </p:sp>
      <p:sp>
        <p:nvSpPr>
          <p:cNvPr id="6150" name="Text Box 11"/>
          <p:cNvSpPr txBox="1">
            <a:spLocks noChangeArrowheads="1"/>
          </p:cNvSpPr>
          <p:nvPr/>
        </p:nvSpPr>
        <p:spPr bwMode="auto">
          <a:xfrm>
            <a:off x="7741655" y="3856726"/>
            <a:ext cx="1047541" cy="337052"/>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pPr>
            <a:r>
              <a:rPr lang="en-GB">
                <a:latin typeface="Nokia Sans" pitchFamily="34" charset="0"/>
              </a:rPr>
              <a:t>provides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7"/>
          <p:cNvSpPr>
            <a:spLocks noGrp="1" noChangeArrowheads="1"/>
          </p:cNvSpPr>
          <p:nvPr>
            <p:ph type="title"/>
          </p:nvPr>
        </p:nvSpPr>
        <p:spPr/>
        <p:txBody>
          <a:bodyPr/>
          <a:lstStyle/>
          <a:p>
            <a:r>
              <a:rPr lang="en-GB" smtClean="0"/>
              <a:t>Player Lifecycle</a:t>
            </a:r>
          </a:p>
        </p:txBody>
      </p:sp>
      <p:sp>
        <p:nvSpPr>
          <p:cNvPr id="7171" name="Rectangle 38"/>
          <p:cNvSpPr>
            <a:spLocks noGrp="1" noChangeArrowheads="1"/>
          </p:cNvSpPr>
          <p:nvPr>
            <p:ph type="body" idx="1"/>
          </p:nvPr>
        </p:nvSpPr>
        <p:spPr/>
        <p:txBody>
          <a:bodyPr/>
          <a:lstStyle/>
          <a:p>
            <a:r>
              <a:rPr lang="en-GB" smtClean="0"/>
              <a:t>Regardless of the protocol or media type involved, the Player moves through the same discrete states during its lifecycle</a:t>
            </a:r>
          </a:p>
        </p:txBody>
      </p:sp>
      <p:sp>
        <p:nvSpPr>
          <p:cNvPr id="7172" name="Text Box 8"/>
          <p:cNvSpPr txBox="1">
            <a:spLocks noChangeArrowheads="1"/>
          </p:cNvSpPr>
          <p:nvPr/>
        </p:nvSpPr>
        <p:spPr bwMode="auto">
          <a:xfrm>
            <a:off x="4113785" y="5047730"/>
            <a:ext cx="893653" cy="337052"/>
          </a:xfrm>
          <a:prstGeom prst="rect">
            <a:avLst/>
          </a:prstGeom>
          <a:solidFill>
            <a:schemeClr val="accent1"/>
          </a:solidFill>
          <a:ln w="12700">
            <a:solidFill>
              <a:schemeClr val="tx1"/>
            </a:solidFill>
            <a:miter lim="800000"/>
            <a:headEnd/>
            <a:tailEnd/>
          </a:ln>
        </p:spPr>
        <p:txBody>
          <a:bodyPr wrap="none" lIns="86905" tIns="43452" rIns="86905" bIns="43452">
            <a:spAutoFit/>
          </a:bodyPr>
          <a:lstStyle/>
          <a:p>
            <a:pPr algn="ctr">
              <a:lnSpc>
                <a:spcPct val="90000"/>
              </a:lnSpc>
              <a:spcBef>
                <a:spcPct val="0"/>
              </a:spcBef>
              <a:spcAft>
                <a:spcPct val="0"/>
              </a:spcAft>
              <a:buClrTx/>
            </a:pPr>
            <a:r>
              <a:rPr lang="en-GB">
                <a:solidFill>
                  <a:schemeClr val="bg1"/>
                </a:solidFill>
                <a:latin typeface="Nokia Sans" pitchFamily="34" charset="0"/>
              </a:rPr>
              <a:t>Closed</a:t>
            </a:r>
          </a:p>
        </p:txBody>
      </p:sp>
      <p:grpSp>
        <p:nvGrpSpPr>
          <p:cNvPr id="2" name="Group 15"/>
          <p:cNvGrpSpPr>
            <a:grpSpLocks/>
          </p:cNvGrpSpPr>
          <p:nvPr/>
        </p:nvGrpSpPr>
        <p:grpSpPr bwMode="auto">
          <a:xfrm>
            <a:off x="1348056" y="3456363"/>
            <a:ext cx="7013324" cy="344197"/>
            <a:chOff x="624" y="2352"/>
            <a:chExt cx="4495" cy="239"/>
          </a:xfrm>
        </p:grpSpPr>
        <p:sp>
          <p:nvSpPr>
            <p:cNvPr id="7193" name="Text Box 4"/>
            <p:cNvSpPr txBox="1">
              <a:spLocks noChangeArrowheads="1"/>
            </p:cNvSpPr>
            <p:nvPr/>
          </p:nvSpPr>
          <p:spPr bwMode="auto">
            <a:xfrm>
              <a:off x="624" y="2352"/>
              <a:ext cx="852" cy="239"/>
            </a:xfrm>
            <a:prstGeom prst="rect">
              <a:avLst/>
            </a:prstGeom>
            <a:solidFill>
              <a:schemeClr val="accent1"/>
            </a:solidFill>
            <a:ln w="12700">
              <a:solidFill>
                <a:schemeClr val="tx1"/>
              </a:solid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Unrealized</a:t>
              </a:r>
            </a:p>
          </p:txBody>
        </p:sp>
        <p:sp>
          <p:nvSpPr>
            <p:cNvPr id="7194" name="Text Box 5"/>
            <p:cNvSpPr txBox="1">
              <a:spLocks noChangeArrowheads="1"/>
            </p:cNvSpPr>
            <p:nvPr/>
          </p:nvSpPr>
          <p:spPr bwMode="auto">
            <a:xfrm>
              <a:off x="1968" y="2352"/>
              <a:ext cx="698" cy="239"/>
            </a:xfrm>
            <a:prstGeom prst="rect">
              <a:avLst/>
            </a:prstGeom>
            <a:solidFill>
              <a:schemeClr val="accent1"/>
            </a:solidFill>
            <a:ln w="12700">
              <a:solidFill>
                <a:schemeClr val="tx1"/>
              </a:solid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Realized</a:t>
              </a:r>
            </a:p>
          </p:txBody>
        </p:sp>
        <p:sp>
          <p:nvSpPr>
            <p:cNvPr id="7195" name="Text Box 6"/>
            <p:cNvSpPr txBox="1">
              <a:spLocks noChangeArrowheads="1"/>
            </p:cNvSpPr>
            <p:nvPr/>
          </p:nvSpPr>
          <p:spPr bwMode="auto">
            <a:xfrm>
              <a:off x="3169" y="2352"/>
              <a:ext cx="858" cy="239"/>
            </a:xfrm>
            <a:prstGeom prst="rect">
              <a:avLst/>
            </a:prstGeom>
            <a:solidFill>
              <a:schemeClr val="accent1"/>
            </a:solidFill>
            <a:ln w="12700">
              <a:solidFill>
                <a:schemeClr val="tx1"/>
              </a:solid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Prefetched</a:t>
              </a:r>
            </a:p>
          </p:txBody>
        </p:sp>
        <p:sp>
          <p:nvSpPr>
            <p:cNvPr id="7196" name="Text Box 7"/>
            <p:cNvSpPr txBox="1">
              <a:spLocks noChangeArrowheads="1"/>
            </p:cNvSpPr>
            <p:nvPr/>
          </p:nvSpPr>
          <p:spPr bwMode="auto">
            <a:xfrm>
              <a:off x="4524" y="2352"/>
              <a:ext cx="595" cy="237"/>
            </a:xfrm>
            <a:prstGeom prst="rect">
              <a:avLst/>
            </a:prstGeom>
            <a:solidFill>
              <a:schemeClr val="accent1"/>
            </a:solidFill>
            <a:ln w="12700">
              <a:solidFill>
                <a:schemeClr val="tx1"/>
              </a:solid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Started</a:t>
              </a:r>
            </a:p>
          </p:txBody>
        </p:sp>
        <p:sp>
          <p:nvSpPr>
            <p:cNvPr id="7197" name="Line 9"/>
            <p:cNvSpPr>
              <a:spLocks noChangeShapeType="1"/>
            </p:cNvSpPr>
            <p:nvPr/>
          </p:nvSpPr>
          <p:spPr bwMode="auto">
            <a:xfrm>
              <a:off x="1488" y="2496"/>
              <a:ext cx="480" cy="0"/>
            </a:xfrm>
            <a:prstGeom prst="line">
              <a:avLst/>
            </a:prstGeom>
            <a:noFill/>
            <a:ln w="12700">
              <a:solidFill>
                <a:schemeClr val="tx1"/>
              </a:solidFill>
              <a:round/>
              <a:headEnd/>
              <a:tailEnd type="triangle" w="med" len="med"/>
            </a:ln>
          </p:spPr>
          <p:txBody>
            <a:bodyPr/>
            <a:lstStyle/>
            <a:p>
              <a:endParaRPr lang="fi-FI"/>
            </a:p>
          </p:txBody>
        </p:sp>
        <p:sp>
          <p:nvSpPr>
            <p:cNvPr id="7198" name="Line 10"/>
            <p:cNvSpPr>
              <a:spLocks noChangeShapeType="1"/>
            </p:cNvSpPr>
            <p:nvPr/>
          </p:nvSpPr>
          <p:spPr bwMode="auto">
            <a:xfrm>
              <a:off x="4032" y="2496"/>
              <a:ext cx="480" cy="0"/>
            </a:xfrm>
            <a:prstGeom prst="line">
              <a:avLst/>
            </a:prstGeom>
            <a:noFill/>
            <a:ln w="12700">
              <a:solidFill>
                <a:schemeClr val="tx1"/>
              </a:solidFill>
              <a:round/>
              <a:headEnd/>
              <a:tailEnd type="triangle" w="med" len="med"/>
            </a:ln>
          </p:spPr>
          <p:txBody>
            <a:bodyPr/>
            <a:lstStyle/>
            <a:p>
              <a:endParaRPr lang="fi-FI"/>
            </a:p>
          </p:txBody>
        </p:sp>
        <p:sp>
          <p:nvSpPr>
            <p:cNvPr id="7199" name="Line 11"/>
            <p:cNvSpPr>
              <a:spLocks noChangeShapeType="1"/>
            </p:cNvSpPr>
            <p:nvPr/>
          </p:nvSpPr>
          <p:spPr bwMode="auto">
            <a:xfrm>
              <a:off x="2688" y="2496"/>
              <a:ext cx="480" cy="0"/>
            </a:xfrm>
            <a:prstGeom prst="line">
              <a:avLst/>
            </a:prstGeom>
            <a:noFill/>
            <a:ln w="12700">
              <a:solidFill>
                <a:schemeClr val="tx1"/>
              </a:solidFill>
              <a:round/>
              <a:headEnd/>
              <a:tailEnd type="triangle" w="med" len="med"/>
            </a:ln>
          </p:spPr>
          <p:txBody>
            <a:bodyPr/>
            <a:lstStyle/>
            <a:p>
              <a:endParaRPr lang="fi-FI"/>
            </a:p>
          </p:txBody>
        </p:sp>
        <p:sp>
          <p:nvSpPr>
            <p:cNvPr id="7200" name="Line 12"/>
            <p:cNvSpPr>
              <a:spLocks noChangeShapeType="1"/>
            </p:cNvSpPr>
            <p:nvPr/>
          </p:nvSpPr>
          <p:spPr bwMode="auto">
            <a:xfrm flipH="1">
              <a:off x="4032" y="2400"/>
              <a:ext cx="480" cy="0"/>
            </a:xfrm>
            <a:prstGeom prst="line">
              <a:avLst/>
            </a:prstGeom>
            <a:noFill/>
            <a:ln w="12700">
              <a:solidFill>
                <a:schemeClr val="tx1"/>
              </a:solidFill>
              <a:round/>
              <a:headEnd/>
              <a:tailEnd type="triangle" w="med" len="med"/>
            </a:ln>
          </p:spPr>
          <p:txBody>
            <a:bodyPr/>
            <a:lstStyle/>
            <a:p>
              <a:endParaRPr lang="fi-FI"/>
            </a:p>
          </p:txBody>
        </p:sp>
        <p:sp>
          <p:nvSpPr>
            <p:cNvPr id="7201" name="Line 14"/>
            <p:cNvSpPr>
              <a:spLocks noChangeShapeType="1"/>
            </p:cNvSpPr>
            <p:nvPr/>
          </p:nvSpPr>
          <p:spPr bwMode="auto">
            <a:xfrm flipH="1">
              <a:off x="2688" y="2400"/>
              <a:ext cx="480" cy="0"/>
            </a:xfrm>
            <a:prstGeom prst="line">
              <a:avLst/>
            </a:prstGeom>
            <a:noFill/>
            <a:ln w="12700">
              <a:solidFill>
                <a:schemeClr val="tx1"/>
              </a:solidFill>
              <a:round/>
              <a:headEnd/>
              <a:tailEnd type="triangle" w="med" len="med"/>
            </a:ln>
          </p:spPr>
          <p:txBody>
            <a:bodyPr/>
            <a:lstStyle/>
            <a:p>
              <a:endParaRPr lang="fi-FI"/>
            </a:p>
          </p:txBody>
        </p:sp>
      </p:grpSp>
      <p:sp>
        <p:nvSpPr>
          <p:cNvPr id="7174" name="Oval 16"/>
          <p:cNvSpPr>
            <a:spLocks noChangeArrowheads="1"/>
          </p:cNvSpPr>
          <p:nvPr/>
        </p:nvSpPr>
        <p:spPr bwMode="auto">
          <a:xfrm>
            <a:off x="1797408" y="2350327"/>
            <a:ext cx="224676" cy="207382"/>
          </a:xfrm>
          <a:prstGeom prst="ellipse">
            <a:avLst/>
          </a:prstGeom>
          <a:solidFill>
            <a:schemeClr val="accent1"/>
          </a:solidFill>
          <a:ln w="12700">
            <a:solidFill>
              <a:schemeClr val="tx1"/>
            </a:solidFill>
            <a:round/>
            <a:headEnd/>
            <a:tailEnd/>
          </a:ln>
        </p:spPr>
        <p:txBody>
          <a:bodyPr wrap="none" lIns="86905" tIns="43452" rIns="86905" bIns="43452" anchor="ctr"/>
          <a:lstStyle/>
          <a:p>
            <a:endParaRPr lang="en-US"/>
          </a:p>
        </p:txBody>
      </p:sp>
      <p:sp>
        <p:nvSpPr>
          <p:cNvPr id="7175" name="Line 17"/>
          <p:cNvSpPr>
            <a:spLocks noChangeShapeType="1"/>
          </p:cNvSpPr>
          <p:nvPr/>
        </p:nvSpPr>
        <p:spPr bwMode="auto">
          <a:xfrm>
            <a:off x="1947192" y="2557709"/>
            <a:ext cx="0" cy="898654"/>
          </a:xfrm>
          <a:prstGeom prst="line">
            <a:avLst/>
          </a:prstGeom>
          <a:noFill/>
          <a:ln w="12700">
            <a:solidFill>
              <a:schemeClr val="tx1"/>
            </a:solidFill>
            <a:round/>
            <a:headEnd/>
            <a:tailEnd type="triangle" w="med" len="med"/>
          </a:ln>
        </p:spPr>
        <p:txBody>
          <a:bodyPr lIns="86905" tIns="43452" rIns="86905" bIns="43452"/>
          <a:lstStyle/>
          <a:p>
            <a:endParaRPr lang="fi-FI"/>
          </a:p>
        </p:txBody>
      </p:sp>
      <p:sp>
        <p:nvSpPr>
          <p:cNvPr id="7176" name="Text Box 18"/>
          <p:cNvSpPr txBox="1">
            <a:spLocks noChangeArrowheads="1"/>
          </p:cNvSpPr>
          <p:nvPr/>
        </p:nvSpPr>
        <p:spPr bwMode="auto">
          <a:xfrm>
            <a:off x="2001886" y="2619636"/>
            <a:ext cx="2714664" cy="301273"/>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pPr>
            <a:r>
              <a:rPr lang="en-GB" sz="1500" b="1" dirty="0" err="1">
                <a:solidFill>
                  <a:srgbClr val="006000"/>
                </a:solidFill>
                <a:latin typeface="Courier New" pitchFamily="49" charset="0"/>
              </a:rPr>
              <a:t>Manager.createPlayer</a:t>
            </a:r>
            <a:r>
              <a:rPr lang="en-GB" sz="1500" b="1" dirty="0">
                <a:solidFill>
                  <a:srgbClr val="006000"/>
                </a:solidFill>
                <a:latin typeface="Courier New" pitchFamily="49" charset="0"/>
              </a:rPr>
              <a:t>()</a:t>
            </a:r>
          </a:p>
        </p:txBody>
      </p:sp>
      <p:sp>
        <p:nvSpPr>
          <p:cNvPr id="7177" name="Text Box 19"/>
          <p:cNvSpPr txBox="1">
            <a:spLocks noChangeArrowheads="1"/>
          </p:cNvSpPr>
          <p:nvPr/>
        </p:nvSpPr>
        <p:spPr bwMode="auto">
          <a:xfrm>
            <a:off x="4225031" y="3172654"/>
            <a:ext cx="1560502" cy="301273"/>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pPr>
            <a:r>
              <a:rPr lang="en-GB" sz="1500" b="1" dirty="0" err="1">
                <a:solidFill>
                  <a:srgbClr val="006000"/>
                </a:solidFill>
                <a:latin typeface="Courier New" pitchFamily="49" charset="0"/>
              </a:rPr>
              <a:t>deallocate</a:t>
            </a:r>
            <a:r>
              <a:rPr lang="en-GB" sz="1500" b="1" dirty="0">
                <a:solidFill>
                  <a:srgbClr val="006000"/>
                </a:solidFill>
                <a:latin typeface="Courier New" pitchFamily="49" charset="0"/>
              </a:rPr>
              <a:t>()</a:t>
            </a:r>
          </a:p>
        </p:txBody>
      </p:sp>
      <p:sp>
        <p:nvSpPr>
          <p:cNvPr id="7178" name="Text Box 20"/>
          <p:cNvSpPr txBox="1">
            <a:spLocks noChangeArrowheads="1"/>
          </p:cNvSpPr>
          <p:nvPr/>
        </p:nvSpPr>
        <p:spPr bwMode="auto">
          <a:xfrm>
            <a:off x="6607407" y="3172654"/>
            <a:ext cx="868005" cy="301273"/>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pPr>
            <a:r>
              <a:rPr lang="en-GB" sz="1500" b="1" dirty="0">
                <a:solidFill>
                  <a:srgbClr val="006000"/>
                </a:solidFill>
                <a:latin typeface="Courier New" pitchFamily="49" charset="0"/>
              </a:rPr>
              <a:t>stop()</a:t>
            </a:r>
          </a:p>
        </p:txBody>
      </p:sp>
      <p:sp>
        <p:nvSpPr>
          <p:cNvPr id="7179" name="Text Box 21"/>
          <p:cNvSpPr txBox="1">
            <a:spLocks noChangeArrowheads="1"/>
          </p:cNvSpPr>
          <p:nvPr/>
        </p:nvSpPr>
        <p:spPr bwMode="auto">
          <a:xfrm>
            <a:off x="6561400" y="3801999"/>
            <a:ext cx="983421" cy="301273"/>
          </a:xfrm>
          <a:prstGeom prst="rect">
            <a:avLst/>
          </a:prstGeom>
          <a:noFill/>
          <a:ln w="12700">
            <a:noFill/>
            <a:miter lim="800000"/>
            <a:headEnd/>
            <a:tailEnd/>
          </a:ln>
        </p:spPr>
        <p:txBody>
          <a:bodyPr wrap="none" lIns="86905" tIns="43452" rIns="86905" bIns="43452">
            <a:spAutoFit/>
          </a:bodyPr>
          <a:lstStyle/>
          <a:p>
            <a:pPr algn="ctr">
              <a:lnSpc>
                <a:spcPct val="90000"/>
              </a:lnSpc>
              <a:spcBef>
                <a:spcPct val="0"/>
              </a:spcBef>
              <a:spcAft>
                <a:spcPct val="0"/>
              </a:spcAft>
              <a:buClrTx/>
            </a:pPr>
            <a:r>
              <a:rPr lang="en-GB" sz="1500" b="1" dirty="0">
                <a:solidFill>
                  <a:srgbClr val="006000"/>
                </a:solidFill>
                <a:latin typeface="Courier New" pitchFamily="49" charset="0"/>
              </a:rPr>
              <a:t>start()</a:t>
            </a:r>
          </a:p>
        </p:txBody>
      </p:sp>
      <p:sp>
        <p:nvSpPr>
          <p:cNvPr id="7180" name="Text Box 22"/>
          <p:cNvSpPr txBox="1">
            <a:spLocks noChangeArrowheads="1"/>
          </p:cNvSpPr>
          <p:nvPr/>
        </p:nvSpPr>
        <p:spPr bwMode="auto">
          <a:xfrm>
            <a:off x="4193952" y="3801999"/>
            <a:ext cx="1497840" cy="301273"/>
          </a:xfrm>
          <a:prstGeom prst="rect">
            <a:avLst/>
          </a:prstGeom>
          <a:noFill/>
          <a:ln w="12700">
            <a:noFill/>
            <a:miter lim="800000"/>
            <a:headEnd/>
            <a:tailEnd/>
          </a:ln>
        </p:spPr>
        <p:txBody>
          <a:bodyPr lIns="86905" tIns="43452" rIns="86905" bIns="43452">
            <a:spAutoFit/>
          </a:bodyPr>
          <a:lstStyle/>
          <a:p>
            <a:pPr algn="ctr">
              <a:lnSpc>
                <a:spcPct val="90000"/>
              </a:lnSpc>
              <a:spcBef>
                <a:spcPct val="0"/>
              </a:spcBef>
              <a:spcAft>
                <a:spcPct val="0"/>
              </a:spcAft>
              <a:buClrTx/>
            </a:pPr>
            <a:r>
              <a:rPr lang="en-GB" sz="1500" b="1" dirty="0" err="1">
                <a:solidFill>
                  <a:srgbClr val="006000"/>
                </a:solidFill>
                <a:latin typeface="Courier New" pitchFamily="49" charset="0"/>
              </a:rPr>
              <a:t>prefetch</a:t>
            </a:r>
            <a:r>
              <a:rPr lang="en-GB" sz="1500" b="1" dirty="0">
                <a:solidFill>
                  <a:srgbClr val="006000"/>
                </a:solidFill>
                <a:latin typeface="Courier New" pitchFamily="49" charset="0"/>
              </a:rPr>
              <a:t>()</a:t>
            </a:r>
          </a:p>
        </p:txBody>
      </p:sp>
      <p:sp>
        <p:nvSpPr>
          <p:cNvPr id="7181" name="Text Box 23"/>
          <p:cNvSpPr txBox="1">
            <a:spLocks noChangeArrowheads="1"/>
          </p:cNvSpPr>
          <p:nvPr/>
        </p:nvSpPr>
        <p:spPr bwMode="auto">
          <a:xfrm>
            <a:off x="2396544" y="3801999"/>
            <a:ext cx="1497840" cy="301273"/>
          </a:xfrm>
          <a:prstGeom prst="rect">
            <a:avLst/>
          </a:prstGeom>
          <a:noFill/>
          <a:ln w="12700">
            <a:noFill/>
            <a:miter lim="800000"/>
            <a:headEnd/>
            <a:tailEnd/>
          </a:ln>
        </p:spPr>
        <p:txBody>
          <a:bodyPr lIns="86905" tIns="43452" rIns="86905" bIns="43452">
            <a:spAutoFit/>
          </a:bodyPr>
          <a:lstStyle/>
          <a:p>
            <a:pPr algn="ctr">
              <a:lnSpc>
                <a:spcPct val="90000"/>
              </a:lnSpc>
              <a:spcBef>
                <a:spcPct val="0"/>
              </a:spcBef>
              <a:spcAft>
                <a:spcPct val="0"/>
              </a:spcAft>
              <a:buClrTx/>
            </a:pPr>
            <a:r>
              <a:rPr lang="en-GB" sz="1500" b="1" dirty="0">
                <a:solidFill>
                  <a:srgbClr val="006000"/>
                </a:solidFill>
                <a:latin typeface="Courier New" pitchFamily="49" charset="0"/>
              </a:rPr>
              <a:t>realize()</a:t>
            </a:r>
          </a:p>
        </p:txBody>
      </p:sp>
      <p:grpSp>
        <p:nvGrpSpPr>
          <p:cNvPr id="3" name="Group 26"/>
          <p:cNvGrpSpPr>
            <a:grpSpLocks/>
          </p:cNvGrpSpPr>
          <p:nvPr/>
        </p:nvGrpSpPr>
        <p:grpSpPr bwMode="auto">
          <a:xfrm>
            <a:off x="4418628" y="5599308"/>
            <a:ext cx="374460" cy="345636"/>
            <a:chOff x="2832" y="3888"/>
            <a:chExt cx="240" cy="240"/>
          </a:xfrm>
        </p:grpSpPr>
        <p:sp>
          <p:nvSpPr>
            <p:cNvPr id="7191" name="Oval 24"/>
            <p:cNvSpPr>
              <a:spLocks noChangeArrowheads="1"/>
            </p:cNvSpPr>
            <p:nvPr/>
          </p:nvSpPr>
          <p:spPr bwMode="auto">
            <a:xfrm>
              <a:off x="2880" y="3936"/>
              <a:ext cx="144" cy="144"/>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192" name="Oval 25"/>
            <p:cNvSpPr>
              <a:spLocks noChangeArrowheads="1"/>
            </p:cNvSpPr>
            <p:nvPr/>
          </p:nvSpPr>
          <p:spPr bwMode="auto">
            <a:xfrm>
              <a:off x="2832" y="3888"/>
              <a:ext cx="240" cy="240"/>
            </a:xfrm>
            <a:prstGeom prst="ellipse">
              <a:avLst/>
            </a:prstGeom>
            <a:noFill/>
            <a:ln w="12700">
              <a:solidFill>
                <a:schemeClr val="tx1"/>
              </a:solidFill>
              <a:round/>
              <a:headEnd/>
              <a:tailEnd/>
            </a:ln>
          </p:spPr>
          <p:txBody>
            <a:bodyPr wrap="none" anchor="ctr"/>
            <a:lstStyle/>
            <a:p>
              <a:endParaRPr lang="en-US"/>
            </a:p>
          </p:txBody>
        </p:sp>
      </p:grpSp>
      <p:sp>
        <p:nvSpPr>
          <p:cNvPr id="7183" name="Line 27"/>
          <p:cNvSpPr>
            <a:spLocks noChangeShapeType="1"/>
          </p:cNvSpPr>
          <p:nvPr/>
        </p:nvSpPr>
        <p:spPr bwMode="auto">
          <a:xfrm>
            <a:off x="4568412" y="5391926"/>
            <a:ext cx="0" cy="207382"/>
          </a:xfrm>
          <a:prstGeom prst="line">
            <a:avLst/>
          </a:prstGeom>
          <a:noFill/>
          <a:ln w="12700">
            <a:solidFill>
              <a:schemeClr val="tx1"/>
            </a:solidFill>
            <a:round/>
            <a:headEnd/>
            <a:tailEnd type="triangle" w="med" len="med"/>
          </a:ln>
        </p:spPr>
        <p:txBody>
          <a:bodyPr lIns="86905" tIns="43452" rIns="86905" bIns="43452"/>
          <a:lstStyle/>
          <a:p>
            <a:endParaRPr lang="fi-FI"/>
          </a:p>
        </p:txBody>
      </p:sp>
      <p:sp>
        <p:nvSpPr>
          <p:cNvPr id="7184" name="Line 28"/>
          <p:cNvSpPr>
            <a:spLocks noChangeShapeType="1"/>
          </p:cNvSpPr>
          <p:nvPr/>
        </p:nvSpPr>
        <p:spPr bwMode="auto">
          <a:xfrm>
            <a:off x="4568412" y="4700654"/>
            <a:ext cx="0" cy="345636"/>
          </a:xfrm>
          <a:prstGeom prst="line">
            <a:avLst/>
          </a:prstGeom>
          <a:noFill/>
          <a:ln w="12700">
            <a:solidFill>
              <a:schemeClr val="tx1"/>
            </a:solidFill>
            <a:round/>
            <a:headEnd/>
            <a:tailEnd type="triangle" w="med" len="med"/>
          </a:ln>
        </p:spPr>
        <p:txBody>
          <a:bodyPr lIns="86905" tIns="43452" rIns="86905" bIns="43452"/>
          <a:lstStyle/>
          <a:p>
            <a:endParaRPr lang="fi-FI"/>
          </a:p>
        </p:txBody>
      </p:sp>
      <p:sp>
        <p:nvSpPr>
          <p:cNvPr id="7185" name="Line 29"/>
          <p:cNvSpPr>
            <a:spLocks noChangeShapeType="1"/>
          </p:cNvSpPr>
          <p:nvPr/>
        </p:nvSpPr>
        <p:spPr bwMode="auto">
          <a:xfrm>
            <a:off x="1947192" y="3801999"/>
            <a:ext cx="0" cy="898654"/>
          </a:xfrm>
          <a:prstGeom prst="line">
            <a:avLst/>
          </a:prstGeom>
          <a:noFill/>
          <a:ln w="12700">
            <a:solidFill>
              <a:schemeClr val="tx1"/>
            </a:solidFill>
            <a:round/>
            <a:headEnd/>
            <a:tailEnd/>
          </a:ln>
        </p:spPr>
        <p:txBody>
          <a:bodyPr lIns="86905" tIns="43452" rIns="86905" bIns="43452"/>
          <a:lstStyle/>
          <a:p>
            <a:endParaRPr lang="fi-FI"/>
          </a:p>
        </p:txBody>
      </p:sp>
      <p:sp>
        <p:nvSpPr>
          <p:cNvPr id="7186" name="Line 30"/>
          <p:cNvSpPr>
            <a:spLocks noChangeShapeType="1"/>
          </p:cNvSpPr>
          <p:nvPr/>
        </p:nvSpPr>
        <p:spPr bwMode="auto">
          <a:xfrm>
            <a:off x="1947192" y="4700654"/>
            <a:ext cx="6066252" cy="0"/>
          </a:xfrm>
          <a:prstGeom prst="line">
            <a:avLst/>
          </a:prstGeom>
          <a:noFill/>
          <a:ln w="12700">
            <a:solidFill>
              <a:schemeClr val="tx1"/>
            </a:solidFill>
            <a:round/>
            <a:headEnd/>
            <a:tailEnd/>
          </a:ln>
        </p:spPr>
        <p:txBody>
          <a:bodyPr lIns="86905" tIns="43452" rIns="86905" bIns="43452"/>
          <a:lstStyle/>
          <a:p>
            <a:endParaRPr lang="fi-FI"/>
          </a:p>
        </p:txBody>
      </p:sp>
      <p:sp>
        <p:nvSpPr>
          <p:cNvPr id="7187" name="Line 31"/>
          <p:cNvSpPr>
            <a:spLocks noChangeShapeType="1"/>
          </p:cNvSpPr>
          <p:nvPr/>
        </p:nvSpPr>
        <p:spPr bwMode="auto">
          <a:xfrm flipV="1">
            <a:off x="8013444" y="3801999"/>
            <a:ext cx="0" cy="898654"/>
          </a:xfrm>
          <a:prstGeom prst="line">
            <a:avLst/>
          </a:prstGeom>
          <a:noFill/>
          <a:ln w="12700">
            <a:solidFill>
              <a:schemeClr val="tx1"/>
            </a:solidFill>
            <a:round/>
            <a:headEnd/>
            <a:tailEnd/>
          </a:ln>
        </p:spPr>
        <p:txBody>
          <a:bodyPr lIns="86905" tIns="43452" rIns="86905" bIns="43452"/>
          <a:lstStyle/>
          <a:p>
            <a:endParaRPr lang="fi-FI"/>
          </a:p>
        </p:txBody>
      </p:sp>
      <p:sp>
        <p:nvSpPr>
          <p:cNvPr id="7188" name="Line 32"/>
          <p:cNvSpPr>
            <a:spLocks noChangeShapeType="1"/>
          </p:cNvSpPr>
          <p:nvPr/>
        </p:nvSpPr>
        <p:spPr bwMode="auto">
          <a:xfrm>
            <a:off x="3969276" y="3801999"/>
            <a:ext cx="0" cy="898654"/>
          </a:xfrm>
          <a:prstGeom prst="line">
            <a:avLst/>
          </a:prstGeom>
          <a:noFill/>
          <a:ln w="12700">
            <a:solidFill>
              <a:schemeClr val="tx1"/>
            </a:solidFill>
            <a:round/>
            <a:headEnd/>
            <a:tailEnd/>
          </a:ln>
        </p:spPr>
        <p:txBody>
          <a:bodyPr lIns="86905" tIns="43452" rIns="86905" bIns="43452"/>
          <a:lstStyle/>
          <a:p>
            <a:endParaRPr lang="fi-FI"/>
          </a:p>
        </p:txBody>
      </p:sp>
      <p:sp>
        <p:nvSpPr>
          <p:cNvPr id="7189" name="Line 33"/>
          <p:cNvSpPr>
            <a:spLocks noChangeShapeType="1"/>
          </p:cNvSpPr>
          <p:nvPr/>
        </p:nvSpPr>
        <p:spPr bwMode="auto">
          <a:xfrm>
            <a:off x="5991360" y="3801999"/>
            <a:ext cx="0" cy="898654"/>
          </a:xfrm>
          <a:prstGeom prst="line">
            <a:avLst/>
          </a:prstGeom>
          <a:noFill/>
          <a:ln w="12700">
            <a:solidFill>
              <a:schemeClr val="tx1"/>
            </a:solidFill>
            <a:round/>
            <a:headEnd/>
            <a:tailEnd/>
          </a:ln>
        </p:spPr>
        <p:txBody>
          <a:bodyPr lIns="86905" tIns="43452" rIns="86905" bIns="43452"/>
          <a:lstStyle/>
          <a:p>
            <a:endParaRPr lang="fi-FI"/>
          </a:p>
        </p:txBody>
      </p:sp>
      <p:sp>
        <p:nvSpPr>
          <p:cNvPr id="7190" name="Text Box 34"/>
          <p:cNvSpPr txBox="1">
            <a:spLocks noChangeArrowheads="1"/>
          </p:cNvSpPr>
          <p:nvPr/>
        </p:nvSpPr>
        <p:spPr bwMode="auto">
          <a:xfrm>
            <a:off x="4643304" y="4762581"/>
            <a:ext cx="1048488" cy="301273"/>
          </a:xfrm>
          <a:prstGeom prst="rect">
            <a:avLst/>
          </a:prstGeom>
          <a:noFill/>
          <a:ln w="12700">
            <a:noFill/>
            <a:miter lim="800000"/>
            <a:headEnd/>
            <a:tailEnd/>
          </a:ln>
        </p:spPr>
        <p:txBody>
          <a:bodyPr lIns="86905" tIns="43452" rIns="86905" bIns="43452">
            <a:spAutoFit/>
          </a:bodyPr>
          <a:lstStyle/>
          <a:p>
            <a:pPr>
              <a:lnSpc>
                <a:spcPct val="90000"/>
              </a:lnSpc>
              <a:spcBef>
                <a:spcPct val="0"/>
              </a:spcBef>
              <a:spcAft>
                <a:spcPct val="0"/>
              </a:spcAft>
              <a:buClrTx/>
            </a:pPr>
            <a:r>
              <a:rPr lang="en-GB" sz="1500" b="1" dirty="0">
                <a:solidFill>
                  <a:srgbClr val="006000"/>
                </a:solidFill>
                <a:latin typeface="Courier New" pitchFamily="49" charset="0"/>
              </a:rPr>
              <a:t>close()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GB" smtClean="0"/>
              <a:t>Lifecycle States</a:t>
            </a:r>
          </a:p>
        </p:txBody>
      </p:sp>
      <p:sp>
        <p:nvSpPr>
          <p:cNvPr id="8195" name="Rectangle 5"/>
          <p:cNvSpPr>
            <a:spLocks noGrp="1" noChangeArrowheads="1"/>
          </p:cNvSpPr>
          <p:nvPr>
            <p:ph type="body" idx="1"/>
          </p:nvPr>
        </p:nvSpPr>
        <p:spPr/>
        <p:txBody>
          <a:bodyPr/>
          <a:lstStyle/>
          <a:p>
            <a:r>
              <a:rPr lang="en-GB" smtClean="0"/>
              <a:t>UNREALIZED:</a:t>
            </a:r>
          </a:p>
          <a:p>
            <a:pPr lvl="1"/>
            <a:r>
              <a:rPr lang="en-GB" smtClean="0"/>
              <a:t>Player is instantiated</a:t>
            </a:r>
          </a:p>
          <a:p>
            <a:r>
              <a:rPr lang="en-GB" smtClean="0"/>
              <a:t>REALIZED :</a:t>
            </a:r>
          </a:p>
          <a:p>
            <a:pPr lvl="1"/>
            <a:r>
              <a:rPr lang="en-GB" smtClean="0"/>
              <a:t>Player has located media</a:t>
            </a:r>
          </a:p>
          <a:p>
            <a:r>
              <a:rPr lang="en-GB" smtClean="0"/>
              <a:t>PREFETCHED:</a:t>
            </a:r>
          </a:p>
          <a:p>
            <a:pPr lvl="1"/>
            <a:r>
              <a:rPr lang="en-GB" smtClean="0"/>
              <a:t>Player has enough data to play</a:t>
            </a:r>
          </a:p>
          <a:p>
            <a:r>
              <a:rPr lang="en-GB" smtClean="0"/>
              <a:t>STARTED:</a:t>
            </a:r>
          </a:p>
          <a:p>
            <a:pPr lvl="1"/>
            <a:r>
              <a:rPr lang="en-GB" smtClean="0"/>
              <a:t>Player is rendering media to the device</a:t>
            </a:r>
          </a:p>
          <a:p>
            <a:r>
              <a:rPr lang="en-GB" smtClean="0"/>
              <a:t>CLOSED:</a:t>
            </a:r>
          </a:p>
          <a:p>
            <a:pPr lvl="1"/>
            <a:r>
              <a:rPr lang="en-GB" smtClean="0"/>
              <a:t>Player is closed</a:t>
            </a:r>
          </a:p>
          <a:p>
            <a:endParaRPr lang="en-GB"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r>
              <a:rPr lang="en-GB" smtClean="0"/>
              <a:t>Player Examples</a:t>
            </a:r>
          </a:p>
        </p:txBody>
      </p:sp>
      <p:sp>
        <p:nvSpPr>
          <p:cNvPr id="9219" name="Rectangle 6"/>
          <p:cNvSpPr>
            <a:spLocks noGrp="1" noChangeArrowheads="1"/>
          </p:cNvSpPr>
          <p:nvPr>
            <p:ph type="body" idx="1"/>
          </p:nvPr>
        </p:nvSpPr>
        <p:spPr/>
        <p:txBody>
          <a:bodyPr/>
          <a:lstStyle/>
          <a:p>
            <a:r>
              <a:rPr lang="en-GB" dirty="0" smtClean="0"/>
              <a:t>Most important function of the Manager class is to create Players</a:t>
            </a:r>
          </a:p>
          <a:p>
            <a:r>
              <a:rPr lang="en-GB" dirty="0" smtClean="0"/>
              <a:t>Manager can create players from an external resource</a:t>
            </a:r>
          </a:p>
          <a:p>
            <a:pPr lvl="3"/>
            <a:r>
              <a:rPr lang="en-GB" dirty="0" smtClean="0"/>
              <a:t>Player </a:t>
            </a:r>
            <a:r>
              <a:rPr lang="en-GB" dirty="0" err="1" smtClean="0"/>
              <a:t>player</a:t>
            </a:r>
            <a:r>
              <a:rPr lang="en-GB" dirty="0" smtClean="0"/>
              <a:t> = </a:t>
            </a:r>
            <a:r>
              <a:rPr lang="en-GB" dirty="0" err="1" smtClean="0"/>
              <a:t>Manager.createPlayer</a:t>
            </a:r>
            <a:r>
              <a:rPr lang="en-GB" dirty="0" smtClean="0"/>
              <a:t>(“http://myserver/mymusic.wav”);</a:t>
            </a:r>
          </a:p>
          <a:p>
            <a:pPr lvl="3"/>
            <a:r>
              <a:rPr lang="en-GB" dirty="0" err="1" smtClean="0"/>
              <a:t>player.start</a:t>
            </a:r>
            <a:r>
              <a:rPr lang="en-GB" dirty="0" smtClean="0"/>
              <a:t>();</a:t>
            </a:r>
          </a:p>
          <a:p>
            <a:r>
              <a:rPr lang="en-GB" dirty="0" smtClean="0"/>
              <a:t>Manager takes a resource string and deduces from that string what sort of player should be created</a:t>
            </a:r>
          </a:p>
          <a:p>
            <a:r>
              <a:rPr lang="en-GB" dirty="0" smtClean="0"/>
              <a:t>You can also create players from a JAR</a:t>
            </a:r>
          </a:p>
          <a:p>
            <a:pPr lvl="3"/>
            <a:r>
              <a:rPr lang="en-GB" dirty="0" err="1" smtClean="0"/>
              <a:t>InputStream</a:t>
            </a:r>
            <a:r>
              <a:rPr lang="en-GB" dirty="0" smtClean="0"/>
              <a:t> is = </a:t>
            </a:r>
            <a:r>
              <a:rPr lang="en-GB" dirty="0" err="1" smtClean="0"/>
              <a:t>getClass</a:t>
            </a:r>
            <a:r>
              <a:rPr lang="en-GB" dirty="0" smtClean="0"/>
              <a:t>().</a:t>
            </a:r>
            <a:r>
              <a:rPr lang="en-GB" dirty="0" err="1" smtClean="0"/>
              <a:t>getResourceAsStream</a:t>
            </a:r>
            <a:r>
              <a:rPr lang="en-GB" dirty="0" smtClean="0"/>
              <a:t>(“</a:t>
            </a:r>
            <a:r>
              <a:rPr lang="en-GB" dirty="0" err="1" smtClean="0"/>
              <a:t>mywav</a:t>
            </a:r>
            <a:r>
              <a:rPr lang="en-GB" dirty="0" smtClean="0"/>
              <a:t>”);</a:t>
            </a:r>
          </a:p>
          <a:p>
            <a:pPr lvl="3"/>
            <a:r>
              <a:rPr lang="en-GB" dirty="0" smtClean="0"/>
              <a:t>Player </a:t>
            </a:r>
            <a:r>
              <a:rPr lang="en-GB" dirty="0" err="1" smtClean="0"/>
              <a:t>player</a:t>
            </a:r>
            <a:r>
              <a:rPr lang="en-GB" dirty="0" smtClean="0"/>
              <a:t> = </a:t>
            </a:r>
            <a:r>
              <a:rPr lang="en-GB" dirty="0" err="1" smtClean="0"/>
              <a:t>Manager.createPlayer</a:t>
            </a:r>
            <a:r>
              <a:rPr lang="en-GB" dirty="0" smtClean="0"/>
              <a:t>(is, “audio/X-wav);</a:t>
            </a:r>
          </a:p>
          <a:p>
            <a:r>
              <a:rPr lang="en-GB" dirty="0" smtClean="0"/>
              <a:t>Rich media is usually streamed from an external resource as it requires a large storage space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GB" smtClean="0"/>
              <a:t>Player Controls</a:t>
            </a:r>
          </a:p>
        </p:txBody>
      </p:sp>
      <p:sp>
        <p:nvSpPr>
          <p:cNvPr id="10243" name="Rectangle 5"/>
          <p:cNvSpPr>
            <a:spLocks noGrp="1" noChangeArrowheads="1"/>
          </p:cNvSpPr>
          <p:nvPr>
            <p:ph type="body" idx="1"/>
          </p:nvPr>
        </p:nvSpPr>
        <p:spPr/>
        <p:txBody>
          <a:bodyPr/>
          <a:lstStyle/>
          <a:p>
            <a:r>
              <a:rPr lang="en-GB" smtClean="0"/>
              <a:t>Player controls oversee how the media is rendered to the device</a:t>
            </a:r>
          </a:p>
          <a:p>
            <a:r>
              <a:rPr lang="en-GB" smtClean="0"/>
              <a:t>There are various types of controls available, for example:</a:t>
            </a:r>
          </a:p>
          <a:p>
            <a:pPr lvl="1"/>
            <a:r>
              <a:rPr lang="en-GB" smtClean="0"/>
              <a:t>VolumeControl</a:t>
            </a:r>
          </a:p>
          <a:p>
            <a:pPr lvl="1"/>
            <a:r>
              <a:rPr lang="en-GB" smtClean="0"/>
              <a:t>VideoControl</a:t>
            </a:r>
          </a:p>
          <a:p>
            <a:pPr lvl="1"/>
            <a:r>
              <a:rPr lang="en-GB" smtClean="0"/>
              <a:t>RateControl</a:t>
            </a:r>
          </a:p>
          <a:p>
            <a:pPr lvl="1"/>
            <a:r>
              <a:rPr lang="en-GB" smtClean="0"/>
              <a:t>MIDIControl</a:t>
            </a:r>
          </a:p>
          <a:p>
            <a:pPr lvl="1"/>
            <a:r>
              <a:rPr lang="en-GB" smtClean="0"/>
              <a:t>PitchControl</a:t>
            </a:r>
          </a:p>
          <a:p>
            <a:endParaRPr lang="en-GB"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GB" smtClean="0"/>
              <a:t>Player Control Example</a:t>
            </a:r>
          </a:p>
        </p:txBody>
      </p:sp>
      <p:sp>
        <p:nvSpPr>
          <p:cNvPr id="11267" name="Rectangle 5"/>
          <p:cNvSpPr>
            <a:spLocks noGrp="1" noChangeArrowheads="1"/>
          </p:cNvSpPr>
          <p:nvPr>
            <p:ph type="body" idx="1"/>
          </p:nvPr>
        </p:nvSpPr>
        <p:spPr/>
        <p:txBody>
          <a:bodyPr/>
          <a:lstStyle/>
          <a:p>
            <a:r>
              <a:rPr lang="en-GB" dirty="0" smtClean="0"/>
              <a:t>To mute the sound, do the following:</a:t>
            </a:r>
          </a:p>
          <a:p>
            <a:endParaRPr lang="en-GB" dirty="0" smtClean="0"/>
          </a:p>
          <a:p>
            <a:pPr lvl="3"/>
            <a:r>
              <a:rPr lang="en-GB" dirty="0" smtClean="0"/>
              <a:t>//Use the URL naming format to instantiate the player:</a:t>
            </a:r>
          </a:p>
          <a:p>
            <a:pPr lvl="3"/>
            <a:r>
              <a:rPr lang="en-GB" dirty="0" smtClean="0"/>
              <a:t>Player </a:t>
            </a:r>
            <a:r>
              <a:rPr lang="en-GB" dirty="0" err="1" smtClean="0"/>
              <a:t>player</a:t>
            </a:r>
            <a:r>
              <a:rPr lang="en-GB" dirty="0" smtClean="0"/>
              <a:t> = </a:t>
            </a:r>
            <a:r>
              <a:rPr lang="en-GB" dirty="0" err="1" smtClean="0"/>
              <a:t>Manager.createPlayer</a:t>
            </a:r>
            <a:r>
              <a:rPr lang="en-GB" dirty="0" smtClean="0"/>
              <a:t>(“http://myserver/mymusic.wav”);</a:t>
            </a:r>
          </a:p>
          <a:p>
            <a:pPr lvl="3"/>
            <a:r>
              <a:rPr lang="en-GB" dirty="0" smtClean="0"/>
              <a:t>//Get the control</a:t>
            </a:r>
          </a:p>
          <a:p>
            <a:pPr lvl="3"/>
            <a:r>
              <a:rPr lang="en-GB" dirty="0" err="1" smtClean="0"/>
              <a:t>VolumeControl</a:t>
            </a:r>
            <a:r>
              <a:rPr lang="en-GB" dirty="0" smtClean="0"/>
              <a:t> </a:t>
            </a:r>
            <a:r>
              <a:rPr lang="en-GB" dirty="0" err="1" smtClean="0"/>
              <a:t>vol</a:t>
            </a:r>
            <a:r>
              <a:rPr lang="en-GB" dirty="0" smtClean="0"/>
              <a:t> = (</a:t>
            </a:r>
            <a:r>
              <a:rPr lang="en-GB" dirty="0" err="1" smtClean="0"/>
              <a:t>VolumeControl</a:t>
            </a:r>
            <a:r>
              <a:rPr lang="en-GB" dirty="0" smtClean="0"/>
              <a:t>)</a:t>
            </a:r>
            <a:r>
              <a:rPr lang="en-GB" dirty="0" err="1" smtClean="0"/>
              <a:t>player.getControl</a:t>
            </a:r>
            <a:r>
              <a:rPr lang="en-GB" dirty="0" smtClean="0"/>
              <a:t>("</a:t>
            </a:r>
            <a:r>
              <a:rPr lang="en-GB" dirty="0" err="1" smtClean="0"/>
              <a:t>VolumeControl</a:t>
            </a:r>
            <a:r>
              <a:rPr lang="en-GB" dirty="0" smtClean="0"/>
              <a:t>");</a:t>
            </a:r>
          </a:p>
          <a:p>
            <a:pPr lvl="3"/>
            <a:r>
              <a:rPr lang="en-GB" dirty="0" smtClean="0"/>
              <a:t>//Now do something useful with it</a:t>
            </a:r>
          </a:p>
          <a:p>
            <a:pPr lvl="3"/>
            <a:r>
              <a:rPr lang="en-GB" dirty="0" err="1" smtClean="0"/>
              <a:t>vol.setMute</a:t>
            </a:r>
            <a:r>
              <a:rPr lang="en-GB" dirty="0" smtClean="0"/>
              <a:t>(true);</a:t>
            </a:r>
          </a:p>
          <a:p>
            <a:endParaRPr lang="en-GB" dirty="0" smtClean="0"/>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28615</TotalTime>
  <Words>2935</Words>
  <Application>Microsoft Office PowerPoint</Application>
  <PresentationFormat>Custom</PresentationFormat>
  <Paragraphs>353</Paragraphs>
  <Slides>23</Slides>
  <Notes>23</Notes>
  <HiddenSlides>0</HiddenSlides>
  <MMClips>0</MMClips>
  <ScaleCrop>false</ScaleCrop>
  <HeadingPairs>
    <vt:vector size="6" baseType="variant">
      <vt:variant>
        <vt:lpstr>Theme</vt:lpstr>
      </vt:variant>
      <vt:variant>
        <vt:i4>1</vt:i4>
      </vt:variant>
      <vt:variant>
        <vt:lpstr>Slide Titles</vt:lpstr>
      </vt:variant>
      <vt:variant>
        <vt:i4>23</vt:i4>
      </vt:variant>
      <vt:variant>
        <vt:lpstr>Custom Shows</vt:lpstr>
      </vt:variant>
      <vt:variant>
        <vt:i4>3</vt:i4>
      </vt:variant>
    </vt:vector>
  </HeadingPairs>
  <TitlesOfParts>
    <vt:vector size="27" baseType="lpstr">
      <vt:lpstr>Torp Style</vt:lpstr>
      <vt:lpstr>Module 7 Using Mobile Media API</vt:lpstr>
      <vt:lpstr>Lecture Overview</vt:lpstr>
      <vt:lpstr>Introduction to Mobile Media API</vt:lpstr>
      <vt:lpstr>Mobile Media Framework</vt:lpstr>
      <vt:lpstr>Player Lifecycle</vt:lpstr>
      <vt:lpstr>Lifecycle States</vt:lpstr>
      <vt:lpstr>Player Examples</vt:lpstr>
      <vt:lpstr>Player Controls</vt:lpstr>
      <vt:lpstr>Player Control Example</vt:lpstr>
      <vt:lpstr>PlayerListener</vt:lpstr>
      <vt:lpstr>Querying a phone for its audio capabilities</vt:lpstr>
      <vt:lpstr>Mobile Media related System Properties</vt:lpstr>
      <vt:lpstr>Making Noise with Tones</vt:lpstr>
      <vt:lpstr>Playing Individual Tones</vt:lpstr>
      <vt:lpstr>Playing a Tone Sequence</vt:lpstr>
      <vt:lpstr>Creating the Sequence</vt:lpstr>
      <vt:lpstr>Playing Digitised Sound and Music</vt:lpstr>
      <vt:lpstr>Content Types</vt:lpstr>
      <vt:lpstr>Playing a Sound File from an URL</vt:lpstr>
      <vt:lpstr>Playing a Sound File from a JAR file</vt:lpstr>
      <vt:lpstr>Playing MIDI Music in Mobile Games</vt:lpstr>
      <vt:lpstr>Playing a MIDI Song from an URL</vt:lpstr>
      <vt:lpstr>Playing a MIDI Song from a JAR file</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2</cp:revision>
  <cp:lastPrinted>1998-09-04T10:04:32Z</cp:lastPrinted>
  <dcterms:created xsi:type="dcterms:W3CDTF">2009-09-10T12:14:12Z</dcterms:created>
  <dcterms:modified xsi:type="dcterms:W3CDTF">2010-11-25T15:42:49Z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