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726" r:id="rId2"/>
    <p:sldId id="727" r:id="rId3"/>
    <p:sldId id="728" r:id="rId4"/>
    <p:sldId id="729" r:id="rId5"/>
    <p:sldId id="730" r:id="rId6"/>
    <p:sldId id="731" r:id="rId7"/>
    <p:sldId id="732" r:id="rId8"/>
    <p:sldId id="733" r:id="rId9"/>
    <p:sldId id="734" r:id="rId10"/>
    <p:sldId id="735" r:id="rId11"/>
    <p:sldId id="742" r:id="rId12"/>
    <p:sldId id="736" r:id="rId13"/>
    <p:sldId id="737" r:id="rId14"/>
    <p:sldId id="738" r:id="rId15"/>
    <p:sldId id="739" r:id="rId16"/>
    <p:sldId id="740" r:id="rId17"/>
    <p:sldId id="741" r:id="rId18"/>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54320" autoAdjust="0"/>
  </p:normalViewPr>
  <p:slideViewPr>
    <p:cSldViewPr>
      <p:cViewPr>
        <p:scale>
          <a:sx n="60" d="100"/>
          <a:sy n="60" d="100"/>
        </p:scale>
        <p:origin x="-648" y="-72"/>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02" y="-90"/>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629240"/>
            <a:ext cx="4932360" cy="4394520"/>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6"/>
          <p:cNvSpPr>
            <a:spLocks noGrp="1" noChangeArrowheads="1"/>
          </p:cNvSpPr>
          <p:nvPr>
            <p:ph type="sldNum" sz="quarter" idx="5"/>
          </p:nvPr>
        </p:nvSpPr>
        <p:spPr>
          <a:noFill/>
        </p:spPr>
        <p:txBody>
          <a:bodyPr/>
          <a:lstStyle/>
          <a:p>
            <a:fld id="{3E1039CB-6AE7-4D26-B64A-D846839372D6}" type="slidenum">
              <a:rPr lang="en-US" smtClean="0"/>
              <a:pPr/>
              <a:t>1</a:t>
            </a:fld>
            <a:endParaRPr lang="en-US" smtClean="0"/>
          </a:p>
        </p:txBody>
      </p:sp>
      <p:sp>
        <p:nvSpPr>
          <p:cNvPr id="21509" name="Rectangle 2"/>
          <p:cNvSpPr>
            <a:spLocks noGrp="1" noRot="1" noChangeAspect="1" noChangeArrowheads="1" noTextEdit="1"/>
          </p:cNvSpPr>
          <p:nvPr>
            <p:ph type="sldImg"/>
          </p:nvPr>
        </p:nvSpPr>
        <p:spPr>
          <a:xfrm>
            <a:off x="906463" y="844550"/>
            <a:ext cx="4916487" cy="3403600"/>
          </a:xfrm>
          <a:ln/>
        </p:spPr>
      </p:sp>
      <p:sp>
        <p:nvSpPr>
          <p:cNvPr id="21510" name="Rectangle 3"/>
          <p:cNvSpPr>
            <a:spLocks noGrp="1" noChangeArrowheads="1"/>
          </p:cNvSpPr>
          <p:nvPr>
            <p:ph type="body" idx="1"/>
          </p:nvPr>
        </p:nvSpPr>
        <p:spPr>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dirty="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p>
          <a:p>
            <a:pPr>
              <a:buNone/>
            </a:pPr>
            <a:endParaRPr lang="en-US" dirty="0" smtClean="0">
              <a:latin typeface="Nokia Sans Wide" pitchFamily="34" charset="0"/>
            </a:endParaRPr>
          </a:p>
          <a:p>
            <a:endParaRPr lang="en-US" dirty="0" smtClean="0">
              <a:latin typeface="Nokia Sans Wide" pitchFamily="34" charset="0"/>
            </a:endParaRPr>
          </a:p>
          <a:p>
            <a:endParaRPr lang="en-GB" dirty="0" smtClean="0">
              <a:latin typeface="Nokia Sans Wide"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6"/>
          <p:cNvSpPr>
            <a:spLocks noGrp="1" noChangeArrowheads="1"/>
          </p:cNvSpPr>
          <p:nvPr>
            <p:ph type="sldNum" sz="quarter" idx="5"/>
          </p:nvPr>
        </p:nvSpPr>
        <p:spPr>
          <a:noFill/>
        </p:spPr>
        <p:txBody>
          <a:bodyPr/>
          <a:lstStyle/>
          <a:p>
            <a:fld id="{DCD87B9D-9972-4C27-849F-9D16FE9D3DD1}" type="slidenum">
              <a:rPr lang="en-US" smtClean="0"/>
              <a:pPr/>
              <a:t>10</a:t>
            </a:fld>
            <a:endParaRPr lang="en-US" smtClean="0"/>
          </a:p>
        </p:txBody>
      </p:sp>
      <p:sp>
        <p:nvSpPr>
          <p:cNvPr id="30725" name="Rectangle 2"/>
          <p:cNvSpPr>
            <a:spLocks noGrp="1" noRot="1" noChangeAspect="1" noChangeArrowheads="1" noTextEdit="1"/>
          </p:cNvSpPr>
          <p:nvPr>
            <p:ph type="sldImg"/>
          </p:nvPr>
        </p:nvSpPr>
        <p:spPr>
          <a:xfrm>
            <a:off x="906463" y="844550"/>
            <a:ext cx="4916487" cy="3403600"/>
          </a:xfrm>
          <a:ln/>
        </p:spPr>
      </p:sp>
      <p:sp>
        <p:nvSpPr>
          <p:cNvPr id="30726" name="Rectangle 3"/>
          <p:cNvSpPr>
            <a:spLocks noGrp="1" noChangeArrowheads="1"/>
          </p:cNvSpPr>
          <p:nvPr>
            <p:ph type="body" idx="1"/>
          </p:nvPr>
        </p:nvSpPr>
        <p:spPr>
          <a:noFill/>
          <a:ln w="9525"/>
        </p:spPr>
        <p:txBody>
          <a:bodyPr/>
          <a:lstStyle/>
          <a:p>
            <a:r>
              <a:rPr lang="en-US" dirty="0" smtClean="0">
                <a:latin typeface="Nokia Sans Wide" pitchFamily="34" charset="0"/>
              </a:rPr>
              <a:t>The </a:t>
            </a:r>
            <a:r>
              <a:rPr lang="en-US" dirty="0" err="1" smtClean="0">
                <a:latin typeface="Nokia Sans Wide" pitchFamily="34" charset="0"/>
              </a:rPr>
              <a:t>Keystores</a:t>
            </a:r>
            <a:r>
              <a:rPr lang="en-US" dirty="0" smtClean="0">
                <a:latin typeface="Nokia Sans Wide" pitchFamily="34" charset="0"/>
              </a:rPr>
              <a:t> manager is started from the project properties. </a:t>
            </a:r>
          </a:p>
          <a:p>
            <a:r>
              <a:rPr lang="en-US" dirty="0" smtClean="0">
                <a:latin typeface="Nokia Sans Wide" pitchFamily="34" charset="0"/>
              </a:rPr>
              <a:t>Select:</a:t>
            </a:r>
          </a:p>
          <a:p>
            <a:r>
              <a:rPr lang="en-US" dirty="0" err="1" smtClean="0">
                <a:latin typeface="Nokia Sans Wide" pitchFamily="34" charset="0"/>
              </a:rPr>
              <a:t>File</a:t>
            </a:r>
            <a:r>
              <a:rPr lang="en-US" dirty="0" err="1" smtClean="0">
                <a:latin typeface="Nokia Sans Wide" pitchFamily="34" charset="0"/>
                <a:sym typeface="Wingdings" pitchFamily="2" charset="2"/>
              </a:rPr>
              <a:t>Project</a:t>
            </a:r>
            <a:r>
              <a:rPr lang="en-US" dirty="0" smtClean="0">
                <a:latin typeface="Nokia Sans Wide" pitchFamily="34" charset="0"/>
                <a:sym typeface="Wingdings" pitchFamily="2" charset="2"/>
              </a:rPr>
              <a:t> properties</a:t>
            </a:r>
            <a:endParaRPr lang="en-US" dirty="0" smtClean="0">
              <a:latin typeface="Nokia Sans Wide" pitchFamily="34" charset="0"/>
            </a:endParaRPr>
          </a:p>
          <a:p>
            <a:r>
              <a:rPr lang="en-US" dirty="0" smtClean="0">
                <a:latin typeface="Nokia Sans Wide" pitchFamily="34" charset="0"/>
              </a:rPr>
              <a:t>If you don’t have project open, choose</a:t>
            </a:r>
          </a:p>
          <a:p>
            <a:r>
              <a:rPr lang="en-US" dirty="0" err="1" smtClean="0">
                <a:latin typeface="Nokia Sans Wide" pitchFamily="34" charset="0"/>
              </a:rPr>
              <a:t>Tools</a:t>
            </a:r>
            <a:r>
              <a:rPr lang="en-US" dirty="0" err="1" smtClean="0">
                <a:latin typeface="Nokia Sans Wide" pitchFamily="34" charset="0"/>
                <a:sym typeface="Wingdings" pitchFamily="2" charset="2"/>
              </a:rPr>
              <a:t>Keystores</a:t>
            </a:r>
            <a:endParaRPr lang="en-US" dirty="0" smtClean="0">
              <a:latin typeface="Nokia Sans Wide" pitchFamily="34" charset="0"/>
            </a:endParaRPr>
          </a:p>
          <a:p>
            <a:endParaRPr lang="en-US" b="1" dirty="0" smtClean="0">
              <a:latin typeface="Nokia Sans Wide" pitchFamily="34" charset="0"/>
            </a:endParaRPr>
          </a:p>
          <a:p>
            <a:r>
              <a:rPr lang="en-US" b="1" dirty="0" smtClean="0">
                <a:latin typeface="Nokia Sans Wide" pitchFamily="34" charset="0"/>
              </a:rPr>
              <a:t>Creating a new key store</a:t>
            </a:r>
          </a:p>
          <a:p>
            <a:r>
              <a:rPr lang="en-US" dirty="0" smtClean="0">
                <a:latin typeface="Nokia Sans Wide" pitchFamily="34" charset="0"/>
              </a:rPr>
              <a:t>To create a new key pair from the </a:t>
            </a:r>
            <a:r>
              <a:rPr lang="en-US" dirty="0" err="1" smtClean="0">
                <a:latin typeface="Nokia Sans Wide" pitchFamily="34" charset="0"/>
              </a:rPr>
              <a:t>NetBeans</a:t>
            </a:r>
            <a:r>
              <a:rPr lang="en-US" dirty="0" smtClean="0">
                <a:latin typeface="Nokia Sans Wide" pitchFamily="34" charset="0"/>
              </a:rPr>
              <a:t>, click the “Add </a:t>
            </a:r>
            <a:r>
              <a:rPr lang="en-US" dirty="0" err="1" smtClean="0">
                <a:latin typeface="Nokia Sans Wide" pitchFamily="34" charset="0"/>
              </a:rPr>
              <a:t>Keystore</a:t>
            </a:r>
            <a:r>
              <a:rPr lang="en-US" dirty="0" smtClean="0">
                <a:latin typeface="Nokia Sans Wide" pitchFamily="34" charset="0"/>
              </a:rPr>
              <a:t>…” button from </a:t>
            </a:r>
            <a:r>
              <a:rPr lang="en-US" dirty="0" err="1" smtClean="0">
                <a:latin typeface="Nokia Sans Wide" pitchFamily="34" charset="0"/>
              </a:rPr>
              <a:t>Keystores</a:t>
            </a:r>
            <a:r>
              <a:rPr lang="en-US" dirty="0" smtClean="0">
                <a:latin typeface="Nokia Sans Wide" pitchFamily="34" charset="0"/>
              </a:rPr>
              <a:t> manager.  This will then open a dialog box where you can specify </a:t>
            </a:r>
            <a:r>
              <a:rPr lang="en-US" dirty="0" err="1" smtClean="0">
                <a:latin typeface="Nokia Sans Wide" pitchFamily="34" charset="0"/>
              </a:rPr>
              <a:t>keystore</a:t>
            </a:r>
            <a:r>
              <a:rPr lang="en-US" dirty="0" smtClean="0">
                <a:latin typeface="Nokia Sans Wide" pitchFamily="34" charset="0"/>
              </a:rPr>
              <a:t> name, password and location. When you press OK, your </a:t>
            </a:r>
            <a:r>
              <a:rPr lang="en-US" dirty="0" err="1" smtClean="0">
                <a:latin typeface="Nokia Sans Wide" pitchFamily="34" charset="0"/>
              </a:rPr>
              <a:t>keystore</a:t>
            </a:r>
            <a:r>
              <a:rPr lang="en-US" dirty="0" smtClean="0">
                <a:latin typeface="Nokia Sans Wide" pitchFamily="34" charset="0"/>
              </a:rPr>
              <a:t> will be created.</a:t>
            </a:r>
          </a:p>
          <a:p>
            <a:endParaRPr lang="en-US" dirty="0" smtClean="0">
              <a:latin typeface="Nokia Sans Wide" pitchFamily="34" charset="0"/>
            </a:endParaRPr>
          </a:p>
          <a:p>
            <a:r>
              <a:rPr lang="en-US" b="1" dirty="0" smtClean="0">
                <a:latin typeface="Nokia Sans Wide" pitchFamily="34" charset="0"/>
              </a:rPr>
              <a:t>Creating a new key pair</a:t>
            </a:r>
          </a:p>
          <a:p>
            <a:r>
              <a:rPr lang="en-US" dirty="0" smtClean="0">
                <a:latin typeface="Nokia Sans Wide" pitchFamily="34" charset="0"/>
              </a:rPr>
              <a:t>Select the </a:t>
            </a:r>
            <a:r>
              <a:rPr lang="en-US" dirty="0" err="1" smtClean="0">
                <a:latin typeface="Nokia Sans Wide" pitchFamily="34" charset="0"/>
              </a:rPr>
              <a:t>keystore</a:t>
            </a:r>
            <a:r>
              <a:rPr lang="en-US" dirty="0" smtClean="0">
                <a:latin typeface="Nokia Sans Wide" pitchFamily="34" charset="0"/>
              </a:rPr>
              <a:t> you just created.  You will see that the “Keys” list on the right side is empty. Click “New…” to create a new key pair.</a:t>
            </a:r>
          </a:p>
          <a:p>
            <a:r>
              <a:rPr lang="en-US" dirty="0" smtClean="0">
                <a:latin typeface="Nokia Sans Wide" pitchFamily="34" charset="0"/>
              </a:rPr>
              <a:t>This will open ”Create Key Pair” dialog. Fill the information and press ”OK”.</a:t>
            </a:r>
          </a:p>
          <a:p>
            <a:endParaRPr lang="en-US" b="1" dirty="0" smtClean="0">
              <a:latin typeface="Nokia Sans Wide" pitchFamily="34" charset="0"/>
            </a:endParaRPr>
          </a:p>
          <a:p>
            <a:r>
              <a:rPr lang="en-US" b="1" dirty="0" smtClean="0">
                <a:latin typeface="Nokia Sans Wide" pitchFamily="34" charset="0"/>
              </a:rPr>
              <a:t>Importing a </a:t>
            </a:r>
            <a:r>
              <a:rPr lang="en-US" b="1" dirty="0" err="1" smtClean="0">
                <a:latin typeface="Nokia Sans Wide" pitchFamily="34" charset="0"/>
              </a:rPr>
              <a:t>keystore</a:t>
            </a:r>
            <a:r>
              <a:rPr lang="en-US" b="1" dirty="0" smtClean="0">
                <a:latin typeface="Nokia Sans Wide" pitchFamily="34" charset="0"/>
              </a:rPr>
              <a:t> </a:t>
            </a:r>
          </a:p>
          <a:p>
            <a:r>
              <a:rPr lang="en-US" dirty="0" smtClean="0">
                <a:latin typeface="Nokia Sans Wide" pitchFamily="34" charset="0"/>
              </a:rPr>
              <a:t>See the slide above.</a:t>
            </a:r>
            <a:endParaRPr lang="en-US" b="1" dirty="0" smtClean="0">
              <a:latin typeface="Nokia Sans Wide" pitchFamily="34" charset="0"/>
            </a:endParaRPr>
          </a:p>
          <a:p>
            <a:endParaRPr lang="en-US" b="1" dirty="0" smtClean="0">
              <a:latin typeface="Nokia Sans Wide" pitchFamily="34" charset="0"/>
            </a:endParaRPr>
          </a:p>
          <a:p>
            <a:r>
              <a:rPr lang="en-US" b="1" dirty="0" smtClean="0">
                <a:latin typeface="Nokia Sans Wide" pitchFamily="34" charset="0"/>
              </a:rPr>
              <a:t>Signing</a:t>
            </a:r>
          </a:p>
          <a:p>
            <a:r>
              <a:rPr lang="en-US" dirty="0" smtClean="0">
                <a:latin typeface="Nokia Sans Wide" pitchFamily="34" charset="0"/>
              </a:rPr>
              <a:t>To actually sign an application, m</a:t>
            </a:r>
            <a:r>
              <a:rPr lang="en-US" dirty="0" smtClean="0">
                <a:sym typeface="Wingdings" pitchFamily="2" charset="2"/>
              </a:rPr>
              <a:t>ake sure that the “Sign distribution” box is checked. Select your </a:t>
            </a:r>
            <a:r>
              <a:rPr lang="en-US" dirty="0" err="1" smtClean="0">
                <a:sym typeface="Wingdings" pitchFamily="2" charset="2"/>
              </a:rPr>
              <a:t>keystore</a:t>
            </a:r>
            <a:r>
              <a:rPr lang="en-US" dirty="0" smtClean="0">
                <a:sym typeface="Wingdings" pitchFamily="2" charset="2"/>
              </a:rPr>
              <a:t> from the list. If either “</a:t>
            </a:r>
            <a:r>
              <a:rPr lang="en-US" dirty="0" err="1" smtClean="0">
                <a:sym typeface="Wingdings" pitchFamily="2" charset="2"/>
              </a:rPr>
              <a:t>Keystore</a:t>
            </a:r>
            <a:r>
              <a:rPr lang="en-US" dirty="0" smtClean="0">
                <a:sym typeface="Wingdings" pitchFamily="2" charset="2"/>
              </a:rPr>
              <a:t>” or “Alias” has Unlock button enabled on the right side, it means that you haven’t unlocked it yet. Press Unlock and type the password. As long as you keep the “Sign Distribution” box checked, your application is signed every time that you build it. Just right click the build.xml file and select  “Run Target”  “jar”.</a:t>
            </a:r>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6"/>
          <p:cNvSpPr>
            <a:spLocks noGrp="1" noChangeArrowheads="1"/>
          </p:cNvSpPr>
          <p:nvPr>
            <p:ph type="sldNum" sz="quarter" idx="5"/>
          </p:nvPr>
        </p:nvSpPr>
        <p:spPr>
          <a:noFill/>
        </p:spPr>
        <p:txBody>
          <a:bodyPr/>
          <a:lstStyle/>
          <a:p>
            <a:fld id="{DCD87B9D-9972-4C27-849F-9D16FE9D3DD1}" type="slidenum">
              <a:rPr lang="en-US" smtClean="0"/>
              <a:pPr/>
              <a:t>11</a:t>
            </a:fld>
            <a:endParaRPr lang="en-US" smtClean="0"/>
          </a:p>
        </p:txBody>
      </p:sp>
      <p:sp>
        <p:nvSpPr>
          <p:cNvPr id="30725" name="Rectangle 2"/>
          <p:cNvSpPr>
            <a:spLocks noGrp="1" noRot="1" noChangeAspect="1" noChangeArrowheads="1" noTextEdit="1"/>
          </p:cNvSpPr>
          <p:nvPr>
            <p:ph type="sldImg"/>
          </p:nvPr>
        </p:nvSpPr>
        <p:spPr>
          <a:xfrm>
            <a:off x="906463" y="844550"/>
            <a:ext cx="4916487" cy="3403600"/>
          </a:xfrm>
          <a:ln/>
        </p:spPr>
      </p:sp>
      <p:sp>
        <p:nvSpPr>
          <p:cNvPr id="5" name="Notes Placeholder 4"/>
          <p:cNvSpPr>
            <a:spLocks noGrp="1"/>
          </p:cNvSpPr>
          <p:nvPr>
            <p:ph type="body" sz="quarter" idx="10"/>
          </p:nvPr>
        </p:nvSpPr>
        <p:spPr/>
        <p:txBody>
          <a:bodyPr>
            <a:normAutofit/>
          </a:bodyPr>
          <a:lstStyle/>
          <a:p>
            <a:endParaRPr lang="fi-FI"/>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6"/>
          <p:cNvSpPr>
            <a:spLocks noGrp="1" noChangeArrowheads="1"/>
          </p:cNvSpPr>
          <p:nvPr>
            <p:ph type="sldNum" sz="quarter" idx="5"/>
          </p:nvPr>
        </p:nvSpPr>
        <p:spPr>
          <a:noFill/>
        </p:spPr>
        <p:txBody>
          <a:bodyPr/>
          <a:lstStyle/>
          <a:p>
            <a:fld id="{60F9544C-137B-47CD-A9BC-02B18CC73C6A}" type="slidenum">
              <a:rPr lang="en-US" smtClean="0"/>
              <a:pPr/>
              <a:t>12</a:t>
            </a:fld>
            <a:endParaRPr lang="en-US" smtClean="0"/>
          </a:p>
        </p:txBody>
      </p:sp>
      <p:sp>
        <p:nvSpPr>
          <p:cNvPr id="31749" name="Rectangle 2"/>
          <p:cNvSpPr>
            <a:spLocks noGrp="1" noRot="1" noChangeAspect="1" noChangeArrowheads="1" noTextEdit="1"/>
          </p:cNvSpPr>
          <p:nvPr>
            <p:ph type="sldImg"/>
          </p:nvPr>
        </p:nvSpPr>
        <p:spPr>
          <a:xfrm>
            <a:off x="906463" y="844550"/>
            <a:ext cx="4916487" cy="3403600"/>
          </a:xfrm>
          <a:ln/>
        </p:spPr>
      </p:sp>
      <p:sp>
        <p:nvSpPr>
          <p:cNvPr id="31750"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6"/>
          <p:cNvSpPr>
            <a:spLocks noGrp="1" noChangeArrowheads="1"/>
          </p:cNvSpPr>
          <p:nvPr>
            <p:ph type="sldNum" sz="quarter" idx="5"/>
          </p:nvPr>
        </p:nvSpPr>
        <p:spPr>
          <a:noFill/>
        </p:spPr>
        <p:txBody>
          <a:bodyPr/>
          <a:lstStyle/>
          <a:p>
            <a:fld id="{93D2DB7A-6498-435B-9921-53226404466D}" type="slidenum">
              <a:rPr lang="en-US" smtClean="0"/>
              <a:pPr/>
              <a:t>13</a:t>
            </a:fld>
            <a:endParaRPr lang="en-US" smtClean="0"/>
          </a:p>
        </p:txBody>
      </p:sp>
      <p:sp>
        <p:nvSpPr>
          <p:cNvPr id="32773" name="Rectangle 2"/>
          <p:cNvSpPr>
            <a:spLocks noGrp="1" noRot="1" noChangeAspect="1" noChangeArrowheads="1" noTextEdit="1"/>
          </p:cNvSpPr>
          <p:nvPr>
            <p:ph type="sldImg"/>
          </p:nvPr>
        </p:nvSpPr>
        <p:spPr>
          <a:xfrm>
            <a:off x="906463" y="844550"/>
            <a:ext cx="4916487" cy="3403600"/>
          </a:xfrm>
          <a:ln/>
        </p:spPr>
      </p:sp>
      <p:sp>
        <p:nvSpPr>
          <p:cNvPr id="32774"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6"/>
          <p:cNvSpPr>
            <a:spLocks noGrp="1" noChangeArrowheads="1"/>
          </p:cNvSpPr>
          <p:nvPr>
            <p:ph type="sldNum" sz="quarter" idx="5"/>
          </p:nvPr>
        </p:nvSpPr>
        <p:spPr>
          <a:noFill/>
        </p:spPr>
        <p:txBody>
          <a:bodyPr/>
          <a:lstStyle/>
          <a:p>
            <a:fld id="{F6521D6C-8D1E-4723-A4FF-6A432B2DA110}" type="slidenum">
              <a:rPr lang="en-US" smtClean="0"/>
              <a:pPr/>
              <a:t>14</a:t>
            </a:fld>
            <a:endParaRPr lang="en-US" smtClean="0"/>
          </a:p>
        </p:txBody>
      </p:sp>
      <p:sp>
        <p:nvSpPr>
          <p:cNvPr id="33797" name="Rectangle 2"/>
          <p:cNvSpPr>
            <a:spLocks noGrp="1" noRot="1" noChangeAspect="1" noChangeArrowheads="1" noTextEdit="1"/>
          </p:cNvSpPr>
          <p:nvPr>
            <p:ph type="sldImg"/>
          </p:nvPr>
        </p:nvSpPr>
        <p:spPr>
          <a:xfrm>
            <a:off x="906463" y="844550"/>
            <a:ext cx="4916487" cy="3403600"/>
          </a:xfrm>
          <a:ln/>
        </p:spPr>
      </p:sp>
      <p:sp>
        <p:nvSpPr>
          <p:cNvPr id="33798"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6"/>
          <p:cNvSpPr>
            <a:spLocks noGrp="1" noChangeArrowheads="1"/>
          </p:cNvSpPr>
          <p:nvPr>
            <p:ph type="sldNum" sz="quarter" idx="5"/>
          </p:nvPr>
        </p:nvSpPr>
        <p:spPr>
          <a:noFill/>
        </p:spPr>
        <p:txBody>
          <a:bodyPr/>
          <a:lstStyle/>
          <a:p>
            <a:fld id="{E9B63C94-48CE-4711-BE21-0C36A9057D07}" type="slidenum">
              <a:rPr lang="en-US" smtClean="0"/>
              <a:pPr/>
              <a:t>15</a:t>
            </a:fld>
            <a:endParaRPr lang="en-US" smtClean="0"/>
          </a:p>
        </p:txBody>
      </p:sp>
      <p:sp>
        <p:nvSpPr>
          <p:cNvPr id="34821" name="Rectangle 2"/>
          <p:cNvSpPr>
            <a:spLocks noGrp="1" noRot="1" noChangeAspect="1" noChangeArrowheads="1" noTextEdit="1"/>
          </p:cNvSpPr>
          <p:nvPr>
            <p:ph type="sldImg"/>
          </p:nvPr>
        </p:nvSpPr>
        <p:spPr>
          <a:xfrm>
            <a:off x="906463" y="844550"/>
            <a:ext cx="4916487" cy="3403600"/>
          </a:xfrm>
          <a:ln/>
        </p:spPr>
      </p:sp>
      <p:sp>
        <p:nvSpPr>
          <p:cNvPr id="34822"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6"/>
          <p:cNvSpPr>
            <a:spLocks noGrp="1" noChangeArrowheads="1"/>
          </p:cNvSpPr>
          <p:nvPr>
            <p:ph type="sldNum" sz="quarter" idx="5"/>
          </p:nvPr>
        </p:nvSpPr>
        <p:spPr>
          <a:noFill/>
        </p:spPr>
        <p:txBody>
          <a:bodyPr/>
          <a:lstStyle/>
          <a:p>
            <a:fld id="{07B49D61-612C-46EF-B7DD-ADAD2036140A}" type="slidenum">
              <a:rPr lang="en-US" smtClean="0"/>
              <a:pPr/>
              <a:t>16</a:t>
            </a:fld>
            <a:endParaRPr lang="en-US" smtClean="0"/>
          </a:p>
        </p:txBody>
      </p:sp>
      <p:sp>
        <p:nvSpPr>
          <p:cNvPr id="35845" name="Rectangle 2"/>
          <p:cNvSpPr>
            <a:spLocks noGrp="1" noRot="1" noChangeAspect="1" noChangeArrowheads="1" noTextEdit="1"/>
          </p:cNvSpPr>
          <p:nvPr>
            <p:ph type="sldImg"/>
          </p:nvPr>
        </p:nvSpPr>
        <p:spPr>
          <a:xfrm>
            <a:off x="906463" y="844550"/>
            <a:ext cx="4916487" cy="3403600"/>
          </a:xfrm>
          <a:ln/>
        </p:spPr>
      </p:sp>
      <p:sp>
        <p:nvSpPr>
          <p:cNvPr id="35846"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6"/>
          <p:cNvSpPr>
            <a:spLocks noGrp="1" noChangeArrowheads="1"/>
          </p:cNvSpPr>
          <p:nvPr>
            <p:ph type="sldNum" sz="quarter" idx="5"/>
          </p:nvPr>
        </p:nvSpPr>
        <p:spPr>
          <a:noFill/>
        </p:spPr>
        <p:txBody>
          <a:bodyPr/>
          <a:lstStyle/>
          <a:p>
            <a:fld id="{F20C6476-9B4C-49C6-9D73-93AA68331B6A}" type="slidenum">
              <a:rPr lang="en-US" smtClean="0"/>
              <a:pPr/>
              <a:t>17</a:t>
            </a:fld>
            <a:endParaRPr lang="en-US" smtClean="0"/>
          </a:p>
        </p:txBody>
      </p:sp>
      <p:sp>
        <p:nvSpPr>
          <p:cNvPr id="36869" name="Rectangle 2"/>
          <p:cNvSpPr>
            <a:spLocks noGrp="1" noRot="1" noChangeAspect="1" noChangeArrowheads="1" noTextEdit="1"/>
          </p:cNvSpPr>
          <p:nvPr>
            <p:ph type="sldImg"/>
          </p:nvPr>
        </p:nvSpPr>
        <p:spPr>
          <a:xfrm>
            <a:off x="906463" y="844550"/>
            <a:ext cx="4916487" cy="3403600"/>
          </a:xfrm>
          <a:ln/>
        </p:spPr>
      </p:sp>
      <p:sp>
        <p:nvSpPr>
          <p:cNvPr id="36870"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6"/>
          <p:cNvSpPr>
            <a:spLocks noGrp="1" noChangeArrowheads="1"/>
          </p:cNvSpPr>
          <p:nvPr>
            <p:ph type="sldNum" sz="quarter" idx="5"/>
          </p:nvPr>
        </p:nvSpPr>
        <p:spPr>
          <a:noFill/>
        </p:spPr>
        <p:txBody>
          <a:bodyPr/>
          <a:lstStyle/>
          <a:p>
            <a:fld id="{01E42DA6-1076-4BCC-85D2-E6757F23C2E4}" type="slidenum">
              <a:rPr lang="en-US" smtClean="0"/>
              <a:pPr/>
              <a:t>2</a:t>
            </a:fld>
            <a:endParaRPr lang="en-US" smtClean="0"/>
          </a:p>
        </p:txBody>
      </p:sp>
      <p:sp>
        <p:nvSpPr>
          <p:cNvPr id="22533" name="Rectangle 2"/>
          <p:cNvSpPr>
            <a:spLocks noGrp="1" noRot="1" noChangeAspect="1" noChangeArrowheads="1" noTextEdit="1"/>
          </p:cNvSpPr>
          <p:nvPr>
            <p:ph type="sldImg"/>
          </p:nvPr>
        </p:nvSpPr>
        <p:spPr>
          <a:xfrm>
            <a:off x="906463" y="844550"/>
            <a:ext cx="4916487" cy="3403600"/>
          </a:xfrm>
          <a:ln/>
        </p:spPr>
      </p:sp>
      <p:sp>
        <p:nvSpPr>
          <p:cNvPr id="22534" name="Rectangle 3"/>
          <p:cNvSpPr>
            <a:spLocks noGrp="1" noChangeArrowheads="1"/>
          </p:cNvSpPr>
          <p:nvPr>
            <p:ph type="body" idx="1"/>
          </p:nvPr>
        </p:nvSpPr>
        <p:spPr>
          <a:noFill/>
          <a:ln w="9525"/>
        </p:spPr>
        <p:txBody>
          <a:bodyPr/>
          <a:lstStyle/>
          <a:p>
            <a:r>
              <a:rPr lang="en-US" dirty="0" smtClean="0">
                <a:latin typeface="Nokia Sans Wide" pitchFamily="34" charset="0"/>
              </a:rPr>
              <a:t>Running a downloaded </a:t>
            </a:r>
            <a:r>
              <a:rPr lang="en-US" dirty="0" err="1" smtClean="0">
                <a:latin typeface="Nokia Sans Wide" pitchFamily="34" charset="0"/>
              </a:rPr>
              <a:t>MIDlet</a:t>
            </a:r>
            <a:r>
              <a:rPr lang="en-US" dirty="0" smtClean="0">
                <a:latin typeface="Nokia Sans Wide" pitchFamily="34" charset="0"/>
              </a:rPr>
              <a:t>, although safer than binary code (due to it running in a virtual machine), could result in security risks if the source of the code is unknown.  For example, the </a:t>
            </a:r>
            <a:r>
              <a:rPr lang="en-US" dirty="0" err="1" smtClean="0">
                <a:latin typeface="Nokia Sans Wide" pitchFamily="34" charset="0"/>
              </a:rPr>
              <a:t>MIDlet</a:t>
            </a:r>
            <a:r>
              <a:rPr lang="en-US" dirty="0" smtClean="0">
                <a:latin typeface="Nokia Sans Wide" pitchFamily="34" charset="0"/>
              </a:rPr>
              <a:t> could try to collect information about the device and its user and send it to a server by making unauthorized network connections.</a:t>
            </a:r>
          </a:p>
          <a:p>
            <a:endParaRPr lang="en-US" dirty="0" smtClean="0">
              <a:latin typeface="Nokia Sans Wide" pitchFamily="34" charset="0"/>
            </a:endParaRPr>
          </a:p>
          <a:p>
            <a:r>
              <a:rPr lang="en-US" dirty="0" smtClean="0">
                <a:latin typeface="Nokia Sans Wide" pitchFamily="34" charset="0"/>
              </a:rPr>
              <a:t>Protection domains can be configured to make it safer for users to run downloaded </a:t>
            </a:r>
            <a:r>
              <a:rPr lang="en-US" dirty="0" err="1" smtClean="0">
                <a:latin typeface="Nokia Sans Wide" pitchFamily="34" charset="0"/>
              </a:rPr>
              <a:t>MIDlets</a:t>
            </a:r>
            <a:r>
              <a:rPr lang="en-US" dirty="0" smtClean="0">
                <a:latin typeface="Nokia Sans Wide" pitchFamily="34" charset="0"/>
              </a:rPr>
              <a:t>.  The MIDP 2.0 specification suggests a protection domain based on cryptographic signatures and certificates, where the software developer creates a signing-key pair and acquires a certificate from a recognized certificate authority. The developer generates a signature of the </a:t>
            </a:r>
            <a:r>
              <a:rPr lang="en-US" dirty="0" err="1" smtClean="0">
                <a:latin typeface="Nokia Sans Wide" pitchFamily="34" charset="0"/>
              </a:rPr>
              <a:t>MIDlet</a:t>
            </a:r>
            <a:r>
              <a:rPr lang="en-US" dirty="0" smtClean="0">
                <a:latin typeface="Nokia Sans Wide" pitchFamily="34" charset="0"/>
              </a:rPr>
              <a:t> suite JAR, then places that signature and the related certificate in the application’s descriptor file.</a:t>
            </a:r>
          </a:p>
          <a:p>
            <a:endParaRPr lang="en-US" dirty="0" smtClean="0">
              <a:latin typeface="Nokia Sans Wide" pitchFamily="34" charset="0"/>
            </a:endParaRPr>
          </a:p>
          <a:p>
            <a:r>
              <a:rPr lang="en-US" dirty="0" smtClean="0">
                <a:latin typeface="Nokia Sans Wide" pitchFamily="34" charset="0"/>
              </a:rPr>
              <a:t>This Lecture will describe new concepts introduced in MIDP 2.0 relating to security, and explain how implement these concepts using </a:t>
            </a:r>
            <a:r>
              <a:rPr lang="en-US" dirty="0" err="1" smtClean="0">
                <a:latin typeface="Nokia Sans Wide" pitchFamily="34" charset="0"/>
              </a:rPr>
              <a:t>NetBeans</a:t>
            </a:r>
            <a:r>
              <a:rPr lang="en-US" dirty="0" smtClean="0">
                <a:latin typeface="Nokia Sans Wide" pitchFamily="34" charset="0"/>
              </a:rPr>
              <a:t>.</a:t>
            </a:r>
            <a:endParaRPr lang="en-GB" dirty="0" smtClean="0">
              <a:latin typeface="Nokia Sans Wide"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6"/>
          <p:cNvSpPr>
            <a:spLocks noGrp="1" noChangeArrowheads="1"/>
          </p:cNvSpPr>
          <p:nvPr>
            <p:ph type="sldNum" sz="quarter" idx="5"/>
          </p:nvPr>
        </p:nvSpPr>
        <p:spPr>
          <a:noFill/>
        </p:spPr>
        <p:txBody>
          <a:bodyPr/>
          <a:lstStyle/>
          <a:p>
            <a:fld id="{03B65B81-C26D-49B6-B60A-8A2A95F2E235}" type="slidenum">
              <a:rPr lang="en-US" smtClean="0"/>
              <a:pPr/>
              <a:t>3</a:t>
            </a:fld>
            <a:endParaRPr lang="en-US" smtClean="0"/>
          </a:p>
        </p:txBody>
      </p:sp>
      <p:sp>
        <p:nvSpPr>
          <p:cNvPr id="23557" name="Rectangle 2"/>
          <p:cNvSpPr>
            <a:spLocks noGrp="1" noRot="1" noChangeAspect="1" noChangeArrowheads="1" noTextEdit="1"/>
          </p:cNvSpPr>
          <p:nvPr>
            <p:ph type="sldImg"/>
          </p:nvPr>
        </p:nvSpPr>
        <p:spPr>
          <a:xfrm>
            <a:off x="906463" y="844550"/>
            <a:ext cx="4916487" cy="3403600"/>
          </a:xfrm>
          <a:ln/>
        </p:spPr>
      </p:sp>
      <p:sp>
        <p:nvSpPr>
          <p:cNvPr id="23558" name="Rectangle 3"/>
          <p:cNvSpPr>
            <a:spLocks noGrp="1" noChangeArrowheads="1"/>
          </p:cNvSpPr>
          <p:nvPr>
            <p:ph type="body" idx="1"/>
          </p:nvPr>
        </p:nvSpPr>
        <p:spPr>
          <a:noFill/>
          <a:ln w="9525"/>
        </p:spPr>
        <p:txBody>
          <a:bodyPr/>
          <a:lstStyle/>
          <a:p>
            <a:r>
              <a:rPr lang="en-US" smtClean="0">
                <a:latin typeface="Nokia Sans Wide" pitchFamily="34" charset="0"/>
              </a:rPr>
              <a:t>MIDP 1.0 specified that all MIDlets ran using a sandbox security model.  This meant that a MIDlet could only use libraries that were included in the same MIDlet suite or APIs that were part of the MIDP specification (e.g. record store, user interface components).  It did not allow any access to device-specific functionality.</a:t>
            </a:r>
          </a:p>
          <a:p>
            <a:endParaRPr lang="en-US" smtClean="0">
              <a:latin typeface="Nokia Sans Wide" pitchFamily="34" charset="0"/>
            </a:endParaRPr>
          </a:p>
          <a:p>
            <a:r>
              <a:rPr lang="en-US" smtClean="0">
                <a:latin typeface="Nokia Sans Wide" pitchFamily="34" charset="0"/>
              </a:rPr>
              <a:t>MIDP 2.0 changed this by introducing the idea of splitting applications into two categories, untrusted and trusted applications.  The security model was enhanced to allow MIDlets access to APIs that are considered sensitive, such as those that make an HTTP connection.  Untrusted applications are the same as those specified in MIDP 1.0, i.e. only use APIs that are part of the specification and in the suite.  They have limited access to restricted APIs, requiring user approval depending on the security of the device. A trusted MIDlet, however, can use APIs outside the scope of the MIDlet suite, e.g. access to device specific configuration settings.  They can acquire permissions automatically depending on the security policy.</a:t>
            </a:r>
          </a:p>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6"/>
          <p:cNvSpPr>
            <a:spLocks noGrp="1" noChangeArrowheads="1"/>
          </p:cNvSpPr>
          <p:nvPr>
            <p:ph type="sldNum" sz="quarter" idx="5"/>
          </p:nvPr>
        </p:nvSpPr>
        <p:spPr>
          <a:noFill/>
        </p:spPr>
        <p:txBody>
          <a:bodyPr/>
          <a:lstStyle/>
          <a:p>
            <a:fld id="{EB581BA7-2EA5-47DC-A24E-5C6B5E84605A}" type="slidenum">
              <a:rPr lang="en-US" smtClean="0"/>
              <a:pPr/>
              <a:t>4</a:t>
            </a:fld>
            <a:endParaRPr lang="en-US" smtClean="0"/>
          </a:p>
        </p:txBody>
      </p:sp>
      <p:sp>
        <p:nvSpPr>
          <p:cNvPr id="24581" name="Rectangle 2"/>
          <p:cNvSpPr>
            <a:spLocks noGrp="1" noRot="1" noChangeAspect="1" noChangeArrowheads="1" noTextEdit="1"/>
          </p:cNvSpPr>
          <p:nvPr>
            <p:ph type="sldImg"/>
          </p:nvPr>
        </p:nvSpPr>
        <p:spPr>
          <a:xfrm>
            <a:off x="906463" y="844550"/>
            <a:ext cx="4916487" cy="3403600"/>
          </a:xfrm>
          <a:ln/>
        </p:spPr>
      </p:sp>
      <p:sp>
        <p:nvSpPr>
          <p:cNvPr id="24582"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sldNum" sz="quarter" idx="5"/>
          </p:nvPr>
        </p:nvSpPr>
        <p:spPr>
          <a:noFill/>
        </p:spPr>
        <p:txBody>
          <a:bodyPr/>
          <a:lstStyle/>
          <a:p>
            <a:fld id="{673E7519-DCC1-40C4-9054-4A6961AD1A2D}" type="slidenum">
              <a:rPr lang="en-US" smtClean="0"/>
              <a:pPr/>
              <a:t>5</a:t>
            </a:fld>
            <a:endParaRPr lang="en-US" smtClean="0"/>
          </a:p>
        </p:txBody>
      </p:sp>
      <p:sp>
        <p:nvSpPr>
          <p:cNvPr id="25605" name="Rectangle 2"/>
          <p:cNvSpPr>
            <a:spLocks noGrp="1" noRot="1" noChangeAspect="1" noChangeArrowheads="1" noTextEdit="1"/>
          </p:cNvSpPr>
          <p:nvPr>
            <p:ph type="sldImg"/>
          </p:nvPr>
        </p:nvSpPr>
        <p:spPr>
          <a:xfrm>
            <a:off x="906463" y="844550"/>
            <a:ext cx="4916487" cy="3403600"/>
          </a:xfrm>
          <a:ln/>
        </p:spPr>
      </p:sp>
      <p:sp>
        <p:nvSpPr>
          <p:cNvPr id="25606" name="Rectangle 3"/>
          <p:cNvSpPr>
            <a:spLocks noGrp="1" noChangeArrowheads="1"/>
          </p:cNvSpPr>
          <p:nvPr>
            <p:ph type="body" idx="1"/>
          </p:nvPr>
        </p:nvSpPr>
        <p:spPr>
          <a:noFill/>
          <a:ln w="9525"/>
        </p:spPr>
        <p:txBody>
          <a:bodyPr/>
          <a:lstStyle/>
          <a:p>
            <a:r>
              <a:rPr lang="en-GB" smtClean="0">
                <a:latin typeface="Nokia Sans Wide" pitchFamily="34" charset="0"/>
              </a:rPr>
              <a:t>Permissions are used to protect APIs that are sensitive and require authorization. The MIDP 2.0 implementation has to check whether a MIDlet suite has acquired the necessary permission before invoking the API. Permissions have names starting with the package name in the same way as Java  Platform, Standard Edition (Java SE) permissions. For instance, the permission to make an HTTP connection is called javax.microedition.io.Connector.http. Permissions are documented along the class or package documentation of the protected.</a:t>
            </a:r>
          </a:p>
          <a:p>
            <a:endParaRPr lang="en-GB" smtClean="0">
              <a:latin typeface="Nokia Sans Wide" pitchFamily="34" charset="0"/>
            </a:endParaRPr>
          </a:p>
          <a:p>
            <a:r>
              <a:rPr lang="en-GB" smtClean="0">
                <a:latin typeface="Nokia Sans Wide" pitchFamily="34" charset="0"/>
              </a:rPr>
              <a:t>Permissions can be either automatically granted or deferred until user approval. They are called allowed and user permissions respectively.</a:t>
            </a:r>
          </a:p>
          <a:p>
            <a:endParaRPr lang="en-GB" smtClean="0">
              <a:latin typeface="Nokia Sans Wide" pitchFamily="34" charset="0"/>
            </a:endParaRPr>
          </a:p>
          <a:p>
            <a:r>
              <a:rPr lang="en-GB" smtClean="0">
                <a:latin typeface="Nokia Sans Wide" pitchFamily="34" charset="0"/>
              </a:rPr>
              <a:t>User permissions may require an explicit approval by the user. The user can either deny the permission or allow it. There are three interaction modes in which user permissions can be granted: blanket, session, and oneshot. When the blanket interaction mode is used, the MIDlet suite acquires the permission as long as the suite is installed, unless explicitly revoked by the user. The session mode requests the user authorization the first time the API is invoked and its validity is guaranteed while any of the MIDlets in the same suite are running. Finally, oneshot permissions request user approval every time the API is invoked. The protection domain determines which of the modes are available for each user permission as well as the default mode.</a:t>
            </a:r>
          </a:p>
          <a:p>
            <a:endParaRPr lang="en-GB" smtClean="0">
              <a:latin typeface="Nokia Sans Wide" pitchFamily="34" charset="0"/>
            </a:endParaRPr>
          </a:p>
          <a:p>
            <a:r>
              <a:rPr lang="en-GB" smtClean="0">
                <a:latin typeface="Nokia Sans Wide" pitchFamily="34" charset="0"/>
              </a:rPr>
              <a:t>A MIDlet suite has to request permissions declaratively using the MIDlet-Permissions and MIDlet-Permissions-Opt attributes, either in the application descriptor or in the manifest file. MIDlet-Permissions contains permissions that are critical for the suite’s functionality and MIDlet-Permissions-Opt indicates desired permissions, which are not so fundamental for the core functionality.</a:t>
            </a:r>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6"/>
          <p:cNvSpPr>
            <a:spLocks noGrp="1" noChangeArrowheads="1"/>
          </p:cNvSpPr>
          <p:nvPr>
            <p:ph type="sldNum" sz="quarter" idx="5"/>
          </p:nvPr>
        </p:nvSpPr>
        <p:spPr>
          <a:noFill/>
        </p:spPr>
        <p:txBody>
          <a:bodyPr/>
          <a:lstStyle/>
          <a:p>
            <a:fld id="{6D683A73-CE18-4C8F-A240-90CCF97C44DA}" type="slidenum">
              <a:rPr lang="en-US" smtClean="0"/>
              <a:pPr/>
              <a:t>6</a:t>
            </a:fld>
            <a:endParaRPr lang="en-US" smtClean="0"/>
          </a:p>
        </p:txBody>
      </p:sp>
      <p:sp>
        <p:nvSpPr>
          <p:cNvPr id="26629" name="Rectangle 2"/>
          <p:cNvSpPr>
            <a:spLocks noGrp="1" noRot="1" noChangeAspect="1" noChangeArrowheads="1" noTextEdit="1"/>
          </p:cNvSpPr>
          <p:nvPr>
            <p:ph type="sldImg"/>
          </p:nvPr>
        </p:nvSpPr>
        <p:spPr>
          <a:xfrm>
            <a:off x="906463" y="844550"/>
            <a:ext cx="4916487" cy="3403600"/>
          </a:xfrm>
          <a:ln/>
        </p:spPr>
      </p:sp>
      <p:sp>
        <p:nvSpPr>
          <p:cNvPr id="26630"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6"/>
          <p:cNvSpPr>
            <a:spLocks noGrp="1" noChangeArrowheads="1"/>
          </p:cNvSpPr>
          <p:nvPr>
            <p:ph type="sldNum" sz="quarter" idx="5"/>
          </p:nvPr>
        </p:nvSpPr>
        <p:spPr>
          <a:noFill/>
        </p:spPr>
        <p:txBody>
          <a:bodyPr/>
          <a:lstStyle/>
          <a:p>
            <a:fld id="{352BDE01-5CCE-455D-A55F-61AA6E0AF255}" type="slidenum">
              <a:rPr lang="en-US" smtClean="0"/>
              <a:pPr/>
              <a:t>7</a:t>
            </a:fld>
            <a:endParaRPr lang="en-US" smtClean="0"/>
          </a:p>
        </p:txBody>
      </p:sp>
      <p:sp>
        <p:nvSpPr>
          <p:cNvPr id="27653" name="Rectangle 2"/>
          <p:cNvSpPr>
            <a:spLocks noGrp="1" noRot="1" noChangeAspect="1" noChangeArrowheads="1" noTextEdit="1"/>
          </p:cNvSpPr>
          <p:nvPr>
            <p:ph type="sldImg"/>
          </p:nvPr>
        </p:nvSpPr>
        <p:spPr>
          <a:xfrm>
            <a:off x="906463" y="844550"/>
            <a:ext cx="4916487" cy="3403600"/>
          </a:xfrm>
          <a:ln/>
        </p:spPr>
      </p:sp>
      <p:sp>
        <p:nvSpPr>
          <p:cNvPr id="27654" name="Rectangle 3"/>
          <p:cNvSpPr>
            <a:spLocks noGrp="1" noChangeArrowheads="1"/>
          </p:cNvSpPr>
          <p:nvPr>
            <p:ph type="body" idx="1"/>
          </p:nvPr>
        </p:nvSpPr>
        <p:spPr>
          <a:noFill/>
          <a:ln w="9525"/>
        </p:spPr>
        <p:txBody>
          <a:bodyPr/>
          <a:lstStyle/>
          <a:p>
            <a:endParaRPr lang="fi-FI" smtClean="0">
              <a:latin typeface="Nokia Sans Wide"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6"/>
          <p:cNvSpPr>
            <a:spLocks noGrp="1" noChangeArrowheads="1"/>
          </p:cNvSpPr>
          <p:nvPr>
            <p:ph type="sldNum" sz="quarter" idx="5"/>
          </p:nvPr>
        </p:nvSpPr>
        <p:spPr>
          <a:noFill/>
        </p:spPr>
        <p:txBody>
          <a:bodyPr/>
          <a:lstStyle/>
          <a:p>
            <a:fld id="{38548C3A-3F15-4C86-9469-C490ED440853}" type="slidenum">
              <a:rPr lang="en-US" smtClean="0"/>
              <a:pPr/>
              <a:t>8</a:t>
            </a:fld>
            <a:endParaRPr lang="en-US" smtClean="0"/>
          </a:p>
        </p:txBody>
      </p:sp>
      <p:sp>
        <p:nvSpPr>
          <p:cNvPr id="28677" name="Rectangle 2"/>
          <p:cNvSpPr>
            <a:spLocks noGrp="1" noRot="1" noChangeAspect="1" noChangeArrowheads="1" noTextEdit="1"/>
          </p:cNvSpPr>
          <p:nvPr>
            <p:ph type="sldImg"/>
          </p:nvPr>
        </p:nvSpPr>
        <p:spPr>
          <a:xfrm>
            <a:off x="906463" y="844550"/>
            <a:ext cx="4916487" cy="3403600"/>
          </a:xfrm>
          <a:ln/>
        </p:spPr>
      </p:sp>
      <p:sp>
        <p:nvSpPr>
          <p:cNvPr id="28678" name="Rectangle 3"/>
          <p:cNvSpPr>
            <a:spLocks noGrp="1" noChangeArrowheads="1"/>
          </p:cNvSpPr>
          <p:nvPr>
            <p:ph type="body" idx="1"/>
          </p:nvPr>
        </p:nvSpPr>
        <p:spPr>
          <a:noFill/>
          <a:ln w="9525"/>
        </p:spPr>
        <p:txBody>
          <a:bodyPr/>
          <a:lstStyle/>
          <a:p>
            <a:r>
              <a:rPr lang="en-US" smtClean="0">
                <a:latin typeface="Nokia Sans Wide" pitchFamily="34" charset="0"/>
              </a:rPr>
              <a:t>Prior to transmission, the MIDlet server signs an MIDlet JAR file using its digital certificate. Upon receipt, the device verifies the signature and decides whether the origin and integrity of the application can be trusted. If the digital signature cannot be verified, the runtime exits with an error. If the signature can be verified, the device uses the digital certificate to determine the permission domain for that entity.  Once the verification process has been successfully completed, the application code is delivered to the client. </a:t>
            </a:r>
          </a:p>
          <a:p>
            <a:endParaRPr lang="en-US" smtClean="0">
              <a:latin typeface="Nokia Sans Wide" pitchFamily="34" charset="0"/>
            </a:endParaRPr>
          </a:p>
          <a:p>
            <a:r>
              <a:rPr lang="en-US" smtClean="0">
                <a:latin typeface="Nokia Sans Wide" pitchFamily="34" charset="0"/>
              </a:rPr>
              <a:t>Note that each permission domain contains a set of rules to access specific APIs. For example, an application from a lesser known source might not be allowed to read/write local storage devices or make arbitrary network connections.  Assigning a security domain to the certificate designates a level of trust the certification holder has to access protected APIs and the level of access to those APIs.</a:t>
            </a:r>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ChangeArrowheads="1"/>
          </p:cNvSpPr>
          <p:nvPr>
            <p:ph type="sldNum" sz="quarter" idx="5"/>
          </p:nvPr>
        </p:nvSpPr>
        <p:spPr>
          <a:noFill/>
        </p:spPr>
        <p:txBody>
          <a:bodyPr/>
          <a:lstStyle/>
          <a:p>
            <a:fld id="{ACBCA358-FAB3-4D92-9461-C296EE3C59AB}" type="slidenum">
              <a:rPr lang="en-US" smtClean="0"/>
              <a:pPr/>
              <a:t>9</a:t>
            </a:fld>
            <a:endParaRPr lang="en-US" smtClean="0"/>
          </a:p>
        </p:txBody>
      </p:sp>
      <p:sp>
        <p:nvSpPr>
          <p:cNvPr id="29701" name="Rectangle 2"/>
          <p:cNvSpPr>
            <a:spLocks noGrp="1" noRot="1" noChangeAspect="1" noChangeArrowheads="1" noTextEdit="1"/>
          </p:cNvSpPr>
          <p:nvPr>
            <p:ph type="sldImg"/>
          </p:nvPr>
        </p:nvSpPr>
        <p:spPr>
          <a:xfrm>
            <a:off x="906463" y="844550"/>
            <a:ext cx="4916487" cy="3403600"/>
          </a:xfrm>
          <a:ln/>
        </p:spPr>
      </p:sp>
      <p:sp>
        <p:nvSpPr>
          <p:cNvPr id="29702" name="Rectangle 3"/>
          <p:cNvSpPr>
            <a:spLocks noGrp="1" noChangeArrowheads="1"/>
          </p:cNvSpPr>
          <p:nvPr>
            <p:ph type="body" idx="1"/>
          </p:nvPr>
        </p:nvSpPr>
        <p:spPr>
          <a:xfrm>
            <a:off x="555600" y="4629240"/>
            <a:ext cx="5544616" cy="4394520"/>
          </a:xfrm>
          <a:noFill/>
          <a:ln w="9525"/>
        </p:spPr>
        <p:txBody>
          <a:bodyPr/>
          <a:lstStyle/>
          <a:p>
            <a:pPr>
              <a:lnSpc>
                <a:spcPct val="70000"/>
              </a:lnSpc>
            </a:pPr>
            <a:r>
              <a:rPr lang="en-US" dirty="0" smtClean="0">
                <a:latin typeface="Nokia Sans Wide" pitchFamily="34" charset="0"/>
              </a:rPr>
              <a:t>The permissions that may be given to a </a:t>
            </a:r>
            <a:r>
              <a:rPr lang="en-US" dirty="0" err="1" smtClean="0">
                <a:latin typeface="Nokia Sans Wide" pitchFamily="34" charset="0"/>
              </a:rPr>
              <a:t>MIDlet</a:t>
            </a:r>
            <a:r>
              <a:rPr lang="en-US" dirty="0" smtClean="0">
                <a:latin typeface="Nokia Sans Wide" pitchFamily="34" charset="0"/>
              </a:rPr>
              <a:t> suite are defined in a protection domain.  The domain owner has to decide who has access to the protected APIs and how to identify a trusted </a:t>
            </a:r>
            <a:r>
              <a:rPr lang="en-US" dirty="0" err="1" smtClean="0">
                <a:latin typeface="Nokia Sans Wide" pitchFamily="34" charset="0"/>
              </a:rPr>
              <a:t>MIDlet</a:t>
            </a:r>
            <a:r>
              <a:rPr lang="en-US" dirty="0" smtClean="0">
                <a:latin typeface="Nokia Sans Wide" pitchFamily="34" charset="0"/>
              </a:rPr>
              <a:t> suite.</a:t>
            </a:r>
          </a:p>
          <a:p>
            <a:pPr>
              <a:lnSpc>
                <a:spcPct val="70000"/>
              </a:lnSpc>
            </a:pPr>
            <a:r>
              <a:rPr lang="en-US" dirty="0" smtClean="0">
                <a:latin typeface="Nokia Sans Wide" pitchFamily="34" charset="0"/>
              </a:rPr>
              <a:t>A X.509 Public Key Infrastructure (PKI) certificate can be used as identification.  To use PKI, a PKI certificate has to be generated for the </a:t>
            </a:r>
            <a:r>
              <a:rPr lang="en-US" dirty="0" err="1" smtClean="0">
                <a:latin typeface="Nokia Sans Wide" pitchFamily="34" charset="0"/>
              </a:rPr>
              <a:t>MIDlet</a:t>
            </a:r>
            <a:r>
              <a:rPr lang="en-US" dirty="0" smtClean="0">
                <a:latin typeface="Nokia Sans Wide" pitchFamily="34" charset="0"/>
              </a:rPr>
              <a:t> suite.   This is the process known as signing.</a:t>
            </a:r>
          </a:p>
          <a:p>
            <a:pPr>
              <a:lnSpc>
                <a:spcPct val="70000"/>
              </a:lnSpc>
            </a:pPr>
            <a:r>
              <a:rPr lang="en-US" dirty="0" smtClean="0">
                <a:latin typeface="Nokia Sans Wide" pitchFamily="34" charset="0"/>
              </a:rPr>
              <a:t>The signer of the </a:t>
            </a:r>
            <a:r>
              <a:rPr lang="en-US" dirty="0" err="1" smtClean="0">
                <a:latin typeface="Nokia Sans Wide" pitchFamily="34" charset="0"/>
              </a:rPr>
              <a:t>MIDlet</a:t>
            </a:r>
            <a:r>
              <a:rPr lang="en-US" dirty="0" smtClean="0">
                <a:latin typeface="Nokia Sans Wide" pitchFamily="34" charset="0"/>
              </a:rPr>
              <a:t> suite may be the developer or some entity that is responsible for distributing, supporting, and perhaps billing for its use. The signer will need to have a public key certificate that can be validated to one of the protection domain root certificates on the device. The public key is used to verify the signature on the </a:t>
            </a:r>
            <a:r>
              <a:rPr lang="en-US" dirty="0" err="1" smtClean="0">
                <a:latin typeface="Nokia Sans Wide" pitchFamily="34" charset="0"/>
              </a:rPr>
              <a:t>MIDlet</a:t>
            </a:r>
            <a:r>
              <a:rPr lang="en-US" dirty="0" smtClean="0">
                <a:latin typeface="Nokia Sans Wide" pitchFamily="34" charset="0"/>
              </a:rPr>
              <a:t> suite. It is provided as a RSA X.509 certificate included in the application descriptor.</a:t>
            </a:r>
          </a:p>
          <a:p>
            <a:pPr>
              <a:lnSpc>
                <a:spcPct val="70000"/>
              </a:lnSpc>
            </a:pPr>
            <a:r>
              <a:rPr lang="en-US" dirty="0" smtClean="0">
                <a:latin typeface="Nokia Sans Wide" pitchFamily="34" charset="0"/>
              </a:rPr>
              <a:t>With each certificate, there is a key pair (public and private key) associated with it.  Tools such as Nokia Developer’s Suite assist generation of these. An alias, distinguished name and organization are used to generate the key pair.  These are then stored in a </a:t>
            </a:r>
            <a:r>
              <a:rPr lang="en-US" dirty="0" err="1" smtClean="0">
                <a:latin typeface="Nokia Sans Wide" pitchFamily="34" charset="0"/>
              </a:rPr>
              <a:t>keystore</a:t>
            </a:r>
            <a:r>
              <a:rPr lang="en-US" dirty="0" smtClean="0">
                <a:latin typeface="Nokia Sans Wide" pitchFamily="34" charset="0"/>
              </a:rPr>
              <a:t>, referenced by the alias name.</a:t>
            </a:r>
          </a:p>
          <a:p>
            <a:pPr>
              <a:lnSpc>
                <a:spcPct val="70000"/>
              </a:lnSpc>
            </a:pPr>
            <a:r>
              <a:rPr lang="en-US" dirty="0" smtClean="0">
                <a:latin typeface="Nokia Sans Wide" pitchFamily="34" charset="0"/>
              </a:rPr>
              <a:t>The signer will need to be aware of the authorization policy for the target device and contact the appropriate certificate authority (CA). For example, the signer may need to send its distinguished name (DN) and public key, which are packaged into a Certificate Signing Request (CSR) file, to CA.  The CA creates a RSA X.509 (version 3) certificate and returns it to the signer.  Once a signature and the certification are obtained, these are added to the application description JAD file as attributes.   If multiple CA's are used then all the signer certificates in the application descriptor must contain the same public key.</a:t>
            </a:r>
          </a:p>
          <a:p>
            <a:pPr>
              <a:lnSpc>
                <a:spcPct val="70000"/>
              </a:lnSpc>
            </a:pPr>
            <a:endParaRPr lang="en-US" dirty="0" smtClean="0">
              <a:latin typeface="Nokia Sans Wide" pitchFamily="34" charset="0"/>
            </a:endParaRPr>
          </a:p>
          <a:p>
            <a:pPr>
              <a:lnSpc>
                <a:spcPct val="70000"/>
              </a:lnSpc>
            </a:pPr>
            <a:r>
              <a:rPr lang="en-US" dirty="0" smtClean="0">
                <a:latin typeface="Nokia Sans Wide" pitchFamily="34" charset="0"/>
              </a:rPr>
              <a:t>The certificate path includes the signer certificate and any necessary certificates.  The certificate is encoded (using base64 but without line breaks) and inserted into the application descriptor as: </a:t>
            </a:r>
          </a:p>
          <a:p>
            <a:pPr>
              <a:lnSpc>
                <a:spcPct val="70000"/>
              </a:lnSpc>
            </a:pPr>
            <a:r>
              <a:rPr lang="en-GB" dirty="0" smtClean="0">
                <a:latin typeface="Nokia Sans Wide" pitchFamily="34" charset="0"/>
              </a:rPr>
              <a:t>	</a:t>
            </a:r>
            <a:r>
              <a:rPr lang="en-GB" dirty="0" err="1" smtClean="0">
                <a:latin typeface="Nokia Sans Wide" pitchFamily="34" charset="0"/>
              </a:rPr>
              <a:t>MIDlet</a:t>
            </a:r>
            <a:r>
              <a:rPr lang="en-GB" dirty="0" smtClean="0">
                <a:latin typeface="Nokia Sans Wide" pitchFamily="34" charset="0"/>
              </a:rPr>
              <a:t>-Certificate-&lt;n&gt;-&lt;m&gt;: &lt;base64 encoding of a certificate&gt;</a:t>
            </a:r>
          </a:p>
          <a:p>
            <a:pPr>
              <a:lnSpc>
                <a:spcPct val="70000"/>
              </a:lnSpc>
            </a:pPr>
            <a:r>
              <a:rPr lang="en-GB" dirty="0" smtClean="0">
                <a:latin typeface="Nokia Sans Wide" pitchFamily="34" charset="0"/>
              </a:rPr>
              <a:t>&lt;n&gt;:=</a:t>
            </a:r>
            <a:r>
              <a:rPr lang="en-US" dirty="0" smtClean="0">
                <a:latin typeface="Nokia Sans Wide" pitchFamily="34" charset="0"/>
              </a:rPr>
              <a:t> a number equal to 1 for first certification path in the descriptor or 1 greater than the previous number for additional certification paths. This defines the sequence in which the certificates are tested to see if the corresponding root certificate is on the device.</a:t>
            </a:r>
          </a:p>
          <a:p>
            <a:pPr>
              <a:lnSpc>
                <a:spcPct val="70000"/>
              </a:lnSpc>
            </a:pPr>
            <a:r>
              <a:rPr lang="en-GB" dirty="0" smtClean="0">
                <a:latin typeface="Nokia Sans Wide" pitchFamily="34" charset="0"/>
              </a:rPr>
              <a:t>&lt;m&gt;:=</a:t>
            </a:r>
            <a:r>
              <a:rPr lang="en-US" dirty="0" smtClean="0">
                <a:latin typeface="Nokia Sans Wide" pitchFamily="34" charset="0"/>
              </a:rPr>
              <a:t> a number equal to 1 for the signer's certificate in a certification path or 1 greater than the previous number for any subsequent intermediate certificates.</a:t>
            </a:r>
          </a:p>
          <a:p>
            <a:pPr>
              <a:lnSpc>
                <a:spcPct val="70000"/>
              </a:lnSpc>
            </a:pPr>
            <a:endParaRPr lang="en-US" dirty="0" smtClean="0">
              <a:latin typeface="Nokia Sans Wide" pitchFamily="34" charset="0"/>
            </a:endParaRPr>
          </a:p>
          <a:p>
            <a:pPr>
              <a:lnSpc>
                <a:spcPct val="70000"/>
              </a:lnSpc>
            </a:pPr>
            <a:r>
              <a:rPr lang="en-US" dirty="0" smtClean="0">
                <a:latin typeface="Nokia Sans Wide" pitchFamily="34" charset="0"/>
              </a:rPr>
              <a:t>The signature of the JAR is created with the signer’s private key according to an encoding method of Public Key Cryptography Standards (PKCS).  The signature is base64 encoded, formatted as a single MIDlet-Jar-RSA-SHA1 attribute without line breaks and inserted in the application descriptor. </a:t>
            </a:r>
          </a:p>
          <a:p>
            <a:pPr>
              <a:lnSpc>
                <a:spcPct val="70000"/>
              </a:lnSpc>
            </a:pPr>
            <a:r>
              <a:rPr lang="en-US" dirty="0" smtClean="0"/>
              <a:t>	MIDlet-Jar-RSA-SHA1: &lt;base64 encoding of Jar signature&gt;</a:t>
            </a:r>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
        <p:nvSpPr>
          <p:cNvPr id="8"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Qt for Mobile Introduction, June 2010</a:t>
            </a:r>
            <a:endParaRPr lang="fi-FI"/>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
        <p:nvSpPr>
          <p:cNvPr id="7" name="Rectangle 4"/>
          <p:cNvSpPr>
            <a:spLocks noGrp="1" noChangeArrowheads="1"/>
          </p:cNvSpPr>
          <p:nvPr>
            <p:ph type="dt" sz="half" idx="10"/>
          </p:nvPr>
        </p:nvSpPr>
        <p:spPr>
          <a:xfrm>
            <a:off x="4809778" y="6410326"/>
            <a:ext cx="3498147" cy="288925"/>
          </a:xfrm>
          <a:prstGeom prst="rect">
            <a:avLst/>
          </a:prstGeom>
          <a:ln/>
        </p:spPr>
        <p:txBody>
          <a:bodyPr/>
          <a:lstStyle>
            <a:lvl1pPr>
              <a:defRPr sz="1000"/>
            </a:lvl1pPr>
          </a:lstStyle>
          <a:p>
            <a:pPr>
              <a:defRPr/>
            </a:pPr>
            <a:r>
              <a:rPr lang="en-US" smtClean="0"/>
              <a:t>Qt for Mobile Introduction, June 2010</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
        <p:nvSpPr>
          <p:cNvPr id="8"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err="1" smtClean="0"/>
              <a:t>Qt</a:t>
            </a:r>
            <a:r>
              <a:rPr lang="fi-FI" dirty="0" smtClean="0"/>
              <a:t> for Mobile </a:t>
            </a:r>
            <a:r>
              <a:rPr lang="fi-FI" dirty="0" err="1" smtClean="0"/>
              <a:t>Introduction</a:t>
            </a:r>
            <a:r>
              <a:rPr lang="fi-FI" dirty="0" smtClean="0"/>
              <a:t> v 1.1, </a:t>
            </a:r>
            <a:r>
              <a:rPr lang="fi-FI" dirty="0" err="1" smtClean="0"/>
              <a:t>October</a:t>
            </a:r>
            <a:r>
              <a:rPr lang="fi-FI" dirty="0" smtClean="0"/>
              <a:t> 2010</a:t>
            </a:r>
            <a:endParaRPr lang="fi-FI"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
        <p:nvSpPr>
          <p:cNvPr id="10" name="Footer Placeholder 5"/>
          <p:cNvSpPr>
            <a:spLocks noGrp="1"/>
          </p:cNvSpPr>
          <p:nvPr>
            <p:ph type="ftr" sz="quarter" idx="1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Qt for Mobile Introduction, June 2010</a:t>
            </a:r>
            <a:endParaRPr lang="fi-FI"/>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
        <p:nvSpPr>
          <p:cNvPr id="6"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Qt for Mobile Introduction, June 2010</a:t>
            </a:r>
            <a:endParaRPr lang="fi-FI"/>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
        <p:nvSpPr>
          <p:cNvPr id="8"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err="1" smtClean="0"/>
              <a:t>Qt</a:t>
            </a:r>
            <a:r>
              <a:rPr lang="fi-FI" dirty="0" smtClean="0"/>
              <a:t> for Mobile </a:t>
            </a:r>
            <a:r>
              <a:rPr lang="fi-FI" dirty="0" err="1" smtClean="0"/>
              <a:t>Introduction</a:t>
            </a:r>
            <a:r>
              <a:rPr lang="fi-FI" dirty="0" smtClean="0"/>
              <a:t> v 1.1, </a:t>
            </a:r>
            <a:r>
              <a:rPr lang="fi-FI" dirty="0" err="1" smtClean="0"/>
              <a:t>October</a:t>
            </a:r>
            <a:r>
              <a:rPr lang="fi-FI" dirty="0" smtClean="0"/>
              <a:t> 2010</a:t>
            </a:r>
            <a:endParaRPr lang="fi-FI"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
        <p:nvSpPr>
          <p:cNvPr id="7" name="Footer Placeholder 5"/>
          <p:cNvSpPr>
            <a:spLocks noGrp="1"/>
          </p:cNvSpPr>
          <p:nvPr>
            <p:ph type="ftr" sz="quarter" idx="3"/>
          </p:nvPr>
        </p:nvSpPr>
        <p:spPr>
          <a:xfrm>
            <a:off x="3384550" y="6356350"/>
            <a:ext cx="31384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Qt for Mobile Introduction, June 2010</a:t>
            </a:r>
            <a:endParaRPr lang="fi-FI"/>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javaverified.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GB" dirty="0" smtClean="0"/>
              <a:t>Module 9</a:t>
            </a:r>
            <a:br>
              <a:rPr lang="en-GB" dirty="0" smtClean="0"/>
            </a:br>
            <a:r>
              <a:rPr lang="en-GB" dirty="0" smtClean="0"/>
              <a:t>Security</a:t>
            </a:r>
          </a:p>
        </p:txBody>
      </p:sp>
      <p:sp>
        <p:nvSpPr>
          <p:cNvPr id="4" name="Subtitle 3"/>
          <p:cNvSpPr>
            <a:spLocks noGrp="1"/>
          </p:cNvSpPr>
          <p:nvPr>
            <p:ph type="subTitle" idx="1"/>
          </p:nvPr>
        </p:nvSpPr>
        <p:spPr/>
        <p:txBody>
          <a:bodyPr/>
          <a:lstStyle/>
          <a:p>
            <a:endParaRPr lang="fi-FI"/>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err="1" smtClean="0"/>
              <a:t>MIDlet</a:t>
            </a:r>
            <a:r>
              <a:rPr lang="en-GB" dirty="0" smtClean="0"/>
              <a:t> Suite Signing with </a:t>
            </a:r>
            <a:r>
              <a:rPr lang="en-GB" dirty="0" err="1" smtClean="0"/>
              <a:t>NetBeans</a:t>
            </a:r>
            <a:r>
              <a:rPr lang="en-GB" dirty="0" smtClean="0"/>
              <a:t> (1/2)</a:t>
            </a:r>
          </a:p>
        </p:txBody>
      </p:sp>
      <p:sp>
        <p:nvSpPr>
          <p:cNvPr id="12291" name="Rectangle 3"/>
          <p:cNvSpPr>
            <a:spLocks noGrp="1" noChangeArrowheads="1"/>
          </p:cNvSpPr>
          <p:nvPr>
            <p:ph type="body" idx="1"/>
          </p:nvPr>
        </p:nvSpPr>
        <p:spPr/>
        <p:txBody>
          <a:bodyPr/>
          <a:lstStyle/>
          <a:p>
            <a:r>
              <a:rPr lang="en-GB" dirty="0" err="1" smtClean="0"/>
              <a:t>NetBeans</a:t>
            </a:r>
            <a:r>
              <a:rPr lang="en-GB" dirty="0" smtClean="0"/>
              <a:t> (and other tool kits) provide ability to create a key pair and sign a </a:t>
            </a:r>
            <a:r>
              <a:rPr lang="en-GB" dirty="0" err="1" smtClean="0"/>
              <a:t>MIDlet</a:t>
            </a:r>
            <a:r>
              <a:rPr lang="en-GB" dirty="0" smtClean="0"/>
              <a:t> suite:</a:t>
            </a:r>
          </a:p>
          <a:p>
            <a:pPr lvl="1"/>
            <a:r>
              <a:rPr lang="en-GB" dirty="0" smtClean="0"/>
              <a:t>In </a:t>
            </a:r>
            <a:r>
              <a:rPr lang="en-GB" dirty="0" err="1" smtClean="0"/>
              <a:t>NetBeans</a:t>
            </a:r>
            <a:r>
              <a:rPr lang="en-GB" dirty="0" smtClean="0"/>
              <a:t>, go to File </a:t>
            </a:r>
            <a:r>
              <a:rPr lang="en-GB" dirty="0" smtClean="0">
                <a:sym typeface="Wingdings" pitchFamily="2" charset="2"/>
              </a:rPr>
              <a:t></a:t>
            </a:r>
            <a:r>
              <a:rPr lang="en-GB" dirty="0" smtClean="0"/>
              <a:t> Project Properties</a:t>
            </a:r>
          </a:p>
          <a:p>
            <a:pPr lvl="1"/>
            <a:r>
              <a:rPr lang="en-GB" dirty="0" smtClean="0"/>
              <a:t>Select “Signing” from Category</a:t>
            </a:r>
          </a:p>
          <a:p>
            <a:pPr lvl="1"/>
            <a:r>
              <a:rPr lang="en-GB" dirty="0" smtClean="0"/>
              <a:t>Mark the “Sign distribution” box and press “Open </a:t>
            </a:r>
            <a:r>
              <a:rPr lang="en-GB" dirty="0" err="1" smtClean="0"/>
              <a:t>Keystores</a:t>
            </a:r>
            <a:r>
              <a:rPr lang="en-GB" dirty="0" smtClean="0"/>
              <a:t> Manager…”</a:t>
            </a:r>
          </a:p>
          <a:p>
            <a:pPr lvl="1"/>
            <a:r>
              <a:rPr lang="en-GB" dirty="0" smtClean="0"/>
              <a:t>The “</a:t>
            </a:r>
            <a:r>
              <a:rPr lang="en-GB" dirty="0" err="1" smtClean="0"/>
              <a:t>Keystores</a:t>
            </a:r>
            <a:r>
              <a:rPr lang="en-GB" dirty="0" smtClean="0"/>
              <a:t> Manager” allows the developer to:</a:t>
            </a:r>
          </a:p>
          <a:p>
            <a:pPr lvl="2"/>
            <a:r>
              <a:rPr lang="en-GB" dirty="0" smtClean="0"/>
              <a:t>Create a new </a:t>
            </a:r>
            <a:r>
              <a:rPr lang="en-GB" dirty="0" err="1" smtClean="0"/>
              <a:t>keystore</a:t>
            </a:r>
            <a:endParaRPr lang="en-GB" dirty="0" smtClean="0"/>
          </a:p>
          <a:p>
            <a:pPr lvl="2"/>
            <a:r>
              <a:rPr lang="en-GB" dirty="0" smtClean="0"/>
              <a:t>Add existing </a:t>
            </a:r>
            <a:r>
              <a:rPr lang="en-GB" dirty="0" err="1" smtClean="0"/>
              <a:t>keystore</a:t>
            </a:r>
            <a:r>
              <a:rPr lang="en-GB" dirty="0" smtClean="0"/>
              <a:t> to your project</a:t>
            </a:r>
          </a:p>
          <a:p>
            <a:pPr lvl="2"/>
            <a:r>
              <a:rPr lang="en-GB" dirty="0" smtClean="0"/>
              <a:t>Export a </a:t>
            </a:r>
            <a:r>
              <a:rPr lang="en-GB" dirty="0" err="1" smtClean="0"/>
              <a:t>keystore</a:t>
            </a:r>
            <a:r>
              <a:rPr lang="en-GB" dirty="0" smtClean="0"/>
              <a:t> to SDK</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err="1" smtClean="0"/>
              <a:t>MIDlet</a:t>
            </a:r>
            <a:r>
              <a:rPr lang="en-GB" dirty="0" smtClean="0"/>
              <a:t> Suite Signing with </a:t>
            </a:r>
            <a:r>
              <a:rPr lang="en-GB" dirty="0" err="1" smtClean="0"/>
              <a:t>NetBeans</a:t>
            </a:r>
            <a:r>
              <a:rPr lang="en-GB" dirty="0" smtClean="0"/>
              <a:t> (2/2)</a:t>
            </a:r>
          </a:p>
        </p:txBody>
      </p:sp>
      <p:sp>
        <p:nvSpPr>
          <p:cNvPr id="12291" name="Rectangle 3"/>
          <p:cNvSpPr>
            <a:spLocks noGrp="1" noChangeArrowheads="1"/>
          </p:cNvSpPr>
          <p:nvPr>
            <p:ph type="body" idx="1"/>
          </p:nvPr>
        </p:nvSpPr>
        <p:spPr/>
        <p:txBody>
          <a:bodyPr/>
          <a:lstStyle/>
          <a:p>
            <a:pPr lvl="1"/>
            <a:r>
              <a:rPr lang="en-GB" dirty="0" smtClean="0"/>
              <a:t>Press the “Add </a:t>
            </a:r>
            <a:r>
              <a:rPr lang="en-GB" dirty="0" err="1" smtClean="0"/>
              <a:t>Keystore</a:t>
            </a:r>
            <a:r>
              <a:rPr lang="en-GB" dirty="0" smtClean="0"/>
              <a:t>…” button</a:t>
            </a:r>
          </a:p>
          <a:p>
            <a:pPr lvl="1"/>
            <a:r>
              <a:rPr lang="en-GB" dirty="0" smtClean="0"/>
              <a:t>Select “Add existing </a:t>
            </a:r>
            <a:r>
              <a:rPr lang="en-GB" dirty="0" err="1" smtClean="0"/>
              <a:t>keystore</a:t>
            </a:r>
            <a:r>
              <a:rPr lang="en-GB" dirty="0" smtClean="0"/>
              <a:t>” and press browse to select your </a:t>
            </a:r>
            <a:r>
              <a:rPr lang="en-GB" dirty="0" err="1" smtClean="0"/>
              <a:t>keystore</a:t>
            </a:r>
            <a:r>
              <a:rPr lang="en-GB" dirty="0" smtClean="0"/>
              <a:t> file</a:t>
            </a:r>
          </a:p>
          <a:p>
            <a:pPr lvl="2"/>
            <a:r>
              <a:rPr lang="en-GB" dirty="0" smtClean="0"/>
              <a:t>Common file formats are “.</a:t>
            </a:r>
            <a:r>
              <a:rPr lang="en-GB" dirty="0" err="1" smtClean="0"/>
              <a:t>jks</a:t>
            </a:r>
            <a:r>
              <a:rPr lang="en-GB" dirty="0" smtClean="0"/>
              <a:t>, .</a:t>
            </a:r>
            <a:r>
              <a:rPr lang="en-GB" dirty="0" err="1" smtClean="0"/>
              <a:t>ks</a:t>
            </a:r>
            <a:r>
              <a:rPr lang="en-GB" dirty="0" smtClean="0"/>
              <a:t>, .</a:t>
            </a:r>
            <a:r>
              <a:rPr lang="en-GB" dirty="0" err="1" smtClean="0"/>
              <a:t>keystore</a:t>
            </a:r>
            <a:r>
              <a:rPr lang="en-GB" dirty="0" smtClean="0"/>
              <a:t>, .p12 and .pkcs12”</a:t>
            </a:r>
          </a:p>
          <a:p>
            <a:pPr lvl="1"/>
            <a:r>
              <a:rPr lang="en-GB" dirty="0" err="1" smtClean="0"/>
              <a:t>Keystores</a:t>
            </a:r>
            <a:r>
              <a:rPr lang="en-GB" dirty="0" smtClean="0"/>
              <a:t> manager should now list your </a:t>
            </a:r>
            <a:r>
              <a:rPr lang="en-GB" dirty="0" err="1" smtClean="0"/>
              <a:t>keystore</a:t>
            </a:r>
            <a:r>
              <a:rPr lang="en-GB" dirty="0" smtClean="0"/>
              <a:t> in “</a:t>
            </a:r>
            <a:r>
              <a:rPr lang="en-GB" dirty="0" err="1" smtClean="0"/>
              <a:t>Keystores</a:t>
            </a:r>
            <a:r>
              <a:rPr lang="en-GB" dirty="0" smtClean="0"/>
              <a:t> list”. Press Close</a:t>
            </a:r>
          </a:p>
          <a:p>
            <a:pPr lvl="1"/>
            <a:r>
              <a:rPr lang="en-GB" dirty="0" smtClean="0"/>
              <a:t>Select the </a:t>
            </a:r>
            <a:r>
              <a:rPr lang="en-GB" dirty="0" err="1" smtClean="0"/>
              <a:t>keystore</a:t>
            </a:r>
            <a:r>
              <a:rPr lang="en-GB" dirty="0" smtClean="0"/>
              <a:t> that you imported</a:t>
            </a:r>
          </a:p>
          <a:p>
            <a:pPr lvl="1"/>
            <a:r>
              <a:rPr lang="en-GB" dirty="0" smtClean="0"/>
              <a:t>Unlock the </a:t>
            </a:r>
            <a:r>
              <a:rPr lang="en-GB" dirty="0" err="1" smtClean="0"/>
              <a:t>Keystore</a:t>
            </a:r>
            <a:r>
              <a:rPr lang="en-GB" dirty="0" smtClean="0"/>
              <a:t> Alias by pressing “Unlock” on the right side.</a:t>
            </a:r>
          </a:p>
          <a:p>
            <a:pPr lvl="1"/>
            <a:r>
              <a:rPr lang="en-GB" dirty="0" smtClean="0"/>
              <a:t>As long as “Sign Distribution” is then checked, </a:t>
            </a:r>
            <a:r>
              <a:rPr lang="en-GB" dirty="0" err="1" smtClean="0"/>
              <a:t>MIDlet</a:t>
            </a:r>
            <a:r>
              <a:rPr lang="en-GB" dirty="0" smtClean="0"/>
              <a:t> suite is always signed with your </a:t>
            </a:r>
            <a:r>
              <a:rPr lang="en-GB" dirty="0" err="1" smtClean="0"/>
              <a:t>keystore</a:t>
            </a:r>
            <a:r>
              <a:rPr lang="en-GB" dirty="0" smtClean="0"/>
              <a:t> when you build JAR (Run Target </a:t>
            </a:r>
            <a:r>
              <a:rPr lang="en-GB" dirty="0" smtClean="0">
                <a:sym typeface="Wingdings" pitchFamily="2" charset="2"/>
              </a:rPr>
              <a:t></a:t>
            </a:r>
            <a:r>
              <a:rPr lang="en-GB" dirty="0" smtClean="0"/>
              <a:t> jar)</a:t>
            </a:r>
          </a:p>
          <a:p>
            <a:r>
              <a:rPr lang="en-GB" dirty="0" smtClean="0"/>
              <a:t>In a production setting, a certificate would be generated by a certificate authority (e.g. Nokia)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i-FI" smtClean="0"/>
              <a:t>Generating Certificate Signing Request (CSR)</a:t>
            </a:r>
            <a:endParaRPr lang="en-GB" smtClean="0"/>
          </a:p>
        </p:txBody>
      </p:sp>
      <p:sp>
        <p:nvSpPr>
          <p:cNvPr id="13315" name="Rectangle 3"/>
          <p:cNvSpPr>
            <a:spLocks noGrp="1" noChangeArrowheads="1"/>
          </p:cNvSpPr>
          <p:nvPr>
            <p:ph type="body" idx="1"/>
          </p:nvPr>
        </p:nvSpPr>
        <p:spPr/>
        <p:txBody>
          <a:bodyPr/>
          <a:lstStyle/>
          <a:p>
            <a:r>
              <a:rPr lang="en-GB" smtClean="0"/>
              <a:t>NetBeans does not support generating CSR. You can use for example Sun Wireless Toolkit to generate CSR:</a:t>
            </a:r>
          </a:p>
          <a:p>
            <a:pPr lvl="1"/>
            <a:r>
              <a:rPr lang="en-GB" smtClean="0"/>
              <a:t>Open Wireless Toolkit</a:t>
            </a:r>
          </a:p>
          <a:p>
            <a:pPr lvl="1"/>
            <a:r>
              <a:rPr lang="en-GB" smtClean="0"/>
              <a:t>Select File</a:t>
            </a:r>
            <a:r>
              <a:rPr lang="en-GB" smtClean="0">
                <a:sym typeface="Wingdings" pitchFamily="2" charset="2"/>
              </a:rPr>
              <a:t></a:t>
            </a:r>
            <a:r>
              <a:rPr lang="en-GB" smtClean="0"/>
              <a:t>Utilities</a:t>
            </a:r>
          </a:p>
          <a:p>
            <a:pPr lvl="1"/>
            <a:r>
              <a:rPr lang="en-GB" smtClean="0"/>
              <a:t>Select Sign MIDlet</a:t>
            </a:r>
          </a:p>
          <a:p>
            <a:pPr lvl="1"/>
            <a:r>
              <a:rPr lang="en-GB" smtClean="0"/>
              <a:t>Select Keystore</a:t>
            </a:r>
            <a:r>
              <a:rPr lang="en-GB" smtClean="0">
                <a:sym typeface="Wingdings" pitchFamily="2" charset="2"/>
              </a:rPr>
              <a:t></a:t>
            </a:r>
            <a:r>
              <a:rPr lang="en-GB" smtClean="0"/>
              <a:t>Import Key Pair…</a:t>
            </a:r>
          </a:p>
          <a:p>
            <a:pPr lvl="1"/>
            <a:r>
              <a:rPr lang="en-GB" smtClean="0"/>
              <a:t>Select your key store and key pair</a:t>
            </a:r>
          </a:p>
          <a:p>
            <a:pPr lvl="1"/>
            <a:r>
              <a:rPr lang="en-GB" smtClean="0"/>
              <a:t>Enter passwords when asked</a:t>
            </a:r>
          </a:p>
          <a:p>
            <a:pPr lvl="1"/>
            <a:r>
              <a:rPr lang="en-GB" smtClean="0"/>
              <a:t>Select your Alias from the Aliases list</a:t>
            </a:r>
          </a:p>
          <a:p>
            <a:pPr lvl="1"/>
            <a:r>
              <a:rPr lang="en-GB" smtClean="0"/>
              <a:t>Select Keystores</a:t>
            </a:r>
            <a:r>
              <a:rPr lang="en-GB" smtClean="0">
                <a:sym typeface="Wingdings" pitchFamily="2" charset="2"/>
              </a:rPr>
              <a:t></a:t>
            </a:r>
            <a:r>
              <a:rPr lang="en-GB" smtClean="0"/>
              <a:t>Generate CSR…</a:t>
            </a:r>
          </a:p>
          <a:p>
            <a:pPr lvl="1"/>
            <a:r>
              <a:rPr lang="en-GB" smtClean="0"/>
              <a:t>Select location and press Create</a:t>
            </a:r>
          </a:p>
          <a:p>
            <a:endParaRPr lang="en-GB"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Four most common issues why MIDlet doesn’t work after signing (2)</a:t>
            </a:r>
            <a:endParaRPr lang="en-GB" smtClean="0"/>
          </a:p>
        </p:txBody>
      </p:sp>
      <p:sp>
        <p:nvSpPr>
          <p:cNvPr id="14339" name="Rectangle 3"/>
          <p:cNvSpPr>
            <a:spLocks noGrp="1" noChangeArrowheads="1"/>
          </p:cNvSpPr>
          <p:nvPr>
            <p:ph type="body" idx="1"/>
          </p:nvPr>
        </p:nvSpPr>
        <p:spPr/>
        <p:txBody>
          <a:bodyPr/>
          <a:lstStyle/>
          <a:p>
            <a:r>
              <a:rPr lang="en-GB" smtClean="0"/>
              <a:t>”MIDlet-” attributes</a:t>
            </a:r>
            <a:br>
              <a:rPr lang="en-GB" smtClean="0"/>
            </a:br>
            <a:r>
              <a:rPr lang="en-GB" smtClean="0"/>
              <a:t>”MIDlet-” fields in JAD file = ”MIDlet-” fields in JAR manifest file</a:t>
            </a:r>
          </a:p>
          <a:p>
            <a:r>
              <a:rPr lang="en-GB" smtClean="0"/>
              <a:t>If the equation is not true, then the application installation fails. There are only two exceptions, which are defined in the JAD file, however the must have correct information:</a:t>
            </a:r>
          </a:p>
          <a:p>
            <a:pPr lvl="1"/>
            <a:r>
              <a:rPr lang="en-GB" smtClean="0"/>
              <a:t>MIDlet-Jar-Size</a:t>
            </a:r>
          </a:p>
          <a:p>
            <a:pPr lvl="1"/>
            <a:r>
              <a:rPr lang="en-GB" smtClean="0"/>
              <a:t>MIDlet-Jar-URL</a:t>
            </a:r>
          </a:p>
          <a:p>
            <a:r>
              <a:rPr lang="en-GB" smtClean="0"/>
              <a:t>Also the different format of the JAD file and JAR manifest file may cause problems</a:t>
            </a:r>
          </a:p>
          <a:p>
            <a:pPr lvl="1"/>
            <a:r>
              <a:rPr lang="en-GB" smtClean="0"/>
              <a:t>For example, line end characters may different, especially between Unix and Windows. This can cause the equation not to match</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Four most common issues why MIDlet doesn’t work after signing (3)</a:t>
            </a:r>
            <a:endParaRPr lang="en-GB" smtClean="0"/>
          </a:p>
        </p:txBody>
      </p:sp>
      <p:sp>
        <p:nvSpPr>
          <p:cNvPr id="15363" name="Rectangle 3"/>
          <p:cNvSpPr>
            <a:spLocks noGrp="1" noChangeArrowheads="1"/>
          </p:cNvSpPr>
          <p:nvPr>
            <p:ph type="body" idx="1"/>
          </p:nvPr>
        </p:nvSpPr>
        <p:spPr/>
        <p:txBody>
          <a:bodyPr/>
          <a:lstStyle/>
          <a:p>
            <a:r>
              <a:rPr lang="en-GB" smtClean="0"/>
              <a:t>Permissions</a:t>
            </a:r>
            <a:br>
              <a:rPr lang="en-GB" smtClean="0"/>
            </a:br>
            <a:r>
              <a:rPr lang="en-GB" smtClean="0"/>
              <a:t>Permissions must be declared correctly</a:t>
            </a:r>
          </a:p>
          <a:p>
            <a:r>
              <a:rPr lang="en-GB" smtClean="0"/>
              <a:t>Permissions are used to protect API calls that are sensitive and require authorization (such as HTTP connections, SMS sending etc.)</a:t>
            </a:r>
          </a:p>
          <a:p>
            <a:pPr lvl="1"/>
            <a:r>
              <a:rPr lang="en-GB" smtClean="0"/>
              <a:t>Proper permissions and signing does not remove the security prompts when application is using sensitive API calls</a:t>
            </a:r>
          </a:p>
          <a:p>
            <a:r>
              <a:rPr lang="en-GB" smtClean="0"/>
              <a:t>All the permissions which application needs must be declared</a:t>
            </a:r>
          </a:p>
          <a:p>
            <a:r>
              <a:rPr lang="en-GB" smtClean="0"/>
              <a:t>The application will not install if permissions are declared for API calls which the device does not support</a:t>
            </a:r>
          </a:p>
          <a:p>
            <a:r>
              <a:rPr lang="en-GB" smtClean="0"/>
              <a:t>Sometimes several permissions need to be declared to use just one feature (for example some cases of using PushRegistry)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Four most common issues why MIDlet doesn’t work after signing (4)</a:t>
            </a:r>
            <a:endParaRPr lang="en-GB" smtClean="0"/>
          </a:p>
        </p:txBody>
      </p:sp>
      <p:sp>
        <p:nvSpPr>
          <p:cNvPr id="16387" name="Rectangle 3"/>
          <p:cNvSpPr>
            <a:spLocks noGrp="1" noChangeArrowheads="1"/>
          </p:cNvSpPr>
          <p:nvPr>
            <p:ph type="body" idx="1"/>
          </p:nvPr>
        </p:nvSpPr>
        <p:spPr/>
        <p:txBody>
          <a:bodyPr/>
          <a:lstStyle/>
          <a:p>
            <a:r>
              <a:rPr lang="en-US" smtClean="0"/>
              <a:t>Certificates</a:t>
            </a:r>
            <a:br>
              <a:rPr lang="en-US" smtClean="0"/>
            </a:br>
            <a:r>
              <a:rPr lang="en-US" smtClean="0"/>
              <a:t>The device must have the certificate matching the signature in the application</a:t>
            </a:r>
          </a:p>
          <a:p>
            <a:r>
              <a:rPr lang="en-US" smtClean="0"/>
              <a:t>MIDP 2 specification defines that the signed application will not install if the certificate matching the signature is not present in the device</a:t>
            </a:r>
          </a:p>
          <a:p>
            <a:r>
              <a:rPr lang="en-US" smtClean="0"/>
              <a:t>Please refer to the user manual of the device to find where the certificates are listed</a:t>
            </a:r>
          </a:p>
          <a:p>
            <a:r>
              <a:rPr lang="en-US" smtClean="0"/>
              <a:t>If the certificate is not in the device, but the application is signed, the following steps can be done to install the application (as ”unsigned”):</a:t>
            </a:r>
          </a:p>
          <a:p>
            <a:pPr lvl="1"/>
            <a:r>
              <a:rPr lang="en-US" smtClean="0"/>
              <a:t>Remove the following fields from the JAD</a:t>
            </a:r>
          </a:p>
          <a:p>
            <a:pPr lvl="2"/>
            <a:r>
              <a:rPr lang="en-US" smtClean="0"/>
              <a:t>MIDlet-Certificate- fields</a:t>
            </a:r>
          </a:p>
          <a:p>
            <a:pPr lvl="2"/>
            <a:r>
              <a:rPr lang="en-US" smtClean="0"/>
              <a:t>MIDlet-Jar-RSA-SHA1 field</a:t>
            </a:r>
          </a:p>
          <a:p>
            <a:endParaRPr lang="en-GB"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Four most common issues why MIDlet doesn’t work after signing (5)</a:t>
            </a:r>
            <a:endParaRPr lang="en-GB" smtClean="0"/>
          </a:p>
        </p:txBody>
      </p:sp>
      <p:sp>
        <p:nvSpPr>
          <p:cNvPr id="17411" name="Rectangle 3"/>
          <p:cNvSpPr>
            <a:spLocks noGrp="1" noChangeArrowheads="1"/>
          </p:cNvSpPr>
          <p:nvPr>
            <p:ph type="body" idx="1"/>
          </p:nvPr>
        </p:nvSpPr>
        <p:spPr/>
        <p:txBody>
          <a:bodyPr/>
          <a:lstStyle/>
          <a:p>
            <a:r>
              <a:rPr lang="en-US" smtClean="0"/>
              <a:t>Date and time</a:t>
            </a:r>
            <a:br>
              <a:rPr lang="en-US" smtClean="0"/>
            </a:br>
            <a:r>
              <a:rPr lang="en-US" smtClean="0"/>
              <a:t>The certificate in the device and the signature in the application have a validity time period. The device date and time must be within the validity period. Otherwise the application will not install.</a:t>
            </a:r>
          </a:p>
          <a:p>
            <a:r>
              <a:rPr lang="en-US" smtClean="0"/>
              <a:t>The Java Verified R&amp;D Signing signature has special validity period. Date change is needed to install the application</a:t>
            </a:r>
          </a:p>
          <a:p>
            <a:r>
              <a:rPr lang="en-US" smtClean="0"/>
              <a:t>To check the validity of the signature, follow these steps:</a:t>
            </a:r>
          </a:p>
          <a:p>
            <a:pPr lvl="1"/>
            <a:r>
              <a:rPr lang="en-US" smtClean="0"/>
              <a:t>Open the JAD file with a text editor – Notepad is just fine</a:t>
            </a:r>
          </a:p>
          <a:p>
            <a:pPr lvl="1"/>
            <a:r>
              <a:rPr lang="en-US" smtClean="0"/>
              <a:t>Copy the contents of the ”MIDlet-Certificate-1-1:”field (text between the colon and the colon and the carriage return) and paste it into an empty text file</a:t>
            </a:r>
          </a:p>
          <a:p>
            <a:pPr lvl="1"/>
            <a:r>
              <a:rPr lang="en-US" smtClean="0"/>
              <a:t>Save the text file</a:t>
            </a:r>
          </a:p>
          <a:p>
            <a:pPr lvl="1"/>
            <a:r>
              <a:rPr lang="en-US" smtClean="0"/>
              <a:t>Change the file extension to .cer</a:t>
            </a:r>
          </a:p>
          <a:p>
            <a:pPr lvl="1"/>
            <a:r>
              <a:rPr lang="en-US" smtClean="0"/>
              <a:t>Open the file, the validity is presented in the ”Valid from” field</a:t>
            </a:r>
            <a:endParaRPr lang="en-GB"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Useful information</a:t>
            </a:r>
            <a:endParaRPr lang="en-GB" smtClean="0"/>
          </a:p>
        </p:txBody>
      </p:sp>
      <p:sp>
        <p:nvSpPr>
          <p:cNvPr id="18435" name="Rectangle 3"/>
          <p:cNvSpPr>
            <a:spLocks noGrp="1" noChangeArrowheads="1"/>
          </p:cNvSpPr>
          <p:nvPr>
            <p:ph type="body" idx="1"/>
          </p:nvPr>
        </p:nvSpPr>
        <p:spPr/>
        <p:txBody>
          <a:bodyPr/>
          <a:lstStyle/>
          <a:p>
            <a:r>
              <a:rPr lang="en-GB" smtClean="0">
                <a:hlinkClick r:id="rId3"/>
              </a:rPr>
              <a:t>www.JavaVerified.com</a:t>
            </a:r>
            <a:endParaRPr lang="en-GB" smtClean="0"/>
          </a:p>
          <a:p>
            <a:r>
              <a:rPr lang="en-GB" smtClean="0"/>
              <a:t>Information about the Java Verified process and application signing</a:t>
            </a:r>
          </a:p>
          <a:p>
            <a:r>
              <a:rPr lang="en-GB" smtClean="0"/>
              <a:t>”MIDP 2.0: Signed MIDlet Developer’s Guide” at Forum Nokia web site</a:t>
            </a:r>
          </a:p>
          <a:p>
            <a:pPr lvl="1"/>
            <a:r>
              <a:rPr lang="en-GB" smtClean="0"/>
              <a:t>All about Signing MIDlets, listing also permissions and API calls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Grp="1" noChangeArrowheads="1"/>
          </p:cNvSpPr>
          <p:nvPr>
            <p:ph type="title"/>
          </p:nvPr>
        </p:nvSpPr>
        <p:spPr/>
        <p:txBody>
          <a:bodyPr/>
          <a:lstStyle/>
          <a:p>
            <a:r>
              <a:rPr lang="en-GB" dirty="0" smtClean="0"/>
              <a:t>Overview</a:t>
            </a:r>
          </a:p>
        </p:txBody>
      </p:sp>
      <p:sp>
        <p:nvSpPr>
          <p:cNvPr id="4099" name="Rectangle 38"/>
          <p:cNvSpPr>
            <a:spLocks noGrp="1" noChangeArrowheads="1"/>
          </p:cNvSpPr>
          <p:nvPr>
            <p:ph type="body" idx="1"/>
          </p:nvPr>
        </p:nvSpPr>
        <p:spPr/>
        <p:txBody>
          <a:bodyPr/>
          <a:lstStyle/>
          <a:p>
            <a:r>
              <a:rPr lang="en-GB" dirty="0" smtClean="0"/>
              <a:t>Overview of MIDP 2.0 Security</a:t>
            </a:r>
          </a:p>
          <a:p>
            <a:r>
              <a:rPr lang="en-GB" dirty="0" smtClean="0"/>
              <a:t>Signing</a:t>
            </a:r>
          </a:p>
          <a:p>
            <a:r>
              <a:rPr lang="en-GB" dirty="0" smtClean="0"/>
              <a:t>Permissions </a:t>
            </a:r>
          </a:p>
          <a:p>
            <a:r>
              <a:rPr lang="en-GB" dirty="0" smtClean="0"/>
              <a:t>Protection Domains</a:t>
            </a:r>
          </a:p>
          <a:p>
            <a:r>
              <a:rPr lang="en-GB" dirty="0" smtClean="0"/>
              <a:t>Authorization</a:t>
            </a:r>
          </a:p>
          <a:p>
            <a:r>
              <a:rPr lang="en-GB" dirty="0" smtClean="0"/>
              <a:t>Creating a trusted </a:t>
            </a:r>
            <a:r>
              <a:rPr lang="en-GB" dirty="0" err="1" smtClean="0"/>
              <a:t>MIDlet</a:t>
            </a:r>
            <a:endParaRPr lang="en-GB" dirty="0" smtClean="0"/>
          </a:p>
          <a:p>
            <a:r>
              <a:rPr lang="en-GB" dirty="0" err="1" smtClean="0"/>
              <a:t>MIDlet</a:t>
            </a:r>
            <a:r>
              <a:rPr lang="en-GB" dirty="0" smtClean="0"/>
              <a:t> Suite Signing with </a:t>
            </a:r>
            <a:r>
              <a:rPr lang="en-GB" dirty="0" err="1" smtClean="0"/>
              <a:t>NetBeans</a:t>
            </a:r>
            <a:endParaRPr lang="en-GB" dirty="0" smtClean="0"/>
          </a:p>
          <a:p>
            <a:r>
              <a:rPr lang="en-GB" dirty="0" smtClean="0"/>
              <a:t>Generating CSR</a:t>
            </a:r>
          </a:p>
          <a:p>
            <a:r>
              <a:rPr lang="en-GB" dirty="0" smtClean="0"/>
              <a:t>Common issues why </a:t>
            </a:r>
            <a:r>
              <a:rPr lang="en-GB" dirty="0" err="1" smtClean="0"/>
              <a:t>MIDlet</a:t>
            </a:r>
            <a:r>
              <a:rPr lang="en-GB" dirty="0" smtClean="0"/>
              <a:t> doesn’t work after signing</a:t>
            </a:r>
          </a:p>
          <a:p>
            <a:r>
              <a:rPr lang="en-GB" dirty="0" smtClean="0"/>
              <a:t>Useful information</a:t>
            </a: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MIDP 2.0 Security</a:t>
            </a:r>
          </a:p>
        </p:txBody>
      </p:sp>
      <p:sp>
        <p:nvSpPr>
          <p:cNvPr id="5123" name="Rectangle 3"/>
          <p:cNvSpPr>
            <a:spLocks noGrp="1" noChangeArrowheads="1"/>
          </p:cNvSpPr>
          <p:nvPr>
            <p:ph type="body" idx="1"/>
          </p:nvPr>
        </p:nvSpPr>
        <p:spPr/>
        <p:txBody>
          <a:bodyPr/>
          <a:lstStyle/>
          <a:p>
            <a:r>
              <a:rPr lang="en-GB" smtClean="0"/>
              <a:t>MIDP 2.0 security model allows MIDlets automatic access to sensitive APIs</a:t>
            </a:r>
          </a:p>
          <a:p>
            <a:pPr lvl="1"/>
            <a:r>
              <a:rPr lang="en-GB" smtClean="0"/>
              <a:t>For example, making an HTTP connection</a:t>
            </a:r>
          </a:p>
          <a:p>
            <a:r>
              <a:rPr lang="en-GB" smtClean="0"/>
              <a:t>Introduces concept of untrusted and trusted applications</a:t>
            </a:r>
          </a:p>
          <a:p>
            <a:pPr lvl="1"/>
            <a:r>
              <a:rPr lang="en-GB" smtClean="0"/>
              <a:t>Untrusted application (Equivalent to MIDP 1.0 MIDlets)</a:t>
            </a:r>
          </a:p>
          <a:p>
            <a:pPr lvl="2"/>
            <a:r>
              <a:rPr lang="en-GB" smtClean="0"/>
              <a:t>Limited access to restricted APIs, requiring user approval</a:t>
            </a:r>
          </a:p>
          <a:p>
            <a:pPr lvl="1"/>
            <a:r>
              <a:rPr lang="en-GB" smtClean="0"/>
              <a:t>Trusted applications</a:t>
            </a:r>
          </a:p>
          <a:p>
            <a:pPr lvl="2"/>
            <a:r>
              <a:rPr lang="en-GB" smtClean="0"/>
              <a:t>Can acquire permission to invoke restricted APIs</a:t>
            </a:r>
          </a:p>
          <a:p>
            <a:r>
              <a:rPr lang="en-GB" smtClean="0"/>
              <a:t>MIDlet suites need to by “signed” with a Certificate to authenticate the sender</a:t>
            </a:r>
          </a:p>
          <a:p>
            <a:r>
              <a:rPr lang="en-GB" smtClean="0"/>
              <a:t>MIDP 2.0 improved security features:</a:t>
            </a:r>
          </a:p>
          <a:p>
            <a:pPr lvl="1"/>
            <a:r>
              <a:rPr lang="en-GB" smtClean="0"/>
              <a:t>Application sender authentication using Certificates</a:t>
            </a:r>
          </a:p>
          <a:p>
            <a:pPr lvl="1"/>
            <a:r>
              <a:rPr lang="en-GB" smtClean="0"/>
              <a:t>Availability of different levels of secure domains</a:t>
            </a:r>
          </a:p>
          <a:p>
            <a:pPr lvl="1"/>
            <a:r>
              <a:rPr lang="en-GB" smtClean="0"/>
              <a:t>A means to trust integrity of applications received by device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fi-FI" smtClean="0"/>
              <a:t>Signing</a:t>
            </a:r>
            <a:endParaRPr lang="en-GB" smtClean="0"/>
          </a:p>
        </p:txBody>
      </p:sp>
      <p:sp>
        <p:nvSpPr>
          <p:cNvPr id="6147" name="Rectangle 3"/>
          <p:cNvSpPr>
            <a:spLocks noGrp="1" noChangeArrowheads="1"/>
          </p:cNvSpPr>
          <p:nvPr>
            <p:ph type="body" idx="1"/>
          </p:nvPr>
        </p:nvSpPr>
        <p:spPr/>
        <p:txBody>
          <a:bodyPr/>
          <a:lstStyle/>
          <a:p>
            <a:r>
              <a:rPr lang="en-GB" smtClean="0"/>
              <a:t>Application is signed with a private key. For each private key, there is a corresponding public key, which is delivered together with the application in the form of a digital certificate</a:t>
            </a:r>
          </a:p>
          <a:p>
            <a:r>
              <a:rPr lang="en-GB" smtClean="0"/>
              <a:t>When a signed application file is installed on a device, the application installer verifies that the certificate in the application was created by a one of the certificate authorities embedded in the device</a:t>
            </a:r>
          </a:p>
          <a:p>
            <a:r>
              <a:rPr lang="en-GB" smtClean="0"/>
              <a:t>When a MIDlet is signed, two additional fields appear in the JAD file:</a:t>
            </a:r>
          </a:p>
          <a:p>
            <a:pPr lvl="1"/>
            <a:r>
              <a:rPr lang="en-GB" smtClean="0"/>
              <a:t>MIDlet-Certificate-1-1</a:t>
            </a:r>
          </a:p>
          <a:p>
            <a:pPr lvl="1"/>
            <a:r>
              <a:rPr lang="en-GB" smtClean="0"/>
              <a:t>MIDlet-Jar-RSA-SHA1</a:t>
            </a:r>
          </a:p>
          <a:p>
            <a:r>
              <a:rPr lang="en-GB" smtClean="0"/>
              <a:t>Sometimes there are multiple MIDlet-Certificate fields, which is normal </a:t>
            </a:r>
          </a:p>
          <a:p>
            <a:endParaRPr lang="en-GB"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Permissions</a:t>
            </a:r>
          </a:p>
        </p:txBody>
      </p:sp>
      <p:sp>
        <p:nvSpPr>
          <p:cNvPr id="7171" name="Rectangle 3"/>
          <p:cNvSpPr>
            <a:spLocks noGrp="1" noChangeArrowheads="1"/>
          </p:cNvSpPr>
          <p:nvPr>
            <p:ph type="body" idx="1"/>
          </p:nvPr>
        </p:nvSpPr>
        <p:spPr/>
        <p:txBody>
          <a:bodyPr/>
          <a:lstStyle/>
          <a:p>
            <a:r>
              <a:rPr lang="en-GB" smtClean="0"/>
              <a:t>In MIDP 2.0, before invoking a sensitive API, the suite is checked to see if it has acquired necessary permissions</a:t>
            </a:r>
          </a:p>
          <a:p>
            <a:r>
              <a:rPr lang="en-GB" smtClean="0"/>
              <a:t>Permission is requested in the JAD using MIDlet-Permissions and MIDlet-Permissions-Opt attributes, for example:</a:t>
            </a:r>
          </a:p>
          <a:p>
            <a:pPr lvl="1"/>
            <a:r>
              <a:rPr lang="en-GB" smtClean="0"/>
              <a:t>MIDlet-Permissions: javax.microedition.io.Connector.http</a:t>
            </a:r>
          </a:p>
          <a:p>
            <a:pPr lvl="1"/>
            <a:r>
              <a:rPr lang="en-GB" smtClean="0"/>
              <a:t>MIDlet-Permissions-Opt: javax.microedition.io.Connector.https</a:t>
            </a:r>
          </a:p>
          <a:p>
            <a:r>
              <a:rPr lang="en-GB" smtClean="0"/>
              <a:t>They are named using the Java package name</a:t>
            </a:r>
          </a:p>
          <a:p>
            <a:r>
              <a:rPr lang="en-GB" smtClean="0"/>
              <a:t>Permission can either be</a:t>
            </a:r>
          </a:p>
          <a:p>
            <a:pPr lvl="1"/>
            <a:r>
              <a:rPr lang="en-GB" smtClean="0"/>
              <a:t>User – deferred until approved by the user</a:t>
            </a:r>
          </a:p>
          <a:p>
            <a:pPr lvl="1"/>
            <a:r>
              <a:rPr lang="en-GB" smtClean="0"/>
              <a:t>Allowed – Automatically granted</a:t>
            </a:r>
          </a:p>
          <a:p>
            <a:endParaRPr lang="en-GB"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fi-FI" smtClean="0"/>
              <a:t>Protection Domains</a:t>
            </a:r>
            <a:endParaRPr lang="en-GB" smtClean="0"/>
          </a:p>
        </p:txBody>
      </p:sp>
      <p:sp>
        <p:nvSpPr>
          <p:cNvPr id="8195" name="Rectangle 3"/>
          <p:cNvSpPr>
            <a:spLocks noGrp="1" noChangeArrowheads="1"/>
          </p:cNvSpPr>
          <p:nvPr>
            <p:ph type="body" idx="1"/>
          </p:nvPr>
        </p:nvSpPr>
        <p:spPr/>
        <p:txBody>
          <a:bodyPr/>
          <a:lstStyle/>
          <a:p>
            <a:r>
              <a:rPr lang="en-GB" smtClean="0"/>
              <a:t>Protection Domains are assigned to MIDlet suites upon installation</a:t>
            </a:r>
          </a:p>
          <a:p>
            <a:r>
              <a:rPr lang="en-GB" smtClean="0"/>
              <a:t>They determine the level of trust and access to protected APIs</a:t>
            </a:r>
          </a:p>
          <a:p>
            <a:r>
              <a:rPr lang="en-GB" smtClean="0"/>
              <a:t>Certificate authorities (CAs) provide their certificates to the device manufacturers and these certificates are installed at the time of manufacture to a specific protection domain</a:t>
            </a:r>
          </a:p>
          <a:p>
            <a:pPr lvl="1"/>
            <a:r>
              <a:rPr lang="en-GB" smtClean="0"/>
              <a:t>It should not be possible to add certificates that are used with Java ME applications after device manufacture</a:t>
            </a:r>
          </a:p>
          <a:p>
            <a:r>
              <a:rPr lang="en-GB" smtClean="0"/>
              <a:t>The security domain depends on the particular CA:</a:t>
            </a:r>
          </a:p>
          <a:p>
            <a:pPr lvl="1"/>
            <a:r>
              <a:rPr lang="en-GB" smtClean="0"/>
              <a:t>Identified 3rd party protection domain (formerly known as the Trusted third party domain) – Signed by or for a party which is known</a:t>
            </a:r>
          </a:p>
          <a:p>
            <a:pPr lvl="1"/>
            <a:r>
              <a:rPr lang="en-GB" smtClean="0"/>
              <a:t>Operator domain – Signed by an operator or a carrier</a:t>
            </a:r>
          </a:p>
          <a:p>
            <a:pPr lvl="1"/>
            <a:r>
              <a:rPr lang="en-GB" smtClean="0"/>
              <a:t>Manufacturer domain – Signed by a device manufacturer</a:t>
            </a:r>
          </a:p>
          <a:p>
            <a:r>
              <a:rPr lang="en-GB" smtClean="0"/>
              <a:t>Unsigned applications will be assigned to the unidentified third party protection domain (formerly known as the Untrusted third party domain)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i-FI" smtClean="0"/>
              <a:t>Protection Domains (2)</a:t>
            </a:r>
            <a:endParaRPr lang="en-GB" smtClean="0"/>
          </a:p>
        </p:txBody>
      </p:sp>
      <p:sp>
        <p:nvSpPr>
          <p:cNvPr id="9219" name="Rectangle 3"/>
          <p:cNvSpPr>
            <a:spLocks noGrp="1" noChangeArrowheads="1"/>
          </p:cNvSpPr>
          <p:nvPr>
            <p:ph type="body" idx="1"/>
          </p:nvPr>
        </p:nvSpPr>
        <p:spPr/>
        <p:txBody>
          <a:bodyPr/>
          <a:lstStyle/>
          <a:p>
            <a:r>
              <a:rPr lang="en-GB" smtClean="0"/>
              <a:t>Domains determine the following parameters:</a:t>
            </a:r>
          </a:p>
          <a:p>
            <a:r>
              <a:rPr lang="en-GB" smtClean="0"/>
              <a:t>The level of access the application has to certain device features</a:t>
            </a:r>
          </a:p>
          <a:p>
            <a:r>
              <a:rPr lang="en-GB" smtClean="0"/>
              <a:t>The kinds of pop-ups the user will have to deal with when using the application</a:t>
            </a:r>
          </a:p>
          <a:p>
            <a:pPr lvl="1"/>
            <a:r>
              <a:rPr lang="en-GB" smtClean="0"/>
              <a:t>MIDP 2.0 specification defines that an unsigned application with the default security settings must ask for a permission to make a network connection every time the application opens a connection</a:t>
            </a:r>
          </a:p>
          <a:p>
            <a:r>
              <a:rPr lang="en-GB" smtClean="0"/>
              <a:t>The options the user has to change the pop-up settings</a:t>
            </a:r>
          </a:p>
          <a:p>
            <a:pPr lvl="1"/>
            <a:r>
              <a:rPr lang="en-GB" smtClean="0"/>
              <a:t>An unsigned application can set ”Always allowed” to local connections but not to any other feature according to the MIDP 2.0 specification</a:t>
            </a:r>
          </a:p>
          <a:p>
            <a:r>
              <a:rPr lang="en-GB" smtClean="0"/>
              <a:t>Application signed to the ”Identified 3rd party protection domain” has better options for limiting the pop-ups than an application signed to the ”Unidentified third party protection domain”</a:t>
            </a:r>
          </a:p>
          <a:p>
            <a:r>
              <a:rPr lang="en-GB" smtClean="0"/>
              <a:t>Application signed to the ”Operator domain” or the ”Manufacturer domain” do not have any pop-ups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Authorization</a:t>
            </a:r>
            <a:endParaRPr lang="en-GB" smtClean="0"/>
          </a:p>
        </p:txBody>
      </p:sp>
      <p:sp>
        <p:nvSpPr>
          <p:cNvPr id="10243" name="Rectangle 3"/>
          <p:cNvSpPr>
            <a:spLocks noGrp="1" noChangeArrowheads="1"/>
          </p:cNvSpPr>
          <p:nvPr>
            <p:ph type="body" idx="1"/>
          </p:nvPr>
        </p:nvSpPr>
        <p:spPr/>
        <p:txBody>
          <a:bodyPr/>
          <a:lstStyle/>
          <a:p>
            <a:r>
              <a:rPr lang="en-GB" smtClean="0"/>
              <a:t>Each Protection Domain has a associated root certificate on the device</a:t>
            </a:r>
          </a:p>
          <a:p>
            <a:r>
              <a:rPr lang="en-GB" smtClean="0"/>
              <a:t>Device attempts to verify the signature to decide whether origin and integrity of application can be trusted</a:t>
            </a:r>
          </a:p>
          <a:p>
            <a:r>
              <a:rPr lang="en-US" smtClean="0"/>
              <a:t>Device completes authentication by using a root certificate, bound to a protection domain, to </a:t>
            </a:r>
            <a:r>
              <a:rPr lang="en-GB" smtClean="0"/>
              <a:t>grant permission to protected functions</a:t>
            </a:r>
          </a:p>
          <a:p>
            <a:endParaRPr lang="en-GB" smtClean="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Creating a trusted MIDlet</a:t>
            </a:r>
          </a:p>
        </p:txBody>
      </p:sp>
      <p:sp>
        <p:nvSpPr>
          <p:cNvPr id="11267" name="Rectangle 3"/>
          <p:cNvSpPr>
            <a:spLocks noGrp="1" noChangeArrowheads="1"/>
          </p:cNvSpPr>
          <p:nvPr>
            <p:ph type="body" idx="1"/>
          </p:nvPr>
        </p:nvSpPr>
        <p:spPr/>
        <p:txBody>
          <a:bodyPr/>
          <a:lstStyle/>
          <a:p>
            <a:r>
              <a:rPr lang="en-GB" smtClean="0"/>
              <a:t>A X.509 Public Key Infrastructure (PKI) certificate is needed to validate against protection domain root certificates on the device.</a:t>
            </a:r>
          </a:p>
          <a:p>
            <a:r>
              <a:rPr lang="en-GB" smtClean="0"/>
              <a:t>Create a new key pair </a:t>
            </a:r>
          </a:p>
          <a:p>
            <a:pPr lvl="1"/>
            <a:r>
              <a:rPr lang="en-GB" smtClean="0"/>
              <a:t>Each certificate is associated with public and private key pair. Generated by specifying: </a:t>
            </a:r>
          </a:p>
          <a:p>
            <a:pPr lvl="2"/>
            <a:r>
              <a:rPr lang="en-GB" smtClean="0"/>
              <a:t>An alias to reference the key pair by</a:t>
            </a:r>
          </a:p>
          <a:p>
            <a:pPr lvl="2"/>
            <a:r>
              <a:rPr lang="en-GB" smtClean="0"/>
              <a:t>A distinguished name</a:t>
            </a:r>
          </a:p>
          <a:p>
            <a:pPr lvl="2"/>
            <a:r>
              <a:rPr lang="en-GB" smtClean="0"/>
              <a:t>An Organization</a:t>
            </a:r>
          </a:p>
          <a:p>
            <a:r>
              <a:rPr lang="en-GB" smtClean="0"/>
              <a:t>Generate a Certificate Signing Request (CSR)</a:t>
            </a:r>
          </a:p>
          <a:p>
            <a:pPr lvl="1"/>
            <a:r>
              <a:rPr lang="en-GB" smtClean="0"/>
              <a:t>Generated from your public key and sent to the appropriate Certificate Authority (CA)</a:t>
            </a:r>
          </a:p>
          <a:p>
            <a:r>
              <a:rPr lang="en-GB" smtClean="0"/>
              <a:t>Sign the MIDlet</a:t>
            </a:r>
          </a:p>
          <a:p>
            <a:pPr lvl="1"/>
            <a:r>
              <a:rPr lang="en-GB" smtClean="0"/>
              <a:t>Add JAD file attributes:</a:t>
            </a:r>
          </a:p>
          <a:p>
            <a:pPr lvl="2"/>
            <a:r>
              <a:rPr lang="en-GB" smtClean="0"/>
              <a:t>MIDlet-Certificate-&lt;n&gt;-&lt;m&gt;: &lt;base64 encoding of a certificate&gt;</a:t>
            </a:r>
          </a:p>
          <a:p>
            <a:pPr lvl="2"/>
            <a:r>
              <a:rPr lang="en-GB" smtClean="0"/>
              <a:t>MIDlet-Jar-RSA-SHA1: &lt;base64 encoding of Jar signature&gt;</a:t>
            </a:r>
          </a:p>
        </p:txBody>
      </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28739</TotalTime>
  <Words>2384</Words>
  <Application>Microsoft Office PowerPoint</Application>
  <PresentationFormat>Custom</PresentationFormat>
  <Paragraphs>212</Paragraphs>
  <Slides>17</Slides>
  <Notes>17</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3</vt:i4>
      </vt:variant>
    </vt:vector>
  </HeadingPairs>
  <TitlesOfParts>
    <vt:vector size="21" baseType="lpstr">
      <vt:lpstr>Torp Style</vt:lpstr>
      <vt:lpstr>Module 9 Security</vt:lpstr>
      <vt:lpstr>Overview</vt:lpstr>
      <vt:lpstr>MIDP 2.0 Security</vt:lpstr>
      <vt:lpstr>Signing</vt:lpstr>
      <vt:lpstr>Permissions</vt:lpstr>
      <vt:lpstr>Protection Domains</vt:lpstr>
      <vt:lpstr>Protection Domains (2)</vt:lpstr>
      <vt:lpstr>Authorization</vt:lpstr>
      <vt:lpstr>Creating a trusted MIDlet</vt:lpstr>
      <vt:lpstr>MIDlet Suite Signing with NetBeans (1/2)</vt:lpstr>
      <vt:lpstr>MIDlet Suite Signing with NetBeans (2/2)</vt:lpstr>
      <vt:lpstr>Generating Certificate Signing Request (CSR)</vt:lpstr>
      <vt:lpstr>Four most common issues why MIDlet doesn’t work after signing (2)</vt:lpstr>
      <vt:lpstr>Four most common issues why MIDlet doesn’t work after signing (3)</vt:lpstr>
      <vt:lpstr>Four most common issues why MIDlet doesn’t work after signing (4)</vt:lpstr>
      <vt:lpstr>Four most common issues why MIDlet doesn’t work after signing (5)</vt:lpstr>
      <vt:lpstr>Useful information</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2</cp:revision>
  <cp:lastPrinted>1998-09-04T10:04:32Z</cp:lastPrinted>
  <dcterms:created xsi:type="dcterms:W3CDTF">2009-09-10T12:14:12Z</dcterms:created>
  <dcterms:modified xsi:type="dcterms:W3CDTF">2010-11-25T15:46:53Z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