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8B3E58-9AA1-4883-84BB-7E5E8D64438B}">
  <a:tblStyle styleId="{148B3E58-9AA1-4883-84BB-7E5E8D64438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2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9e529c4835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29e529c483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9e537b7dd0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9e537b7dd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9e529c4835_1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g29e529c4835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9e529c4835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0" name="Google Shape;190;g29e529c4835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9e529c4835_1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g29e529c4835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9e537b7dd0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9e537b7dd0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9e537b7dd0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9e537b7dd0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9e537b7dd0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9e537b7dd0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9e529c4835_1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9" name="Google Shape;219;g29e529c4835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9e529c4835_1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g29e529c4835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9e537b7dd0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e537b7dd0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9e529c4835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9e529c4835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9e529c4835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g29e529c483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e529c4835_1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g29e529c4835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9e529c4835_1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g29e529c4835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9e537b7dd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29e537b7dd0_0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e537b7dd0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9e537b7dd0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9e537b7d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9e537b7d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9e537b7dd0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9e537b7dd0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58" name="Google Shape;58;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59" name="Google Shape;59;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2" name="Google Shape;62;p15"/>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3" name="Google Shape;63;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4" name="Google Shape;64;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5" name="Google Shape;65;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8" name="Google Shape;68;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9" name="Google Shape;69;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0" name="Google Shape;70;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1" name="Google Shape;71;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4" name="Google Shape;74;p17"/>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5" name="Google Shape;75;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6" name="Google Shape;76;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7" name="Google Shape;77;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0" name="Google Shape;80;p1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1" name="Google Shape;81;p1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2" name="Google Shape;82;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3" name="Google Shape;83;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7" name="Google Shape;87;p19"/>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8" name="Google Shape;88;p19"/>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9" name="Google Shape;89;p1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0" name="Google Shape;90;p19"/>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2" name="Google Shape;92;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6" name="Google Shape;9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300" cy="3655200"/>
          </a:xfrm>
          <a:prstGeom prst="rect">
            <a:avLst/>
          </a:prstGeom>
          <a:noFill/>
          <a:ln>
            <a:noFill/>
          </a:ln>
        </p:spPr>
      </p:sp>
      <p:sp>
        <p:nvSpPr>
          <p:cNvPr id="109" name="Google Shape;109;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94" y="1681538"/>
            <a:ext cx="9144000" cy="1780425"/>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Differentiating AI written text and Human written text using </a:t>
            </a:r>
            <a:endParaRPr sz="2400" b="1"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Machine Learning</a:t>
            </a:r>
            <a:endParaRPr sz="2400" b="1"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 and</a:t>
            </a:r>
            <a:endParaRPr sz="2400" b="1"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 Deep Learning techniques</a:t>
            </a:r>
            <a:endParaRPr sz="2400" b="1"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p:nvPr/>
        </p:nvSpPr>
        <p:spPr>
          <a:xfrm>
            <a:off x="527225" y="459850"/>
            <a:ext cx="7819200" cy="3736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b="1">
                <a:solidFill>
                  <a:schemeClr val="dk1"/>
                </a:solidFill>
                <a:latin typeface="Calibri"/>
                <a:ea typeface="Calibri"/>
                <a:cs typeface="Calibri"/>
                <a:sym typeface="Calibri"/>
              </a:rPr>
              <a:t>Step 4: Inference</a:t>
            </a:r>
            <a:endParaRPr sz="1800" b="1">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Noto Sans Symbols"/>
              <a:buChar char="▪"/>
            </a:pPr>
            <a:r>
              <a:rPr lang="en" sz="1800">
                <a:solidFill>
                  <a:schemeClr val="dk1"/>
                </a:solidFill>
                <a:latin typeface="Calibri"/>
                <a:ea typeface="Calibri"/>
                <a:cs typeface="Calibri"/>
                <a:sym typeface="Calibri"/>
              </a:rPr>
              <a:t>After fine-tuning, BERT can be used for inference, which involves applying the trained model to new unseen data. The model takes an input text, processes it through its encoder layers, and produces an output based on the task at hand.</a:t>
            </a:r>
            <a:endParaRPr sz="1800">
              <a:solidFill>
                <a:schemeClr val="dk2"/>
              </a:solidFill>
            </a:endParaRPr>
          </a:p>
        </p:txBody>
      </p:sp>
      <p:pic>
        <p:nvPicPr>
          <p:cNvPr id="181" name="Google Shape;181;p34"/>
          <p:cNvPicPr preferRelativeResize="0"/>
          <p:nvPr/>
        </p:nvPicPr>
        <p:blipFill>
          <a:blip r:embed="rId3">
            <a:alphaModFix/>
          </a:blip>
          <a:stretch>
            <a:fillRect/>
          </a:stretch>
        </p:blipFill>
        <p:spPr>
          <a:xfrm>
            <a:off x="461950" y="2229738"/>
            <a:ext cx="8220075" cy="2238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5"/>
          <p:cNvSpPr txBox="1"/>
          <p:nvPr/>
        </p:nvSpPr>
        <p:spPr>
          <a:xfrm>
            <a:off x="510959" y="978207"/>
            <a:ext cx="7694100" cy="4224203"/>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800" b="0" i="0" u="none" strike="noStrike" cap="none">
                <a:solidFill>
                  <a:schemeClr val="dk1"/>
                </a:solidFill>
                <a:latin typeface="Calibri"/>
                <a:ea typeface="Calibri"/>
                <a:cs typeface="Calibri"/>
                <a:sym typeface="Calibri"/>
              </a:rPr>
              <a:t>We combine two model Random Forest ,Bert Model and the make them hybrid to improving its accuracy of model. We make mainly changes in code to improve its accuracy are following:</a:t>
            </a:r>
            <a:endParaRPr sz="1800" b="0" i="0" u="none" strike="noStrike" cap="none">
              <a:solidFill>
                <a:schemeClr val="dk1"/>
              </a:solidFill>
              <a:latin typeface="Calibri"/>
              <a:ea typeface="Calibri"/>
              <a:cs typeface="Calibri"/>
              <a:sym typeface="Calibri"/>
            </a:endParaRPr>
          </a:p>
          <a:p>
            <a:pPr marL="215900" marR="0" lvl="0" indent="-215900" algn="l" rtl="0">
              <a:lnSpc>
                <a:spcPct val="100000"/>
              </a:lnSpc>
              <a:spcBef>
                <a:spcPts val="0"/>
              </a:spcBef>
              <a:spcAft>
                <a:spcPts val="0"/>
              </a:spcAft>
              <a:buClr>
                <a:schemeClr val="dk1"/>
              </a:buClr>
              <a:buSzPts val="1800"/>
              <a:buFont typeface="Noto Sans Symbols"/>
              <a:buChar char="▪"/>
            </a:pPr>
            <a:r>
              <a:rPr lang="en" sz="1800" b="0" i="0" u="none" strike="noStrike" cap="none">
                <a:solidFill>
                  <a:schemeClr val="dk1"/>
                </a:solidFill>
                <a:latin typeface="Calibri"/>
                <a:ea typeface="Calibri"/>
                <a:cs typeface="Calibri"/>
                <a:sym typeface="Calibri"/>
              </a:rPr>
              <a:t>Preprocessing:</a:t>
            </a:r>
            <a:endParaRPr sz="1800" b="0" i="0" u="none" strike="noStrike" cap="none">
              <a:solidFill>
                <a:schemeClr val="dk1"/>
              </a:solidFill>
              <a:latin typeface="Calibri"/>
              <a:ea typeface="Calibri"/>
              <a:cs typeface="Calibri"/>
              <a:sym typeface="Calibri"/>
            </a:endParaRPr>
          </a:p>
          <a:p>
            <a:pPr marL="558800" marR="0" lvl="1" indent="-241300" algn="l" rtl="0">
              <a:lnSpc>
                <a:spcPct val="100000"/>
              </a:lnSpc>
              <a:spcBef>
                <a:spcPts val="0"/>
              </a:spcBef>
              <a:spcAft>
                <a:spcPts val="0"/>
              </a:spcAft>
              <a:buClr>
                <a:schemeClr val="dk1"/>
              </a:buClr>
              <a:buSzPts val="1800"/>
              <a:buFont typeface="Arial"/>
              <a:buChar char="•"/>
            </a:pPr>
            <a:r>
              <a:rPr lang="en" sz="1800" b="1" i="0" u="none" strike="noStrike" cap="none">
                <a:solidFill>
                  <a:schemeClr val="dk1"/>
                </a:solidFill>
                <a:latin typeface="Calibri"/>
                <a:ea typeface="Calibri"/>
                <a:cs typeface="Calibri"/>
                <a:sym typeface="Calibri"/>
              </a:rPr>
              <a:t>Manual Filtering (Duplicacy)</a:t>
            </a:r>
            <a:r>
              <a:rPr lang="en" sz="1800" b="0" i="0" u="none" strike="noStrike" cap="none">
                <a:solidFill>
                  <a:schemeClr val="dk1"/>
                </a:solidFill>
                <a:latin typeface="Calibri"/>
                <a:ea typeface="Calibri"/>
                <a:cs typeface="Calibri"/>
                <a:sym typeface="Calibri"/>
              </a:rPr>
              <a:t>: This involves manually filtering out duplicate data points. Duplicate data can introduce biases and skew the learning process. By removing duplicates, you ensure that the model learns from a diverse and representative dataset.</a:t>
            </a:r>
            <a:endParaRPr sz="1800" b="0" i="0" u="none" strike="noStrike" cap="none">
              <a:solidFill>
                <a:schemeClr val="dk1"/>
              </a:solidFill>
              <a:latin typeface="Calibri"/>
              <a:ea typeface="Calibri"/>
              <a:cs typeface="Calibri"/>
              <a:sym typeface="Calibri"/>
            </a:endParaRPr>
          </a:p>
          <a:p>
            <a:pPr marL="558800" marR="0" lvl="1" indent="-241300" algn="l" rtl="0">
              <a:lnSpc>
                <a:spcPct val="100000"/>
              </a:lnSpc>
              <a:spcBef>
                <a:spcPts val="0"/>
              </a:spcBef>
              <a:spcAft>
                <a:spcPts val="0"/>
              </a:spcAft>
              <a:buClr>
                <a:schemeClr val="dk1"/>
              </a:buClr>
              <a:buSzPts val="1800"/>
              <a:buFont typeface="Arial"/>
              <a:buChar char="•"/>
            </a:pPr>
            <a:r>
              <a:rPr lang="en" sz="1800" b="1" i="0" u="none" strike="noStrike" cap="none">
                <a:solidFill>
                  <a:schemeClr val="dk1"/>
                </a:solidFill>
                <a:latin typeface="Calibri"/>
                <a:ea typeface="Calibri"/>
                <a:cs typeface="Calibri"/>
                <a:sym typeface="Calibri"/>
              </a:rPr>
              <a:t>Averaging</a:t>
            </a:r>
            <a:r>
              <a:rPr lang="en" sz="1800" b="0" i="0" u="none" strike="noStrike" cap="none">
                <a:solidFill>
                  <a:schemeClr val="dk1"/>
                </a:solidFill>
                <a:latin typeface="Calibri"/>
                <a:ea typeface="Calibri"/>
                <a:cs typeface="Calibri"/>
                <a:sym typeface="Calibri"/>
              </a:rPr>
              <a:t>: Averaging likely refers to incorporate averaged features into the model. For example, if BERT generates multiple contextualized embeddings for a sentence, averaging them can provide a more stable and representative input for the BERT model.</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558800" marR="0" lvl="1" indent="-127000" algn="l" rtl="0">
              <a:lnSpc>
                <a:spcPct val="100000"/>
              </a:lnSpc>
              <a:spcBef>
                <a:spcPts val="0"/>
              </a:spcBef>
              <a:spcAft>
                <a:spcPts val="0"/>
              </a:spcAft>
              <a:buClr>
                <a:schemeClr val="dk1"/>
              </a:buClr>
              <a:buSzPts val="1400"/>
              <a:buFont typeface="Arial"/>
              <a:buNone/>
            </a:pPr>
            <a:endParaRPr sz="1800" b="0" i="0" u="none" strike="noStrike" cap="none">
              <a:solidFill>
                <a:schemeClr val="dk1"/>
              </a:solidFill>
              <a:latin typeface="Calibri"/>
              <a:ea typeface="Calibri"/>
              <a:cs typeface="Calibri"/>
              <a:sym typeface="Calibri"/>
            </a:endParaRPr>
          </a:p>
        </p:txBody>
      </p:sp>
      <p:sp>
        <p:nvSpPr>
          <p:cNvPr id="187" name="Google Shape;187;p35"/>
          <p:cNvSpPr txBox="1"/>
          <p:nvPr/>
        </p:nvSpPr>
        <p:spPr>
          <a:xfrm>
            <a:off x="510959" y="502558"/>
            <a:ext cx="4570743" cy="346249"/>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1800" b="1" i="0" u="none" strike="noStrike" cap="none" dirty="0">
                <a:solidFill>
                  <a:schemeClr val="dk1"/>
                </a:solidFill>
                <a:latin typeface="Calibri"/>
                <a:ea typeface="Calibri"/>
                <a:cs typeface="Calibri"/>
                <a:sym typeface="Calibri"/>
              </a:rPr>
              <a:t>Our Model Working Method</a:t>
            </a:r>
            <a:endParaRPr sz="1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6"/>
          <p:cNvSpPr txBox="1"/>
          <p:nvPr/>
        </p:nvSpPr>
        <p:spPr>
          <a:xfrm>
            <a:off x="927463" y="300446"/>
            <a:ext cx="7210800" cy="69255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215900" marR="0" lvl="0" indent="-127000" algn="l" rtl="0">
              <a:lnSpc>
                <a:spcPct val="100000"/>
              </a:lnSpc>
              <a:spcBef>
                <a:spcPts val="0"/>
              </a:spcBef>
              <a:spcAft>
                <a:spcPts val="0"/>
              </a:spcAft>
              <a:buClr>
                <a:schemeClr val="dk1"/>
              </a:buClr>
              <a:buSzPts val="1400"/>
              <a:buFont typeface="Noto Sans Symbols"/>
              <a:buNone/>
            </a:pPr>
            <a:endParaRPr sz="1400" b="0" i="0" u="none" strike="noStrike" cap="none">
              <a:solidFill>
                <a:srgbClr val="0F0F0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F0F0F"/>
              </a:solidFill>
              <a:latin typeface="Arial"/>
              <a:ea typeface="Arial"/>
              <a:cs typeface="Arial"/>
              <a:sym typeface="Arial"/>
            </a:endParaRPr>
          </a:p>
        </p:txBody>
      </p:sp>
      <p:sp>
        <p:nvSpPr>
          <p:cNvPr id="193" name="Google Shape;193;p36"/>
          <p:cNvSpPr txBox="1"/>
          <p:nvPr/>
        </p:nvSpPr>
        <p:spPr>
          <a:xfrm>
            <a:off x="93844" y="1144556"/>
            <a:ext cx="8878050" cy="2908466"/>
          </a:xfrm>
          <a:prstGeom prst="rect">
            <a:avLst/>
          </a:prstGeom>
          <a:noFill/>
          <a:ln>
            <a:noFill/>
          </a:ln>
        </p:spPr>
        <p:txBody>
          <a:bodyPr spcFirstLastPara="1" wrap="square" lIns="68575" tIns="68575" rIns="68575" bIns="68575" anchor="t" anchorCtr="0">
            <a:spAutoFit/>
          </a:bodyPr>
          <a:lstStyle/>
          <a:p>
            <a:pPr marL="215900" marR="0" lvl="0" indent="-215900" algn="l" rtl="0">
              <a:lnSpc>
                <a:spcPct val="100000"/>
              </a:lnSpc>
              <a:spcBef>
                <a:spcPts val="0"/>
              </a:spcBef>
              <a:spcAft>
                <a:spcPts val="0"/>
              </a:spcAft>
              <a:buClr>
                <a:schemeClr val="dk1"/>
              </a:buClr>
              <a:buSzPts val="1800"/>
              <a:buFont typeface="Noto Sans Symbols"/>
              <a:buChar char="▪"/>
            </a:pPr>
            <a:r>
              <a:rPr lang="en" sz="1800" b="1" i="0" u="none" strike="noStrike" cap="none">
                <a:solidFill>
                  <a:schemeClr val="dk1"/>
                </a:solidFill>
                <a:latin typeface="Calibri"/>
                <a:ea typeface="Calibri"/>
                <a:cs typeface="Calibri"/>
                <a:sym typeface="Calibri"/>
              </a:rPr>
              <a:t>Matrix Input</a:t>
            </a:r>
            <a:r>
              <a:rPr lang="en" sz="1800" b="0" i="0" u="none" strike="noStrike" cap="none">
                <a:solidFill>
                  <a:schemeClr val="dk1"/>
                </a:solidFill>
                <a:latin typeface="Calibri"/>
                <a:ea typeface="Calibri"/>
                <a:cs typeface="Calibri"/>
                <a:sym typeface="Calibri"/>
              </a:rPr>
              <a:t>: Converting data into a matrix format suitable for both Random Forest and BERT. This could involve transforming textual data into numerical representations that Random Forest can handle, while also preparing the input in a format suitable for BERT embeddings.</a:t>
            </a:r>
            <a:endParaRPr sz="1800" b="1" i="0" u="none" strike="noStrike" cap="none">
              <a:solidFill>
                <a:schemeClr val="dk1"/>
              </a:solidFill>
              <a:latin typeface="Calibri"/>
              <a:ea typeface="Calibri"/>
              <a:cs typeface="Calibri"/>
              <a:sym typeface="Calibri"/>
            </a:endParaRPr>
          </a:p>
          <a:p>
            <a:pPr marL="215900" marR="0" lvl="0" indent="-215900" algn="l" rtl="0">
              <a:lnSpc>
                <a:spcPct val="100000"/>
              </a:lnSpc>
              <a:spcBef>
                <a:spcPts val="0"/>
              </a:spcBef>
              <a:spcAft>
                <a:spcPts val="0"/>
              </a:spcAft>
              <a:buClr>
                <a:schemeClr val="dk1"/>
              </a:buClr>
              <a:buSzPts val="1800"/>
              <a:buFont typeface="Noto Sans Symbols"/>
              <a:buChar char="▪"/>
            </a:pPr>
            <a:r>
              <a:rPr lang="en" sz="1800" b="1" i="0" u="none" strike="noStrike" cap="none">
                <a:solidFill>
                  <a:schemeClr val="dk1"/>
                </a:solidFill>
                <a:latin typeface="Calibri"/>
                <a:ea typeface="Calibri"/>
                <a:cs typeface="Calibri"/>
                <a:sym typeface="Calibri"/>
              </a:rPr>
              <a:t>Increasing the number of Nodes</a:t>
            </a:r>
            <a:r>
              <a:rPr lang="en" sz="1800" b="0" i="0" u="none" strike="noStrike" cap="none">
                <a:solidFill>
                  <a:schemeClr val="dk1"/>
                </a:solidFill>
                <a:latin typeface="Calibri"/>
                <a:ea typeface="Calibri"/>
                <a:cs typeface="Calibri"/>
                <a:sym typeface="Calibri"/>
              </a:rPr>
              <a:t>: This involves expanding the number of decision nodes in each tree of the BERT. More nodes can capture finer details in the data, potentially improving the model's ability to learn complex patterns.</a:t>
            </a:r>
            <a:endParaRPr sz="1800" b="0" i="0" u="none" strike="noStrike" cap="none">
              <a:solidFill>
                <a:schemeClr val="dk1"/>
              </a:solidFill>
              <a:latin typeface="Calibri"/>
              <a:ea typeface="Calibri"/>
              <a:cs typeface="Calibri"/>
              <a:sym typeface="Calibri"/>
            </a:endParaRPr>
          </a:p>
          <a:p>
            <a:pPr marL="215900" marR="0" lvl="0" indent="-215900" algn="l" rtl="0">
              <a:lnSpc>
                <a:spcPct val="100000"/>
              </a:lnSpc>
              <a:spcBef>
                <a:spcPts val="0"/>
              </a:spcBef>
              <a:spcAft>
                <a:spcPts val="0"/>
              </a:spcAft>
              <a:buClr>
                <a:schemeClr val="dk1"/>
              </a:buClr>
              <a:buSzPts val="1800"/>
              <a:buFont typeface="Noto Sans Symbols"/>
              <a:buChar char="▪"/>
            </a:pPr>
            <a:r>
              <a:rPr lang="en" sz="1800" b="1" i="0" u="none" strike="noStrike" cap="none">
                <a:solidFill>
                  <a:schemeClr val="dk1"/>
                </a:solidFill>
                <a:latin typeface="Calibri"/>
                <a:ea typeface="Calibri"/>
                <a:cs typeface="Calibri"/>
                <a:sym typeface="Calibri"/>
              </a:rPr>
              <a:t>Increasing its Layers</a:t>
            </a:r>
            <a:r>
              <a:rPr lang="en" sz="1800" b="0" i="0" u="none" strike="noStrike" cap="none">
                <a:solidFill>
                  <a:schemeClr val="dk1"/>
                </a:solidFill>
                <a:latin typeface="Calibri"/>
                <a:ea typeface="Calibri"/>
                <a:cs typeface="Calibri"/>
                <a:sym typeface="Calibri"/>
              </a:rPr>
              <a:t>: BERT typically doesn't have layers like neural networks, but increasing the depth of individual decision trees effectively adds layers to the overall ensemble. A deeper tree can capture more intricate relationships in the data.</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p:nvPr/>
        </p:nvSpPr>
        <p:spPr>
          <a:xfrm>
            <a:off x="927463" y="410899"/>
            <a:ext cx="5035725" cy="36945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1" i="0" u="none" strike="noStrike" cap="none">
                <a:solidFill>
                  <a:srgbClr val="0F0F0F"/>
                </a:solidFill>
                <a:latin typeface="Arial"/>
                <a:ea typeface="Arial"/>
                <a:cs typeface="Arial"/>
                <a:sym typeface="Arial"/>
              </a:rPr>
              <a:t>Working</a:t>
            </a:r>
            <a:endParaRPr sz="2000" b="0" i="0" u="none" strike="noStrike" cap="none">
              <a:solidFill>
                <a:schemeClr val="dk1"/>
              </a:solidFill>
              <a:latin typeface="Calibri"/>
              <a:ea typeface="Calibri"/>
              <a:cs typeface="Calibri"/>
              <a:sym typeface="Calibri"/>
            </a:endParaRPr>
          </a:p>
        </p:txBody>
      </p:sp>
      <p:pic>
        <p:nvPicPr>
          <p:cNvPr id="199" name="Google Shape;199;p37" descr="Machine Learning Random Forest Algorithm - Javatpoint"/>
          <p:cNvPicPr preferRelativeResize="0"/>
          <p:nvPr/>
        </p:nvPicPr>
        <p:blipFill rotWithShape="1">
          <a:blip r:embed="rId3">
            <a:alphaModFix/>
          </a:blip>
          <a:srcRect/>
          <a:stretch/>
        </p:blipFill>
        <p:spPr>
          <a:xfrm>
            <a:off x="444901" y="1688309"/>
            <a:ext cx="3593103" cy="2395402"/>
          </a:xfrm>
          <a:prstGeom prst="rect">
            <a:avLst/>
          </a:prstGeom>
          <a:noFill/>
          <a:ln>
            <a:noFill/>
          </a:ln>
        </p:spPr>
      </p:pic>
      <p:sp>
        <p:nvSpPr>
          <p:cNvPr id="200" name="Google Shape;200;p37"/>
          <p:cNvSpPr txBox="1"/>
          <p:nvPr/>
        </p:nvSpPr>
        <p:spPr>
          <a:xfrm>
            <a:off x="4203798" y="2553909"/>
            <a:ext cx="615825" cy="6642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Open Sans"/>
                <a:ea typeface="Open Sans"/>
                <a:cs typeface="Open Sans"/>
                <a:sym typeface="Open Sans"/>
              </a:rPr>
              <a:t>+</a:t>
            </a:r>
            <a:endParaRPr sz="2000" b="1" i="0" u="none" strike="noStrike" cap="none">
              <a:solidFill>
                <a:schemeClr val="dk1"/>
              </a:solidFill>
              <a:latin typeface="Open Sans"/>
              <a:ea typeface="Open Sans"/>
              <a:cs typeface="Open Sans"/>
              <a:sym typeface="Open Sans"/>
            </a:endParaRPr>
          </a:p>
        </p:txBody>
      </p:sp>
      <p:pic>
        <p:nvPicPr>
          <p:cNvPr id="201" name="Google Shape;201;p37"/>
          <p:cNvPicPr preferRelativeResize="0"/>
          <p:nvPr/>
        </p:nvPicPr>
        <p:blipFill rotWithShape="1">
          <a:blip r:embed="rId4">
            <a:alphaModFix/>
          </a:blip>
          <a:srcRect/>
          <a:stretch/>
        </p:blipFill>
        <p:spPr>
          <a:xfrm>
            <a:off x="4572000" y="1160780"/>
            <a:ext cx="4474333" cy="32265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8"/>
          <p:cNvPicPr preferRelativeResize="0"/>
          <p:nvPr/>
        </p:nvPicPr>
        <p:blipFill>
          <a:blip r:embed="rId3">
            <a:alphaModFix/>
          </a:blip>
          <a:stretch>
            <a:fillRect/>
          </a:stretch>
        </p:blipFill>
        <p:spPr>
          <a:xfrm>
            <a:off x="257175" y="1031525"/>
            <a:ext cx="8629650" cy="2800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39"/>
          <p:cNvPicPr preferRelativeResize="0"/>
          <p:nvPr/>
        </p:nvPicPr>
        <p:blipFill>
          <a:blip r:embed="rId3">
            <a:alphaModFix/>
          </a:blip>
          <a:stretch>
            <a:fillRect/>
          </a:stretch>
        </p:blipFill>
        <p:spPr>
          <a:xfrm>
            <a:off x="576300" y="237175"/>
            <a:ext cx="7367104" cy="483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40"/>
          <p:cNvPicPr preferRelativeResize="0"/>
          <p:nvPr/>
        </p:nvPicPr>
        <p:blipFill>
          <a:blip r:embed="rId3">
            <a:alphaModFix/>
          </a:blip>
          <a:stretch>
            <a:fillRect/>
          </a:stretch>
        </p:blipFill>
        <p:spPr>
          <a:xfrm>
            <a:off x="1028500" y="0"/>
            <a:ext cx="6172328" cy="5047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graphicFrame>
        <p:nvGraphicFramePr>
          <p:cNvPr id="221" name="Google Shape;221;p41"/>
          <p:cNvGraphicFramePr/>
          <p:nvPr>
            <p:extLst>
              <p:ext uri="{D42A27DB-BD31-4B8C-83A1-F6EECF244321}">
                <p14:modId xmlns:p14="http://schemas.microsoft.com/office/powerpoint/2010/main" val="2327066066"/>
              </p:ext>
            </p:extLst>
          </p:nvPr>
        </p:nvGraphicFramePr>
        <p:xfrm>
          <a:off x="1275806" y="1408429"/>
          <a:ext cx="6431225" cy="1158200"/>
        </p:xfrm>
        <a:graphic>
          <a:graphicData uri="http://schemas.openxmlformats.org/drawingml/2006/table">
            <a:tbl>
              <a:tblPr firstRow="1" bandRow="1">
                <a:noFill/>
                <a:tableStyleId>{148B3E58-9AA1-4883-84BB-7E5E8D64438B}</a:tableStyleId>
              </a:tblPr>
              <a:tblGrid>
                <a:gridCol w="1683150">
                  <a:extLst>
                    <a:ext uri="{9D8B030D-6E8A-4147-A177-3AD203B41FA5}">
                      <a16:colId xmlns:a16="http://schemas.microsoft.com/office/drawing/2014/main" val="20000"/>
                    </a:ext>
                  </a:extLst>
                </a:gridCol>
                <a:gridCol w="1351750">
                  <a:extLst>
                    <a:ext uri="{9D8B030D-6E8A-4147-A177-3AD203B41FA5}">
                      <a16:colId xmlns:a16="http://schemas.microsoft.com/office/drawing/2014/main" val="20001"/>
                    </a:ext>
                  </a:extLst>
                </a:gridCol>
                <a:gridCol w="1332400">
                  <a:extLst>
                    <a:ext uri="{9D8B030D-6E8A-4147-A177-3AD203B41FA5}">
                      <a16:colId xmlns:a16="http://schemas.microsoft.com/office/drawing/2014/main" val="20002"/>
                    </a:ext>
                  </a:extLst>
                </a:gridCol>
                <a:gridCol w="2063925">
                  <a:extLst>
                    <a:ext uri="{9D8B030D-6E8A-4147-A177-3AD203B41FA5}">
                      <a16:colId xmlns:a16="http://schemas.microsoft.com/office/drawing/2014/main" val="20003"/>
                    </a:ext>
                  </a:extLst>
                </a:gridCol>
              </a:tblGrid>
              <a:tr h="2895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Human+GPT+BARD</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RF Model</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BERT Model</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Hybrid (RF + BERT) Model</a:t>
                      </a:r>
                      <a:endParaRPr sz="1400" u="none" strike="noStrike" cap="none"/>
                    </a:p>
                  </a:txBody>
                  <a:tcPr marL="68600" marR="68600" marT="34300" marB="34300"/>
                </a:tc>
                <a:extLst>
                  <a:ext uri="{0D108BD9-81ED-4DB2-BD59-A6C34878D82A}">
                    <a16:rowId xmlns:a16="http://schemas.microsoft.com/office/drawing/2014/main" val="10000"/>
                  </a:ext>
                </a:extLst>
              </a:tr>
              <a:tr h="2895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500+500+500</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88.36 %</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chemeClr val="dk1"/>
                        </a:buClr>
                        <a:buSzPts val="1400"/>
                        <a:buFont typeface="Calibri"/>
                        <a:buNone/>
                      </a:pPr>
                      <a:r>
                        <a:rPr lang="en" sz="1400" u="none" strike="noStrike" cap="none"/>
                        <a:t>86.04 %</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96.34 %</a:t>
                      </a:r>
                      <a:endParaRPr sz="1400" u="none" strike="noStrike" cap="none"/>
                    </a:p>
                  </a:txBody>
                  <a:tcPr marL="68600" marR="68600" marT="34300" marB="34300"/>
                </a:tc>
                <a:extLst>
                  <a:ext uri="{0D108BD9-81ED-4DB2-BD59-A6C34878D82A}">
                    <a16:rowId xmlns:a16="http://schemas.microsoft.com/office/drawing/2014/main" val="10001"/>
                  </a:ext>
                </a:extLst>
              </a:tr>
              <a:tr h="2895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2500+540+745</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92.72 %</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91.86 %</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98.43 %</a:t>
                      </a:r>
                      <a:endParaRPr sz="1400" u="none" strike="noStrike" cap="none"/>
                    </a:p>
                  </a:txBody>
                  <a:tcPr marL="68600" marR="68600" marT="34300" marB="34300"/>
                </a:tc>
                <a:extLst>
                  <a:ext uri="{0D108BD9-81ED-4DB2-BD59-A6C34878D82A}">
                    <a16:rowId xmlns:a16="http://schemas.microsoft.com/office/drawing/2014/main" val="10002"/>
                  </a:ext>
                </a:extLst>
              </a:tr>
              <a:tr h="2895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15k+540+745</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94.54 %</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95.52 %</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97.06 %</a:t>
                      </a:r>
                      <a:endParaRPr sz="1400" u="none" strike="noStrike" cap="none" dirty="0"/>
                    </a:p>
                  </a:txBody>
                  <a:tcPr marL="68600" marR="68600" marT="34300" marB="34300"/>
                </a:tc>
                <a:extLst>
                  <a:ext uri="{0D108BD9-81ED-4DB2-BD59-A6C34878D82A}">
                    <a16:rowId xmlns:a16="http://schemas.microsoft.com/office/drawing/2014/main" val="10003"/>
                  </a:ext>
                </a:extLst>
              </a:tr>
            </a:tbl>
          </a:graphicData>
        </a:graphic>
      </p:graphicFrame>
      <p:sp>
        <p:nvSpPr>
          <p:cNvPr id="222" name="Google Shape;222;p41"/>
          <p:cNvSpPr txBox="1"/>
          <p:nvPr/>
        </p:nvSpPr>
        <p:spPr>
          <a:xfrm>
            <a:off x="452175" y="779156"/>
            <a:ext cx="8298900" cy="484875"/>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Here, we have take different number of Datasets to see accuracy of hybrid Model by Preprocessing and increasing the number of Layers and Nodes might improve its accuracy</a:t>
            </a:r>
            <a:endParaRPr sz="1400" b="0" i="0" u="none" strike="noStrike" cap="none">
              <a:solidFill>
                <a:schemeClr val="dk1"/>
              </a:solidFill>
              <a:latin typeface="Calibri"/>
              <a:ea typeface="Calibri"/>
              <a:cs typeface="Calibri"/>
              <a:sym typeface="Calibri"/>
            </a:endParaRPr>
          </a:p>
        </p:txBody>
      </p:sp>
      <p:sp>
        <p:nvSpPr>
          <p:cNvPr id="223" name="Google Shape;223;p41"/>
          <p:cNvSpPr txBox="1"/>
          <p:nvPr/>
        </p:nvSpPr>
        <p:spPr>
          <a:xfrm>
            <a:off x="452175" y="282600"/>
            <a:ext cx="3423825" cy="43875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0F0F0F"/>
                </a:solidFill>
                <a:latin typeface="Arial"/>
                <a:ea typeface="Arial"/>
                <a:cs typeface="Arial"/>
                <a:sym typeface="Arial"/>
              </a:rPr>
              <a:t>Our Hybrid Model results</a:t>
            </a: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2"/>
          <p:cNvSpPr txBox="1"/>
          <p:nvPr/>
        </p:nvSpPr>
        <p:spPr>
          <a:xfrm>
            <a:off x="857679" y="508418"/>
            <a:ext cx="5035725" cy="35775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900" b="1" i="0" u="none" strike="noStrike" cap="none">
                <a:solidFill>
                  <a:srgbClr val="0F0F0F"/>
                </a:solidFill>
                <a:latin typeface="Arial"/>
                <a:ea typeface="Arial"/>
                <a:cs typeface="Arial"/>
                <a:sym typeface="Arial"/>
              </a:rPr>
              <a:t>Conclusion</a:t>
            </a:r>
            <a:endParaRPr sz="1900" b="0" i="0" u="none" strike="noStrike" cap="none">
              <a:solidFill>
                <a:schemeClr val="dk1"/>
              </a:solidFill>
              <a:latin typeface="Calibri"/>
              <a:ea typeface="Calibri"/>
              <a:cs typeface="Calibri"/>
              <a:sym typeface="Calibri"/>
            </a:endParaRPr>
          </a:p>
        </p:txBody>
      </p:sp>
      <p:sp>
        <p:nvSpPr>
          <p:cNvPr id="229" name="Google Shape;229;p42"/>
          <p:cNvSpPr txBox="1"/>
          <p:nvPr/>
        </p:nvSpPr>
        <p:spPr>
          <a:xfrm>
            <a:off x="1092131" y="866175"/>
            <a:ext cx="7743600" cy="3536775"/>
          </a:xfrm>
          <a:prstGeom prst="rect">
            <a:avLst/>
          </a:prstGeom>
          <a:noFill/>
          <a:ln>
            <a:noFill/>
          </a:ln>
        </p:spPr>
        <p:txBody>
          <a:bodyPr spcFirstLastPara="1" wrap="square" lIns="68575" tIns="68575" rIns="68575" bIns="68575" anchor="t" anchorCtr="0">
            <a:noAutofit/>
          </a:bodyPr>
          <a:lstStyle/>
          <a:p>
            <a:pPr marL="88900" marR="0" lvl="0" indent="0" algn="l" rtl="0">
              <a:lnSpc>
                <a:spcPct val="115000"/>
              </a:lnSpc>
              <a:spcBef>
                <a:spcPts val="0"/>
              </a:spcBef>
              <a:spcAft>
                <a:spcPts val="0"/>
              </a:spcAft>
              <a:buNone/>
            </a:pPr>
            <a:r>
              <a:rPr lang="en" sz="1400" b="1" i="0" u="none" strike="noStrike" cap="none" dirty="0">
                <a:solidFill>
                  <a:schemeClr val="dk1"/>
                </a:solidFill>
                <a:latin typeface="Arial"/>
                <a:ea typeface="Arial"/>
                <a:cs typeface="Arial"/>
                <a:sym typeface="Arial"/>
              </a:rPr>
              <a:t>Traditional Models:</a:t>
            </a:r>
            <a:endParaRPr sz="1400" b="1" i="0" u="none" strike="noStrike" cap="none" dirty="0">
              <a:solidFill>
                <a:schemeClr val="dk1"/>
              </a:solidFill>
              <a:latin typeface="Arial"/>
              <a:ea typeface="Arial"/>
              <a:cs typeface="Arial"/>
              <a:sym typeface="Arial"/>
            </a:endParaRPr>
          </a:p>
          <a:p>
            <a:pPr marL="431800" marR="0" lvl="1" indent="0" algn="l" rtl="0">
              <a:lnSpc>
                <a:spcPct val="115000"/>
              </a:lnSpc>
              <a:spcBef>
                <a:spcPts val="0"/>
              </a:spcBef>
              <a:spcAft>
                <a:spcPts val="0"/>
              </a:spcAft>
              <a:buNone/>
            </a:pPr>
            <a:r>
              <a:rPr lang="en" sz="1400" b="1" i="0" u="none" strike="noStrike" cap="none" dirty="0">
                <a:solidFill>
                  <a:schemeClr val="dk1"/>
                </a:solidFill>
                <a:latin typeface="Arial"/>
                <a:ea typeface="Arial"/>
                <a:cs typeface="Arial"/>
                <a:sym typeface="Arial"/>
              </a:rPr>
              <a:t>DT, KNN, and SVM:</a:t>
            </a:r>
            <a:r>
              <a:rPr lang="en" sz="1400" b="0" i="0" u="none" strike="noStrike" cap="none" dirty="0">
                <a:solidFill>
                  <a:schemeClr val="dk1"/>
                </a:solidFill>
                <a:latin typeface="Arial"/>
                <a:ea typeface="Arial"/>
                <a:cs typeface="Arial"/>
                <a:sym typeface="Arial"/>
              </a:rPr>
              <a:t> Demonstrated strong performances, with SVM leading the pack in both the baseline and our proposed model scenarios.</a:t>
            </a:r>
            <a:endParaRPr sz="1400" b="0" i="0" u="none" strike="noStrike" cap="none" dirty="0">
              <a:solidFill>
                <a:schemeClr val="dk1"/>
              </a:solidFill>
              <a:latin typeface="Arial"/>
              <a:ea typeface="Arial"/>
              <a:cs typeface="Arial"/>
              <a:sym typeface="Arial"/>
            </a:endParaRPr>
          </a:p>
          <a:p>
            <a:pPr marL="88900" marR="0" lvl="0" indent="0" algn="l" rtl="0">
              <a:lnSpc>
                <a:spcPct val="115000"/>
              </a:lnSpc>
              <a:spcBef>
                <a:spcPts val="0"/>
              </a:spcBef>
              <a:spcAft>
                <a:spcPts val="0"/>
              </a:spcAft>
              <a:buNone/>
            </a:pPr>
            <a:r>
              <a:rPr lang="en" sz="1400" b="1" i="0" u="none" strike="noStrike" cap="none" dirty="0">
                <a:solidFill>
                  <a:schemeClr val="dk1"/>
                </a:solidFill>
                <a:latin typeface="Arial"/>
                <a:ea typeface="Arial"/>
                <a:cs typeface="Arial"/>
                <a:sym typeface="Arial"/>
              </a:rPr>
              <a:t>State-of-the-Art Models:</a:t>
            </a:r>
            <a:endParaRPr sz="1400" b="1" i="0" u="none" strike="noStrike" cap="none" dirty="0">
              <a:solidFill>
                <a:schemeClr val="dk1"/>
              </a:solidFill>
              <a:latin typeface="Arial"/>
              <a:ea typeface="Arial"/>
              <a:cs typeface="Arial"/>
              <a:sym typeface="Arial"/>
            </a:endParaRPr>
          </a:p>
          <a:p>
            <a:pPr marL="431800" marR="0" lvl="1" indent="0" algn="l" rtl="0">
              <a:lnSpc>
                <a:spcPct val="115000"/>
              </a:lnSpc>
              <a:spcBef>
                <a:spcPts val="0"/>
              </a:spcBef>
              <a:spcAft>
                <a:spcPts val="0"/>
              </a:spcAft>
              <a:buNone/>
            </a:pPr>
            <a:r>
              <a:rPr lang="en" sz="1400" b="1" i="0" u="none" strike="noStrike" cap="none" dirty="0">
                <a:solidFill>
                  <a:schemeClr val="dk1"/>
                </a:solidFill>
                <a:latin typeface="Arial"/>
                <a:ea typeface="Arial"/>
                <a:cs typeface="Arial"/>
                <a:sym typeface="Arial"/>
              </a:rPr>
              <a:t>BERT:</a:t>
            </a:r>
            <a:r>
              <a:rPr lang="en" sz="1400" b="0" i="0" u="none" strike="noStrike" cap="none" dirty="0">
                <a:solidFill>
                  <a:schemeClr val="dk1"/>
                </a:solidFill>
                <a:latin typeface="Arial"/>
                <a:ea typeface="Arial"/>
                <a:cs typeface="Arial"/>
                <a:sym typeface="Arial"/>
              </a:rPr>
              <a:t> Emerged as a powerful contender, showcasing high accuracy and robustness in both baseline and our proposed model evaluations.</a:t>
            </a:r>
            <a:endParaRPr sz="1400" b="0" i="0" u="none" strike="noStrike" cap="none" dirty="0">
              <a:solidFill>
                <a:schemeClr val="dk1"/>
              </a:solidFill>
              <a:latin typeface="Arial"/>
              <a:ea typeface="Arial"/>
              <a:cs typeface="Arial"/>
              <a:sym typeface="Arial"/>
            </a:endParaRPr>
          </a:p>
          <a:p>
            <a:pPr marL="431800" marR="0" lvl="1" indent="0" algn="l" rtl="0">
              <a:lnSpc>
                <a:spcPct val="115000"/>
              </a:lnSpc>
              <a:spcBef>
                <a:spcPts val="0"/>
              </a:spcBef>
              <a:spcAft>
                <a:spcPts val="0"/>
              </a:spcAft>
              <a:buNone/>
            </a:pPr>
            <a:r>
              <a:rPr lang="en" sz="1400" b="1" i="0" u="none" strike="noStrike" cap="none" dirty="0">
                <a:solidFill>
                  <a:schemeClr val="dk1"/>
                </a:solidFill>
                <a:latin typeface="Arial"/>
                <a:ea typeface="Arial"/>
                <a:cs typeface="Arial"/>
                <a:sym typeface="Arial"/>
              </a:rPr>
              <a:t>Hybrid (RF + BERT) Model:</a:t>
            </a:r>
            <a:r>
              <a:rPr lang="en" sz="1400" b="0" i="0" u="none" strike="noStrike" cap="none" dirty="0">
                <a:solidFill>
                  <a:schemeClr val="dk1"/>
                </a:solidFill>
                <a:latin typeface="Arial"/>
                <a:ea typeface="Arial"/>
                <a:cs typeface="Arial"/>
                <a:sym typeface="Arial"/>
              </a:rPr>
              <a:t> Surpassed individual models, indicating the synergistic benefits of combining traditional Random Forest (RF) with advanced BERT, achieving remarkable accuracy.</a:t>
            </a:r>
            <a:endParaRPr sz="1400" b="0" i="0" u="none" strike="noStrike" cap="none" dirty="0">
              <a:solidFill>
                <a:schemeClr val="dk1"/>
              </a:solidFill>
              <a:latin typeface="Arial"/>
              <a:ea typeface="Arial"/>
              <a:cs typeface="Arial"/>
              <a:sym typeface="Arial"/>
            </a:endParaRPr>
          </a:p>
          <a:p>
            <a:pPr marL="88900" marR="0" lvl="0" indent="0" algn="l" rtl="0">
              <a:lnSpc>
                <a:spcPct val="115000"/>
              </a:lnSpc>
              <a:spcBef>
                <a:spcPts val="0"/>
              </a:spcBef>
              <a:spcAft>
                <a:spcPts val="0"/>
              </a:spcAft>
              <a:buNone/>
            </a:pPr>
            <a:r>
              <a:rPr lang="en" sz="1400" b="1" i="0" u="none" strike="noStrike" cap="none" dirty="0">
                <a:solidFill>
                  <a:schemeClr val="dk1"/>
                </a:solidFill>
                <a:latin typeface="Arial"/>
                <a:ea typeface="Arial"/>
                <a:cs typeface="Arial"/>
                <a:sym typeface="Arial"/>
              </a:rPr>
              <a:t>Our Proposed Model:</a:t>
            </a:r>
            <a:endParaRPr sz="1400" b="1" i="0" u="none" strike="noStrike" cap="none" dirty="0">
              <a:solidFill>
                <a:schemeClr val="dk1"/>
              </a:solidFill>
              <a:latin typeface="Arial"/>
              <a:ea typeface="Arial"/>
              <a:cs typeface="Arial"/>
              <a:sym typeface="Arial"/>
            </a:endParaRPr>
          </a:p>
          <a:p>
            <a:pPr marL="431800" marR="0" lvl="1" indent="0" algn="l" rtl="0">
              <a:lnSpc>
                <a:spcPct val="115000"/>
              </a:lnSpc>
              <a:spcBef>
                <a:spcPts val="0"/>
              </a:spcBef>
              <a:spcAft>
                <a:spcPts val="0"/>
              </a:spcAft>
              <a:buNone/>
            </a:pPr>
            <a:r>
              <a:rPr lang="en" sz="1400" b="1" i="0" u="none" strike="noStrike" cap="none" dirty="0">
                <a:solidFill>
                  <a:schemeClr val="dk1"/>
                </a:solidFill>
                <a:latin typeface="Arial"/>
                <a:ea typeface="Arial"/>
                <a:cs typeface="Arial"/>
                <a:sym typeface="Arial"/>
              </a:rPr>
              <a:t>Performance Improvement:</a:t>
            </a:r>
            <a:r>
              <a:rPr lang="en" sz="1400" b="0" i="0" u="none" strike="noStrike" cap="none" dirty="0">
                <a:solidFill>
                  <a:schemeClr val="dk1"/>
                </a:solidFill>
                <a:latin typeface="Arial"/>
                <a:ea typeface="Arial"/>
                <a:cs typeface="Arial"/>
                <a:sym typeface="Arial"/>
              </a:rPr>
              <a:t> The hybrid model, combining the strengths of Random Forest and BERT, demonstrated significant performance improvement compared to individual models, achieving the highest accuracy across all scenarios.</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1100"/>
              </a:spcBef>
              <a:spcAft>
                <a:spcPts val="0"/>
              </a:spcAft>
              <a:buNone/>
            </a:pPr>
            <a:endParaRPr sz="26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3"/>
          <p:cNvSpPr txBox="1"/>
          <p:nvPr/>
        </p:nvSpPr>
        <p:spPr>
          <a:xfrm>
            <a:off x="2134050" y="1500425"/>
            <a:ext cx="4875900" cy="123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600">
                <a:solidFill>
                  <a:schemeClr val="dk2"/>
                </a:solidFill>
              </a:rPr>
              <a:t>Thank You</a:t>
            </a:r>
            <a:endParaRPr sz="76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p:nvPr/>
        </p:nvSpPr>
        <p:spPr>
          <a:xfrm>
            <a:off x="410556" y="837325"/>
            <a:ext cx="8322900" cy="3388500"/>
          </a:xfrm>
          <a:prstGeom prst="rect">
            <a:avLst/>
          </a:prstGeom>
          <a:noFill/>
          <a:ln>
            <a:noFill/>
          </a:ln>
        </p:spPr>
        <p:txBody>
          <a:bodyPr spcFirstLastPara="1" wrap="square" lIns="68575" tIns="34275" rIns="68575" bIns="34275" anchor="t" anchorCtr="0">
            <a:spAutoFit/>
          </a:bodyPr>
          <a:lstStyle/>
          <a:p>
            <a:pPr marL="457200" lvl="0" indent="-349250" algn="l" rtl="0">
              <a:lnSpc>
                <a:spcPct val="115000"/>
              </a:lnSpc>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In the era of ever-advancing artificial intelligence (AI), the ability to discern between machine-generated text and human-authored content has become a critical challenge. </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As AI technologies, particularly machine learning and deep learning models, continue to evolve, their capacity to generate text that closely resembles human expression raises intriguing questions about the authenticity of digital communication. </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The exponential growth in AI-driven language models, such as OpenAI's GPT (Generative Pre-trained Transformer) series, has ushered in an era where synthetic text can be eerily indistinguishable from human-generated content.</a:t>
            </a:r>
            <a:endParaRPr sz="1900">
              <a:solidFill>
                <a:schemeClr val="dk1"/>
              </a:solidFill>
              <a:latin typeface="Calibri"/>
              <a:ea typeface="Calibri"/>
              <a:cs typeface="Calibri"/>
              <a:sym typeface="Calibri"/>
            </a:endParaRPr>
          </a:p>
        </p:txBody>
      </p:sp>
      <p:sp>
        <p:nvSpPr>
          <p:cNvPr id="135" name="Google Shape;135;p26"/>
          <p:cNvSpPr txBox="1"/>
          <p:nvPr/>
        </p:nvSpPr>
        <p:spPr>
          <a:xfrm>
            <a:off x="522871" y="414023"/>
            <a:ext cx="4408800" cy="4233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300" b="1" i="0" u="none" strike="noStrike" cap="none">
                <a:solidFill>
                  <a:srgbClr val="0F0F0F"/>
                </a:solidFill>
                <a:latin typeface="Calibri"/>
                <a:ea typeface="Calibri"/>
                <a:cs typeface="Calibri"/>
                <a:sym typeface="Calibri"/>
              </a:rPr>
              <a:t>Introduction</a:t>
            </a:r>
            <a:endParaRPr sz="2300" b="1" i="0" u="none" strike="noStrike" cap="none">
              <a:solidFill>
                <a:srgbClr val="0F0F0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p:nvPr/>
        </p:nvSpPr>
        <p:spPr>
          <a:xfrm>
            <a:off x="653143" y="378823"/>
            <a:ext cx="5447250" cy="415468"/>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300" b="1" i="0" u="none" strike="noStrike" cap="none">
                <a:solidFill>
                  <a:srgbClr val="0F0F0F"/>
                </a:solidFill>
                <a:latin typeface="Calibri"/>
                <a:ea typeface="Calibri"/>
                <a:cs typeface="Calibri"/>
                <a:sym typeface="Calibri"/>
              </a:rPr>
              <a:t>Research Objectives:</a:t>
            </a:r>
            <a:endParaRPr sz="2300" b="1" i="0" u="none" strike="noStrike" cap="none">
              <a:solidFill>
                <a:srgbClr val="0F0F0F"/>
              </a:solidFill>
              <a:latin typeface="Calibri"/>
              <a:ea typeface="Calibri"/>
              <a:cs typeface="Calibri"/>
              <a:sym typeface="Calibri"/>
            </a:endParaRPr>
          </a:p>
        </p:txBody>
      </p:sp>
      <p:sp>
        <p:nvSpPr>
          <p:cNvPr id="141" name="Google Shape;141;p27"/>
          <p:cNvSpPr txBox="1"/>
          <p:nvPr/>
        </p:nvSpPr>
        <p:spPr>
          <a:xfrm>
            <a:off x="653143" y="794291"/>
            <a:ext cx="7974900" cy="3243825"/>
          </a:xfrm>
          <a:prstGeom prst="rect">
            <a:avLst/>
          </a:prstGeom>
          <a:noFill/>
          <a:ln>
            <a:noFill/>
          </a:ln>
        </p:spPr>
        <p:txBody>
          <a:bodyPr spcFirstLastPara="1" wrap="square" lIns="68575" tIns="34275" rIns="68575" bIns="34275" anchor="t" anchorCtr="0">
            <a:spAutoFit/>
          </a:bodyPr>
          <a:lstStyle/>
          <a:p>
            <a:pPr marL="342900" marR="0" lvl="0" indent="-285750" algn="l" rtl="0">
              <a:lnSpc>
                <a:spcPct val="100000"/>
              </a:lnSpc>
              <a:spcBef>
                <a:spcPts val="0"/>
              </a:spcBef>
              <a:spcAft>
                <a:spcPts val="0"/>
              </a:spcAft>
              <a:buClr>
                <a:schemeClr val="dk1"/>
              </a:buClr>
              <a:buSzPts val="1900"/>
              <a:buFont typeface="Calibri"/>
              <a:buChar char="❏"/>
            </a:pPr>
            <a:r>
              <a:rPr lang="en" sz="1900" b="0" i="0" u="none" strike="noStrike" cap="none" dirty="0">
                <a:solidFill>
                  <a:schemeClr val="dk1"/>
                </a:solidFill>
                <a:latin typeface="Calibri"/>
                <a:ea typeface="Calibri"/>
                <a:cs typeface="Calibri"/>
                <a:sym typeface="Calibri"/>
              </a:rPr>
              <a:t>The aim of our study, we want to figure out how computers are at telling if something was written by a human, BARD and ChatGPT. </a:t>
            </a:r>
            <a:endParaRPr sz="1900" b="0" i="0" u="none" strike="noStrike" cap="none" dirty="0">
              <a:solidFill>
                <a:schemeClr val="dk1"/>
              </a:solidFill>
              <a:latin typeface="Calibri"/>
              <a:ea typeface="Calibri"/>
              <a:cs typeface="Calibri"/>
              <a:sym typeface="Calibri"/>
            </a:endParaRPr>
          </a:p>
          <a:p>
            <a:pPr marL="342900" marR="0" lvl="0" indent="-285750" algn="l" rtl="0">
              <a:lnSpc>
                <a:spcPct val="100000"/>
              </a:lnSpc>
              <a:spcBef>
                <a:spcPts val="0"/>
              </a:spcBef>
              <a:spcAft>
                <a:spcPts val="0"/>
              </a:spcAft>
              <a:buClr>
                <a:schemeClr val="dk1"/>
              </a:buClr>
              <a:buSzPts val="1900"/>
              <a:buFont typeface="Calibri"/>
              <a:buChar char="❏"/>
            </a:pPr>
            <a:r>
              <a:rPr lang="en" sz="1900" b="0" i="0" u="none" strike="noStrike" cap="none" dirty="0">
                <a:solidFill>
                  <a:schemeClr val="dk1"/>
                </a:solidFill>
                <a:latin typeface="Calibri"/>
                <a:ea typeface="Calibri"/>
                <a:cs typeface="Calibri"/>
                <a:sym typeface="Calibri"/>
              </a:rPr>
              <a:t>We aim to make these computer programs better at noticing the small differences in how humans and machines write.</a:t>
            </a:r>
            <a:endParaRPr sz="1900" b="0" i="0" u="none" strike="noStrike" cap="none" dirty="0">
              <a:solidFill>
                <a:schemeClr val="dk1"/>
              </a:solidFill>
              <a:latin typeface="Calibri"/>
              <a:ea typeface="Calibri"/>
              <a:cs typeface="Calibri"/>
              <a:sym typeface="Calibri"/>
            </a:endParaRPr>
          </a:p>
          <a:p>
            <a:pPr marL="342900" marR="0" lvl="0" indent="-285750" algn="l" rtl="0">
              <a:lnSpc>
                <a:spcPct val="100000"/>
              </a:lnSpc>
              <a:spcBef>
                <a:spcPts val="0"/>
              </a:spcBef>
              <a:spcAft>
                <a:spcPts val="0"/>
              </a:spcAft>
              <a:buClr>
                <a:schemeClr val="dk1"/>
              </a:buClr>
              <a:buSzPts val="1900"/>
              <a:buFont typeface="Calibri"/>
              <a:buChar char="❏"/>
            </a:pPr>
            <a:r>
              <a:rPr lang="en" sz="1900" b="0" i="0" u="none" strike="noStrike" cap="none" dirty="0">
                <a:solidFill>
                  <a:schemeClr val="dk1"/>
                </a:solidFill>
                <a:latin typeface="Calibri"/>
                <a:ea typeface="Calibri"/>
                <a:cs typeface="Calibri"/>
                <a:sym typeface="Calibri"/>
              </a:rPr>
              <a:t> We're also looking at the challenges when the programs need to understand the changing abilities of AI and how the context of what's written can affect their accuracy. </a:t>
            </a:r>
            <a:endParaRPr sz="1900" b="0" i="0" u="none" strike="noStrike" cap="none" dirty="0">
              <a:solidFill>
                <a:schemeClr val="dk1"/>
              </a:solidFill>
              <a:latin typeface="Calibri"/>
              <a:ea typeface="Calibri"/>
              <a:cs typeface="Calibri"/>
              <a:sym typeface="Calibri"/>
            </a:endParaRPr>
          </a:p>
          <a:p>
            <a:pPr marL="342900" marR="0" lvl="0" indent="-285750" algn="l" rtl="0">
              <a:lnSpc>
                <a:spcPct val="100000"/>
              </a:lnSpc>
              <a:spcBef>
                <a:spcPts val="0"/>
              </a:spcBef>
              <a:spcAft>
                <a:spcPts val="0"/>
              </a:spcAft>
              <a:buClr>
                <a:schemeClr val="dk1"/>
              </a:buClr>
              <a:buSzPts val="1900"/>
              <a:buFont typeface="Calibri"/>
              <a:buChar char="❏"/>
            </a:pPr>
            <a:r>
              <a:rPr lang="en" sz="1900" b="0" i="0" u="none" strike="noStrike" cap="none" dirty="0">
                <a:solidFill>
                  <a:schemeClr val="dk1"/>
                </a:solidFill>
                <a:latin typeface="Calibri"/>
                <a:ea typeface="Calibri"/>
                <a:cs typeface="Calibri"/>
                <a:sym typeface="Calibri"/>
              </a:rPr>
              <a:t>Another important part of our study is finding and dealing with any biases or ethical issues that might come up during this process.</a:t>
            </a:r>
            <a:endParaRPr sz="1900" b="0" i="0" u="none" strike="noStrike" cap="none" dirty="0">
              <a:solidFill>
                <a:schemeClr val="dk1"/>
              </a:solidFill>
              <a:latin typeface="Calibri"/>
              <a:ea typeface="Calibri"/>
              <a:cs typeface="Calibri"/>
              <a:sym typeface="Calibri"/>
            </a:endParaRPr>
          </a:p>
          <a:p>
            <a:pPr marL="342900" marR="0" lvl="0" indent="-285750" algn="l" rtl="0">
              <a:lnSpc>
                <a:spcPct val="100000"/>
              </a:lnSpc>
              <a:spcBef>
                <a:spcPts val="0"/>
              </a:spcBef>
              <a:spcAft>
                <a:spcPts val="0"/>
              </a:spcAft>
              <a:buClr>
                <a:schemeClr val="dk1"/>
              </a:buClr>
              <a:buSzPts val="1900"/>
              <a:buFont typeface="Calibri"/>
              <a:buChar char="❏"/>
            </a:pPr>
            <a:r>
              <a:rPr lang="en" sz="1900" b="0" i="0" u="none" strike="noStrike" cap="none" dirty="0">
                <a:solidFill>
                  <a:schemeClr val="dk1"/>
                </a:solidFill>
                <a:latin typeface="Calibri"/>
                <a:ea typeface="Calibri"/>
                <a:cs typeface="Calibri"/>
                <a:sym typeface="Calibri"/>
              </a:rPr>
              <a:t>Overall, our goal is to help computers get better at telling who wrote something—whether it's a person or one of these advanced AI programs.</a:t>
            </a:r>
            <a:endParaRPr sz="19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693336" y="851598"/>
            <a:ext cx="7291500" cy="3285485"/>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900" b="0" i="0" u="none" strike="noStrike" cap="none" dirty="0">
                <a:solidFill>
                  <a:schemeClr val="dk1"/>
                </a:solidFill>
                <a:latin typeface="Calibri"/>
                <a:ea typeface="Calibri"/>
                <a:cs typeface="Calibri"/>
                <a:sym typeface="Calibri"/>
              </a:rPr>
              <a:t>Here we use some machine learning and Deep Learning models to identifying human-Written, BARD and ChatGPT Generated Text are :-</a:t>
            </a:r>
            <a:endParaRPr sz="1900" b="0" i="0" u="none" strike="noStrike" cap="none" dirty="0">
              <a:solidFill>
                <a:schemeClr val="dk1"/>
              </a:solidFill>
              <a:latin typeface="Calibri"/>
              <a:ea typeface="Calibri"/>
              <a:cs typeface="Calibri"/>
              <a:sym typeface="Calibri"/>
            </a:endParaRPr>
          </a:p>
          <a:p>
            <a:pPr marL="0" marR="0" lvl="0" indent="-120650" algn="l" rtl="0">
              <a:lnSpc>
                <a:spcPct val="150000"/>
              </a:lnSpc>
              <a:spcBef>
                <a:spcPts val="0"/>
              </a:spcBef>
              <a:spcAft>
                <a:spcPts val="0"/>
              </a:spcAft>
              <a:buClr>
                <a:schemeClr val="dk1"/>
              </a:buClr>
              <a:buSzPts val="1900"/>
              <a:buFont typeface="Arial"/>
              <a:buChar char="❏"/>
            </a:pPr>
            <a:r>
              <a:rPr lang="en" sz="1900" b="0" i="0" u="none" strike="noStrike" cap="none" dirty="0">
                <a:solidFill>
                  <a:schemeClr val="dk1"/>
                </a:solidFill>
                <a:latin typeface="Calibri"/>
                <a:ea typeface="Calibri"/>
                <a:cs typeface="Calibri"/>
                <a:sym typeface="Calibri"/>
              </a:rPr>
              <a:t> Decision Trees (DT)</a:t>
            </a:r>
            <a:endParaRPr sz="1900" b="0" i="0" u="none" strike="noStrike" cap="none" dirty="0">
              <a:solidFill>
                <a:schemeClr val="dk1"/>
              </a:solidFill>
              <a:latin typeface="Calibri"/>
              <a:ea typeface="Calibri"/>
              <a:cs typeface="Calibri"/>
              <a:sym typeface="Calibri"/>
            </a:endParaRPr>
          </a:p>
          <a:p>
            <a:pPr marL="0" marR="0" lvl="0" indent="-120650" algn="l" rtl="0">
              <a:lnSpc>
                <a:spcPct val="150000"/>
              </a:lnSpc>
              <a:spcBef>
                <a:spcPts val="0"/>
              </a:spcBef>
              <a:spcAft>
                <a:spcPts val="0"/>
              </a:spcAft>
              <a:buClr>
                <a:schemeClr val="dk1"/>
              </a:buClr>
              <a:buSzPts val="1900"/>
              <a:buFont typeface="Arial"/>
              <a:buChar char="❏"/>
            </a:pPr>
            <a:r>
              <a:rPr lang="en" sz="1900" b="0" i="0" u="none" strike="noStrike" cap="none" dirty="0">
                <a:solidFill>
                  <a:schemeClr val="dk1"/>
                </a:solidFill>
                <a:latin typeface="Calibri"/>
                <a:ea typeface="Calibri"/>
                <a:cs typeface="Calibri"/>
                <a:sym typeface="Calibri"/>
              </a:rPr>
              <a:t> K-Nearest Neighbors Classifier (KNN)</a:t>
            </a:r>
            <a:endParaRPr sz="1900" b="0" i="0" u="none" strike="noStrike" cap="none" dirty="0">
              <a:solidFill>
                <a:schemeClr val="dk1"/>
              </a:solidFill>
              <a:latin typeface="Calibri"/>
              <a:ea typeface="Calibri"/>
              <a:cs typeface="Calibri"/>
              <a:sym typeface="Calibri"/>
            </a:endParaRPr>
          </a:p>
          <a:p>
            <a:pPr marL="0" marR="0" lvl="0" indent="-120650" algn="l" rtl="0">
              <a:lnSpc>
                <a:spcPct val="150000"/>
              </a:lnSpc>
              <a:spcBef>
                <a:spcPts val="0"/>
              </a:spcBef>
              <a:spcAft>
                <a:spcPts val="0"/>
              </a:spcAft>
              <a:buClr>
                <a:schemeClr val="dk1"/>
              </a:buClr>
              <a:buSzPts val="1900"/>
              <a:buFont typeface="Arial"/>
              <a:buChar char="❏"/>
            </a:pPr>
            <a:r>
              <a:rPr lang="en" sz="1900" b="0" i="0" u="none" strike="noStrike" cap="none" dirty="0">
                <a:solidFill>
                  <a:schemeClr val="dk1"/>
                </a:solidFill>
                <a:latin typeface="Calibri"/>
                <a:ea typeface="Calibri"/>
                <a:cs typeface="Calibri"/>
                <a:sym typeface="Calibri"/>
              </a:rPr>
              <a:t> Random Forest Classifier (RF)</a:t>
            </a:r>
            <a:endParaRPr sz="1900" b="0" i="0" u="none" strike="noStrike" cap="none" dirty="0">
              <a:solidFill>
                <a:schemeClr val="dk1"/>
              </a:solidFill>
              <a:latin typeface="Calibri"/>
              <a:ea typeface="Calibri"/>
              <a:cs typeface="Calibri"/>
              <a:sym typeface="Calibri"/>
            </a:endParaRPr>
          </a:p>
          <a:p>
            <a:pPr marL="0" marR="0" lvl="0" indent="-120650" algn="l" rtl="0">
              <a:lnSpc>
                <a:spcPct val="150000"/>
              </a:lnSpc>
              <a:spcBef>
                <a:spcPts val="0"/>
              </a:spcBef>
              <a:spcAft>
                <a:spcPts val="0"/>
              </a:spcAft>
              <a:buClr>
                <a:schemeClr val="dk1"/>
              </a:buClr>
              <a:buSzPts val="1900"/>
              <a:buFont typeface="Arial"/>
              <a:buChar char="❏"/>
            </a:pPr>
            <a:r>
              <a:rPr lang="en" sz="1900" b="0" i="0" u="none" strike="noStrike" cap="none" dirty="0">
                <a:solidFill>
                  <a:schemeClr val="dk1"/>
                </a:solidFill>
                <a:latin typeface="Calibri"/>
                <a:ea typeface="Calibri"/>
                <a:cs typeface="Calibri"/>
                <a:sym typeface="Calibri"/>
              </a:rPr>
              <a:t> Support Vector Machine (SVM)</a:t>
            </a:r>
            <a:endParaRPr sz="1900" b="0" i="0" u="none" strike="noStrike" cap="none" dirty="0">
              <a:solidFill>
                <a:schemeClr val="dk1"/>
              </a:solidFill>
              <a:latin typeface="Calibri"/>
              <a:ea typeface="Calibri"/>
              <a:cs typeface="Calibri"/>
              <a:sym typeface="Calibri"/>
            </a:endParaRPr>
          </a:p>
          <a:p>
            <a:pPr marL="0" marR="0" lvl="0" indent="-120650" algn="l" rtl="0">
              <a:lnSpc>
                <a:spcPct val="150000"/>
              </a:lnSpc>
              <a:spcBef>
                <a:spcPts val="0"/>
              </a:spcBef>
              <a:spcAft>
                <a:spcPts val="0"/>
              </a:spcAft>
              <a:buClr>
                <a:schemeClr val="dk1"/>
              </a:buClr>
              <a:buSzPts val="1900"/>
              <a:buFont typeface="Arial"/>
              <a:buChar char="❏"/>
            </a:pPr>
            <a:r>
              <a:rPr lang="en" sz="1900" b="0" i="0" u="none" strike="noStrike" cap="none" dirty="0">
                <a:solidFill>
                  <a:schemeClr val="dk1"/>
                </a:solidFill>
                <a:latin typeface="Calibri"/>
                <a:ea typeface="Calibri"/>
                <a:cs typeface="Calibri"/>
                <a:sym typeface="Calibri"/>
              </a:rPr>
              <a:t> Generalized Linear Model (GLM)</a:t>
            </a:r>
            <a:endParaRPr sz="1900" b="0" i="0" u="none" strike="noStrike" cap="none" dirty="0">
              <a:solidFill>
                <a:schemeClr val="dk1"/>
              </a:solidFill>
              <a:latin typeface="Calibri"/>
              <a:ea typeface="Calibri"/>
              <a:cs typeface="Calibri"/>
              <a:sym typeface="Calibri"/>
            </a:endParaRPr>
          </a:p>
          <a:p>
            <a:pPr marL="0" marR="0" lvl="0" indent="-120650" algn="l" rtl="0">
              <a:lnSpc>
                <a:spcPct val="150000"/>
              </a:lnSpc>
              <a:spcBef>
                <a:spcPts val="0"/>
              </a:spcBef>
              <a:spcAft>
                <a:spcPts val="0"/>
              </a:spcAft>
              <a:buClr>
                <a:schemeClr val="dk1"/>
              </a:buClr>
              <a:buSzPts val="1900"/>
              <a:buFont typeface="Arial"/>
              <a:buChar char="❏"/>
            </a:pPr>
            <a:r>
              <a:rPr lang="en" sz="1900" b="0" i="0" u="none" strike="noStrike" cap="none" dirty="0">
                <a:solidFill>
                  <a:schemeClr val="dk1"/>
                </a:solidFill>
                <a:latin typeface="Calibri"/>
                <a:ea typeface="Calibri"/>
                <a:cs typeface="Calibri"/>
                <a:sym typeface="Calibri"/>
              </a:rPr>
              <a:t> Bidirectional Encoder Representations from Transformers (BERT)</a:t>
            </a:r>
            <a:endParaRPr sz="1600" b="0" i="0" u="none" strike="noStrike" cap="none" dirty="0">
              <a:solidFill>
                <a:srgbClr val="000000"/>
              </a:solidFill>
              <a:latin typeface="Arial"/>
              <a:ea typeface="Arial"/>
              <a:cs typeface="Arial"/>
              <a:sym typeface="Arial"/>
            </a:endParaRPr>
          </a:p>
        </p:txBody>
      </p:sp>
      <p:sp>
        <p:nvSpPr>
          <p:cNvPr id="147" name="Google Shape;147;p28"/>
          <p:cNvSpPr txBox="1"/>
          <p:nvPr/>
        </p:nvSpPr>
        <p:spPr>
          <a:xfrm>
            <a:off x="925010" y="390162"/>
            <a:ext cx="5035725" cy="35775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900" b="1" i="0" u="none" strike="noStrike" cap="none">
                <a:solidFill>
                  <a:srgbClr val="0F0F0F"/>
                </a:solidFill>
                <a:latin typeface="Arial"/>
                <a:ea typeface="Arial"/>
                <a:cs typeface="Arial"/>
                <a:sym typeface="Arial"/>
              </a:rPr>
              <a:t>Machine Learning Models</a:t>
            </a:r>
            <a:endParaRPr sz="19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p:nvPr/>
        </p:nvSpPr>
        <p:spPr>
          <a:xfrm>
            <a:off x="607423" y="261257"/>
            <a:ext cx="5858775" cy="35775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900" b="1" i="0" u="none" strike="noStrike" cap="none">
                <a:solidFill>
                  <a:srgbClr val="0F0F0F"/>
                </a:solidFill>
                <a:latin typeface="Arial"/>
                <a:ea typeface="Arial"/>
                <a:cs typeface="Arial"/>
                <a:sym typeface="Arial"/>
              </a:rPr>
              <a:t>Our Results </a:t>
            </a:r>
            <a:endParaRPr sz="1900" b="1" i="0" u="none" strike="noStrike" cap="none">
              <a:solidFill>
                <a:schemeClr val="dk1"/>
              </a:solidFill>
              <a:latin typeface="Calibri"/>
              <a:ea typeface="Calibri"/>
              <a:cs typeface="Calibri"/>
              <a:sym typeface="Calibri"/>
            </a:endParaRPr>
          </a:p>
        </p:txBody>
      </p:sp>
      <p:sp>
        <p:nvSpPr>
          <p:cNvPr id="153" name="Google Shape;153;p29"/>
          <p:cNvSpPr txBox="1"/>
          <p:nvPr/>
        </p:nvSpPr>
        <p:spPr>
          <a:xfrm>
            <a:off x="685800" y="738052"/>
            <a:ext cx="6831900" cy="76171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500" b="0" i="0" u="none" strike="noStrike" cap="none" dirty="0">
                <a:solidFill>
                  <a:schemeClr val="dk1"/>
                </a:solidFill>
                <a:latin typeface="Calibri"/>
                <a:ea typeface="Calibri"/>
                <a:cs typeface="Calibri"/>
                <a:sym typeface="Calibri"/>
              </a:rPr>
              <a:t>We have taken almost </a:t>
            </a:r>
            <a:r>
              <a:rPr lang="en" sz="1500" dirty="0">
                <a:solidFill>
                  <a:schemeClr val="dk1"/>
                </a:solidFill>
                <a:latin typeface="Calibri"/>
                <a:ea typeface="Calibri"/>
                <a:cs typeface="Calibri"/>
                <a:sym typeface="Calibri"/>
              </a:rPr>
              <a:t>5</a:t>
            </a:r>
            <a:r>
              <a:rPr lang="en" sz="1500" b="0" i="0" u="none" strike="noStrike" cap="none" dirty="0">
                <a:solidFill>
                  <a:schemeClr val="dk1"/>
                </a:solidFill>
                <a:latin typeface="Calibri"/>
                <a:ea typeface="Calibri"/>
                <a:cs typeface="Calibri"/>
                <a:sym typeface="Calibri"/>
              </a:rPr>
              <a:t>00 dataset each of human generated text, BARD and ChatGPT and from base paper, it had take only 250 dataset</a:t>
            </a:r>
            <a:r>
              <a:rPr lang="en" sz="1500" dirty="0">
                <a:solidFill>
                  <a:schemeClr val="dk1"/>
                </a:solidFill>
                <a:latin typeface="Calibri"/>
                <a:ea typeface="Calibri"/>
                <a:cs typeface="Calibri"/>
                <a:sym typeface="Calibri"/>
              </a:rPr>
              <a:t> each</a:t>
            </a:r>
            <a:r>
              <a:rPr lang="en" sz="1500" b="0" i="0" u="none" strike="noStrike" cap="none" dirty="0">
                <a:solidFill>
                  <a:schemeClr val="dk1"/>
                </a:solidFill>
                <a:latin typeface="Calibri"/>
                <a:ea typeface="Calibri"/>
                <a:cs typeface="Calibri"/>
                <a:sym typeface="Calibri"/>
              </a:rPr>
              <a:t> of human generated text and ChatGPT generated text and comparing its accuracy:</a:t>
            </a:r>
            <a:endParaRPr sz="1500" b="0" i="0" u="none" strike="noStrike" cap="none" dirty="0">
              <a:solidFill>
                <a:schemeClr val="dk1"/>
              </a:solidFill>
              <a:latin typeface="Calibri"/>
              <a:ea typeface="Calibri"/>
              <a:cs typeface="Calibri"/>
              <a:sym typeface="Calibri"/>
            </a:endParaRPr>
          </a:p>
        </p:txBody>
      </p:sp>
      <p:graphicFrame>
        <p:nvGraphicFramePr>
          <p:cNvPr id="154" name="Google Shape;154;p29"/>
          <p:cNvGraphicFramePr/>
          <p:nvPr/>
        </p:nvGraphicFramePr>
        <p:xfrm>
          <a:off x="1288868" y="1834242"/>
          <a:ext cx="6095925" cy="1973720"/>
        </p:xfrm>
        <a:graphic>
          <a:graphicData uri="http://schemas.openxmlformats.org/drawingml/2006/table">
            <a:tbl>
              <a:tblPr firstRow="1" bandRow="1">
                <a:noFill/>
                <a:tableStyleId>{148B3E58-9AA1-4883-84BB-7E5E8D64438B}</a:tableStyleId>
              </a:tblPr>
              <a:tblGrid>
                <a:gridCol w="2031975">
                  <a:extLst>
                    <a:ext uri="{9D8B030D-6E8A-4147-A177-3AD203B41FA5}">
                      <a16:colId xmlns:a16="http://schemas.microsoft.com/office/drawing/2014/main" val="20000"/>
                    </a:ext>
                  </a:extLst>
                </a:gridCol>
                <a:gridCol w="2031975">
                  <a:extLst>
                    <a:ext uri="{9D8B030D-6E8A-4147-A177-3AD203B41FA5}">
                      <a16:colId xmlns:a16="http://schemas.microsoft.com/office/drawing/2014/main" val="20001"/>
                    </a:ext>
                  </a:extLst>
                </a:gridCol>
                <a:gridCol w="2031975">
                  <a:extLst>
                    <a:ext uri="{9D8B030D-6E8A-4147-A177-3AD203B41FA5}">
                      <a16:colId xmlns:a16="http://schemas.microsoft.com/office/drawing/2014/main" val="20002"/>
                    </a:ext>
                  </a:extLst>
                </a:gridCol>
              </a:tblGrid>
              <a:tr h="278125">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Model</a:t>
                      </a:r>
                      <a:endParaRPr sz="14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 ( Base Paper)</a:t>
                      </a:r>
                      <a:endParaRPr sz="14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 Our paper)</a:t>
                      </a:r>
                      <a:endParaRPr sz="1400" u="none" strike="noStrike" cap="none"/>
                    </a:p>
                  </a:txBody>
                  <a:tcPr marL="68600" marR="68600" marT="34300" marB="34300"/>
                </a:tc>
                <a:extLst>
                  <a:ext uri="{0D108BD9-81ED-4DB2-BD59-A6C34878D82A}">
                    <a16:rowId xmlns:a16="http://schemas.microsoft.com/office/drawing/2014/main" val="10000"/>
                  </a:ext>
                </a:extLst>
              </a:tr>
              <a:tr h="278125">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DT</a:t>
                      </a:r>
                      <a:endParaRPr sz="14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 87.00 %</a:t>
                      </a:r>
                      <a:endParaRPr sz="14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86.66 %</a:t>
                      </a:r>
                      <a:endParaRPr sz="1400" u="none" strike="noStrike" cap="none"/>
                    </a:p>
                  </a:txBody>
                  <a:tcPr marL="68600" marR="68600" marT="34300" marB="34300"/>
                </a:tc>
                <a:extLst>
                  <a:ext uri="{0D108BD9-81ED-4DB2-BD59-A6C34878D82A}">
                    <a16:rowId xmlns:a16="http://schemas.microsoft.com/office/drawing/2014/main" val="10001"/>
                  </a:ext>
                </a:extLst>
              </a:tr>
              <a:tr h="278125">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KNN</a:t>
                      </a:r>
                      <a:endParaRPr sz="11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65.50 %</a:t>
                      </a:r>
                      <a:endParaRPr sz="14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65.00 %</a:t>
                      </a:r>
                      <a:endParaRPr sz="1400" u="none" strike="noStrike" cap="none"/>
                    </a:p>
                  </a:txBody>
                  <a:tcPr marL="68600" marR="68600" marT="34300" marB="34300"/>
                </a:tc>
                <a:extLst>
                  <a:ext uri="{0D108BD9-81ED-4DB2-BD59-A6C34878D82A}">
                    <a16:rowId xmlns:a16="http://schemas.microsoft.com/office/drawing/2014/main" val="10002"/>
                  </a:ext>
                </a:extLst>
              </a:tr>
              <a:tr h="278125">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RF</a:t>
                      </a:r>
                      <a:endParaRPr sz="14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93.00 %</a:t>
                      </a:r>
                      <a:endParaRPr sz="14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98.33 %</a:t>
                      </a:r>
                      <a:endParaRPr sz="1400" u="none" strike="noStrike" cap="none"/>
                    </a:p>
                  </a:txBody>
                  <a:tcPr marL="68600" marR="68600" marT="34300" marB="34300"/>
                </a:tc>
                <a:extLst>
                  <a:ext uri="{0D108BD9-81ED-4DB2-BD59-A6C34878D82A}">
                    <a16:rowId xmlns:a16="http://schemas.microsoft.com/office/drawing/2014/main" val="10003"/>
                  </a:ext>
                </a:extLst>
              </a:tr>
              <a:tr h="278125">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SVM</a:t>
                      </a:r>
                      <a:endParaRPr sz="14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91.50 %</a:t>
                      </a:r>
                      <a:endParaRPr sz="14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95.00 %</a:t>
                      </a:r>
                      <a:endParaRPr sz="1400" u="none" strike="noStrike" cap="none"/>
                    </a:p>
                  </a:txBody>
                  <a:tcPr marL="68600" marR="68600" marT="34300" marB="34300"/>
                </a:tc>
                <a:extLst>
                  <a:ext uri="{0D108BD9-81ED-4DB2-BD59-A6C34878D82A}">
                    <a16:rowId xmlns:a16="http://schemas.microsoft.com/office/drawing/2014/main" val="10004"/>
                  </a:ext>
                </a:extLst>
              </a:tr>
              <a:tr h="278125">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GLM</a:t>
                      </a:r>
                      <a:endParaRPr sz="14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91.50 %</a:t>
                      </a:r>
                      <a:endParaRPr sz="14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92.50 %</a:t>
                      </a:r>
                      <a:endParaRPr sz="1400" u="none" strike="noStrike" cap="none"/>
                    </a:p>
                  </a:txBody>
                  <a:tcPr marL="68600" marR="68600" marT="34300" marB="34300"/>
                </a:tc>
                <a:extLst>
                  <a:ext uri="{0D108BD9-81ED-4DB2-BD59-A6C34878D82A}">
                    <a16:rowId xmlns:a16="http://schemas.microsoft.com/office/drawing/2014/main" val="10005"/>
                  </a:ext>
                </a:extLst>
              </a:tr>
              <a:tr h="278125">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BERT</a:t>
                      </a:r>
                      <a:endParaRPr sz="14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73.46 %</a:t>
                      </a:r>
                      <a:endParaRPr sz="14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55.00 %</a:t>
                      </a:r>
                      <a:endParaRPr sz="1400" u="none" strike="noStrike" cap="none"/>
                    </a:p>
                  </a:txBody>
                  <a:tcPr marL="68600" marR="68600" marT="34300" marB="34300"/>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p:nvPr/>
        </p:nvSpPr>
        <p:spPr>
          <a:xfrm>
            <a:off x="927463" y="291975"/>
            <a:ext cx="50358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b="1">
                <a:solidFill>
                  <a:schemeClr val="dk1"/>
                </a:solidFill>
                <a:latin typeface="Calibri"/>
                <a:ea typeface="Calibri"/>
                <a:cs typeface="Calibri"/>
                <a:sym typeface="Calibri"/>
              </a:rPr>
              <a:t>Working</a:t>
            </a:r>
            <a:endParaRPr sz="1400">
              <a:solidFill>
                <a:schemeClr val="dk1"/>
              </a:solidFill>
              <a:latin typeface="Calibri"/>
              <a:ea typeface="Calibri"/>
              <a:cs typeface="Calibri"/>
              <a:sym typeface="Calibri"/>
            </a:endParaRPr>
          </a:p>
        </p:txBody>
      </p:sp>
      <p:sp>
        <p:nvSpPr>
          <p:cNvPr id="160" name="Google Shape;160;p30"/>
          <p:cNvSpPr txBox="1"/>
          <p:nvPr/>
        </p:nvSpPr>
        <p:spPr>
          <a:xfrm>
            <a:off x="927475" y="648250"/>
            <a:ext cx="7458600" cy="3117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First we understand its working of these models:</a:t>
            </a:r>
            <a:endParaRPr sz="1400">
              <a:solidFill>
                <a:schemeClr val="dk1"/>
              </a:solidFill>
              <a:latin typeface="Calibri"/>
              <a:ea typeface="Calibri"/>
              <a:cs typeface="Calibri"/>
              <a:sym typeface="Calibri"/>
            </a:endParaRPr>
          </a:p>
          <a:p>
            <a:pPr marL="342900" marR="0" lvl="0" indent="0" algn="l" rtl="0">
              <a:spcBef>
                <a:spcPts val="0"/>
              </a:spcBef>
              <a:spcAft>
                <a:spcPts val="0"/>
              </a:spcAft>
              <a:buNone/>
            </a:pPr>
            <a:endParaRPr sz="1800" b="1">
              <a:solidFill>
                <a:schemeClr val="dk1"/>
              </a:solidFill>
              <a:latin typeface="Calibri"/>
              <a:ea typeface="Calibri"/>
              <a:cs typeface="Calibri"/>
              <a:sym typeface="Calibri"/>
            </a:endParaRPr>
          </a:p>
          <a:p>
            <a:pPr marL="342900" marR="0" lvl="0" indent="0" algn="l" rtl="0">
              <a:spcBef>
                <a:spcPts val="0"/>
              </a:spcBef>
              <a:spcAft>
                <a:spcPts val="0"/>
              </a:spcAft>
              <a:buNone/>
            </a:pPr>
            <a:endParaRPr sz="1800" b="1">
              <a:solidFill>
                <a:schemeClr val="dk1"/>
              </a:solidFill>
              <a:latin typeface="Calibri"/>
              <a:ea typeface="Calibri"/>
              <a:cs typeface="Calibri"/>
              <a:sym typeface="Calibri"/>
            </a:endParaRPr>
          </a:p>
          <a:p>
            <a:pPr marL="215900" marR="0" lvl="0" indent="-215900" algn="l" rtl="0">
              <a:spcBef>
                <a:spcPts val="0"/>
              </a:spcBef>
              <a:spcAft>
                <a:spcPts val="0"/>
              </a:spcAft>
              <a:buClr>
                <a:schemeClr val="dk1"/>
              </a:buClr>
              <a:buSzPts val="1400"/>
              <a:buFont typeface="Noto Sans Symbols"/>
              <a:buChar char="▪"/>
            </a:pPr>
            <a:r>
              <a:rPr lang="en" sz="1800" b="1">
                <a:solidFill>
                  <a:schemeClr val="dk1"/>
                </a:solidFill>
                <a:latin typeface="Calibri"/>
                <a:ea typeface="Calibri"/>
                <a:cs typeface="Calibri"/>
                <a:sym typeface="Calibri"/>
              </a:rPr>
              <a:t>Random Forest Model (RF Model)</a:t>
            </a:r>
            <a:r>
              <a:rPr lang="en" sz="1800">
                <a:solidFill>
                  <a:schemeClr val="dk1"/>
                </a:solidFill>
                <a:latin typeface="Calibri"/>
                <a:ea typeface="Calibri"/>
                <a:cs typeface="Calibri"/>
                <a:sym typeface="Calibri"/>
              </a:rPr>
              <a:t> – Random Forest works by creating a bunch of decision trees, each trained on a different random subset of the data. For each tree, only a random set of features is considered when making decisions. When you want a prediction for a new data point, each tree gives its own prediction, and the final result is determined by a majority vote (for classification) or averaging (for regression) of all the individual tree predictions. This ensemble approach makes Random Forest more accurate and less prone to overfitting compared to a single decision tree.</a:t>
            </a:r>
            <a:endParaRPr sz="1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3" name="Picture 2">
            <a:extLst>
              <a:ext uri="{FF2B5EF4-FFF2-40B4-BE49-F238E27FC236}">
                <a16:creationId xmlns:a16="http://schemas.microsoft.com/office/drawing/2014/main" id="{FB57CCB5-A6E8-3F40-1905-BDEFC8F677A4}"/>
              </a:ext>
            </a:extLst>
          </p:cNvPr>
          <p:cNvPicPr>
            <a:picLocks noChangeAspect="1"/>
          </p:cNvPicPr>
          <p:nvPr/>
        </p:nvPicPr>
        <p:blipFill>
          <a:blip r:embed="rId3"/>
          <a:stretch>
            <a:fillRect/>
          </a:stretch>
        </p:blipFill>
        <p:spPr>
          <a:xfrm>
            <a:off x="0" y="328261"/>
            <a:ext cx="9144000" cy="44869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p:nvPr/>
        </p:nvSpPr>
        <p:spPr>
          <a:xfrm>
            <a:off x="378575" y="420200"/>
            <a:ext cx="8424000" cy="44895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800"/>
              <a:buFont typeface="Noto Sans Symbols"/>
              <a:buChar char="▪"/>
            </a:pPr>
            <a:r>
              <a:rPr lang="en" sz="1800" b="1" dirty="0">
                <a:solidFill>
                  <a:schemeClr val="dk1"/>
                </a:solidFill>
                <a:latin typeface="Calibri"/>
                <a:ea typeface="Calibri"/>
                <a:cs typeface="Calibri"/>
                <a:sym typeface="Calibri"/>
              </a:rPr>
              <a:t>Bidirectional Encoder Representations from Transformers (BERT)-</a:t>
            </a:r>
            <a:r>
              <a:rPr lang="en" sz="1800" dirty="0">
                <a:solidFill>
                  <a:schemeClr val="dk1"/>
                </a:solidFill>
                <a:latin typeface="Calibri"/>
                <a:ea typeface="Calibri"/>
                <a:cs typeface="Calibri"/>
                <a:sym typeface="Calibri"/>
              </a:rPr>
              <a:t>  It is a NLP technique language model that excels in understanding context. It is deep learning model which recognize complex patterns in pictures, text, sounds, and other data to produce accurate insights and predictions. BERT is a neural-network-based technique for language processing pre-training. In neural-network - based technique that uses interconnected nodes or neurons in a layered structure like resembles the human brain. </a:t>
            </a:r>
            <a:endParaRPr sz="1800" dirty="0">
              <a:solidFill>
                <a:schemeClr val="dk1"/>
              </a:solidFill>
              <a:latin typeface="Calibri"/>
              <a:ea typeface="Calibri"/>
              <a:cs typeface="Calibri"/>
              <a:sym typeface="Calibri"/>
            </a:endParaRPr>
          </a:p>
          <a:p>
            <a:pPr marL="0" lvl="0" indent="0" algn="l" rtl="0">
              <a:spcBef>
                <a:spcPts val="0"/>
              </a:spcBef>
              <a:spcAft>
                <a:spcPts val="0"/>
              </a:spcAft>
              <a:buNone/>
            </a:pPr>
            <a:r>
              <a:rPr lang="en" sz="1800" b="1" dirty="0">
                <a:solidFill>
                  <a:schemeClr val="dk1"/>
                </a:solidFill>
                <a:latin typeface="Calibri"/>
                <a:ea typeface="Calibri"/>
                <a:cs typeface="Calibri"/>
                <a:sym typeface="Calibri"/>
              </a:rPr>
              <a:t>Step 1: Preprocessing</a:t>
            </a:r>
            <a:endParaRPr sz="1800" b="1" dirty="0">
              <a:solidFill>
                <a:schemeClr val="dk1"/>
              </a:solidFill>
              <a:latin typeface="Calibri"/>
              <a:ea typeface="Calibri"/>
              <a:cs typeface="Calibri"/>
              <a:sym typeface="Calibri"/>
            </a:endParaRPr>
          </a:p>
          <a:p>
            <a:pPr marL="0" lvl="0" indent="0" algn="l" rtl="0">
              <a:spcBef>
                <a:spcPts val="0"/>
              </a:spcBef>
              <a:spcAft>
                <a:spcPts val="0"/>
              </a:spcAft>
              <a:buNone/>
            </a:pPr>
            <a:r>
              <a:rPr lang="en" sz="1800" dirty="0">
                <a:solidFill>
                  <a:schemeClr val="dk1"/>
                </a:solidFill>
                <a:latin typeface="Calibri"/>
                <a:ea typeface="Calibri"/>
                <a:cs typeface="Calibri"/>
                <a:sym typeface="Calibri"/>
              </a:rPr>
              <a:t>The input text is preprocessed to ensure consistency and compatibility with the model's architecture. This may involve tasks like:</a:t>
            </a:r>
            <a:endParaRPr sz="1800" dirty="0">
              <a:solidFill>
                <a:schemeClr val="dk1"/>
              </a:solidFill>
              <a:latin typeface="Calibri"/>
              <a:ea typeface="Calibri"/>
              <a:cs typeface="Calibri"/>
              <a:sym typeface="Calibri"/>
            </a:endParaRPr>
          </a:p>
          <a:p>
            <a:pPr marL="457200" lvl="0" indent="-342900" algn="l" rtl="0">
              <a:lnSpc>
                <a:spcPct val="115000"/>
              </a:lnSpc>
              <a:spcBef>
                <a:spcPts val="300"/>
              </a:spcBef>
              <a:spcAft>
                <a:spcPts val="0"/>
              </a:spcAft>
              <a:buClr>
                <a:schemeClr val="dk1"/>
              </a:buClr>
              <a:buSzPts val="1800"/>
              <a:buFont typeface="Calibri"/>
              <a:buAutoNum type="arabicPeriod"/>
            </a:pPr>
            <a:r>
              <a:rPr lang="en" sz="1800" dirty="0">
                <a:solidFill>
                  <a:schemeClr val="dk1"/>
                </a:solidFill>
                <a:latin typeface="Calibri"/>
                <a:ea typeface="Calibri"/>
                <a:cs typeface="Calibri"/>
                <a:sym typeface="Calibri"/>
              </a:rPr>
              <a:t>Tokenization: Breaking the text into individual words or subword units.</a:t>
            </a:r>
            <a:endParaRPr sz="1800" dirty="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AutoNum type="arabicPeriod"/>
            </a:pPr>
            <a:r>
              <a:rPr lang="en" sz="1800" dirty="0">
                <a:solidFill>
                  <a:schemeClr val="dk1"/>
                </a:solidFill>
                <a:latin typeface="Calibri"/>
                <a:ea typeface="Calibri"/>
                <a:cs typeface="Calibri"/>
                <a:sym typeface="Calibri"/>
              </a:rPr>
              <a:t>Normalization: Converting text to lowercase, removing punctuation, and handling special characters.</a:t>
            </a:r>
            <a:endParaRPr sz="1800" dirty="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AutoNum type="arabicPeriod"/>
            </a:pPr>
            <a:r>
              <a:rPr lang="en" sz="1800" dirty="0">
                <a:solidFill>
                  <a:schemeClr val="dk1"/>
                </a:solidFill>
                <a:latin typeface="Calibri"/>
                <a:ea typeface="Calibri"/>
                <a:cs typeface="Calibri"/>
                <a:sym typeface="Calibri"/>
              </a:rPr>
              <a:t>Embedding: Representing each token as a numerical vector to represent its meaning.</a:t>
            </a:r>
            <a:endParaRPr sz="1800" dirty="0">
              <a:solidFill>
                <a:schemeClr val="dk1"/>
              </a:solidFill>
              <a:latin typeface="Calibri"/>
              <a:ea typeface="Calibri"/>
              <a:cs typeface="Calibri"/>
              <a:sym typeface="Calibri"/>
            </a:endParaRPr>
          </a:p>
          <a:p>
            <a:pPr marL="457200" lvl="0" indent="0" algn="l" rtl="0">
              <a:spcBef>
                <a:spcPts val="110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p:nvPr/>
        </p:nvSpPr>
        <p:spPr>
          <a:xfrm>
            <a:off x="488850" y="321125"/>
            <a:ext cx="8353200" cy="384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b="1">
                <a:solidFill>
                  <a:schemeClr val="dk1"/>
                </a:solidFill>
                <a:latin typeface="Calibri"/>
                <a:ea typeface="Calibri"/>
                <a:cs typeface="Calibri"/>
                <a:sym typeface="Calibri"/>
              </a:rPr>
              <a:t>Step 2: Pre-training</a:t>
            </a:r>
            <a:endParaRPr sz="1800" b="1">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Noto Sans Symbols"/>
              <a:buChar char="▪"/>
            </a:pPr>
            <a:r>
              <a:rPr lang="en" sz="1800">
                <a:solidFill>
                  <a:schemeClr val="dk1"/>
                </a:solidFill>
                <a:latin typeface="Calibri"/>
                <a:ea typeface="Calibri"/>
                <a:cs typeface="Calibri"/>
                <a:sym typeface="Calibri"/>
              </a:rPr>
              <a:t>The pre-training stage is BERT learns to capture contextual relationships between words in a massive dataset of unlabeled text. This involves two main tasks:</a:t>
            </a:r>
            <a:endParaRPr sz="1800">
              <a:solidFill>
                <a:schemeClr val="dk1"/>
              </a:solidFill>
              <a:latin typeface="Calibri"/>
              <a:ea typeface="Calibri"/>
              <a:cs typeface="Calibri"/>
              <a:sym typeface="Calibri"/>
            </a:endParaRPr>
          </a:p>
          <a:p>
            <a:pPr marL="914400" marR="0" lvl="1" indent="-342900" algn="l" rtl="0">
              <a:lnSpc>
                <a:spcPct val="100000"/>
              </a:lnSpc>
              <a:spcBef>
                <a:spcPts val="0"/>
              </a:spcBef>
              <a:spcAft>
                <a:spcPts val="0"/>
              </a:spcAft>
              <a:buClr>
                <a:schemeClr val="dk1"/>
              </a:buClr>
              <a:buSzPts val="1800"/>
              <a:buFont typeface="Noto Sans Symbols"/>
              <a:buChar char="○"/>
            </a:pPr>
            <a:r>
              <a:rPr lang="en" sz="1800">
                <a:solidFill>
                  <a:schemeClr val="dk1"/>
                </a:solidFill>
                <a:latin typeface="Calibri"/>
                <a:ea typeface="Calibri"/>
                <a:cs typeface="Calibri"/>
                <a:sym typeface="Calibri"/>
              </a:rPr>
              <a:t>Masked Language Modeling (MLM): Randomly masking 15% of the words in the input and asking the model to predict the missing words. This helps BERT learn the context of surrounding words and understand their relationships.</a:t>
            </a:r>
            <a:endParaRPr sz="1800">
              <a:solidFill>
                <a:schemeClr val="dk1"/>
              </a:solidFill>
              <a:latin typeface="Calibri"/>
              <a:ea typeface="Calibri"/>
              <a:cs typeface="Calibri"/>
              <a:sym typeface="Calibri"/>
            </a:endParaRPr>
          </a:p>
          <a:p>
            <a:pPr marL="914400" marR="0" lvl="1" indent="-342900" algn="l" rtl="0">
              <a:lnSpc>
                <a:spcPct val="100000"/>
              </a:lnSpc>
              <a:spcBef>
                <a:spcPts val="0"/>
              </a:spcBef>
              <a:spcAft>
                <a:spcPts val="0"/>
              </a:spcAft>
              <a:buClr>
                <a:schemeClr val="dk1"/>
              </a:buClr>
              <a:buSzPts val="1800"/>
              <a:buFont typeface="Noto Sans Symbols"/>
              <a:buChar char="○"/>
            </a:pPr>
            <a:r>
              <a:rPr lang="en" sz="1800">
                <a:solidFill>
                  <a:schemeClr val="dk1"/>
                </a:solidFill>
                <a:latin typeface="Calibri"/>
                <a:ea typeface="Calibri"/>
                <a:cs typeface="Calibri"/>
                <a:sym typeface="Calibri"/>
              </a:rPr>
              <a:t>Next Sentence Prediction (NSP): Given a pair of sentences, predicting whether the second sentence is the actual next sentence in the original document. This helps BERT learn how sentences are connected and how to capture long-range dependencies.</a:t>
            </a: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b="1">
                <a:solidFill>
                  <a:schemeClr val="dk1"/>
                </a:solidFill>
                <a:latin typeface="Calibri"/>
                <a:ea typeface="Calibri"/>
                <a:cs typeface="Calibri"/>
                <a:sym typeface="Calibri"/>
              </a:rPr>
              <a:t>Step 3: Fine-tuning</a:t>
            </a:r>
            <a:endParaRPr sz="1800">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Noto Sans Symbols"/>
              <a:buChar char="▪"/>
            </a:pPr>
            <a:r>
              <a:rPr lang="en" sz="1800">
                <a:solidFill>
                  <a:schemeClr val="dk1"/>
                </a:solidFill>
                <a:latin typeface="Calibri"/>
                <a:ea typeface="Calibri"/>
                <a:cs typeface="Calibri"/>
                <a:sym typeface="Calibri"/>
              </a:rPr>
              <a:t>Once pre-trained, BERT can be fine-tuned for specific NLP tasks by adding a task-specific output layer and training it on a labeled dataset. This involves adjusting the model's weights to optimize its performance for the specific task at hand.</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1321</Words>
  <Application>Microsoft Office PowerPoint</Application>
  <PresentationFormat>On-screen Show (16:9)</PresentationFormat>
  <Paragraphs>103</Paragraphs>
  <Slides>19</Slides>
  <Notes>19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Noto Sans Symbols</vt:lpstr>
      <vt:lpstr>Calibri</vt:lpstr>
      <vt:lpstr>Open Sans</vt:lpstr>
      <vt:lpstr>Arial</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Jairam kumar</cp:lastModifiedBy>
  <cp:revision>1</cp:revision>
  <dcterms:modified xsi:type="dcterms:W3CDTF">2023-11-23T11:00:19Z</dcterms:modified>
</cp:coreProperties>
</file>