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7" r:id="rId11"/>
    <p:sldId id="264" r:id="rId12"/>
    <p:sldId id="269" r:id="rId13"/>
    <p:sldId id="266" r:id="rId14"/>
    <p:sldId id="268" r:id="rId15"/>
    <p:sldId id="270" r:id="rId16"/>
    <p:sldId id="272"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04" userDrawn="1">
          <p15:clr>
            <a:srgbClr val="A4A3A4"/>
          </p15:clr>
        </p15:guide>
        <p15:guide id="2" pos="642" userDrawn="1">
          <p15:clr>
            <a:srgbClr val="A4A3A4"/>
          </p15:clr>
        </p15:guide>
        <p15:guide id="3" pos="7061" userDrawn="1">
          <p15:clr>
            <a:srgbClr val="A4A3A4"/>
          </p15:clr>
        </p15:guide>
        <p15:guide id="4" orient="horz" pos="363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3" autoAdjust="0"/>
    <p:restoredTop sz="94660"/>
  </p:normalViewPr>
  <p:slideViewPr>
    <p:cSldViewPr snapToGrid="0">
      <p:cViewPr varScale="1">
        <p:scale>
          <a:sx n="83" d="100"/>
          <a:sy n="83" d="100"/>
        </p:scale>
        <p:origin x="643" y="67"/>
      </p:cViewPr>
      <p:guideLst>
        <p:guide orient="horz" pos="504"/>
        <p:guide pos="642"/>
        <p:guide pos="7061"/>
        <p:guide orient="horz" pos="363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E:\chrome%20Download\xyz.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chrome%20Download\xyz.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chrome%20Download\xyz.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chrome%20Download\xyz.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7599089255530047E-2"/>
          <c:y val="7.1554276742155906E-2"/>
          <c:w val="0.89552065957573834"/>
          <c:h val="0.60546988016760361"/>
        </c:manualLayout>
      </c:layout>
      <c:lineChart>
        <c:grouping val="standard"/>
        <c:varyColors val="0"/>
        <c:ser>
          <c:idx val="0"/>
          <c:order val="0"/>
          <c:tx>
            <c:strRef>
              <c:f>Total!$D$95</c:f>
              <c:strCache>
                <c:ptCount val="1"/>
                <c:pt idx="0">
                  <c:v>Total Accident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cat>
            <c:multiLvlStrRef>
              <c:f>Total!$B$96:$C$125</c:f>
              <c:multiLvlStrCache>
                <c:ptCount val="30"/>
                <c:lvl>
                  <c:pt idx="0">
                    <c:v>Tamil Nadu</c:v>
                  </c:pt>
                  <c:pt idx="1">
                    <c:v>Maharashtra</c:v>
                  </c:pt>
                  <c:pt idx="2">
                    <c:v>West Bengal</c:v>
                  </c:pt>
                  <c:pt idx="3">
                    <c:v>Delhi</c:v>
                  </c:pt>
                  <c:pt idx="4">
                    <c:v>Gujarat</c:v>
                  </c:pt>
                  <c:pt idx="5">
                    <c:v>Tamil Nadu</c:v>
                  </c:pt>
                  <c:pt idx="6">
                    <c:v>Maharashtra</c:v>
                  </c:pt>
                  <c:pt idx="7">
                    <c:v>West Bengal</c:v>
                  </c:pt>
                  <c:pt idx="8">
                    <c:v>Delhi</c:v>
                  </c:pt>
                  <c:pt idx="9">
                    <c:v>Gujarat</c:v>
                  </c:pt>
                  <c:pt idx="10">
                    <c:v>Tamil Nadu</c:v>
                  </c:pt>
                  <c:pt idx="11">
                    <c:v>Maharashtra</c:v>
                  </c:pt>
                  <c:pt idx="12">
                    <c:v>West Bengal</c:v>
                  </c:pt>
                  <c:pt idx="13">
                    <c:v>Delhi</c:v>
                  </c:pt>
                  <c:pt idx="14">
                    <c:v>Gujarat</c:v>
                  </c:pt>
                  <c:pt idx="15">
                    <c:v>Tamil Nadu</c:v>
                  </c:pt>
                  <c:pt idx="16">
                    <c:v>Maharashtra</c:v>
                  </c:pt>
                  <c:pt idx="17">
                    <c:v>West Bengal</c:v>
                  </c:pt>
                  <c:pt idx="18">
                    <c:v>Delhi</c:v>
                  </c:pt>
                  <c:pt idx="19">
                    <c:v>Gujarat</c:v>
                  </c:pt>
                  <c:pt idx="20">
                    <c:v>Tamil Nadu</c:v>
                  </c:pt>
                  <c:pt idx="21">
                    <c:v>Maharashtra</c:v>
                  </c:pt>
                  <c:pt idx="22">
                    <c:v>West Bengal</c:v>
                  </c:pt>
                  <c:pt idx="23">
                    <c:v>Delhi</c:v>
                  </c:pt>
                  <c:pt idx="24">
                    <c:v>Gujarat</c:v>
                  </c:pt>
                  <c:pt idx="25">
                    <c:v>Tamil Nadu</c:v>
                  </c:pt>
                  <c:pt idx="26">
                    <c:v>Maharashtra</c:v>
                  </c:pt>
                  <c:pt idx="27">
                    <c:v>West Bengal</c:v>
                  </c:pt>
                  <c:pt idx="28">
                    <c:v>Delhi</c:v>
                  </c:pt>
                  <c:pt idx="29">
                    <c:v>Gujarat</c:v>
                  </c:pt>
                </c:lvl>
                <c:lvl>
                  <c:pt idx="0">
                    <c:v>2014</c:v>
                  </c:pt>
                  <c:pt idx="5">
                    <c:v>2015</c:v>
                  </c:pt>
                  <c:pt idx="10">
                    <c:v>2016</c:v>
                  </c:pt>
                  <c:pt idx="15">
                    <c:v>2017</c:v>
                  </c:pt>
                  <c:pt idx="20">
                    <c:v>2018</c:v>
                  </c:pt>
                  <c:pt idx="25">
                    <c:v>2019</c:v>
                  </c:pt>
                </c:lvl>
              </c:multiLvlStrCache>
            </c:multiLvlStrRef>
          </c:cat>
          <c:val>
            <c:numRef>
              <c:f>Total!$D$96:$D$125</c:f>
              <c:numCache>
                <c:formatCode>#,##0</c:formatCode>
                <c:ptCount val="30"/>
                <c:pt idx="0">
                  <c:v>67250</c:v>
                </c:pt>
                <c:pt idx="1">
                  <c:v>61627</c:v>
                </c:pt>
                <c:pt idx="2">
                  <c:v>12875</c:v>
                </c:pt>
                <c:pt idx="3">
                  <c:v>8623</c:v>
                </c:pt>
                <c:pt idx="4">
                  <c:v>23712</c:v>
                </c:pt>
                <c:pt idx="5">
                  <c:v>69059</c:v>
                </c:pt>
                <c:pt idx="6">
                  <c:v>63805</c:v>
                </c:pt>
                <c:pt idx="7">
                  <c:v>13208</c:v>
                </c:pt>
                <c:pt idx="8">
                  <c:v>8085</c:v>
                </c:pt>
                <c:pt idx="9">
                  <c:v>23183</c:v>
                </c:pt>
                <c:pt idx="10">
                  <c:v>71431</c:v>
                </c:pt>
                <c:pt idx="11">
                  <c:v>39878</c:v>
                </c:pt>
                <c:pt idx="12">
                  <c:v>13580</c:v>
                </c:pt>
                <c:pt idx="13">
                  <c:v>7375</c:v>
                </c:pt>
                <c:pt idx="14">
                  <c:v>21859</c:v>
                </c:pt>
                <c:pt idx="15">
                  <c:v>65562</c:v>
                </c:pt>
                <c:pt idx="16">
                  <c:v>35853</c:v>
                </c:pt>
                <c:pt idx="17">
                  <c:v>11631</c:v>
                </c:pt>
                <c:pt idx="18">
                  <c:v>6673</c:v>
                </c:pt>
                <c:pt idx="19">
                  <c:v>19081</c:v>
                </c:pt>
                <c:pt idx="20">
                  <c:v>63920</c:v>
                </c:pt>
                <c:pt idx="21">
                  <c:v>35717</c:v>
                </c:pt>
                <c:pt idx="22">
                  <c:v>12705</c:v>
                </c:pt>
                <c:pt idx="23">
                  <c:v>6515</c:v>
                </c:pt>
                <c:pt idx="24">
                  <c:v>18769</c:v>
                </c:pt>
                <c:pt idx="25">
                  <c:v>57228</c:v>
                </c:pt>
                <c:pt idx="26">
                  <c:v>32925</c:v>
                </c:pt>
                <c:pt idx="27">
                  <c:v>10158</c:v>
                </c:pt>
                <c:pt idx="28">
                  <c:v>5610</c:v>
                </c:pt>
                <c:pt idx="29">
                  <c:v>17046</c:v>
                </c:pt>
              </c:numCache>
            </c:numRef>
          </c:val>
          <c:smooth val="0"/>
          <c:extLst>
            <c:ext xmlns:c16="http://schemas.microsoft.com/office/drawing/2014/chart" uri="{C3380CC4-5D6E-409C-BE32-E72D297353CC}">
              <c16:uniqueId val="{00000001-7D14-4E83-9BC7-DA36504D1EF2}"/>
            </c:ext>
          </c:extLst>
        </c:ser>
        <c:ser>
          <c:idx val="1"/>
          <c:order val="1"/>
          <c:tx>
            <c:strRef>
              <c:f>Total!$F$95</c:f>
              <c:strCache>
                <c:ptCount val="1"/>
                <c:pt idx="0">
                  <c:v>Moving Average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Total!$F$96:$F$125</c:f>
              <c:numCache>
                <c:formatCode>General</c:formatCode>
                <c:ptCount val="30"/>
                <c:pt idx="2" formatCode="#,##0">
                  <c:v>34817.4</c:v>
                </c:pt>
                <c:pt idx="3" formatCode="#,##0">
                  <c:v>35179.199999999997</c:v>
                </c:pt>
                <c:pt idx="4" formatCode="#,##0">
                  <c:v>35614.800000000003</c:v>
                </c:pt>
                <c:pt idx="5" formatCode="#,##0">
                  <c:v>35681.4</c:v>
                </c:pt>
                <c:pt idx="6" formatCode="#,##0">
                  <c:v>35573.800000000003</c:v>
                </c:pt>
                <c:pt idx="7" formatCode="#,##0">
                  <c:v>35468</c:v>
                </c:pt>
                <c:pt idx="8" formatCode="#,##0">
                  <c:v>35942.400000000001</c:v>
                </c:pt>
                <c:pt idx="9" formatCode="#,##0">
                  <c:v>31157</c:v>
                </c:pt>
                <c:pt idx="10" formatCode="#,##0">
                  <c:v>31231.4</c:v>
                </c:pt>
                <c:pt idx="11" formatCode="#,##0">
                  <c:v>31089.4</c:v>
                </c:pt>
                <c:pt idx="12" formatCode="#,##0">
                  <c:v>30824.6</c:v>
                </c:pt>
                <c:pt idx="13" formatCode="#,##0">
                  <c:v>29650.799999999999</c:v>
                </c:pt>
                <c:pt idx="14" formatCode="#,##0">
                  <c:v>28845.8</c:v>
                </c:pt>
                <c:pt idx="15" formatCode="#,##0">
                  <c:v>28456</c:v>
                </c:pt>
                <c:pt idx="16" formatCode="#,##0">
                  <c:v>28315.599999999999</c:v>
                </c:pt>
                <c:pt idx="17" formatCode="#,##0">
                  <c:v>27760</c:v>
                </c:pt>
                <c:pt idx="18" formatCode="#,##0">
                  <c:v>27431.599999999999</c:v>
                </c:pt>
                <c:pt idx="19" formatCode="#,##0">
                  <c:v>27404.400000000001</c:v>
                </c:pt>
                <c:pt idx="20" formatCode="#,##0">
                  <c:v>27619.200000000001</c:v>
                </c:pt>
                <c:pt idx="21" formatCode="#,##0">
                  <c:v>27587.599999999999</c:v>
                </c:pt>
                <c:pt idx="22" formatCode="#,##0">
                  <c:v>27525.200000000001</c:v>
                </c:pt>
                <c:pt idx="23" formatCode="#,##0">
                  <c:v>26186.799999999999</c:v>
                </c:pt>
                <c:pt idx="24" formatCode="#,##0">
                  <c:v>25628.400000000001</c:v>
                </c:pt>
                <c:pt idx="25" formatCode="#,##0">
                  <c:v>25119</c:v>
                </c:pt>
                <c:pt idx="26" formatCode="#,##0">
                  <c:v>24938</c:v>
                </c:pt>
                <c:pt idx="27" formatCode="#,##0">
                  <c:v>24593.4</c:v>
                </c:pt>
              </c:numCache>
            </c:numRef>
          </c:val>
          <c:smooth val="0"/>
          <c:extLst>
            <c:ext xmlns:c16="http://schemas.microsoft.com/office/drawing/2014/chart" uri="{C3380CC4-5D6E-409C-BE32-E72D297353CC}">
              <c16:uniqueId val="{00000002-7D14-4E83-9BC7-DA36504D1EF2}"/>
            </c:ext>
          </c:extLst>
        </c:ser>
        <c:dLbls>
          <c:showLegendKey val="0"/>
          <c:showVal val="0"/>
          <c:showCatName val="0"/>
          <c:showSerName val="0"/>
          <c:showPercent val="0"/>
          <c:showBubbleSize val="0"/>
        </c:dLbls>
        <c:marker val="1"/>
        <c:smooth val="0"/>
        <c:axId val="1031576815"/>
        <c:axId val="1031577295"/>
      </c:lineChart>
      <c:catAx>
        <c:axId val="10315768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1577295"/>
        <c:crosses val="autoZero"/>
        <c:auto val="1"/>
        <c:lblAlgn val="ctr"/>
        <c:lblOffset val="100"/>
        <c:noMultiLvlLbl val="0"/>
      </c:catAx>
      <c:valAx>
        <c:axId val="103157729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1576815"/>
        <c:crosses val="autoZero"/>
        <c:crossBetween val="between"/>
      </c:valAx>
      <c:spPr>
        <a:noFill/>
        <a:ln>
          <a:noFill/>
        </a:ln>
        <a:effectLst/>
      </c:spPr>
    </c:plotArea>
    <c:legend>
      <c:legendPos val="r"/>
      <c:layout>
        <c:manualLayout>
          <c:xMode val="edge"/>
          <c:yMode val="edge"/>
          <c:x val="8.5714059646374297E-2"/>
          <c:y val="0.94547718243126311"/>
          <c:w val="0.73181455492201519"/>
          <c:h val="5.0359083018656478E-2"/>
        </c:manualLayout>
      </c:layout>
      <c:overlay val="0"/>
      <c:spPr>
        <a:noFill/>
        <a:ln>
          <a:noFill/>
        </a:ln>
        <a:effectLst/>
      </c:spPr>
      <c:txPr>
        <a:bodyPr rot="0" spcFirstLastPara="1" vertOverflow="ellipsis" vert="horz" wrap="square" anchor="ctr" anchorCtr="1"/>
        <a:lstStyle/>
        <a:p>
          <a:pPr>
            <a:defRPr lang="en-US" sz="9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5134802139558943E-2"/>
          <c:y val="6.8322970795797508E-2"/>
          <c:w val="0.89360561655990056"/>
          <c:h val="0.59880930238050956"/>
        </c:manualLayout>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cat>
            <c:multiLvlStrRef>
              <c:f>Injury!$B$124:$C$153</c:f>
              <c:multiLvlStrCache>
                <c:ptCount val="30"/>
                <c:lvl>
                  <c:pt idx="0">
                    <c:v>Tamil Nadu</c:v>
                  </c:pt>
                  <c:pt idx="1">
                    <c:v>Maharashtra</c:v>
                  </c:pt>
                  <c:pt idx="2">
                    <c:v>West Bengal</c:v>
                  </c:pt>
                  <c:pt idx="3">
                    <c:v>Delhi</c:v>
                  </c:pt>
                  <c:pt idx="4">
                    <c:v>Gujarat</c:v>
                  </c:pt>
                  <c:pt idx="5">
                    <c:v>Tamil Nadu</c:v>
                  </c:pt>
                  <c:pt idx="6">
                    <c:v>Maharashtra</c:v>
                  </c:pt>
                  <c:pt idx="7">
                    <c:v>West Bengal</c:v>
                  </c:pt>
                  <c:pt idx="8">
                    <c:v>Delhi</c:v>
                  </c:pt>
                  <c:pt idx="9">
                    <c:v>Gujarat</c:v>
                  </c:pt>
                  <c:pt idx="10">
                    <c:v>Tamil Nadu</c:v>
                  </c:pt>
                  <c:pt idx="11">
                    <c:v>Maharashtra</c:v>
                  </c:pt>
                  <c:pt idx="12">
                    <c:v>West Bengal</c:v>
                  </c:pt>
                  <c:pt idx="13">
                    <c:v>Delhi</c:v>
                  </c:pt>
                  <c:pt idx="14">
                    <c:v>Gujarat</c:v>
                  </c:pt>
                  <c:pt idx="15">
                    <c:v>Tamil Nadu</c:v>
                  </c:pt>
                  <c:pt idx="16">
                    <c:v>Maharashtra</c:v>
                  </c:pt>
                  <c:pt idx="17">
                    <c:v>West Bengal</c:v>
                  </c:pt>
                  <c:pt idx="18">
                    <c:v>Delhi</c:v>
                  </c:pt>
                  <c:pt idx="19">
                    <c:v>Gujarat</c:v>
                  </c:pt>
                  <c:pt idx="20">
                    <c:v>Tamil Nadu</c:v>
                  </c:pt>
                  <c:pt idx="21">
                    <c:v>Maharashtra</c:v>
                  </c:pt>
                  <c:pt idx="22">
                    <c:v>West Bengal</c:v>
                  </c:pt>
                  <c:pt idx="23">
                    <c:v>Delhi</c:v>
                  </c:pt>
                  <c:pt idx="24">
                    <c:v>Gujarat</c:v>
                  </c:pt>
                  <c:pt idx="25">
                    <c:v>Tamil Nadu</c:v>
                  </c:pt>
                  <c:pt idx="26">
                    <c:v>Maharashtra</c:v>
                  </c:pt>
                  <c:pt idx="27">
                    <c:v>West Bengal</c:v>
                  </c:pt>
                  <c:pt idx="28">
                    <c:v>Delhi</c:v>
                  </c:pt>
                  <c:pt idx="29">
                    <c:v>Gujarat</c:v>
                  </c:pt>
                </c:lvl>
                <c:lvl>
                  <c:pt idx="0">
                    <c:v>2014</c:v>
                  </c:pt>
                  <c:pt idx="5">
                    <c:v>2015</c:v>
                  </c:pt>
                  <c:pt idx="10">
                    <c:v>2016</c:v>
                  </c:pt>
                  <c:pt idx="15">
                    <c:v>2017</c:v>
                  </c:pt>
                  <c:pt idx="20">
                    <c:v>2018</c:v>
                  </c:pt>
                  <c:pt idx="25">
                    <c:v>2019</c:v>
                  </c:pt>
                </c:lvl>
              </c:multiLvlStrCache>
            </c:multiLvlStrRef>
          </c:cat>
          <c:val>
            <c:numRef>
              <c:f>Injury!$D$124:$D$153</c:f>
              <c:numCache>
                <c:formatCode>#,##0</c:formatCode>
                <c:ptCount val="30"/>
                <c:pt idx="0">
                  <c:v>77725</c:v>
                </c:pt>
                <c:pt idx="1">
                  <c:v>40455</c:v>
                </c:pt>
                <c:pt idx="2">
                  <c:v>12018</c:v>
                </c:pt>
                <c:pt idx="3">
                  <c:v>8283</c:v>
                </c:pt>
                <c:pt idx="4">
                  <c:v>22493</c:v>
                </c:pt>
                <c:pt idx="5">
                  <c:v>79746</c:v>
                </c:pt>
                <c:pt idx="6">
                  <c:v>39606</c:v>
                </c:pt>
                <c:pt idx="7">
                  <c:v>11794</c:v>
                </c:pt>
                <c:pt idx="8">
                  <c:v>8258</c:v>
                </c:pt>
                <c:pt idx="9">
                  <c:v>21448</c:v>
                </c:pt>
                <c:pt idx="10">
                  <c:v>82163</c:v>
                </c:pt>
                <c:pt idx="11">
                  <c:v>35884</c:v>
                </c:pt>
                <c:pt idx="12">
                  <c:v>11859</c:v>
                </c:pt>
                <c:pt idx="13">
                  <c:v>7154</c:v>
                </c:pt>
                <c:pt idx="14">
                  <c:v>19949</c:v>
                </c:pt>
                <c:pt idx="15">
                  <c:v>74571</c:v>
                </c:pt>
                <c:pt idx="16">
                  <c:v>32128</c:v>
                </c:pt>
                <c:pt idx="17">
                  <c:v>10091</c:v>
                </c:pt>
                <c:pt idx="18">
                  <c:v>6604</c:v>
                </c:pt>
                <c:pt idx="19">
                  <c:v>16802</c:v>
                </c:pt>
                <c:pt idx="20">
                  <c:v>74537</c:v>
                </c:pt>
                <c:pt idx="21">
                  <c:v>31365</c:v>
                </c:pt>
                <c:pt idx="22">
                  <c:v>11997</c:v>
                </c:pt>
                <c:pt idx="23">
                  <c:v>6086</c:v>
                </c:pt>
                <c:pt idx="24">
                  <c:v>17467</c:v>
                </c:pt>
                <c:pt idx="25">
                  <c:v>67137</c:v>
                </c:pt>
                <c:pt idx="26">
                  <c:v>28628</c:v>
                </c:pt>
                <c:pt idx="27">
                  <c:v>9757</c:v>
                </c:pt>
                <c:pt idx="28">
                  <c:v>5152</c:v>
                </c:pt>
                <c:pt idx="29">
                  <c:v>16258</c:v>
                </c:pt>
              </c:numCache>
            </c:numRef>
          </c:val>
          <c:smooth val="0"/>
          <c:extLst>
            <c:ext xmlns:c16="http://schemas.microsoft.com/office/drawing/2014/chart" uri="{C3380CC4-5D6E-409C-BE32-E72D297353CC}">
              <c16:uniqueId val="{00000001-DDFE-41E2-BD6B-B53924308613}"/>
            </c:ext>
          </c:extLst>
        </c:ser>
        <c:ser>
          <c:idx val="1"/>
          <c:order val="1"/>
          <c:tx>
            <c:strRef>
              <c:f>Injury!$E$123</c:f>
              <c:strCache>
                <c:ptCount val="1"/>
                <c:pt idx="0">
                  <c:v>Moving Average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Injury!$E$124:$E$153</c:f>
              <c:numCache>
                <c:formatCode>General</c:formatCode>
                <c:ptCount val="30"/>
                <c:pt idx="2" formatCode="#,##0">
                  <c:v>32194.799999999999</c:v>
                </c:pt>
                <c:pt idx="3" formatCode="#,##0">
                  <c:v>32599</c:v>
                </c:pt>
                <c:pt idx="4" formatCode="#,##0">
                  <c:v>32429.200000000001</c:v>
                </c:pt>
                <c:pt idx="5" formatCode="#,##0">
                  <c:v>32384.400000000001</c:v>
                </c:pt>
                <c:pt idx="6" formatCode="#,##0">
                  <c:v>32379.4</c:v>
                </c:pt>
                <c:pt idx="7" formatCode="#,##0">
                  <c:v>32170.400000000001</c:v>
                </c:pt>
                <c:pt idx="8" formatCode="#,##0">
                  <c:v>32653.8</c:v>
                </c:pt>
                <c:pt idx="9" formatCode="#,##0">
                  <c:v>31909.4</c:v>
                </c:pt>
                <c:pt idx="10" formatCode="#,##0">
                  <c:v>31922.400000000001</c:v>
                </c:pt>
                <c:pt idx="11" formatCode="#,##0">
                  <c:v>31701.599999999999</c:v>
                </c:pt>
                <c:pt idx="12" formatCode="#,##0">
                  <c:v>31401.8</c:v>
                </c:pt>
                <c:pt idx="13" formatCode="#,##0">
                  <c:v>29883.4</c:v>
                </c:pt>
                <c:pt idx="14" formatCode="#,##0">
                  <c:v>29132.2</c:v>
                </c:pt>
                <c:pt idx="15" formatCode="#,##0">
                  <c:v>28778.6</c:v>
                </c:pt>
                <c:pt idx="16" formatCode="#,##0">
                  <c:v>28668.6</c:v>
                </c:pt>
                <c:pt idx="17" formatCode="#,##0">
                  <c:v>28039.200000000001</c:v>
                </c:pt>
                <c:pt idx="18" formatCode="#,##0">
                  <c:v>28032.400000000001</c:v>
                </c:pt>
                <c:pt idx="19" formatCode="#,##0">
                  <c:v>27879.8</c:v>
                </c:pt>
                <c:pt idx="20" formatCode="#,##0">
                  <c:v>28261</c:v>
                </c:pt>
                <c:pt idx="21" formatCode="#,##0">
                  <c:v>28157.4</c:v>
                </c:pt>
                <c:pt idx="22" formatCode="#,##0">
                  <c:v>28290.400000000001</c:v>
                </c:pt>
                <c:pt idx="23" formatCode="#,##0">
                  <c:v>26810.400000000001</c:v>
                </c:pt>
                <c:pt idx="24" formatCode="#,##0">
                  <c:v>26263</c:v>
                </c:pt>
                <c:pt idx="25" formatCode="#,##0">
                  <c:v>25815</c:v>
                </c:pt>
                <c:pt idx="26" formatCode="#,##0">
                  <c:v>25628.2</c:v>
                </c:pt>
                <c:pt idx="27" formatCode="#,##0">
                  <c:v>25386.400000000001</c:v>
                </c:pt>
              </c:numCache>
            </c:numRef>
          </c:val>
          <c:smooth val="0"/>
          <c:extLst>
            <c:ext xmlns:c16="http://schemas.microsoft.com/office/drawing/2014/chart" uri="{C3380CC4-5D6E-409C-BE32-E72D297353CC}">
              <c16:uniqueId val="{00000002-DDFE-41E2-BD6B-B53924308613}"/>
            </c:ext>
          </c:extLst>
        </c:ser>
        <c:dLbls>
          <c:showLegendKey val="0"/>
          <c:showVal val="0"/>
          <c:showCatName val="0"/>
          <c:showSerName val="0"/>
          <c:showPercent val="0"/>
          <c:showBubbleSize val="0"/>
        </c:dLbls>
        <c:marker val="1"/>
        <c:smooth val="0"/>
        <c:axId val="1031580655"/>
        <c:axId val="1031570575"/>
      </c:lineChart>
      <c:catAx>
        <c:axId val="10315806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1570575"/>
        <c:crosses val="autoZero"/>
        <c:auto val="1"/>
        <c:lblAlgn val="ctr"/>
        <c:lblOffset val="100"/>
        <c:noMultiLvlLbl val="0"/>
      </c:catAx>
      <c:valAx>
        <c:axId val="103157057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1580655"/>
        <c:crosses val="autoZero"/>
        <c:crossBetween val="between"/>
      </c:valAx>
      <c:spPr>
        <a:noFill/>
        <a:ln>
          <a:noFill/>
        </a:ln>
        <a:effectLst/>
      </c:spPr>
    </c:plotArea>
    <c:legend>
      <c:legendPos val="r"/>
      <c:legendEntry>
        <c:idx val="0"/>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a:defRPr lang="en-US" sz="900" b="1" i="0" u="none" strike="noStrike" kern="1200" baseline="0">
                <a:solidFill>
                  <a:schemeClr val="tx1"/>
                </a:solidFill>
                <a:latin typeface="+mn-lt"/>
                <a:ea typeface="+mn-ea"/>
                <a:cs typeface="+mn-cs"/>
              </a:defRPr>
            </a:pPr>
            <a:endParaRPr lang="en-US"/>
          </a:p>
        </c:txPr>
      </c:legendEntry>
      <c:legendEntry>
        <c:idx val="2"/>
        <c:txPr>
          <a:bodyPr rot="0" spcFirstLastPara="1" vertOverflow="ellipsis" vert="horz" wrap="square" anchor="ctr" anchorCtr="1"/>
          <a:lstStyle/>
          <a:p>
            <a:pPr>
              <a:defRPr lang="en-US" sz="900" b="1" i="0" u="none" strike="noStrike" kern="1200" baseline="0">
                <a:solidFill>
                  <a:schemeClr val="tx1"/>
                </a:solidFill>
                <a:latin typeface="+mn-lt"/>
                <a:ea typeface="+mn-ea"/>
                <a:cs typeface="+mn-cs"/>
              </a:defRPr>
            </a:pPr>
            <a:endParaRPr lang="en-US"/>
          </a:p>
        </c:txPr>
      </c:legendEntry>
      <c:layout>
        <c:manualLayout>
          <c:xMode val="edge"/>
          <c:yMode val="edge"/>
          <c:x val="0.11533556646677597"/>
          <c:y val="0.90544713971272328"/>
          <c:w val="0.65725632727407146"/>
          <c:h val="9.1827406924452917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2226476827382886E-2"/>
          <c:y val="3.8255547054322873E-2"/>
          <c:w val="0.88037626289864457"/>
          <c:h val="0.57500105428672987"/>
        </c:manualLayout>
      </c:layout>
      <c:lineChart>
        <c:grouping val="standard"/>
        <c:varyColors val="0"/>
        <c:ser>
          <c:idx val="0"/>
          <c:order val="0"/>
          <c:tx>
            <c:strRef>
              <c:f>Killed!$D$109</c:f>
              <c:strCache>
                <c:ptCount val="1"/>
                <c:pt idx="0">
                  <c:v>Killed</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cat>
            <c:multiLvlStrRef>
              <c:f>Killed!$B$110:$C$139</c:f>
              <c:multiLvlStrCache>
                <c:ptCount val="30"/>
                <c:lvl>
                  <c:pt idx="0">
                    <c:v>Tamil Nadu</c:v>
                  </c:pt>
                  <c:pt idx="1">
                    <c:v>Maharashtra</c:v>
                  </c:pt>
                  <c:pt idx="2">
                    <c:v>West Bengal</c:v>
                  </c:pt>
                  <c:pt idx="3">
                    <c:v>Delhi</c:v>
                  </c:pt>
                  <c:pt idx="4">
                    <c:v>Gujarat</c:v>
                  </c:pt>
                  <c:pt idx="5">
                    <c:v>Tamil Nadu</c:v>
                  </c:pt>
                  <c:pt idx="6">
                    <c:v>Maharashtra</c:v>
                  </c:pt>
                  <c:pt idx="7">
                    <c:v>West Bengal</c:v>
                  </c:pt>
                  <c:pt idx="8">
                    <c:v>Delhi</c:v>
                  </c:pt>
                  <c:pt idx="9">
                    <c:v>Gujarat</c:v>
                  </c:pt>
                  <c:pt idx="10">
                    <c:v>Tamil Nadu</c:v>
                  </c:pt>
                  <c:pt idx="11">
                    <c:v>Maharashtra</c:v>
                  </c:pt>
                  <c:pt idx="12">
                    <c:v>West Bengal</c:v>
                  </c:pt>
                  <c:pt idx="13">
                    <c:v>Delhi</c:v>
                  </c:pt>
                  <c:pt idx="14">
                    <c:v>Gujarat</c:v>
                  </c:pt>
                  <c:pt idx="15">
                    <c:v>Tamil Nadu</c:v>
                  </c:pt>
                  <c:pt idx="16">
                    <c:v>Maharashtra</c:v>
                  </c:pt>
                  <c:pt idx="17">
                    <c:v>West Bengal</c:v>
                  </c:pt>
                  <c:pt idx="18">
                    <c:v>Delhi</c:v>
                  </c:pt>
                  <c:pt idx="19">
                    <c:v>Gujarat</c:v>
                  </c:pt>
                  <c:pt idx="20">
                    <c:v>Tamil Nadu</c:v>
                  </c:pt>
                  <c:pt idx="21">
                    <c:v>Maharashtra</c:v>
                  </c:pt>
                  <c:pt idx="22">
                    <c:v>West Bengal</c:v>
                  </c:pt>
                  <c:pt idx="23">
                    <c:v>Delhi</c:v>
                  </c:pt>
                  <c:pt idx="24">
                    <c:v>Gujarat</c:v>
                  </c:pt>
                  <c:pt idx="25">
                    <c:v>Tamil Nadu</c:v>
                  </c:pt>
                  <c:pt idx="26">
                    <c:v>Maharashtra</c:v>
                  </c:pt>
                  <c:pt idx="27">
                    <c:v>West Bengal</c:v>
                  </c:pt>
                  <c:pt idx="28">
                    <c:v>Delhi</c:v>
                  </c:pt>
                  <c:pt idx="29">
                    <c:v>Gujarat</c:v>
                  </c:pt>
                </c:lvl>
                <c:lvl>
                  <c:pt idx="0">
                    <c:v>2014</c:v>
                  </c:pt>
                  <c:pt idx="5">
                    <c:v>2015</c:v>
                  </c:pt>
                  <c:pt idx="10">
                    <c:v>2016</c:v>
                  </c:pt>
                  <c:pt idx="15">
                    <c:v>2017</c:v>
                  </c:pt>
                  <c:pt idx="20">
                    <c:v>2018</c:v>
                  </c:pt>
                  <c:pt idx="25">
                    <c:v>2019</c:v>
                  </c:pt>
                </c:lvl>
              </c:multiLvlStrCache>
            </c:multiLvlStrRef>
          </c:cat>
          <c:val>
            <c:numRef>
              <c:f>Killed!$D$110:$D$139</c:f>
              <c:numCache>
                <c:formatCode>#,##0</c:formatCode>
                <c:ptCount val="30"/>
                <c:pt idx="0">
                  <c:v>15190</c:v>
                </c:pt>
                <c:pt idx="1">
                  <c:v>12803</c:v>
                </c:pt>
                <c:pt idx="2">
                  <c:v>5875</c:v>
                </c:pt>
                <c:pt idx="3">
                  <c:v>1671</c:v>
                </c:pt>
                <c:pt idx="4">
                  <c:v>7955</c:v>
                </c:pt>
                <c:pt idx="5">
                  <c:v>15642</c:v>
                </c:pt>
                <c:pt idx="6">
                  <c:v>13212</c:v>
                </c:pt>
                <c:pt idx="7">
                  <c:v>6234</c:v>
                </c:pt>
                <c:pt idx="8">
                  <c:v>1622</c:v>
                </c:pt>
                <c:pt idx="9">
                  <c:v>8119</c:v>
                </c:pt>
                <c:pt idx="10">
                  <c:v>17218</c:v>
                </c:pt>
                <c:pt idx="11">
                  <c:v>12935</c:v>
                </c:pt>
                <c:pt idx="12">
                  <c:v>6544</c:v>
                </c:pt>
                <c:pt idx="13">
                  <c:v>1591</c:v>
                </c:pt>
                <c:pt idx="14">
                  <c:v>8136</c:v>
                </c:pt>
                <c:pt idx="15">
                  <c:v>16157</c:v>
                </c:pt>
                <c:pt idx="16">
                  <c:v>12264</c:v>
                </c:pt>
                <c:pt idx="17">
                  <c:v>5769</c:v>
                </c:pt>
                <c:pt idx="18">
                  <c:v>1584</c:v>
                </c:pt>
                <c:pt idx="19">
                  <c:v>7289</c:v>
                </c:pt>
                <c:pt idx="20">
                  <c:v>12216</c:v>
                </c:pt>
                <c:pt idx="21">
                  <c:v>13261</c:v>
                </c:pt>
                <c:pt idx="22">
                  <c:v>5711</c:v>
                </c:pt>
                <c:pt idx="23">
                  <c:v>1690</c:v>
                </c:pt>
                <c:pt idx="24">
                  <c:v>7996</c:v>
                </c:pt>
                <c:pt idx="25">
                  <c:v>10525</c:v>
                </c:pt>
                <c:pt idx="26">
                  <c:v>12788</c:v>
                </c:pt>
                <c:pt idx="27">
                  <c:v>5500</c:v>
                </c:pt>
                <c:pt idx="28">
                  <c:v>1463</c:v>
                </c:pt>
                <c:pt idx="29">
                  <c:v>7390</c:v>
                </c:pt>
              </c:numCache>
            </c:numRef>
          </c:val>
          <c:smooth val="0"/>
          <c:extLst>
            <c:ext xmlns:c16="http://schemas.microsoft.com/office/drawing/2014/chart" uri="{C3380CC4-5D6E-409C-BE32-E72D297353CC}">
              <c16:uniqueId val="{00000001-FE65-4877-A406-8D289DA22E51}"/>
            </c:ext>
          </c:extLst>
        </c:ser>
        <c:ser>
          <c:idx val="1"/>
          <c:order val="1"/>
          <c:tx>
            <c:strRef>
              <c:f>Killed!$E$109</c:f>
              <c:strCache>
                <c:ptCount val="1"/>
                <c:pt idx="0">
                  <c:v>Moving Average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multiLvlStrRef>
              <c:f>Killed!$B$110:$C$139</c:f>
              <c:multiLvlStrCache>
                <c:ptCount val="30"/>
                <c:lvl>
                  <c:pt idx="0">
                    <c:v>Tamil Nadu</c:v>
                  </c:pt>
                  <c:pt idx="1">
                    <c:v>Maharashtra</c:v>
                  </c:pt>
                  <c:pt idx="2">
                    <c:v>West Bengal</c:v>
                  </c:pt>
                  <c:pt idx="3">
                    <c:v>Delhi</c:v>
                  </c:pt>
                  <c:pt idx="4">
                    <c:v>Gujarat</c:v>
                  </c:pt>
                  <c:pt idx="5">
                    <c:v>Tamil Nadu</c:v>
                  </c:pt>
                  <c:pt idx="6">
                    <c:v>Maharashtra</c:v>
                  </c:pt>
                  <c:pt idx="7">
                    <c:v>West Bengal</c:v>
                  </c:pt>
                  <c:pt idx="8">
                    <c:v>Delhi</c:v>
                  </c:pt>
                  <c:pt idx="9">
                    <c:v>Gujarat</c:v>
                  </c:pt>
                  <c:pt idx="10">
                    <c:v>Tamil Nadu</c:v>
                  </c:pt>
                  <c:pt idx="11">
                    <c:v>Maharashtra</c:v>
                  </c:pt>
                  <c:pt idx="12">
                    <c:v>West Bengal</c:v>
                  </c:pt>
                  <c:pt idx="13">
                    <c:v>Delhi</c:v>
                  </c:pt>
                  <c:pt idx="14">
                    <c:v>Gujarat</c:v>
                  </c:pt>
                  <c:pt idx="15">
                    <c:v>Tamil Nadu</c:v>
                  </c:pt>
                  <c:pt idx="16">
                    <c:v>Maharashtra</c:v>
                  </c:pt>
                  <c:pt idx="17">
                    <c:v>West Bengal</c:v>
                  </c:pt>
                  <c:pt idx="18">
                    <c:v>Delhi</c:v>
                  </c:pt>
                  <c:pt idx="19">
                    <c:v>Gujarat</c:v>
                  </c:pt>
                  <c:pt idx="20">
                    <c:v>Tamil Nadu</c:v>
                  </c:pt>
                  <c:pt idx="21">
                    <c:v>Maharashtra</c:v>
                  </c:pt>
                  <c:pt idx="22">
                    <c:v>West Bengal</c:v>
                  </c:pt>
                  <c:pt idx="23">
                    <c:v>Delhi</c:v>
                  </c:pt>
                  <c:pt idx="24">
                    <c:v>Gujarat</c:v>
                  </c:pt>
                  <c:pt idx="25">
                    <c:v>Tamil Nadu</c:v>
                  </c:pt>
                  <c:pt idx="26">
                    <c:v>Maharashtra</c:v>
                  </c:pt>
                  <c:pt idx="27">
                    <c:v>West Bengal</c:v>
                  </c:pt>
                  <c:pt idx="28">
                    <c:v>Delhi</c:v>
                  </c:pt>
                  <c:pt idx="29">
                    <c:v>Gujarat</c:v>
                  </c:pt>
                </c:lvl>
                <c:lvl>
                  <c:pt idx="0">
                    <c:v>2014</c:v>
                  </c:pt>
                  <c:pt idx="5">
                    <c:v>2015</c:v>
                  </c:pt>
                  <c:pt idx="10">
                    <c:v>2016</c:v>
                  </c:pt>
                  <c:pt idx="15">
                    <c:v>2017</c:v>
                  </c:pt>
                  <c:pt idx="20">
                    <c:v>2018</c:v>
                  </c:pt>
                  <c:pt idx="25">
                    <c:v>2019</c:v>
                  </c:pt>
                </c:lvl>
              </c:multiLvlStrCache>
            </c:multiLvlStrRef>
          </c:cat>
          <c:val>
            <c:numRef>
              <c:f>Killed!$E$110:$E$139</c:f>
              <c:numCache>
                <c:formatCode>General</c:formatCode>
                <c:ptCount val="30"/>
                <c:pt idx="2" formatCode="#,##0">
                  <c:v>8698.7999999999993</c:v>
                </c:pt>
                <c:pt idx="3" formatCode="#,##0">
                  <c:v>8789.2000000000007</c:v>
                </c:pt>
                <c:pt idx="4" formatCode="#,##0">
                  <c:v>8871</c:v>
                </c:pt>
                <c:pt idx="5" formatCode="#,##0">
                  <c:v>8942.7999999999993</c:v>
                </c:pt>
                <c:pt idx="6" formatCode="#,##0">
                  <c:v>8933</c:v>
                </c:pt>
                <c:pt idx="7" formatCode="#,##0">
                  <c:v>8965.7999999999993</c:v>
                </c:pt>
                <c:pt idx="8" formatCode="#,##0">
                  <c:v>9281</c:v>
                </c:pt>
                <c:pt idx="9" formatCode="#,##0">
                  <c:v>9225.6</c:v>
                </c:pt>
                <c:pt idx="10" formatCode="#,##0">
                  <c:v>9287.6</c:v>
                </c:pt>
                <c:pt idx="11" formatCode="#,##0">
                  <c:v>9281.4</c:v>
                </c:pt>
                <c:pt idx="12" formatCode="#,##0">
                  <c:v>9284.7999999999993</c:v>
                </c:pt>
                <c:pt idx="13" formatCode="#,##0">
                  <c:v>9072.6</c:v>
                </c:pt>
                <c:pt idx="14" formatCode="#,##0">
                  <c:v>8938.4</c:v>
                </c:pt>
                <c:pt idx="15" formatCode="#,##0">
                  <c:v>8783.4</c:v>
                </c:pt>
                <c:pt idx="16" formatCode="#,##0">
                  <c:v>8782</c:v>
                </c:pt>
                <c:pt idx="17" formatCode="#,##0">
                  <c:v>8612.6</c:v>
                </c:pt>
                <c:pt idx="18" formatCode="#,##0">
                  <c:v>7824.4</c:v>
                </c:pt>
                <c:pt idx="19" formatCode="#,##0">
                  <c:v>8023.8</c:v>
                </c:pt>
                <c:pt idx="20" formatCode="#,##0">
                  <c:v>8012.2</c:v>
                </c:pt>
                <c:pt idx="21" formatCode="#,##0">
                  <c:v>8033.4</c:v>
                </c:pt>
                <c:pt idx="22" formatCode="#,##0">
                  <c:v>8174.8</c:v>
                </c:pt>
                <c:pt idx="23" formatCode="#,##0">
                  <c:v>7836.6</c:v>
                </c:pt>
                <c:pt idx="24" formatCode="#,##0">
                  <c:v>7742</c:v>
                </c:pt>
                <c:pt idx="25" formatCode="#,##0">
                  <c:v>7699.8</c:v>
                </c:pt>
                <c:pt idx="26" formatCode="#,##0">
                  <c:v>7654.4</c:v>
                </c:pt>
                <c:pt idx="27" formatCode="#,##0">
                  <c:v>7533.2</c:v>
                </c:pt>
              </c:numCache>
            </c:numRef>
          </c:val>
          <c:smooth val="0"/>
          <c:extLst>
            <c:ext xmlns:c16="http://schemas.microsoft.com/office/drawing/2014/chart" uri="{C3380CC4-5D6E-409C-BE32-E72D297353CC}">
              <c16:uniqueId val="{00000002-FE65-4877-A406-8D289DA22E51}"/>
            </c:ext>
          </c:extLst>
        </c:ser>
        <c:dLbls>
          <c:showLegendKey val="0"/>
          <c:showVal val="0"/>
          <c:showCatName val="0"/>
          <c:showSerName val="0"/>
          <c:showPercent val="0"/>
          <c:showBubbleSize val="0"/>
        </c:dLbls>
        <c:marker val="1"/>
        <c:smooth val="0"/>
        <c:axId val="1595766415"/>
        <c:axId val="1595768335"/>
      </c:lineChart>
      <c:catAx>
        <c:axId val="15957664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5768335"/>
        <c:crosses val="autoZero"/>
        <c:auto val="1"/>
        <c:lblAlgn val="ctr"/>
        <c:lblOffset val="100"/>
        <c:noMultiLvlLbl val="0"/>
      </c:catAx>
      <c:valAx>
        <c:axId val="159576833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57664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6222325340087558E-2"/>
          <c:y val="4.9184033383839636E-2"/>
          <c:w val="0.8897969097878462"/>
          <c:h val="0.56277378602684169"/>
        </c:manualLayout>
      </c:layout>
      <c:lineChart>
        <c:grouping val="standard"/>
        <c:varyColors val="0"/>
        <c:ser>
          <c:idx val="0"/>
          <c:order val="0"/>
          <c:tx>
            <c:strRef>
              <c:f>NH!$D$108</c:f>
              <c:strCache>
                <c:ptCount val="1"/>
                <c:pt idx="0">
                  <c:v>Total Accident on National Highway</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cat>
            <c:multiLvlStrRef>
              <c:f>NH!$B$109:$C$138</c:f>
              <c:multiLvlStrCache>
                <c:ptCount val="30"/>
                <c:lvl>
                  <c:pt idx="0">
                    <c:v>Tamil Nadu</c:v>
                  </c:pt>
                  <c:pt idx="1">
                    <c:v>Maharashtra</c:v>
                  </c:pt>
                  <c:pt idx="2">
                    <c:v>West Bengal</c:v>
                  </c:pt>
                  <c:pt idx="3">
                    <c:v>Delhi</c:v>
                  </c:pt>
                  <c:pt idx="4">
                    <c:v>Gujarat</c:v>
                  </c:pt>
                  <c:pt idx="5">
                    <c:v>Tamil Nadu</c:v>
                  </c:pt>
                  <c:pt idx="6">
                    <c:v>Maharashtra</c:v>
                  </c:pt>
                  <c:pt idx="7">
                    <c:v>West Bengal</c:v>
                  </c:pt>
                  <c:pt idx="8">
                    <c:v>Delhi</c:v>
                  </c:pt>
                  <c:pt idx="9">
                    <c:v>Gujarat</c:v>
                  </c:pt>
                  <c:pt idx="10">
                    <c:v>Tamil Nadu</c:v>
                  </c:pt>
                  <c:pt idx="11">
                    <c:v>Maharashtra</c:v>
                  </c:pt>
                  <c:pt idx="12">
                    <c:v>West Bengal</c:v>
                  </c:pt>
                  <c:pt idx="13">
                    <c:v>Delhi</c:v>
                  </c:pt>
                  <c:pt idx="14">
                    <c:v>Gujarat</c:v>
                  </c:pt>
                  <c:pt idx="15">
                    <c:v>Tamil Nadu</c:v>
                  </c:pt>
                  <c:pt idx="16">
                    <c:v>Maharashtra</c:v>
                  </c:pt>
                  <c:pt idx="17">
                    <c:v>West Bengal</c:v>
                  </c:pt>
                  <c:pt idx="18">
                    <c:v>Delhi</c:v>
                  </c:pt>
                  <c:pt idx="19">
                    <c:v>Gujarat</c:v>
                  </c:pt>
                  <c:pt idx="20">
                    <c:v>Tamil Nadu</c:v>
                  </c:pt>
                  <c:pt idx="21">
                    <c:v>Maharashtra</c:v>
                  </c:pt>
                  <c:pt idx="22">
                    <c:v>West Bengal</c:v>
                  </c:pt>
                  <c:pt idx="23">
                    <c:v>Delhi</c:v>
                  </c:pt>
                  <c:pt idx="24">
                    <c:v>Gujarat</c:v>
                  </c:pt>
                  <c:pt idx="25">
                    <c:v>Tamil Nadu</c:v>
                  </c:pt>
                  <c:pt idx="26">
                    <c:v>Maharashtra</c:v>
                  </c:pt>
                  <c:pt idx="27">
                    <c:v>West Bengal</c:v>
                  </c:pt>
                  <c:pt idx="28">
                    <c:v>Delhi</c:v>
                  </c:pt>
                  <c:pt idx="29">
                    <c:v>Gujarat</c:v>
                  </c:pt>
                </c:lvl>
                <c:lvl>
                  <c:pt idx="0">
                    <c:v>2014</c:v>
                  </c:pt>
                  <c:pt idx="5">
                    <c:v>2015</c:v>
                  </c:pt>
                  <c:pt idx="10">
                    <c:v>2016</c:v>
                  </c:pt>
                  <c:pt idx="15">
                    <c:v>2017</c:v>
                  </c:pt>
                  <c:pt idx="20">
                    <c:v>2018</c:v>
                  </c:pt>
                  <c:pt idx="25">
                    <c:v>2019</c:v>
                  </c:pt>
                </c:lvl>
              </c:multiLvlStrCache>
            </c:multiLvlStrRef>
          </c:cat>
          <c:val>
            <c:numRef>
              <c:f>NH!$D$109:$D$138</c:f>
              <c:numCache>
                <c:formatCode>0</c:formatCode>
                <c:ptCount val="30"/>
                <c:pt idx="0">
                  <c:v>20109</c:v>
                </c:pt>
                <c:pt idx="1">
                  <c:v>10788</c:v>
                </c:pt>
                <c:pt idx="2">
                  <c:v>4895</c:v>
                </c:pt>
                <c:pt idx="3">
                  <c:v>976</c:v>
                </c:pt>
                <c:pt idx="4">
                  <c:v>5038</c:v>
                </c:pt>
                <c:pt idx="5">
                  <c:v>21902</c:v>
                </c:pt>
                <c:pt idx="6">
                  <c:v>10839</c:v>
                </c:pt>
                <c:pt idx="7">
                  <c:v>4288</c:v>
                </c:pt>
                <c:pt idx="8">
                  <c:v>897</c:v>
                </c:pt>
                <c:pt idx="9">
                  <c:v>4897</c:v>
                </c:pt>
                <c:pt idx="10" formatCode="#,##0">
                  <c:v>22573</c:v>
                </c:pt>
                <c:pt idx="11" formatCode="#,##0">
                  <c:v>10364</c:v>
                </c:pt>
                <c:pt idx="12" formatCode="#,##0">
                  <c:v>4468</c:v>
                </c:pt>
                <c:pt idx="13">
                  <c:v>723</c:v>
                </c:pt>
                <c:pt idx="14" formatCode="#,##0">
                  <c:v>4617</c:v>
                </c:pt>
                <c:pt idx="15" formatCode="#,##0">
                  <c:v>20696</c:v>
                </c:pt>
                <c:pt idx="16" formatCode="#,##0">
                  <c:v>9237</c:v>
                </c:pt>
                <c:pt idx="17" formatCode="#,##0">
                  <c:v>4158</c:v>
                </c:pt>
                <c:pt idx="18">
                  <c:v>755</c:v>
                </c:pt>
                <c:pt idx="19" formatCode="#,##0">
                  <c:v>4333</c:v>
                </c:pt>
                <c:pt idx="20" formatCode="#,##0">
                  <c:v>19583</c:v>
                </c:pt>
                <c:pt idx="21" formatCode="#,##0">
                  <c:v>9355</c:v>
                </c:pt>
                <c:pt idx="22" formatCode="#,##0">
                  <c:v>4071</c:v>
                </c:pt>
                <c:pt idx="23">
                  <c:v>783</c:v>
                </c:pt>
                <c:pt idx="24" formatCode="#,##0">
                  <c:v>3997</c:v>
                </c:pt>
                <c:pt idx="25" formatCode="#,##0">
                  <c:v>17633</c:v>
                </c:pt>
                <c:pt idx="26" formatCode="#,##0">
                  <c:v>8360</c:v>
                </c:pt>
                <c:pt idx="27" formatCode="#,##0">
                  <c:v>3537</c:v>
                </c:pt>
                <c:pt idx="28">
                  <c:v>857</c:v>
                </c:pt>
                <c:pt idx="29" formatCode="#,##0">
                  <c:v>3511</c:v>
                </c:pt>
              </c:numCache>
            </c:numRef>
          </c:val>
          <c:smooth val="0"/>
          <c:extLst>
            <c:ext xmlns:c16="http://schemas.microsoft.com/office/drawing/2014/chart" uri="{C3380CC4-5D6E-409C-BE32-E72D297353CC}">
              <c16:uniqueId val="{00000001-62B4-440D-9676-979A5B520557}"/>
            </c:ext>
          </c:extLst>
        </c:ser>
        <c:ser>
          <c:idx val="1"/>
          <c:order val="1"/>
          <c:tx>
            <c:strRef>
              <c:f>NH!$E$108</c:f>
              <c:strCache>
                <c:ptCount val="1"/>
                <c:pt idx="0">
                  <c:v>Moving Average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multiLvlStrRef>
              <c:f>NH!$B$109:$C$138</c:f>
              <c:multiLvlStrCache>
                <c:ptCount val="30"/>
                <c:lvl>
                  <c:pt idx="0">
                    <c:v>Tamil Nadu</c:v>
                  </c:pt>
                  <c:pt idx="1">
                    <c:v>Maharashtra</c:v>
                  </c:pt>
                  <c:pt idx="2">
                    <c:v>West Bengal</c:v>
                  </c:pt>
                  <c:pt idx="3">
                    <c:v>Delhi</c:v>
                  </c:pt>
                  <c:pt idx="4">
                    <c:v>Gujarat</c:v>
                  </c:pt>
                  <c:pt idx="5">
                    <c:v>Tamil Nadu</c:v>
                  </c:pt>
                  <c:pt idx="6">
                    <c:v>Maharashtra</c:v>
                  </c:pt>
                  <c:pt idx="7">
                    <c:v>West Bengal</c:v>
                  </c:pt>
                  <c:pt idx="8">
                    <c:v>Delhi</c:v>
                  </c:pt>
                  <c:pt idx="9">
                    <c:v>Gujarat</c:v>
                  </c:pt>
                  <c:pt idx="10">
                    <c:v>Tamil Nadu</c:v>
                  </c:pt>
                  <c:pt idx="11">
                    <c:v>Maharashtra</c:v>
                  </c:pt>
                  <c:pt idx="12">
                    <c:v>West Bengal</c:v>
                  </c:pt>
                  <c:pt idx="13">
                    <c:v>Delhi</c:v>
                  </c:pt>
                  <c:pt idx="14">
                    <c:v>Gujarat</c:v>
                  </c:pt>
                  <c:pt idx="15">
                    <c:v>Tamil Nadu</c:v>
                  </c:pt>
                  <c:pt idx="16">
                    <c:v>Maharashtra</c:v>
                  </c:pt>
                  <c:pt idx="17">
                    <c:v>West Bengal</c:v>
                  </c:pt>
                  <c:pt idx="18">
                    <c:v>Delhi</c:v>
                  </c:pt>
                  <c:pt idx="19">
                    <c:v>Gujarat</c:v>
                  </c:pt>
                  <c:pt idx="20">
                    <c:v>Tamil Nadu</c:v>
                  </c:pt>
                  <c:pt idx="21">
                    <c:v>Maharashtra</c:v>
                  </c:pt>
                  <c:pt idx="22">
                    <c:v>West Bengal</c:v>
                  </c:pt>
                  <c:pt idx="23">
                    <c:v>Delhi</c:v>
                  </c:pt>
                  <c:pt idx="24">
                    <c:v>Gujarat</c:v>
                  </c:pt>
                  <c:pt idx="25">
                    <c:v>Tamil Nadu</c:v>
                  </c:pt>
                  <c:pt idx="26">
                    <c:v>Maharashtra</c:v>
                  </c:pt>
                  <c:pt idx="27">
                    <c:v>West Bengal</c:v>
                  </c:pt>
                  <c:pt idx="28">
                    <c:v>Delhi</c:v>
                  </c:pt>
                  <c:pt idx="29">
                    <c:v>Gujarat</c:v>
                  </c:pt>
                </c:lvl>
                <c:lvl>
                  <c:pt idx="0">
                    <c:v>2014</c:v>
                  </c:pt>
                  <c:pt idx="5">
                    <c:v>2015</c:v>
                  </c:pt>
                  <c:pt idx="10">
                    <c:v>2016</c:v>
                  </c:pt>
                  <c:pt idx="15">
                    <c:v>2017</c:v>
                  </c:pt>
                  <c:pt idx="20">
                    <c:v>2018</c:v>
                  </c:pt>
                  <c:pt idx="25">
                    <c:v>2019</c:v>
                  </c:pt>
                </c:lvl>
              </c:multiLvlStrCache>
            </c:multiLvlStrRef>
          </c:cat>
          <c:val>
            <c:numRef>
              <c:f>NH!$E$109:$E$138</c:f>
              <c:numCache>
                <c:formatCode>General</c:formatCode>
                <c:ptCount val="30"/>
                <c:pt idx="2" formatCode="0">
                  <c:v>8361.2000000000007</c:v>
                </c:pt>
                <c:pt idx="3" formatCode="0">
                  <c:v>8719.7999999999993</c:v>
                </c:pt>
                <c:pt idx="4" formatCode="0">
                  <c:v>8730</c:v>
                </c:pt>
                <c:pt idx="5" formatCode="0">
                  <c:v>8608.6</c:v>
                </c:pt>
                <c:pt idx="6" formatCode="0">
                  <c:v>8592.7999999999993</c:v>
                </c:pt>
                <c:pt idx="7" formatCode="0">
                  <c:v>8564.6</c:v>
                </c:pt>
                <c:pt idx="8" formatCode="0">
                  <c:v>8698.7999999999993</c:v>
                </c:pt>
                <c:pt idx="9" formatCode="0">
                  <c:v>8603.7999999999993</c:v>
                </c:pt>
                <c:pt idx="10" formatCode="0">
                  <c:v>8639.7999999999993</c:v>
                </c:pt>
                <c:pt idx="11" formatCode="0">
                  <c:v>8605</c:v>
                </c:pt>
                <c:pt idx="12" formatCode="0">
                  <c:v>8549</c:v>
                </c:pt>
                <c:pt idx="13" formatCode="0">
                  <c:v>8173.6</c:v>
                </c:pt>
                <c:pt idx="14" formatCode="0">
                  <c:v>7948.2</c:v>
                </c:pt>
                <c:pt idx="15" formatCode="0">
                  <c:v>7886.2</c:v>
                </c:pt>
                <c:pt idx="16" formatCode="0">
                  <c:v>7892.6</c:v>
                </c:pt>
                <c:pt idx="17" formatCode="0">
                  <c:v>7835.8</c:v>
                </c:pt>
                <c:pt idx="18" formatCode="0">
                  <c:v>7613.2</c:v>
                </c:pt>
                <c:pt idx="19" formatCode="0">
                  <c:v>7636.8</c:v>
                </c:pt>
                <c:pt idx="20" formatCode="0">
                  <c:v>7619.4</c:v>
                </c:pt>
                <c:pt idx="21" formatCode="0">
                  <c:v>7625</c:v>
                </c:pt>
                <c:pt idx="22" formatCode="0">
                  <c:v>7557.8</c:v>
                </c:pt>
                <c:pt idx="23" formatCode="0">
                  <c:v>7167.8</c:v>
                </c:pt>
                <c:pt idx="24" formatCode="0">
                  <c:v>6968.8</c:v>
                </c:pt>
                <c:pt idx="25" formatCode="0">
                  <c:v>6862</c:v>
                </c:pt>
                <c:pt idx="26" formatCode="0">
                  <c:v>6876.8</c:v>
                </c:pt>
                <c:pt idx="27" formatCode="0">
                  <c:v>6779.6</c:v>
                </c:pt>
              </c:numCache>
            </c:numRef>
          </c:val>
          <c:smooth val="0"/>
          <c:extLst>
            <c:ext xmlns:c16="http://schemas.microsoft.com/office/drawing/2014/chart" uri="{C3380CC4-5D6E-409C-BE32-E72D297353CC}">
              <c16:uniqueId val="{00000002-62B4-440D-9676-979A5B520557}"/>
            </c:ext>
          </c:extLst>
        </c:ser>
        <c:dLbls>
          <c:showLegendKey val="0"/>
          <c:showVal val="0"/>
          <c:showCatName val="0"/>
          <c:showSerName val="0"/>
          <c:showPercent val="0"/>
          <c:showBubbleSize val="0"/>
        </c:dLbls>
        <c:marker val="1"/>
        <c:smooth val="0"/>
        <c:axId val="1595767375"/>
        <c:axId val="1595777455"/>
      </c:lineChart>
      <c:catAx>
        <c:axId val="1595767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5777455"/>
        <c:crosses val="autoZero"/>
        <c:auto val="1"/>
        <c:lblAlgn val="ctr"/>
        <c:lblOffset val="100"/>
        <c:noMultiLvlLbl val="0"/>
      </c:catAx>
      <c:valAx>
        <c:axId val="159577745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5767375"/>
        <c:crosses val="autoZero"/>
        <c:crossBetween val="between"/>
      </c:valAx>
      <c:spPr>
        <a:noFill/>
        <a:ln>
          <a:noFill/>
        </a:ln>
        <a:effectLst/>
      </c:spPr>
    </c:plotArea>
    <c:legend>
      <c:legendPos val="b"/>
      <c:layout>
        <c:manualLayout>
          <c:xMode val="edge"/>
          <c:yMode val="edge"/>
          <c:x val="1.168035395207275E-2"/>
          <c:y val="0.88674475789423257"/>
          <c:w val="0.98831960916592421"/>
          <c:h val="0.11305387144008043"/>
        </c:manualLayout>
      </c:layout>
      <c:overlay val="0"/>
      <c:spPr>
        <a:noFill/>
        <a:ln>
          <a:noFill/>
        </a:ln>
        <a:effectLst/>
      </c:spPr>
      <c:txPr>
        <a:bodyPr rot="0" spcFirstLastPara="1" vertOverflow="ellipsis" vert="horz" wrap="square" anchor="ctr" anchorCtr="1"/>
        <a:lstStyle/>
        <a:p>
          <a:pPr>
            <a:defRPr lang="en-US" sz="9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3B86BB-6348-4111-8B77-6930D16E3575}" type="datetimeFigureOut">
              <a:rPr lang="en-IN" smtClean="0"/>
              <a:t>01-05-2023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9121E15F-286C-4134-9667-A519A8A40773}"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072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3B86BB-6348-4111-8B77-6930D16E3575}"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1E15F-286C-4134-9667-A519A8A40773}"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2965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3B86BB-6348-4111-8B77-6930D16E3575}"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1E15F-286C-4134-9667-A519A8A40773}"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2670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3B86BB-6348-4111-8B77-6930D16E3575}"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1E15F-286C-4134-9667-A519A8A40773}"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8026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B86BB-6348-4111-8B77-6930D16E3575}"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1E15F-286C-4134-9667-A519A8A40773}"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327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3B86BB-6348-4111-8B77-6930D16E3575}" type="datetimeFigureOut">
              <a:rPr lang="en-IN" smtClean="0"/>
              <a:t>01-05-2023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21E15F-286C-4134-9667-A519A8A40773}"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5772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3B86BB-6348-4111-8B77-6930D16E3575}" type="datetimeFigureOut">
              <a:rPr lang="en-IN" smtClean="0"/>
              <a:t>01-05-2023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21E15F-286C-4134-9667-A519A8A40773}"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4065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3B86BB-6348-4111-8B77-6930D16E3575}" type="datetimeFigureOut">
              <a:rPr lang="en-IN" smtClean="0"/>
              <a:t>01-05-2023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21E15F-286C-4134-9667-A519A8A40773}"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8685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3B86BB-6348-4111-8B77-6930D16E3575}" type="datetimeFigureOut">
              <a:rPr lang="en-IN" smtClean="0"/>
              <a:t>01-05-2023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21E15F-286C-4134-9667-A519A8A40773}" type="slidenum">
              <a:rPr lang="en-IN" smtClean="0"/>
              <a:t>‹#›</a:t>
            </a:fld>
            <a:endParaRPr lang="en-IN"/>
          </a:p>
        </p:txBody>
      </p:sp>
    </p:spTree>
    <p:extLst>
      <p:ext uri="{BB962C8B-B14F-4D97-AF65-F5344CB8AC3E}">
        <p14:creationId xmlns:p14="http://schemas.microsoft.com/office/powerpoint/2010/main" val="48299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3B86BB-6348-4111-8B77-6930D16E3575}" type="datetimeFigureOut">
              <a:rPr lang="en-IN" smtClean="0"/>
              <a:t>01-05-2023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21E15F-286C-4134-9667-A519A8A40773}"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4418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83B86BB-6348-4111-8B77-6930D16E3575}" type="datetimeFigureOut">
              <a:rPr lang="en-IN" smtClean="0"/>
              <a:t>01-05-2023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9121E15F-286C-4134-9667-A519A8A40773}"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8040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83B86BB-6348-4111-8B77-6930D16E3575}" type="datetimeFigureOut">
              <a:rPr lang="en-IN" smtClean="0"/>
              <a:t>01-05-2023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121E15F-286C-4134-9667-A519A8A40773}"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58154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D1A23-3191-2CBE-C4AD-171EBD169E34}"/>
              </a:ext>
            </a:extLst>
          </p:cNvPr>
          <p:cNvSpPr>
            <a:spLocks noGrp="1"/>
          </p:cNvSpPr>
          <p:nvPr>
            <p:ph type="ctrTitle"/>
          </p:nvPr>
        </p:nvSpPr>
        <p:spPr/>
        <p:txBody>
          <a:bodyPr>
            <a:normAutofit/>
          </a:bodyPr>
          <a:lstStyle/>
          <a:p>
            <a:r>
              <a:rPr lang="en-US" sz="2800" b="1" dirty="0">
                <a:effectLst>
                  <a:outerShdw blurRad="38100" dist="38100" dir="2700000" algn="tl">
                    <a:srgbClr val="000000">
                      <a:alpha val="43137"/>
                    </a:srgbClr>
                  </a:outerShdw>
                </a:effectLst>
                <a:latin typeface="Times New Roman" panose="02020603050405020304" pitchFamily="18" charset="0"/>
                <a:ea typeface="MS Mincho" panose="02020609040205080304" pitchFamily="49" charset="-128"/>
              </a:rPr>
              <a:t>Analysis &amp; Prediction of Road Accident</a:t>
            </a:r>
            <a:endParaRPr lang="en-IN" sz="8800"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EFFC24A5-92C5-09C1-E7BC-5B200C1110F7}"/>
              </a:ext>
            </a:extLst>
          </p:cNvPr>
          <p:cNvSpPr>
            <a:spLocks noGrp="1"/>
          </p:cNvSpPr>
          <p:nvPr>
            <p:ph type="subTitle" idx="1"/>
          </p:nvPr>
        </p:nvSpPr>
        <p:spPr>
          <a:xfrm>
            <a:off x="4504026" y="6030119"/>
            <a:ext cx="8004611" cy="1655762"/>
          </a:xfrm>
        </p:spPr>
        <p:txBody>
          <a:bodyPr/>
          <a:lstStyle/>
          <a:p>
            <a:pPr algn="l"/>
            <a:r>
              <a:rPr lang="en-US" sz="1800" i="1" dirty="0">
                <a:effectLst/>
                <a:latin typeface="Times New Roman" panose="02020603050405020304" pitchFamily="18" charset="0"/>
                <a:ea typeface="MS Mincho" panose="02020609040205080304" pitchFamily="49" charset="-128"/>
              </a:rPr>
              <a:t>By:-</a:t>
            </a:r>
          </a:p>
          <a:p>
            <a:r>
              <a:rPr lang="en-US" sz="1800" i="1" dirty="0">
                <a:effectLst/>
                <a:latin typeface="Times New Roman" panose="02020603050405020304" pitchFamily="18" charset="0"/>
                <a:ea typeface="MS Mincho" panose="02020609040205080304" pitchFamily="49" charset="-128"/>
              </a:rPr>
              <a:t>Aniket Sahi, Abhishek Kumar, Shashank Chauhan, Ranjan Kumar</a:t>
            </a:r>
            <a:endParaRPr lang="en-IN" dirty="0"/>
          </a:p>
        </p:txBody>
      </p:sp>
    </p:spTree>
    <p:extLst>
      <p:ext uri="{BB962C8B-B14F-4D97-AF65-F5344CB8AC3E}">
        <p14:creationId xmlns:p14="http://schemas.microsoft.com/office/powerpoint/2010/main" val="3905076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076B8D5-0A8E-6AD1-1F3E-1B22621DEFAB}"/>
              </a:ext>
            </a:extLst>
          </p:cNvPr>
          <p:cNvSpPr txBox="1"/>
          <p:nvPr/>
        </p:nvSpPr>
        <p:spPr>
          <a:xfrm>
            <a:off x="1019175" y="276880"/>
            <a:ext cx="8834029"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Forecasting for total no. of people injured in accidents</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88BBAB5D-3A9D-0036-59E9-C4BC41FF91DE}"/>
              </a:ext>
            </a:extLst>
          </p:cNvPr>
          <p:cNvPicPr>
            <a:picLocks noChangeAspect="1"/>
          </p:cNvPicPr>
          <p:nvPr/>
        </p:nvPicPr>
        <p:blipFill>
          <a:blip r:embed="rId2"/>
          <a:stretch>
            <a:fillRect/>
          </a:stretch>
        </p:blipFill>
        <p:spPr>
          <a:xfrm>
            <a:off x="3693923" y="4973879"/>
            <a:ext cx="6010516" cy="1652003"/>
          </a:xfrm>
          <a:prstGeom prst="rect">
            <a:avLst/>
          </a:prstGeom>
        </p:spPr>
      </p:pic>
      <p:pic>
        <p:nvPicPr>
          <p:cNvPr id="6" name="Picture 5">
            <a:extLst>
              <a:ext uri="{FF2B5EF4-FFF2-40B4-BE49-F238E27FC236}">
                <a16:creationId xmlns:a16="http://schemas.microsoft.com/office/drawing/2014/main" id="{39BD9CB6-F832-A585-3BAF-84ED0BAA8A07}"/>
              </a:ext>
            </a:extLst>
          </p:cNvPr>
          <p:cNvPicPr>
            <a:picLocks noChangeAspect="1"/>
          </p:cNvPicPr>
          <p:nvPr/>
        </p:nvPicPr>
        <p:blipFill>
          <a:blip r:embed="rId3"/>
          <a:stretch>
            <a:fillRect/>
          </a:stretch>
        </p:blipFill>
        <p:spPr>
          <a:xfrm>
            <a:off x="1572444" y="869102"/>
            <a:ext cx="10000124" cy="4104777"/>
          </a:xfrm>
          <a:prstGeom prst="rect">
            <a:avLst/>
          </a:prstGeom>
        </p:spPr>
      </p:pic>
    </p:spTree>
    <p:extLst>
      <p:ext uri="{BB962C8B-B14F-4D97-AF65-F5344CB8AC3E}">
        <p14:creationId xmlns:p14="http://schemas.microsoft.com/office/powerpoint/2010/main" val="2299919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062E1C-6622-BA7B-D204-3216C859F299}"/>
              </a:ext>
            </a:extLst>
          </p:cNvPr>
          <p:cNvSpPr txBox="1"/>
          <p:nvPr/>
        </p:nvSpPr>
        <p:spPr>
          <a:xfrm>
            <a:off x="1019175" y="313932"/>
            <a:ext cx="10058879"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Analysis for total number of people killed in road accidents:</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E417F54-B27F-44D1-7B89-989B3CEB1C5E}"/>
              </a:ext>
            </a:extLst>
          </p:cNvPr>
          <p:cNvSpPr txBox="1"/>
          <p:nvPr/>
        </p:nvSpPr>
        <p:spPr>
          <a:xfrm>
            <a:off x="8138437" y="3429000"/>
            <a:ext cx="3375137" cy="1938992"/>
          </a:xfrm>
          <a:prstGeom prst="rect">
            <a:avLst/>
          </a:prstGeom>
          <a:noFill/>
        </p:spPr>
        <p:txBody>
          <a:bodyPr wrap="square" rtlCol="0">
            <a:spAutoFit/>
          </a:bodyPr>
          <a:lstStyle/>
          <a:p>
            <a:r>
              <a:rPr lang="en-US" sz="2000" dirty="0">
                <a:solidFill>
                  <a:srgbClr val="374151"/>
                </a:solidFill>
                <a:latin typeface="Times New Roman" panose="02020603050405020304" pitchFamily="18" charset="0"/>
                <a:cs typeface="Times New Roman" panose="02020603050405020304" pitchFamily="18" charset="0"/>
              </a:rPr>
              <a:t>The linear trend equation for total no. of people killed in road accident obtained using regression analysis is</a:t>
            </a:r>
          </a:p>
          <a:p>
            <a:r>
              <a:rPr lang="en-US" sz="2000" b="1" dirty="0">
                <a:solidFill>
                  <a:srgbClr val="374151"/>
                </a:solidFill>
                <a:latin typeface="Times New Roman" panose="02020603050405020304" pitchFamily="18" charset="0"/>
                <a:cs typeface="Times New Roman" panose="02020603050405020304" pitchFamily="18" charset="0"/>
              </a:rPr>
              <a:t>Total no. of people killed  y = 10329 - 115.1x</a:t>
            </a:r>
            <a:endParaRPr lang="en-IN" sz="2000" b="1" dirty="0">
              <a:solidFill>
                <a:srgbClr val="374151"/>
              </a:solidFill>
              <a:latin typeface="Times New Roman" panose="02020603050405020304" pitchFamily="18" charset="0"/>
              <a:cs typeface="Times New Roman" panose="02020603050405020304" pitchFamily="18" charset="0"/>
            </a:endParaRPr>
          </a:p>
        </p:txBody>
      </p:sp>
      <p:graphicFrame>
        <p:nvGraphicFramePr>
          <p:cNvPr id="2" name="Chart 1">
            <a:extLst>
              <a:ext uri="{FF2B5EF4-FFF2-40B4-BE49-F238E27FC236}">
                <a16:creationId xmlns:a16="http://schemas.microsoft.com/office/drawing/2014/main" id="{8D5D2FA7-436D-82A5-6B0F-676B706F4F02}"/>
              </a:ext>
            </a:extLst>
          </p:cNvPr>
          <p:cNvGraphicFramePr/>
          <p:nvPr>
            <p:extLst>
              <p:ext uri="{D42A27DB-BD31-4B8C-83A1-F6EECF244321}">
                <p14:modId xmlns:p14="http://schemas.microsoft.com/office/powerpoint/2010/main" val="1367866641"/>
              </p:ext>
            </p:extLst>
          </p:nvPr>
        </p:nvGraphicFramePr>
        <p:xfrm>
          <a:off x="1431680" y="2585703"/>
          <a:ext cx="6129325" cy="3677446"/>
        </p:xfrm>
        <a:graphic>
          <a:graphicData uri="http://schemas.openxmlformats.org/drawingml/2006/chart">
            <c:chart xmlns:c="http://schemas.openxmlformats.org/drawingml/2006/chart" xmlns:r="http://schemas.openxmlformats.org/officeDocument/2006/relationships" r:id="rId2"/>
          </a:graphicData>
        </a:graphic>
      </p:graphicFrame>
      <p:pic>
        <p:nvPicPr>
          <p:cNvPr id="4" name="Picture 3">
            <a:extLst>
              <a:ext uri="{FF2B5EF4-FFF2-40B4-BE49-F238E27FC236}">
                <a16:creationId xmlns:a16="http://schemas.microsoft.com/office/drawing/2014/main" id="{1975365A-3E95-05F9-2202-F986E95C99FE}"/>
              </a:ext>
            </a:extLst>
          </p:cNvPr>
          <p:cNvPicPr>
            <a:picLocks noChangeAspect="1"/>
          </p:cNvPicPr>
          <p:nvPr/>
        </p:nvPicPr>
        <p:blipFill>
          <a:blip r:embed="rId3"/>
          <a:stretch>
            <a:fillRect/>
          </a:stretch>
        </p:blipFill>
        <p:spPr>
          <a:xfrm>
            <a:off x="1244869" y="909557"/>
            <a:ext cx="10268705" cy="1357914"/>
          </a:xfrm>
          <a:prstGeom prst="rect">
            <a:avLst/>
          </a:prstGeom>
        </p:spPr>
      </p:pic>
    </p:spTree>
    <p:extLst>
      <p:ext uri="{BB962C8B-B14F-4D97-AF65-F5344CB8AC3E}">
        <p14:creationId xmlns:p14="http://schemas.microsoft.com/office/powerpoint/2010/main" val="1581387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076B8D5-0A8E-6AD1-1F3E-1B22621DEFAB}"/>
              </a:ext>
            </a:extLst>
          </p:cNvPr>
          <p:cNvSpPr txBox="1"/>
          <p:nvPr/>
        </p:nvSpPr>
        <p:spPr>
          <a:xfrm>
            <a:off x="1019175" y="276880"/>
            <a:ext cx="9810504"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Forecasting for total no. of people killed in accidents: </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13F5FB0-6B0D-B15F-F242-C768456F1F48}"/>
              </a:ext>
            </a:extLst>
          </p:cNvPr>
          <p:cNvPicPr>
            <a:picLocks noChangeAspect="1"/>
          </p:cNvPicPr>
          <p:nvPr/>
        </p:nvPicPr>
        <p:blipFill>
          <a:blip r:embed="rId2"/>
          <a:stretch>
            <a:fillRect/>
          </a:stretch>
        </p:blipFill>
        <p:spPr>
          <a:xfrm>
            <a:off x="3652269" y="4953232"/>
            <a:ext cx="5796530" cy="1631486"/>
          </a:xfrm>
          <a:prstGeom prst="rect">
            <a:avLst/>
          </a:prstGeom>
        </p:spPr>
      </p:pic>
      <p:pic>
        <p:nvPicPr>
          <p:cNvPr id="6" name="Picture 5">
            <a:extLst>
              <a:ext uri="{FF2B5EF4-FFF2-40B4-BE49-F238E27FC236}">
                <a16:creationId xmlns:a16="http://schemas.microsoft.com/office/drawing/2014/main" id="{71E27CE8-7E51-D17D-83EB-0E7B249FB71A}"/>
              </a:ext>
            </a:extLst>
          </p:cNvPr>
          <p:cNvPicPr>
            <a:picLocks noChangeAspect="1"/>
          </p:cNvPicPr>
          <p:nvPr/>
        </p:nvPicPr>
        <p:blipFill>
          <a:blip r:embed="rId3"/>
          <a:stretch>
            <a:fillRect/>
          </a:stretch>
        </p:blipFill>
        <p:spPr>
          <a:xfrm>
            <a:off x="1454264" y="927719"/>
            <a:ext cx="9998429" cy="3955612"/>
          </a:xfrm>
          <a:prstGeom prst="rect">
            <a:avLst/>
          </a:prstGeom>
        </p:spPr>
      </p:pic>
    </p:spTree>
    <p:extLst>
      <p:ext uri="{BB962C8B-B14F-4D97-AF65-F5344CB8AC3E}">
        <p14:creationId xmlns:p14="http://schemas.microsoft.com/office/powerpoint/2010/main" val="2684005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062E1C-6622-BA7B-D204-3216C859F299}"/>
              </a:ext>
            </a:extLst>
          </p:cNvPr>
          <p:cNvSpPr txBox="1"/>
          <p:nvPr/>
        </p:nvSpPr>
        <p:spPr>
          <a:xfrm>
            <a:off x="1019175" y="307522"/>
            <a:ext cx="9502736"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Analysis for total accidents on National highways:</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E417F54-B27F-44D1-7B89-989B3CEB1C5E}"/>
              </a:ext>
            </a:extLst>
          </p:cNvPr>
          <p:cNvSpPr txBox="1"/>
          <p:nvPr/>
        </p:nvSpPr>
        <p:spPr>
          <a:xfrm>
            <a:off x="8620217" y="3429000"/>
            <a:ext cx="3109667" cy="1938992"/>
          </a:xfrm>
          <a:prstGeom prst="rect">
            <a:avLst/>
          </a:prstGeom>
          <a:noFill/>
        </p:spPr>
        <p:txBody>
          <a:bodyPr wrap="square" rtlCol="0">
            <a:spAutoFit/>
          </a:bodyPr>
          <a:lstStyle/>
          <a:p>
            <a:r>
              <a:rPr lang="en-US" sz="2000" dirty="0">
                <a:solidFill>
                  <a:srgbClr val="374151"/>
                </a:solidFill>
                <a:latin typeface="Times New Roman" panose="02020603050405020304" pitchFamily="18" charset="0"/>
                <a:cs typeface="Times New Roman" panose="02020603050405020304" pitchFamily="18" charset="0"/>
              </a:rPr>
              <a:t>The linear trend equation for  road accident on National Highway to obtained using regression analysis is</a:t>
            </a:r>
          </a:p>
          <a:p>
            <a:r>
              <a:rPr lang="en-US" sz="2000" dirty="0">
                <a:solidFill>
                  <a:srgbClr val="374151"/>
                </a:solidFill>
                <a:latin typeface="Times New Roman" panose="02020603050405020304" pitchFamily="18" charset="0"/>
                <a:cs typeface="Times New Roman" panose="02020603050405020304" pitchFamily="18" charset="0"/>
              </a:rPr>
              <a:t>Total no. of accident y = 10643 - 174.27x</a:t>
            </a:r>
            <a:endParaRPr lang="en-IN" sz="2000" dirty="0">
              <a:solidFill>
                <a:srgbClr val="374151"/>
              </a:solidFill>
              <a:latin typeface="Times New Roman" panose="02020603050405020304" pitchFamily="18" charset="0"/>
              <a:cs typeface="Times New Roman" panose="02020603050405020304" pitchFamily="18" charset="0"/>
            </a:endParaRPr>
          </a:p>
        </p:txBody>
      </p:sp>
      <p:graphicFrame>
        <p:nvGraphicFramePr>
          <p:cNvPr id="2" name="Chart 1">
            <a:extLst>
              <a:ext uri="{FF2B5EF4-FFF2-40B4-BE49-F238E27FC236}">
                <a16:creationId xmlns:a16="http://schemas.microsoft.com/office/drawing/2014/main" id="{C07369EE-AD87-5D65-D037-9C663ADFB92C}"/>
              </a:ext>
            </a:extLst>
          </p:cNvPr>
          <p:cNvGraphicFramePr/>
          <p:nvPr>
            <p:extLst>
              <p:ext uri="{D42A27DB-BD31-4B8C-83A1-F6EECF244321}">
                <p14:modId xmlns:p14="http://schemas.microsoft.com/office/powerpoint/2010/main" val="545532807"/>
              </p:ext>
            </p:extLst>
          </p:nvPr>
        </p:nvGraphicFramePr>
        <p:xfrm>
          <a:off x="1278265" y="2706017"/>
          <a:ext cx="7341952" cy="3575827"/>
        </p:xfrm>
        <a:graphic>
          <a:graphicData uri="http://schemas.openxmlformats.org/drawingml/2006/chart">
            <c:chart xmlns:c="http://schemas.openxmlformats.org/drawingml/2006/chart" xmlns:r="http://schemas.openxmlformats.org/officeDocument/2006/relationships" r:id="rId2"/>
          </a:graphicData>
        </a:graphic>
      </p:graphicFrame>
      <p:pic>
        <p:nvPicPr>
          <p:cNvPr id="4" name="Picture 3">
            <a:extLst>
              <a:ext uri="{FF2B5EF4-FFF2-40B4-BE49-F238E27FC236}">
                <a16:creationId xmlns:a16="http://schemas.microsoft.com/office/drawing/2014/main" id="{18D44FCD-D86E-EDC7-519E-794EE843AF70}"/>
              </a:ext>
            </a:extLst>
          </p:cNvPr>
          <p:cNvPicPr>
            <a:picLocks noChangeAspect="1"/>
          </p:cNvPicPr>
          <p:nvPr/>
        </p:nvPicPr>
        <p:blipFill>
          <a:blip r:embed="rId3"/>
          <a:stretch>
            <a:fillRect/>
          </a:stretch>
        </p:blipFill>
        <p:spPr>
          <a:xfrm>
            <a:off x="1453445" y="910450"/>
            <a:ext cx="9755893" cy="1577111"/>
          </a:xfrm>
          <a:prstGeom prst="rect">
            <a:avLst/>
          </a:prstGeom>
        </p:spPr>
      </p:pic>
    </p:spTree>
    <p:extLst>
      <p:ext uri="{BB962C8B-B14F-4D97-AF65-F5344CB8AC3E}">
        <p14:creationId xmlns:p14="http://schemas.microsoft.com/office/powerpoint/2010/main" val="1250119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076B8D5-0A8E-6AD1-1F3E-1B22621DEFAB}"/>
              </a:ext>
            </a:extLst>
          </p:cNvPr>
          <p:cNvSpPr txBox="1"/>
          <p:nvPr/>
        </p:nvSpPr>
        <p:spPr>
          <a:xfrm>
            <a:off x="1019175" y="276880"/>
            <a:ext cx="8356357"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Forecasting for total accidents on National highways:</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90F0B35-4916-31B6-7C32-0F322F4F88D6}"/>
              </a:ext>
            </a:extLst>
          </p:cNvPr>
          <p:cNvPicPr>
            <a:picLocks noChangeAspect="1"/>
          </p:cNvPicPr>
          <p:nvPr/>
        </p:nvPicPr>
        <p:blipFill>
          <a:blip r:embed="rId2"/>
          <a:stretch>
            <a:fillRect/>
          </a:stretch>
        </p:blipFill>
        <p:spPr>
          <a:xfrm>
            <a:off x="3499694" y="4935033"/>
            <a:ext cx="5951016" cy="1667884"/>
          </a:xfrm>
          <a:prstGeom prst="rect">
            <a:avLst/>
          </a:prstGeom>
        </p:spPr>
      </p:pic>
      <p:pic>
        <p:nvPicPr>
          <p:cNvPr id="6" name="Picture 5">
            <a:extLst>
              <a:ext uri="{FF2B5EF4-FFF2-40B4-BE49-F238E27FC236}">
                <a16:creationId xmlns:a16="http://schemas.microsoft.com/office/drawing/2014/main" id="{334BDA64-A5A5-2B36-9D16-C97809B1B436}"/>
              </a:ext>
            </a:extLst>
          </p:cNvPr>
          <p:cNvPicPr>
            <a:picLocks noChangeAspect="1"/>
          </p:cNvPicPr>
          <p:nvPr/>
        </p:nvPicPr>
        <p:blipFill>
          <a:blip r:embed="rId3"/>
          <a:stretch>
            <a:fillRect/>
          </a:stretch>
        </p:blipFill>
        <p:spPr>
          <a:xfrm>
            <a:off x="1294567" y="916489"/>
            <a:ext cx="10160014" cy="3976337"/>
          </a:xfrm>
          <a:prstGeom prst="rect">
            <a:avLst/>
          </a:prstGeom>
        </p:spPr>
      </p:pic>
    </p:spTree>
    <p:extLst>
      <p:ext uri="{BB962C8B-B14F-4D97-AF65-F5344CB8AC3E}">
        <p14:creationId xmlns:p14="http://schemas.microsoft.com/office/powerpoint/2010/main" val="2260721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026C29-9C89-6710-7A1D-192E2C16D418}"/>
              </a:ext>
            </a:extLst>
          </p:cNvPr>
          <p:cNvSpPr txBox="1"/>
          <p:nvPr/>
        </p:nvSpPr>
        <p:spPr>
          <a:xfrm>
            <a:off x="1019175" y="928661"/>
            <a:ext cx="9433328" cy="3785652"/>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Drive in the prescribed speed limits on the various roads. Always remember that “</a:t>
            </a:r>
            <a:r>
              <a:rPr lang="en-US" sz="2000" b="1" dirty="0">
                <a:solidFill>
                  <a:srgbClr val="374151"/>
                </a:solidFill>
                <a:latin typeface="Times New Roman" panose="02020603050405020304" pitchFamily="18" charset="0"/>
                <a:cs typeface="Times New Roman" panose="02020603050405020304" pitchFamily="18" charset="0"/>
              </a:rPr>
              <a:t>Speed thrills but kills</a:t>
            </a:r>
            <a:r>
              <a:rPr lang="en-US" sz="2000" dirty="0">
                <a:solidFill>
                  <a:srgbClr val="374151"/>
                </a:solidFill>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Always put on helmets, seat belts and other safety </a:t>
            </a:r>
            <a:r>
              <a:rPr lang="en-US" sz="2000" dirty="0" err="1">
                <a:solidFill>
                  <a:srgbClr val="374151"/>
                </a:solidFill>
                <a:latin typeface="Times New Roman" panose="02020603050405020304" pitchFamily="18" charset="0"/>
                <a:cs typeface="Times New Roman" panose="02020603050405020304" pitchFamily="18" charset="0"/>
              </a:rPr>
              <a:t>equipments</a:t>
            </a:r>
            <a:r>
              <a:rPr lang="en-US" sz="2000" dirty="0">
                <a:solidFill>
                  <a:srgbClr val="374151"/>
                </a:solidFill>
                <a:latin typeface="Times New Roman" panose="02020603050405020304" pitchFamily="18" charset="0"/>
                <a:cs typeface="Times New Roman" panose="02020603050405020304" pitchFamily="18" charset="0"/>
              </a:rPr>
              <a:t> before driving a bicycle/ motor cycle/vehicle.  Always remember that “</a:t>
            </a:r>
            <a:r>
              <a:rPr lang="en-US" sz="2000" b="1" dirty="0">
                <a:solidFill>
                  <a:srgbClr val="374151"/>
                </a:solidFill>
                <a:latin typeface="Times New Roman" panose="02020603050405020304" pitchFamily="18" charset="0"/>
                <a:cs typeface="Times New Roman" panose="02020603050405020304" pitchFamily="18" charset="0"/>
              </a:rPr>
              <a:t>Safety saves</a:t>
            </a:r>
            <a:r>
              <a:rPr lang="en-US" sz="2000" dirty="0">
                <a:solidFill>
                  <a:srgbClr val="374151"/>
                </a:solidFill>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Do not drink and drive.  Always remember that “</a:t>
            </a:r>
            <a:r>
              <a:rPr lang="en-US" sz="2000" b="1" dirty="0">
                <a:solidFill>
                  <a:srgbClr val="374151"/>
                </a:solidFill>
                <a:latin typeface="Times New Roman" panose="02020603050405020304" pitchFamily="18" charset="0"/>
                <a:cs typeface="Times New Roman" panose="02020603050405020304" pitchFamily="18" charset="0"/>
              </a:rPr>
              <a:t>You cannot hold a pen properly after two pegs, what about the driving wheel?”</a:t>
            </a:r>
          </a:p>
          <a:p>
            <a:pPr marL="342900" indent="-342900">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Never use mobile phones or ear phones while driving.  Always remember   “</a:t>
            </a:r>
            <a:r>
              <a:rPr lang="en-US" sz="2000" b="1" dirty="0">
                <a:solidFill>
                  <a:srgbClr val="374151"/>
                </a:solidFill>
                <a:latin typeface="Times New Roman" panose="02020603050405020304" pitchFamily="18" charset="0"/>
                <a:cs typeface="Times New Roman" panose="02020603050405020304" pitchFamily="18" charset="0"/>
              </a:rPr>
              <a:t>A mobile call on the road may be the last call of your life</a:t>
            </a:r>
            <a:r>
              <a:rPr lang="en-US" sz="2000" dirty="0">
                <a:solidFill>
                  <a:srgbClr val="374151"/>
                </a:solidFill>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Know the traffic signs, signals, lights and traffic safety rules before you hit the road.  Always remember that “</a:t>
            </a:r>
            <a:r>
              <a:rPr lang="en-US" sz="2000" b="1" dirty="0">
                <a:solidFill>
                  <a:srgbClr val="374151"/>
                </a:solidFill>
                <a:latin typeface="Times New Roman" panose="02020603050405020304" pitchFamily="18" charset="0"/>
                <a:cs typeface="Times New Roman" panose="02020603050405020304" pitchFamily="18" charset="0"/>
              </a:rPr>
              <a:t>Road safety rules are best tools to avoid accidents</a:t>
            </a:r>
            <a:r>
              <a:rPr lang="en-US" sz="2000" dirty="0">
                <a:solidFill>
                  <a:srgbClr val="374151"/>
                </a:solidFill>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000" dirty="0">
                <a:solidFill>
                  <a:srgbClr val="374151"/>
                </a:solidFill>
                <a:latin typeface="Times New Roman" panose="02020603050405020304" pitchFamily="18" charset="0"/>
                <a:cs typeface="Times New Roman" panose="02020603050405020304" pitchFamily="18" charset="0"/>
              </a:rPr>
              <a:t>Do not drive for long hours in a stretch.  Have a proper beaks after every 2 hours of continuous driving. Always remember that “</a:t>
            </a:r>
            <a:r>
              <a:rPr lang="en-US" sz="2000" b="1" dirty="0">
                <a:solidFill>
                  <a:srgbClr val="374151"/>
                </a:solidFill>
                <a:latin typeface="Times New Roman" panose="02020603050405020304" pitchFamily="18" charset="0"/>
                <a:cs typeface="Times New Roman" panose="02020603050405020304" pitchFamily="18" charset="0"/>
              </a:rPr>
              <a:t>Man is a man and not a machin</a:t>
            </a:r>
            <a:r>
              <a:rPr lang="en-US" sz="2000" dirty="0">
                <a:solidFill>
                  <a:srgbClr val="374151"/>
                </a:solidFill>
                <a:latin typeface="Times New Roman" panose="02020603050405020304" pitchFamily="18" charset="0"/>
                <a:cs typeface="Times New Roman" panose="02020603050405020304" pitchFamily="18" charset="0"/>
              </a:rPr>
              <a:t>e”. </a:t>
            </a:r>
          </a:p>
        </p:txBody>
      </p:sp>
      <p:sp>
        <p:nvSpPr>
          <p:cNvPr id="4" name="TextBox 3">
            <a:extLst>
              <a:ext uri="{FF2B5EF4-FFF2-40B4-BE49-F238E27FC236}">
                <a16:creationId xmlns:a16="http://schemas.microsoft.com/office/drawing/2014/main" id="{51E2B272-CC8D-407E-7F47-F23F3E12F318}"/>
              </a:ext>
            </a:extLst>
          </p:cNvPr>
          <p:cNvSpPr txBox="1"/>
          <p:nvPr/>
        </p:nvSpPr>
        <p:spPr>
          <a:xfrm>
            <a:off x="1019175" y="276880"/>
            <a:ext cx="8394970"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IMPORTANT WAYS TO AVOID ACCIDENTS</a:t>
            </a:r>
          </a:p>
        </p:txBody>
      </p:sp>
    </p:spTree>
    <p:extLst>
      <p:ext uri="{BB962C8B-B14F-4D97-AF65-F5344CB8AC3E}">
        <p14:creationId xmlns:p14="http://schemas.microsoft.com/office/powerpoint/2010/main" val="1676733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6E3EF9-6143-3DB3-9C60-0CB9160F7EEA}"/>
              </a:ext>
            </a:extLst>
          </p:cNvPr>
          <p:cNvPicPr>
            <a:picLocks noChangeAspect="1"/>
          </p:cNvPicPr>
          <p:nvPr/>
        </p:nvPicPr>
        <p:blipFill>
          <a:blip r:embed="rId2"/>
          <a:stretch>
            <a:fillRect/>
          </a:stretch>
        </p:blipFill>
        <p:spPr>
          <a:xfrm>
            <a:off x="2452589" y="0"/>
            <a:ext cx="7380233" cy="6858000"/>
          </a:xfrm>
          <a:prstGeom prst="rect">
            <a:avLst/>
          </a:prstGeom>
        </p:spPr>
      </p:pic>
    </p:spTree>
    <p:extLst>
      <p:ext uri="{BB962C8B-B14F-4D97-AF65-F5344CB8AC3E}">
        <p14:creationId xmlns:p14="http://schemas.microsoft.com/office/powerpoint/2010/main" val="2542227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D9F2CA-717A-3911-B499-3C1A9369D126}"/>
              </a:ext>
            </a:extLst>
          </p:cNvPr>
          <p:cNvSpPr txBox="1"/>
          <p:nvPr/>
        </p:nvSpPr>
        <p:spPr>
          <a:xfrm>
            <a:off x="2850582" y="1771754"/>
            <a:ext cx="6968971" cy="1862048"/>
          </a:xfrm>
          <a:prstGeom prst="rect">
            <a:avLst/>
          </a:prstGeom>
          <a:noFill/>
        </p:spPr>
        <p:txBody>
          <a:bodyPr wrap="square" rtlCol="0">
            <a:spAutoFit/>
          </a:bodyPr>
          <a:lstStyle/>
          <a:p>
            <a:r>
              <a:rPr lang="en-US" sz="11500" b="1" dirty="0">
                <a:solidFill>
                  <a:srgbClr val="37415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11500" b="1" dirty="0">
              <a:solidFill>
                <a:srgbClr val="37415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7223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C37FC8-3883-38CD-4149-FDEEE71A9797}"/>
              </a:ext>
            </a:extLst>
          </p:cNvPr>
          <p:cNvSpPr txBox="1"/>
          <p:nvPr/>
        </p:nvSpPr>
        <p:spPr>
          <a:xfrm>
            <a:off x="1019175" y="1044816"/>
            <a:ext cx="9099612" cy="1631216"/>
          </a:xfrm>
          <a:prstGeom prst="rect">
            <a:avLst/>
          </a:prstGeom>
          <a:noFill/>
        </p:spPr>
        <p:txBody>
          <a:bodyPr wrap="square" rtlCol="0">
            <a:spAutoFit/>
          </a:bodyPr>
          <a:lstStyle/>
          <a:p>
            <a:pPr marL="285750" indent="-285750">
              <a:buFont typeface="Arial" panose="020B0604020202020204" pitchFamily="34" charset="0"/>
              <a:buChar char="•"/>
            </a:pPr>
            <a:r>
              <a:rPr lang="en-US" sz="2000" i="0" dirty="0">
                <a:solidFill>
                  <a:srgbClr val="374151"/>
                </a:solidFill>
                <a:effectLst/>
                <a:latin typeface="Times New Roman" panose="02020603050405020304" pitchFamily="18" charset="0"/>
                <a:cs typeface="Times New Roman" panose="02020603050405020304" pitchFamily="18" charset="0"/>
              </a:rPr>
              <a:t>Road accidents are a serious problem that can cause injury, death, and economic damage.</a:t>
            </a:r>
          </a:p>
          <a:p>
            <a:pPr marL="285750" indent="-285750">
              <a:buFont typeface="Arial" panose="020B0604020202020204" pitchFamily="34" charset="0"/>
              <a:buChar char="•"/>
            </a:pPr>
            <a:r>
              <a:rPr lang="en-US" sz="2000" i="0" dirty="0">
                <a:solidFill>
                  <a:srgbClr val="374151"/>
                </a:solidFill>
                <a:effectLst/>
                <a:latin typeface="Times New Roman" panose="02020603050405020304" pitchFamily="18" charset="0"/>
                <a:cs typeface="Times New Roman" panose="02020603050405020304" pitchFamily="18" charset="0"/>
              </a:rPr>
              <a:t>According to the World Health Organization, around </a:t>
            </a:r>
            <a:r>
              <a:rPr lang="en-IN" sz="2000" i="0" dirty="0">
                <a:solidFill>
                  <a:srgbClr val="3C4245"/>
                </a:solidFill>
                <a:effectLst/>
                <a:latin typeface="Times New Roman" panose="02020603050405020304" pitchFamily="18" charset="0"/>
                <a:cs typeface="Times New Roman" panose="02020603050405020304" pitchFamily="18" charset="0"/>
              </a:rPr>
              <a:t>1.3 million </a:t>
            </a:r>
            <a:r>
              <a:rPr lang="en-US" sz="2000" i="0" dirty="0">
                <a:solidFill>
                  <a:srgbClr val="374151"/>
                </a:solidFill>
                <a:effectLst/>
                <a:latin typeface="Times New Roman" panose="02020603050405020304" pitchFamily="18" charset="0"/>
                <a:cs typeface="Times New Roman" panose="02020603050405020304" pitchFamily="18" charset="0"/>
              </a:rPr>
              <a:t>people die each year and approximately 3,700 deaths per day with road traffic crashes, with addition 20 to 50 million people suffering non-fatal injuries.</a:t>
            </a:r>
            <a:endParaRPr lang="en-IN"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1EB3F18-5115-AB3D-0974-F680C2EFA288}"/>
              </a:ext>
            </a:extLst>
          </p:cNvPr>
          <p:cNvSpPr txBox="1"/>
          <p:nvPr/>
        </p:nvSpPr>
        <p:spPr>
          <a:xfrm>
            <a:off x="1019175" y="3167390"/>
            <a:ext cx="9663343"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Why it's important to analyze and predict road accidents.</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72D5FEF-76F8-4D1C-9770-6451E432DAC2}"/>
              </a:ext>
            </a:extLst>
          </p:cNvPr>
          <p:cNvSpPr txBox="1"/>
          <p:nvPr/>
        </p:nvSpPr>
        <p:spPr>
          <a:xfrm>
            <a:off x="1019175" y="3913950"/>
            <a:ext cx="9215021" cy="984885"/>
          </a:xfrm>
          <a:prstGeom prst="rect">
            <a:avLst/>
          </a:prstGeom>
          <a:noFill/>
        </p:spPr>
        <p:txBody>
          <a:bodyPr wrap="square" rtlCol="0">
            <a:spAutoFit/>
          </a:bodyPr>
          <a:lstStyle/>
          <a:p>
            <a:r>
              <a:rPr lang="en-IN" sz="2000" dirty="0" err="1">
                <a:solidFill>
                  <a:srgbClr val="374151"/>
                </a:solidFill>
                <a:latin typeface="Times New Roman" panose="02020603050405020304" pitchFamily="18" charset="0"/>
                <a:cs typeface="Times New Roman" panose="02020603050405020304" pitchFamily="18" charset="0"/>
              </a:rPr>
              <a:t>Identifing</a:t>
            </a:r>
            <a:r>
              <a:rPr lang="en-IN" sz="2000" dirty="0">
                <a:solidFill>
                  <a:srgbClr val="374151"/>
                </a:solidFill>
                <a:latin typeface="Times New Roman" panose="02020603050405020304" pitchFamily="18" charset="0"/>
                <a:cs typeface="Times New Roman" panose="02020603050405020304" pitchFamily="18" charset="0"/>
              </a:rPr>
              <a:t> causes of an accident, </a:t>
            </a:r>
            <a:r>
              <a:rPr lang="en-US" sz="2000" dirty="0">
                <a:solidFill>
                  <a:srgbClr val="374151"/>
                </a:solidFill>
                <a:latin typeface="Times New Roman" panose="02020603050405020304" pitchFamily="18" charset="0"/>
                <a:cs typeface="Times New Roman" panose="02020603050405020304" pitchFamily="18" charset="0"/>
              </a:rPr>
              <a:t>patterns, and as well as to develop effective measures to prevent them.</a:t>
            </a:r>
            <a:endParaRPr lang="en-IN" sz="2000" dirty="0">
              <a:solidFill>
                <a:srgbClr val="374151"/>
              </a:solidFill>
              <a:latin typeface="Times New Roman" panose="02020603050405020304" pitchFamily="18"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9F40271E-07B7-6846-3BB1-B22EF691AB51}"/>
              </a:ext>
            </a:extLst>
          </p:cNvPr>
          <p:cNvSpPr txBox="1"/>
          <p:nvPr/>
        </p:nvSpPr>
        <p:spPr>
          <a:xfrm>
            <a:off x="1019175" y="291848"/>
            <a:ext cx="3204838"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0939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A2B23C-E8CB-E08F-41FB-50C102CAC4B1}"/>
              </a:ext>
            </a:extLst>
          </p:cNvPr>
          <p:cNvSpPr txBox="1"/>
          <p:nvPr/>
        </p:nvSpPr>
        <p:spPr>
          <a:xfrm>
            <a:off x="1019175" y="323046"/>
            <a:ext cx="6196614" cy="954107"/>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Common Causes of Road Accidents</a:t>
            </a:r>
          </a:p>
          <a:p>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39CAAFB-3825-EF43-C7A1-E55DB7A92C9D}"/>
              </a:ext>
            </a:extLst>
          </p:cNvPr>
          <p:cNvSpPr txBox="1"/>
          <p:nvPr/>
        </p:nvSpPr>
        <p:spPr>
          <a:xfrm>
            <a:off x="1019175" y="1084316"/>
            <a:ext cx="9587883" cy="4093428"/>
          </a:xfrm>
          <a:prstGeom prst="rect">
            <a:avLst/>
          </a:prstGeom>
          <a:noFill/>
        </p:spPr>
        <p:txBody>
          <a:bodyPr wrap="square" rtlCol="0">
            <a:spAutoFit/>
          </a:bodyPr>
          <a:lstStyle/>
          <a:p>
            <a:pPr marL="285750" indent="-285750">
              <a:buFont typeface="Arial" panose="020B0604020202020204" pitchFamily="34" charset="0"/>
              <a:buChar char="•"/>
            </a:pPr>
            <a:r>
              <a:rPr lang="en-IN" sz="2000" b="1" dirty="0">
                <a:solidFill>
                  <a:srgbClr val="374151"/>
                </a:solidFill>
                <a:latin typeface="Times New Roman" panose="02020603050405020304" pitchFamily="18" charset="0"/>
                <a:cs typeface="Times New Roman" panose="02020603050405020304" pitchFamily="18" charset="0"/>
              </a:rPr>
              <a:t>Distracted Driving- </a:t>
            </a:r>
            <a:r>
              <a:rPr lang="en-US" sz="2000" dirty="0">
                <a:solidFill>
                  <a:srgbClr val="374151"/>
                </a:solidFill>
                <a:latin typeface="Times New Roman" panose="02020603050405020304" pitchFamily="18" charset="0"/>
                <a:cs typeface="Times New Roman" panose="02020603050405020304" pitchFamily="18" charset="0"/>
              </a:rPr>
              <a:t>The number of accidents occurring due to distracted driving has increased in the past decades. Reading messages, replying to texts, taking calls, reading, grooming, etc. behind the wheel can be fatal.</a:t>
            </a:r>
          </a:p>
          <a:p>
            <a:pPr marL="285750" indent="-285750">
              <a:buFont typeface="Arial" panose="020B0604020202020204" pitchFamily="34" charset="0"/>
              <a:buChar char="•"/>
            </a:pPr>
            <a:r>
              <a:rPr lang="en-IN" sz="2000" b="1" dirty="0">
                <a:solidFill>
                  <a:srgbClr val="374151"/>
                </a:solidFill>
                <a:latin typeface="Times New Roman" panose="02020603050405020304" pitchFamily="18" charset="0"/>
                <a:cs typeface="Times New Roman" panose="02020603050405020304" pitchFamily="18" charset="0"/>
              </a:rPr>
              <a:t>Drunk</a:t>
            </a:r>
            <a:r>
              <a:rPr lang="en-IN" sz="2000" dirty="0">
                <a:solidFill>
                  <a:srgbClr val="374151"/>
                </a:solidFill>
                <a:latin typeface="Times New Roman" panose="02020603050405020304" pitchFamily="18" charset="0"/>
                <a:cs typeface="Times New Roman" panose="02020603050405020304" pitchFamily="18" charset="0"/>
              </a:rPr>
              <a:t> </a:t>
            </a:r>
            <a:r>
              <a:rPr lang="en-IN" sz="2000" b="1" dirty="0">
                <a:solidFill>
                  <a:srgbClr val="374151"/>
                </a:solidFill>
                <a:latin typeface="Times New Roman" panose="02020603050405020304" pitchFamily="18" charset="0"/>
                <a:cs typeface="Times New Roman" panose="02020603050405020304" pitchFamily="18" charset="0"/>
              </a:rPr>
              <a:t>Driving</a:t>
            </a:r>
            <a:endParaRPr lang="en-US" sz="2000" b="1" dirty="0">
              <a:solidFill>
                <a:srgbClr val="37415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b="1" dirty="0">
                <a:solidFill>
                  <a:srgbClr val="374151"/>
                </a:solidFill>
                <a:latin typeface="Times New Roman" panose="02020603050405020304" pitchFamily="18" charset="0"/>
                <a:cs typeface="Times New Roman" panose="02020603050405020304" pitchFamily="18" charset="0"/>
              </a:rPr>
              <a:t>Speeding/</a:t>
            </a:r>
            <a:r>
              <a:rPr lang="en-IN" sz="2000" dirty="0">
                <a:solidFill>
                  <a:srgbClr val="374151"/>
                </a:solidFill>
                <a:latin typeface="Times New Roman" panose="02020603050405020304" pitchFamily="18" charset="0"/>
                <a:cs typeface="Times New Roman" panose="02020603050405020304" pitchFamily="18" charset="0"/>
              </a:rPr>
              <a:t> </a:t>
            </a:r>
            <a:r>
              <a:rPr lang="en-IN" sz="2000" b="1" dirty="0">
                <a:solidFill>
                  <a:srgbClr val="374151"/>
                </a:solidFill>
                <a:latin typeface="Times New Roman" panose="02020603050405020304" pitchFamily="18" charset="0"/>
                <a:cs typeface="Times New Roman" panose="02020603050405020304" pitchFamily="18" charset="0"/>
              </a:rPr>
              <a:t>Reckless</a:t>
            </a:r>
            <a:r>
              <a:rPr lang="en-IN" sz="2000" dirty="0">
                <a:solidFill>
                  <a:srgbClr val="374151"/>
                </a:solidFill>
                <a:latin typeface="Times New Roman" panose="02020603050405020304" pitchFamily="18" charset="0"/>
                <a:cs typeface="Times New Roman" panose="02020603050405020304" pitchFamily="18" charset="0"/>
              </a:rPr>
              <a:t> </a:t>
            </a:r>
            <a:r>
              <a:rPr lang="en-IN" sz="2000" b="1" dirty="0">
                <a:solidFill>
                  <a:srgbClr val="374151"/>
                </a:solidFill>
                <a:latin typeface="Times New Roman" panose="02020603050405020304" pitchFamily="18" charset="0"/>
                <a:cs typeface="Times New Roman" panose="02020603050405020304" pitchFamily="18" charset="0"/>
              </a:rPr>
              <a:t>Driving</a:t>
            </a:r>
            <a:r>
              <a:rPr lang="en-US" sz="2000" dirty="0">
                <a:solidFill>
                  <a:srgbClr val="374151"/>
                </a:solidFill>
                <a:latin typeface="Times New Roman" panose="02020603050405020304" pitchFamily="18" charset="0"/>
                <a:cs typeface="Times New Roman" panose="02020603050405020304" pitchFamily="18" charset="0"/>
              </a:rPr>
              <a:t>-  Increase the speed when you are running late or are driving on an empty road and proved to be fatal most of the time. Reckless driving mostly leads to horrible accidents. Hence, it is advisable to drive within the legal limits even when you are running late.</a:t>
            </a:r>
          </a:p>
          <a:p>
            <a:pPr marL="285750" indent="-285750">
              <a:buFont typeface="Arial" panose="020B0604020202020204" pitchFamily="34" charset="0"/>
              <a:buChar char="•"/>
            </a:pPr>
            <a:r>
              <a:rPr lang="en-IN" sz="2000" b="1" dirty="0">
                <a:solidFill>
                  <a:srgbClr val="374151"/>
                </a:solidFill>
                <a:latin typeface="Times New Roman" panose="02020603050405020304" pitchFamily="18" charset="0"/>
                <a:cs typeface="Times New Roman" panose="02020603050405020304" pitchFamily="18" charset="0"/>
              </a:rPr>
              <a:t>Not Wearing Seat Belt- </a:t>
            </a:r>
            <a:r>
              <a:rPr lang="en-IN" sz="2000" dirty="0">
                <a:solidFill>
                  <a:srgbClr val="374151"/>
                </a:solidFill>
                <a:latin typeface="Times New Roman" panose="02020603050405020304" pitchFamily="18" charset="0"/>
                <a:cs typeface="Times New Roman" panose="02020603050405020304" pitchFamily="18" charset="0"/>
              </a:rPr>
              <a:t>R</a:t>
            </a:r>
            <a:r>
              <a:rPr lang="en-US" sz="2000" dirty="0">
                <a:solidFill>
                  <a:srgbClr val="374151"/>
                </a:solidFill>
                <a:latin typeface="Times New Roman" panose="02020603050405020304" pitchFamily="18" charset="0"/>
                <a:cs typeface="Times New Roman" panose="02020603050405020304" pitchFamily="18" charset="0"/>
              </a:rPr>
              <a:t>educes the chances of injuries during a head-to-head collision.</a:t>
            </a:r>
            <a:endParaRPr lang="en-IN" sz="2000" dirty="0">
              <a:solidFill>
                <a:srgbClr val="37415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b="1" dirty="0">
                <a:solidFill>
                  <a:srgbClr val="374151"/>
                </a:solidFill>
                <a:latin typeface="Times New Roman" panose="02020603050405020304" pitchFamily="18" charset="0"/>
                <a:cs typeface="Times New Roman" panose="02020603050405020304" pitchFamily="18" charset="0"/>
              </a:rPr>
              <a:t>Bad Road Condition Seat Belt</a:t>
            </a:r>
            <a:endParaRPr lang="en-US" sz="2000" b="1" dirty="0">
              <a:solidFill>
                <a:srgbClr val="37415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b="1" dirty="0">
                <a:solidFill>
                  <a:srgbClr val="374151"/>
                </a:solidFill>
                <a:latin typeface="Times New Roman" panose="02020603050405020304" pitchFamily="18" charset="0"/>
                <a:cs typeface="Times New Roman" panose="02020603050405020304" pitchFamily="18" charset="0"/>
              </a:rPr>
              <a:t>Rain or Wet Roads</a:t>
            </a:r>
          </a:p>
          <a:p>
            <a:pPr marL="285750" indent="-285750">
              <a:buFont typeface="Arial" panose="020B0604020202020204" pitchFamily="34" charset="0"/>
              <a:buChar char="•"/>
            </a:pPr>
            <a:r>
              <a:rPr lang="en-IN" sz="2000" b="1" dirty="0">
                <a:solidFill>
                  <a:srgbClr val="374151"/>
                </a:solidFill>
                <a:latin typeface="Times New Roman" panose="02020603050405020304" pitchFamily="18" charset="0"/>
                <a:cs typeface="Times New Roman" panose="02020603050405020304" pitchFamily="18" charset="0"/>
              </a:rPr>
              <a:t>Breaking Traffic Rules-</a:t>
            </a:r>
            <a:r>
              <a:rPr lang="en-US" sz="2000" b="1" dirty="0">
                <a:solidFill>
                  <a:srgbClr val="374151"/>
                </a:solidFill>
                <a:latin typeface="Times New Roman" panose="02020603050405020304" pitchFamily="18" charset="0"/>
                <a:cs typeface="Times New Roman" panose="02020603050405020304" pitchFamily="18" charset="0"/>
              </a:rPr>
              <a:t>  </a:t>
            </a:r>
            <a:r>
              <a:rPr lang="en-US" sz="2000" dirty="0">
                <a:solidFill>
                  <a:srgbClr val="374151"/>
                </a:solidFill>
                <a:latin typeface="Times New Roman" panose="02020603050405020304" pitchFamily="18" charset="0"/>
                <a:cs typeface="Times New Roman" panose="02020603050405020304" pitchFamily="18" charset="0"/>
              </a:rPr>
              <a:t>Few people tend to break them often</a:t>
            </a:r>
            <a:r>
              <a:rPr lang="en-IN" sz="2000" dirty="0">
                <a:solidFill>
                  <a:srgbClr val="374151"/>
                </a:solidFill>
                <a:latin typeface="Times New Roman" panose="02020603050405020304" pitchFamily="18" charset="0"/>
                <a:cs typeface="Times New Roman" panose="02020603050405020304" pitchFamily="18" charset="0"/>
              </a:rPr>
              <a:t>  and </a:t>
            </a:r>
            <a:r>
              <a:rPr lang="en-US" sz="2000" dirty="0">
                <a:solidFill>
                  <a:srgbClr val="374151"/>
                </a:solidFill>
                <a:latin typeface="Times New Roman" panose="02020603050405020304" pitchFamily="18" charset="0"/>
                <a:cs typeface="Times New Roman" panose="02020603050405020304" pitchFamily="18" charset="0"/>
              </a:rPr>
              <a:t>see no other vehicles coming, running a red light and breaking the law might cause a severe accident.</a:t>
            </a:r>
            <a:endParaRPr lang="en-IN" sz="2000"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4268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0BB7A0-F547-E233-4132-D1E47484A7EF}"/>
              </a:ext>
            </a:extLst>
          </p:cNvPr>
          <p:cNvSpPr txBox="1"/>
          <p:nvPr/>
        </p:nvSpPr>
        <p:spPr>
          <a:xfrm>
            <a:off x="1019175" y="1050591"/>
            <a:ext cx="9737315" cy="1015663"/>
          </a:xfrm>
          <a:prstGeom prst="rect">
            <a:avLst/>
          </a:prstGeom>
          <a:noFill/>
        </p:spPr>
        <p:txBody>
          <a:bodyPr wrap="square" rtlCol="0">
            <a:spAutoFit/>
          </a:bodyPr>
          <a:lstStyle/>
          <a:p>
            <a:r>
              <a:rPr lang="en-US" sz="2000" dirty="0">
                <a:solidFill>
                  <a:srgbClr val="374151"/>
                </a:solidFill>
                <a:latin typeface="Times New Roman" panose="02020603050405020304" pitchFamily="18" charset="0"/>
                <a:cs typeface="Times New Roman" panose="02020603050405020304" pitchFamily="18" charset="0"/>
              </a:rPr>
              <a:t>The analysis and forecasting are done for top five metro states: Tamil Nadu, Maharashtra, West Bengal, Delhi, Gujarat. </a:t>
            </a:r>
          </a:p>
          <a:p>
            <a:r>
              <a:rPr lang="en-US" sz="2000" dirty="0">
                <a:solidFill>
                  <a:srgbClr val="374151"/>
                </a:solidFill>
                <a:latin typeface="Times New Roman" panose="02020603050405020304" pitchFamily="18" charset="0"/>
                <a:cs typeface="Times New Roman" panose="02020603050405020304" pitchFamily="18" charset="0"/>
              </a:rPr>
              <a:t>We have taken data for modeling is from the year 2009 to 2019.</a:t>
            </a:r>
            <a:endParaRPr lang="en-IN" sz="2000" dirty="0">
              <a:solidFill>
                <a:srgbClr val="37415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DC0250D-EBEE-26AF-B119-A9FCA2182443}"/>
              </a:ext>
            </a:extLst>
          </p:cNvPr>
          <p:cNvPicPr>
            <a:picLocks noChangeAspect="1"/>
          </p:cNvPicPr>
          <p:nvPr/>
        </p:nvPicPr>
        <p:blipFill>
          <a:blip r:embed="rId2"/>
          <a:stretch>
            <a:fillRect/>
          </a:stretch>
        </p:blipFill>
        <p:spPr>
          <a:xfrm>
            <a:off x="3693820" y="2126439"/>
            <a:ext cx="4388024" cy="2395395"/>
          </a:xfrm>
          <a:prstGeom prst="rect">
            <a:avLst/>
          </a:prstGeom>
        </p:spPr>
      </p:pic>
      <p:sp>
        <p:nvSpPr>
          <p:cNvPr id="4" name="TextBox 3">
            <a:extLst>
              <a:ext uri="{FF2B5EF4-FFF2-40B4-BE49-F238E27FC236}">
                <a16:creationId xmlns:a16="http://schemas.microsoft.com/office/drawing/2014/main" id="{A4EAAE7B-2E06-1B32-27A2-347008038ABE}"/>
              </a:ext>
            </a:extLst>
          </p:cNvPr>
          <p:cNvSpPr txBox="1"/>
          <p:nvPr/>
        </p:nvSpPr>
        <p:spPr>
          <a:xfrm>
            <a:off x="1019175" y="4810220"/>
            <a:ext cx="9499107" cy="1015663"/>
          </a:xfrm>
          <a:prstGeom prst="rect">
            <a:avLst/>
          </a:prstGeom>
          <a:noFill/>
        </p:spPr>
        <p:txBody>
          <a:bodyPr wrap="square" rtlCol="0">
            <a:spAutoFit/>
          </a:bodyPr>
          <a:lstStyle/>
          <a:p>
            <a:r>
              <a:rPr lang="en-US" sz="2000" dirty="0">
                <a:solidFill>
                  <a:srgbClr val="374151"/>
                </a:solidFill>
                <a:latin typeface="Times New Roman" panose="02020603050405020304" pitchFamily="18" charset="0"/>
                <a:cs typeface="Times New Roman" panose="02020603050405020304" pitchFamily="18" charset="0"/>
              </a:rPr>
              <a:t>In state-wise comparison, top three states in road accidents in 2019 are Tamil Nadu, Madhya Pradesh, Uttar Pradesh. Tamil Nadu has 12.7% share in total no. of road accidents, while Madhya Pradesh has 11.3% and Karnataka has 9.5 % share</a:t>
            </a:r>
            <a:endParaRPr lang="en-IN" sz="2000" dirty="0">
              <a:solidFill>
                <a:srgbClr val="37415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EC8ABBF-415C-579E-604C-1E9CE916245C}"/>
              </a:ext>
            </a:extLst>
          </p:cNvPr>
          <p:cNvSpPr txBox="1"/>
          <p:nvPr/>
        </p:nvSpPr>
        <p:spPr>
          <a:xfrm>
            <a:off x="1019175" y="327575"/>
            <a:ext cx="6103398" cy="523220"/>
          </a:xfrm>
          <a:prstGeom prst="rect">
            <a:avLst/>
          </a:prstGeom>
          <a:noFill/>
        </p:spPr>
        <p:txBody>
          <a:bodyPr wrap="square">
            <a:sp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Analysis</a:t>
            </a:r>
            <a:endParaRPr lang="en-IN" sz="2400" dirty="0"/>
          </a:p>
        </p:txBody>
      </p:sp>
    </p:spTree>
    <p:extLst>
      <p:ext uri="{BB962C8B-B14F-4D97-AF65-F5344CB8AC3E}">
        <p14:creationId xmlns:p14="http://schemas.microsoft.com/office/powerpoint/2010/main" val="3449166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CAF321-8C4D-1BA7-51A6-1ACF3F8F3912}"/>
              </a:ext>
            </a:extLst>
          </p:cNvPr>
          <p:cNvSpPr txBox="1"/>
          <p:nvPr/>
        </p:nvSpPr>
        <p:spPr>
          <a:xfrm>
            <a:off x="1139539" y="800100"/>
            <a:ext cx="8851037" cy="707886"/>
          </a:xfrm>
          <a:prstGeom prst="rect">
            <a:avLst/>
          </a:prstGeom>
          <a:noFill/>
        </p:spPr>
        <p:txBody>
          <a:bodyPr wrap="square" rtlCol="0">
            <a:spAutoFit/>
          </a:bodyPr>
          <a:lstStyle/>
          <a:p>
            <a:r>
              <a:rPr lang="en-US" sz="2000" dirty="0">
                <a:solidFill>
                  <a:srgbClr val="374151"/>
                </a:solidFill>
                <a:latin typeface="Times New Roman" panose="02020603050405020304" pitchFamily="18" charset="0"/>
                <a:cs typeface="Times New Roman" panose="02020603050405020304" pitchFamily="18" charset="0"/>
              </a:rPr>
              <a:t>UP ranks 1st even in 2019 in terms of accident related deaths and has shown an increase of 1.8% over the previous year.</a:t>
            </a:r>
          </a:p>
        </p:txBody>
      </p:sp>
      <p:pic>
        <p:nvPicPr>
          <p:cNvPr id="3" name="Picture 2">
            <a:extLst>
              <a:ext uri="{FF2B5EF4-FFF2-40B4-BE49-F238E27FC236}">
                <a16:creationId xmlns:a16="http://schemas.microsoft.com/office/drawing/2014/main" id="{FA48326B-9B60-0D28-3B00-5E9268D47974}"/>
              </a:ext>
            </a:extLst>
          </p:cNvPr>
          <p:cNvPicPr>
            <a:picLocks noChangeAspect="1"/>
          </p:cNvPicPr>
          <p:nvPr/>
        </p:nvPicPr>
        <p:blipFill>
          <a:blip r:embed="rId2"/>
          <a:stretch>
            <a:fillRect/>
          </a:stretch>
        </p:blipFill>
        <p:spPr>
          <a:xfrm>
            <a:off x="2589325" y="1924546"/>
            <a:ext cx="7013349" cy="4233359"/>
          </a:xfrm>
          <a:prstGeom prst="rect">
            <a:avLst/>
          </a:prstGeom>
        </p:spPr>
      </p:pic>
      <p:sp>
        <p:nvSpPr>
          <p:cNvPr id="4" name="TextBox 3">
            <a:extLst>
              <a:ext uri="{FF2B5EF4-FFF2-40B4-BE49-F238E27FC236}">
                <a16:creationId xmlns:a16="http://schemas.microsoft.com/office/drawing/2014/main" id="{7E5594BF-7D24-B7F1-C700-34A90037228B}"/>
              </a:ext>
            </a:extLst>
          </p:cNvPr>
          <p:cNvSpPr txBox="1"/>
          <p:nvPr/>
        </p:nvSpPr>
        <p:spPr>
          <a:xfrm>
            <a:off x="1365681" y="1507986"/>
            <a:ext cx="5548544" cy="646331"/>
          </a:xfrm>
          <a:prstGeom prst="rect">
            <a:avLst/>
          </a:prstGeom>
          <a:noFill/>
        </p:spPr>
        <p:txBody>
          <a:bodyPr wrap="square" rtlCol="0">
            <a:spAutoFit/>
          </a:bodyPr>
          <a:lstStyle/>
          <a:p>
            <a:r>
              <a:rPr lang="en-US" sz="1800" dirty="0">
                <a:solidFill>
                  <a:srgbClr val="374151"/>
                </a:solidFill>
                <a:latin typeface="Times New Roman" panose="02020603050405020304" pitchFamily="18" charset="0"/>
                <a:cs typeface="Times New Roman" panose="02020603050405020304" pitchFamily="18" charset="0"/>
              </a:rPr>
              <a:t>Top 15 states in term of accident related to death.</a:t>
            </a:r>
            <a:endParaRPr lang="en-IN" sz="1800" dirty="0">
              <a:solidFill>
                <a:srgbClr val="37415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01430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0EA129-55E9-AA61-F973-71EE66982136}"/>
              </a:ext>
            </a:extLst>
          </p:cNvPr>
          <p:cNvSpPr txBox="1"/>
          <p:nvPr/>
        </p:nvSpPr>
        <p:spPr>
          <a:xfrm>
            <a:off x="1019174" y="930252"/>
            <a:ext cx="9265367" cy="1631216"/>
          </a:xfrm>
          <a:prstGeom prst="rect">
            <a:avLst/>
          </a:prstGeom>
          <a:noFill/>
        </p:spPr>
        <p:txBody>
          <a:bodyPr wrap="square" rtlCol="0">
            <a:spAutoFit/>
          </a:bodyPr>
          <a:lstStyle/>
          <a:p>
            <a:r>
              <a:rPr lang="en-US" sz="2000" dirty="0">
                <a:solidFill>
                  <a:srgbClr val="374151"/>
                </a:solidFill>
                <a:latin typeface="Times New Roman" panose="02020603050405020304" pitchFamily="18" charset="0"/>
                <a:cs typeface="Times New Roman" panose="02020603050405020304" pitchFamily="18" charset="0"/>
              </a:rPr>
              <a:t>We have used linear regression mathematical models for the analysis and forecasting of road accident.</a:t>
            </a:r>
          </a:p>
          <a:p>
            <a:r>
              <a:rPr lang="en-US" sz="2000" dirty="0">
                <a:solidFill>
                  <a:srgbClr val="374151"/>
                </a:solidFill>
                <a:latin typeface="Times New Roman" panose="02020603050405020304" pitchFamily="18" charset="0"/>
                <a:cs typeface="Times New Roman" panose="02020603050405020304" pitchFamily="18" charset="0"/>
              </a:rPr>
              <a:t>We have calculated moving average of data to generate trend line. After linear regression analysis and with help of trend equation we predict forecasting for next five years (till 2024)</a:t>
            </a:r>
            <a:endParaRPr lang="en-IN" sz="2000" dirty="0">
              <a:solidFill>
                <a:srgbClr val="37415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3C6138C-D5EA-6253-4C92-78FB87045B62}"/>
              </a:ext>
            </a:extLst>
          </p:cNvPr>
          <p:cNvSpPr txBox="1"/>
          <p:nvPr/>
        </p:nvSpPr>
        <p:spPr>
          <a:xfrm>
            <a:off x="1019174" y="2593884"/>
            <a:ext cx="8673483" cy="400110"/>
          </a:xfrm>
          <a:prstGeom prst="rect">
            <a:avLst/>
          </a:prstGeom>
          <a:noFill/>
        </p:spPr>
        <p:txBody>
          <a:bodyPr wrap="square" rtlCol="0">
            <a:spAutoFit/>
          </a:bodyPr>
          <a:lstStyle/>
          <a:p>
            <a:r>
              <a:rPr lang="en-US" sz="2000" dirty="0">
                <a:solidFill>
                  <a:srgbClr val="374151"/>
                </a:solidFill>
                <a:latin typeface="Times New Roman" panose="02020603050405020304" pitchFamily="18" charset="0"/>
                <a:cs typeface="Times New Roman" panose="02020603050405020304" pitchFamily="18" charset="0"/>
              </a:rPr>
              <a:t>We done each for top five metro states and four categories are listed  below:</a:t>
            </a:r>
            <a:endParaRPr lang="en-IN" sz="2000" dirty="0">
              <a:solidFill>
                <a:srgbClr val="37415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B71C44C-BC3F-E773-39BF-7FCC03A2ED17}"/>
              </a:ext>
            </a:extLst>
          </p:cNvPr>
          <p:cNvSpPr txBox="1"/>
          <p:nvPr/>
        </p:nvSpPr>
        <p:spPr>
          <a:xfrm>
            <a:off x="1311795" y="2993994"/>
            <a:ext cx="7833063" cy="1323439"/>
          </a:xfrm>
          <a:prstGeom prst="rect">
            <a:avLst/>
          </a:prstGeom>
          <a:noFill/>
        </p:spPr>
        <p:txBody>
          <a:bodyPr wrap="square" rtlCol="0">
            <a:spAutoFit/>
          </a:bodyPr>
          <a:lstStyle/>
          <a:p>
            <a:pPr lvl="0" indent="-342900">
              <a:buFont typeface="Symbol" panose="05050102010706020507" pitchFamily="18" charset="2"/>
              <a:buChar char=""/>
            </a:pPr>
            <a:r>
              <a:rPr lang="en-US" sz="2000" dirty="0">
                <a:solidFill>
                  <a:srgbClr val="374151"/>
                </a:solidFill>
                <a:latin typeface="Times New Roman" panose="02020603050405020304" pitchFamily="18" charset="0"/>
                <a:cs typeface="Times New Roman" panose="02020603050405020304" pitchFamily="18" charset="0"/>
              </a:rPr>
              <a:t>Total no. of road accidents </a:t>
            </a:r>
            <a:endParaRPr lang="en-IN" sz="2000" dirty="0">
              <a:solidFill>
                <a:srgbClr val="374151"/>
              </a:solidFill>
              <a:latin typeface="Times New Roman" panose="02020603050405020304" pitchFamily="18" charset="0"/>
              <a:cs typeface="Times New Roman" panose="02020603050405020304" pitchFamily="18" charset="0"/>
            </a:endParaRPr>
          </a:p>
          <a:p>
            <a:pPr lvl="0" indent="-342900">
              <a:buFont typeface="Symbol" panose="05050102010706020507" pitchFamily="18" charset="2"/>
              <a:buChar char=""/>
            </a:pPr>
            <a:r>
              <a:rPr lang="en-US" sz="2000" dirty="0">
                <a:solidFill>
                  <a:srgbClr val="374151"/>
                </a:solidFill>
                <a:latin typeface="Times New Roman" panose="02020603050405020304" pitchFamily="18" charset="0"/>
                <a:cs typeface="Times New Roman" panose="02020603050405020304" pitchFamily="18" charset="0"/>
              </a:rPr>
              <a:t>Total no. of people injured in road accidents </a:t>
            </a:r>
            <a:endParaRPr lang="en-IN" sz="2000" dirty="0">
              <a:solidFill>
                <a:srgbClr val="374151"/>
              </a:solidFill>
              <a:latin typeface="Times New Roman" panose="02020603050405020304" pitchFamily="18" charset="0"/>
              <a:cs typeface="Times New Roman" panose="02020603050405020304" pitchFamily="18" charset="0"/>
            </a:endParaRPr>
          </a:p>
          <a:p>
            <a:pPr lvl="0" indent="-342900">
              <a:buFont typeface="Symbol" panose="05050102010706020507" pitchFamily="18" charset="2"/>
              <a:buChar char=""/>
            </a:pPr>
            <a:r>
              <a:rPr lang="en-US" sz="2000" dirty="0">
                <a:solidFill>
                  <a:srgbClr val="374151"/>
                </a:solidFill>
                <a:latin typeface="Times New Roman" panose="02020603050405020304" pitchFamily="18" charset="0"/>
                <a:cs typeface="Times New Roman" panose="02020603050405020304" pitchFamily="18" charset="0"/>
              </a:rPr>
              <a:t>Total no. of people killed in road accidents </a:t>
            </a:r>
            <a:endParaRPr lang="en-IN" sz="2000" dirty="0">
              <a:solidFill>
                <a:srgbClr val="374151"/>
              </a:solidFill>
              <a:latin typeface="Times New Roman" panose="02020603050405020304" pitchFamily="18" charset="0"/>
              <a:cs typeface="Times New Roman" panose="02020603050405020304" pitchFamily="18" charset="0"/>
            </a:endParaRPr>
          </a:p>
          <a:p>
            <a:pPr lvl="0" indent="-342900">
              <a:spcAft>
                <a:spcPts val="1000"/>
              </a:spcAft>
              <a:buFont typeface="Symbol" panose="05050102010706020507" pitchFamily="18" charset="2"/>
              <a:buChar char=""/>
            </a:pPr>
            <a:r>
              <a:rPr lang="en-US" sz="2000" dirty="0">
                <a:solidFill>
                  <a:srgbClr val="374151"/>
                </a:solidFill>
                <a:latin typeface="Times New Roman" panose="02020603050405020304" pitchFamily="18" charset="0"/>
                <a:cs typeface="Times New Roman" panose="02020603050405020304" pitchFamily="18" charset="0"/>
              </a:rPr>
              <a:t>Total no. of people road accidents happened on National highways .</a:t>
            </a:r>
            <a:endParaRPr lang="en-IN" sz="2000" dirty="0">
              <a:solidFill>
                <a:srgbClr val="37415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C3D677E-7732-799B-C5A2-71883336BBEB}"/>
              </a:ext>
            </a:extLst>
          </p:cNvPr>
          <p:cNvSpPr txBox="1"/>
          <p:nvPr/>
        </p:nvSpPr>
        <p:spPr>
          <a:xfrm>
            <a:off x="1019175" y="258407"/>
            <a:ext cx="6103398" cy="523220"/>
          </a:xfrm>
          <a:prstGeom prst="rect">
            <a:avLst/>
          </a:prstGeom>
          <a:noFill/>
        </p:spPr>
        <p:txBody>
          <a:bodyPr wrap="square">
            <a:sp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Methods</a:t>
            </a:r>
            <a:endParaRPr lang="en-IN" sz="2400" dirty="0"/>
          </a:p>
        </p:txBody>
      </p:sp>
    </p:spTree>
    <p:extLst>
      <p:ext uri="{BB962C8B-B14F-4D97-AF65-F5344CB8AC3E}">
        <p14:creationId xmlns:p14="http://schemas.microsoft.com/office/powerpoint/2010/main" val="202412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062E1C-6622-BA7B-D204-3216C859F299}"/>
              </a:ext>
            </a:extLst>
          </p:cNvPr>
          <p:cNvSpPr txBox="1"/>
          <p:nvPr/>
        </p:nvSpPr>
        <p:spPr>
          <a:xfrm>
            <a:off x="1019175" y="279951"/>
            <a:ext cx="7519387"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Analysis for total no. of road accidents:</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EF74FF9-1F8A-FA06-A6A2-3583D0452AF4}"/>
              </a:ext>
            </a:extLst>
          </p:cNvPr>
          <p:cNvPicPr>
            <a:picLocks noChangeAspect="1"/>
          </p:cNvPicPr>
          <p:nvPr/>
        </p:nvPicPr>
        <p:blipFill>
          <a:blip r:embed="rId2"/>
          <a:stretch>
            <a:fillRect/>
          </a:stretch>
        </p:blipFill>
        <p:spPr>
          <a:xfrm>
            <a:off x="1319425" y="865664"/>
            <a:ext cx="8797342" cy="1908546"/>
          </a:xfrm>
          <a:prstGeom prst="rect">
            <a:avLst/>
          </a:prstGeom>
        </p:spPr>
      </p:pic>
      <p:graphicFrame>
        <p:nvGraphicFramePr>
          <p:cNvPr id="6" name="Chart 5">
            <a:extLst>
              <a:ext uri="{FF2B5EF4-FFF2-40B4-BE49-F238E27FC236}">
                <a16:creationId xmlns:a16="http://schemas.microsoft.com/office/drawing/2014/main" id="{D86612AA-CDC1-F0E7-7ED0-3FFDC5A890F1}"/>
              </a:ext>
            </a:extLst>
          </p:cNvPr>
          <p:cNvGraphicFramePr/>
          <p:nvPr>
            <p:extLst>
              <p:ext uri="{D42A27DB-BD31-4B8C-83A1-F6EECF244321}">
                <p14:modId xmlns:p14="http://schemas.microsoft.com/office/powerpoint/2010/main" val="1859987249"/>
              </p:ext>
            </p:extLst>
          </p:nvPr>
        </p:nvGraphicFramePr>
        <p:xfrm>
          <a:off x="1193352" y="2774210"/>
          <a:ext cx="6785376" cy="389206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0E417F54-B27F-44D1-7B89-989B3CEB1C5E}"/>
              </a:ext>
            </a:extLst>
          </p:cNvPr>
          <p:cNvSpPr txBox="1"/>
          <p:nvPr/>
        </p:nvSpPr>
        <p:spPr>
          <a:xfrm>
            <a:off x="8312837" y="3178003"/>
            <a:ext cx="3299060" cy="1938992"/>
          </a:xfrm>
          <a:prstGeom prst="rect">
            <a:avLst/>
          </a:prstGeom>
          <a:noFill/>
        </p:spPr>
        <p:txBody>
          <a:bodyPr wrap="square" rtlCol="0">
            <a:spAutoFit/>
          </a:bodyPr>
          <a:lstStyle/>
          <a:p>
            <a:r>
              <a:rPr lang="en-US" sz="2000" dirty="0">
                <a:solidFill>
                  <a:srgbClr val="374151"/>
                </a:solidFill>
                <a:latin typeface="Times New Roman" panose="02020603050405020304" pitchFamily="18" charset="0"/>
                <a:cs typeface="Times New Roman" panose="02020603050405020304" pitchFamily="18" charset="0"/>
              </a:rPr>
              <a:t>The linear trend equation for the total number of accidents obtained using regression analysis is</a:t>
            </a:r>
          </a:p>
          <a:p>
            <a:r>
              <a:rPr lang="en-US" sz="2000" b="1" dirty="0">
                <a:solidFill>
                  <a:srgbClr val="374151"/>
                </a:solidFill>
                <a:latin typeface="Times New Roman" panose="02020603050405020304" pitchFamily="18" charset="0"/>
                <a:cs typeface="Times New Roman" panose="02020603050405020304" pitchFamily="18" charset="0"/>
              </a:rPr>
              <a:t>Total no. of accident y = 42190 - 775.83x</a:t>
            </a:r>
            <a:endParaRPr lang="en-IN" sz="2000" b="1"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4178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C12AB1-38AB-B4B3-D9DE-E79C3A6E5C9F}"/>
              </a:ext>
            </a:extLst>
          </p:cNvPr>
          <p:cNvPicPr>
            <a:picLocks noChangeAspect="1"/>
          </p:cNvPicPr>
          <p:nvPr/>
        </p:nvPicPr>
        <p:blipFill>
          <a:blip r:embed="rId2"/>
          <a:stretch>
            <a:fillRect/>
          </a:stretch>
        </p:blipFill>
        <p:spPr>
          <a:xfrm>
            <a:off x="1312140" y="800100"/>
            <a:ext cx="10203040" cy="4050850"/>
          </a:xfrm>
          <a:prstGeom prst="rect">
            <a:avLst/>
          </a:prstGeom>
        </p:spPr>
      </p:pic>
      <p:pic>
        <p:nvPicPr>
          <p:cNvPr id="4" name="Picture 3">
            <a:extLst>
              <a:ext uri="{FF2B5EF4-FFF2-40B4-BE49-F238E27FC236}">
                <a16:creationId xmlns:a16="http://schemas.microsoft.com/office/drawing/2014/main" id="{0722CB41-DCC9-ACE1-5C4F-ECBB114B5BD2}"/>
              </a:ext>
            </a:extLst>
          </p:cNvPr>
          <p:cNvPicPr>
            <a:picLocks noChangeAspect="1"/>
          </p:cNvPicPr>
          <p:nvPr/>
        </p:nvPicPr>
        <p:blipFill>
          <a:blip r:embed="rId3"/>
          <a:stretch>
            <a:fillRect/>
          </a:stretch>
        </p:blipFill>
        <p:spPr>
          <a:xfrm>
            <a:off x="3261417" y="4966776"/>
            <a:ext cx="5669166" cy="1538242"/>
          </a:xfrm>
          <a:prstGeom prst="rect">
            <a:avLst/>
          </a:prstGeom>
        </p:spPr>
      </p:pic>
      <p:sp>
        <p:nvSpPr>
          <p:cNvPr id="5" name="TextBox 4">
            <a:extLst>
              <a:ext uri="{FF2B5EF4-FFF2-40B4-BE49-F238E27FC236}">
                <a16:creationId xmlns:a16="http://schemas.microsoft.com/office/drawing/2014/main" id="{3076B8D5-0A8E-6AD1-1F3E-1B22621DEFAB}"/>
              </a:ext>
            </a:extLst>
          </p:cNvPr>
          <p:cNvSpPr txBox="1"/>
          <p:nvPr/>
        </p:nvSpPr>
        <p:spPr>
          <a:xfrm>
            <a:off x="1019175" y="327642"/>
            <a:ext cx="10496005"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Forecasting for total no. of road accidents</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7901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062E1C-6622-BA7B-D204-3216C859F299}"/>
              </a:ext>
            </a:extLst>
          </p:cNvPr>
          <p:cNvSpPr txBox="1"/>
          <p:nvPr/>
        </p:nvSpPr>
        <p:spPr>
          <a:xfrm>
            <a:off x="1019175" y="382882"/>
            <a:ext cx="9775888"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Analysis for total no. of people injured in road accidents:</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E417F54-B27F-44D1-7B89-989B3CEB1C5E}"/>
              </a:ext>
            </a:extLst>
          </p:cNvPr>
          <p:cNvSpPr txBox="1"/>
          <p:nvPr/>
        </p:nvSpPr>
        <p:spPr>
          <a:xfrm>
            <a:off x="7986253" y="3429000"/>
            <a:ext cx="3546986" cy="1938992"/>
          </a:xfrm>
          <a:prstGeom prst="rect">
            <a:avLst/>
          </a:prstGeom>
          <a:noFill/>
        </p:spPr>
        <p:txBody>
          <a:bodyPr wrap="square" rtlCol="0">
            <a:spAutoFit/>
          </a:bodyPr>
          <a:lstStyle/>
          <a:p>
            <a:r>
              <a:rPr lang="en-US" sz="2000" dirty="0">
                <a:solidFill>
                  <a:srgbClr val="374151"/>
                </a:solidFill>
                <a:latin typeface="Times New Roman" panose="02020603050405020304" pitchFamily="18" charset="0"/>
                <a:cs typeface="Times New Roman" panose="02020603050405020304" pitchFamily="18" charset="0"/>
              </a:rPr>
              <a:t>The linear trend equation for the total number of injured people obtained using regression analysis is</a:t>
            </a:r>
          </a:p>
          <a:p>
            <a:r>
              <a:rPr lang="en-US" sz="2000" b="1" dirty="0">
                <a:solidFill>
                  <a:srgbClr val="374151"/>
                </a:solidFill>
                <a:latin typeface="Times New Roman" panose="02020603050405020304" pitchFamily="18" charset="0"/>
                <a:cs typeface="Times New Roman" panose="02020603050405020304" pitchFamily="18" charset="0"/>
              </a:rPr>
              <a:t>Total no. of people injured  y =  3966-650.73x</a:t>
            </a:r>
            <a:endParaRPr lang="en-IN" sz="2000" b="1" dirty="0">
              <a:solidFill>
                <a:srgbClr val="374151"/>
              </a:solidFill>
              <a:latin typeface="Times New Roman" panose="02020603050405020304" pitchFamily="18" charset="0"/>
              <a:cs typeface="Times New Roman" panose="02020603050405020304" pitchFamily="18" charset="0"/>
            </a:endParaRPr>
          </a:p>
        </p:txBody>
      </p:sp>
      <p:graphicFrame>
        <p:nvGraphicFramePr>
          <p:cNvPr id="2" name="Chart 1">
            <a:extLst>
              <a:ext uri="{FF2B5EF4-FFF2-40B4-BE49-F238E27FC236}">
                <a16:creationId xmlns:a16="http://schemas.microsoft.com/office/drawing/2014/main" id="{F769EE71-5CE3-EADA-757E-30D473992BC1}"/>
              </a:ext>
            </a:extLst>
          </p:cNvPr>
          <p:cNvGraphicFramePr/>
          <p:nvPr>
            <p:extLst>
              <p:ext uri="{D42A27DB-BD31-4B8C-83A1-F6EECF244321}">
                <p14:modId xmlns:p14="http://schemas.microsoft.com/office/powerpoint/2010/main" val="210765958"/>
              </p:ext>
            </p:extLst>
          </p:nvPr>
        </p:nvGraphicFramePr>
        <p:xfrm>
          <a:off x="1062557" y="2782941"/>
          <a:ext cx="6786042" cy="3952463"/>
        </p:xfrm>
        <a:graphic>
          <a:graphicData uri="http://schemas.openxmlformats.org/drawingml/2006/chart">
            <c:chart xmlns:c="http://schemas.openxmlformats.org/drawingml/2006/chart" xmlns:r="http://schemas.openxmlformats.org/officeDocument/2006/relationships" r:id="rId2"/>
          </a:graphicData>
        </a:graphic>
      </p:graphicFrame>
      <p:pic>
        <p:nvPicPr>
          <p:cNvPr id="4" name="Picture 3">
            <a:extLst>
              <a:ext uri="{FF2B5EF4-FFF2-40B4-BE49-F238E27FC236}">
                <a16:creationId xmlns:a16="http://schemas.microsoft.com/office/drawing/2014/main" id="{B4C4704A-DA4F-E1D9-658D-670C422FAE4D}"/>
              </a:ext>
            </a:extLst>
          </p:cNvPr>
          <p:cNvPicPr>
            <a:picLocks noChangeAspect="1"/>
          </p:cNvPicPr>
          <p:nvPr/>
        </p:nvPicPr>
        <p:blipFill>
          <a:blip r:embed="rId3"/>
          <a:stretch>
            <a:fillRect/>
          </a:stretch>
        </p:blipFill>
        <p:spPr>
          <a:xfrm>
            <a:off x="1396937" y="906102"/>
            <a:ext cx="9973211" cy="1508280"/>
          </a:xfrm>
          <a:prstGeom prst="rect">
            <a:avLst/>
          </a:prstGeom>
        </p:spPr>
      </p:pic>
    </p:spTree>
    <p:extLst>
      <p:ext uri="{BB962C8B-B14F-4D97-AF65-F5344CB8AC3E}">
        <p14:creationId xmlns:p14="http://schemas.microsoft.com/office/powerpoint/2010/main" val="413866250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276</TotalTime>
  <Words>845</Words>
  <Application>Microsoft Office PowerPoint</Application>
  <PresentationFormat>Widescreen</PresentationFormat>
  <Paragraphs>54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Gill Sans MT</vt:lpstr>
      <vt:lpstr>Symbol</vt:lpstr>
      <vt:lpstr>Times New Roman</vt:lpstr>
      <vt:lpstr>Gallery</vt:lpstr>
      <vt:lpstr>Analysis &amp; Prediction of Road Accident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&amp; Prediction of Road Accident</dc:title>
  <dc:creator>Abhishek Kumar</dc:creator>
  <cp:lastModifiedBy>Abhishek Kumar</cp:lastModifiedBy>
  <cp:revision>3</cp:revision>
  <dcterms:created xsi:type="dcterms:W3CDTF">2023-04-30T15:27:21Z</dcterms:created>
  <dcterms:modified xsi:type="dcterms:W3CDTF">2023-05-01T05:42:18Z</dcterms:modified>
</cp:coreProperties>
</file>