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sldIdLst>
    <p:sldId id="256" r:id="rId5"/>
    <p:sldId id="290" r:id="rId6"/>
    <p:sldId id="257" r:id="rId7"/>
    <p:sldId id="283" r:id="rId8"/>
    <p:sldId id="259" r:id="rId9"/>
    <p:sldId id="289" r:id="rId10"/>
    <p:sldId id="298" r:id="rId11"/>
    <p:sldId id="286" r:id="rId12"/>
    <p:sldId id="287" r:id="rId13"/>
    <p:sldId id="288" r:id="rId14"/>
    <p:sldId id="295" r:id="rId15"/>
    <p:sldId id="296" r:id="rId16"/>
    <p:sldId id="297" r:id="rId17"/>
    <p:sldId id="28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0" autoAdjust="0"/>
    <p:restoredTop sz="94710"/>
  </p:normalViewPr>
  <p:slideViewPr>
    <p:cSldViewPr>
      <p:cViewPr varScale="1">
        <p:scale>
          <a:sx n="85" d="100"/>
          <a:sy n="85" d="100"/>
        </p:scale>
        <p:origin x="1275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D8402-3F08-48C0-B36E-CE6BABA5426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4D55E-8D7B-47F9-B438-B6D9DCFBBB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5/21/2024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5/21/2024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5/21/2024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5/21/2024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5/21/2024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5/21/2024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1268760"/>
            <a:ext cx="7000924" cy="776128"/>
          </a:xfrm>
        </p:spPr>
        <p:txBody>
          <a:bodyPr>
            <a:noAutofit/>
          </a:bodyPr>
          <a:lstStyle/>
          <a:p>
            <a:pPr algn="ctr"/>
            <a:r>
              <a:rPr lang="en-GB" sz="1800" i="0" dirty="0" err="1">
                <a:solidFill>
                  <a:srgbClr val="374151"/>
                </a:solidFill>
                <a:effectLst/>
                <a:latin typeface="Söhne"/>
              </a:rPr>
              <a:t>CyberSafe</a:t>
            </a:r>
            <a:r>
              <a:rPr lang="en-GB" sz="1800" i="0" dirty="0">
                <a:solidFill>
                  <a:srgbClr val="374151"/>
                </a:solidFill>
                <a:effectLst/>
                <a:latin typeface="Söhne"/>
              </a:rPr>
              <a:t>: An Intelligent Framework for Automated Phishing Detection using Machine Learning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5736" y="2105818"/>
            <a:ext cx="6120680" cy="3339405"/>
          </a:xfrm>
        </p:spPr>
        <p:txBody>
          <a:bodyPr>
            <a:normAutofit fontScale="62500" lnSpcReduction="20000"/>
          </a:bodyPr>
          <a:lstStyle/>
          <a:p>
            <a:pPr algn="ctr"/>
            <a:br>
              <a:rPr lang="en-I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Under the guidance of </a:t>
            </a:r>
            <a:b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SHRUTHI G</a:t>
            </a:r>
          </a:p>
          <a:p>
            <a:pPr algn="ctr"/>
            <a:b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pPr algn="ctr"/>
            <a:r>
              <a:rPr lang="en-IN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Abhishek K-1MS20IS003</a:t>
            </a:r>
          </a:p>
          <a:p>
            <a:pPr algn="ctr"/>
            <a:r>
              <a:rPr lang="en-IN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Adithya G-  1MS20IS007</a:t>
            </a:r>
          </a:p>
          <a:p>
            <a:pPr algn="ctr"/>
            <a:r>
              <a:rPr lang="en-IN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Yadiki</a:t>
            </a:r>
            <a:r>
              <a:rPr lang="en-IN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Janvith</a:t>
            </a:r>
            <a:r>
              <a:rPr lang="en-IN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Royal– 1MS20IS136</a:t>
            </a:r>
          </a:p>
          <a:p>
            <a:pPr algn="ctr"/>
            <a:r>
              <a:rPr lang="en-IN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Swamy Naga </a:t>
            </a:r>
            <a:r>
              <a:rPr lang="en-IN" sz="2000" b="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Gana</a:t>
            </a:r>
            <a:r>
              <a:rPr lang="en-IN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Teja CH-1MS20IS121</a:t>
            </a:r>
          </a:p>
          <a:p>
            <a:pPr algn="ctr"/>
            <a:endParaRPr lang="en-IN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b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Dept of Information Science &amp; Engineering</a:t>
            </a:r>
          </a:p>
          <a:p>
            <a:pPr algn="ctr"/>
            <a:r>
              <a:rPr lang="en-IN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Seminar - ISE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10733" t="39785" r="47042" b="31588"/>
          <a:stretch/>
        </p:blipFill>
        <p:spPr bwMode="auto">
          <a:xfrm>
            <a:off x="1907704" y="447661"/>
            <a:ext cx="2438400" cy="9810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12700-263C-56E5-7845-E3F3082C04D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76672"/>
            <a:ext cx="7715200" cy="5997280"/>
          </a:xfrm>
        </p:spPr>
        <p:txBody>
          <a:bodyPr>
            <a:normAutofit/>
          </a:bodyPr>
          <a:lstStyle/>
          <a:p>
            <a:r>
              <a:rPr lang="en-US" sz="2000" dirty="0"/>
              <a:t>Ensemble Learning for Improved Performance:</a:t>
            </a:r>
          </a:p>
          <a:p>
            <a:r>
              <a:rPr lang="en-US" sz="2000" dirty="0"/>
              <a:t>Implemented ensemble learning using a voting classifier with well-performing models like </a:t>
            </a:r>
            <a:r>
              <a:rPr lang="en-US" sz="2000" dirty="0" err="1"/>
              <a:t>RandomForest</a:t>
            </a:r>
            <a:r>
              <a:rPr lang="en-US" sz="2000" dirty="0"/>
              <a:t>, </a:t>
            </a:r>
            <a:r>
              <a:rPr lang="en-US" sz="2000" dirty="0" err="1"/>
              <a:t>GradientBoosting</a:t>
            </a:r>
            <a:r>
              <a:rPr lang="en-US" sz="2000" dirty="0"/>
              <a:t>, </a:t>
            </a:r>
            <a:r>
              <a:rPr lang="en-US" sz="2000" dirty="0" err="1"/>
              <a:t>XGBoost</a:t>
            </a:r>
            <a:r>
              <a:rPr lang="en-US" sz="2000" dirty="0"/>
              <a:t>, </a:t>
            </a:r>
            <a:r>
              <a:rPr lang="en-US" sz="2000" dirty="0" err="1"/>
              <a:t>CatBoost</a:t>
            </a:r>
            <a:r>
              <a:rPr lang="en-US" sz="2000" dirty="0"/>
              <a:t>, and Decision Tree.</a:t>
            </a:r>
          </a:p>
          <a:p>
            <a:r>
              <a:rPr lang="en-US" sz="2000" dirty="0"/>
              <a:t>Leveraged the strengths of individual classifiers to enhance overall performance in distinguishing between phishing and legitimate URLs, ensuring robustness and accuracy in detection.</a:t>
            </a:r>
          </a:p>
        </p:txBody>
      </p:sp>
    </p:spTree>
    <p:extLst>
      <p:ext uri="{BB962C8B-B14F-4D97-AF65-F5344CB8AC3E}">
        <p14:creationId xmlns:p14="http://schemas.microsoft.com/office/powerpoint/2010/main" val="32694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83E2DD-11E9-CFFE-D2AB-205D3C5BA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12" y="0"/>
            <a:ext cx="5617176" cy="2939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4B2DDB-AEB8-F325-4BAF-C1B3414958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284984"/>
            <a:ext cx="5747706" cy="29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2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E837-C4DE-B9C4-34BC-91DB39DB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6BF53-EE3F-218A-8FCE-465EA07149D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2" y="250926"/>
            <a:ext cx="7467600" cy="2841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5F293-FD86-F5BE-5464-64C62F231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284984"/>
            <a:ext cx="7903235" cy="30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8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2E99-9944-0B5E-2C9C-5460C048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F1A603-A265-A813-3133-8970E3E64B6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76684"/>
            <a:ext cx="5475658" cy="2950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8F6B48-0553-0A72-F75D-92C3A0D439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07561"/>
            <a:ext cx="6552728" cy="307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81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86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BB6676-E1B9-57FC-A764-7C51C4A8D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211671"/>
              </p:ext>
            </p:extLst>
          </p:nvPr>
        </p:nvGraphicFramePr>
        <p:xfrm>
          <a:off x="1007604" y="369332"/>
          <a:ext cx="7128792" cy="482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4453708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34206480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080948353"/>
                    </a:ext>
                  </a:extLst>
                </a:gridCol>
              </a:tblGrid>
              <a:tr h="804090">
                <a:tc>
                  <a:txBody>
                    <a:bodyPr/>
                    <a:lstStyle/>
                    <a:p>
                      <a:r>
                        <a:rPr lang="en-US" dirty="0"/>
                        <a:t>SL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SLIDE.NO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701950"/>
                  </a:ext>
                </a:extLst>
              </a:tr>
              <a:tr h="80409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statement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29185"/>
                  </a:ext>
                </a:extLst>
              </a:tr>
              <a:tr h="80409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Motivation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96262"/>
                  </a:ext>
                </a:extLst>
              </a:tr>
              <a:tr h="80409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32021"/>
                  </a:ext>
                </a:extLst>
              </a:tr>
              <a:tr h="80409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52101"/>
                  </a:ext>
                </a:extLst>
              </a:tr>
              <a:tr h="80409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9201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D86103-4934-3A9D-C6E4-E68CF5576936}"/>
              </a:ext>
            </a:extLst>
          </p:cNvPr>
          <p:cNvSpPr txBox="1"/>
          <p:nvPr/>
        </p:nvSpPr>
        <p:spPr>
          <a:xfrm>
            <a:off x="1007604" y="0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76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3917032"/>
          </a:xfrm>
        </p:spPr>
        <p:txBody>
          <a:bodyPr>
            <a:normAutofit/>
          </a:bodyPr>
          <a:lstStyle/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Create an intelligent system using AI/ML to detect phishing domains which imitate look and feel of genuine domains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 remain at the forefront of cybersecurity threats, with countless users worldwide falling victim to them every day.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phishing domains, spread through various mediums such as email and SMS, can cunningly mirror genuine websites, particularly login pages.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Unsuspecting users can inadvertently disclose their credentials on these malicious sites or even inadvertently trigger the download of harmful payloads onto their devices.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proliferation of these threats, it is imperative to devise an intelligent system capable of pinpointing phishing domains, thereby protecting users from potential security breaches.</a:t>
            </a:r>
          </a:p>
        </p:txBody>
      </p:sp>
    </p:spTree>
    <p:extLst>
      <p:ext uri="{BB962C8B-B14F-4D97-AF65-F5344CB8AC3E}">
        <p14:creationId xmlns:p14="http://schemas.microsoft.com/office/powerpoint/2010/main" val="170933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04664"/>
            <a:ext cx="7467600" cy="738336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787208" cy="5205192"/>
          </a:xfrm>
        </p:spPr>
        <p:txBody>
          <a:bodyPr>
            <a:normAutofit fontScale="25000" lnSpcReduction="20000"/>
          </a:bodyPr>
          <a:lstStyle/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Innovative Detection Techniques: Explore and develop novel machine learning algorithms and techniques specifically tailored for phishing URL detection, surpassing the limitations of traditional methods.</a:t>
            </a:r>
          </a:p>
          <a:p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Accuracy and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Precision:Aim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high accuracy and precision in distinguishing between legitimate and phishing URLs, minimizing false positives and false negatives.</a:t>
            </a:r>
          </a:p>
          <a:p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Dynamic Phishing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Tactics:Develop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strategies to keep pace with evolving phishing tactics by continuously updating and adapting detection algorithms to new patterns and methods used by cybercriminals.</a:t>
            </a:r>
          </a:p>
          <a:p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Imbalanced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Datasets:Implement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to address class imbalance in phishing detection datasets, ensuring fair representation and reliable performance across both legitimate and phishing URLs.</a:t>
            </a:r>
          </a:p>
          <a:p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Feature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Selection:Explore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engineering methods to identify and select informative features relevant to phishing detection, reducing dimensionality while maintaining detection effectiveness.</a:t>
            </a:r>
          </a:p>
          <a:p>
            <a:endParaRPr lang="en-US" sz="6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</a:t>
            </a:r>
            <a:r>
              <a:rPr lang="en-US" sz="6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Detection:Design</a:t>
            </a:r>
            <a:r>
              <a:rPr lang="en-US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implement </a:t>
            </a:r>
            <a:r>
              <a:rPr lang="en-US" sz="6200" dirty="0"/>
              <a:t>algorithms capable of real-time phishing URL detection, suitable for integration into web browsers, email clients, and network security tools for proactive defense.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2349-0C08-7C52-680E-D52D8D3A3C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931224" cy="6069288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Websites Dataset Description: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collected from sources such as www.phishtank.com.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Attributes/Features: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Domain-related features: domain length, presence of hyphens, etc.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certificate information: whether the website uses HTTPS, certificate expiration date, etc.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WHOIS data: registration information, creation date, etc.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content analysis: presence of certain keywords or patterns.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 information: location, hosting provider, etc.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phishing-related keywords in the URL or webpage.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labels indicating whether a website is legitimate or a phishing site.</a:t>
            </a:r>
          </a:p>
        </p:txBody>
      </p:sp>
    </p:spTree>
    <p:extLst>
      <p:ext uri="{BB962C8B-B14F-4D97-AF65-F5344CB8AC3E}">
        <p14:creationId xmlns:p14="http://schemas.microsoft.com/office/powerpoint/2010/main" val="137413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0374-CE83-F489-687E-9AACBF63C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Methodology</a:t>
            </a:r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36CB7E-8A4F-D468-80CE-409FE8FFA09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1546"/>
            <a:ext cx="7467600" cy="3390932"/>
          </a:xfrm>
        </p:spPr>
      </p:pic>
    </p:spTree>
    <p:extLst>
      <p:ext uri="{BB962C8B-B14F-4D97-AF65-F5344CB8AC3E}">
        <p14:creationId xmlns:p14="http://schemas.microsoft.com/office/powerpoint/2010/main" val="406700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AAE9-1529-B4DD-8235-7ED377DC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79096" cy="562074"/>
          </a:xfrm>
        </p:spPr>
        <p:txBody>
          <a:bodyPr/>
          <a:lstStyle/>
          <a:p>
            <a:r>
              <a:rPr lang="en-US" b="1" dirty="0"/>
              <a:t>Implementation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F4C8-7DC7-8256-28A9-965E9F87F84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>
            <a:no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and Preprocessing: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Utilized a dataset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PhishTank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reputable source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phishing URLs, ensuring quality data for model training and testing.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 data cleaning techniques like handling missing values, encoding categorical features, and normalization to prepare the dataset for analysis.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and Selection: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important features from URLs, including URL-based, domain-based, traffic-based, and content-based features, to capture phishing characteristics effectively.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feature selection methods such as Chi-Square Test and Recursive Feature Elimination (RFE) to identify the most informative features while minimizing redundancy.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9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1EE-DD7D-9D8C-6538-D7509CC64E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04664"/>
            <a:ext cx="7715200" cy="6069288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a variety of machine learning classifiers such as Logistic Regression, Gradient Boosting,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SVM, Decision Tree, Random Forest, MLP, Naive Bayes, and KNN for phishing URL detection.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training and testing sets (80-20 split) to train models and evaluate their performance using metrics like precision, accuracy, recall, and F1-score.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and Selection: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the performance of different models to identify the best-performing model in accurately classifying phishing and legitimate URLs.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Selected the most suitable model based on performance metrics for deployment in real-world scenarios.</a:t>
            </a:r>
          </a:p>
        </p:txBody>
      </p:sp>
    </p:spTree>
    <p:extLst>
      <p:ext uri="{BB962C8B-B14F-4D97-AF65-F5344CB8AC3E}">
        <p14:creationId xmlns:p14="http://schemas.microsoft.com/office/powerpoint/2010/main" val="1844979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27C218198AE141862BE28FA9EA8DCC" ma:contentTypeVersion="6" ma:contentTypeDescription="Create a new document." ma:contentTypeScope="" ma:versionID="63fc5bacaf00ebf5b08d310d8a4e602d">
  <xsd:schema xmlns:xsd="http://www.w3.org/2001/XMLSchema" xmlns:xs="http://www.w3.org/2001/XMLSchema" xmlns:p="http://schemas.microsoft.com/office/2006/metadata/properties" xmlns:ns3="57157b1f-b396-4ffb-8249-82e927136367" targetNamespace="http://schemas.microsoft.com/office/2006/metadata/properties" ma:root="true" ma:fieldsID="297b31a1d9d1e50dae6a90e735ceb78c" ns3:_="">
    <xsd:import namespace="57157b1f-b396-4ffb-8249-82e9271363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57b1f-b396-4ffb-8249-82e9271363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A5D804-4A25-40A1-A0C4-FCBFDE5067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157b1f-b396-4ffb-8249-82e9271363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95AE8E-C20D-4423-B92B-BED630AF9C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A1A2A3-8AE2-4C70-A69E-5EDC3A924541}">
  <ds:schemaRefs>
    <ds:schemaRef ds:uri="http://purl.org/dc/elements/1.1/"/>
    <ds:schemaRef ds:uri="57157b1f-b396-4ffb-8249-82e927136367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7880</TotalTime>
  <Words>760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Schoolbook</vt:lpstr>
      <vt:lpstr>Söhne</vt:lpstr>
      <vt:lpstr>Times New Roman</vt:lpstr>
      <vt:lpstr>Wingdings</vt:lpstr>
      <vt:lpstr>Wingdings 2</vt:lpstr>
      <vt:lpstr>Oriel</vt:lpstr>
      <vt:lpstr>CyberSafe: An Intelligent Framework for Automated Phishing Detection using Machine Learning</vt:lpstr>
      <vt:lpstr>PowerPoint Presentation</vt:lpstr>
      <vt:lpstr>Problem Statement</vt:lpstr>
      <vt:lpstr>Motivation</vt:lpstr>
      <vt:lpstr>Objective</vt:lpstr>
      <vt:lpstr>PowerPoint Presentation</vt:lpstr>
      <vt:lpstr>Methodology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BLACK EDITION - tum0r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Learning from Multiclass Imbalanced HealthCare Datasets</dc:title>
  <dc:creator>Supriya</dc:creator>
  <cp:lastModifiedBy>ABHHISHEK K</cp:lastModifiedBy>
  <cp:revision>101</cp:revision>
  <dcterms:created xsi:type="dcterms:W3CDTF">2021-06-14T18:16:43Z</dcterms:created>
  <dcterms:modified xsi:type="dcterms:W3CDTF">2024-05-21T04:52:32Z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0x0101000427C218198AE141862BE28FA9EA8DCC</vt:lpwstr>
  </property>
</Properties>
</file>