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95" r:id="rId6"/>
    <p:sldId id="296" r:id="rId7"/>
    <p:sldId id="297" r:id="rId8"/>
    <p:sldId id="298" r:id="rId9"/>
    <p:sldId id="299"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FF0000"/>
                </a:solidFill>
                <a:latin typeface="Trebuchet MS" panose="020B0603020202020204" pitchFamily="34" charset="0"/>
              </a:rPr>
              <a:t>BINARY SEARCH TREES</a:t>
            </a:r>
            <a:endParaRPr lang="en-US" dirty="0">
              <a:solidFill>
                <a:srgbClr val="FF0000"/>
              </a:solidFill>
              <a:latin typeface="Trebuchet MS" panose="020B0603020202020204" pitchFamily="34" charset="0"/>
            </a:endParaRPr>
          </a:p>
        </p:txBody>
      </p:sp>
    </p:spTree>
    <p:extLst>
      <p:ext uri="{BB962C8B-B14F-4D97-AF65-F5344CB8AC3E}">
        <p14:creationId xmlns:p14="http://schemas.microsoft.com/office/powerpoint/2010/main" val="2767573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latin typeface="Trebuchet MS" panose="020B0603020202020204" pitchFamily="34" charset="0"/>
              </a:rPr>
              <a:t>How it is?</a:t>
            </a:r>
            <a:endParaRPr lang="en-US" b="1" dirty="0">
              <a:solidFill>
                <a:srgbClr val="FF0000"/>
              </a:solidFill>
              <a:latin typeface="Trebuchet MS" panose="020B0603020202020204" pitchFamily="34" charset="0"/>
            </a:endParaRPr>
          </a:p>
        </p:txBody>
      </p:sp>
      <p:sp>
        <p:nvSpPr>
          <p:cNvPr id="3" name="Content Placeholder 2"/>
          <p:cNvSpPr>
            <a:spLocks noGrp="1"/>
          </p:cNvSpPr>
          <p:nvPr>
            <p:ph idx="1"/>
          </p:nvPr>
        </p:nvSpPr>
        <p:spPr/>
        <p:txBody>
          <a:bodyPr/>
          <a:lstStyle/>
          <a:p>
            <a:pPr algn="just"/>
            <a:r>
              <a:rPr lang="en-US" b="1" dirty="0">
                <a:solidFill>
                  <a:srgbClr val="002060"/>
                </a:solidFill>
                <a:latin typeface="Times New Roman" panose="02020603050405020304" pitchFamily="18" charset="0"/>
                <a:cs typeface="Times New Roman" panose="02020603050405020304" pitchFamily="18" charset="0"/>
              </a:rPr>
              <a:t>A Binary search tree is a binary tree in which the key </a:t>
            </a:r>
            <a:r>
              <a:rPr lang="en-US" b="1" dirty="0" smtClean="0">
                <a:solidFill>
                  <a:srgbClr val="002060"/>
                </a:solidFill>
                <a:latin typeface="Times New Roman" panose="02020603050405020304" pitchFamily="18" charset="0"/>
                <a:cs typeface="Times New Roman" panose="02020603050405020304" pitchFamily="18" charset="0"/>
              </a:rPr>
              <a:t>values:</a:t>
            </a:r>
          </a:p>
          <a:p>
            <a:pPr algn="just"/>
            <a:r>
              <a:rPr lang="en-US" b="1" dirty="0" smtClean="0">
                <a:solidFill>
                  <a:srgbClr val="002060"/>
                </a:solidFill>
                <a:latin typeface="Times New Roman" panose="02020603050405020304" pitchFamily="18" charset="0"/>
                <a:cs typeface="Times New Roman" panose="02020603050405020304" pitchFamily="18" charset="0"/>
              </a:rPr>
              <a:t>in </a:t>
            </a:r>
            <a:r>
              <a:rPr lang="en-US" b="1" dirty="0">
                <a:solidFill>
                  <a:srgbClr val="002060"/>
                </a:solidFill>
                <a:latin typeface="Times New Roman" panose="02020603050405020304" pitchFamily="18" charset="0"/>
                <a:cs typeface="Times New Roman" panose="02020603050405020304" pitchFamily="18" charset="0"/>
              </a:rPr>
              <a:t>the left node are less than the root </a:t>
            </a:r>
            <a:r>
              <a:rPr lang="en-US" b="1" dirty="0" smtClean="0">
                <a:solidFill>
                  <a:srgbClr val="002060"/>
                </a:solidFill>
                <a:latin typeface="Times New Roman" panose="02020603050405020304" pitchFamily="18" charset="0"/>
                <a:cs typeface="Times New Roman" panose="02020603050405020304" pitchFamily="18" charset="0"/>
              </a:rPr>
              <a:t>and</a:t>
            </a:r>
          </a:p>
          <a:p>
            <a:pPr algn="just"/>
            <a:r>
              <a:rPr lang="en-US" b="1" dirty="0" smtClean="0">
                <a:solidFill>
                  <a:srgbClr val="002060"/>
                </a:solidFill>
                <a:latin typeface="Times New Roman" panose="02020603050405020304" pitchFamily="18" charset="0"/>
                <a:cs typeface="Times New Roman" panose="02020603050405020304" pitchFamily="18" charset="0"/>
              </a:rPr>
              <a:t>in </a:t>
            </a:r>
            <a:r>
              <a:rPr lang="en-US" b="1" dirty="0">
                <a:solidFill>
                  <a:srgbClr val="002060"/>
                </a:solidFill>
                <a:latin typeface="Times New Roman" panose="02020603050405020304" pitchFamily="18" charset="0"/>
                <a:cs typeface="Times New Roman" panose="02020603050405020304" pitchFamily="18" charset="0"/>
              </a:rPr>
              <a:t>the right node is greater than the </a:t>
            </a:r>
            <a:r>
              <a:rPr lang="en-US" b="1" dirty="0" smtClean="0">
                <a:solidFill>
                  <a:srgbClr val="002060"/>
                </a:solidFill>
                <a:latin typeface="Times New Roman" panose="02020603050405020304" pitchFamily="18" charset="0"/>
                <a:cs typeface="Times New Roman" panose="02020603050405020304" pitchFamily="18" charset="0"/>
              </a:rPr>
              <a:t>root node.</a:t>
            </a:r>
            <a:endParaRPr lang="en-US" b="1" dirty="0">
              <a:solidFill>
                <a:srgbClr val="002060"/>
              </a:solidFill>
              <a:latin typeface="Times New Roman" panose="02020603050405020304" pitchFamily="18" charset="0"/>
              <a:cs typeface="Times New Roman" panose="02020603050405020304" pitchFamily="18" charset="0"/>
            </a:endParaRPr>
          </a:p>
          <a:p>
            <a:pPr algn="just"/>
            <a:endParaRPr lang="en-US"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4459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latin typeface="Trebuchet MS" panose="020B0603020202020204" pitchFamily="34" charset="0"/>
              </a:rPr>
              <a:t>Operations</a:t>
            </a:r>
            <a:endParaRPr lang="en-US" b="1" dirty="0">
              <a:solidFill>
                <a:srgbClr val="FF0000"/>
              </a:solidFill>
              <a:latin typeface="Trebuchet MS" panose="020B0603020202020204" pitchFamily="34" charset="0"/>
            </a:endParaRPr>
          </a:p>
        </p:txBody>
      </p:sp>
      <p:sp>
        <p:nvSpPr>
          <p:cNvPr id="3" name="Content Placeholder 2"/>
          <p:cNvSpPr>
            <a:spLocks noGrp="1"/>
          </p:cNvSpPr>
          <p:nvPr>
            <p:ph idx="1"/>
          </p:nvPr>
        </p:nvSpPr>
        <p:spPr/>
        <p:txBody>
          <a:bodyPr>
            <a:normAutofit/>
          </a:bodyPr>
          <a:lstStyle/>
          <a:p>
            <a:pPr algn="just"/>
            <a:r>
              <a:rPr lang="en-US" b="1" dirty="0" smtClean="0">
                <a:solidFill>
                  <a:srgbClr val="002060"/>
                </a:solidFill>
                <a:latin typeface="Times New Roman" panose="02020603050405020304" pitchFamily="18" charset="0"/>
                <a:cs typeface="Times New Roman" panose="02020603050405020304" pitchFamily="18" charset="0"/>
              </a:rPr>
              <a:t>Insertion</a:t>
            </a:r>
          </a:p>
          <a:p>
            <a:pPr algn="just"/>
            <a:r>
              <a:rPr lang="en-US" b="1" dirty="0" smtClean="0">
                <a:solidFill>
                  <a:srgbClr val="002060"/>
                </a:solidFill>
                <a:latin typeface="Times New Roman" panose="02020603050405020304" pitchFamily="18" charset="0"/>
                <a:cs typeface="Times New Roman" panose="02020603050405020304" pitchFamily="18" charset="0"/>
              </a:rPr>
              <a:t>Deletion</a:t>
            </a:r>
          </a:p>
          <a:p>
            <a:pPr algn="just"/>
            <a:r>
              <a:rPr lang="en-US" b="1" dirty="0" smtClean="0">
                <a:solidFill>
                  <a:srgbClr val="002060"/>
                </a:solidFill>
                <a:latin typeface="Times New Roman" panose="02020603050405020304" pitchFamily="18" charset="0"/>
                <a:cs typeface="Times New Roman" panose="02020603050405020304" pitchFamily="18" charset="0"/>
              </a:rPr>
              <a:t>Traversal</a:t>
            </a:r>
            <a:endParaRPr lang="en-US"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2268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smtClean="0">
                <a:solidFill>
                  <a:srgbClr val="FF0000"/>
                </a:solidFill>
                <a:latin typeface="Trebuchet MS" panose="020B0603020202020204" pitchFamily="34" charset="0"/>
              </a:rPr>
              <a:t>Insertion</a:t>
            </a:r>
            <a:endParaRPr lang="en-US" b="1" dirty="0">
              <a:solidFill>
                <a:srgbClr val="FF0000"/>
              </a:solidFill>
              <a:latin typeface="Trebuchet MS" panose="020B0603020202020204" pitchFamily="34" charset="0"/>
            </a:endParaRPr>
          </a:p>
        </p:txBody>
      </p:sp>
      <p:sp>
        <p:nvSpPr>
          <p:cNvPr id="5" name="Rectangle 4"/>
          <p:cNvSpPr/>
          <p:nvPr/>
        </p:nvSpPr>
        <p:spPr>
          <a:xfrm>
            <a:off x="609600" y="1143000"/>
            <a:ext cx="7848600" cy="4247317"/>
          </a:xfrm>
          <a:prstGeom prst="rect">
            <a:avLst/>
          </a:prstGeom>
        </p:spPr>
        <p:txBody>
          <a:bodyPr wrap="square">
            <a:spAutoFit/>
          </a:bodyPr>
          <a:lstStyle/>
          <a:p>
            <a:pPr marL="457200" lvl="0" indent="-457200">
              <a:buFont typeface="Wingdings" panose="05000000000000000000" pitchFamily="2" charset="2"/>
              <a:buChar char="§"/>
            </a:pPr>
            <a:r>
              <a:rPr lang="en-US" sz="2700" b="1" dirty="0">
                <a:solidFill>
                  <a:srgbClr val="002060"/>
                </a:solidFill>
                <a:latin typeface="Times New Roman" panose="02020603050405020304" pitchFamily="18" charset="0"/>
                <a:cs typeface="Times New Roman" panose="02020603050405020304" pitchFamily="18" charset="0"/>
              </a:rPr>
              <a:t>To insert the element X into the tree </a:t>
            </a:r>
          </a:p>
          <a:p>
            <a:pPr marL="457200" lvl="0" indent="-457200">
              <a:buFont typeface="Wingdings" panose="05000000000000000000" pitchFamily="2" charset="2"/>
              <a:buChar char="§"/>
            </a:pPr>
            <a:r>
              <a:rPr lang="en-US" sz="2700" b="1" dirty="0">
                <a:solidFill>
                  <a:srgbClr val="002060"/>
                </a:solidFill>
                <a:latin typeface="Times New Roman" panose="02020603050405020304" pitchFamily="18" charset="0"/>
                <a:cs typeface="Times New Roman" panose="02020603050405020304" pitchFamily="18" charset="0"/>
              </a:rPr>
              <a:t>Check with the root node T</a:t>
            </a:r>
          </a:p>
          <a:p>
            <a:pPr marL="457200" lvl="0" indent="-457200">
              <a:buFont typeface="Wingdings" panose="05000000000000000000" pitchFamily="2" charset="2"/>
              <a:buChar char="§"/>
            </a:pPr>
            <a:r>
              <a:rPr lang="en-US" sz="2700" b="1" dirty="0">
                <a:solidFill>
                  <a:srgbClr val="00B050"/>
                </a:solidFill>
                <a:latin typeface="Times New Roman" panose="02020603050405020304" pitchFamily="18" charset="0"/>
                <a:cs typeface="Times New Roman" panose="02020603050405020304" pitchFamily="18" charset="0"/>
              </a:rPr>
              <a:t>If it is less than root </a:t>
            </a:r>
          </a:p>
          <a:p>
            <a:pPr marL="457200" lvl="0" indent="-457200">
              <a:buFont typeface="Wingdings" panose="05000000000000000000" pitchFamily="2" charset="2"/>
              <a:buChar char="§"/>
            </a:pPr>
            <a:r>
              <a:rPr lang="en-US" sz="2700" b="1" dirty="0">
                <a:solidFill>
                  <a:srgbClr val="002060"/>
                </a:solidFill>
                <a:latin typeface="Times New Roman" panose="02020603050405020304" pitchFamily="18" charset="0"/>
                <a:cs typeface="Times New Roman" panose="02020603050405020304" pitchFamily="18" charset="0"/>
              </a:rPr>
              <a:t>Traverse the left sub tree recursively until it reaches the T-&gt;left equals to NULL. Then X is placed in T-&gt;Left.</a:t>
            </a:r>
          </a:p>
          <a:p>
            <a:pPr marL="457200" lvl="0" indent="-457200">
              <a:buFont typeface="Wingdings" panose="05000000000000000000" pitchFamily="2" charset="2"/>
              <a:buChar char="§"/>
            </a:pPr>
            <a:r>
              <a:rPr lang="en-US" sz="2700" b="1" dirty="0">
                <a:solidFill>
                  <a:srgbClr val="00B050"/>
                </a:solidFill>
                <a:latin typeface="Times New Roman" panose="02020603050405020304" pitchFamily="18" charset="0"/>
                <a:cs typeface="Times New Roman" panose="02020603050405020304" pitchFamily="18" charset="0"/>
              </a:rPr>
              <a:t>If the X is greater than the root </a:t>
            </a:r>
            <a:r>
              <a:rPr lang="en-US" sz="2700" b="1" dirty="0">
                <a:solidFill>
                  <a:srgbClr val="002060"/>
                </a:solidFill>
                <a:latin typeface="Times New Roman" panose="02020603050405020304" pitchFamily="18" charset="0"/>
                <a:cs typeface="Times New Roman" panose="02020603050405020304" pitchFamily="18" charset="0"/>
              </a:rPr>
              <a:t>Traverse the right sub tree recursively until reaches the T-&gt;right equals to NULL then X is placed in T-&gt;right.</a:t>
            </a:r>
          </a:p>
        </p:txBody>
      </p:sp>
    </p:spTree>
    <p:extLst>
      <p:ext uri="{BB962C8B-B14F-4D97-AF65-F5344CB8AC3E}">
        <p14:creationId xmlns:p14="http://schemas.microsoft.com/office/powerpoint/2010/main" val="3593344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smtClean="0">
                <a:solidFill>
                  <a:srgbClr val="FF0000"/>
                </a:solidFill>
                <a:latin typeface="Trebuchet MS" panose="020B0603020202020204" pitchFamily="34" charset="0"/>
              </a:rPr>
              <a:t>Insertion (Procedure)</a:t>
            </a:r>
            <a:endParaRPr lang="en-US" b="1" dirty="0">
              <a:solidFill>
                <a:srgbClr val="FF0000"/>
              </a:solidFill>
              <a:latin typeface="Trebuchet MS" panose="020B0603020202020204" pitchFamily="34" charset="0"/>
            </a:endParaRPr>
          </a:p>
        </p:txBody>
      </p:sp>
      <p:sp>
        <p:nvSpPr>
          <p:cNvPr id="5" name="Rectangle 4"/>
          <p:cNvSpPr/>
          <p:nvPr/>
        </p:nvSpPr>
        <p:spPr>
          <a:xfrm>
            <a:off x="609600" y="1143000"/>
            <a:ext cx="7848600" cy="507831"/>
          </a:xfrm>
          <a:prstGeom prst="rect">
            <a:avLst/>
          </a:prstGeom>
        </p:spPr>
        <p:txBody>
          <a:bodyPr wrap="square">
            <a:spAutoFit/>
          </a:bodyPr>
          <a:lstStyle/>
          <a:p>
            <a:pPr marL="457200" lvl="0" indent="-457200">
              <a:buFont typeface="Wingdings" panose="05000000000000000000" pitchFamily="2" charset="2"/>
              <a:buChar char="§"/>
            </a:pPr>
            <a:endParaRPr lang="en-US" sz="2700" b="1" dirty="0">
              <a:solidFill>
                <a:srgbClr val="002060"/>
              </a:solidFill>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1060160"/>
            <a:ext cx="7543800" cy="5493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7819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smtClean="0">
                <a:solidFill>
                  <a:srgbClr val="FF0000"/>
                </a:solidFill>
                <a:latin typeface="Trebuchet MS" panose="020B0603020202020204" pitchFamily="34" charset="0"/>
              </a:rPr>
              <a:t>Deletion</a:t>
            </a:r>
            <a:endParaRPr lang="en-US" b="1" dirty="0">
              <a:solidFill>
                <a:srgbClr val="FF0000"/>
              </a:solidFill>
              <a:latin typeface="Trebuchet MS" panose="020B0603020202020204" pitchFamily="34" charset="0"/>
            </a:endParaRPr>
          </a:p>
        </p:txBody>
      </p:sp>
      <p:sp>
        <p:nvSpPr>
          <p:cNvPr id="5" name="Rectangle 4"/>
          <p:cNvSpPr/>
          <p:nvPr/>
        </p:nvSpPr>
        <p:spPr>
          <a:xfrm>
            <a:off x="609600" y="1143000"/>
            <a:ext cx="7848600" cy="507831"/>
          </a:xfrm>
          <a:prstGeom prst="rect">
            <a:avLst/>
          </a:prstGeom>
        </p:spPr>
        <p:txBody>
          <a:bodyPr wrap="square">
            <a:spAutoFit/>
          </a:bodyPr>
          <a:lstStyle/>
          <a:p>
            <a:pPr marL="457200" lvl="0" indent="-457200">
              <a:buFont typeface="Wingdings" panose="05000000000000000000" pitchFamily="2" charset="2"/>
              <a:buChar char="§"/>
            </a:pPr>
            <a:endParaRPr lang="en-US" sz="27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692727" y="1143000"/>
            <a:ext cx="8222673" cy="5078313"/>
          </a:xfrm>
          <a:prstGeom prst="rect">
            <a:avLst/>
          </a:prstGeom>
        </p:spPr>
        <p:txBody>
          <a:bodyPr wrap="square">
            <a:spAutoFit/>
          </a:bodyPr>
          <a:lstStyle/>
          <a:p>
            <a:pPr algn="just"/>
            <a:r>
              <a:rPr lang="en-US" sz="2700" b="1" dirty="0" smtClean="0">
                <a:solidFill>
                  <a:srgbClr val="002060"/>
                </a:solidFill>
                <a:latin typeface="Times New Roman" panose="02020603050405020304" pitchFamily="18" charset="0"/>
                <a:cs typeface="Times New Roman" panose="02020603050405020304" pitchFamily="18" charset="0"/>
              </a:rPr>
              <a:t>CASE </a:t>
            </a:r>
            <a:r>
              <a:rPr lang="en-US" sz="2700" b="1" dirty="0">
                <a:solidFill>
                  <a:srgbClr val="002060"/>
                </a:solidFill>
                <a:latin typeface="Times New Roman" panose="02020603050405020304" pitchFamily="18" charset="0"/>
                <a:cs typeface="Times New Roman" panose="02020603050405020304" pitchFamily="18" charset="0"/>
              </a:rPr>
              <a:t>1: Node with No child</a:t>
            </a:r>
          </a:p>
          <a:p>
            <a:pPr algn="just"/>
            <a:r>
              <a:rPr lang="en-US" sz="2700" b="1" dirty="0">
                <a:solidFill>
                  <a:srgbClr val="002060"/>
                </a:solidFill>
                <a:latin typeface="Times New Roman" panose="02020603050405020304" pitchFamily="18" charset="0"/>
                <a:cs typeface="Times New Roman" panose="02020603050405020304" pitchFamily="18" charset="0"/>
              </a:rPr>
              <a:t>If a node is a leaf node it can be deleted immediately</a:t>
            </a:r>
          </a:p>
          <a:p>
            <a:pPr algn="just"/>
            <a:r>
              <a:rPr lang="en-US" sz="2700" b="1" dirty="0">
                <a:solidFill>
                  <a:srgbClr val="002060"/>
                </a:solidFill>
                <a:latin typeface="Times New Roman" panose="02020603050405020304" pitchFamily="18" charset="0"/>
                <a:cs typeface="Times New Roman" panose="02020603050405020304" pitchFamily="18" charset="0"/>
              </a:rPr>
              <a:t>  </a:t>
            </a:r>
          </a:p>
          <a:p>
            <a:pPr algn="just"/>
            <a:r>
              <a:rPr lang="en-US" sz="2700" b="1" dirty="0">
                <a:solidFill>
                  <a:srgbClr val="002060"/>
                </a:solidFill>
                <a:latin typeface="Times New Roman" panose="02020603050405020304" pitchFamily="18" charset="0"/>
                <a:cs typeface="Times New Roman" panose="02020603050405020304" pitchFamily="18" charset="0"/>
              </a:rPr>
              <a:t>CASE 2: Node with one child</a:t>
            </a:r>
          </a:p>
          <a:p>
            <a:pPr algn="just"/>
            <a:r>
              <a:rPr lang="en-US" sz="2700" b="1" dirty="0">
                <a:solidFill>
                  <a:srgbClr val="002060"/>
                </a:solidFill>
                <a:latin typeface="Times New Roman" panose="02020603050405020304" pitchFamily="18" charset="0"/>
                <a:cs typeface="Times New Roman" panose="02020603050405020304" pitchFamily="18" charset="0"/>
              </a:rPr>
              <a:t>If the node has one child it can be deleted by adjusting its parent pointer that points to its child node</a:t>
            </a:r>
          </a:p>
          <a:p>
            <a:pPr algn="just"/>
            <a:r>
              <a:rPr lang="en-US" sz="2700" b="1" dirty="0">
                <a:solidFill>
                  <a:srgbClr val="002060"/>
                </a:solidFill>
                <a:latin typeface="Times New Roman" panose="02020603050405020304" pitchFamily="18" charset="0"/>
                <a:cs typeface="Times New Roman" panose="02020603050405020304" pitchFamily="18" charset="0"/>
              </a:rPr>
              <a:t>  </a:t>
            </a:r>
          </a:p>
          <a:p>
            <a:pPr algn="just"/>
            <a:r>
              <a:rPr lang="en-US" sz="2700" b="1" dirty="0">
                <a:solidFill>
                  <a:srgbClr val="002060"/>
                </a:solidFill>
                <a:latin typeface="Times New Roman" panose="02020603050405020304" pitchFamily="18" charset="0"/>
                <a:cs typeface="Times New Roman" panose="02020603050405020304" pitchFamily="18" charset="0"/>
              </a:rPr>
              <a:t> </a:t>
            </a:r>
            <a:r>
              <a:rPr lang="en-US" sz="2700" b="1" dirty="0" smtClean="0">
                <a:solidFill>
                  <a:srgbClr val="002060"/>
                </a:solidFill>
                <a:latin typeface="Times New Roman" panose="02020603050405020304" pitchFamily="18" charset="0"/>
                <a:cs typeface="Times New Roman" panose="02020603050405020304" pitchFamily="18" charset="0"/>
              </a:rPr>
              <a:t>CASE </a:t>
            </a:r>
            <a:r>
              <a:rPr lang="en-US" sz="2700" b="1" dirty="0">
                <a:solidFill>
                  <a:srgbClr val="002060"/>
                </a:solidFill>
                <a:latin typeface="Times New Roman" panose="02020603050405020304" pitchFamily="18" charset="0"/>
                <a:cs typeface="Times New Roman" panose="02020603050405020304" pitchFamily="18" charset="0"/>
              </a:rPr>
              <a:t>3: Node with two Childs</a:t>
            </a:r>
          </a:p>
          <a:p>
            <a:pPr algn="just"/>
            <a:r>
              <a:rPr lang="en-US" sz="2700" b="1" dirty="0">
                <a:solidFill>
                  <a:srgbClr val="002060"/>
                </a:solidFill>
                <a:latin typeface="Times New Roman" panose="02020603050405020304" pitchFamily="18" charset="0"/>
                <a:cs typeface="Times New Roman" panose="02020603050405020304" pitchFamily="18" charset="0"/>
              </a:rPr>
              <a:t>It is difficult to delete a node with two children the general strategy is to replace the data of the node to be deleted with its smaller data of the right sub tree and recursively delete that node </a:t>
            </a:r>
          </a:p>
        </p:txBody>
      </p:sp>
    </p:spTree>
    <p:extLst>
      <p:ext uri="{BB962C8B-B14F-4D97-AF65-F5344CB8AC3E}">
        <p14:creationId xmlns:p14="http://schemas.microsoft.com/office/powerpoint/2010/main" val="3861425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smtClean="0">
                <a:solidFill>
                  <a:srgbClr val="FF0000"/>
                </a:solidFill>
                <a:latin typeface="Trebuchet MS" panose="020B0603020202020204" pitchFamily="34" charset="0"/>
              </a:rPr>
              <a:t>SEARCH /  TRAVERSAL</a:t>
            </a:r>
            <a:endParaRPr lang="en-US" b="1" dirty="0">
              <a:solidFill>
                <a:srgbClr val="FF0000"/>
              </a:solidFill>
              <a:latin typeface="Trebuchet MS" panose="020B0603020202020204" pitchFamily="34" charset="0"/>
            </a:endParaRPr>
          </a:p>
        </p:txBody>
      </p:sp>
      <p:sp>
        <p:nvSpPr>
          <p:cNvPr id="5" name="Rectangle 4"/>
          <p:cNvSpPr/>
          <p:nvPr/>
        </p:nvSpPr>
        <p:spPr>
          <a:xfrm>
            <a:off x="609600" y="1143000"/>
            <a:ext cx="7848600" cy="507831"/>
          </a:xfrm>
          <a:prstGeom prst="rect">
            <a:avLst/>
          </a:prstGeom>
        </p:spPr>
        <p:txBody>
          <a:bodyPr wrap="square">
            <a:spAutoFit/>
          </a:bodyPr>
          <a:lstStyle/>
          <a:p>
            <a:pPr marL="457200" lvl="0" indent="-457200">
              <a:buFont typeface="Wingdings" panose="05000000000000000000" pitchFamily="2" charset="2"/>
              <a:buChar char="§"/>
            </a:pPr>
            <a:endParaRPr lang="en-US" sz="2700" b="1"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304800" y="2136339"/>
            <a:ext cx="7848600" cy="3831818"/>
          </a:xfrm>
          <a:prstGeom prst="rect">
            <a:avLst/>
          </a:prstGeom>
        </p:spPr>
        <p:txBody>
          <a:bodyPr wrap="square">
            <a:spAutoFit/>
          </a:bodyPr>
          <a:lstStyle/>
          <a:p>
            <a:pPr lvl="0" algn="just"/>
            <a:r>
              <a:rPr lang="en-US" sz="2700" b="1" dirty="0">
                <a:solidFill>
                  <a:srgbClr val="002060"/>
                </a:solidFill>
                <a:latin typeface="Times New Roman" panose="02020603050405020304" pitchFamily="18" charset="0"/>
                <a:cs typeface="Times New Roman" panose="02020603050405020304" pitchFamily="18" charset="0"/>
              </a:rPr>
              <a:t>Check whether the root node is NULL, If so, Then return NULL</a:t>
            </a:r>
          </a:p>
          <a:p>
            <a:pPr lvl="0" algn="just"/>
            <a:r>
              <a:rPr lang="en-US" sz="2700" b="1" dirty="0">
                <a:solidFill>
                  <a:srgbClr val="002060"/>
                </a:solidFill>
                <a:latin typeface="Times New Roman" panose="02020603050405020304" pitchFamily="18" charset="0"/>
                <a:cs typeface="Times New Roman" panose="02020603050405020304" pitchFamily="18" charset="0"/>
              </a:rPr>
              <a:t>Otherwise check the value of X with the root node value (T-&gt;Data)</a:t>
            </a:r>
          </a:p>
          <a:p>
            <a:pPr lvl="0" algn="just"/>
            <a:r>
              <a:rPr lang="en-US" sz="2700" b="1" dirty="0">
                <a:solidFill>
                  <a:srgbClr val="002060"/>
                </a:solidFill>
                <a:latin typeface="Times New Roman" panose="02020603050405020304" pitchFamily="18" charset="0"/>
                <a:cs typeface="Times New Roman" panose="02020603050405020304" pitchFamily="18" charset="0"/>
              </a:rPr>
              <a:t>If X is equals to T-&gt; data, return T</a:t>
            </a:r>
          </a:p>
          <a:p>
            <a:pPr lvl="0" algn="just"/>
            <a:r>
              <a:rPr lang="en-US" sz="2700" b="1" dirty="0">
                <a:solidFill>
                  <a:srgbClr val="002060"/>
                </a:solidFill>
                <a:latin typeface="Times New Roman" panose="02020603050405020304" pitchFamily="18" charset="0"/>
                <a:cs typeface="Times New Roman" panose="02020603050405020304" pitchFamily="18" charset="0"/>
              </a:rPr>
              <a:t>If X is less than T-&gt; data, Traverse the left of T recursively</a:t>
            </a:r>
          </a:p>
          <a:p>
            <a:pPr lvl="0" algn="just"/>
            <a:r>
              <a:rPr lang="en-US" sz="2700" b="1" dirty="0">
                <a:solidFill>
                  <a:srgbClr val="002060"/>
                </a:solidFill>
                <a:latin typeface="Times New Roman" panose="02020603050405020304" pitchFamily="18" charset="0"/>
                <a:cs typeface="Times New Roman" panose="02020603050405020304" pitchFamily="18" charset="0"/>
              </a:rPr>
              <a:t>If X is greater than T-&gt; data traverse the right of T recursively</a:t>
            </a:r>
          </a:p>
        </p:txBody>
      </p:sp>
    </p:spTree>
    <p:extLst>
      <p:ext uri="{BB962C8B-B14F-4D97-AF65-F5344CB8AC3E}">
        <p14:creationId xmlns:p14="http://schemas.microsoft.com/office/powerpoint/2010/main" val="1281867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smtClean="0">
                <a:solidFill>
                  <a:srgbClr val="FF0000"/>
                </a:solidFill>
                <a:latin typeface="Trebuchet MS" panose="020B0603020202020204" pitchFamily="34" charset="0"/>
              </a:rPr>
              <a:t>PROCEDURE (SEARCH)</a:t>
            </a:r>
            <a:endParaRPr lang="en-US" b="1" dirty="0">
              <a:solidFill>
                <a:srgbClr val="FF0000"/>
              </a:solidFill>
              <a:latin typeface="Trebuchet MS" panose="020B0603020202020204" pitchFamily="34" charset="0"/>
            </a:endParaRPr>
          </a:p>
        </p:txBody>
      </p:sp>
      <p:sp>
        <p:nvSpPr>
          <p:cNvPr id="5" name="Rectangle 4"/>
          <p:cNvSpPr/>
          <p:nvPr/>
        </p:nvSpPr>
        <p:spPr>
          <a:xfrm>
            <a:off x="609600" y="1143000"/>
            <a:ext cx="7848600" cy="507831"/>
          </a:xfrm>
          <a:prstGeom prst="rect">
            <a:avLst/>
          </a:prstGeom>
        </p:spPr>
        <p:txBody>
          <a:bodyPr wrap="square">
            <a:spAutoFit/>
          </a:bodyPr>
          <a:lstStyle/>
          <a:p>
            <a:pPr marL="457200" lvl="0" indent="-457200">
              <a:buFont typeface="Wingdings" panose="05000000000000000000" pitchFamily="2" charset="2"/>
              <a:buChar char="§"/>
            </a:pPr>
            <a:endParaRPr lang="en-US" sz="2700" b="1"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304800" y="2136339"/>
            <a:ext cx="7848600" cy="507831"/>
          </a:xfrm>
          <a:prstGeom prst="rect">
            <a:avLst/>
          </a:prstGeom>
        </p:spPr>
        <p:txBody>
          <a:bodyPr wrap="square">
            <a:spAutoFit/>
          </a:bodyPr>
          <a:lstStyle/>
          <a:p>
            <a:pPr lvl="0" algn="just"/>
            <a:endParaRPr lang="en-US" sz="2700" b="1" dirty="0">
              <a:solidFill>
                <a:srgbClr val="002060"/>
              </a:solidFill>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914400"/>
            <a:ext cx="7696200" cy="5333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5362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smtClean="0">
                <a:solidFill>
                  <a:srgbClr val="FF0000"/>
                </a:solidFill>
                <a:latin typeface="Trebuchet MS" panose="020B0603020202020204" pitchFamily="34" charset="0"/>
              </a:rPr>
              <a:t>FIND (MIN &amp; MAX)</a:t>
            </a:r>
            <a:endParaRPr lang="en-US" b="1" dirty="0">
              <a:solidFill>
                <a:srgbClr val="FF0000"/>
              </a:solidFill>
              <a:latin typeface="Trebuchet MS" panose="020B0603020202020204" pitchFamily="34" charset="0"/>
            </a:endParaRPr>
          </a:p>
        </p:txBody>
      </p:sp>
      <p:sp>
        <p:nvSpPr>
          <p:cNvPr id="5" name="Rectangle 4"/>
          <p:cNvSpPr/>
          <p:nvPr/>
        </p:nvSpPr>
        <p:spPr>
          <a:xfrm>
            <a:off x="609600" y="1143000"/>
            <a:ext cx="7848600" cy="507831"/>
          </a:xfrm>
          <a:prstGeom prst="rect">
            <a:avLst/>
          </a:prstGeom>
        </p:spPr>
        <p:txBody>
          <a:bodyPr wrap="square">
            <a:spAutoFit/>
          </a:bodyPr>
          <a:lstStyle/>
          <a:p>
            <a:pPr marL="457200" lvl="0" indent="-457200">
              <a:buFont typeface="Wingdings" panose="05000000000000000000" pitchFamily="2" charset="2"/>
              <a:buChar char="§"/>
            </a:pPr>
            <a:endParaRPr lang="en-US" sz="2700" b="1"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304800" y="2136339"/>
            <a:ext cx="7848600" cy="507831"/>
          </a:xfrm>
          <a:prstGeom prst="rect">
            <a:avLst/>
          </a:prstGeom>
        </p:spPr>
        <p:txBody>
          <a:bodyPr wrap="square">
            <a:spAutoFit/>
          </a:bodyPr>
          <a:lstStyle/>
          <a:p>
            <a:pPr lvl="0" algn="just"/>
            <a:endParaRPr lang="en-US" sz="27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1274618" y="1051426"/>
            <a:ext cx="6858000" cy="2585323"/>
          </a:xfrm>
          <a:prstGeom prst="rect">
            <a:avLst/>
          </a:prstGeom>
        </p:spPr>
        <p:txBody>
          <a:bodyPr wrap="square">
            <a:spAutoFit/>
          </a:bodyPr>
          <a:lstStyle/>
          <a:p>
            <a:pPr marL="457200" lvl="0" indent="-457200" algn="just">
              <a:buFont typeface="Wingdings" panose="05000000000000000000" pitchFamily="2" charset="2"/>
              <a:buChar char="§"/>
            </a:pPr>
            <a:r>
              <a:rPr lang="en-US" sz="2700" b="1" dirty="0">
                <a:solidFill>
                  <a:srgbClr val="002060"/>
                </a:solidFill>
                <a:latin typeface="Times New Roman" panose="02020603050405020304" pitchFamily="18" charset="0"/>
                <a:cs typeface="Times New Roman" panose="02020603050405020304" pitchFamily="18" charset="0"/>
              </a:rPr>
              <a:t>This operation returns the position of the smallest element in the </a:t>
            </a:r>
            <a:r>
              <a:rPr lang="en-US" sz="2700" b="1" dirty="0" smtClean="0">
                <a:solidFill>
                  <a:srgbClr val="002060"/>
                </a:solidFill>
                <a:latin typeface="Times New Roman" panose="02020603050405020304" pitchFamily="18" charset="0"/>
                <a:cs typeface="Times New Roman" panose="02020603050405020304" pitchFamily="18" charset="0"/>
              </a:rPr>
              <a:t>tree</a:t>
            </a:r>
          </a:p>
          <a:p>
            <a:pPr lvl="0" algn="just"/>
            <a:endParaRPr lang="en-US" sz="2700" b="1" dirty="0">
              <a:solidFill>
                <a:srgbClr val="002060"/>
              </a:solidFill>
              <a:latin typeface="Times New Roman" panose="02020603050405020304" pitchFamily="18" charset="0"/>
              <a:cs typeface="Times New Roman" panose="02020603050405020304" pitchFamily="18" charset="0"/>
            </a:endParaRPr>
          </a:p>
          <a:p>
            <a:pPr marL="457200" lvl="0" indent="-457200" algn="just">
              <a:buFont typeface="Wingdings" panose="05000000000000000000" pitchFamily="2" charset="2"/>
              <a:buChar char="§"/>
            </a:pPr>
            <a:r>
              <a:rPr lang="en-US" sz="2700" b="1" dirty="0">
                <a:solidFill>
                  <a:srgbClr val="002060"/>
                </a:solidFill>
                <a:latin typeface="Times New Roman" panose="02020603050405020304" pitchFamily="18" charset="0"/>
                <a:cs typeface="Times New Roman" panose="02020603050405020304" pitchFamily="18" charset="0"/>
              </a:rPr>
              <a:t>To perform find min start at the root and go left as long as there is a left child. The stopping point is the smallest </a:t>
            </a:r>
            <a:r>
              <a:rPr lang="en-US" sz="2700" b="1" dirty="0" smtClean="0">
                <a:solidFill>
                  <a:srgbClr val="002060"/>
                </a:solidFill>
                <a:latin typeface="Times New Roman" panose="02020603050405020304" pitchFamily="18" charset="0"/>
                <a:cs typeface="Times New Roman" panose="02020603050405020304" pitchFamily="18" charset="0"/>
              </a:rPr>
              <a:t>element</a:t>
            </a:r>
            <a:endParaRPr lang="en-US" sz="2700" b="1" dirty="0">
              <a:solidFill>
                <a:srgbClr val="002060"/>
              </a:solidFill>
              <a:latin typeface="Times New Roman" panose="02020603050405020304" pitchFamily="18" charset="0"/>
              <a:cs typeface="Times New Roman" panose="02020603050405020304" pitchFamily="18" charset="0"/>
            </a:endParaRPr>
          </a:p>
        </p:txBody>
      </p:sp>
      <p:sp>
        <p:nvSpPr>
          <p:cNvPr id="6" name="Rectangle 5"/>
          <p:cNvSpPr/>
          <p:nvPr/>
        </p:nvSpPr>
        <p:spPr>
          <a:xfrm>
            <a:off x="1323109" y="3810000"/>
            <a:ext cx="6858000" cy="2585323"/>
          </a:xfrm>
          <a:prstGeom prst="rect">
            <a:avLst/>
          </a:prstGeom>
        </p:spPr>
        <p:txBody>
          <a:bodyPr wrap="square">
            <a:spAutoFit/>
          </a:bodyPr>
          <a:lstStyle/>
          <a:p>
            <a:pPr marL="457200" lvl="0" indent="-457200" algn="just">
              <a:buFont typeface="Wingdings" panose="05000000000000000000" pitchFamily="2" charset="2"/>
              <a:buChar char="§"/>
            </a:pPr>
            <a:r>
              <a:rPr lang="en-US" sz="2700" b="1" dirty="0">
                <a:solidFill>
                  <a:srgbClr val="002060"/>
                </a:solidFill>
                <a:latin typeface="Times New Roman" panose="02020603050405020304" pitchFamily="18" charset="0"/>
                <a:cs typeface="Times New Roman" panose="02020603050405020304" pitchFamily="18" charset="0"/>
              </a:rPr>
              <a:t>Find Max return the position of largest element in the tree. </a:t>
            </a:r>
            <a:endParaRPr lang="en-US" sz="2700" b="1" dirty="0" smtClean="0">
              <a:solidFill>
                <a:srgbClr val="002060"/>
              </a:solidFill>
              <a:latin typeface="Times New Roman" panose="02020603050405020304" pitchFamily="18" charset="0"/>
              <a:cs typeface="Times New Roman" panose="02020603050405020304" pitchFamily="18" charset="0"/>
            </a:endParaRPr>
          </a:p>
          <a:p>
            <a:pPr marL="457200" lvl="0" indent="-457200" algn="just">
              <a:buFont typeface="Wingdings" panose="05000000000000000000" pitchFamily="2" charset="2"/>
              <a:buChar char="§"/>
            </a:pPr>
            <a:endParaRPr lang="en-US" sz="2700" b="1" dirty="0">
              <a:solidFill>
                <a:srgbClr val="002060"/>
              </a:solidFill>
              <a:latin typeface="Times New Roman" panose="02020603050405020304" pitchFamily="18" charset="0"/>
              <a:cs typeface="Times New Roman" panose="02020603050405020304" pitchFamily="18" charset="0"/>
            </a:endParaRPr>
          </a:p>
          <a:p>
            <a:pPr marL="457200" lvl="0" indent="-457200" algn="just">
              <a:buFont typeface="Wingdings" panose="05000000000000000000" pitchFamily="2" charset="2"/>
              <a:buChar char="§"/>
            </a:pPr>
            <a:r>
              <a:rPr lang="en-US" sz="2700" b="1" dirty="0">
                <a:solidFill>
                  <a:srgbClr val="002060"/>
                </a:solidFill>
                <a:latin typeface="Times New Roman" panose="02020603050405020304" pitchFamily="18" charset="0"/>
                <a:cs typeface="Times New Roman" panose="02020603050405020304" pitchFamily="18" charset="0"/>
              </a:rPr>
              <a:t>To perform a find max start at the root and go right as long as there is a right child, the stopping point is largest element</a:t>
            </a:r>
          </a:p>
        </p:txBody>
      </p:sp>
    </p:spTree>
    <p:extLst>
      <p:ext uri="{BB962C8B-B14F-4D97-AF65-F5344CB8AC3E}">
        <p14:creationId xmlns:p14="http://schemas.microsoft.com/office/powerpoint/2010/main" val="25464908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217</TotalTime>
  <Words>310</Words>
  <Application>Microsoft Office PowerPoint</Application>
  <PresentationFormat>On-screen Show (4:3)</PresentationFormat>
  <Paragraphs>39</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BINARY SEARCH TREES</vt:lpstr>
      <vt:lpstr>How it is?</vt:lpstr>
      <vt:lpstr>Operations</vt:lpstr>
      <vt:lpstr>Insertion</vt:lpstr>
      <vt:lpstr>Insertion (Procedure)</vt:lpstr>
      <vt:lpstr>Deletion</vt:lpstr>
      <vt:lpstr>SEARCH /  TRAVERSAL</vt:lpstr>
      <vt:lpstr>PROCEDURE (SEARCH)</vt:lpstr>
      <vt:lpstr>FIND (MIN &amp; MAX)</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TREES</dc:title>
  <dc:creator>admin</dc:creator>
  <cp:lastModifiedBy>Windows User</cp:lastModifiedBy>
  <cp:revision>16</cp:revision>
  <dcterms:created xsi:type="dcterms:W3CDTF">2006-08-16T00:00:00Z</dcterms:created>
  <dcterms:modified xsi:type="dcterms:W3CDTF">2019-08-14T03:51:38Z</dcterms:modified>
</cp:coreProperties>
</file>