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74" r:id="rId9"/>
    <p:sldId id="261" r:id="rId10"/>
    <p:sldId id="262" r:id="rId11"/>
    <p:sldId id="263" r:id="rId12"/>
    <p:sldId id="264" r:id="rId13"/>
    <p:sldId id="256" r:id="rId14"/>
    <p:sldId id="257" r:id="rId15"/>
    <p:sldId id="258" r:id="rId16"/>
    <p:sldId id="276" r:id="rId17"/>
    <p:sldId id="277" r:id="rId18"/>
    <p:sldId id="278" r:id="rId19"/>
    <p:sldId id="279" r:id="rId20"/>
    <p:sldId id="280" r:id="rId21"/>
    <p:sldId id="281" r:id="rId22"/>
    <p:sldId id="259" r:id="rId23"/>
    <p:sldId id="273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02356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06842" y="2393705"/>
            <a:ext cx="2377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89" y="109359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827" y="832889"/>
            <a:ext cx="10364347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9762" y="850340"/>
            <a:ext cx="10352475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512" y="827541"/>
            <a:ext cx="10382974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7DBFC03-79DA-DDB6-70B8-EDAFFEB748BE}"/>
              </a:ext>
            </a:extLst>
          </p:cNvPr>
          <p:cNvSpPr txBox="1"/>
          <p:nvPr/>
        </p:nvSpPr>
        <p:spPr>
          <a:xfrm>
            <a:off x="178189" y="759859"/>
            <a:ext cx="118356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: </a:t>
            </a:r>
            <a:r>
              <a:rPr lang="en-IN" sz="2400" b="1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Applications: There were 38.6K total loan applications, showing a Month-over-Month (MoM) increase of 6.9%.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Funded Amount and Amount Received: The total funded amount is $435.8M, with a MoM increase of 13%. The total amount received is $473.1M, with a MoM increase of 15.8%.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Interest Rate and DTI: The average interest rate is 12.0%, with a slight MoM increase of 3.5%. The average Debt-to-Income Ratio (DTI) is 13.3%, with a 2.7% MoM increase.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Good vs. Bad Loans: 86.2% of loans issued are considered good, totaling $370.2M in funded amounts, while 13.8% are bad loans, totaling $65.5M in funded amounts.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Status: The grid shows a detailed breakdown of loan status categories, such as charged off, current, and fully paid, along with their respective metrics.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D4607-DD4C-4D67-3E7C-891263FF4212}"/>
              </a:ext>
            </a:extLst>
          </p:cNvPr>
          <p:cNvSpPr txBox="1"/>
          <p:nvPr/>
        </p:nvSpPr>
        <p:spPr>
          <a:xfrm>
            <a:off x="178189" y="721816"/>
            <a:ext cx="292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1</a:t>
            </a:r>
            <a:endParaRPr kumimoji="0" lang="en-IN" sz="2400" b="1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6DF4A-3FE6-57A2-E26A-40B885106C80}"/>
              </a:ext>
            </a:extLst>
          </p:cNvPr>
          <p:cNvSpPr txBox="1"/>
          <p:nvPr/>
        </p:nvSpPr>
        <p:spPr>
          <a:xfrm>
            <a:off x="178189" y="236639"/>
            <a:ext cx="2927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INSIGHTS</a:t>
            </a:r>
            <a:endParaRPr kumimoji="0" lang="en-IN" sz="2800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39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358297" y="249195"/>
            <a:ext cx="11226022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: </a:t>
            </a:r>
            <a:r>
              <a:rPr lang="en-IN" sz="225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Monthly Trends: There is a noticeable upward trend in loan applications, with a peak in December.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Regional Analysis: Certain states show higher loan application volumes, indicating regional demand variations.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Term Distribution: A majority of the loans (73.2%) are for 60 months, while 26.8% are for 36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Employee Length Analysis: Applicants with 10+ years of employment history form the largest group, followed by those with less than one year.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Purpose: Debt consolidation is the most common purpose for loans, followed by credit card refinancing and home improvement.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5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Home Ownership: Mortgage holders constitute a significant portion of the loan applicants compared to renters.</a:t>
            </a:r>
            <a:endParaRPr kumimoji="0" lang="en-IN" sz="225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6CEF-D008-8C4D-4A75-144A7A8B8F98}"/>
              </a:ext>
            </a:extLst>
          </p:cNvPr>
          <p:cNvSpPr txBox="1"/>
          <p:nvPr/>
        </p:nvSpPr>
        <p:spPr>
          <a:xfrm>
            <a:off x="358297" y="249195"/>
            <a:ext cx="292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2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t> </a:t>
            </a: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2400" b="1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6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356378" y="2413339"/>
            <a:ext cx="11835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: </a:t>
            </a:r>
            <a:r>
              <a:rPr kumimoji="0" lang="en-IN" sz="2400" b="1" i="0" u="none" strike="noStrike" kern="100" cap="none" spc="0" normalizeH="0" baseline="0" noProof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Detailed View: The detailed grid provides comprehensive data on individual loans, including purpose, home ownership status, grade, sub-grade, issue date, funded amount, interest rate, installment, and total amount received.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6CEF-D008-8C4D-4A75-144A7A8B8F98}"/>
              </a:ext>
            </a:extLst>
          </p:cNvPr>
          <p:cNvSpPr txBox="1"/>
          <p:nvPr/>
        </p:nvSpPr>
        <p:spPr>
          <a:xfrm>
            <a:off x="356378" y="2413337"/>
            <a:ext cx="292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3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t> </a:t>
            </a: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2400" b="1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2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178189" y="1166843"/>
            <a:ext cx="118356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24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1:SUMMARY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Improve Loan Application Processes: Considering the increase in loan applications, streamline the application process using automated systems to handle the growing volume efficiently.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Interest Rate Strategy: Evaluate and potentially adjust interest rate strategies to remain competitive while managing risk effectively, considering the slight increase in average interest rates.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Debt-to-Income Ratio Monitoring: Monitor the DTI closely to manage borrower risk and adjust lending criteria as necessary to maintain a healthy loan portfolio.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6CEF-D008-8C4D-4A75-144A7A8B8F98}"/>
              </a:ext>
            </a:extLst>
          </p:cNvPr>
          <p:cNvSpPr txBox="1"/>
          <p:nvPr/>
        </p:nvSpPr>
        <p:spPr>
          <a:xfrm>
            <a:off x="178189" y="1166842"/>
            <a:ext cx="335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Black" panose="020F0A02020204030203" pitchFamily="34" charset="0"/>
                <a:ea typeface="+mn-ea"/>
                <a:cs typeface="+mn-cs"/>
              </a:rPr>
              <a:t> </a:t>
            </a:r>
            <a:r>
              <a:rPr kumimoji="0" lang="en-IN" sz="2400" b="1" i="0" u="sng" strike="noStrike" kern="1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highlight>
                  <a:srgbClr val="008000"/>
                </a:highlight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IN" sz="2400" b="1" i="0" u="none" strike="noStrike" kern="100" cap="none" spc="0" normalizeH="0" baseline="0" noProof="0" dirty="0">
              <a:ln>
                <a:noFill/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highlight>
                <a:srgbClr val="008000"/>
              </a:highligh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4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356378" y="982176"/>
            <a:ext cx="118356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2: OVERVIEW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Regional Marketing Efforts: Focus marketing efforts on states with higher loan application volumes to capitalize on regional demand. Investigate and address factors contributing to lower performance in other regions.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Loan Product Customization: Customize loan products based on the identified preferences for loan terms and purposes. For example, develop targeted products for debt consolidation and home improvement loans.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Employment-Based Risk Assessment: Given the high number of applications from individuals with over ten years of employment, consider tailoring risk assessment models to leverage employment stability as a risk indicator.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4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4C4C3-707C-03C7-23B4-17D41DD45362}"/>
              </a:ext>
            </a:extLst>
          </p:cNvPr>
          <p:cNvSpPr txBox="1"/>
          <p:nvPr/>
        </p:nvSpPr>
        <p:spPr>
          <a:xfrm>
            <a:off x="178189" y="982176"/>
            <a:ext cx="118356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DASHBOARD 3: DETAILS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Borrower Education Programs: Develop educational programs to improve financial literacy among borrowers, helping them make informed decisions and potentially reducing delinquency rates.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Risk-Based Pricing Strategies: Implement risk-based pricing strategies to offer competitive rates to low-risk borrowers while adequately pricing higher-risk loans to cover potential losses.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● Detailed Monitoring and Analysis: Use the detailed data to continuously monitor loan performance and borrower behavior, allowing for proactive adjustments in lending policies and practices.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13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920904-5DD0-DE4F-174E-0111B35C0235}"/>
              </a:ext>
            </a:extLst>
          </p:cNvPr>
          <p:cNvSpPr/>
          <p:nvPr/>
        </p:nvSpPr>
        <p:spPr>
          <a:xfrm>
            <a:off x="1357747" y="2930387"/>
            <a:ext cx="10104180" cy="9972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Thanks For Reading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691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33347" y="2290334"/>
            <a:ext cx="232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CD4607-DD4C-4D67-3E7C-891263FF4212}"/>
              </a:ext>
            </a:extLst>
          </p:cNvPr>
          <p:cNvSpPr txBox="1"/>
          <p:nvPr/>
        </p:nvSpPr>
        <p:spPr>
          <a:xfrm>
            <a:off x="3388980" y="1933090"/>
            <a:ext cx="5770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48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PROJECT OVERVIEW </a:t>
            </a:r>
            <a:r>
              <a:rPr lang="en-IN" sz="4800" b="1" dirty="0">
                <a:solidFill>
                  <a:schemeClr val="bg1"/>
                </a:solidFill>
                <a:latin typeface="Lato Black" panose="020F0A02020204030203" pitchFamily="34" charset="0"/>
              </a:rPr>
              <a:t> </a:t>
            </a:r>
            <a:r>
              <a:rPr lang="en-IN" sz="48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48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BFC03-79DA-DDB6-70B8-EDAFFEB748BE}"/>
              </a:ext>
            </a:extLst>
          </p:cNvPr>
          <p:cNvSpPr txBox="1"/>
          <p:nvPr/>
        </p:nvSpPr>
        <p:spPr>
          <a:xfrm>
            <a:off x="356378" y="3067078"/>
            <a:ext cx="11835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involved developing an interactive, visually appealing and fully dynamic dashboard using data analysis and </a:t>
            </a:r>
            <a:r>
              <a:rPr lang="en-US" sz="2400" kern="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</a:t>
            </a:r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tools </a:t>
            </a:r>
            <a:r>
              <a:rPr lang="en-IN" sz="2400" b="1" kern="100" dirty="0" err="1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2400" b="1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MSSQL </a:t>
            </a:r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IN" sz="2400" b="1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en-US" sz="2400" kern="100" dirty="0">
                <a:solidFill>
                  <a:schemeClr val="bg1">
                    <a:lumMod val="8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analysis was conducted on a dataset containing various loan-related details, enabling the extraction of valuable insights across three main dashboards.</a:t>
            </a:r>
            <a:endParaRPr lang="en-IN" sz="2400" kern="100" dirty="0">
              <a:solidFill>
                <a:schemeClr val="bg1">
                  <a:lumMod val="8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32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1487</Words>
  <Application>Microsoft Office PowerPoint</Application>
  <PresentationFormat>Widescreen</PresentationFormat>
  <Paragraphs>168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Abhishek Yadav</cp:lastModifiedBy>
  <cp:revision>16</cp:revision>
  <dcterms:created xsi:type="dcterms:W3CDTF">2023-10-07T01:44:58Z</dcterms:created>
  <dcterms:modified xsi:type="dcterms:W3CDTF">2024-05-26T16:53:55Z</dcterms:modified>
</cp:coreProperties>
</file>